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charts/style3.xml" ContentType="application/vnd.ms-office.chartstyle+xml"/>
  <Override PartName="/ppt/charts/colors3.xml" ContentType="application/vnd.ms-office.chartcolorstyle+xml"/>
  <Override PartName="/ppt/comments/modernComment_7FFFF130_3714E944.xml" ContentType="application/vnd.ms-powerpoint.comments+xml"/>
  <Override PartName="/ppt/notesSlides/notesSlide3.xml" ContentType="application/vnd.openxmlformats-officedocument.presentationml.notesSlide+xml"/>
  <Override PartName="/ppt/comments/modernComment_7FFFEEE7_CD8C7633.xml" ContentType="application/vnd.ms-powerpoint.comments+xml"/>
  <Override PartName="/ppt/charts/chart6.xml" ContentType="application/vnd.openxmlformats-officedocument.drawingml.chart+xml"/>
  <Override PartName="/ppt/theme/themeOverride2.xml" ContentType="application/vnd.openxmlformats-officedocument.themeOverrid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4.xml" ContentType="application/vnd.openxmlformats-officedocument.presentationml.notesSlide+xml"/>
  <Override PartName="/ppt/charts/chart8.xml" ContentType="application/vnd.openxmlformats-officedocument.drawingml.chart+xml"/>
  <Override PartName="/ppt/drawings/drawing1.xml" ContentType="application/vnd.openxmlformats-officedocument.drawingml.chartshapes+xml"/>
  <Override PartName="/ppt/charts/chart9.xml" ContentType="application/vnd.openxmlformats-officedocument.drawingml.chart+xml"/>
  <Override PartName="/ppt/drawings/drawing2.xml" ContentType="application/vnd.openxmlformats-officedocument.drawingml.chartshapes+xml"/>
  <Override PartName="/ppt/comments/modernComment_7FFFF131_532B1EE5.xml" ContentType="application/vnd.ms-powerpoint.comments+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ppt/charts/chart12.xml" ContentType="application/vnd.openxmlformats-officedocument.drawingml.chart+xml"/>
  <Override PartName="/ppt/charts/style7.xml" ContentType="application/vnd.ms-office.chartstyle+xml"/>
  <Override PartName="/ppt/charts/colors7.xml" ContentType="application/vnd.ms-office.chartcolorstyle+xml"/>
  <Override PartName="/ppt/comments/modernComment_7FFFEF31_20D8FCF.xml" ContentType="application/vnd.ms-powerpoint.comments+xml"/>
  <Override PartName="/ppt/charts/chart13.xml" ContentType="application/vnd.openxmlformats-officedocument.drawingml.chart+xml"/>
  <Override PartName="/ppt/charts/style8.xml" ContentType="application/vnd.ms-office.chartstyle+xml"/>
  <Override PartName="/ppt/charts/colors8.xml" ContentType="application/vnd.ms-office.chartcolorstyle+xml"/>
  <Override PartName="/ppt/charts/chart14.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5.xml" ContentType="application/vnd.openxmlformats-officedocument.presentationml.notesSlide+xml"/>
  <Override PartName="/ppt/charts/chart15.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6.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6.xml" ContentType="application/vnd.openxmlformats-officedocument.presentationml.notesSlide+xml"/>
  <Override PartName="/ppt/charts/chart17.xml" ContentType="application/vnd.openxmlformats-officedocument.drawingml.chart+xml"/>
  <Override PartName="/ppt/charts/style12.xml" ContentType="application/vnd.ms-office.chartstyle+xml"/>
  <Override PartName="/ppt/charts/colors12.xml" ContentType="application/vnd.ms-office.chartcolorstyle+xml"/>
  <Override PartName="/ppt/theme/themeOverride3.xml" ContentType="application/vnd.openxmlformats-officedocument.themeOverride+xml"/>
  <Override PartName="/ppt/drawings/drawing3.xml" ContentType="application/vnd.openxmlformats-officedocument.drawingml.chartshapes+xml"/>
  <Override PartName="/ppt/charts/chart18.xml" ContentType="application/vnd.openxmlformats-officedocument.drawingml.chart+xml"/>
  <Override PartName="/ppt/charts/style13.xml" ContentType="application/vnd.ms-office.chartstyle+xml"/>
  <Override PartName="/ppt/charts/colors13.xml" ContentType="application/vnd.ms-office.chartcolorstyle+xml"/>
  <Override PartName="/ppt/theme/themeOverride4.xml" ContentType="application/vnd.openxmlformats-officedocument.themeOverride+xml"/>
  <Override PartName="/ppt/drawings/drawing4.xml" ContentType="application/vnd.openxmlformats-officedocument.drawingml.chartshapes+xml"/>
  <Override PartName="/ppt/notesSlides/notesSlide7.xml" ContentType="application/vnd.openxmlformats-officedocument.presentationml.notesSlide+xml"/>
  <Override PartName="/ppt/charts/chart19.xml" ContentType="application/vnd.openxmlformats-officedocument.drawingml.chart+xml"/>
  <Override PartName="/ppt/charts/style14.xml" ContentType="application/vnd.ms-office.chartstyle+xml"/>
  <Override PartName="/ppt/charts/colors14.xml" ContentType="application/vnd.ms-office.chartcolorstyle+xml"/>
  <Override PartName="/ppt/theme/themeOverride5.xml" ContentType="application/vnd.openxmlformats-officedocument.themeOverride+xml"/>
  <Override PartName="/ppt/drawings/drawing5.xml" ContentType="application/vnd.openxmlformats-officedocument.drawingml.chartshapes+xml"/>
  <Override PartName="/ppt/charts/chart20.xml" ContentType="application/vnd.openxmlformats-officedocument.drawingml.chart+xml"/>
  <Override PartName="/ppt/charts/style15.xml" ContentType="application/vnd.ms-office.chartstyle+xml"/>
  <Override PartName="/ppt/charts/colors15.xml" ContentType="application/vnd.ms-office.chartcolorstyle+xml"/>
  <Override PartName="/ppt/theme/themeOverride6.xml" ContentType="application/vnd.openxmlformats-officedocument.themeOverride+xml"/>
  <Override PartName="/ppt/charts/chart21.xml" ContentType="application/vnd.openxmlformats-officedocument.drawingml.chart+xml"/>
  <Override PartName="/ppt/charts/style16.xml" ContentType="application/vnd.ms-office.chartstyle+xml"/>
  <Override PartName="/ppt/charts/colors16.xml" ContentType="application/vnd.ms-office.chartcolorstyle+xml"/>
  <Override PartName="/ppt/theme/themeOverride7.xml" ContentType="application/vnd.openxmlformats-officedocument.themeOverride+xml"/>
  <Override PartName="/ppt/charts/chart22.xml" ContentType="application/vnd.openxmlformats-officedocument.drawingml.chart+xml"/>
  <Override PartName="/ppt/charts/style17.xml" ContentType="application/vnd.ms-office.chartstyle+xml"/>
  <Override PartName="/ppt/charts/colors17.xml" ContentType="application/vnd.ms-office.chartcolorstyle+xml"/>
  <Override PartName="/ppt/theme/themeOverride8.xml" ContentType="application/vnd.openxmlformats-officedocument.themeOverride+xml"/>
  <Override PartName="/ppt/notesSlides/notesSlide8.xml" ContentType="application/vnd.openxmlformats-officedocument.presentationml.notesSlide+xml"/>
  <Override PartName="/ppt/comments/modernComment_7FFFF134_1344A7CA.xml" ContentType="application/vnd.ms-powerpoint.comments+xml"/>
  <Override PartName="/ppt/charts/chart23.xml" ContentType="application/vnd.openxmlformats-officedocument.drawingml.chart+xml"/>
  <Override PartName="/ppt/charts/style18.xml" ContentType="application/vnd.ms-office.chartstyle+xml"/>
  <Override PartName="/ppt/charts/colors18.xml" ContentType="application/vnd.ms-office.chartcolorstyle+xml"/>
  <Override PartName="/ppt/charts/chart24.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9.xml" ContentType="application/vnd.openxmlformats-officedocument.presentationml.notesSlide+xml"/>
  <Override PartName="/ppt/charts/chart25.xml" ContentType="application/vnd.openxmlformats-officedocument.drawingml.chart+xml"/>
  <Override PartName="/ppt/charts/style20.xml" ContentType="application/vnd.ms-office.chartstyle+xml"/>
  <Override PartName="/ppt/charts/colors20.xml" ContentType="application/vnd.ms-office.chartcolorstyle+xml"/>
  <Override PartName="/ppt/theme/themeOverride9.xml" ContentType="application/vnd.openxmlformats-officedocument.themeOverride+xml"/>
  <Override PartName="/ppt/notesSlides/notesSlide10.xml" ContentType="application/vnd.openxmlformats-officedocument.presentationml.notesSlide+xml"/>
  <Override PartName="/ppt/charts/chart26.xml" ContentType="application/vnd.openxmlformats-officedocument.drawingml.chart+xml"/>
  <Override PartName="/ppt/charts/chart27.xml" ContentType="application/vnd.openxmlformats-officedocument.drawingml.chart+xml"/>
  <Override PartName="/ppt/notesSlides/notesSlide11.xml" ContentType="application/vnd.openxmlformats-officedocument.presentationml.notesSlide+xml"/>
  <Override PartName="/ppt/charts/chart28.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9.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30.xml" ContentType="application/vnd.openxmlformats-officedocument.drawingml.chart+xml"/>
  <Override PartName="/ppt/charts/style23.xml" ContentType="application/vnd.ms-office.chartstyle+xml"/>
  <Override PartName="/ppt/charts/colors23.xml" ContentType="application/vnd.ms-office.chartcolorstyle+xml"/>
  <Override PartName="/ppt/charts/chart31.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32.xml" ContentType="application/vnd.openxmlformats-officedocument.drawingml.chart+xml"/>
  <Override PartName="/ppt/charts/style25.xml" ContentType="application/vnd.ms-office.chartstyle+xml"/>
  <Override PartName="/ppt/charts/colors25.xml" ContentType="application/vnd.ms-office.chartcolorstyle+xml"/>
  <Override PartName="/ppt/charts/chart33.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34.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12.xml" ContentType="application/vnd.openxmlformats-officedocument.presentationml.notesSlide+xml"/>
  <Override PartName="/ppt/charts/chart35.xml" ContentType="application/vnd.openxmlformats-officedocument.drawingml.chart+xml"/>
  <Override PartName="/ppt/charts/style28.xml" ContentType="application/vnd.ms-office.chartstyle+xml"/>
  <Override PartName="/ppt/charts/colors28.xml" ContentType="application/vnd.ms-office.chartcolorstyle+xml"/>
  <Override PartName="/ppt/charts/chart36.xml" ContentType="application/vnd.openxmlformats-officedocument.drawingml.chart+xml"/>
  <Override PartName="/ppt/charts/style29.xml" ContentType="application/vnd.ms-office.chartstyle+xml"/>
  <Override PartName="/ppt/charts/colors29.xml" ContentType="application/vnd.ms-office.chartcolorstyle+xml"/>
  <Override PartName="/ppt/charts/chart37.xml" ContentType="application/vnd.openxmlformats-officedocument.drawingml.chart+xml"/>
  <Override PartName="/ppt/charts/style30.xml" ContentType="application/vnd.ms-office.chartstyle+xml"/>
  <Override PartName="/ppt/charts/colors30.xml" ContentType="application/vnd.ms-office.chartcolorstyle+xml"/>
  <Override PartName="/ppt/charts/chart38.xml" ContentType="application/vnd.openxmlformats-officedocument.drawingml.chart+xml"/>
  <Override PartName="/ppt/charts/style31.xml" ContentType="application/vnd.ms-office.chartstyle+xml"/>
  <Override PartName="/ppt/charts/colors31.xml" ContentType="application/vnd.ms-office.chartcolorstyle+xml"/>
  <Override PartName="/ppt/charts/chart39.xml" ContentType="application/vnd.openxmlformats-officedocument.drawingml.chart+xml"/>
  <Override PartName="/ppt/charts/style32.xml" ContentType="application/vnd.ms-office.chartstyle+xml"/>
  <Override PartName="/ppt/charts/colors32.xml" ContentType="application/vnd.ms-office.chartcolorstyle+xml"/>
  <Override PartName="/ppt/charts/chart40.xml" ContentType="application/vnd.openxmlformats-officedocument.drawingml.chart+xml"/>
  <Override PartName="/ppt/charts/style33.xml" ContentType="application/vnd.ms-office.chartstyle+xml"/>
  <Override PartName="/ppt/charts/colors33.xml" ContentType="application/vnd.ms-office.chartcolorstyle+xml"/>
  <Override PartName="/ppt/charts/chart41.xml" ContentType="application/vnd.openxmlformats-officedocument.drawingml.chart+xml"/>
  <Override PartName="/ppt/charts/style34.xml" ContentType="application/vnd.ms-office.chartstyle+xml"/>
  <Override PartName="/ppt/charts/colors34.xml" ContentType="application/vnd.ms-office.chartcolorstyle+xml"/>
  <Override PartName="/ppt/charts/chart42.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13.xml" ContentType="application/vnd.openxmlformats-officedocument.presentationml.notesSlide+xml"/>
  <Override PartName="/ppt/charts/chart43.xml" ContentType="application/vnd.openxmlformats-officedocument.drawingml.chart+xml"/>
  <Override PartName="/ppt/charts/style36.xml" ContentType="application/vnd.ms-office.chartstyle+xml"/>
  <Override PartName="/ppt/charts/colors36.xml" ContentType="application/vnd.ms-office.chartcolorstyle+xml"/>
  <Override PartName="/ppt/charts/chart44.xml" ContentType="application/vnd.openxmlformats-officedocument.drawingml.chart+xml"/>
  <Override PartName="/ppt/charts/style37.xml" ContentType="application/vnd.ms-office.chartstyle+xml"/>
  <Override PartName="/ppt/charts/colors37.xml" ContentType="application/vnd.ms-office.chartcolorstyle+xml"/>
  <Override PartName="/ppt/theme/themeOverride10.xml" ContentType="application/vnd.openxmlformats-officedocument.themeOverride+xml"/>
  <Override PartName="/ppt/notesSlides/notesSlide14.xml" ContentType="application/vnd.openxmlformats-officedocument.presentationml.notesSlide+xml"/>
  <Override PartName="/ppt/comments/modernComment_7FFFF137_9A0B6FDC.xml" ContentType="application/vnd.ms-powerpoint.comments+xml"/>
  <Override PartName="/ppt/notesSlides/notesSlide15.xml" ContentType="application/vnd.openxmlformats-officedocument.presentationml.notesSlide+xml"/>
  <Override PartName="/ppt/charts/chart45.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16.xml" ContentType="application/vnd.openxmlformats-officedocument.presentationml.notesSlide+xml"/>
  <Override PartName="/ppt/comments/modernComment_7FFFF139_89F7012A.xml" ContentType="application/vnd.ms-powerpoint.comments+xml"/>
  <Override PartName="/ppt/charts/chart46.xml" ContentType="application/vnd.openxmlformats-officedocument.drawingml.chart+xml"/>
  <Override PartName="/ppt/charts/style39.xml" ContentType="application/vnd.ms-office.chartstyle+xml"/>
  <Override PartName="/ppt/charts/colors39.xml" ContentType="application/vnd.ms-office.chartcolorstyle+xml"/>
  <Override PartName="/ppt/theme/themeOverride11.xml" ContentType="application/vnd.openxmlformats-officedocument.themeOverride+xml"/>
  <Override PartName="/ppt/drawings/drawing6.xml" ContentType="application/vnd.openxmlformats-officedocument.drawingml.chartshapes+xml"/>
  <Override PartName="/ppt/charts/chart47.xml" ContentType="application/vnd.openxmlformats-officedocument.drawingml.chart+xml"/>
  <Override PartName="/ppt/charts/style40.xml" ContentType="application/vnd.ms-office.chartstyle+xml"/>
  <Override PartName="/ppt/charts/colors40.xml" ContentType="application/vnd.ms-office.chartcolorstyle+xml"/>
  <Override PartName="/ppt/theme/themeOverride12.xml" ContentType="application/vnd.openxmlformats-officedocument.themeOverride+xml"/>
  <Override PartName="/ppt/drawings/drawing7.xml" ContentType="application/vnd.openxmlformats-officedocument.drawingml.chartshapes+xml"/>
  <Override PartName="/ppt/charts/chart48.xml" ContentType="application/vnd.openxmlformats-officedocument.drawingml.chart+xml"/>
  <Override PartName="/ppt/charts/chart49.xml" ContentType="application/vnd.openxmlformats-officedocument.drawingml.chart+xml"/>
  <Override PartName="/ppt/charts/style41.xml" ContentType="application/vnd.ms-office.chartstyle+xml"/>
  <Override PartName="/ppt/charts/colors41.xml" ContentType="application/vnd.ms-office.chartcolorstyle+xml"/>
  <Override PartName="/ppt/theme/themeOverride13.xml" ContentType="application/vnd.openxmlformats-officedocument.themeOverride+xml"/>
  <Override PartName="/ppt/drawings/drawing8.xml" ContentType="application/vnd.openxmlformats-officedocument.drawingml.chartshapes+xml"/>
  <Override PartName="/ppt/charts/chart50.xml" ContentType="application/vnd.openxmlformats-officedocument.drawingml.chart+xml"/>
  <Override PartName="/ppt/charts/chart51.xml" ContentType="application/vnd.openxmlformats-officedocument.drawingml.chart+xml"/>
  <Override PartName="/ppt/charts/style42.xml" ContentType="application/vnd.ms-office.chartstyle+xml"/>
  <Override PartName="/ppt/charts/colors42.xml" ContentType="application/vnd.ms-office.chartcolorstyle+xml"/>
  <Override PartName="/ppt/theme/themeOverride14.xml" ContentType="application/vnd.openxmlformats-officedocument.themeOverride+xml"/>
  <Override PartName="/ppt/drawings/drawing9.xml" ContentType="application/vnd.openxmlformats-officedocument.drawingml.chartshapes+xml"/>
  <Override PartName="/ppt/notesSlides/notesSlide17.xml" ContentType="application/vnd.openxmlformats-officedocument.presentationml.notesSlide+xml"/>
  <Override PartName="/ppt/charts/chart52.xml" ContentType="application/vnd.openxmlformats-officedocument.drawingml.chart+xml"/>
  <Override PartName="/ppt/charts/style43.xml" ContentType="application/vnd.ms-office.chartstyle+xml"/>
  <Override PartName="/ppt/charts/colors43.xml" ContentType="application/vnd.ms-office.chartcolorstyle+xml"/>
  <Override PartName="/ppt/charts/chart53.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4.xml" ContentType="application/vnd.openxmlformats-officedocument.drawingml.chart+xml"/>
  <Override PartName="/ppt/charts/style45.xml" ContentType="application/vnd.ms-office.chartstyle+xml"/>
  <Override PartName="/ppt/charts/colors45.xml" ContentType="application/vnd.ms-office.chartcolorstyle+xml"/>
  <Override PartName="/ppt/charts/chart55.xml" ContentType="application/vnd.openxmlformats-officedocument.drawingml.chart+xml"/>
  <Override PartName="/ppt/charts/style46.xml" ContentType="application/vnd.ms-office.chartstyle+xml"/>
  <Override PartName="/ppt/charts/colors46.xml" ContentType="application/vnd.ms-office.chartcolorstyle+xml"/>
  <Override PartName="/ppt/notesSlides/notesSlide18.xml" ContentType="application/vnd.openxmlformats-officedocument.presentationml.notesSlide+xml"/>
  <Override PartName="/ppt/charts/chart56.xml" ContentType="application/vnd.openxmlformats-officedocument.drawingml.chart+xml"/>
  <Override PartName="/ppt/charts/style47.xml" ContentType="application/vnd.ms-office.chartstyle+xml"/>
  <Override PartName="/ppt/charts/colors47.xml" ContentType="application/vnd.ms-office.chartcolorstyle+xml"/>
  <Override PartName="/ppt/charts/chart57.xml" ContentType="application/vnd.openxmlformats-officedocument.drawingml.chart+xml"/>
  <Override PartName="/ppt/charts/style48.xml" ContentType="application/vnd.ms-office.chartstyle+xml"/>
  <Override PartName="/ppt/charts/colors48.xml" ContentType="application/vnd.ms-office.chartcolorstyle+xml"/>
  <Override PartName="/ppt/charts/chart58.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59.xml" ContentType="application/vnd.openxmlformats-officedocument.drawingml.chart+xml"/>
  <Override PartName="/ppt/charts/style50.xml" ContentType="application/vnd.ms-office.chartstyle+xml"/>
  <Override PartName="/ppt/charts/colors50.xml" ContentType="application/vnd.ms-office.chartcolorstyle+xml"/>
  <Override PartName="/ppt/charts/chart60.xml" ContentType="application/vnd.openxmlformats-officedocument.drawingml.chart+xml"/>
  <Override PartName="/ppt/charts/chart61.xml" ContentType="application/vnd.openxmlformats-officedocument.drawingml.chart+xml"/>
  <Override PartName="/ppt/charts/chart62.xml" ContentType="application/vnd.openxmlformats-officedocument.drawingml.chart+xml"/>
  <Override PartName="/ppt/charts/chart63.xml" ContentType="application/vnd.openxmlformats-officedocument.drawingml.chart+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trictFirstAndLastChars="0" saveSubsetFonts="1">
  <p:sldMasterIdLst>
    <p:sldMasterId id="2147486867" r:id="rId3"/>
  </p:sldMasterIdLst>
  <p:notesMasterIdLst>
    <p:notesMasterId r:id="rId59"/>
  </p:notesMasterIdLst>
  <p:handoutMasterIdLst>
    <p:handoutMasterId r:id="rId60"/>
  </p:handoutMasterIdLst>
  <p:sldIdLst>
    <p:sldId id="2147479338" r:id="rId4"/>
    <p:sldId id="2147479335" r:id="rId5"/>
    <p:sldId id="2147479329" r:id="rId6"/>
    <p:sldId id="2147479327" r:id="rId7"/>
    <p:sldId id="851" r:id="rId8"/>
    <p:sldId id="2144445604" r:id="rId9"/>
    <p:sldId id="1492" r:id="rId10"/>
    <p:sldId id="1499" r:id="rId11"/>
    <p:sldId id="2147479348" r:id="rId12"/>
    <p:sldId id="2147479855" r:id="rId13"/>
    <p:sldId id="2147475799" r:id="rId14"/>
    <p:sldId id="2147479347" r:id="rId15"/>
    <p:sldId id="2147479339" r:id="rId16"/>
    <p:sldId id="2147479343" r:id="rId17"/>
    <p:sldId id="2147479340" r:id="rId18"/>
    <p:sldId id="1506" r:id="rId19"/>
    <p:sldId id="2144445606" r:id="rId20"/>
    <p:sldId id="2147479262" r:id="rId21"/>
    <p:sldId id="2147479856" r:id="rId22"/>
    <p:sldId id="1521" r:id="rId23"/>
    <p:sldId id="2147479266" r:id="rId24"/>
    <p:sldId id="2147479268" r:id="rId25"/>
    <p:sldId id="2147479270" r:id="rId26"/>
    <p:sldId id="2147479271" r:id="rId27"/>
    <p:sldId id="1528" r:id="rId28"/>
    <p:sldId id="2147479328" r:id="rId29"/>
    <p:sldId id="2144445607" r:id="rId30"/>
    <p:sldId id="2147479349" r:id="rId31"/>
    <p:sldId id="2147479857" r:id="rId32"/>
    <p:sldId id="2147479858" r:id="rId33"/>
    <p:sldId id="2147479345" r:id="rId34"/>
    <p:sldId id="1541" r:id="rId35"/>
    <p:sldId id="2147479147" r:id="rId36"/>
    <p:sldId id="2147479346" r:id="rId37"/>
    <p:sldId id="2147479350" r:id="rId38"/>
    <p:sldId id="2147479859" r:id="rId39"/>
    <p:sldId id="2147479297" r:id="rId40"/>
    <p:sldId id="2147479298" r:id="rId41"/>
    <p:sldId id="2147479211" r:id="rId42"/>
    <p:sldId id="2147479860" r:id="rId43"/>
    <p:sldId id="2147479861" r:id="rId44"/>
    <p:sldId id="2147479862" r:id="rId45"/>
    <p:sldId id="2147479353" r:id="rId46"/>
    <p:sldId id="2147479354" r:id="rId47"/>
    <p:sldId id="2147479355" r:id="rId48"/>
    <p:sldId id="2147479863" r:id="rId49"/>
    <p:sldId id="2147479864" r:id="rId50"/>
    <p:sldId id="2147479865" r:id="rId51"/>
    <p:sldId id="2147479359" r:id="rId52"/>
    <p:sldId id="2147479361" r:id="rId53"/>
    <p:sldId id="2147479360" r:id="rId54"/>
    <p:sldId id="2147479362" r:id="rId55"/>
    <p:sldId id="2147479364" r:id="rId56"/>
    <p:sldId id="2147479330" r:id="rId57"/>
    <p:sldId id="2147479331" r:id="rId58"/>
  </p:sldIdLst>
  <p:sldSz cx="9144000" cy="5143500" type="screen16x9"/>
  <p:notesSz cx="6889750" cy="10021888"/>
  <p:defaultTextStyle>
    <a:defPPr>
      <a:defRPr lang="en-US"/>
    </a:defPPr>
    <a:lvl1pPr algn="l" rtl="0" fontAlgn="base">
      <a:spcBef>
        <a:spcPct val="0"/>
      </a:spcBef>
      <a:spcAft>
        <a:spcPct val="0"/>
      </a:spcAft>
      <a:defRPr sz="893" kern="1200">
        <a:solidFill>
          <a:srgbClr val="808080"/>
        </a:solidFill>
        <a:latin typeface="FrutigerBold" pitchFamily="2" charset="0"/>
        <a:ea typeface="+mn-ea"/>
        <a:cs typeface="Arial" pitchFamily="34" charset="0"/>
      </a:defRPr>
    </a:lvl1pPr>
    <a:lvl2pPr marL="333308" algn="l" rtl="0" fontAlgn="base">
      <a:spcBef>
        <a:spcPct val="0"/>
      </a:spcBef>
      <a:spcAft>
        <a:spcPct val="0"/>
      </a:spcAft>
      <a:defRPr sz="893" kern="1200">
        <a:solidFill>
          <a:srgbClr val="808080"/>
        </a:solidFill>
        <a:latin typeface="FrutigerBold" pitchFamily="2" charset="0"/>
        <a:ea typeface="+mn-ea"/>
        <a:cs typeface="Arial" pitchFamily="34" charset="0"/>
      </a:defRPr>
    </a:lvl2pPr>
    <a:lvl3pPr marL="666615" algn="l" rtl="0" fontAlgn="base">
      <a:spcBef>
        <a:spcPct val="0"/>
      </a:spcBef>
      <a:spcAft>
        <a:spcPct val="0"/>
      </a:spcAft>
      <a:defRPr sz="893" kern="1200">
        <a:solidFill>
          <a:srgbClr val="808080"/>
        </a:solidFill>
        <a:latin typeface="FrutigerBold" pitchFamily="2" charset="0"/>
        <a:ea typeface="+mn-ea"/>
        <a:cs typeface="Arial" pitchFamily="34" charset="0"/>
      </a:defRPr>
    </a:lvl3pPr>
    <a:lvl4pPr marL="999921" algn="l" rtl="0" fontAlgn="base">
      <a:spcBef>
        <a:spcPct val="0"/>
      </a:spcBef>
      <a:spcAft>
        <a:spcPct val="0"/>
      </a:spcAft>
      <a:defRPr sz="893" kern="1200">
        <a:solidFill>
          <a:srgbClr val="808080"/>
        </a:solidFill>
        <a:latin typeface="FrutigerBold" pitchFamily="2" charset="0"/>
        <a:ea typeface="+mn-ea"/>
        <a:cs typeface="Arial" pitchFamily="34" charset="0"/>
      </a:defRPr>
    </a:lvl4pPr>
    <a:lvl5pPr marL="1333229" algn="l" rtl="0" fontAlgn="base">
      <a:spcBef>
        <a:spcPct val="0"/>
      </a:spcBef>
      <a:spcAft>
        <a:spcPct val="0"/>
      </a:spcAft>
      <a:defRPr sz="893" kern="1200">
        <a:solidFill>
          <a:srgbClr val="808080"/>
        </a:solidFill>
        <a:latin typeface="FrutigerBold" pitchFamily="2" charset="0"/>
        <a:ea typeface="+mn-ea"/>
        <a:cs typeface="Arial" pitchFamily="34" charset="0"/>
      </a:defRPr>
    </a:lvl5pPr>
    <a:lvl6pPr marL="1666534" algn="l" defTabSz="666615" rtl="0" eaLnBrk="1" latinLnBrk="0" hangingPunct="1">
      <a:defRPr sz="893" kern="1200">
        <a:solidFill>
          <a:srgbClr val="808080"/>
        </a:solidFill>
        <a:latin typeface="FrutigerBold" pitchFamily="2" charset="0"/>
        <a:ea typeface="+mn-ea"/>
        <a:cs typeface="Arial" pitchFamily="34" charset="0"/>
      </a:defRPr>
    </a:lvl6pPr>
    <a:lvl7pPr marL="1999842" algn="l" defTabSz="666615" rtl="0" eaLnBrk="1" latinLnBrk="0" hangingPunct="1">
      <a:defRPr sz="893" kern="1200">
        <a:solidFill>
          <a:srgbClr val="808080"/>
        </a:solidFill>
        <a:latin typeface="FrutigerBold" pitchFamily="2" charset="0"/>
        <a:ea typeface="+mn-ea"/>
        <a:cs typeface="Arial" pitchFamily="34" charset="0"/>
      </a:defRPr>
    </a:lvl7pPr>
    <a:lvl8pPr marL="2333150" algn="l" defTabSz="666615" rtl="0" eaLnBrk="1" latinLnBrk="0" hangingPunct="1">
      <a:defRPr sz="893" kern="1200">
        <a:solidFill>
          <a:srgbClr val="808080"/>
        </a:solidFill>
        <a:latin typeface="FrutigerBold" pitchFamily="2" charset="0"/>
        <a:ea typeface="+mn-ea"/>
        <a:cs typeface="Arial" pitchFamily="34" charset="0"/>
      </a:defRPr>
    </a:lvl8pPr>
    <a:lvl9pPr marL="2666456" algn="l" defTabSz="666615" rtl="0" eaLnBrk="1" latinLnBrk="0" hangingPunct="1">
      <a:defRPr sz="893" kern="1200">
        <a:solidFill>
          <a:srgbClr val="808080"/>
        </a:solidFill>
        <a:latin typeface="FrutigerBold" pitchFamily="2" charset="0"/>
        <a:ea typeface="+mn-ea"/>
        <a:cs typeface="Arial" pitchFamily="34" charset="0"/>
      </a:defRPr>
    </a:lvl9pPr>
  </p:defaultTextStyle>
  <p:extLst>
    <p:ext uri="{EFAFB233-063F-42B5-8137-9DF3F51BA10A}">
      <p15:sldGuideLst xmlns:p15="http://schemas.microsoft.com/office/powerpoint/2012/main">
        <p15:guide id="5" pos="415" userDrawn="1">
          <p15:clr>
            <a:srgbClr val="A4A3A4"/>
          </p15:clr>
        </p15:guide>
        <p15:guide id="6" pos="380" userDrawn="1">
          <p15:clr>
            <a:srgbClr val="A4A3A4"/>
          </p15:clr>
        </p15:guide>
        <p15:guide id="7" orient="horz" pos="1490" userDrawn="1">
          <p15:clr>
            <a:srgbClr val="A4A3A4"/>
          </p15:clr>
        </p15:guide>
        <p15:guide id="8" orient="horz" pos="529" userDrawn="1">
          <p15:clr>
            <a:srgbClr val="A4A3A4"/>
          </p15:clr>
        </p15:guide>
        <p15:guide id="9" pos="887" userDrawn="1">
          <p15:clr>
            <a:srgbClr val="A4A3A4"/>
          </p15:clr>
        </p15:guide>
        <p15:guide id="10" pos="4044" userDrawn="1">
          <p15:clr>
            <a:srgbClr val="A4A3A4"/>
          </p15:clr>
        </p15:guide>
        <p15:guide id="11" pos="1106" userDrawn="1">
          <p15:clr>
            <a:srgbClr val="A4A3A4"/>
          </p15:clr>
        </p15:guide>
        <p15:guide id="12" orient="horz" pos="3229" userDrawn="1">
          <p15:clr>
            <a:srgbClr val="A4A3A4"/>
          </p15:clr>
        </p15:guide>
        <p15:guide id="13" orient="horz" pos="2300" userDrawn="1">
          <p15:clr>
            <a:srgbClr val="A4A3A4"/>
          </p15:clr>
        </p15:guide>
      </p15:sldGuideLst>
    </p:ext>
    <p:ext uri="{2D200454-40CA-4A62-9FC3-DE9A4176ACB9}">
      <p15:notesGuideLst xmlns:p15="http://schemas.microsoft.com/office/powerpoint/2012/main">
        <p15:guide id="1" orient="horz" pos="2439" userDrawn="1">
          <p15:clr>
            <a:srgbClr val="A4A3A4"/>
          </p15:clr>
        </p15:guide>
        <p15:guide id="2" pos="2424" userDrawn="1">
          <p15:clr>
            <a:srgbClr val="A4A3A4"/>
          </p15:clr>
        </p15:guide>
        <p15:guide id="3" orient="horz" pos="2602" userDrawn="1">
          <p15:clr>
            <a:srgbClr val="A4A3A4"/>
          </p15:clr>
        </p15:guide>
        <p15:guide id="4" pos="2359" userDrawn="1">
          <p15:clr>
            <a:srgbClr val="A4A3A4"/>
          </p15:clr>
        </p15:guide>
        <p15:guide id="5" orient="horz" pos="2777" userDrawn="1">
          <p15:clr>
            <a:srgbClr val="A4A3A4"/>
          </p15:clr>
        </p15:guide>
        <p15:guide id="6" pos="2296" userDrawn="1">
          <p15:clr>
            <a:srgbClr val="A4A3A4"/>
          </p15:clr>
        </p15:guide>
        <p15:guide id="7" orient="horz" pos="2963" userDrawn="1">
          <p15:clr>
            <a:srgbClr val="A4A3A4"/>
          </p15:clr>
        </p15:guide>
        <p15:guide id="8" pos="2233" userDrawn="1">
          <p15:clr>
            <a:srgbClr val="A4A3A4"/>
          </p15:clr>
        </p15:guide>
        <p15:guide id="9" orient="horz" pos="3160" userDrawn="1">
          <p15:clr>
            <a:srgbClr val="A4A3A4"/>
          </p15:clr>
        </p15:guide>
        <p15:guide id="10" pos="2172" userDrawn="1">
          <p15:clr>
            <a:srgbClr val="A4A3A4"/>
          </p15:clr>
        </p15:guide>
        <p15:guide id="11" orient="horz" pos="316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1F4F70B-5F9E-DB24-E21C-DD1D46B7B6E6}" name="Tomas Pellicori" initials="TP" userId="S::TLPellicori@teco.com.ar::a297f524-0002-4027-b492-85bf65afee20" providerId="AD"/>
  <p188:author id="{22017614-53C7-605F-6E0D-2C0103C50E00}" name="Luciano Zurlo" initials="" userId="S::LZurlo@teco.com.ar::646e0a9a-2460-419d-96f5-7ebd73bfc027" providerId="AD"/>
  <p188:author id="{FAF3146A-4CA3-1918-6879-2C051080003F}" name="Livio Gentile" initials="LG" userId="S::LAGentile@teco.com.ar::847257df-8cfb-4df1-985e-bb8efa39b4b1" providerId="AD"/>
  <p188:author id="{9DAAB1AE-53A1-96EF-E45C-28D9D07254DA}" name="Santiago Gramegna Vedani" initials="SGV" userId="S::SMGramegnaVedani@teco.com.ar::677bfa16-0215-48e4-b6ec-c2762dd0f313"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0" name="Paolo Perfetti" initials="PP" lastIdx="2" clrIdx="0"/>
  <p:cmAuthor id="1" name="Nahuel Monsalvo" initials="NM" lastIdx="1" clrIdx="1">
    <p:extLst>
      <p:ext uri="{19B8F6BF-5375-455C-9EA6-DF929625EA0E}">
        <p15:presenceInfo xmlns:p15="http://schemas.microsoft.com/office/powerpoint/2012/main" userId="S::NMonsalvo@teco.com.ar::084a34c7-a3fe-4908-b9f4-4241612e7235" providerId="AD"/>
      </p:ext>
    </p:extLst>
  </p:cmAuthor>
  <p:cmAuthor id="2" name="Lucas Berges" initials="LB" lastIdx="1" clrIdx="2">
    <p:extLst>
      <p:ext uri="{19B8F6BF-5375-455C-9EA6-DF929625EA0E}">
        <p15:presenceInfo xmlns:p15="http://schemas.microsoft.com/office/powerpoint/2012/main" userId="S::LMBerges@teco.com.ar::684bc9f5-97f3-4358-9d40-860dd4aea1bf" providerId="AD"/>
      </p:ext>
    </p:extLst>
  </p:cmAuthor>
  <p:cmAuthor id="3" name="Tomas Pellicori" initials="TP" lastIdx="9" clrIdx="3">
    <p:extLst>
      <p:ext uri="{19B8F6BF-5375-455C-9EA6-DF929625EA0E}">
        <p15:presenceInfo xmlns:p15="http://schemas.microsoft.com/office/powerpoint/2012/main" userId="S::TLPellicori@teco.com.ar::a297f524-0002-4027-b492-85bf65afee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82BA"/>
    <a:srgbClr val="75A64A"/>
    <a:srgbClr val="75A6FF"/>
    <a:srgbClr val="FFFFFF"/>
    <a:srgbClr val="F0F0F0"/>
    <a:srgbClr val="DEDFE1"/>
    <a:srgbClr val="7030A0"/>
    <a:srgbClr val="00D59D"/>
    <a:srgbClr val="00EAAD"/>
    <a:srgbClr val="03A4D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Estilo medio 1 - Énfasis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D083AE6-46FA-4A59-8FB0-9F97EB10719F}" styleName="Estilo claro 3 - Acento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5202B0CA-FC54-4496-8BCA-5EF66A818D29}" styleName="Estilo oscuro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AF606853-7671-496A-8E4F-DF71F8EC918B}" styleName="Estilo oscuro 1 - Énfasis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0660B408-B3CF-4A94-85FC-2B1E0A45F4A2}" styleName="Estilo oscuro 2 - Énfasis 1/Énfasis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638B1855-1B75-4FBE-930C-398BA8C253C6}" styleName="Estilo temático 2 - Énfasis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Estilo temático 2 - Énfasis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8FD4443E-F989-4FC4-A0C8-D5A2AF1F390B}" styleName="Estilo oscuro 1 - Énfasis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Estilo temático 2 - Énfasis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E9639D4-E3E2-4D34-9284-5A2195B3D0D7}" styleName="Estilo claro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8D230F3-CF80-4859-8CE7-A43EE81993B5}" styleName="Estilo claro 1 - Acento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0E3FDE45-AF77-4B5C-9715-49D594BDF05E}" styleName="Estilo claro 1 - Acento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298" autoAdjust="0"/>
    <p:restoredTop sz="97840" autoAdjust="0"/>
  </p:normalViewPr>
  <p:slideViewPr>
    <p:cSldViewPr snapToGrid="0">
      <p:cViewPr varScale="1">
        <p:scale>
          <a:sx n="267" d="100"/>
          <a:sy n="267" d="100"/>
        </p:scale>
        <p:origin x="184" y="584"/>
      </p:cViewPr>
      <p:guideLst>
        <p:guide pos="415"/>
        <p:guide pos="380"/>
        <p:guide orient="horz" pos="1490"/>
        <p:guide orient="horz" pos="529"/>
        <p:guide pos="887"/>
        <p:guide pos="4044"/>
        <p:guide pos="1106"/>
        <p:guide orient="horz" pos="3229"/>
        <p:guide orient="horz" pos="2300"/>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5676"/>
    </p:cViewPr>
  </p:sorterViewPr>
  <p:notesViewPr>
    <p:cSldViewPr snapToGrid="0">
      <p:cViewPr varScale="1">
        <p:scale>
          <a:sx n="153" d="100"/>
          <a:sy n="153" d="100"/>
        </p:scale>
        <p:origin x="5720" y="192"/>
      </p:cViewPr>
      <p:guideLst>
        <p:guide orient="horz" pos="2439"/>
        <p:guide pos="2424"/>
        <p:guide orient="horz" pos="2602"/>
        <p:guide pos="2359"/>
        <p:guide orient="horz" pos="2777"/>
        <p:guide pos="2296"/>
        <p:guide orient="horz" pos="2963"/>
        <p:guide pos="2233"/>
        <p:guide orient="horz" pos="3160"/>
        <p:guide pos="2172"/>
        <p:guide orient="horz" pos="316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customXml" Target="../customXml/item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microsoft.com/office/2018/10/relationships/authors" Target="authors.xml"/><Relationship Id="rId5" Type="http://schemas.openxmlformats.org/officeDocument/2006/relationships/slide" Target="slides/slide2.xml"/><Relationship Id="rId61" Type="http://schemas.openxmlformats.org/officeDocument/2006/relationships/commentAuthors" Target="commentAuthor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1.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1.bin"/></Relationships>
</file>

<file path=ppt/charts/_rels/chart10.xml.rels><?xml version="1.0" encoding="UTF-8" standalone="yes"?>
<Relationships xmlns="http://schemas.openxmlformats.org/package/2006/relationships"><Relationship Id="rId3" Type="http://schemas.openxmlformats.org/officeDocument/2006/relationships/package" Target="../embeddings/Hoja_de_c_lculo_de_Microsoft_Excel4.xlsx"/><Relationship Id="rId2" Type="http://schemas.microsoft.com/office/2011/relationships/chartColorStyle" Target="colors5.xml"/><Relationship Id="rId1" Type="http://schemas.microsoft.com/office/2011/relationships/chartStyle" Target="style5.xml"/></Relationships>
</file>

<file path=ppt/charts/_rels/chart11.xml.rels><?xml version="1.0" encoding="UTF-8" standalone="yes"?>
<Relationships xmlns="http://schemas.openxmlformats.org/package/2006/relationships"><Relationship Id="rId3" Type="http://schemas.openxmlformats.org/officeDocument/2006/relationships/package" Target="../embeddings/Hoja_de_c_lculo_de_Microsoft_Excel5.xlsx"/><Relationship Id="rId2" Type="http://schemas.microsoft.com/office/2011/relationships/chartColorStyle" Target="colors6.xml"/><Relationship Id="rId1" Type="http://schemas.microsoft.com/office/2011/relationships/chartStyle" Target="style6.xml"/></Relationships>
</file>

<file path=ppt/charts/_rels/chart12.xml.rels><?xml version="1.0" encoding="UTF-8" standalone="yes"?>
<Relationships xmlns="http://schemas.openxmlformats.org/package/2006/relationships"><Relationship Id="rId3" Type="http://schemas.openxmlformats.org/officeDocument/2006/relationships/package" Target="../embeddings/Hoja_de_c_lculo_de_Microsoft_Excel6.xlsx"/><Relationship Id="rId2" Type="http://schemas.microsoft.com/office/2011/relationships/chartColorStyle" Target="colors7.xml"/><Relationship Id="rId1" Type="http://schemas.microsoft.com/office/2011/relationships/chartStyle" Target="style7.xml"/></Relationships>
</file>

<file path=ppt/charts/_rels/chart13.xml.rels><?xml version="1.0" encoding="UTF-8" standalone="yes"?>
<Relationships xmlns="http://schemas.openxmlformats.org/package/2006/relationships"><Relationship Id="rId3" Type="http://schemas.openxmlformats.org/officeDocument/2006/relationships/oleObject" Target="https://cablevisionfibertel-my.sharepoint.com/personal/lagentile_teco_com_ar/Documents/Indicadores%20IR%20Anual%202023%20(1).xlsx" TargetMode="External"/><Relationship Id="rId2" Type="http://schemas.microsoft.com/office/2011/relationships/chartColorStyle" Target="colors8.xml"/><Relationship Id="rId1" Type="http://schemas.microsoft.com/office/2011/relationships/chartStyle" Target="style8.xml"/></Relationships>
</file>

<file path=ppt/charts/_rels/chart14.xml.rels><?xml version="1.0" encoding="UTF-8" standalone="yes"?>
<Relationships xmlns="http://schemas.openxmlformats.org/package/2006/relationships"><Relationship Id="rId3" Type="http://schemas.openxmlformats.org/officeDocument/2006/relationships/oleObject" Target="https://cablevisionfibertel-my.sharepoint.com/personal/lagentile_teco_com_ar/Documents/Indicadores%20IR%20Anual%202023%20(1).xlsx" TargetMode="External"/><Relationship Id="rId2" Type="http://schemas.microsoft.com/office/2011/relationships/chartColorStyle" Target="colors9.xml"/><Relationship Id="rId1" Type="http://schemas.microsoft.com/office/2011/relationships/chartStyle" Target="style9.xml"/></Relationships>
</file>

<file path=ppt/charts/_rels/chart15.xml.rels><?xml version="1.0" encoding="UTF-8" standalone="yes"?>
<Relationships xmlns="http://schemas.openxmlformats.org/package/2006/relationships"><Relationship Id="rId3" Type="http://schemas.openxmlformats.org/officeDocument/2006/relationships/oleObject" Target="file:////Users/luciano/Borrador/Libro2.xlsx" TargetMode="External"/><Relationship Id="rId2" Type="http://schemas.microsoft.com/office/2011/relationships/chartColorStyle" Target="colors10.xml"/><Relationship Id="rId1" Type="http://schemas.microsoft.com/office/2011/relationships/chartStyle" Target="style10.xml"/></Relationships>
</file>

<file path=ppt/charts/_rels/chart16.xml.rels><?xml version="1.0" encoding="UTF-8" standalone="yes"?>
<Relationships xmlns="http://schemas.openxmlformats.org/package/2006/relationships"><Relationship Id="rId3" Type="http://schemas.openxmlformats.org/officeDocument/2006/relationships/oleObject" Target="file:////Users/luciano/Borrador/Libro2.xlsx" TargetMode="External"/><Relationship Id="rId2" Type="http://schemas.microsoft.com/office/2011/relationships/chartColorStyle" Target="colors11.xml"/><Relationship Id="rId1" Type="http://schemas.microsoft.com/office/2011/relationships/chartStyle" Target="style11.xml"/></Relationships>
</file>

<file path=ppt/charts/_rels/chart1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12.xml"/><Relationship Id="rId1" Type="http://schemas.microsoft.com/office/2011/relationships/chartStyle" Target="style12.xml"/><Relationship Id="rId5" Type="http://schemas.openxmlformats.org/officeDocument/2006/relationships/chartUserShapes" Target="../drawings/drawing3.xml"/><Relationship Id="rId4" Type="http://schemas.openxmlformats.org/officeDocument/2006/relationships/package" Target="../embeddings/Hoja_de_c_lculo_de_Microsoft_Excel7.xlsx"/></Relationships>
</file>

<file path=ppt/charts/_rels/chart18.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13.xml"/><Relationship Id="rId1" Type="http://schemas.microsoft.com/office/2011/relationships/chartStyle" Target="style13.xml"/><Relationship Id="rId5" Type="http://schemas.openxmlformats.org/officeDocument/2006/relationships/chartUserShapes" Target="../drawings/drawing4.xml"/><Relationship Id="rId4" Type="http://schemas.openxmlformats.org/officeDocument/2006/relationships/package" Target="../embeddings/Hoja_de_c_lculo_de_Microsoft_Excel8.xlsx"/></Relationships>
</file>

<file path=ppt/charts/_rels/chart19.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14.xml"/><Relationship Id="rId1" Type="http://schemas.microsoft.com/office/2011/relationships/chartStyle" Target="style14.xml"/><Relationship Id="rId5" Type="http://schemas.openxmlformats.org/officeDocument/2006/relationships/chartUserShapes" Target="../drawings/drawing5.xml"/><Relationship Id="rId4" Type="http://schemas.openxmlformats.org/officeDocument/2006/relationships/package" Target="../embeddings/Hoja_de_c_lculo_de_Microsoft_Excel9.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u631889\Downloads\Evolucion%20mercado%20Global%202023-2028.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15.xml"/><Relationship Id="rId1" Type="http://schemas.microsoft.com/office/2011/relationships/chartStyle" Target="style15.xml"/><Relationship Id="rId4" Type="http://schemas.openxmlformats.org/officeDocument/2006/relationships/package" Target="../embeddings/Hoja_de_c_lculo_de_Microsoft_Excel10.xlsx"/></Relationships>
</file>

<file path=ppt/charts/_rels/chart21.xml.rels><?xml version="1.0" encoding="UTF-8" standalone="yes"?>
<Relationships xmlns="http://schemas.openxmlformats.org/package/2006/relationships"><Relationship Id="rId3" Type="http://schemas.openxmlformats.org/officeDocument/2006/relationships/themeOverride" Target="../theme/themeOverride7.xml"/><Relationship Id="rId2" Type="http://schemas.microsoft.com/office/2011/relationships/chartColorStyle" Target="colors16.xml"/><Relationship Id="rId1" Type="http://schemas.microsoft.com/office/2011/relationships/chartStyle" Target="style16.xml"/><Relationship Id="rId4" Type="http://schemas.openxmlformats.org/officeDocument/2006/relationships/package" Target="../embeddings/Hoja_de_c_lculo_de_Microsoft_Excel11.xlsx"/></Relationships>
</file>

<file path=ppt/charts/_rels/chart22.xml.rels><?xml version="1.0" encoding="UTF-8" standalone="yes"?>
<Relationships xmlns="http://schemas.openxmlformats.org/package/2006/relationships"><Relationship Id="rId3" Type="http://schemas.openxmlformats.org/officeDocument/2006/relationships/themeOverride" Target="../theme/themeOverride8.xml"/><Relationship Id="rId2" Type="http://schemas.microsoft.com/office/2011/relationships/chartColorStyle" Target="colors17.xml"/><Relationship Id="rId1" Type="http://schemas.microsoft.com/office/2011/relationships/chartStyle" Target="style17.xml"/><Relationship Id="rId4" Type="http://schemas.openxmlformats.org/officeDocument/2006/relationships/package" Target="../embeddings/Hoja_de_c_lculo_de_Microsoft_Excel12.xlsx"/></Relationships>
</file>

<file path=ppt/charts/_rels/chart23.xml.rels><?xml version="1.0" encoding="UTF-8" standalone="yes"?>
<Relationships xmlns="http://schemas.openxmlformats.org/package/2006/relationships"><Relationship Id="rId3" Type="http://schemas.openxmlformats.org/officeDocument/2006/relationships/oleObject" Target="file:////amad-fdp2\GRUPOS\PRIVADO\Relinver\Investor%20Day%202024\GSMA%20-%20Ultimos%20datos%20de%20ARPU.xlsx" TargetMode="External"/><Relationship Id="rId2" Type="http://schemas.microsoft.com/office/2011/relationships/chartColorStyle" Target="colors18.xml"/><Relationship Id="rId1" Type="http://schemas.microsoft.com/office/2011/relationships/chartStyle" Target="style18.xml"/></Relationships>
</file>

<file path=ppt/charts/_rels/chart24.xml.rels><?xml version="1.0" encoding="UTF-8" standalone="yes"?>
<Relationships xmlns="http://schemas.openxmlformats.org/package/2006/relationships"><Relationship Id="rId3" Type="http://schemas.openxmlformats.org/officeDocument/2006/relationships/package" Target="../embeddings/Hoja_de_c_lculo_de_Microsoft_Excel13.xlsx"/><Relationship Id="rId2" Type="http://schemas.microsoft.com/office/2011/relationships/chartColorStyle" Target="colors19.xml"/><Relationship Id="rId1" Type="http://schemas.microsoft.com/office/2011/relationships/chartStyle" Target="style19.xml"/></Relationships>
</file>

<file path=ppt/charts/_rels/chart25.xml.rels><?xml version="1.0" encoding="UTF-8" standalone="yes"?>
<Relationships xmlns="http://schemas.openxmlformats.org/package/2006/relationships"><Relationship Id="rId3" Type="http://schemas.openxmlformats.org/officeDocument/2006/relationships/themeOverride" Target="../theme/themeOverride9.xml"/><Relationship Id="rId2" Type="http://schemas.microsoft.com/office/2011/relationships/chartColorStyle" Target="colors20.xml"/><Relationship Id="rId1" Type="http://schemas.microsoft.com/office/2011/relationships/chartStyle" Target="style20.xml"/><Relationship Id="rId4" Type="http://schemas.openxmlformats.org/officeDocument/2006/relationships/package" Target="../embeddings/Hoja_de_c_lculo_de_Microsoft_Excel14.xlsx"/></Relationships>
</file>

<file path=ppt/charts/_rels/chart26.xml.rels><?xml version="1.0" encoding="UTF-8" standalone="yes"?>
<Relationships xmlns="http://schemas.openxmlformats.org/package/2006/relationships"><Relationship Id="rId1" Type="http://schemas.openxmlformats.org/officeDocument/2006/relationships/package" Target="../embeddings/Hoja_de_c_lculo_de_Microsoft_Excel15.xlsx"/></Relationships>
</file>

<file path=ppt/charts/_rels/chart27.xml.rels><?xml version="1.0" encoding="UTF-8" standalone="yes"?>
<Relationships xmlns="http://schemas.openxmlformats.org/package/2006/relationships"><Relationship Id="rId1" Type="http://schemas.openxmlformats.org/officeDocument/2006/relationships/package" Target="../embeddings/Hoja_de_c_lculo_de_Microsoft_Excel16.xlsx"/></Relationships>
</file>

<file path=ppt/charts/_rels/chart28.xml.rels><?xml version="1.0" encoding="UTF-8" standalone="yes"?>
<Relationships xmlns="http://schemas.openxmlformats.org/package/2006/relationships"><Relationship Id="rId3" Type="http://schemas.openxmlformats.org/officeDocument/2006/relationships/oleObject" Target="file:///C:\Users\u631889\Downloads\Escalera.xlsx" TargetMode="External"/><Relationship Id="rId2" Type="http://schemas.microsoft.com/office/2011/relationships/chartColorStyle" Target="colors21.xml"/><Relationship Id="rId1" Type="http://schemas.microsoft.com/office/2011/relationships/chartStyle" Target="style21.xml"/></Relationships>
</file>

<file path=ppt/charts/_rels/chart29.xml.rels><?xml version="1.0" encoding="UTF-8" standalone="yes"?>
<Relationships xmlns="http://schemas.openxmlformats.org/package/2006/relationships"><Relationship Id="rId3" Type="http://schemas.openxmlformats.org/officeDocument/2006/relationships/package" Target="../embeddings/Hoja_de_c_lculo_de_Microsoft_Excel17.xlsx"/><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1" Type="http://schemas.openxmlformats.org/officeDocument/2006/relationships/package" Target="../embeddings/Hoja_de_c_lculo_de_Microsoft_Excel.xlsx"/></Relationships>
</file>

<file path=ppt/charts/_rels/chart30.xml.rels><?xml version="1.0" encoding="UTF-8" standalone="yes"?>
<Relationships xmlns="http://schemas.openxmlformats.org/package/2006/relationships"><Relationship Id="rId3" Type="http://schemas.openxmlformats.org/officeDocument/2006/relationships/package" Target="../embeddings/Hoja_de_c_lculo_de_Microsoft_Excel18.xlsx"/><Relationship Id="rId2" Type="http://schemas.microsoft.com/office/2011/relationships/chartColorStyle" Target="colors23.xml"/><Relationship Id="rId1" Type="http://schemas.microsoft.com/office/2011/relationships/chartStyle" Target="style23.xml"/></Relationships>
</file>

<file path=ppt/charts/_rels/chart31.xml.rels><?xml version="1.0" encoding="UTF-8" standalone="yes"?>
<Relationships xmlns="http://schemas.openxmlformats.org/package/2006/relationships"><Relationship Id="rId3" Type="http://schemas.openxmlformats.org/officeDocument/2006/relationships/package" Target="../embeddings/Hoja_de_c_lculo_de_Microsoft_Excel19.xlsx"/><Relationship Id="rId2" Type="http://schemas.microsoft.com/office/2011/relationships/chartColorStyle" Target="colors24.xml"/><Relationship Id="rId1" Type="http://schemas.microsoft.com/office/2011/relationships/chartStyle" Target="style24.xml"/></Relationships>
</file>

<file path=ppt/charts/_rels/chart32.xml.rels><?xml version="1.0" encoding="UTF-8" standalone="yes"?>
<Relationships xmlns="http://schemas.openxmlformats.org/package/2006/relationships"><Relationship Id="rId3" Type="http://schemas.openxmlformats.org/officeDocument/2006/relationships/package" Target="../embeddings/Hoja_de_c_lculo_de_Microsoft_Excel20.xlsx"/><Relationship Id="rId2" Type="http://schemas.microsoft.com/office/2011/relationships/chartColorStyle" Target="colors25.xml"/><Relationship Id="rId1" Type="http://schemas.microsoft.com/office/2011/relationships/chartStyle" Target="style25.xml"/></Relationships>
</file>

<file path=ppt/charts/_rels/chart33.xml.rels><?xml version="1.0" encoding="UTF-8" standalone="yes"?>
<Relationships xmlns="http://schemas.openxmlformats.org/package/2006/relationships"><Relationship Id="rId3" Type="http://schemas.openxmlformats.org/officeDocument/2006/relationships/package" Target="../embeddings/Hoja_de_c_lculo_de_Microsoft_Excel21.xlsx"/><Relationship Id="rId2" Type="http://schemas.microsoft.com/office/2011/relationships/chartColorStyle" Target="colors26.xml"/><Relationship Id="rId1" Type="http://schemas.microsoft.com/office/2011/relationships/chartStyle" Target="style26.xml"/></Relationships>
</file>

<file path=ppt/charts/_rels/chart34.xml.rels><?xml version="1.0" encoding="UTF-8" standalone="yes"?>
<Relationships xmlns="http://schemas.openxmlformats.org/package/2006/relationships"><Relationship Id="rId3" Type="http://schemas.openxmlformats.org/officeDocument/2006/relationships/package" Target="../embeddings/Hoja_de_c_lculo_de_Microsoft_Excel22.xlsx"/><Relationship Id="rId2" Type="http://schemas.microsoft.com/office/2011/relationships/chartColorStyle" Target="colors27.xml"/><Relationship Id="rId1" Type="http://schemas.microsoft.com/office/2011/relationships/chartStyle" Target="style27.xml"/></Relationships>
</file>

<file path=ppt/charts/_rels/chart35.xml.rels><?xml version="1.0" encoding="UTF-8" standalone="yes"?>
<Relationships xmlns="http://schemas.openxmlformats.org/package/2006/relationships"><Relationship Id="rId3" Type="http://schemas.openxmlformats.org/officeDocument/2006/relationships/package" Target="../embeddings/Hoja_de_c_lculo_de_Microsoft_Excel23.xlsx"/><Relationship Id="rId2" Type="http://schemas.microsoft.com/office/2011/relationships/chartColorStyle" Target="colors28.xml"/><Relationship Id="rId1" Type="http://schemas.microsoft.com/office/2011/relationships/chartStyle" Target="style28.xml"/></Relationships>
</file>

<file path=ppt/charts/_rels/chart36.xml.rels><?xml version="1.0" encoding="UTF-8" standalone="yes"?>
<Relationships xmlns="http://schemas.openxmlformats.org/package/2006/relationships"><Relationship Id="rId3" Type="http://schemas.openxmlformats.org/officeDocument/2006/relationships/package" Target="../embeddings/Hoja_de_c_lculo_de_Microsoft_Excel24.xlsx"/><Relationship Id="rId2" Type="http://schemas.microsoft.com/office/2011/relationships/chartColorStyle" Target="colors29.xml"/><Relationship Id="rId1" Type="http://schemas.microsoft.com/office/2011/relationships/chartStyle" Target="style29.xml"/></Relationships>
</file>

<file path=ppt/charts/_rels/chart37.xml.rels><?xml version="1.0" encoding="UTF-8" standalone="yes"?>
<Relationships xmlns="http://schemas.openxmlformats.org/package/2006/relationships"><Relationship Id="rId3" Type="http://schemas.openxmlformats.org/officeDocument/2006/relationships/package" Target="../embeddings/Hoja_de_c_lculo_de_Microsoft_Excel25.xlsx"/><Relationship Id="rId2" Type="http://schemas.microsoft.com/office/2011/relationships/chartColorStyle" Target="colors30.xml"/><Relationship Id="rId1" Type="http://schemas.microsoft.com/office/2011/relationships/chartStyle" Target="style30.xml"/></Relationships>
</file>

<file path=ppt/charts/_rels/chart38.xml.rels><?xml version="1.0" encoding="UTF-8" standalone="yes"?>
<Relationships xmlns="http://schemas.openxmlformats.org/package/2006/relationships"><Relationship Id="rId3" Type="http://schemas.openxmlformats.org/officeDocument/2006/relationships/package" Target="../embeddings/Hoja_de_c_lculo_de_Microsoft_Excel26.xlsx"/><Relationship Id="rId2" Type="http://schemas.microsoft.com/office/2011/relationships/chartColorStyle" Target="colors31.xml"/><Relationship Id="rId1" Type="http://schemas.microsoft.com/office/2011/relationships/chartStyle" Target="style31.xml"/></Relationships>
</file>

<file path=ppt/charts/_rels/chart39.xml.rels><?xml version="1.0" encoding="UTF-8" standalone="yes"?>
<Relationships xmlns="http://schemas.openxmlformats.org/package/2006/relationships"><Relationship Id="rId3" Type="http://schemas.openxmlformats.org/officeDocument/2006/relationships/package" Target="../embeddings/Hoja_de_c_lculo_de_Microsoft_Excel27.xlsx"/><Relationship Id="rId2" Type="http://schemas.microsoft.com/office/2011/relationships/chartColorStyle" Target="colors32.xml"/><Relationship Id="rId1" Type="http://schemas.microsoft.com/office/2011/relationships/chartStyle" Target="style32.xml"/></Relationships>
</file>

<file path=ppt/charts/_rels/chart4.xml.rels><?xml version="1.0" encoding="UTF-8" standalone="yes"?>
<Relationships xmlns="http://schemas.openxmlformats.org/package/2006/relationships"><Relationship Id="rId1" Type="http://schemas.openxmlformats.org/officeDocument/2006/relationships/oleObject" Target="Libro14" TargetMode="External"/></Relationships>
</file>

<file path=ppt/charts/_rels/chart40.xml.rels><?xml version="1.0" encoding="UTF-8" standalone="yes"?>
<Relationships xmlns="http://schemas.openxmlformats.org/package/2006/relationships"><Relationship Id="rId3" Type="http://schemas.openxmlformats.org/officeDocument/2006/relationships/package" Target="../embeddings/Hoja_de_c_lculo_de_Microsoft_Excel28.xlsx"/><Relationship Id="rId2" Type="http://schemas.microsoft.com/office/2011/relationships/chartColorStyle" Target="colors33.xml"/><Relationship Id="rId1" Type="http://schemas.microsoft.com/office/2011/relationships/chartStyle" Target="style33.xml"/></Relationships>
</file>

<file path=ppt/charts/_rels/chart41.xml.rels><?xml version="1.0" encoding="UTF-8" standalone="yes"?>
<Relationships xmlns="http://schemas.openxmlformats.org/package/2006/relationships"><Relationship Id="rId3" Type="http://schemas.openxmlformats.org/officeDocument/2006/relationships/package" Target="../embeddings/Hoja_de_c_lculo_de_Microsoft_Excel29.xlsx"/><Relationship Id="rId2" Type="http://schemas.microsoft.com/office/2011/relationships/chartColorStyle" Target="colors34.xml"/><Relationship Id="rId1" Type="http://schemas.microsoft.com/office/2011/relationships/chartStyle" Target="style34.xml"/></Relationships>
</file>

<file path=ppt/charts/_rels/chart42.xml.rels><?xml version="1.0" encoding="UTF-8" standalone="yes"?>
<Relationships xmlns="http://schemas.openxmlformats.org/package/2006/relationships"><Relationship Id="rId3" Type="http://schemas.openxmlformats.org/officeDocument/2006/relationships/package" Target="../embeddings/Hoja_de_c_lculo_de_Microsoft_Excel30.xlsx"/><Relationship Id="rId2" Type="http://schemas.microsoft.com/office/2011/relationships/chartColorStyle" Target="colors35.xml"/><Relationship Id="rId1" Type="http://schemas.microsoft.com/office/2011/relationships/chartStyle" Target="style35.xml"/></Relationships>
</file>

<file path=ppt/charts/_rels/chart43.xml.rels><?xml version="1.0" encoding="UTF-8" standalone="yes"?>
<Relationships xmlns="http://schemas.openxmlformats.org/package/2006/relationships"><Relationship Id="rId3" Type="http://schemas.openxmlformats.org/officeDocument/2006/relationships/package" Target="../embeddings/Hoja_de_c_lculo_de_Microsoft_Excel31.xlsx"/><Relationship Id="rId2" Type="http://schemas.microsoft.com/office/2011/relationships/chartColorStyle" Target="colors36.xml"/><Relationship Id="rId1" Type="http://schemas.microsoft.com/office/2011/relationships/chartStyle" Target="style36.xml"/></Relationships>
</file>

<file path=ppt/charts/_rels/chart44.xml.rels><?xml version="1.0" encoding="UTF-8" standalone="yes"?>
<Relationships xmlns="http://schemas.openxmlformats.org/package/2006/relationships"><Relationship Id="rId3" Type="http://schemas.openxmlformats.org/officeDocument/2006/relationships/themeOverride" Target="../theme/themeOverride10.xml"/><Relationship Id="rId2" Type="http://schemas.microsoft.com/office/2011/relationships/chartColorStyle" Target="colors37.xml"/><Relationship Id="rId1" Type="http://schemas.microsoft.com/office/2011/relationships/chartStyle" Target="style37.xml"/><Relationship Id="rId4" Type="http://schemas.openxmlformats.org/officeDocument/2006/relationships/package" Target="../embeddings/Hoja_de_c_lculo_de_Microsoft_Excel32.xlsx"/></Relationships>
</file>

<file path=ppt/charts/_rels/chart45.xml.rels><?xml version="1.0" encoding="UTF-8" standalone="yes"?>
<Relationships xmlns="http://schemas.openxmlformats.org/package/2006/relationships"><Relationship Id="rId3" Type="http://schemas.openxmlformats.org/officeDocument/2006/relationships/oleObject" Target="file:////AMAD-FDP2\grupos\PRIVADO\Relinver\Investor%20Day%202024\Backup%20an&#225;lisis%20de%20costos.xlsx" TargetMode="External"/><Relationship Id="rId2" Type="http://schemas.microsoft.com/office/2011/relationships/chartColorStyle" Target="colors38.xml"/><Relationship Id="rId1" Type="http://schemas.microsoft.com/office/2011/relationships/chartStyle" Target="style38.xml"/></Relationships>
</file>

<file path=ppt/charts/_rels/chart46.xml.rels><?xml version="1.0" encoding="UTF-8" standalone="yes"?>
<Relationships xmlns="http://schemas.openxmlformats.org/package/2006/relationships"><Relationship Id="rId3" Type="http://schemas.openxmlformats.org/officeDocument/2006/relationships/themeOverride" Target="../theme/themeOverride11.xml"/><Relationship Id="rId2" Type="http://schemas.microsoft.com/office/2011/relationships/chartColorStyle" Target="colors39.xml"/><Relationship Id="rId1" Type="http://schemas.microsoft.com/office/2011/relationships/chartStyle" Target="style39.xml"/><Relationship Id="rId5" Type="http://schemas.openxmlformats.org/officeDocument/2006/relationships/chartUserShapes" Target="../drawings/drawing6.xml"/><Relationship Id="rId4" Type="http://schemas.openxmlformats.org/officeDocument/2006/relationships/package" Target="../embeddings/Hoja_de_c_lculo_de_Microsoft_Excel33.xlsx"/></Relationships>
</file>

<file path=ppt/charts/_rels/chart47.xml.rels><?xml version="1.0" encoding="UTF-8" standalone="yes"?>
<Relationships xmlns="http://schemas.openxmlformats.org/package/2006/relationships"><Relationship Id="rId3" Type="http://schemas.openxmlformats.org/officeDocument/2006/relationships/themeOverride" Target="../theme/themeOverride12.xml"/><Relationship Id="rId2" Type="http://schemas.microsoft.com/office/2011/relationships/chartColorStyle" Target="colors40.xml"/><Relationship Id="rId1" Type="http://schemas.microsoft.com/office/2011/relationships/chartStyle" Target="style40.xml"/><Relationship Id="rId5" Type="http://schemas.openxmlformats.org/officeDocument/2006/relationships/chartUserShapes" Target="../drawings/drawing7.xml"/><Relationship Id="rId4" Type="http://schemas.openxmlformats.org/officeDocument/2006/relationships/package" Target="../embeddings/Hoja_de_c_lculo_de_Microsoft_Excel34.xlsx"/></Relationships>
</file>

<file path=ppt/charts/_rels/chart48.xml.rels><?xml version="1.0" encoding="UTF-8" standalone="yes"?>
<Relationships xmlns="http://schemas.openxmlformats.org/package/2006/relationships"><Relationship Id="rId1" Type="http://schemas.openxmlformats.org/officeDocument/2006/relationships/package" Target="../embeddings/Hoja_de_c_lculo_de_Microsoft_Excel35.xlsx"/></Relationships>
</file>

<file path=ppt/charts/_rels/chart49.xml.rels><?xml version="1.0" encoding="UTF-8" standalone="yes"?>
<Relationships xmlns="http://schemas.openxmlformats.org/package/2006/relationships"><Relationship Id="rId3" Type="http://schemas.openxmlformats.org/officeDocument/2006/relationships/themeOverride" Target="../theme/themeOverride13.xml"/><Relationship Id="rId2" Type="http://schemas.microsoft.com/office/2011/relationships/chartColorStyle" Target="colors41.xml"/><Relationship Id="rId1" Type="http://schemas.microsoft.com/office/2011/relationships/chartStyle" Target="style41.xml"/><Relationship Id="rId5" Type="http://schemas.openxmlformats.org/officeDocument/2006/relationships/chartUserShapes" Target="../drawings/drawing8.xml"/><Relationship Id="rId4" Type="http://schemas.openxmlformats.org/officeDocument/2006/relationships/package" Target="../embeddings/Hoja_de_c_lculo_de_Microsoft_Excel36.xlsx"/></Relationships>
</file>

<file path=ppt/charts/_rels/chart5.xml.rels><?xml version="1.0" encoding="UTF-8" standalone="yes"?>
<Relationships xmlns="http://schemas.openxmlformats.org/package/2006/relationships"><Relationship Id="rId3" Type="http://schemas.openxmlformats.org/officeDocument/2006/relationships/oleObject" Target="Libro14" TargetMode="External"/><Relationship Id="rId2" Type="http://schemas.microsoft.com/office/2011/relationships/chartColorStyle" Target="colors3.xml"/><Relationship Id="rId1" Type="http://schemas.microsoft.com/office/2011/relationships/chartStyle" Target="style3.xml"/></Relationships>
</file>

<file path=ppt/charts/_rels/chart50.xml.rels><?xml version="1.0" encoding="UTF-8" standalone="yes"?>
<Relationships xmlns="http://schemas.openxmlformats.org/package/2006/relationships"><Relationship Id="rId1" Type="http://schemas.openxmlformats.org/officeDocument/2006/relationships/package" Target="../embeddings/Hoja_de_c_lculo_de_Microsoft_Excel37.xlsx"/></Relationships>
</file>

<file path=ppt/charts/_rels/chart51.xml.rels><?xml version="1.0" encoding="UTF-8" standalone="yes"?>
<Relationships xmlns="http://schemas.openxmlformats.org/package/2006/relationships"><Relationship Id="rId3" Type="http://schemas.openxmlformats.org/officeDocument/2006/relationships/themeOverride" Target="../theme/themeOverride14.xml"/><Relationship Id="rId2" Type="http://schemas.microsoft.com/office/2011/relationships/chartColorStyle" Target="colors42.xml"/><Relationship Id="rId1" Type="http://schemas.microsoft.com/office/2011/relationships/chartStyle" Target="style42.xml"/><Relationship Id="rId5" Type="http://schemas.openxmlformats.org/officeDocument/2006/relationships/chartUserShapes" Target="../drawings/drawing9.xml"/><Relationship Id="rId4" Type="http://schemas.openxmlformats.org/officeDocument/2006/relationships/package" Target="../embeddings/Hoja_de_c_lculo_de_Microsoft_Excel38.xlsx"/></Relationships>
</file>

<file path=ppt/charts/_rels/chart52.xml.rels><?xml version="1.0" encoding="UTF-8" standalone="yes"?>
<Relationships xmlns="http://schemas.openxmlformats.org/package/2006/relationships"><Relationship Id="rId3" Type="http://schemas.openxmlformats.org/officeDocument/2006/relationships/package" Target="../embeddings/Hoja_de_c_lculo_de_Microsoft_Excel39.xlsx"/><Relationship Id="rId2" Type="http://schemas.microsoft.com/office/2011/relationships/chartColorStyle" Target="colors43.xml"/><Relationship Id="rId1" Type="http://schemas.microsoft.com/office/2011/relationships/chartStyle" Target="style43.xml"/></Relationships>
</file>

<file path=ppt/charts/_rels/chart53.xml.rels><?xml version="1.0" encoding="UTF-8" standalone="yes"?>
<Relationships xmlns="http://schemas.openxmlformats.org/package/2006/relationships"><Relationship Id="rId3" Type="http://schemas.openxmlformats.org/officeDocument/2006/relationships/package" Target="../embeddings/Hoja_de_c_lculo_de_Microsoft_Excel40.xlsx"/><Relationship Id="rId2" Type="http://schemas.microsoft.com/office/2011/relationships/chartColorStyle" Target="colors44.xml"/><Relationship Id="rId1" Type="http://schemas.microsoft.com/office/2011/relationships/chartStyle" Target="style44.xml"/></Relationships>
</file>

<file path=ppt/charts/_rels/chart54.xml.rels><?xml version="1.0" encoding="UTF-8" standalone="yes"?>
<Relationships xmlns="http://schemas.openxmlformats.org/package/2006/relationships"><Relationship Id="rId3" Type="http://schemas.openxmlformats.org/officeDocument/2006/relationships/package" Target="../embeddings/Hoja_de_c_lculo_de_Microsoft_Excel41.xlsx"/><Relationship Id="rId2" Type="http://schemas.microsoft.com/office/2011/relationships/chartColorStyle" Target="colors45.xml"/><Relationship Id="rId1" Type="http://schemas.microsoft.com/office/2011/relationships/chartStyle" Target="style45.xml"/></Relationships>
</file>

<file path=ppt/charts/_rels/chart55.xml.rels><?xml version="1.0" encoding="UTF-8" standalone="yes"?>
<Relationships xmlns="http://schemas.openxmlformats.org/package/2006/relationships"><Relationship Id="rId3" Type="http://schemas.openxmlformats.org/officeDocument/2006/relationships/package" Target="../embeddings/Hoja_de_c_lculo_de_Microsoft_Excel42.xlsx"/><Relationship Id="rId2" Type="http://schemas.microsoft.com/office/2011/relationships/chartColorStyle" Target="colors46.xml"/><Relationship Id="rId1" Type="http://schemas.microsoft.com/office/2011/relationships/chartStyle" Target="style46.xml"/></Relationships>
</file>

<file path=ppt/charts/_rels/chart56.xml.rels><?xml version="1.0" encoding="UTF-8" standalone="yes"?>
<Relationships xmlns="http://schemas.openxmlformats.org/package/2006/relationships"><Relationship Id="rId3" Type="http://schemas.openxmlformats.org/officeDocument/2006/relationships/package" Target="../embeddings/Hoja_de_c_lculo_de_Microsoft_Excel43.xlsx"/><Relationship Id="rId2" Type="http://schemas.microsoft.com/office/2011/relationships/chartColorStyle" Target="colors47.xml"/><Relationship Id="rId1" Type="http://schemas.microsoft.com/office/2011/relationships/chartStyle" Target="style47.xml"/></Relationships>
</file>

<file path=ppt/charts/_rels/chart57.xml.rels><?xml version="1.0" encoding="UTF-8" standalone="yes"?>
<Relationships xmlns="http://schemas.openxmlformats.org/package/2006/relationships"><Relationship Id="rId3" Type="http://schemas.openxmlformats.org/officeDocument/2006/relationships/package" Target="../embeddings/Hoja_de_c_lculo_de_Microsoft_Excel44.xlsx"/><Relationship Id="rId2" Type="http://schemas.microsoft.com/office/2011/relationships/chartColorStyle" Target="colors48.xml"/><Relationship Id="rId1" Type="http://schemas.microsoft.com/office/2011/relationships/chartStyle" Target="style48.xml"/></Relationships>
</file>

<file path=ppt/charts/_rels/chart58.xml.rels><?xml version="1.0" encoding="UTF-8" standalone="yes"?>
<Relationships xmlns="http://schemas.openxmlformats.org/package/2006/relationships"><Relationship Id="rId3" Type="http://schemas.openxmlformats.org/officeDocument/2006/relationships/package" Target="../embeddings/Hoja_de_c_lculo_de_Microsoft_Excel45.xlsx"/><Relationship Id="rId2" Type="http://schemas.microsoft.com/office/2011/relationships/chartColorStyle" Target="colors49.xml"/><Relationship Id="rId1" Type="http://schemas.microsoft.com/office/2011/relationships/chartStyle" Target="style49.xml"/></Relationships>
</file>

<file path=ppt/charts/_rels/chart59.xml.rels><?xml version="1.0" encoding="UTF-8" standalone="yes"?>
<Relationships xmlns="http://schemas.openxmlformats.org/package/2006/relationships"><Relationship Id="rId3" Type="http://schemas.openxmlformats.org/officeDocument/2006/relationships/oleObject" Target="file:////AMAD-FDP2\grupos\PRIVADO\Relinver\PRESS_RE\FY%202024\2Q24\Deuda%20IR%20con%20Early%20Tender%20+%20Exchange.xlsx" TargetMode="External"/><Relationship Id="rId2" Type="http://schemas.microsoft.com/office/2011/relationships/chartColorStyle" Target="colors50.xml"/><Relationship Id="rId1" Type="http://schemas.microsoft.com/office/2011/relationships/chartStyle" Target="style50.xml"/></Relationships>
</file>

<file path=ppt/charts/_rels/chart6.xml.rels><?xml version="1.0" encoding="UTF-8" standalone="yes"?>
<Relationships xmlns="http://schemas.openxmlformats.org/package/2006/relationships"><Relationship Id="rId2" Type="http://schemas.openxmlformats.org/officeDocument/2006/relationships/package" Target="../embeddings/Hoja_de_c_lculo_de_Microsoft_Excel1.xlsx"/><Relationship Id="rId1" Type="http://schemas.openxmlformats.org/officeDocument/2006/relationships/themeOverride" Target="../theme/themeOverride2.xml"/></Relationships>
</file>

<file path=ppt/charts/_rels/chart60.xml.rels><?xml version="1.0" encoding="UTF-8" standalone="yes"?>
<Relationships xmlns="http://schemas.openxmlformats.org/package/2006/relationships"><Relationship Id="rId1" Type="http://schemas.openxmlformats.org/officeDocument/2006/relationships/package" Target="../embeddings/Hoja_de_c_lculo_de_Microsoft_Excel46.xlsx"/></Relationships>
</file>

<file path=ppt/charts/_rels/chart61.xml.rels><?xml version="1.0" encoding="UTF-8" standalone="yes"?>
<Relationships xmlns="http://schemas.openxmlformats.org/package/2006/relationships"><Relationship Id="rId1" Type="http://schemas.openxmlformats.org/officeDocument/2006/relationships/package" Target="../embeddings/Hoja_de_c_lculo_de_Microsoft_Excel47.xlsx"/></Relationships>
</file>

<file path=ppt/charts/_rels/chart62.xml.rels><?xml version="1.0" encoding="UTF-8" standalone="yes"?>
<Relationships xmlns="http://schemas.openxmlformats.org/package/2006/relationships"><Relationship Id="rId1" Type="http://schemas.openxmlformats.org/officeDocument/2006/relationships/package" Target="../embeddings/Hoja_de_c_lculo_de_Microsoft_Excel48.xlsx"/></Relationships>
</file>

<file path=ppt/charts/_rels/chart63.xml.rels><?xml version="1.0" encoding="UTF-8" standalone="yes"?>
<Relationships xmlns="http://schemas.openxmlformats.org/package/2006/relationships"><Relationship Id="rId1" Type="http://schemas.openxmlformats.org/officeDocument/2006/relationships/package" Target="../embeddings/Hoja_de_c_lculo_de_Microsoft_Excel49.xlsx"/></Relationships>
</file>

<file path=ppt/charts/_rels/chart7.xml.rels><?xml version="1.0" encoding="UTF-8" standalone="yes"?>
<Relationships xmlns="http://schemas.openxmlformats.org/package/2006/relationships"><Relationship Id="rId3" Type="http://schemas.openxmlformats.org/officeDocument/2006/relationships/oleObject" Target="file:///C:\Users\u631889\AppData\Local\Microsoft\Windows\INetCache\Content.Outlook\CQKQK0MM\Dotaci&#243;n%20CAll%20Propios%20y%203%20con%20ff%20(sin%20smb).xlsx" TargetMode="External"/><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Hoja_de_c_lculo_de_Microsoft_Excel2.xlsx"/></Relationships>
</file>

<file path=ppt/charts/_rels/chart9.xml.rels><?xml version="1.0" encoding="UTF-8" standalone="yes"?>
<Relationships xmlns="http://schemas.openxmlformats.org/package/2006/relationships"><Relationship Id="rId2" Type="http://schemas.openxmlformats.org/officeDocument/2006/relationships/chartUserShapes" Target="../drawings/drawing2.xml"/><Relationship Id="rId1" Type="http://schemas.openxmlformats.org/officeDocument/2006/relationships/package" Target="../embeddings/Hoja_de_c_lculo_de_Microsoft_Excel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7095976622025963E-2"/>
          <c:y val="1.968191239999225E-2"/>
          <c:w val="0.90046924290967445"/>
          <c:h val="0.96318840579710141"/>
        </c:manualLayout>
      </c:layout>
      <c:bubbleChart>
        <c:varyColors val="0"/>
        <c:ser>
          <c:idx val="0"/>
          <c:order val="0"/>
          <c:tx>
            <c:strRef>
              <c:f>'Mirada global 2027'!$C$3</c:f>
              <c:strCache>
                <c:ptCount val="1"/>
                <c:pt idx="0">
                  <c:v>Five-year CAGR</c:v>
                </c:pt>
              </c:strCache>
            </c:strRef>
          </c:tx>
          <c:spPr>
            <a:solidFill>
              <a:schemeClr val="accent1">
                <a:alpha val="75000"/>
              </a:schemeClr>
            </a:solidFill>
            <a:ln w="25400">
              <a:noFill/>
            </a:ln>
            <a:effectLst/>
          </c:spPr>
          <c:invertIfNegative val="0"/>
          <c:xVal>
            <c:strRef>
              <c:f>'Mirada global 2027'!$B$4:$B$14</c:f>
              <c:strCache>
                <c:ptCount val="11"/>
                <c:pt idx="0">
                  <c:v>Mobile voice</c:v>
                </c:pt>
                <c:pt idx="1">
                  <c:v>Fixed voice</c:v>
                </c:pt>
                <c:pt idx="2">
                  <c:v>Mobile SMS</c:v>
                </c:pt>
                <c:pt idx="3">
                  <c:v>Mobile data</c:v>
                </c:pt>
                <c:pt idx="4">
                  <c:v>Fixed broadband</c:v>
                </c:pt>
                <c:pt idx="5">
                  <c:v>Pay TV</c:v>
                </c:pt>
                <c:pt idx="6">
                  <c:v>Messaging apps</c:v>
                </c:pt>
                <c:pt idx="7">
                  <c:v>Online video (SVOD)</c:v>
                </c:pt>
                <c:pt idx="8">
                  <c:v>Digital music</c:v>
                </c:pt>
                <c:pt idx="9">
                  <c:v>Digital gaming</c:v>
                </c:pt>
                <c:pt idx="10">
                  <c:v>Smart Home services</c:v>
                </c:pt>
              </c:strCache>
            </c:strRef>
          </c:xVal>
          <c:yVal>
            <c:numRef>
              <c:f>'Mirada global 2027'!$C$4:$C$14</c:f>
            </c:numRef>
          </c:yVal>
          <c:bubbleSize>
            <c:numRef>
              <c:f>'Mirada global 2027'!$D$4:$D$14</c:f>
              <c:numCache>
                <c:formatCode>0%</c:formatCode>
                <c:ptCount val="11"/>
                <c:pt idx="0">
                  <c:v>-9.1605618269744449E-2</c:v>
                </c:pt>
                <c:pt idx="1">
                  <c:v>-7.0522597898925454E-2</c:v>
                </c:pt>
                <c:pt idx="2">
                  <c:v>-3.7590223993493765E-2</c:v>
                </c:pt>
                <c:pt idx="3">
                  <c:v>5.0567089537953525E-2</c:v>
                </c:pt>
                <c:pt idx="4">
                  <c:v>2.9254396755814094E-2</c:v>
                </c:pt>
                <c:pt idx="5">
                  <c:v>-8.5489897725288255E-3</c:v>
                </c:pt>
                <c:pt idx="6">
                  <c:v>4.7625138952899437E-2</c:v>
                </c:pt>
                <c:pt idx="7">
                  <c:v>7.2023544203616119E-2</c:v>
                </c:pt>
                <c:pt idx="8">
                  <c:v>5.9723070280862656E-2</c:v>
                </c:pt>
                <c:pt idx="9">
                  <c:v>5.0299784015729987E-2</c:v>
                </c:pt>
                <c:pt idx="10">
                  <c:v>0.2112282172518043</c:v>
                </c:pt>
              </c:numCache>
            </c:numRef>
          </c:bubbleSize>
          <c:bubble3D val="0"/>
          <c:extLst>
            <c:ext xmlns:c16="http://schemas.microsoft.com/office/drawing/2014/chart" uri="{C3380CC4-5D6E-409C-BE32-E72D297353CC}">
              <c16:uniqueId val="{00000000-D5A4-5A46-9385-47C826C21779}"/>
            </c:ext>
          </c:extLst>
        </c:ser>
        <c:ser>
          <c:idx val="1"/>
          <c:order val="1"/>
          <c:tx>
            <c:strRef>
              <c:f>'Mirada global 2028'!$E$3</c:f>
              <c:strCache>
                <c:ptCount val="1"/>
                <c:pt idx="0">
                  <c:v>Relative growth 2023–28</c:v>
                </c:pt>
              </c:strCache>
            </c:strRef>
          </c:tx>
          <c:spPr>
            <a:solidFill>
              <a:schemeClr val="accent2">
                <a:alpha val="75000"/>
              </a:schemeClr>
            </a:solidFill>
            <a:ln>
              <a:noFill/>
            </a:ln>
            <a:effectLst/>
          </c:spPr>
          <c:invertIfNegative val="0"/>
          <c:dPt>
            <c:idx val="0"/>
            <c:invertIfNegative val="0"/>
            <c:bubble3D val="0"/>
            <c:spPr>
              <a:solidFill>
                <a:srgbClr val="00B050"/>
              </a:solidFill>
              <a:ln>
                <a:noFill/>
              </a:ln>
              <a:effectLst/>
            </c:spPr>
            <c:extLst>
              <c:ext xmlns:c16="http://schemas.microsoft.com/office/drawing/2014/chart" uri="{C3380CC4-5D6E-409C-BE32-E72D297353CC}">
                <c16:uniqueId val="{00000002-D5A4-5A46-9385-47C826C21779}"/>
              </c:ext>
            </c:extLst>
          </c:dPt>
          <c:dPt>
            <c:idx val="1"/>
            <c:invertIfNegative val="0"/>
            <c:bubble3D val="0"/>
            <c:spPr>
              <a:solidFill>
                <a:srgbClr val="7030A0"/>
              </a:solidFill>
              <a:ln>
                <a:noFill/>
              </a:ln>
              <a:effectLst/>
            </c:spPr>
            <c:extLst>
              <c:ext xmlns:c16="http://schemas.microsoft.com/office/drawing/2014/chart" uri="{C3380CC4-5D6E-409C-BE32-E72D297353CC}">
                <c16:uniqueId val="{00000004-D5A4-5A46-9385-47C826C21779}"/>
              </c:ext>
            </c:extLst>
          </c:dPt>
          <c:dPt>
            <c:idx val="2"/>
            <c:invertIfNegative val="0"/>
            <c:bubble3D val="0"/>
            <c:spPr>
              <a:solidFill>
                <a:schemeClr val="bg1">
                  <a:lumMod val="65000"/>
                </a:schemeClr>
              </a:solidFill>
              <a:ln>
                <a:noFill/>
              </a:ln>
              <a:effectLst/>
            </c:spPr>
            <c:extLst>
              <c:ext xmlns:c16="http://schemas.microsoft.com/office/drawing/2014/chart" uri="{C3380CC4-5D6E-409C-BE32-E72D297353CC}">
                <c16:uniqueId val="{00000006-D5A4-5A46-9385-47C826C21779}"/>
              </c:ext>
            </c:extLst>
          </c:dPt>
          <c:dPt>
            <c:idx val="3"/>
            <c:invertIfNegative val="0"/>
            <c:bubble3D val="0"/>
            <c:spPr>
              <a:solidFill>
                <a:schemeClr val="accent6"/>
              </a:solidFill>
              <a:ln>
                <a:noFill/>
              </a:ln>
              <a:effectLst/>
            </c:spPr>
            <c:extLst>
              <c:ext xmlns:c16="http://schemas.microsoft.com/office/drawing/2014/chart" uri="{C3380CC4-5D6E-409C-BE32-E72D297353CC}">
                <c16:uniqueId val="{00000008-D5A4-5A46-9385-47C826C21779}"/>
              </c:ext>
            </c:extLst>
          </c:dPt>
          <c:dPt>
            <c:idx val="4"/>
            <c:invertIfNegative val="0"/>
            <c:bubble3D val="0"/>
            <c:spPr>
              <a:solidFill>
                <a:srgbClr val="199AE0"/>
              </a:solidFill>
              <a:ln>
                <a:noFill/>
              </a:ln>
              <a:effectLst/>
            </c:spPr>
            <c:extLst>
              <c:ext xmlns:c16="http://schemas.microsoft.com/office/drawing/2014/chart" uri="{C3380CC4-5D6E-409C-BE32-E72D297353CC}">
                <c16:uniqueId val="{0000000A-D5A4-5A46-9385-47C826C21779}"/>
              </c:ext>
            </c:extLst>
          </c:dPt>
          <c:dPt>
            <c:idx val="5"/>
            <c:invertIfNegative val="0"/>
            <c:bubble3D val="0"/>
            <c:spPr>
              <a:solidFill>
                <a:srgbClr val="92D050"/>
              </a:solidFill>
              <a:ln>
                <a:noFill/>
              </a:ln>
              <a:effectLst/>
            </c:spPr>
            <c:extLst>
              <c:ext xmlns:c16="http://schemas.microsoft.com/office/drawing/2014/chart" uri="{C3380CC4-5D6E-409C-BE32-E72D297353CC}">
                <c16:uniqueId val="{0000000C-D5A4-5A46-9385-47C826C21779}"/>
              </c:ext>
            </c:extLst>
          </c:dPt>
          <c:dPt>
            <c:idx val="6"/>
            <c:invertIfNegative val="0"/>
            <c:bubble3D val="0"/>
            <c:spPr>
              <a:solidFill>
                <a:schemeClr val="accent1">
                  <a:lumMod val="60000"/>
                  <a:lumOff val="40000"/>
                </a:schemeClr>
              </a:solidFill>
              <a:ln>
                <a:noFill/>
              </a:ln>
              <a:effectLst/>
            </c:spPr>
            <c:extLst>
              <c:ext xmlns:c16="http://schemas.microsoft.com/office/drawing/2014/chart" uri="{C3380CC4-5D6E-409C-BE32-E72D297353CC}">
                <c16:uniqueId val="{0000000E-D5A4-5A46-9385-47C826C21779}"/>
              </c:ext>
            </c:extLst>
          </c:dPt>
          <c:dPt>
            <c:idx val="7"/>
            <c:invertIfNegative val="0"/>
            <c:bubble3D val="0"/>
            <c:spPr>
              <a:solidFill>
                <a:srgbClr val="6428FB"/>
              </a:solidFill>
              <a:ln>
                <a:noFill/>
              </a:ln>
              <a:effectLst/>
            </c:spPr>
            <c:extLst>
              <c:ext xmlns:c16="http://schemas.microsoft.com/office/drawing/2014/chart" uri="{C3380CC4-5D6E-409C-BE32-E72D297353CC}">
                <c16:uniqueId val="{00000010-D5A4-5A46-9385-47C826C21779}"/>
              </c:ext>
            </c:extLst>
          </c:dPt>
          <c:dPt>
            <c:idx val="8"/>
            <c:invertIfNegative val="0"/>
            <c:bubble3D val="0"/>
            <c:spPr>
              <a:solidFill>
                <a:schemeClr val="bg1">
                  <a:lumMod val="85000"/>
                </a:schemeClr>
              </a:solidFill>
              <a:ln>
                <a:noFill/>
              </a:ln>
              <a:effectLst/>
            </c:spPr>
            <c:extLst>
              <c:ext xmlns:c16="http://schemas.microsoft.com/office/drawing/2014/chart" uri="{C3380CC4-5D6E-409C-BE32-E72D297353CC}">
                <c16:uniqueId val="{00000012-D5A4-5A46-9385-47C826C21779}"/>
              </c:ext>
            </c:extLst>
          </c:dPt>
          <c:dPt>
            <c:idx val="9"/>
            <c:invertIfNegative val="0"/>
            <c:bubble3D val="0"/>
            <c:spPr>
              <a:solidFill>
                <a:srgbClr val="F34B00"/>
              </a:solidFill>
              <a:ln>
                <a:noFill/>
              </a:ln>
              <a:effectLst/>
            </c:spPr>
            <c:extLst>
              <c:ext xmlns:c16="http://schemas.microsoft.com/office/drawing/2014/chart" uri="{C3380CC4-5D6E-409C-BE32-E72D297353CC}">
                <c16:uniqueId val="{00000014-D5A4-5A46-9385-47C826C21779}"/>
              </c:ext>
            </c:extLst>
          </c:dPt>
          <c:dPt>
            <c:idx val="10"/>
            <c:invertIfNegative val="0"/>
            <c:bubble3D val="0"/>
            <c:spPr>
              <a:solidFill>
                <a:srgbClr val="00B7EB">
                  <a:lumMod val="75000"/>
                </a:srgbClr>
              </a:solidFill>
              <a:ln>
                <a:noFill/>
              </a:ln>
              <a:effectLst/>
            </c:spPr>
            <c:extLst>
              <c:ext xmlns:c16="http://schemas.microsoft.com/office/drawing/2014/chart" uri="{C3380CC4-5D6E-409C-BE32-E72D297353CC}">
                <c16:uniqueId val="{00000015-D5A4-5A46-9385-47C826C21779}"/>
              </c:ext>
            </c:extLst>
          </c:dPt>
          <c:dLbls>
            <c:dLbl>
              <c:idx val="0"/>
              <c:layout>
                <c:manualLayout>
                  <c:x val="-1.233017033443606E-2"/>
                  <c:y val="4.1826216290097272E-3"/>
                </c:manualLayout>
              </c:layout>
              <c:tx>
                <c:rich>
                  <a:bodyPr/>
                  <a:lstStyle/>
                  <a:p>
                    <a:fld id="{48826164-6DC7-4DB6-BA98-CCBF370496BA}" type="CELLRANGE">
                      <a:rPr lang="en-US" sz="500" b="1" i="0">
                        <a:solidFill>
                          <a:schemeClr val="tx1"/>
                        </a:solidFill>
                        <a:latin typeface="Roboto Medium" panose="02000000000000000000" pitchFamily="2" charset="0"/>
                        <a:ea typeface="Roboto Medium" panose="02000000000000000000" pitchFamily="2" charset="0"/>
                        <a:cs typeface="Roboto Light" panose="02000000000000000000" pitchFamily="2" charset="0"/>
                      </a:rPr>
                      <a:pPr/>
                      <a:t>[CELLRANGE]</a:t>
                    </a:fld>
                    <a:endParaRPr lang="en-US" sz="500" b="1"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endParaRPr>
                  </a:p>
                  <a:p>
                    <a:fld id="{F42371F1-8BFA-4508-B975-F4B62B979EB7}" type="XVALUE">
                      <a:rPr lang="en-US" sz="500" b="1"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t>[VALOR DE X]</a:t>
                    </a:fld>
                    <a:endParaRPr lang="es-ES_tradnl"/>
                  </a:p>
                </c:rich>
              </c:tx>
              <c:showLegendKey val="0"/>
              <c:showVal val="0"/>
              <c:showCatName val="1"/>
              <c:showSerName val="0"/>
              <c:showPercent val="0"/>
              <c:showBubbleSize val="0"/>
              <c:extLst>
                <c:ext xmlns:c15="http://schemas.microsoft.com/office/drawing/2012/chart" uri="{CE6537A1-D6FC-4f65-9D91-7224C49458BB}">
                  <c15:layout>
                    <c:manualLayout>
                      <c:w val="7.7637402142085865E-2"/>
                      <c:h val="8.200796833330104E-2"/>
                    </c:manualLayout>
                  </c15:layout>
                  <c15:dlblFieldTable/>
                  <c15:showDataLabelsRange val="1"/>
                </c:ext>
                <c:ext xmlns:c16="http://schemas.microsoft.com/office/drawing/2014/chart" uri="{C3380CC4-5D6E-409C-BE32-E72D297353CC}">
                  <c16:uniqueId val="{00000002-D5A4-5A46-9385-47C826C21779}"/>
                </c:ext>
              </c:extLst>
            </c:dLbl>
            <c:dLbl>
              <c:idx val="1"/>
              <c:layout>
                <c:manualLayout>
                  <c:x val="-9.0510813965437378E-2"/>
                  <c:y val="5.6320748015988326E-2"/>
                </c:manualLayout>
              </c:layout>
              <c:tx>
                <c:rich>
                  <a:bodyPr/>
                  <a:lstStyle/>
                  <a:p>
                    <a:fld id="{BD219EF3-CA10-41AB-A97A-ED68C58298EA}" type="CELLRANGE">
                      <a:rPr lang="en-US" sz="500" b="1" i="0">
                        <a:solidFill>
                          <a:schemeClr val="tx1"/>
                        </a:solidFill>
                        <a:latin typeface="Roboto Medium" panose="02000000000000000000" pitchFamily="2" charset="0"/>
                        <a:ea typeface="Roboto Medium" panose="02000000000000000000" pitchFamily="2" charset="0"/>
                        <a:cs typeface="Roboto Light" panose="02000000000000000000" pitchFamily="2" charset="0"/>
                      </a:rPr>
                      <a:pPr/>
                      <a:t>[CELLRANGE]</a:t>
                    </a:fld>
                    <a:endParaRPr lang="en-US" sz="500" b="1"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endParaRPr>
                  </a:p>
                  <a:p>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fld id="{88C71485-F5CA-4139-903D-F200B57E3F5F}" type="XVALUE">
                      <a:rPr lang="en-US" sz="500" b="1"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t>[VALOR DE X]</a:t>
                    </a:fld>
                    <a:endPar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c:rich>
              </c:tx>
              <c:showLegendKey val="0"/>
              <c:showVal val="0"/>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D5A4-5A46-9385-47C826C21779}"/>
                </c:ext>
              </c:extLst>
            </c:dLbl>
            <c:dLbl>
              <c:idx val="2"/>
              <c:layout>
                <c:manualLayout>
                  <c:x val="-6.6553967582115792E-2"/>
                  <c:y val="-8.5497934733710965E-2"/>
                </c:manualLayout>
              </c:layout>
              <c:tx>
                <c:rich>
                  <a:bodyPr/>
                  <a:lstStyle/>
                  <a:p>
                    <a:fld id="{55D9914A-A2D8-40B7-B988-10A302B932BA}" type="CELLRANGE">
                      <a:rPr lang="en-US" sz="500" b="1" i="0">
                        <a:solidFill>
                          <a:schemeClr val="tx1"/>
                        </a:solidFill>
                        <a:latin typeface="Roboto Medium" panose="02000000000000000000" pitchFamily="2" charset="0"/>
                        <a:ea typeface="Roboto Medium" panose="02000000000000000000" pitchFamily="2" charset="0"/>
                        <a:cs typeface="Roboto Light" panose="02000000000000000000" pitchFamily="2" charset="0"/>
                      </a:rPr>
                      <a:pPr/>
                      <a:t>[CELLRANGE]</a:t>
                    </a:fld>
                    <a:endParaRPr lang="en-US" sz="500" b="1"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endParaRPr>
                  </a:p>
                  <a:p>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fld id="{4B370B20-7F46-4D6B-B386-981A20DCD4C7}" type="XVALUE">
                      <a:rPr lang="en-US" sz="500" b="1"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t>[VALOR DE X]</a:t>
                    </a:fld>
                    <a:endPar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c:rich>
              </c:tx>
              <c:showLegendKey val="0"/>
              <c:showVal val="0"/>
              <c:showCatName val="1"/>
              <c:showSerName val="0"/>
              <c:showPercent val="0"/>
              <c:showBubbleSize val="0"/>
              <c:extLst>
                <c:ext xmlns:c15="http://schemas.microsoft.com/office/drawing/2012/chart" uri="{CE6537A1-D6FC-4f65-9D91-7224C49458BB}">
                  <c15:layout>
                    <c:manualLayout>
                      <c:w val="7.8347953747359311E-2"/>
                      <c:h val="8.200796833330104E-2"/>
                    </c:manualLayout>
                  </c15:layout>
                  <c15:dlblFieldTable/>
                  <c15:showDataLabelsRange val="1"/>
                </c:ext>
                <c:ext xmlns:c16="http://schemas.microsoft.com/office/drawing/2014/chart" uri="{C3380CC4-5D6E-409C-BE32-E72D297353CC}">
                  <c16:uniqueId val="{00000006-D5A4-5A46-9385-47C826C21779}"/>
                </c:ext>
              </c:extLst>
            </c:dLbl>
            <c:dLbl>
              <c:idx val="3"/>
              <c:layout>
                <c:manualLayout>
                  <c:x val="-0.10857505657474537"/>
                  <c:y val="9.2191162511380785E-3"/>
                </c:manualLayout>
              </c:layout>
              <c:tx>
                <c:rich>
                  <a:bodyPr rot="0" spcFirstLastPara="1" vertOverflow="ellipsis" vert="horz" wrap="square" lIns="38100" tIns="19050" rIns="38100" bIns="19050" anchor="ctr" anchorCtr="1">
                    <a:spAutoFit/>
                  </a:bodyPr>
                  <a:lstStyle/>
                  <a:p>
                    <a:pPr>
                      <a:defRPr sz="600" b="0" i="0" u="none" strike="noStrike" kern="1200" baseline="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fld id="{88725386-4C33-47AE-AC7D-DFBA578716AC}" type="CELLRANGE">
                      <a:rPr lang="en-US" sz="600" b="0" i="0">
                        <a:solidFill>
                          <a:schemeClr val="tx1"/>
                        </a:solidFill>
                        <a:latin typeface="Roboto Medium" panose="02000000000000000000" pitchFamily="2" charset="0"/>
                        <a:ea typeface="Roboto Medium" panose="02000000000000000000" pitchFamily="2" charset="0"/>
                        <a:cs typeface="Roboto Light" panose="02000000000000000000" pitchFamily="2" charset="0"/>
                      </a:rPr>
                      <a:pPr>
                        <a:defRPr sz="6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t>[CELLRANGE]</a:t>
                    </a:fld>
                    <a:endParaRPr lang="en-US" sz="600" b="0"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endParaRPr>
                  </a:p>
                  <a:p>
                    <a:pPr>
                      <a:defRPr sz="6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r>
                      <a:rPr lang="en-US" sz="600" b="0"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fld id="{9AF0A7A1-0A3C-4138-A737-0617BAC97D3F}" type="XVALUE">
                      <a:rPr lang="en-US" sz="600" b="0"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defRPr sz="6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t>[VALOR DE X]</a:t>
                    </a:fld>
                    <a:endParaRPr lang="en-US" sz="600" b="0"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c:rich>
              </c:tx>
              <c:spPr>
                <a:noFill/>
                <a:ln>
                  <a:noFill/>
                </a:ln>
                <a:effectLst/>
              </c:spPr>
              <c:txPr>
                <a:bodyPr rot="0" spcFirstLastPara="1" vertOverflow="ellipsis" vert="horz" wrap="square" lIns="38100" tIns="19050" rIns="38100" bIns="19050" anchor="ctr" anchorCtr="1">
                  <a:spAutoFit/>
                </a:bodyPr>
                <a:lstStyle/>
                <a:p>
                  <a:pPr>
                    <a:defRPr sz="600" b="0" i="0" u="none" strike="noStrike" kern="1200" baseline="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endParaRPr lang="es-AR"/>
                </a:p>
              </c:txPr>
              <c:showLegendKey val="0"/>
              <c:showVal val="0"/>
              <c:showCatName val="1"/>
              <c:showSerName val="0"/>
              <c:showPercent val="0"/>
              <c:showBubbleSize val="0"/>
              <c:extLst>
                <c:ext xmlns:c15="http://schemas.microsoft.com/office/drawing/2012/chart" uri="{CE6537A1-D6FC-4f65-9D91-7224C49458BB}">
                  <c15:layout>
                    <c:manualLayout>
                      <c:w val="0.10207741673180341"/>
                      <c:h val="9.5129243266629207E-2"/>
                    </c:manualLayout>
                  </c15:layout>
                  <c15:dlblFieldTable/>
                  <c15:showDataLabelsRange val="1"/>
                </c:ext>
                <c:ext xmlns:c16="http://schemas.microsoft.com/office/drawing/2014/chart" uri="{C3380CC4-5D6E-409C-BE32-E72D297353CC}">
                  <c16:uniqueId val="{00000008-D5A4-5A46-9385-47C826C21779}"/>
                </c:ext>
              </c:extLst>
            </c:dLbl>
            <c:dLbl>
              <c:idx val="4"/>
              <c:layout>
                <c:manualLayout>
                  <c:x val="-9.9401178451178532E-2"/>
                  <c:y val="-0.12401086956521744"/>
                </c:manualLayout>
              </c:layout>
              <c:tx>
                <c:rich>
                  <a:bodyPr/>
                  <a:lstStyle/>
                  <a:p>
                    <a:fld id="{59D0E738-4453-4116-A958-6A543D9C46C2}" type="CELLRANGE">
                      <a:rPr lang="en-US" sz="500" b="1" i="0">
                        <a:solidFill>
                          <a:schemeClr val="tx1"/>
                        </a:solidFill>
                        <a:latin typeface="Roboto Medium" panose="02000000000000000000" pitchFamily="2" charset="0"/>
                        <a:ea typeface="Roboto Medium" panose="02000000000000000000" pitchFamily="2" charset="0"/>
                        <a:cs typeface="Roboto Light" panose="02000000000000000000" pitchFamily="2" charset="0"/>
                      </a:rPr>
                      <a:pPr/>
                      <a:t>[CELLRANGE]</a:t>
                    </a:fld>
                    <a:endParaRPr lang="en-US" sz="500" b="1"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endParaRPr>
                  </a:p>
                  <a:p>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fld id="{396CB88F-2247-47DB-ABF5-B4AC05656370}" type="XVALUE">
                      <a:rPr lang="en-US" sz="500" b="1"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t>[VALOR DE X]</a:t>
                    </a:fld>
                    <a:endPar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c:rich>
              </c:tx>
              <c:showLegendKey val="0"/>
              <c:showVal val="0"/>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D5A4-5A46-9385-47C826C21779}"/>
                </c:ext>
              </c:extLst>
            </c:dLbl>
            <c:dLbl>
              <c:idx val="5"/>
              <c:layout>
                <c:manualLayout>
                  <c:x val="-6.174552303431699E-2"/>
                  <c:y val="-8.3416094655706444E-2"/>
                </c:manualLayout>
              </c:layout>
              <c:tx>
                <c:rich>
                  <a:bodyPr/>
                  <a:lstStyle/>
                  <a:p>
                    <a:fld id="{242B76CD-B41B-4B4A-B187-DB7DE488BFA0}" type="CELLRANGE">
                      <a:rPr lang="en-US" sz="500" b="1" i="0">
                        <a:solidFill>
                          <a:schemeClr val="tx1"/>
                        </a:solidFill>
                        <a:latin typeface="Roboto Medium" panose="02000000000000000000" pitchFamily="2" charset="0"/>
                        <a:ea typeface="Roboto Medium" panose="02000000000000000000" pitchFamily="2" charset="0"/>
                        <a:cs typeface="Roboto Light" panose="02000000000000000000" pitchFamily="2" charset="0"/>
                      </a:rPr>
                      <a:pPr/>
                      <a:t>[CELLRANGE]</a:t>
                    </a:fld>
                    <a:endParaRPr lang="en-US" sz="500" b="1"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endParaRPr>
                  </a:p>
                  <a:p>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fld id="{98FE3600-CE05-4DB0-8579-F90D34B51E05}" type="XVALUE">
                      <a:rPr lang="en-US" sz="500" b="1"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t>[VALOR DE X]</a:t>
                    </a:fld>
                    <a:endPar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c:rich>
              </c:tx>
              <c:showLegendKey val="0"/>
              <c:showVal val="0"/>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C-D5A4-5A46-9385-47C826C21779}"/>
                </c:ext>
              </c:extLst>
            </c:dLbl>
            <c:dLbl>
              <c:idx val="6"/>
              <c:layout>
                <c:manualLayout>
                  <c:x val="-7.9070296240462509E-2"/>
                  <c:y val="8.0887408010090645E-2"/>
                </c:manualLayout>
              </c:layout>
              <c:tx>
                <c:rich>
                  <a:bodyPr rot="0" spcFirstLastPara="1" vertOverflow="ellipsis" vert="horz" wrap="square" lIns="38100" tIns="19050" rIns="38100" bIns="19050" anchor="ctr" anchorCtr="1">
                    <a:noAutofit/>
                  </a:bodyPr>
                  <a:lstStyle/>
                  <a:p>
                    <a:pPr>
                      <a:defRPr sz="500" b="0" i="0" u="none" strike="noStrike" kern="1200" baseline="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fld id="{E25EDB6F-CDD5-4119-921C-DA01CAD6D022}" type="CELLRANGE">
                      <a:rPr lang="en-US" sz="500" b="1" i="0" smtClean="0">
                        <a:solidFill>
                          <a:schemeClr val="tx1"/>
                        </a:solidFill>
                        <a:latin typeface="Roboto Medium" panose="02000000000000000000" pitchFamily="2" charset="0"/>
                        <a:ea typeface="Roboto Medium" panose="02000000000000000000" pitchFamily="2" charset="0"/>
                        <a:cs typeface="Roboto Light" panose="02000000000000000000" pitchFamily="2" charset="0"/>
                      </a:rPr>
                      <a:pPr>
                        <a:defRPr sz="5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t>[CELLRANGE]</a:t>
                    </a:fld>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p>
                  <a:p>
                    <a:pPr>
                      <a:defRPr sz="5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5%</a:t>
                    </a:r>
                  </a:p>
                </c:rich>
              </c:tx>
              <c:spPr>
                <a:noFill/>
                <a:ln>
                  <a:noFill/>
                </a:ln>
                <a:effectLst/>
              </c:spPr>
              <c:txPr>
                <a:bodyPr rot="0" spcFirstLastPara="1" vertOverflow="ellipsis" vert="horz" wrap="square" lIns="38100" tIns="19050" rIns="38100" bIns="19050" anchor="ctr" anchorCtr="1">
                  <a:noAutofit/>
                </a:bodyPr>
                <a:lstStyle/>
                <a:p>
                  <a:pPr>
                    <a:defRPr sz="500" b="0" i="0" u="none" strike="noStrike" kern="1200" baseline="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endParaRPr lang="es-AR"/>
                </a:p>
              </c:txPr>
              <c:showLegendKey val="0"/>
              <c:showVal val="0"/>
              <c:showCatName val="1"/>
              <c:showSerName val="0"/>
              <c:showPercent val="0"/>
              <c:showBubbleSize val="0"/>
              <c:extLst>
                <c:ext xmlns:c15="http://schemas.microsoft.com/office/drawing/2012/chart" uri="{CE6537A1-D6FC-4f65-9D91-7224C49458BB}">
                  <c15:layout>
                    <c:manualLayout>
                      <c:w val="8.3321126465275994E-2"/>
                      <c:h val="0.13121274933328167"/>
                    </c:manualLayout>
                  </c15:layout>
                  <c15:dlblFieldTable/>
                  <c15:showDataLabelsRange val="1"/>
                </c:ext>
                <c:ext xmlns:c16="http://schemas.microsoft.com/office/drawing/2014/chart" uri="{C3380CC4-5D6E-409C-BE32-E72D297353CC}">
                  <c16:uniqueId val="{0000000E-D5A4-5A46-9385-47C826C21779}"/>
                </c:ext>
              </c:extLst>
            </c:dLbl>
            <c:dLbl>
              <c:idx val="7"/>
              <c:layout>
                <c:manualLayout>
                  <c:x val="-1.5302334716281117E-2"/>
                  <c:y val="-8.0630406660510683E-4"/>
                </c:manualLayout>
              </c:layout>
              <c:tx>
                <c:rich>
                  <a:bodyPr/>
                  <a:lstStyle/>
                  <a:p>
                    <a:r>
                      <a:rPr lang="en-US" sz="500" b="1"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rPr>
                      <a:t>Streaming Video</a:t>
                    </a:r>
                  </a:p>
                  <a:p>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fld id="{0CB6D52C-143C-4CC3-A8C1-A1C6F30EC2A4}" type="XVALUE">
                      <a:rPr lang="en-US" sz="500" b="1"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t>[VALOR DE X]</a:t>
                    </a:fld>
                    <a:endPar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c:rich>
              </c:tx>
              <c:showLegendKey val="0"/>
              <c:showVal val="0"/>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D5A4-5A46-9385-47C826C21779}"/>
                </c:ext>
              </c:extLst>
            </c:dLbl>
            <c:dLbl>
              <c:idx val="8"/>
              <c:layout>
                <c:manualLayout>
                  <c:x val="-1.5916149402425757E-2"/>
                  <c:y val="3.5700802214430387E-2"/>
                </c:manualLayout>
              </c:layout>
              <c:tx>
                <c:rich>
                  <a:bodyPr rot="0" spcFirstLastPara="1" vertOverflow="ellipsis" vert="horz" wrap="square" lIns="38100" tIns="19050" rIns="38100" bIns="19050" anchor="ctr" anchorCtr="1">
                    <a:noAutofit/>
                  </a:bodyPr>
                  <a:lstStyle/>
                  <a:p>
                    <a:pPr>
                      <a:defRPr sz="500" b="0" i="0" u="none" strike="noStrike" kern="1200" baseline="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fld id="{6C588332-3C90-4F02-A214-A9838AA029C5}" type="CELLRANGE">
                      <a:rPr lang="en-US" sz="500" b="0" i="0">
                        <a:solidFill>
                          <a:schemeClr val="tx1"/>
                        </a:solidFill>
                        <a:latin typeface="Roboto Medium" panose="02000000000000000000" pitchFamily="2" charset="0"/>
                        <a:ea typeface="Roboto Medium" panose="02000000000000000000" pitchFamily="2" charset="0"/>
                        <a:cs typeface="Roboto Light" panose="02000000000000000000" pitchFamily="2" charset="0"/>
                      </a:rPr>
                      <a:pPr>
                        <a:defRPr sz="5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t>[CELLRANGE]</a:t>
                    </a:fld>
                    <a:endParaRPr lang="en-US" sz="500" b="0"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endParaRPr>
                  </a:p>
                  <a:p>
                    <a:pPr>
                      <a:defRPr sz="5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fld id="{95C372EE-5CFD-4E65-9295-31F43A3AAA94}" type="XVALUE">
                      <a:rPr lang="en-US" sz="500" b="1"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defRPr sz="5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t>[VALOR DE X]</a:t>
                    </a:fld>
                    <a:endPar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c:rich>
              </c:tx>
              <c:spPr>
                <a:noFill/>
                <a:ln>
                  <a:noFill/>
                </a:ln>
                <a:effectLst/>
              </c:spPr>
              <c:txPr>
                <a:bodyPr rot="0" spcFirstLastPara="1" vertOverflow="ellipsis" vert="horz" wrap="square" lIns="38100" tIns="19050" rIns="38100" bIns="19050" anchor="ctr" anchorCtr="1">
                  <a:noAutofit/>
                </a:bodyPr>
                <a:lstStyle/>
                <a:p>
                  <a:pPr>
                    <a:defRPr sz="500" b="0" i="0" u="none" strike="noStrike" kern="1200" baseline="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endParaRPr lang="es-AR"/>
                </a:p>
              </c:txPr>
              <c:showLegendKey val="0"/>
              <c:showVal val="0"/>
              <c:showCatName val="1"/>
              <c:showSerName val="0"/>
              <c:showPercent val="0"/>
              <c:showBubbleSize val="0"/>
              <c:extLst>
                <c:ext xmlns:c15="http://schemas.microsoft.com/office/drawing/2012/chart" uri="{CE6537A1-D6FC-4f65-9D91-7224C49458BB}">
                  <c15:layout>
                    <c:manualLayout>
                      <c:w val="5.0585146476392145E-2"/>
                      <c:h val="0.12574555144439495"/>
                    </c:manualLayout>
                  </c15:layout>
                  <c15:dlblFieldTable/>
                  <c15:showDataLabelsRange val="1"/>
                </c:ext>
                <c:ext xmlns:c16="http://schemas.microsoft.com/office/drawing/2014/chart" uri="{C3380CC4-5D6E-409C-BE32-E72D297353CC}">
                  <c16:uniqueId val="{00000012-D5A4-5A46-9385-47C826C21779}"/>
                </c:ext>
              </c:extLst>
            </c:dLbl>
            <c:dLbl>
              <c:idx val="9"/>
              <c:layout>
                <c:manualLayout>
                  <c:x val="-0.10970594902790584"/>
                  <c:y val="1.6129094748261366E-2"/>
                </c:manualLayout>
              </c:layout>
              <c:tx>
                <c:rich>
                  <a:bodyPr rot="0" spcFirstLastPara="1" vertOverflow="ellipsis" vert="horz" wrap="square" lIns="38100" tIns="19050" rIns="38100" bIns="19050" anchor="ctr" anchorCtr="1">
                    <a:noAutofit/>
                  </a:bodyPr>
                  <a:lstStyle/>
                  <a:p>
                    <a:pPr>
                      <a:defRPr sz="500" b="0" i="0" u="none" strike="noStrike" kern="1200" baseline="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fld id="{19FACEB4-7108-4B15-B377-AABE0036248E}" type="CELLRANGE">
                      <a:rPr lang="en-US" sz="500" b="1" i="0">
                        <a:solidFill>
                          <a:schemeClr val="tx1"/>
                        </a:solidFill>
                        <a:latin typeface="Roboto Medium" panose="02000000000000000000" pitchFamily="2" charset="0"/>
                        <a:ea typeface="Roboto Medium" panose="02000000000000000000" pitchFamily="2" charset="0"/>
                        <a:cs typeface="Roboto Light" panose="02000000000000000000" pitchFamily="2" charset="0"/>
                      </a:rPr>
                      <a:pPr>
                        <a:defRPr sz="5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t>[CELLRANGE]</a:t>
                    </a:fld>
                    <a:endParaRPr lang="en-US" sz="500" b="1"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endParaRPr>
                  </a:p>
                  <a:p>
                    <a:pPr>
                      <a:defRPr sz="5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fld id="{6CB4B6BD-56C2-443F-9884-EACE03DDB509}" type="XVALUE">
                      <a:rPr lang="en-US" sz="500" b="1"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defRPr sz="50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t>[VALOR DE X]</a:t>
                    </a:fld>
                    <a:endPar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c:rich>
              </c:tx>
              <c:spPr>
                <a:noFill/>
                <a:ln>
                  <a:noFill/>
                </a:ln>
                <a:effectLst/>
              </c:spPr>
              <c:txPr>
                <a:bodyPr rot="0" spcFirstLastPara="1" vertOverflow="ellipsis" vert="horz" wrap="square" lIns="38100" tIns="19050" rIns="38100" bIns="19050" anchor="ctr" anchorCtr="1">
                  <a:noAutofit/>
                </a:bodyPr>
                <a:lstStyle/>
                <a:p>
                  <a:pPr>
                    <a:defRPr sz="500" b="0" i="0" u="none" strike="noStrike" kern="1200" baseline="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endParaRPr lang="es-AR"/>
                </a:p>
              </c:txPr>
              <c:showLegendKey val="0"/>
              <c:showVal val="0"/>
              <c:showCatName val="1"/>
              <c:showSerName val="0"/>
              <c:showPercent val="0"/>
              <c:showBubbleSize val="0"/>
              <c:extLst>
                <c:ext xmlns:c15="http://schemas.microsoft.com/office/drawing/2012/chart" uri="{CE6537A1-D6FC-4f65-9D91-7224C49458BB}">
                  <c15:layout>
                    <c:manualLayout>
                      <c:w val="6.2564688511423633E-2"/>
                      <c:h val="0.14214714511105514"/>
                    </c:manualLayout>
                  </c15:layout>
                  <c15:dlblFieldTable/>
                  <c15:showDataLabelsRange val="1"/>
                </c:ext>
                <c:ext xmlns:c16="http://schemas.microsoft.com/office/drawing/2014/chart" uri="{C3380CC4-5D6E-409C-BE32-E72D297353CC}">
                  <c16:uniqueId val="{00000014-D5A4-5A46-9385-47C826C21779}"/>
                </c:ext>
              </c:extLst>
            </c:dLbl>
            <c:dLbl>
              <c:idx val="10"/>
              <c:layout>
                <c:manualLayout>
                  <c:x val="-6.8343428456249175E-2"/>
                  <c:y val="-8.9567122768726762E-2"/>
                </c:manualLayout>
              </c:layout>
              <c:tx>
                <c:rich>
                  <a:bodyPr/>
                  <a:lstStyle/>
                  <a:p>
                    <a:r>
                      <a:rPr lang="en-US" sz="500" b="1" i="0" baseline="0" dirty="0" err="1">
                        <a:solidFill>
                          <a:schemeClr val="tx1"/>
                        </a:solidFill>
                        <a:latin typeface="Roboto Medium" panose="02000000000000000000" pitchFamily="2" charset="0"/>
                        <a:ea typeface="Roboto Medium" panose="02000000000000000000" pitchFamily="2" charset="0"/>
                        <a:cs typeface="Roboto Light" panose="02000000000000000000" pitchFamily="2" charset="0"/>
                      </a:rPr>
                      <a:t>SmartHome</a:t>
                    </a:r>
                    <a:endParaRPr lang="en-US" sz="500" b="1" i="0" baseline="0" dirty="0">
                      <a:solidFill>
                        <a:schemeClr val="tx1"/>
                      </a:solidFill>
                      <a:latin typeface="Roboto Medium" panose="02000000000000000000" pitchFamily="2" charset="0"/>
                      <a:ea typeface="Roboto Medium" panose="02000000000000000000" pitchFamily="2" charset="0"/>
                      <a:cs typeface="Roboto Light" panose="02000000000000000000" pitchFamily="2" charset="0"/>
                    </a:endParaRPr>
                  </a:p>
                  <a:p>
                    <a:r>
                      <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rPr>
                      <a:t> </a:t>
                    </a:r>
                    <a:fld id="{338B9707-2927-4F6B-B08E-765ACA6AA94C}" type="XVALUE">
                      <a:rPr lang="en-US" sz="500" b="1" baseline="0">
                        <a:solidFill>
                          <a:schemeClr val="tx1"/>
                        </a:solidFill>
                        <a:latin typeface="Roboto Light" panose="02000000000000000000" pitchFamily="2" charset="0"/>
                        <a:ea typeface="Roboto Light" panose="02000000000000000000" pitchFamily="2" charset="0"/>
                        <a:cs typeface="Roboto Light" panose="02000000000000000000" pitchFamily="2" charset="0"/>
                      </a:rPr>
                      <a:pPr/>
                      <a:t>[VALOR DE X]</a:t>
                    </a:fld>
                    <a:endParaRPr lang="en-US" sz="500" b="1" baseline="0" dirty="0">
                      <a:solidFill>
                        <a:schemeClr val="tx1"/>
                      </a:solidFill>
                      <a:latin typeface="Roboto Light" panose="02000000000000000000" pitchFamily="2" charset="0"/>
                      <a:ea typeface="Roboto Light" panose="02000000000000000000" pitchFamily="2" charset="0"/>
                      <a:cs typeface="Roboto Light" panose="02000000000000000000" pitchFamily="2" charset="0"/>
                    </a:endParaRPr>
                  </a:p>
                </c:rich>
              </c:tx>
              <c:showLegendKey val="0"/>
              <c:showVal val="0"/>
              <c:showCatName val="1"/>
              <c:showSerName val="0"/>
              <c:showPercent val="0"/>
              <c:showBubbleSize val="0"/>
              <c:extLst>
                <c:ext xmlns:c15="http://schemas.microsoft.com/office/drawing/2012/chart" uri="{CE6537A1-D6FC-4f65-9D91-7224C49458BB}">
                  <c15:layout>
                    <c:manualLayout>
                      <c:w val="7.8544698050854359E-2"/>
                      <c:h val="8.200796833330104E-2"/>
                    </c:manualLayout>
                  </c15:layout>
                  <c15:dlblFieldTable/>
                  <c15:showDataLabelsRange val="1"/>
                </c:ext>
                <c:ext xmlns:c16="http://schemas.microsoft.com/office/drawing/2014/chart" uri="{C3380CC4-5D6E-409C-BE32-E72D297353CC}">
                  <c16:uniqueId val="{00000015-D5A4-5A46-9385-47C826C21779}"/>
                </c:ext>
              </c:extLst>
            </c:dLbl>
            <c:spPr>
              <a:noFill/>
              <a:ln>
                <a:noFill/>
              </a:ln>
              <a:effectLst/>
            </c:spPr>
            <c:txPr>
              <a:bodyPr rot="0" spcFirstLastPara="1" vertOverflow="ellipsis" vert="horz" wrap="square" lIns="38100" tIns="19050" rIns="38100" bIns="19050" anchor="ctr" anchorCtr="1">
                <a:spAutoFit/>
              </a:bodyPr>
              <a:lstStyle/>
              <a:p>
                <a:pPr>
                  <a:defRPr sz="500" b="0" i="0" u="none" strike="noStrike" kern="1200" baseline="0">
                    <a:solidFill>
                      <a:schemeClr val="tx1"/>
                    </a:solidFill>
                    <a:latin typeface="Roboto Light" panose="02000000000000000000" pitchFamily="2" charset="0"/>
                    <a:ea typeface="Roboto Light" panose="02000000000000000000" pitchFamily="2" charset="0"/>
                    <a:cs typeface="Roboto Light" panose="02000000000000000000" pitchFamily="2" charset="0"/>
                  </a:defRPr>
                </a:pPr>
                <a:endParaRPr lang="es-AR"/>
              </a:p>
            </c:txPr>
            <c:showLegendKey val="0"/>
            <c:showVal val="0"/>
            <c:showCatName val="1"/>
            <c:showSerName val="0"/>
            <c:showPercent val="0"/>
            <c:showBubbleSize val="0"/>
            <c:showLeaderLines val="0"/>
            <c:extLst>
              <c:ext xmlns:c15="http://schemas.microsoft.com/office/drawing/2012/chart" uri="{CE6537A1-D6FC-4f65-9D91-7224C49458BB}">
                <c15:showDataLabelsRange val="1"/>
                <c15:showLeaderLines val="0"/>
              </c:ext>
            </c:extLst>
          </c:dLbls>
          <c:xVal>
            <c:numRef>
              <c:f>'Mirada global 2028'!$D$4:$D$14</c:f>
              <c:numCache>
                <c:formatCode>0%</c:formatCode>
                <c:ptCount val="11"/>
                <c:pt idx="0">
                  <c:v>-0.11535531586633541</c:v>
                </c:pt>
                <c:pt idx="1">
                  <c:v>-6.0518959140181905E-2</c:v>
                </c:pt>
                <c:pt idx="2">
                  <c:v>-4.5695269506195291E-2</c:v>
                </c:pt>
                <c:pt idx="3">
                  <c:v>6.1344807196423767E-2</c:v>
                </c:pt>
                <c:pt idx="4">
                  <c:v>3.7763716343375942E-2</c:v>
                </c:pt>
                <c:pt idx="5">
                  <c:v>-1.2918990654317675E-2</c:v>
                </c:pt>
                <c:pt idx="6">
                  <c:v>3.3247963748162856E-2</c:v>
                </c:pt>
                <c:pt idx="7">
                  <c:v>6.7386214057426175E-2</c:v>
                </c:pt>
                <c:pt idx="8">
                  <c:v>5.6648153956985858E-2</c:v>
                </c:pt>
                <c:pt idx="9">
                  <c:v>3.5794859671892665E-2</c:v>
                </c:pt>
                <c:pt idx="10">
                  <c:v>0.22394116638256256</c:v>
                </c:pt>
              </c:numCache>
            </c:numRef>
          </c:xVal>
          <c:yVal>
            <c:numRef>
              <c:f>'Mirada global 2028'!$F$4:$F$14</c:f>
              <c:numCache>
                <c:formatCode>"$"#,##0"m"</c:formatCode>
                <c:ptCount val="11"/>
                <c:pt idx="0">
                  <c:v>-70090.165070006493</c:v>
                </c:pt>
                <c:pt idx="1">
                  <c:v>-13841.163627549118</c:v>
                </c:pt>
                <c:pt idx="2">
                  <c:v>-21641.556111682294</c:v>
                </c:pt>
                <c:pt idx="3">
                  <c:v>181803.03722600639</c:v>
                </c:pt>
                <c:pt idx="4">
                  <c:v>61235.748481990129</c:v>
                </c:pt>
                <c:pt idx="5">
                  <c:v>-12532.748000000021</c:v>
                </c:pt>
                <c:pt idx="6">
                  <c:v>7053.9630563199898</c:v>
                </c:pt>
                <c:pt idx="7">
                  <c:v>49347.968925715366</c:v>
                </c:pt>
                <c:pt idx="8">
                  <c:v>9630.6662934612214</c:v>
                </c:pt>
                <c:pt idx="9">
                  <c:v>30088.398402168677</c:v>
                </c:pt>
                <c:pt idx="10">
                  <c:v>57550.776750597732</c:v>
                </c:pt>
              </c:numCache>
            </c:numRef>
          </c:yVal>
          <c:bubbleSize>
            <c:numRef>
              <c:f>'Mirada global 2028'!$G$4:$G$14</c:f>
              <c:numCache>
                <c:formatCode>"$"#,##0"m"</c:formatCode>
                <c:ptCount val="11"/>
                <c:pt idx="0">
                  <c:v>82880.563834166664</c:v>
                </c:pt>
                <c:pt idx="1">
                  <c:v>37781.926542991008</c:v>
                </c:pt>
                <c:pt idx="2">
                  <c:v>82140.782656861324</c:v>
                </c:pt>
                <c:pt idx="3">
                  <c:v>706129.88137183315</c:v>
                </c:pt>
                <c:pt idx="4">
                  <c:v>361958.83619643131</c:v>
                </c:pt>
                <c:pt idx="5">
                  <c:v>186566.07699999999</c:v>
                </c:pt>
                <c:pt idx="6">
                  <c:v>46757.072804718169</c:v>
                </c:pt>
                <c:pt idx="7">
                  <c:v>177356.76387371533</c:v>
                </c:pt>
                <c:pt idx="8">
                  <c:v>39992.082840113908</c:v>
                </c:pt>
                <c:pt idx="9">
                  <c:v>186591.8352651922</c:v>
                </c:pt>
                <c:pt idx="10">
                  <c:v>90500.081988708</c:v>
                </c:pt>
              </c:numCache>
            </c:numRef>
          </c:bubbleSize>
          <c:bubble3D val="0"/>
          <c:extLst>
            <c:ext xmlns:c15="http://schemas.microsoft.com/office/drawing/2012/chart" uri="{02D57815-91ED-43cb-92C2-25804820EDAC}">
              <c15:datalabelsRange>
                <c15:f>'Mirada global 2028'!$B$4:$B$14</c15:f>
                <c15:dlblRangeCache>
                  <c:ptCount val="11"/>
                  <c:pt idx="0">
                    <c:v>Mobile voice</c:v>
                  </c:pt>
                  <c:pt idx="1">
                    <c:v>Fixed voice</c:v>
                  </c:pt>
                  <c:pt idx="2">
                    <c:v>Mobile SMS</c:v>
                  </c:pt>
                  <c:pt idx="3">
                    <c:v>Mobile data</c:v>
                  </c:pt>
                  <c:pt idx="4">
                    <c:v>Fixed broadband</c:v>
                  </c:pt>
                  <c:pt idx="5">
                    <c:v>Pay TV</c:v>
                  </c:pt>
                  <c:pt idx="6">
                    <c:v>Messaging apps</c:v>
                  </c:pt>
                  <c:pt idx="7">
                    <c:v>Online video (SVOD)</c:v>
                  </c:pt>
                  <c:pt idx="8">
                    <c:v>Digital music</c:v>
                  </c:pt>
                  <c:pt idx="9">
                    <c:v>Digital gaming</c:v>
                  </c:pt>
                  <c:pt idx="10">
                    <c:v>Smart Home services</c:v>
                  </c:pt>
                </c15:dlblRangeCache>
              </c15:datalabelsRange>
            </c:ext>
            <c:ext xmlns:c16="http://schemas.microsoft.com/office/drawing/2014/chart" uri="{C3380CC4-5D6E-409C-BE32-E72D297353CC}">
              <c16:uniqueId val="{00000016-D5A4-5A46-9385-47C826C21779}"/>
            </c:ext>
          </c:extLst>
        </c:ser>
        <c:dLbls>
          <c:showLegendKey val="0"/>
          <c:showVal val="0"/>
          <c:showCatName val="0"/>
          <c:showSerName val="0"/>
          <c:showPercent val="0"/>
          <c:showBubbleSize val="0"/>
        </c:dLbls>
        <c:bubbleScale val="100"/>
        <c:showNegBubbles val="0"/>
        <c:axId val="130356927"/>
        <c:axId val="133628079"/>
      </c:bubbleChart>
      <c:valAx>
        <c:axId val="130356927"/>
        <c:scaling>
          <c:orientation val="minMax"/>
        </c:scaling>
        <c:delete val="0"/>
        <c:axPos val="b"/>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33628079"/>
        <c:crosses val="autoZero"/>
        <c:crossBetween val="midCat"/>
      </c:valAx>
      <c:valAx>
        <c:axId val="133628079"/>
        <c:scaling>
          <c:orientation val="minMax"/>
        </c:scaling>
        <c:delete val="0"/>
        <c:axPos val="l"/>
        <c:numFmt formatCode="&quot;$&quot;#,##0&quot;m&quot;"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6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s-AR"/>
          </a:p>
        </c:txPr>
        <c:crossAx val="1303569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4">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05536088782317E-2"/>
          <c:y val="0.13442430282798301"/>
          <c:w val="0.77878680555555557"/>
          <c:h val="0.8489423611111111"/>
        </c:manualLayout>
      </c:layout>
      <c:doughnutChart>
        <c:varyColors val="1"/>
        <c:ser>
          <c:idx val="0"/>
          <c:order val="0"/>
          <c:tx>
            <c:strRef>
              <c:f>Hoja1!$B$1</c:f>
              <c:strCache>
                <c:ptCount val="1"/>
                <c:pt idx="0">
                  <c:v>Ventas</c:v>
                </c:pt>
              </c:strCache>
            </c:strRef>
          </c:tx>
          <c:spPr>
            <a:ln w="9525"/>
          </c:spPr>
          <c:dPt>
            <c:idx val="0"/>
            <c:bubble3D val="0"/>
            <c:spPr>
              <a:solidFill>
                <a:schemeClr val="bg2"/>
              </a:solidFill>
              <a:ln w="9525">
                <a:solidFill>
                  <a:schemeClr val="lt1"/>
                </a:solidFill>
              </a:ln>
              <a:effectLst/>
            </c:spPr>
            <c:extLst>
              <c:ext xmlns:c16="http://schemas.microsoft.com/office/drawing/2014/chart" uri="{C3380CC4-5D6E-409C-BE32-E72D297353CC}">
                <c16:uniqueId val="{00000001-1C24-B544-BDCE-4FB39F2A4D45}"/>
              </c:ext>
            </c:extLst>
          </c:dPt>
          <c:dPt>
            <c:idx val="1"/>
            <c:bubble3D val="0"/>
            <c:spPr>
              <a:solidFill>
                <a:schemeClr val="accent1">
                  <a:lumMod val="60000"/>
                  <a:lumOff val="40000"/>
                </a:schemeClr>
              </a:solidFill>
              <a:ln w="9525">
                <a:solidFill>
                  <a:schemeClr val="lt1"/>
                </a:solidFill>
              </a:ln>
              <a:effectLst/>
            </c:spPr>
            <c:extLst>
              <c:ext xmlns:c16="http://schemas.microsoft.com/office/drawing/2014/chart" uri="{C3380CC4-5D6E-409C-BE32-E72D297353CC}">
                <c16:uniqueId val="{00000003-1C24-B544-BDCE-4FB39F2A4D45}"/>
              </c:ext>
            </c:extLst>
          </c:dPt>
          <c:dLbls>
            <c:delete val="1"/>
          </c:dLbls>
          <c:cat>
            <c:strRef>
              <c:f>Hoja1!$A$2:$A$3</c:f>
              <c:strCache>
                <c:ptCount val="2"/>
                <c:pt idx="0">
                  <c:v>1er trim.</c:v>
                </c:pt>
                <c:pt idx="1">
                  <c:v>2º trim.</c:v>
                </c:pt>
              </c:strCache>
            </c:strRef>
          </c:cat>
          <c:val>
            <c:numRef>
              <c:f>Hoja1!$B$2:$B$3</c:f>
              <c:numCache>
                <c:formatCode>General</c:formatCode>
                <c:ptCount val="2"/>
                <c:pt idx="0">
                  <c:v>8</c:v>
                </c:pt>
                <c:pt idx="1">
                  <c:v>92</c:v>
                </c:pt>
              </c:numCache>
            </c:numRef>
          </c:val>
          <c:extLst>
            <c:ext xmlns:c16="http://schemas.microsoft.com/office/drawing/2014/chart" uri="{C3380CC4-5D6E-409C-BE32-E72D297353CC}">
              <c16:uniqueId val="{00000004-1C24-B544-BDCE-4FB39F2A4D45}"/>
            </c:ext>
          </c:extLst>
        </c:ser>
        <c:dLbls>
          <c:showLegendKey val="0"/>
          <c:showVal val="0"/>
          <c:showCatName val="0"/>
          <c:showSerName val="0"/>
          <c:showPercent val="1"/>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05536088782317E-2"/>
          <c:y val="0.13442430282798301"/>
          <c:w val="0.77878680555555557"/>
          <c:h val="0.8489423611111111"/>
        </c:manualLayout>
      </c:layout>
      <c:doughnutChart>
        <c:varyColors val="1"/>
        <c:ser>
          <c:idx val="0"/>
          <c:order val="0"/>
          <c:tx>
            <c:strRef>
              <c:f>Hoja1!$B$1</c:f>
              <c:strCache>
                <c:ptCount val="1"/>
                <c:pt idx="0">
                  <c:v>Ventas</c:v>
                </c:pt>
              </c:strCache>
            </c:strRef>
          </c:tx>
          <c:spPr>
            <a:ln w="9525"/>
          </c:spPr>
          <c:dPt>
            <c:idx val="0"/>
            <c:bubble3D val="0"/>
            <c:spPr>
              <a:solidFill>
                <a:schemeClr val="bg2"/>
              </a:solidFill>
              <a:ln w="9525">
                <a:solidFill>
                  <a:schemeClr val="lt1"/>
                </a:solidFill>
              </a:ln>
              <a:effectLst/>
            </c:spPr>
            <c:extLst>
              <c:ext xmlns:c16="http://schemas.microsoft.com/office/drawing/2014/chart" uri="{C3380CC4-5D6E-409C-BE32-E72D297353CC}">
                <c16:uniqueId val="{00000001-E506-3F4C-93FA-91182D5CC3AE}"/>
              </c:ext>
            </c:extLst>
          </c:dPt>
          <c:dPt>
            <c:idx val="1"/>
            <c:bubble3D val="0"/>
            <c:spPr>
              <a:solidFill>
                <a:schemeClr val="accent1">
                  <a:lumMod val="60000"/>
                  <a:lumOff val="40000"/>
                </a:schemeClr>
              </a:solidFill>
              <a:ln w="9525">
                <a:solidFill>
                  <a:schemeClr val="lt1"/>
                </a:solidFill>
              </a:ln>
              <a:effectLst/>
            </c:spPr>
            <c:extLst>
              <c:ext xmlns:c16="http://schemas.microsoft.com/office/drawing/2014/chart" uri="{C3380CC4-5D6E-409C-BE32-E72D297353CC}">
                <c16:uniqueId val="{00000003-E506-3F4C-93FA-91182D5CC3AE}"/>
              </c:ext>
            </c:extLst>
          </c:dPt>
          <c:dLbls>
            <c:delete val="1"/>
          </c:dLbls>
          <c:cat>
            <c:strRef>
              <c:f>Hoja1!$A$2:$A$3</c:f>
              <c:strCache>
                <c:ptCount val="2"/>
                <c:pt idx="0">
                  <c:v>1er trim.</c:v>
                </c:pt>
                <c:pt idx="1">
                  <c:v>2º trim.</c:v>
                </c:pt>
              </c:strCache>
            </c:strRef>
          </c:cat>
          <c:val>
            <c:numRef>
              <c:f>Hoja1!$B$2:$B$3</c:f>
              <c:numCache>
                <c:formatCode>General</c:formatCode>
                <c:ptCount val="2"/>
                <c:pt idx="0">
                  <c:v>10</c:v>
                </c:pt>
                <c:pt idx="1">
                  <c:v>90</c:v>
                </c:pt>
              </c:numCache>
            </c:numRef>
          </c:val>
          <c:extLst>
            <c:ext xmlns:c16="http://schemas.microsoft.com/office/drawing/2014/chart" uri="{C3380CC4-5D6E-409C-BE32-E72D297353CC}">
              <c16:uniqueId val="{00000004-E506-3F4C-93FA-91182D5CC3AE}"/>
            </c:ext>
          </c:extLst>
        </c:ser>
        <c:dLbls>
          <c:showLegendKey val="0"/>
          <c:showVal val="0"/>
          <c:showCatName val="0"/>
          <c:showSerName val="0"/>
          <c:showPercent val="1"/>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605536088782317E-2"/>
          <c:y val="0.13442430282798301"/>
          <c:w val="0.77878680555555557"/>
          <c:h val="0.8489423611111111"/>
        </c:manualLayout>
      </c:layout>
      <c:doughnutChart>
        <c:varyColors val="1"/>
        <c:ser>
          <c:idx val="0"/>
          <c:order val="0"/>
          <c:tx>
            <c:strRef>
              <c:f>Hoja1!$B$1</c:f>
              <c:strCache>
                <c:ptCount val="1"/>
                <c:pt idx="0">
                  <c:v>Ventas</c:v>
                </c:pt>
              </c:strCache>
            </c:strRef>
          </c:tx>
          <c:spPr>
            <a:ln w="9525"/>
          </c:spPr>
          <c:dPt>
            <c:idx val="0"/>
            <c:bubble3D val="0"/>
            <c:spPr>
              <a:solidFill>
                <a:schemeClr val="bg2"/>
              </a:solidFill>
              <a:ln w="9525">
                <a:solidFill>
                  <a:schemeClr val="lt1"/>
                </a:solidFill>
              </a:ln>
              <a:effectLst/>
            </c:spPr>
            <c:extLst>
              <c:ext xmlns:c16="http://schemas.microsoft.com/office/drawing/2014/chart" uri="{C3380CC4-5D6E-409C-BE32-E72D297353CC}">
                <c16:uniqueId val="{00000001-9C27-224C-B203-781A54BAA709}"/>
              </c:ext>
            </c:extLst>
          </c:dPt>
          <c:dPt>
            <c:idx val="1"/>
            <c:bubble3D val="0"/>
            <c:spPr>
              <a:solidFill>
                <a:schemeClr val="accent1">
                  <a:lumMod val="60000"/>
                  <a:lumOff val="40000"/>
                </a:schemeClr>
              </a:solidFill>
              <a:ln w="9525">
                <a:solidFill>
                  <a:schemeClr val="lt1"/>
                </a:solidFill>
              </a:ln>
              <a:effectLst/>
            </c:spPr>
            <c:extLst>
              <c:ext xmlns:c16="http://schemas.microsoft.com/office/drawing/2014/chart" uri="{C3380CC4-5D6E-409C-BE32-E72D297353CC}">
                <c16:uniqueId val="{00000003-9C27-224C-B203-781A54BAA709}"/>
              </c:ext>
            </c:extLst>
          </c:dPt>
          <c:dLbls>
            <c:delete val="1"/>
          </c:dLbls>
          <c:cat>
            <c:strRef>
              <c:f>Hoja1!$A$2:$A$3</c:f>
              <c:strCache>
                <c:ptCount val="2"/>
                <c:pt idx="0">
                  <c:v>1er trim.</c:v>
                </c:pt>
                <c:pt idx="1">
                  <c:v>2º trim.</c:v>
                </c:pt>
              </c:strCache>
            </c:strRef>
          </c:cat>
          <c:val>
            <c:numRef>
              <c:f>Hoja1!$B$2:$B$3</c:f>
              <c:numCache>
                <c:formatCode>General</c:formatCode>
                <c:ptCount val="2"/>
                <c:pt idx="0">
                  <c:v>20</c:v>
                </c:pt>
                <c:pt idx="1">
                  <c:v>80</c:v>
                </c:pt>
              </c:numCache>
            </c:numRef>
          </c:val>
          <c:extLst>
            <c:ext xmlns:c16="http://schemas.microsoft.com/office/drawing/2014/chart" uri="{C3380CC4-5D6E-409C-BE32-E72D297353CC}">
              <c16:uniqueId val="{00000004-9C27-224C-B203-781A54BAA709}"/>
            </c:ext>
          </c:extLst>
        </c:ser>
        <c:dLbls>
          <c:showLegendKey val="0"/>
          <c:showVal val="0"/>
          <c:showCatName val="0"/>
          <c:showSerName val="0"/>
          <c:showPercent val="1"/>
          <c:showBubbleSize val="0"/>
          <c:showLeaderLines val="1"/>
        </c:dLbls>
        <c:firstSliceAng val="0"/>
        <c:holeSize val="5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76357376547913E-2"/>
          <c:y val="8.2143419941623483E-2"/>
          <c:w val="0.97447285246904169"/>
          <c:h val="0.83571316011675301"/>
        </c:manualLayout>
      </c:layout>
      <c:barChart>
        <c:barDir val="col"/>
        <c:grouping val="clustered"/>
        <c:varyColors val="0"/>
        <c:ser>
          <c:idx val="0"/>
          <c:order val="0"/>
          <c:tx>
            <c:strRef>
              <c:f>TSR!$L$17</c:f>
              <c:strCache>
                <c:ptCount val="1"/>
                <c:pt idx="0">
                  <c:v>Dividends reinvested at 0%</c:v>
                </c:pt>
              </c:strCache>
            </c:strRef>
          </c:tx>
          <c:spPr>
            <a:solidFill>
              <a:schemeClr val="tx1">
                <a:lumMod val="50000"/>
                <a:lumOff val="50000"/>
              </a:schemeClr>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61B0-8A43-A78A-3A83FB9EAB70}"/>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1" i="0" u="none" strike="noStrike" kern="1200" baseline="0">
                    <a:solidFill>
                      <a:schemeClr val="accent1"/>
                    </a:solidFill>
                    <a:latin typeface="Roboto" panose="02000000000000000000" pitchFamily="2" charset="0"/>
                    <a:ea typeface="Roboto" panose="02000000000000000000" pitchFamily="2" charset="0"/>
                    <a:cs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TSR!$K$18:$K$29</c:f>
              <c:strCache>
                <c:ptCount val="12"/>
                <c:pt idx="0">
                  <c:v>LOMA US Equity</c:v>
                </c:pt>
                <c:pt idx="1">
                  <c:v>MELI US Equity</c:v>
                </c:pt>
                <c:pt idx="2">
                  <c:v>TEO US Equity</c:v>
                </c:pt>
                <c:pt idx="3">
                  <c:v>CRESY US Equity</c:v>
                </c:pt>
                <c:pt idx="4">
                  <c:v>PAM US Equity</c:v>
                </c:pt>
                <c:pt idx="5">
                  <c:v>IRS US Equity</c:v>
                </c:pt>
                <c:pt idx="6">
                  <c:v>SUPV US Equity</c:v>
                </c:pt>
                <c:pt idx="7">
                  <c:v>EDN US Equity</c:v>
                </c:pt>
                <c:pt idx="8">
                  <c:v>TGS US Equity</c:v>
                </c:pt>
                <c:pt idx="9">
                  <c:v>GGAL US Equity</c:v>
                </c:pt>
                <c:pt idx="10">
                  <c:v>YPF US Equity</c:v>
                </c:pt>
                <c:pt idx="11">
                  <c:v>ENTEL CI Equity (no tiene ADR)</c:v>
                </c:pt>
              </c:strCache>
            </c:strRef>
          </c:cat>
          <c:val>
            <c:numRef>
              <c:f>TSR!$L$18:$L$29</c:f>
              <c:numCache>
                <c:formatCode>0.00%</c:formatCode>
                <c:ptCount val="12"/>
                <c:pt idx="0">
                  <c:v>0.50939010000000007</c:v>
                </c:pt>
                <c:pt idx="1">
                  <c:v>0.57399140000000004</c:v>
                </c:pt>
                <c:pt idx="2">
                  <c:v>0.68216869999999996</c:v>
                </c:pt>
                <c:pt idx="3">
                  <c:v>1.3548020000000001</c:v>
                </c:pt>
                <c:pt idx="4">
                  <c:v>1.8015160000000001</c:v>
                </c:pt>
                <c:pt idx="5">
                  <c:v>2.138973</c:v>
                </c:pt>
                <c:pt idx="6">
                  <c:v>3.341062</c:v>
                </c:pt>
                <c:pt idx="7">
                  <c:v>3.6339620000000004</c:v>
                </c:pt>
                <c:pt idx="8">
                  <c:v>3.7657659999999997</c:v>
                </c:pt>
                <c:pt idx="9">
                  <c:v>4.1578419999999996</c:v>
                </c:pt>
                <c:pt idx="10">
                  <c:v>5.1020940000000001</c:v>
                </c:pt>
                <c:pt idx="11">
                  <c:v>7.8893000000000004</c:v>
                </c:pt>
              </c:numCache>
            </c:numRef>
          </c:val>
          <c:extLst>
            <c:ext xmlns:c16="http://schemas.microsoft.com/office/drawing/2014/chart" uri="{C3380CC4-5D6E-409C-BE32-E72D297353CC}">
              <c16:uniqueId val="{00000002-61B0-8A43-A78A-3A83FB9EAB70}"/>
            </c:ext>
          </c:extLst>
        </c:ser>
        <c:dLbls>
          <c:showLegendKey val="0"/>
          <c:showVal val="0"/>
          <c:showCatName val="0"/>
          <c:showSerName val="0"/>
          <c:showPercent val="0"/>
          <c:showBubbleSize val="0"/>
        </c:dLbls>
        <c:gapWidth val="30"/>
        <c:overlap val="-27"/>
        <c:axId val="739754495"/>
        <c:axId val="739754975"/>
      </c:barChart>
      <c:catAx>
        <c:axId val="739754495"/>
        <c:scaling>
          <c:orientation val="minMax"/>
        </c:scaling>
        <c:delete val="1"/>
        <c:axPos val="b"/>
        <c:numFmt formatCode="General" sourceLinked="1"/>
        <c:majorTickMark val="none"/>
        <c:minorTickMark val="none"/>
        <c:tickLblPos val="nextTo"/>
        <c:crossAx val="739754975"/>
        <c:crosses val="autoZero"/>
        <c:auto val="1"/>
        <c:lblAlgn val="ctr"/>
        <c:lblOffset val="100"/>
        <c:noMultiLvlLbl val="0"/>
      </c:catAx>
      <c:valAx>
        <c:axId val="739754975"/>
        <c:scaling>
          <c:orientation val="minMax"/>
        </c:scaling>
        <c:delete val="1"/>
        <c:axPos val="l"/>
        <c:numFmt formatCode="0.00%" sourceLinked="1"/>
        <c:majorTickMark val="none"/>
        <c:minorTickMark val="none"/>
        <c:tickLblPos val="nextTo"/>
        <c:crossAx val="73975449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483022374722997E-2"/>
          <c:y val="0.17039370078740157"/>
          <c:w val="0.97503395525055403"/>
          <c:h val="0.67682852143482064"/>
        </c:manualLayout>
      </c:layout>
      <c:barChart>
        <c:barDir val="col"/>
        <c:grouping val="clustered"/>
        <c:varyColors val="0"/>
        <c:ser>
          <c:idx val="0"/>
          <c:order val="0"/>
          <c:tx>
            <c:strRef>
              <c:f>TSR!$J$2</c:f>
              <c:strCache>
                <c:ptCount val="1"/>
                <c:pt idx="0">
                  <c:v>Dividends reinvested at 0%</c:v>
                </c:pt>
              </c:strCache>
            </c:strRef>
          </c:tx>
          <c:spPr>
            <a:solidFill>
              <a:schemeClr val="tx1">
                <a:lumMod val="50000"/>
                <a:lumOff val="50000"/>
              </a:schemeClr>
            </a:solidFill>
            <a:ln>
              <a:noFill/>
            </a:ln>
            <a:effectLst/>
          </c:spPr>
          <c:invertIfNegative val="0"/>
          <c:dPt>
            <c:idx val="8"/>
            <c:invertIfNegative val="0"/>
            <c:bubble3D val="0"/>
            <c:spPr>
              <a:solidFill>
                <a:srgbClr val="8B939B"/>
              </a:solidFill>
              <a:ln>
                <a:noFill/>
              </a:ln>
              <a:effectLst/>
            </c:spPr>
            <c:extLst>
              <c:ext xmlns:c16="http://schemas.microsoft.com/office/drawing/2014/chart" uri="{C3380CC4-5D6E-409C-BE32-E72D297353CC}">
                <c16:uniqueId val="{00000001-330C-414C-A3AB-1916A310ED9C}"/>
              </c:ext>
            </c:extLst>
          </c:dPt>
          <c:dPt>
            <c:idx val="10"/>
            <c:invertIfNegative val="0"/>
            <c:bubble3D val="0"/>
            <c:spPr>
              <a:solidFill>
                <a:srgbClr val="6428FB"/>
              </a:solidFill>
              <a:ln>
                <a:noFill/>
              </a:ln>
              <a:effectLst/>
            </c:spPr>
            <c:extLst>
              <c:ext xmlns:c16="http://schemas.microsoft.com/office/drawing/2014/chart" uri="{C3380CC4-5D6E-409C-BE32-E72D297353CC}">
                <c16:uniqueId val="{00000003-330C-414C-A3AB-1916A310ED9C}"/>
              </c:ext>
            </c:extLst>
          </c:dPt>
          <c:dLbls>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accent1"/>
                    </a:solidFill>
                    <a:latin typeface="Roboto Medium" panose="02000000000000000000" pitchFamily="2" charset="0"/>
                    <a:ea typeface="Roboto Medium" panose="02000000000000000000" pitchFamily="2" charset="0"/>
                    <a:cs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TSR!$G$3:$G$13</c:f>
              <c:strCache>
                <c:ptCount val="11"/>
                <c:pt idx="0">
                  <c:v>MHSDF US Equity</c:v>
                </c:pt>
                <c:pt idx="1">
                  <c:v>LILAK US Equity</c:v>
                </c:pt>
                <c:pt idx="2">
                  <c:v>CMCSA US Equity</c:v>
                </c:pt>
                <c:pt idx="3">
                  <c:v>AMX US Equity</c:v>
                </c:pt>
                <c:pt idx="4">
                  <c:v>VZ US Equity</c:v>
                </c:pt>
                <c:pt idx="5">
                  <c:v>TIGO US Equity</c:v>
                </c:pt>
                <c:pt idx="6">
                  <c:v>VIV US Equity</c:v>
                </c:pt>
                <c:pt idx="7">
                  <c:v>T US Equity</c:v>
                </c:pt>
                <c:pt idx="8">
                  <c:v>ENTEL CI Equity (no tiene ADR)</c:v>
                </c:pt>
                <c:pt idx="9">
                  <c:v>TIMB US Equity</c:v>
                </c:pt>
                <c:pt idx="10">
                  <c:v>TEO US Equity</c:v>
                </c:pt>
              </c:strCache>
            </c:strRef>
          </c:cat>
          <c:val>
            <c:numRef>
              <c:f>TSR!$J$3:$J$13</c:f>
              <c:numCache>
                <c:formatCode>0.00%</c:formatCode>
                <c:ptCount val="11"/>
                <c:pt idx="0">
                  <c:v>-0.22081249999999999</c:v>
                </c:pt>
                <c:pt idx="1">
                  <c:v>-0.15877189999999999</c:v>
                </c:pt>
                <c:pt idx="2">
                  <c:v>-0.15239420000000001</c:v>
                </c:pt>
                <c:pt idx="3">
                  <c:v>-0.1041033</c:v>
                </c:pt>
                <c:pt idx="4">
                  <c:v>-6.5434949999999999E-3</c:v>
                </c:pt>
                <c:pt idx="5">
                  <c:v>0.22048809999999999</c:v>
                </c:pt>
                <c:pt idx="6">
                  <c:v>0.29700530000000003</c:v>
                </c:pt>
                <c:pt idx="7">
                  <c:v>0.33607090000000001</c:v>
                </c:pt>
                <c:pt idx="8">
                  <c:v>0.59907670000000002</c:v>
                </c:pt>
                <c:pt idx="9">
                  <c:v>0.60750340000000003</c:v>
                </c:pt>
                <c:pt idx="10">
                  <c:v>0.68216869999999996</c:v>
                </c:pt>
              </c:numCache>
            </c:numRef>
          </c:val>
          <c:extLst>
            <c:ext xmlns:c16="http://schemas.microsoft.com/office/drawing/2014/chart" uri="{C3380CC4-5D6E-409C-BE32-E72D297353CC}">
              <c16:uniqueId val="{00000004-330C-414C-A3AB-1916A310ED9C}"/>
            </c:ext>
          </c:extLst>
        </c:ser>
        <c:dLbls>
          <c:showLegendKey val="0"/>
          <c:showVal val="0"/>
          <c:showCatName val="0"/>
          <c:showSerName val="0"/>
          <c:showPercent val="0"/>
          <c:showBubbleSize val="0"/>
        </c:dLbls>
        <c:gapWidth val="30"/>
        <c:overlap val="75"/>
        <c:axId val="801593327"/>
        <c:axId val="801591887"/>
      </c:barChart>
      <c:catAx>
        <c:axId val="801593327"/>
        <c:scaling>
          <c:orientation val="minMax"/>
        </c:scaling>
        <c:delete val="1"/>
        <c:axPos val="b"/>
        <c:numFmt formatCode="General" sourceLinked="1"/>
        <c:majorTickMark val="none"/>
        <c:minorTickMark val="none"/>
        <c:tickLblPos val="nextTo"/>
        <c:crossAx val="801591887"/>
        <c:crosses val="autoZero"/>
        <c:auto val="1"/>
        <c:lblAlgn val="ctr"/>
        <c:lblOffset val="100"/>
        <c:noMultiLvlLbl val="0"/>
      </c:catAx>
      <c:valAx>
        <c:axId val="801591887"/>
        <c:scaling>
          <c:orientation val="minMax"/>
        </c:scaling>
        <c:delete val="1"/>
        <c:axPos val="l"/>
        <c:numFmt formatCode="0.00%" sourceLinked="1"/>
        <c:majorTickMark val="none"/>
        <c:minorTickMark val="none"/>
        <c:tickLblPos val="nextTo"/>
        <c:crossAx val="8015933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spPr>
            <a:solidFill>
              <a:schemeClr val="accent1"/>
            </a:solidFill>
            <a:ln>
              <a:noFill/>
            </a:ln>
            <a:effectLst/>
          </c:spPr>
          <c:invertIfNegative val="0"/>
          <c:dPt>
            <c:idx val="0"/>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1-3C17-E64B-A2AE-224625CDCB15}"/>
              </c:ext>
            </c:extLst>
          </c:dPt>
          <c:dPt>
            <c:idx val="2"/>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3-3C17-E64B-A2AE-224625CDCB15}"/>
              </c:ext>
            </c:extLst>
          </c:dPt>
          <c:dPt>
            <c:idx val="3"/>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5-3C17-E64B-A2AE-224625CDCB15}"/>
              </c:ext>
            </c:extLst>
          </c:dPt>
          <c:dPt>
            <c:idx val="4"/>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7-3C17-E64B-A2AE-224625CDCB15}"/>
              </c:ext>
            </c:extLst>
          </c:dPt>
          <c:dPt>
            <c:idx val="5"/>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9-3C17-E64B-A2AE-224625CDCB15}"/>
              </c:ext>
            </c:extLst>
          </c:dPt>
          <c:dPt>
            <c:idx val="6"/>
            <c:invertIfNegative val="0"/>
            <c:bubble3D val="0"/>
            <c:spPr>
              <a:solidFill>
                <a:schemeClr val="bg2">
                  <a:lumMod val="40000"/>
                  <a:lumOff val="60000"/>
                </a:schemeClr>
              </a:solidFill>
              <a:ln>
                <a:noFill/>
              </a:ln>
              <a:effectLst/>
            </c:spPr>
            <c:extLst>
              <c:ext xmlns:c16="http://schemas.microsoft.com/office/drawing/2014/chart" uri="{C3380CC4-5D6E-409C-BE32-E72D297353CC}">
                <c16:uniqueId val="{0000000B-3C17-E64B-A2AE-224625CDCB15}"/>
              </c:ext>
            </c:extLst>
          </c:dPt>
          <c:cat>
            <c:strRef>
              <c:f>Hoja1!$A$16:$A$25</c:f>
              <c:strCache>
                <c:ptCount val="10"/>
                <c:pt idx="0">
                  <c:v>liberty</c:v>
                </c:pt>
                <c:pt idx="1">
                  <c:v>telecom</c:v>
                </c:pt>
                <c:pt idx="2">
                  <c:v>am</c:v>
                </c:pt>
                <c:pt idx="3">
                  <c:v>entel</c:v>
                </c:pt>
                <c:pt idx="4">
                  <c:v>milli</c:v>
                </c:pt>
                <c:pt idx="5">
                  <c:v>tim</c:v>
                </c:pt>
                <c:pt idx="6">
                  <c:v>vivo</c:v>
                </c:pt>
                <c:pt idx="7">
                  <c:v>verizon</c:v>
                </c:pt>
                <c:pt idx="8">
                  <c:v>att</c:v>
                </c:pt>
                <c:pt idx="9">
                  <c:v>comcast</c:v>
                </c:pt>
              </c:strCache>
            </c:strRef>
          </c:cat>
          <c:val>
            <c:numRef>
              <c:f>Hoja1!$B$16:$B$25</c:f>
              <c:numCache>
                <c:formatCode>0.00%</c:formatCode>
                <c:ptCount val="10"/>
                <c:pt idx="0">
                  <c:v>0.06</c:v>
                </c:pt>
                <c:pt idx="1">
                  <c:v>5.3999999999999999E-2</c:v>
                </c:pt>
                <c:pt idx="2">
                  <c:v>0.05</c:v>
                </c:pt>
                <c:pt idx="3">
                  <c:v>4.9000000000000002E-2</c:v>
                </c:pt>
                <c:pt idx="4">
                  <c:v>4.7E-2</c:v>
                </c:pt>
                <c:pt idx="5">
                  <c:v>4.2999999999999997E-2</c:v>
                </c:pt>
                <c:pt idx="6">
                  <c:v>4.2999999999999997E-2</c:v>
                </c:pt>
                <c:pt idx="7">
                  <c:v>7.2999999999999995E-2</c:v>
                </c:pt>
                <c:pt idx="8">
                  <c:v>6.7000000000000004E-2</c:v>
                </c:pt>
                <c:pt idx="9">
                  <c:v>6.6000000000000003E-2</c:v>
                </c:pt>
              </c:numCache>
            </c:numRef>
          </c:val>
          <c:extLst>
            <c:ext xmlns:c16="http://schemas.microsoft.com/office/drawing/2014/chart" uri="{C3380CC4-5D6E-409C-BE32-E72D297353CC}">
              <c16:uniqueId val="{0000000C-3C17-E64B-A2AE-224625CDCB15}"/>
            </c:ext>
          </c:extLst>
        </c:ser>
        <c:dLbls>
          <c:showLegendKey val="0"/>
          <c:showVal val="0"/>
          <c:showCatName val="0"/>
          <c:showSerName val="0"/>
          <c:showPercent val="0"/>
          <c:showBubbleSize val="0"/>
        </c:dLbls>
        <c:gapWidth val="12"/>
        <c:overlap val="-27"/>
        <c:axId val="1086212719"/>
        <c:axId val="1080127951"/>
      </c:barChart>
      <c:catAx>
        <c:axId val="1086212719"/>
        <c:scaling>
          <c:orientation val="minMax"/>
        </c:scaling>
        <c:delete val="1"/>
        <c:axPos val="b"/>
        <c:numFmt formatCode="General" sourceLinked="1"/>
        <c:majorTickMark val="none"/>
        <c:minorTickMark val="none"/>
        <c:tickLblPos val="nextTo"/>
        <c:crossAx val="1080127951"/>
        <c:crosses val="autoZero"/>
        <c:auto val="1"/>
        <c:lblAlgn val="ctr"/>
        <c:lblOffset val="100"/>
        <c:noMultiLvlLbl val="0"/>
      </c:catAx>
      <c:valAx>
        <c:axId val="1080127951"/>
        <c:scaling>
          <c:orientation val="minMax"/>
        </c:scaling>
        <c:delete val="1"/>
        <c:axPos val="l"/>
        <c:numFmt formatCode="0.00%" sourceLinked="1"/>
        <c:majorTickMark val="none"/>
        <c:minorTickMark val="none"/>
        <c:tickLblPos val="nextTo"/>
        <c:crossAx val="10862127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spPr>
            <a:solidFill>
              <a:schemeClr val="bg2">
                <a:lumMod val="40000"/>
                <a:lumOff val="60000"/>
              </a:schemeClr>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8D39-F646-B25F-096C814D78E8}"/>
              </c:ext>
            </c:extLst>
          </c:dPt>
          <c:dPt>
            <c:idx val="7"/>
            <c:invertIfNegative val="0"/>
            <c:bubble3D val="0"/>
            <c:spPr>
              <a:solidFill>
                <a:schemeClr val="bg2"/>
              </a:solidFill>
              <a:ln>
                <a:noFill/>
              </a:ln>
              <a:effectLst/>
            </c:spPr>
            <c:extLst>
              <c:ext xmlns:c16="http://schemas.microsoft.com/office/drawing/2014/chart" uri="{C3380CC4-5D6E-409C-BE32-E72D297353CC}">
                <c16:uniqueId val="{00000003-8D39-F646-B25F-096C814D78E8}"/>
              </c:ext>
            </c:extLst>
          </c:dPt>
          <c:dPt>
            <c:idx val="8"/>
            <c:invertIfNegative val="0"/>
            <c:bubble3D val="0"/>
            <c:spPr>
              <a:solidFill>
                <a:schemeClr val="bg2"/>
              </a:solidFill>
              <a:ln>
                <a:noFill/>
              </a:ln>
              <a:effectLst/>
            </c:spPr>
            <c:extLst>
              <c:ext xmlns:c16="http://schemas.microsoft.com/office/drawing/2014/chart" uri="{C3380CC4-5D6E-409C-BE32-E72D297353CC}">
                <c16:uniqueId val="{00000005-8D39-F646-B25F-096C814D78E8}"/>
              </c:ext>
            </c:extLst>
          </c:dPt>
          <c:dPt>
            <c:idx val="9"/>
            <c:invertIfNegative val="0"/>
            <c:bubble3D val="0"/>
            <c:spPr>
              <a:solidFill>
                <a:schemeClr val="bg2"/>
              </a:solidFill>
              <a:ln>
                <a:noFill/>
              </a:ln>
              <a:effectLst/>
            </c:spPr>
            <c:extLst>
              <c:ext xmlns:c16="http://schemas.microsoft.com/office/drawing/2014/chart" uri="{C3380CC4-5D6E-409C-BE32-E72D297353CC}">
                <c16:uniqueId val="{00000007-8D39-F646-B25F-096C814D78E8}"/>
              </c:ext>
            </c:extLst>
          </c:dPt>
          <c:cat>
            <c:strRef>
              <c:f>Hoja1!$A$1:$A$10</c:f>
              <c:strCache>
                <c:ptCount val="10"/>
                <c:pt idx="0">
                  <c:v>tim</c:v>
                </c:pt>
                <c:pt idx="1">
                  <c:v>vivo</c:v>
                </c:pt>
                <c:pt idx="2">
                  <c:v>telecom</c:v>
                </c:pt>
                <c:pt idx="3">
                  <c:v>entel</c:v>
                </c:pt>
                <c:pt idx="4">
                  <c:v>millicom</c:v>
                </c:pt>
                <c:pt idx="5">
                  <c:v>america movil</c:v>
                </c:pt>
                <c:pt idx="6">
                  <c:v>liberty</c:v>
                </c:pt>
                <c:pt idx="7">
                  <c:v>att</c:v>
                </c:pt>
                <c:pt idx="8">
                  <c:v>comcast</c:v>
                </c:pt>
                <c:pt idx="9">
                  <c:v>verizon</c:v>
                </c:pt>
              </c:strCache>
            </c:strRef>
          </c:cat>
          <c:val>
            <c:numRef>
              <c:f>Hoja1!$B$1:$B$10</c:f>
              <c:numCache>
                <c:formatCode>0.00%</c:formatCode>
                <c:ptCount val="10"/>
                <c:pt idx="0">
                  <c:v>0.156</c:v>
                </c:pt>
                <c:pt idx="1">
                  <c:v>0.108</c:v>
                </c:pt>
                <c:pt idx="2">
                  <c:v>0.08</c:v>
                </c:pt>
                <c:pt idx="3">
                  <c:v>7.1999999999999995E-2</c:v>
                </c:pt>
                <c:pt idx="4">
                  <c:v>7.0000000000000007E-2</c:v>
                </c:pt>
                <c:pt idx="5">
                  <c:v>6.9000000000000006E-2</c:v>
                </c:pt>
                <c:pt idx="6">
                  <c:v>2.1999999999999999E-2</c:v>
                </c:pt>
                <c:pt idx="7">
                  <c:v>6.6000000000000003E-2</c:v>
                </c:pt>
                <c:pt idx="8">
                  <c:v>5.8999999999999997E-2</c:v>
                </c:pt>
                <c:pt idx="9">
                  <c:v>5.3999999999999999E-2</c:v>
                </c:pt>
              </c:numCache>
            </c:numRef>
          </c:val>
          <c:extLst>
            <c:ext xmlns:c16="http://schemas.microsoft.com/office/drawing/2014/chart" uri="{C3380CC4-5D6E-409C-BE32-E72D297353CC}">
              <c16:uniqueId val="{00000008-8D39-F646-B25F-096C814D78E8}"/>
            </c:ext>
          </c:extLst>
        </c:ser>
        <c:dLbls>
          <c:showLegendKey val="0"/>
          <c:showVal val="0"/>
          <c:showCatName val="0"/>
          <c:showSerName val="0"/>
          <c:showPercent val="0"/>
          <c:showBubbleSize val="0"/>
        </c:dLbls>
        <c:gapWidth val="12"/>
        <c:overlap val="-27"/>
        <c:axId val="1661688447"/>
        <c:axId val="1661520703"/>
      </c:barChart>
      <c:catAx>
        <c:axId val="1661688447"/>
        <c:scaling>
          <c:orientation val="minMax"/>
        </c:scaling>
        <c:delete val="1"/>
        <c:axPos val="b"/>
        <c:numFmt formatCode="General" sourceLinked="1"/>
        <c:majorTickMark val="none"/>
        <c:minorTickMark val="none"/>
        <c:tickLblPos val="nextTo"/>
        <c:crossAx val="1661520703"/>
        <c:crosses val="autoZero"/>
        <c:auto val="1"/>
        <c:lblAlgn val="ctr"/>
        <c:lblOffset val="100"/>
        <c:noMultiLvlLbl val="0"/>
      </c:catAx>
      <c:valAx>
        <c:axId val="1661520703"/>
        <c:scaling>
          <c:orientation val="minMax"/>
        </c:scaling>
        <c:delete val="1"/>
        <c:axPos val="l"/>
        <c:numFmt formatCode="0.00%" sourceLinked="1"/>
        <c:majorTickMark val="none"/>
        <c:minorTickMark val="none"/>
        <c:tickLblPos val="nextTo"/>
        <c:crossAx val="166168844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25066074648189263"/>
          <c:w val="1"/>
          <c:h val="0.39727719463352817"/>
        </c:manualLayout>
      </c:layout>
      <c:barChart>
        <c:barDir val="col"/>
        <c:grouping val="clustered"/>
        <c:varyColors val="0"/>
        <c:ser>
          <c:idx val="0"/>
          <c:order val="0"/>
          <c:tx>
            <c:strRef>
              <c:f>Hoja1!$E$2</c:f>
              <c:strCache>
                <c:ptCount val="1"/>
                <c:pt idx="0">
                  <c:v>Dividendos</c:v>
                </c:pt>
              </c:strCache>
            </c:strRef>
          </c:tx>
          <c:spPr>
            <a:solidFill>
              <a:srgbClr val="3C009F">
                <a:lumMod val="40000"/>
                <a:lumOff val="60000"/>
              </a:srgbClr>
            </a:solidFill>
            <a:ln>
              <a:noFill/>
            </a:ln>
            <a:effectLst/>
          </c:spPr>
          <c:invertIfNegative val="0"/>
          <c:dPt>
            <c:idx val="0"/>
            <c:invertIfNegative val="0"/>
            <c:bubble3D val="0"/>
            <c:spPr>
              <a:solidFill>
                <a:srgbClr val="3C009F">
                  <a:lumMod val="40000"/>
                  <a:lumOff val="60000"/>
                </a:srgbClr>
              </a:solidFill>
              <a:ln>
                <a:noFill/>
              </a:ln>
              <a:effectLst/>
            </c:spPr>
            <c:extLst>
              <c:ext xmlns:c16="http://schemas.microsoft.com/office/drawing/2014/chart" uri="{C3380CC4-5D6E-409C-BE32-E72D297353CC}">
                <c16:uniqueId val="{00000002-EB49-4EF6-99EB-7F3F7CA6F5A8}"/>
              </c:ext>
            </c:extLst>
          </c:dPt>
          <c:dPt>
            <c:idx val="1"/>
            <c:invertIfNegative val="0"/>
            <c:bubble3D val="0"/>
            <c:spPr>
              <a:solidFill>
                <a:srgbClr val="6428FB"/>
              </a:solidFill>
              <a:ln>
                <a:noFill/>
              </a:ln>
              <a:effectLst/>
            </c:spPr>
            <c:extLst>
              <c:ext xmlns:c16="http://schemas.microsoft.com/office/drawing/2014/chart" uri="{C3380CC4-5D6E-409C-BE32-E72D297353CC}">
                <c16:uniqueId val="{00000001-9B81-4F34-AA1F-830CF6B81410}"/>
              </c:ext>
            </c:extLst>
          </c:dPt>
          <c:dLbls>
            <c:dLbl>
              <c:idx val="1"/>
              <c:numFmt formatCode="#,##0.0" sourceLinked="0"/>
              <c:spPr>
                <a:noFill/>
                <a:ln>
                  <a:noFill/>
                </a:ln>
                <a:effectLst/>
              </c:spPr>
              <c:txPr>
                <a:bodyPr rot="0" spcFirstLastPara="1" vertOverflow="ellipsis" vert="horz" wrap="square" anchor="ctr" anchorCtr="1"/>
                <a:lstStyle/>
                <a:p>
                  <a:pPr>
                    <a:defRPr sz="900" b="0" i="0" u="none" strike="noStrike" kern="1200" baseline="0">
                      <a:solidFill>
                        <a:srgbClr val="6428FB"/>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6="http://schemas.microsoft.com/office/drawing/2014/chart" uri="{C3380CC4-5D6E-409C-BE32-E72D297353CC}">
                  <c16:uniqueId val="{00000001-9B81-4F34-AA1F-830CF6B81410}"/>
                </c:ext>
              </c:extLst>
            </c:dLbl>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Hoja1!$B$3:$B$11</c:f>
              <c:strCache>
                <c:ptCount val="9"/>
                <c:pt idx="0">
                  <c:v>Colombia</c:v>
                </c:pt>
                <c:pt idx="1">
                  <c:v>Argentina</c:v>
                </c:pt>
                <c:pt idx="2">
                  <c:v>Paraguay</c:v>
                </c:pt>
                <c:pt idx="3">
                  <c:v>Brazil</c:v>
                </c:pt>
                <c:pt idx="4">
                  <c:v>Chile</c:v>
                </c:pt>
                <c:pt idx="5">
                  <c:v>Peru</c:v>
                </c:pt>
                <c:pt idx="6">
                  <c:v>Mexico</c:v>
                </c:pt>
                <c:pt idx="7">
                  <c:v>Ecuador</c:v>
                </c:pt>
                <c:pt idx="8">
                  <c:v>Uruguay</c:v>
                </c:pt>
              </c:strCache>
            </c:strRef>
          </c:cat>
          <c:val>
            <c:numRef>
              <c:f>Hoja1!$E$3:$E$11</c:f>
              <c:numCache>
                <c:formatCode>General</c:formatCode>
                <c:ptCount val="9"/>
                <c:pt idx="0">
                  <c:v>14.38</c:v>
                </c:pt>
                <c:pt idx="1">
                  <c:v>16.8</c:v>
                </c:pt>
                <c:pt idx="2">
                  <c:v>19.48</c:v>
                </c:pt>
                <c:pt idx="3">
                  <c:v>20.92</c:v>
                </c:pt>
                <c:pt idx="4">
                  <c:v>25.51</c:v>
                </c:pt>
                <c:pt idx="5">
                  <c:v>26.22</c:v>
                </c:pt>
                <c:pt idx="6">
                  <c:v>31.05</c:v>
                </c:pt>
                <c:pt idx="7">
                  <c:v>35.28</c:v>
                </c:pt>
                <c:pt idx="8">
                  <c:v>47.33</c:v>
                </c:pt>
              </c:numCache>
            </c:numRef>
          </c:val>
          <c:extLst>
            <c:ext xmlns:c16="http://schemas.microsoft.com/office/drawing/2014/chart" uri="{C3380CC4-5D6E-409C-BE32-E72D297353CC}">
              <c16:uniqueId val="{00000002-9B81-4F34-AA1F-830CF6B81410}"/>
            </c:ext>
          </c:extLst>
        </c:ser>
        <c:dLbls>
          <c:showLegendKey val="0"/>
          <c:showVal val="0"/>
          <c:showCatName val="0"/>
          <c:showSerName val="0"/>
          <c:showPercent val="0"/>
          <c:showBubbleSize val="0"/>
        </c:dLbls>
        <c:gapWidth val="100"/>
        <c:overlap val="-27"/>
        <c:axId val="977837839"/>
        <c:axId val="977832847"/>
      </c:barChart>
      <c:catAx>
        <c:axId val="977837839"/>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977832847"/>
        <c:crosses val="autoZero"/>
        <c:auto val="1"/>
        <c:lblAlgn val="ctr"/>
        <c:lblOffset val="100"/>
        <c:noMultiLvlLbl val="0"/>
      </c:catAx>
      <c:valAx>
        <c:axId val="977832847"/>
        <c:scaling>
          <c:orientation val="minMax"/>
        </c:scaling>
        <c:delete val="1"/>
        <c:axPos val="l"/>
        <c:numFmt formatCode="General" sourceLinked="1"/>
        <c:majorTickMark val="out"/>
        <c:minorTickMark val="none"/>
        <c:tickLblPos val="nextTo"/>
        <c:crossAx val="977837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0" i="0">
          <a:solidFill>
            <a:schemeClr val="tx1"/>
          </a:solidFill>
          <a:latin typeface="Roboto Medium" panose="02000000000000000000" pitchFamily="2" charset="0"/>
          <a:ea typeface="Roboto Medium" panose="02000000000000000000" pitchFamily="2" charset="0"/>
        </a:defRPr>
      </a:pPr>
      <a:endParaRPr lang="es-AR"/>
    </a:p>
  </c:txPr>
  <c:externalData r:id="rId4">
    <c:autoUpdate val="0"/>
  </c:externalData>
  <c:userShapes r:id="rId5"/>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45786948209239714"/>
          <c:w val="1"/>
          <c:h val="0.271532411699138"/>
        </c:manualLayout>
      </c:layout>
      <c:barChart>
        <c:barDir val="col"/>
        <c:grouping val="clustered"/>
        <c:varyColors val="0"/>
        <c:ser>
          <c:idx val="0"/>
          <c:order val="0"/>
          <c:tx>
            <c:strRef>
              <c:f>Hoja1!$E$2</c:f>
              <c:strCache>
                <c:ptCount val="1"/>
                <c:pt idx="0">
                  <c:v>Arpu mobile country avg</c:v>
                </c:pt>
              </c:strCache>
            </c:strRef>
          </c:tx>
          <c:spPr>
            <a:solidFill>
              <a:srgbClr val="B989F9"/>
            </a:solidFill>
            <a:ln>
              <a:noFill/>
            </a:ln>
            <a:effectLst/>
          </c:spPr>
          <c:invertIfNegative val="0"/>
          <c:dPt>
            <c:idx val="0"/>
            <c:invertIfNegative val="0"/>
            <c:bubble3D val="0"/>
            <c:spPr>
              <a:solidFill>
                <a:srgbClr val="3C009F">
                  <a:lumMod val="40000"/>
                  <a:lumOff val="60000"/>
                </a:srgbClr>
              </a:solidFill>
              <a:ln>
                <a:noFill/>
              </a:ln>
              <a:effectLst/>
            </c:spPr>
            <c:extLst>
              <c:ext xmlns:c16="http://schemas.microsoft.com/office/drawing/2014/chart" uri="{C3380CC4-5D6E-409C-BE32-E72D297353CC}">
                <c16:uniqueId val="{00000004-4ED2-5A44-90C3-988632FC5149}"/>
              </c:ext>
            </c:extLst>
          </c:dPt>
          <c:dPt>
            <c:idx val="1"/>
            <c:invertIfNegative val="0"/>
            <c:bubble3D val="0"/>
            <c:spPr>
              <a:solidFill>
                <a:srgbClr val="6428FB"/>
              </a:solidFill>
              <a:ln>
                <a:noFill/>
              </a:ln>
              <a:effectLst/>
            </c:spPr>
            <c:extLst>
              <c:ext xmlns:c16="http://schemas.microsoft.com/office/drawing/2014/chart" uri="{C3380CC4-5D6E-409C-BE32-E72D297353CC}">
                <c16:uniqueId val="{00000002-DC4E-4CDF-AB4A-8DF995416D1C}"/>
              </c:ext>
            </c:extLst>
          </c:dPt>
          <c:dPt>
            <c:idx val="2"/>
            <c:invertIfNegative val="0"/>
            <c:bubble3D val="0"/>
            <c:spPr>
              <a:solidFill>
                <a:srgbClr val="3C009F">
                  <a:lumMod val="40000"/>
                  <a:lumOff val="60000"/>
                </a:srgbClr>
              </a:solidFill>
              <a:ln>
                <a:noFill/>
              </a:ln>
              <a:effectLst/>
            </c:spPr>
            <c:extLst>
              <c:ext xmlns:c16="http://schemas.microsoft.com/office/drawing/2014/chart" uri="{C3380CC4-5D6E-409C-BE32-E72D297353CC}">
                <c16:uniqueId val="{00000001-D991-4C36-984B-E9B9ADEB1C48}"/>
              </c:ext>
            </c:extLst>
          </c:dPt>
          <c:dPt>
            <c:idx val="3"/>
            <c:invertIfNegative val="0"/>
            <c:bubble3D val="0"/>
            <c:spPr>
              <a:solidFill>
                <a:srgbClr val="3C009F">
                  <a:lumMod val="40000"/>
                  <a:lumOff val="60000"/>
                </a:srgbClr>
              </a:solidFill>
              <a:ln>
                <a:noFill/>
              </a:ln>
              <a:effectLst/>
            </c:spPr>
            <c:extLst>
              <c:ext xmlns:c16="http://schemas.microsoft.com/office/drawing/2014/chart" uri="{C3380CC4-5D6E-409C-BE32-E72D297353CC}">
                <c16:uniqueId val="{00000005-4ED2-5A44-90C3-988632FC5149}"/>
              </c:ext>
            </c:extLst>
          </c:dPt>
          <c:dPt>
            <c:idx val="4"/>
            <c:invertIfNegative val="0"/>
            <c:bubble3D val="0"/>
            <c:spPr>
              <a:solidFill>
                <a:srgbClr val="3C009F">
                  <a:lumMod val="40000"/>
                  <a:lumOff val="60000"/>
                </a:srgbClr>
              </a:solidFill>
              <a:ln>
                <a:noFill/>
              </a:ln>
              <a:effectLst/>
            </c:spPr>
            <c:extLst>
              <c:ext xmlns:c16="http://schemas.microsoft.com/office/drawing/2014/chart" uri="{C3380CC4-5D6E-409C-BE32-E72D297353CC}">
                <c16:uniqueId val="{00000006-4ED2-5A44-90C3-988632FC5149}"/>
              </c:ext>
            </c:extLst>
          </c:dPt>
          <c:dPt>
            <c:idx val="5"/>
            <c:invertIfNegative val="0"/>
            <c:bubble3D val="0"/>
            <c:spPr>
              <a:solidFill>
                <a:srgbClr val="3C009F">
                  <a:lumMod val="40000"/>
                  <a:lumOff val="60000"/>
                </a:srgbClr>
              </a:solidFill>
              <a:ln>
                <a:noFill/>
              </a:ln>
              <a:effectLst/>
            </c:spPr>
            <c:extLst>
              <c:ext xmlns:c16="http://schemas.microsoft.com/office/drawing/2014/chart" uri="{C3380CC4-5D6E-409C-BE32-E72D297353CC}">
                <c16:uniqueId val="{00000007-4ED2-5A44-90C3-988632FC5149}"/>
              </c:ext>
            </c:extLst>
          </c:dPt>
          <c:dPt>
            <c:idx val="6"/>
            <c:invertIfNegative val="0"/>
            <c:bubble3D val="0"/>
            <c:spPr>
              <a:solidFill>
                <a:srgbClr val="3C009F">
                  <a:lumMod val="40000"/>
                  <a:lumOff val="60000"/>
                </a:srgbClr>
              </a:solidFill>
              <a:ln>
                <a:noFill/>
              </a:ln>
              <a:effectLst/>
            </c:spPr>
            <c:extLst>
              <c:ext xmlns:c16="http://schemas.microsoft.com/office/drawing/2014/chart" uri="{C3380CC4-5D6E-409C-BE32-E72D297353CC}">
                <c16:uniqueId val="{00000008-4ED2-5A44-90C3-988632FC5149}"/>
              </c:ext>
            </c:extLst>
          </c:dPt>
          <c:dPt>
            <c:idx val="7"/>
            <c:invertIfNegative val="0"/>
            <c:bubble3D val="0"/>
            <c:spPr>
              <a:solidFill>
                <a:srgbClr val="3C009F">
                  <a:lumMod val="40000"/>
                  <a:lumOff val="60000"/>
                </a:srgbClr>
              </a:solidFill>
              <a:ln>
                <a:noFill/>
              </a:ln>
              <a:effectLst/>
            </c:spPr>
            <c:extLst>
              <c:ext xmlns:c16="http://schemas.microsoft.com/office/drawing/2014/chart" uri="{C3380CC4-5D6E-409C-BE32-E72D297353CC}">
                <c16:uniqueId val="{00000009-4ED2-5A44-90C3-988632FC5149}"/>
              </c:ext>
            </c:extLst>
          </c:dPt>
          <c:dPt>
            <c:idx val="8"/>
            <c:invertIfNegative val="0"/>
            <c:bubble3D val="0"/>
            <c:spPr>
              <a:solidFill>
                <a:srgbClr val="3C009F">
                  <a:lumMod val="40000"/>
                  <a:lumOff val="60000"/>
                </a:srgbClr>
              </a:solidFill>
              <a:ln>
                <a:noFill/>
              </a:ln>
              <a:effectLst/>
            </c:spPr>
            <c:extLst>
              <c:ext xmlns:c16="http://schemas.microsoft.com/office/drawing/2014/chart" uri="{C3380CC4-5D6E-409C-BE32-E72D297353CC}">
                <c16:uniqueId val="{0000000A-4ED2-5A44-90C3-988632FC5149}"/>
              </c:ext>
            </c:extLst>
          </c:dPt>
          <c:dLbls>
            <c:dLbl>
              <c:idx val="1"/>
              <c:numFmt formatCode="#,##0.0" sourceLinked="0"/>
              <c:spPr>
                <a:noFill/>
                <a:ln>
                  <a:noFill/>
                </a:ln>
                <a:effectLst/>
              </c:spPr>
              <c:txPr>
                <a:bodyPr rot="0" spcFirstLastPara="1" vertOverflow="ellipsis" vert="horz" wrap="square" anchor="ctr" anchorCtr="1"/>
                <a:lstStyle/>
                <a:p>
                  <a:pPr>
                    <a:defRPr sz="900" b="0" i="0" u="none" strike="noStrike" kern="1200" baseline="0">
                      <a:solidFill>
                        <a:srgbClr val="6428FB"/>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6="http://schemas.microsoft.com/office/drawing/2014/chart" uri="{C3380CC4-5D6E-409C-BE32-E72D297353CC}">
                  <c16:uniqueId val="{00000002-DC4E-4CDF-AB4A-8DF995416D1C}"/>
                </c:ext>
              </c:extLst>
            </c:dLbl>
            <c:numFmt formatCode="#,##0.0" sourceLinked="0"/>
            <c:spPr>
              <a:noFill/>
              <a:ln>
                <a:noFill/>
              </a:ln>
              <a:effectLst/>
            </c:spPr>
            <c:txPr>
              <a:bodyPr rot="0" spcFirstLastPara="1" vertOverflow="ellipsis" vert="horz" wrap="square" anchor="ctr" anchorCtr="1"/>
              <a:lstStyle/>
              <a:p>
                <a:pPr>
                  <a:defRPr sz="9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Hoja1!$B$3:$B$11</c:f>
              <c:strCache>
                <c:ptCount val="9"/>
                <c:pt idx="0">
                  <c:v>Colombia</c:v>
                </c:pt>
                <c:pt idx="1">
                  <c:v>Argentina</c:v>
                </c:pt>
                <c:pt idx="2">
                  <c:v>Brazil</c:v>
                </c:pt>
                <c:pt idx="3">
                  <c:v>Chile</c:v>
                </c:pt>
                <c:pt idx="4">
                  <c:v>Peru</c:v>
                </c:pt>
                <c:pt idx="5">
                  <c:v>Ecuador</c:v>
                </c:pt>
                <c:pt idx="6">
                  <c:v>Mexico</c:v>
                </c:pt>
                <c:pt idx="7">
                  <c:v>Paraguay</c:v>
                </c:pt>
                <c:pt idx="8">
                  <c:v>Uruguay</c:v>
                </c:pt>
              </c:strCache>
            </c:strRef>
          </c:cat>
          <c:val>
            <c:numRef>
              <c:f>Hoja1!$E$3:$E$11</c:f>
              <c:numCache>
                <c:formatCode>0.0</c:formatCode>
                <c:ptCount val="9"/>
                <c:pt idx="0">
                  <c:v>3.35</c:v>
                </c:pt>
                <c:pt idx="1">
                  <c:v>4.38</c:v>
                </c:pt>
                <c:pt idx="2">
                  <c:v>5.6</c:v>
                </c:pt>
                <c:pt idx="3">
                  <c:v>6</c:v>
                </c:pt>
                <c:pt idx="4">
                  <c:v>6.36</c:v>
                </c:pt>
                <c:pt idx="5">
                  <c:v>7.57</c:v>
                </c:pt>
                <c:pt idx="6">
                  <c:v>8.83</c:v>
                </c:pt>
                <c:pt idx="7">
                  <c:v>9.19</c:v>
                </c:pt>
                <c:pt idx="8">
                  <c:v>11</c:v>
                </c:pt>
              </c:numCache>
            </c:numRef>
          </c:val>
          <c:extLst>
            <c:ext xmlns:c16="http://schemas.microsoft.com/office/drawing/2014/chart" uri="{C3380CC4-5D6E-409C-BE32-E72D297353CC}">
              <c16:uniqueId val="{00000002-D991-4C36-984B-E9B9ADEB1C48}"/>
            </c:ext>
          </c:extLst>
        </c:ser>
        <c:dLbls>
          <c:showLegendKey val="0"/>
          <c:showVal val="0"/>
          <c:showCatName val="0"/>
          <c:showSerName val="0"/>
          <c:showPercent val="0"/>
          <c:showBubbleSize val="0"/>
        </c:dLbls>
        <c:gapWidth val="100"/>
        <c:overlap val="-27"/>
        <c:axId val="977837839"/>
        <c:axId val="977832847"/>
      </c:barChart>
      <c:catAx>
        <c:axId val="977837839"/>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977832847"/>
        <c:crosses val="autoZero"/>
        <c:auto val="1"/>
        <c:lblAlgn val="ctr"/>
        <c:lblOffset val="100"/>
        <c:noMultiLvlLbl val="0"/>
      </c:catAx>
      <c:valAx>
        <c:axId val="977832847"/>
        <c:scaling>
          <c:orientation val="minMax"/>
        </c:scaling>
        <c:delete val="1"/>
        <c:axPos val="l"/>
        <c:numFmt formatCode="0.0" sourceLinked="1"/>
        <c:majorTickMark val="out"/>
        <c:minorTickMark val="none"/>
        <c:tickLblPos val="nextTo"/>
        <c:crossAx val="977837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900" b="0" i="0">
          <a:solidFill>
            <a:schemeClr val="tx1"/>
          </a:solidFill>
          <a:latin typeface="Roboto Medium" panose="02000000000000000000" pitchFamily="2" charset="0"/>
          <a:ea typeface="Roboto Medium" panose="02000000000000000000" pitchFamily="2" charset="0"/>
        </a:defRPr>
      </a:pPr>
      <a:endParaRPr lang="es-AR"/>
    </a:p>
  </c:txPr>
  <c:externalData r:id="rId4">
    <c:autoUpdate val="0"/>
  </c:externalData>
  <c:userShapes r:id="rId5"/>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1.3666304495450225E-3"/>
          <c:y val="0"/>
          <c:w val="0.99792497499783928"/>
          <c:h val="0.62767386831275718"/>
        </c:manualLayout>
      </c:layout>
      <c:barChart>
        <c:barDir val="col"/>
        <c:grouping val="clustered"/>
        <c:varyColors val="0"/>
        <c:ser>
          <c:idx val="0"/>
          <c:order val="0"/>
          <c:tx>
            <c:strRef>
              <c:f>Hoja1!$B$5</c:f>
              <c:strCache>
                <c:ptCount val="1"/>
                <c:pt idx="0">
                  <c:v>Mobile</c:v>
                </c:pt>
              </c:strCache>
            </c:strRef>
          </c:tx>
          <c:spPr>
            <a:solidFill>
              <a:srgbClr val="3D00A1"/>
            </a:solidFill>
            <a:ln>
              <a:noFill/>
            </a:ln>
            <a:effectLst/>
          </c:spPr>
          <c:invertIfNegative val="0"/>
          <c:dPt>
            <c:idx val="8"/>
            <c:invertIfNegative val="0"/>
            <c:bubble3D val="0"/>
            <c:spPr>
              <a:solidFill>
                <a:srgbClr val="FE5757"/>
              </a:solidFill>
              <a:ln>
                <a:noFill/>
              </a:ln>
              <a:effectLst/>
            </c:spPr>
            <c:extLst>
              <c:ext xmlns:c16="http://schemas.microsoft.com/office/drawing/2014/chart" uri="{C3380CC4-5D6E-409C-BE32-E72D297353CC}">
                <c16:uniqueId val="{00000000-24E1-4A93-9465-AE2D75F7A7ED}"/>
              </c:ext>
            </c:extLst>
          </c:dPt>
          <c:dLbls>
            <c:dLbl>
              <c:idx val="0"/>
              <c:layout>
                <c:manualLayout>
                  <c:x val="0"/>
                  <c:y val="0.11596796727329176"/>
                </c:manualLayout>
              </c:layout>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bg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AFE-2D49-9B46-D59628D79D4B}"/>
                </c:ext>
              </c:extLst>
            </c:dLbl>
            <c:dLbl>
              <c:idx val="8"/>
              <c:tx>
                <c:rich>
                  <a:bodyPr rot="0" spcFirstLastPara="1" vertOverflow="ellipsis" vert="horz" wrap="square" lIns="38100" tIns="19050" rIns="38100" bIns="19050" anchor="ctr" anchorCtr="1">
                    <a:spAutoFit/>
                  </a:bodyPr>
                  <a:lstStyle/>
                  <a:p>
                    <a:pPr>
                      <a:defRPr sz="700" b="0" i="0" u="none" strike="noStrike" kern="1200" baseline="0">
                        <a:solidFill>
                          <a:srgbClr val="FE5757"/>
                        </a:solidFill>
                        <a:latin typeface="Roboto Medium" panose="02000000000000000000" pitchFamily="2" charset="0"/>
                        <a:ea typeface="Roboto Medium" panose="02000000000000000000" pitchFamily="2" charset="0"/>
                        <a:cs typeface="+mn-cs"/>
                      </a:defRPr>
                    </a:pPr>
                    <a:fld id="{82F9F35F-5FD1-5444-AFE5-0D9564636958}" type="VALUE">
                      <a:rPr lang="en-US" sz="700" b="0" i="0" baseline="0">
                        <a:solidFill>
                          <a:srgbClr val="FE5757"/>
                        </a:solidFill>
                        <a:latin typeface="Roboto Medium" panose="02000000000000000000" pitchFamily="2" charset="0"/>
                        <a:ea typeface="Roboto Medium" panose="02000000000000000000" pitchFamily="2" charset="0"/>
                      </a:rPr>
                      <a:pPr>
                        <a:defRPr sz="700">
                          <a:solidFill>
                            <a:srgbClr val="FE5757"/>
                          </a:solidFill>
                          <a:latin typeface="Roboto Medium" panose="02000000000000000000" pitchFamily="2" charset="0"/>
                          <a:ea typeface="Roboto Medium" panose="02000000000000000000" pitchFamily="2" charset="0"/>
                        </a:defRPr>
                      </a:pPr>
                      <a:t>[VALOR]</a:t>
                    </a:fld>
                    <a:endParaRPr lang="es-ES_tradnl"/>
                  </a:p>
                </c:rich>
              </c:tx>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rgbClr val="FE5757"/>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0-24E1-4A93-9465-AE2D75F7A7ED}"/>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Hoja1!$F$2:$N$2</c:f>
              <c:strCache>
                <c:ptCount val="9"/>
                <c:pt idx="0">
                  <c:v>4Q17</c:v>
                </c:pt>
                <c:pt idx="1">
                  <c:v>4Q18</c:v>
                </c:pt>
                <c:pt idx="2">
                  <c:v>4Q19</c:v>
                </c:pt>
                <c:pt idx="3">
                  <c:v>4Q20</c:v>
                </c:pt>
                <c:pt idx="4">
                  <c:v>4Q21</c:v>
                </c:pt>
                <c:pt idx="5">
                  <c:v>4Q22</c:v>
                </c:pt>
                <c:pt idx="6">
                  <c:v>4Q23</c:v>
                </c:pt>
                <c:pt idx="7">
                  <c:v>1Q24</c:v>
                </c:pt>
                <c:pt idx="8">
                  <c:v>2Q24</c:v>
                </c:pt>
              </c:strCache>
            </c:strRef>
          </c:cat>
          <c:val>
            <c:numRef>
              <c:f>Hoja1!$F$5:$N$5</c:f>
              <c:numCache>
                <c:formatCode>_-* #,##0.0_$_-;\-* #,##0.0_$_-;_-* "-"??_$_-;_-@_-</c:formatCode>
                <c:ptCount val="9"/>
                <c:pt idx="0">
                  <c:v>8.6999999999999993</c:v>
                </c:pt>
                <c:pt idx="1">
                  <c:v>5</c:v>
                </c:pt>
                <c:pt idx="2">
                  <c:v>5.0999999999999996</c:v>
                </c:pt>
                <c:pt idx="3">
                  <c:v>4.8</c:v>
                </c:pt>
                <c:pt idx="4">
                  <c:v>5.7</c:v>
                </c:pt>
                <c:pt idx="5">
                  <c:v>6.5</c:v>
                </c:pt>
                <c:pt idx="6">
                  <c:v>5.0999999999999996</c:v>
                </c:pt>
                <c:pt idx="7">
                  <c:v>4.2</c:v>
                </c:pt>
                <c:pt idx="8">
                  <c:v>5.31</c:v>
                </c:pt>
              </c:numCache>
            </c:numRef>
          </c:val>
          <c:extLst>
            <c:ext xmlns:c16="http://schemas.microsoft.com/office/drawing/2014/chart" uri="{C3380CC4-5D6E-409C-BE32-E72D297353CC}">
              <c16:uniqueId val="{00000000-1A4F-491B-9DA2-CF60BDB747AB}"/>
            </c:ext>
          </c:extLst>
        </c:ser>
        <c:dLbls>
          <c:showLegendKey val="0"/>
          <c:showVal val="0"/>
          <c:showCatName val="0"/>
          <c:showSerName val="0"/>
          <c:showPercent val="0"/>
          <c:showBubbleSize val="0"/>
        </c:dLbls>
        <c:gapWidth val="60"/>
        <c:overlap val="-27"/>
        <c:axId val="2004136896"/>
        <c:axId val="2004138144"/>
      </c:barChart>
      <c:catAx>
        <c:axId val="200413689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2004138144"/>
        <c:crosses val="autoZero"/>
        <c:auto val="1"/>
        <c:lblAlgn val="ctr"/>
        <c:lblOffset val="100"/>
        <c:noMultiLvlLbl val="0"/>
      </c:catAx>
      <c:valAx>
        <c:axId val="2004138144"/>
        <c:scaling>
          <c:orientation val="minMax"/>
          <c:max val="10"/>
          <c:min val="2"/>
        </c:scaling>
        <c:delete val="1"/>
        <c:axPos val="l"/>
        <c:numFmt formatCode="_-* #,##0.0_$_-;\-* #,##0.0_$_-;_-* &quot;-&quot;??_$_-;_-@_-" sourceLinked="1"/>
        <c:majorTickMark val="out"/>
        <c:minorTickMark val="none"/>
        <c:tickLblPos val="nextTo"/>
        <c:crossAx val="20041368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4">
    <c:autoUpdate val="0"/>
  </c:externalData>
  <c:userShapes r:id="rId5"/>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9.3799549549549555E-2"/>
          <c:y val="1.7638888888888888E-2"/>
          <c:w val="0.88106741741741745"/>
          <c:h val="0.96472222222222226"/>
        </c:manualLayout>
      </c:layout>
      <c:bubbleChart>
        <c:varyColors val="0"/>
        <c:ser>
          <c:idx val="0"/>
          <c:order val="0"/>
          <c:tx>
            <c:strRef>
              <c:f>'Mirada global 2027'!$C$3</c:f>
              <c:strCache>
                <c:ptCount val="1"/>
                <c:pt idx="0">
                  <c:v>Five-year CAGR</c:v>
                </c:pt>
              </c:strCache>
            </c:strRef>
          </c:tx>
          <c:spPr>
            <a:solidFill>
              <a:schemeClr val="accent1">
                <a:alpha val="75000"/>
              </a:schemeClr>
            </a:solidFill>
            <a:ln w="25400">
              <a:noFill/>
            </a:ln>
            <a:effectLst/>
          </c:spPr>
          <c:invertIfNegative val="0"/>
          <c:xVal>
            <c:strRef>
              <c:f>'Mirada global 2027'!$B$4:$B$14</c:f>
              <c:strCache>
                <c:ptCount val="11"/>
                <c:pt idx="0">
                  <c:v>Mobile voice</c:v>
                </c:pt>
                <c:pt idx="1">
                  <c:v>Fixed voice</c:v>
                </c:pt>
                <c:pt idx="2">
                  <c:v>Mobile SMS</c:v>
                </c:pt>
                <c:pt idx="3">
                  <c:v>Mobile data</c:v>
                </c:pt>
                <c:pt idx="4">
                  <c:v>Fixed broadband</c:v>
                </c:pt>
                <c:pt idx="5">
                  <c:v>Pay TV</c:v>
                </c:pt>
                <c:pt idx="6">
                  <c:v>Messaging apps</c:v>
                </c:pt>
                <c:pt idx="7">
                  <c:v>Online video (SVOD)</c:v>
                </c:pt>
                <c:pt idx="8">
                  <c:v>Digital music</c:v>
                </c:pt>
                <c:pt idx="9">
                  <c:v>Digital gaming</c:v>
                </c:pt>
                <c:pt idx="10">
                  <c:v>Smart Home services</c:v>
                </c:pt>
              </c:strCache>
            </c:strRef>
          </c:xVal>
          <c:yVal>
            <c:numRef>
              <c:f>'Mirada global 2027'!$C$4:$C$14</c:f>
            </c:numRef>
          </c:yVal>
          <c:bubbleSize>
            <c:numRef>
              <c:f>'Mirada global 2027'!$D$4:$D$14</c:f>
              <c:numCache>
                <c:formatCode>0%</c:formatCode>
                <c:ptCount val="11"/>
                <c:pt idx="0">
                  <c:v>-9.1605618269744449E-2</c:v>
                </c:pt>
                <c:pt idx="1">
                  <c:v>-7.0522597898925454E-2</c:v>
                </c:pt>
                <c:pt idx="2">
                  <c:v>-3.7590223993493765E-2</c:v>
                </c:pt>
                <c:pt idx="3">
                  <c:v>5.0567089537953525E-2</c:v>
                </c:pt>
                <c:pt idx="4">
                  <c:v>2.9254396755814094E-2</c:v>
                </c:pt>
                <c:pt idx="5">
                  <c:v>-8.5489897725288255E-3</c:v>
                </c:pt>
                <c:pt idx="6">
                  <c:v>4.7625138952899437E-2</c:v>
                </c:pt>
                <c:pt idx="7">
                  <c:v>7.2023544203616119E-2</c:v>
                </c:pt>
                <c:pt idx="8">
                  <c:v>5.9723070280862656E-2</c:v>
                </c:pt>
                <c:pt idx="9">
                  <c:v>5.0299784015729987E-2</c:v>
                </c:pt>
                <c:pt idx="10">
                  <c:v>0.2112282172518043</c:v>
                </c:pt>
              </c:numCache>
            </c:numRef>
          </c:bubbleSize>
          <c:bubble3D val="0"/>
          <c:extLst>
            <c:ext xmlns:c16="http://schemas.microsoft.com/office/drawing/2014/chart" uri="{C3380CC4-5D6E-409C-BE32-E72D297353CC}">
              <c16:uniqueId val="{00000000-6023-3F4C-ACD4-263233EF7072}"/>
            </c:ext>
          </c:extLst>
        </c:ser>
        <c:ser>
          <c:idx val="1"/>
          <c:order val="1"/>
          <c:tx>
            <c:strRef>
              <c:f>'Mirada global 2027'!$E$3</c:f>
              <c:strCache>
                <c:ptCount val="1"/>
                <c:pt idx="0">
                  <c:v>Relative growth 2022–27</c:v>
                </c:pt>
              </c:strCache>
            </c:strRef>
          </c:tx>
          <c:spPr>
            <a:noFill/>
            <a:ln w="25400">
              <a:noFill/>
            </a:ln>
            <a:effectLst/>
          </c:spPr>
          <c:invertIfNegative val="0"/>
          <c:dLbls>
            <c:dLbl>
              <c:idx val="0"/>
              <c:layout>
                <c:manualLayout>
                  <c:x val="-9.5345345345346742E-3"/>
                  <c:y val="-7.6994260467549481E-17"/>
                </c:manualLayout>
              </c:layout>
              <c:tx>
                <c:rich>
                  <a:bodyPr/>
                  <a:lstStyle/>
                  <a:p>
                    <a:fld id="{A34CFB62-F82A-754C-9ABC-C64D234CD778}" type="CELLRANGE">
                      <a:rPr lang="en-US" b="0" i="0" smtClean="0">
                        <a:latin typeface="Roboto Medium" panose="02000000000000000000" pitchFamily="2" charset="0"/>
                        <a:ea typeface="Roboto Medium" panose="02000000000000000000" pitchFamily="2" charset="0"/>
                      </a:rPr>
                      <a:pPr/>
                      <a:t>[CELLRANGE]</a:t>
                    </a:fld>
                    <a:endParaRPr lang="en-US" b="0" i="0" baseline="0" dirty="0">
                      <a:latin typeface="Roboto Medium" panose="02000000000000000000" pitchFamily="2" charset="0"/>
                      <a:ea typeface="Roboto Medium" panose="02000000000000000000" pitchFamily="2" charset="0"/>
                    </a:endParaRPr>
                  </a:p>
                  <a:p>
                    <a:fld id="{F539992E-E5A8-0344-B954-3C17C3E5BCEC}" type="XVALUE">
                      <a:rPr lang="en-US" baseline="0" smtClean="0"/>
                      <a:pPr/>
                      <a:t>[VALOR DE X]</a:t>
                    </a:fld>
                    <a:endParaRPr lang="en-US" baseline="0" dirty="0"/>
                  </a:p>
                  <a:p>
                    <a:fld id="{EF3F4EF9-265E-284A-9A0A-8D150C24FED2}" type="YVALUE">
                      <a:rPr lang="en-US" baseline="0" smtClean="0"/>
                      <a:pPr/>
                      <a:t>[VALOR DE Y]</a:t>
                    </a:fld>
                    <a:endParaRPr lang="es-ES_tradnl"/>
                  </a:p>
                </c:rich>
              </c:tx>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1-6023-3F4C-ACD4-263233EF7072}"/>
                </c:ext>
              </c:extLst>
            </c:dLbl>
            <c:dLbl>
              <c:idx val="1"/>
              <c:layout>
                <c:manualLayout>
                  <c:x val="-0.1659009009009009"/>
                  <c:y val="9.1937309322548841E-5"/>
                </c:manualLayout>
              </c:layout>
              <c:tx>
                <c:rich>
                  <a:bodyPr/>
                  <a:lstStyle/>
                  <a:p>
                    <a:r>
                      <a:rPr lang="en-US" b="0" i="0" baseline="0" dirty="0">
                        <a:latin typeface="Roboto Medium" panose="02000000000000000000" pitchFamily="2" charset="0"/>
                        <a:ea typeface="Roboto Medium" panose="02000000000000000000" pitchFamily="2" charset="0"/>
                      </a:rPr>
                      <a:t>BRAZIL</a:t>
                    </a:r>
                  </a:p>
                  <a:p>
                    <a:fld id="{B0207A48-90AC-644A-AF3D-DB963D9FB313}" type="XVALUE">
                      <a:rPr lang="en-US" baseline="0" smtClean="0"/>
                      <a:pPr/>
                      <a:t>[VALOR DE X]</a:t>
                    </a:fld>
                    <a:endParaRPr lang="en-US" baseline="0" dirty="0"/>
                  </a:p>
                  <a:p>
                    <a:fld id="{0EE90F80-4BFD-054A-B8C0-53DCEE9C8F01}" type="YVALUE">
                      <a:rPr lang="en-US" baseline="0" smtClean="0"/>
                      <a:pPr/>
                      <a:t>[VALOR DE Y]</a:t>
                    </a:fld>
                    <a:endParaRPr lang="es-ES_tradnl"/>
                  </a:p>
                </c:rich>
              </c:tx>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6023-3F4C-ACD4-263233EF7072}"/>
                </c:ext>
              </c:extLst>
            </c:dLbl>
            <c:dLbl>
              <c:idx val="2"/>
              <c:layout>
                <c:manualLayout>
                  <c:x val="-9.5345345345346048E-3"/>
                  <c:y val="-7.6994260467549481E-17"/>
                </c:manualLayout>
              </c:layout>
              <c:tx>
                <c:rich>
                  <a:bodyPr/>
                  <a:lstStyle/>
                  <a:p>
                    <a:fld id="{9E8541AD-CBB9-104B-BB9A-96D23970375D}" type="CELLRANGE">
                      <a:rPr lang="en-US" b="0" i="0" smtClean="0">
                        <a:latin typeface="Roboto Medium" panose="02000000000000000000" pitchFamily="2" charset="0"/>
                        <a:ea typeface="Roboto Medium" panose="02000000000000000000" pitchFamily="2" charset="0"/>
                      </a:rPr>
                      <a:pPr/>
                      <a:t>[CELLRANGE]</a:t>
                    </a:fld>
                    <a:endParaRPr lang="en-US" b="0" i="0" dirty="0">
                      <a:latin typeface="Roboto Medium" panose="02000000000000000000" pitchFamily="2" charset="0"/>
                      <a:ea typeface="Roboto Medium" panose="02000000000000000000" pitchFamily="2" charset="0"/>
                    </a:endParaRPr>
                  </a:p>
                  <a:p>
                    <a:fld id="{4BCFA8AB-3AC2-E049-B8F4-BBBCFA91231D}" type="XVALUE">
                      <a:rPr lang="en-US" baseline="0" smtClean="0"/>
                      <a:pPr/>
                      <a:t>[VALOR DE X]</a:t>
                    </a:fld>
                    <a:endParaRPr lang="en-US" baseline="0" dirty="0"/>
                  </a:p>
                  <a:p>
                    <a:fld id="{24819AF4-6C3E-1C42-8BF2-D1F0CB4744F2}" type="YVALUE">
                      <a:rPr lang="en-US" baseline="0" smtClean="0"/>
                      <a:pPr/>
                      <a:t>[VALOR DE Y]</a:t>
                    </a:fld>
                    <a:endParaRPr lang="es-ES_tradnl"/>
                  </a:p>
                </c:rich>
              </c:tx>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6023-3F4C-ACD4-263233EF7072}"/>
                </c:ext>
              </c:extLst>
            </c:dLbl>
            <c:dLbl>
              <c:idx val="3"/>
              <c:layout>
                <c:manualLayout>
                  <c:x val="-9.5345345345345417E-2"/>
                  <c:y val="-1.6798941798941723E-2"/>
                </c:manualLayout>
              </c:layout>
              <c:tx>
                <c:rich>
                  <a:bodyPr/>
                  <a:lstStyle/>
                  <a:p>
                    <a:fld id="{26BB3B51-34F5-EF42-89A7-45440B4E7AB0}" type="CELLRANGE">
                      <a:rPr lang="en-US" b="0" i="0" smtClean="0">
                        <a:latin typeface="Roboto Medium" panose="02000000000000000000" pitchFamily="2" charset="0"/>
                        <a:ea typeface="Roboto Medium" panose="02000000000000000000" pitchFamily="2" charset="0"/>
                      </a:rPr>
                      <a:pPr/>
                      <a:t>[CELLRANGE]</a:t>
                    </a:fld>
                    <a:br>
                      <a:rPr lang="en-US" dirty="0"/>
                    </a:br>
                    <a:fld id="{E4853A92-0277-4F49-8E62-6ACB4B158400}" type="XVALUE">
                      <a:rPr lang="en-US" baseline="0" smtClean="0"/>
                      <a:pPr/>
                      <a:t>[VALOR DE X]</a:t>
                    </a:fld>
                    <a:br>
                      <a:rPr lang="en-US" baseline="0" dirty="0"/>
                    </a:br>
                    <a:fld id="{91D1EC24-F23A-C740-8E35-F6F4A95A92C3}" type="YVALUE">
                      <a:rPr lang="en-US" baseline="0" smtClean="0"/>
                      <a:pPr/>
                      <a:t>[VALOR DE Y]</a:t>
                    </a:fld>
                    <a:endParaRPr lang="en-US" baseline="0" dirty="0"/>
                  </a:p>
                </c:rich>
              </c:tx>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6023-3F4C-ACD4-263233EF7072}"/>
                </c:ext>
              </c:extLst>
            </c:dLbl>
            <c:dLbl>
              <c:idx val="4"/>
              <c:layout>
                <c:manualLayout>
                  <c:x val="-9.5345345345345337E-3"/>
                  <c:y val="0"/>
                </c:manualLayout>
              </c:layout>
              <c:tx>
                <c:rich>
                  <a:bodyPr/>
                  <a:lstStyle/>
                  <a:p>
                    <a:fld id="{172A2BC2-373E-B441-9E1E-EEBD6DC47763}" type="CELLRANGE">
                      <a:rPr lang="en-US" b="0" i="0" smtClean="0">
                        <a:latin typeface="Roboto Medium" panose="02000000000000000000" pitchFamily="2" charset="0"/>
                        <a:ea typeface="Roboto Medium" panose="02000000000000000000" pitchFamily="2" charset="0"/>
                      </a:rPr>
                      <a:pPr/>
                      <a:t>[CELLRANGE]</a:t>
                    </a:fld>
                    <a:endParaRPr lang="en-US" b="0" i="0" baseline="0" dirty="0">
                      <a:latin typeface="Roboto Medium" panose="02000000000000000000" pitchFamily="2" charset="0"/>
                      <a:ea typeface="Roboto Medium" panose="02000000000000000000" pitchFamily="2" charset="0"/>
                    </a:endParaRPr>
                  </a:p>
                  <a:p>
                    <a:fld id="{19F81FB5-D1AA-A047-AEBF-91FA8B1FF5DD}" type="XVALUE">
                      <a:rPr lang="en-US" baseline="0" smtClean="0"/>
                      <a:pPr/>
                      <a:t>[VALOR DE X]</a:t>
                    </a:fld>
                    <a:endParaRPr lang="en-US" baseline="0" dirty="0"/>
                  </a:p>
                  <a:p>
                    <a:fld id="{0E26D07D-30D4-8A4E-9451-21549C60823A}" type="YVALUE">
                      <a:rPr lang="en-US" baseline="0" smtClean="0"/>
                      <a:pPr/>
                      <a:t>[VALOR DE Y]</a:t>
                    </a:fld>
                    <a:endParaRPr lang="es-ES_tradnl"/>
                  </a:p>
                </c:rich>
              </c:tx>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6023-3F4C-ACD4-263233EF7072}"/>
                </c:ext>
              </c:extLst>
            </c:dLbl>
            <c:dLbl>
              <c:idx val="5"/>
              <c:layout>
                <c:manualLayout>
                  <c:x val="-1.0487987987988058E-2"/>
                  <c:y val="-6.5733414914486074E-3"/>
                </c:manualLayout>
              </c:layout>
              <c:tx>
                <c:rich>
                  <a:bodyPr rot="0" spcFirstLastPara="1" vertOverflow="ellipsis" vert="horz" wrap="square" lIns="38100" tIns="19050" rIns="38100" bIns="19050" anchor="ctr" anchorCtr="1">
                    <a:noAutofit/>
                  </a:bodyPr>
                  <a:lstStyle/>
                  <a:p>
                    <a:pPr>
                      <a:defRPr sz="700" b="0" i="0" u="none" strike="noStrike" kern="1200" baseline="0">
                        <a:solidFill>
                          <a:schemeClr val="tx1">
                            <a:lumMod val="75000"/>
                            <a:lumOff val="25000"/>
                          </a:schemeClr>
                        </a:solidFill>
                        <a:latin typeface="Roboto Light" panose="02000000000000000000" pitchFamily="2" charset="0"/>
                        <a:ea typeface="Roboto Light" panose="02000000000000000000" pitchFamily="2" charset="0"/>
                        <a:cs typeface="+mn-cs"/>
                      </a:defRPr>
                    </a:pPr>
                    <a:fld id="{8663A7E3-1684-C44B-89F4-B35E98B4691A}" type="CELLRANGE">
                      <a:rPr lang="en-US" sz="700" b="0" i="0" baseline="0" smtClean="0">
                        <a:solidFill>
                          <a:schemeClr val="tx1">
                            <a:lumMod val="75000"/>
                            <a:lumOff val="25000"/>
                          </a:schemeClr>
                        </a:solidFill>
                        <a:latin typeface="Roboto Medium" panose="02000000000000000000" pitchFamily="2" charset="0"/>
                        <a:ea typeface="Roboto Medium" panose="02000000000000000000" pitchFamily="2" charset="0"/>
                      </a:rPr>
                      <a:pPr>
                        <a:defRPr sz="700">
                          <a:latin typeface="Roboto Light" panose="02000000000000000000" pitchFamily="2" charset="0"/>
                          <a:ea typeface="Roboto Light" panose="02000000000000000000" pitchFamily="2" charset="0"/>
                        </a:defRPr>
                      </a:pPr>
                      <a:t>[CELLRANGE]</a:t>
                    </a:fld>
                    <a:endParaRPr lang="en-US" sz="700" b="0" i="0" baseline="0" dirty="0">
                      <a:solidFill>
                        <a:schemeClr val="tx1">
                          <a:lumMod val="75000"/>
                          <a:lumOff val="25000"/>
                        </a:schemeClr>
                      </a:solidFill>
                      <a:latin typeface="Roboto Medium" panose="02000000000000000000" pitchFamily="2" charset="0"/>
                      <a:ea typeface="Roboto Medium" panose="02000000000000000000" pitchFamily="2" charset="0"/>
                    </a:endParaRPr>
                  </a:p>
                  <a:p>
                    <a:pPr>
                      <a:defRPr sz="700">
                        <a:latin typeface="Roboto Light" panose="02000000000000000000" pitchFamily="2" charset="0"/>
                        <a:ea typeface="Roboto Light" panose="02000000000000000000" pitchFamily="2" charset="0"/>
                      </a:defRPr>
                    </a:pPr>
                    <a:fld id="{667BAF11-6FD7-094F-8BB3-53A712B5CFA0}" type="XVALUE">
                      <a:rPr lang="en-US" sz="700" b="0" i="0" baseline="0" smtClean="0">
                        <a:solidFill>
                          <a:schemeClr val="tx1">
                            <a:lumMod val="75000"/>
                            <a:lumOff val="25000"/>
                          </a:schemeClr>
                        </a:solidFill>
                        <a:latin typeface="Roboto Light" panose="02000000000000000000" pitchFamily="2" charset="0"/>
                        <a:ea typeface="Roboto Light" panose="02000000000000000000" pitchFamily="2" charset="0"/>
                      </a:rPr>
                      <a:pPr>
                        <a:defRPr sz="700">
                          <a:latin typeface="Roboto Light" panose="02000000000000000000" pitchFamily="2" charset="0"/>
                          <a:ea typeface="Roboto Light" panose="02000000000000000000" pitchFamily="2" charset="0"/>
                        </a:defRPr>
                      </a:pPr>
                      <a:t>[VALOR DE X]</a:t>
                    </a:fld>
                    <a:endParaRPr lang="en-US" sz="700" b="0" i="0" baseline="0" dirty="0">
                      <a:solidFill>
                        <a:schemeClr val="tx1">
                          <a:lumMod val="75000"/>
                          <a:lumOff val="25000"/>
                        </a:schemeClr>
                      </a:solidFill>
                      <a:latin typeface="Roboto Light" panose="02000000000000000000" pitchFamily="2" charset="0"/>
                      <a:ea typeface="Roboto Light" panose="02000000000000000000" pitchFamily="2" charset="0"/>
                    </a:endParaRPr>
                  </a:p>
                  <a:p>
                    <a:pPr>
                      <a:defRPr sz="700">
                        <a:latin typeface="Roboto Light" panose="02000000000000000000" pitchFamily="2" charset="0"/>
                        <a:ea typeface="Roboto Light" panose="02000000000000000000" pitchFamily="2" charset="0"/>
                      </a:defRPr>
                    </a:pPr>
                    <a:fld id="{94F6323F-D646-654D-AD94-D7C85D1D893C}" type="YVALUE">
                      <a:rPr lang="en-US" sz="700" b="0" i="0" baseline="0" smtClean="0">
                        <a:solidFill>
                          <a:schemeClr val="tx1">
                            <a:lumMod val="75000"/>
                            <a:lumOff val="25000"/>
                          </a:schemeClr>
                        </a:solidFill>
                        <a:latin typeface="Roboto Light" panose="02000000000000000000" pitchFamily="2" charset="0"/>
                        <a:ea typeface="Roboto Light" panose="02000000000000000000" pitchFamily="2" charset="0"/>
                      </a:rPr>
                      <a:pPr>
                        <a:defRPr sz="700">
                          <a:latin typeface="Roboto Light" panose="02000000000000000000" pitchFamily="2" charset="0"/>
                          <a:ea typeface="Roboto Light" panose="02000000000000000000" pitchFamily="2" charset="0"/>
                        </a:defRPr>
                      </a:pPr>
                      <a:t>[VALOR DE Y]</a:t>
                    </a:fld>
                    <a:endParaRPr lang="es-ES_tradnl"/>
                  </a:p>
                </c:rich>
              </c:tx>
              <c:spPr>
                <a:noFill/>
                <a:ln>
                  <a:noFill/>
                </a:ln>
                <a:effectLst/>
              </c:spPr>
              <c:txPr>
                <a:bodyPr rot="0" spcFirstLastPara="1" vertOverflow="ellipsis" vert="horz" wrap="square" lIns="38100" tIns="19050" rIns="38100" bIns="19050" anchor="ctr" anchorCtr="1">
                  <a:noAutofit/>
                </a:bodyPr>
                <a:lstStyle/>
                <a:p>
                  <a:pPr>
                    <a:defRPr sz="700" b="0" i="0" u="none" strike="noStrike" kern="1200" baseline="0">
                      <a:solidFill>
                        <a:schemeClr val="tx1">
                          <a:lumMod val="75000"/>
                          <a:lumOff val="25000"/>
                        </a:schemeClr>
                      </a:solidFill>
                      <a:latin typeface="Roboto Light" panose="02000000000000000000" pitchFamily="2" charset="0"/>
                      <a:ea typeface="Roboto Light" panose="02000000000000000000" pitchFamily="2" charset="0"/>
                      <a:cs typeface="+mn-cs"/>
                    </a:defRPr>
                  </a:pPr>
                  <a:endParaRPr lang="es-AR"/>
                </a:p>
              </c:txPr>
              <c:showLegendKey val="0"/>
              <c:showVal val="1"/>
              <c:showCatName val="1"/>
              <c:showSerName val="0"/>
              <c:showPercent val="0"/>
              <c:showBubbleSize val="0"/>
              <c:extLst>
                <c:ext xmlns:c15="http://schemas.microsoft.com/office/drawing/2012/chart" uri="{CE6537A1-D6FC-4f65-9D91-7224C49458BB}">
                  <c15:layout>
                    <c:manualLayout>
                      <c:w val="7.5742342342342339E-2"/>
                      <c:h val="0.16066104497354497"/>
                    </c:manualLayout>
                  </c15:layout>
                  <c15:dlblFieldTable/>
                  <c15:showDataLabelsRange val="1"/>
                </c:ext>
                <c:ext xmlns:c16="http://schemas.microsoft.com/office/drawing/2014/chart" uri="{C3380CC4-5D6E-409C-BE32-E72D297353CC}">
                  <c16:uniqueId val="{00000006-6023-3F4C-ACD4-263233EF7072}"/>
                </c:ext>
              </c:extLst>
            </c:dLbl>
            <c:dLbl>
              <c:idx val="6"/>
              <c:layout>
                <c:manualLayout>
                  <c:x val="-4.7672672672672639E-2"/>
                  <c:y val="-0.14699074074074073"/>
                </c:manualLayout>
              </c:layout>
              <c:tx>
                <c:rich>
                  <a:bodyPr/>
                  <a:lstStyle/>
                  <a:p>
                    <a:fld id="{F415D807-FED8-A74A-BCD5-EDAFBBA70DA8}" type="CELLRANGE">
                      <a:rPr lang="en-US" b="0" i="0" smtClean="0">
                        <a:latin typeface="Roboto Medium" panose="02000000000000000000" pitchFamily="2" charset="0"/>
                        <a:ea typeface="Roboto Medium" panose="02000000000000000000" pitchFamily="2" charset="0"/>
                      </a:rPr>
                      <a:pPr/>
                      <a:t>[CELLRANGE]</a:t>
                    </a:fld>
                    <a:endParaRPr lang="en-US" b="0" i="0" dirty="0">
                      <a:latin typeface="Roboto Medium" panose="02000000000000000000" pitchFamily="2" charset="0"/>
                      <a:ea typeface="Roboto Medium" panose="02000000000000000000" pitchFamily="2" charset="0"/>
                    </a:endParaRPr>
                  </a:p>
                  <a:p>
                    <a:fld id="{C62450CC-2B4A-CD4F-BDF3-A3465664D849}" type="XVALUE">
                      <a:rPr lang="en-US" baseline="0" smtClean="0"/>
                      <a:pPr/>
                      <a:t>[VALOR DE X]</a:t>
                    </a:fld>
                    <a:endParaRPr lang="en-US" baseline="0" dirty="0"/>
                  </a:p>
                  <a:p>
                    <a:fld id="{DAECE4C7-6CDC-0F4E-9B13-B1F9C33787BD}" type="YVALUE">
                      <a:rPr lang="en-US" baseline="0" smtClean="0"/>
                      <a:pPr/>
                      <a:t>[VALOR DE Y]</a:t>
                    </a:fld>
                    <a:endParaRPr lang="es-ES_tradnl"/>
                  </a:p>
                </c:rich>
              </c:tx>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6023-3F4C-ACD4-263233EF7072}"/>
                </c:ext>
              </c:extLst>
            </c:dLbl>
            <c:dLbl>
              <c:idx val="7"/>
              <c:layout>
                <c:manualLayout>
                  <c:x val="1.3348348348348348E-2"/>
                  <c:y val="-4.6197089947089945E-2"/>
                </c:manualLayout>
              </c:layout>
              <c:tx>
                <c:rich>
                  <a:bodyPr/>
                  <a:lstStyle/>
                  <a:p>
                    <a:fld id="{3C1DE5D3-D3DC-364E-9F1D-1AC2DF0D5BC7}" type="CELLRANGE">
                      <a:rPr lang="en-US" b="0" i="0" smtClean="0">
                        <a:latin typeface="Roboto Medium" panose="02000000000000000000" pitchFamily="2" charset="0"/>
                        <a:ea typeface="Roboto Medium" panose="02000000000000000000" pitchFamily="2" charset="0"/>
                      </a:rPr>
                      <a:pPr/>
                      <a:t>[CELLRANGE]</a:t>
                    </a:fld>
                    <a:endParaRPr lang="en-US" b="0" i="0" dirty="0">
                      <a:latin typeface="Roboto Medium" panose="02000000000000000000" pitchFamily="2" charset="0"/>
                      <a:ea typeface="Roboto Medium" panose="02000000000000000000" pitchFamily="2" charset="0"/>
                    </a:endParaRPr>
                  </a:p>
                  <a:p>
                    <a:fld id="{EDA6A67A-E450-DA41-A160-23A9013F3B46}" type="XVALUE">
                      <a:rPr lang="en-US" baseline="0" smtClean="0"/>
                      <a:pPr/>
                      <a:t>[VALOR DE X]</a:t>
                    </a:fld>
                    <a:endParaRPr lang="en-US" baseline="0" dirty="0"/>
                  </a:p>
                  <a:p>
                    <a:fld id="{9B855437-C9F2-A84F-B764-517C8A3C5814}" type="YVALUE">
                      <a:rPr lang="en-US" baseline="0" smtClean="0"/>
                      <a:pPr/>
                      <a:t>[VALOR DE Y]</a:t>
                    </a:fld>
                    <a:endParaRPr lang="es-ES_tradnl"/>
                  </a:p>
                </c:rich>
              </c:tx>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6023-3F4C-ACD4-263233EF7072}"/>
                </c:ext>
              </c:extLst>
            </c:dLbl>
            <c:dLbl>
              <c:idx val="8"/>
              <c:layout>
                <c:manualLayout>
                  <c:x val="-0.12013513513513513"/>
                  <c:y val="-6.7195767195767267E-2"/>
                </c:manualLayout>
              </c:layout>
              <c:tx>
                <c:rich>
                  <a:bodyPr/>
                  <a:lstStyle/>
                  <a:p>
                    <a:fld id="{07F1512F-E53D-DC43-BD3D-0AD6977CD462}" type="CELLRANGE">
                      <a:rPr lang="en-US" b="0" i="0" smtClean="0">
                        <a:latin typeface="Roboto Medium" panose="02000000000000000000" pitchFamily="2" charset="0"/>
                        <a:ea typeface="Roboto Medium" panose="02000000000000000000" pitchFamily="2" charset="0"/>
                      </a:rPr>
                      <a:pPr/>
                      <a:t>[CELLRANGE]</a:t>
                    </a:fld>
                    <a:endParaRPr lang="en-US" b="0" i="0" baseline="0" dirty="0">
                      <a:latin typeface="Roboto Medium" panose="02000000000000000000" pitchFamily="2" charset="0"/>
                      <a:ea typeface="Roboto Medium" panose="02000000000000000000" pitchFamily="2" charset="0"/>
                    </a:endParaRPr>
                  </a:p>
                  <a:p>
                    <a:fld id="{ED83DEDB-AB14-D146-BC9E-8E439A539930}" type="XVALUE">
                      <a:rPr lang="en-US" baseline="0" smtClean="0"/>
                      <a:pPr/>
                      <a:t>[VALOR DE X]</a:t>
                    </a:fld>
                    <a:endParaRPr lang="en-US" baseline="0" dirty="0"/>
                  </a:p>
                  <a:p>
                    <a:fld id="{2ACE87E0-6633-7E44-8076-17D57856B5C6}" type="YVALUE">
                      <a:rPr lang="en-US" baseline="0" smtClean="0"/>
                      <a:pPr/>
                      <a:t>[VALOR DE Y]</a:t>
                    </a:fld>
                    <a:endParaRPr lang="es-ES_tradnl"/>
                  </a:p>
                </c:rich>
              </c:tx>
              <c:showLegendKey val="0"/>
              <c:showVal val="1"/>
              <c:showCatName val="1"/>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6023-3F4C-ACD4-263233EF7072}"/>
                </c:ext>
              </c:extLst>
            </c:dLbl>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Roboto Light" panose="02000000000000000000" pitchFamily="2" charset="0"/>
                    <a:ea typeface="Roboto Light" panose="02000000000000000000" pitchFamily="2" charset="0"/>
                    <a:cs typeface="+mn-cs"/>
                  </a:defRPr>
                </a:pPr>
                <a:endParaRPr lang="es-AR"/>
              </a:p>
            </c:txPr>
            <c:showLegendKey val="0"/>
            <c:showVal val="1"/>
            <c:showCatName val="1"/>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prstDash val="sysDot"/>
                      <a:round/>
                    </a:ln>
                    <a:effectLst/>
                  </c:spPr>
                </c15:leaderLines>
              </c:ext>
            </c:extLst>
          </c:dLbls>
          <c:xVal>
            <c:numRef>
              <c:f>'Apertura por país 2028'!$B$29:$J$29</c:f>
              <c:numCache>
                <c:formatCode>0.0%</c:formatCode>
                <c:ptCount val="9"/>
                <c:pt idx="0">
                  <c:v>6.0337600634720934E-2</c:v>
                </c:pt>
                <c:pt idx="1">
                  <c:v>2.669364821875031E-2</c:v>
                </c:pt>
                <c:pt idx="2">
                  <c:v>4.3586296026759674E-2</c:v>
                </c:pt>
                <c:pt idx="3">
                  <c:v>4.2549279478120594E-2</c:v>
                </c:pt>
                <c:pt idx="4">
                  <c:v>7.2871245148530273E-2</c:v>
                </c:pt>
                <c:pt idx="5">
                  <c:v>3.4271503136670267E-2</c:v>
                </c:pt>
                <c:pt idx="6">
                  <c:v>2.4999999999999911E-2</c:v>
                </c:pt>
                <c:pt idx="7">
                  <c:v>2.4999999999999911E-2</c:v>
                </c:pt>
                <c:pt idx="8">
                  <c:v>2.4999999999999911E-2</c:v>
                </c:pt>
              </c:numCache>
            </c:numRef>
          </c:xVal>
          <c:yVal>
            <c:numRef>
              <c:f>'Apertura por país 2028'!$B$30:$J$30</c:f>
              <c:numCache>
                <c:formatCode>_-* #,##0"$"_-;\-* #,##0"$"_-;_-* "-"??"$"_-;_-@_-</c:formatCode>
                <c:ptCount val="9"/>
                <c:pt idx="0">
                  <c:v>2228.6231375371435</c:v>
                </c:pt>
                <c:pt idx="1">
                  <c:v>3863.3938948517462</c:v>
                </c:pt>
                <c:pt idx="2">
                  <c:v>1235.2955130652872</c:v>
                </c:pt>
                <c:pt idx="3">
                  <c:v>981.50497484420976</c:v>
                </c:pt>
                <c:pt idx="4">
                  <c:v>3276.7057378623194</c:v>
                </c:pt>
                <c:pt idx="5">
                  <c:v>4199.1716675170064</c:v>
                </c:pt>
                <c:pt idx="6">
                  <c:v>136.23260630087407</c:v>
                </c:pt>
                <c:pt idx="7">
                  <c:v>91.375674919341009</c:v>
                </c:pt>
                <c:pt idx="8">
                  <c:v>248.57202537571584</c:v>
                </c:pt>
              </c:numCache>
            </c:numRef>
          </c:yVal>
          <c:bubbleSize>
            <c:numRef>
              <c:f>'Apertura por país 2028'!$B$31:$J$31</c:f>
              <c:numCache>
                <c:formatCode>_-* #,##0"$"_-;\-* #,##0"$"_-;_-* "-"??"$"_-;_-@_-</c:formatCode>
                <c:ptCount val="9"/>
                <c:pt idx="0">
                  <c:v>8776.5025281184971</c:v>
                </c:pt>
                <c:pt idx="1">
                  <c:v>31304.9006061531</c:v>
                </c:pt>
                <c:pt idx="2">
                  <c:v>6430.5161165653753</c:v>
                </c:pt>
                <c:pt idx="3">
                  <c:v>5218.7475103313009</c:v>
                </c:pt>
                <c:pt idx="4">
                  <c:v>11051.155525707294</c:v>
                </c:pt>
                <c:pt idx="5">
                  <c:v>27081.400814845052</c:v>
                </c:pt>
                <c:pt idx="6">
                  <c:v>1172.9456343843233</c:v>
                </c:pt>
                <c:pt idx="7">
                  <c:v>786.73308759031261</c:v>
                </c:pt>
                <c:pt idx="8">
                  <c:v>2140.1739268688184</c:v>
                </c:pt>
              </c:numCache>
            </c:numRef>
          </c:bubbleSize>
          <c:bubble3D val="0"/>
          <c:extLst>
            <c:ext xmlns:c15="http://schemas.microsoft.com/office/drawing/2012/chart" uri="{02D57815-91ED-43cb-92C2-25804820EDAC}">
              <c15:datalabelsRange>
                <c15:f>'Apertura por país 2028'!$B$28:$J$28</c15:f>
                <c15:dlblRangeCache>
                  <c:ptCount val="9"/>
                  <c:pt idx="0">
                    <c:v>ARGENTINA</c:v>
                  </c:pt>
                  <c:pt idx="1">
                    <c:v>BRASIL</c:v>
                  </c:pt>
                  <c:pt idx="2">
                    <c:v>CHILE</c:v>
                  </c:pt>
                  <c:pt idx="3">
                    <c:v>PERU</c:v>
                  </c:pt>
                  <c:pt idx="4">
                    <c:v>COLOMBIA</c:v>
                  </c:pt>
                  <c:pt idx="5">
                    <c:v>MEXICO</c:v>
                  </c:pt>
                  <c:pt idx="6">
                    <c:v>URUGUAY</c:v>
                  </c:pt>
                  <c:pt idx="7">
                    <c:v>PARAGUAY</c:v>
                  </c:pt>
                  <c:pt idx="8">
                    <c:v>ECUADOR</c:v>
                  </c:pt>
                </c15:dlblRangeCache>
              </c15:datalabelsRange>
            </c:ext>
            <c:ext xmlns:c16="http://schemas.microsoft.com/office/drawing/2014/chart" uri="{C3380CC4-5D6E-409C-BE32-E72D297353CC}">
              <c16:uniqueId val="{0000000A-6023-3F4C-ACD4-263233EF7072}"/>
            </c:ext>
          </c:extLst>
        </c:ser>
        <c:dLbls>
          <c:showLegendKey val="0"/>
          <c:showVal val="0"/>
          <c:showCatName val="0"/>
          <c:showSerName val="0"/>
          <c:showPercent val="0"/>
          <c:showBubbleSize val="0"/>
        </c:dLbls>
        <c:bubbleScale val="100"/>
        <c:showNegBubbles val="0"/>
        <c:axId val="130356927"/>
        <c:axId val="133628079"/>
      </c:bubbleChart>
      <c:valAx>
        <c:axId val="130356927"/>
        <c:scaling>
          <c:orientation val="minMax"/>
        </c:scaling>
        <c:delete val="0"/>
        <c:axPos val="b"/>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33628079"/>
        <c:crosses val="autoZero"/>
        <c:crossBetween val="midCat"/>
      </c:valAx>
      <c:valAx>
        <c:axId val="133628079"/>
        <c:scaling>
          <c:orientation val="minMax"/>
        </c:scaling>
        <c:delete val="0"/>
        <c:axPos val="l"/>
        <c:numFmt formatCode="_-* #,##0&quot;$&quot;_-;\-* #,##0&quot;$&quot;_-;_-* &quot;-&quot;??&quot;$&quot;_-;_-@_-"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30356927"/>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62836262123616193"/>
        </c:manualLayout>
      </c:layout>
      <c:barChart>
        <c:barDir val="col"/>
        <c:grouping val="clustered"/>
        <c:varyColors val="0"/>
        <c:ser>
          <c:idx val="0"/>
          <c:order val="0"/>
          <c:tx>
            <c:strRef>
              <c:f>Hoja1!$B$5</c:f>
              <c:strCache>
                <c:ptCount val="1"/>
                <c:pt idx="0">
                  <c:v>Mobile</c:v>
                </c:pt>
              </c:strCache>
            </c:strRef>
          </c:tx>
          <c:spPr>
            <a:solidFill>
              <a:srgbClr val="3D00A1"/>
            </a:solidFill>
            <a:ln>
              <a:noFill/>
            </a:ln>
            <a:effectLst/>
          </c:spPr>
          <c:invertIfNegative val="0"/>
          <c:dPt>
            <c:idx val="8"/>
            <c:invertIfNegative val="0"/>
            <c:bubble3D val="0"/>
            <c:spPr>
              <a:solidFill>
                <a:srgbClr val="FE5757"/>
              </a:solidFill>
              <a:ln>
                <a:noFill/>
              </a:ln>
              <a:effectLst/>
            </c:spPr>
            <c:extLst>
              <c:ext xmlns:c16="http://schemas.microsoft.com/office/drawing/2014/chart" uri="{C3380CC4-5D6E-409C-BE32-E72D297353CC}">
                <c16:uniqueId val="{00000001-86C0-4D47-808D-AD6D080BBB87}"/>
              </c:ext>
            </c:extLst>
          </c:dPt>
          <c:dLbls>
            <c:dLbl>
              <c:idx val="0"/>
              <c:layout>
                <c:manualLayout>
                  <c:x val="0"/>
                  <c:y val="0.12826818757050962"/>
                </c:manualLayout>
              </c:layout>
              <c:spPr>
                <a:noFill/>
                <a:ln>
                  <a:noFill/>
                </a:ln>
                <a:effectLst/>
              </c:spPr>
              <c:txPr>
                <a:bodyPr rot="0" spcFirstLastPara="1" vertOverflow="ellipsis" vert="horz" wrap="square" anchor="ctr" anchorCtr="1"/>
                <a:lstStyle/>
                <a:p>
                  <a:pPr>
                    <a:defRPr sz="700" b="0" i="0" u="none" strike="noStrike" kern="1200" baseline="0">
                      <a:solidFill>
                        <a:schemeClr val="bg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6C0-4D47-808D-AD6D080BBB87}"/>
                </c:ext>
              </c:extLst>
            </c:dLbl>
            <c:dLbl>
              <c:idx val="8"/>
              <c:spPr>
                <a:noFill/>
                <a:ln>
                  <a:noFill/>
                </a:ln>
                <a:effectLst/>
              </c:spPr>
              <c:txPr>
                <a:bodyPr rot="0" spcFirstLastPara="1" vertOverflow="ellipsis" vert="horz" wrap="square" anchor="ctr" anchorCtr="1"/>
                <a:lstStyle/>
                <a:p>
                  <a:pPr>
                    <a:defRPr sz="700" b="0" i="0" u="none" strike="noStrike" kern="1200" baseline="0">
                      <a:solidFill>
                        <a:srgbClr val="FE5757"/>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6="http://schemas.microsoft.com/office/drawing/2014/chart" uri="{C3380CC4-5D6E-409C-BE32-E72D297353CC}">
                  <c16:uniqueId val="{00000001-86C0-4D47-808D-AD6D080BBB87}"/>
                </c:ext>
              </c:extLst>
            </c:dLbl>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Hoja1!$F$2:$N$2</c:f>
              <c:strCache>
                <c:ptCount val="9"/>
                <c:pt idx="0">
                  <c:v>4Q17</c:v>
                </c:pt>
                <c:pt idx="1">
                  <c:v>4Q18</c:v>
                </c:pt>
                <c:pt idx="2">
                  <c:v>4Q19</c:v>
                </c:pt>
                <c:pt idx="3">
                  <c:v>4Q20</c:v>
                </c:pt>
                <c:pt idx="4">
                  <c:v>4Q21</c:v>
                </c:pt>
                <c:pt idx="5">
                  <c:v>4Q22</c:v>
                </c:pt>
                <c:pt idx="6">
                  <c:v>4Q23</c:v>
                </c:pt>
                <c:pt idx="7">
                  <c:v>1Q24</c:v>
                </c:pt>
                <c:pt idx="8">
                  <c:v>2Q24</c:v>
                </c:pt>
              </c:strCache>
            </c:strRef>
          </c:cat>
          <c:val>
            <c:numRef>
              <c:f>Hoja1!$F$5:$N$5</c:f>
              <c:numCache>
                <c:formatCode>_-* #,##0.0_$_-;\-* #,##0.0_$_-;_-* "-"??_$_-;_-@_-</c:formatCode>
                <c:ptCount val="9"/>
                <c:pt idx="0">
                  <c:v>9.8000000000000007</c:v>
                </c:pt>
                <c:pt idx="1">
                  <c:v>6.6</c:v>
                </c:pt>
                <c:pt idx="2">
                  <c:v>7.2</c:v>
                </c:pt>
                <c:pt idx="3">
                  <c:v>5.9</c:v>
                </c:pt>
                <c:pt idx="4">
                  <c:v>7.3</c:v>
                </c:pt>
                <c:pt idx="5">
                  <c:v>7.6</c:v>
                </c:pt>
                <c:pt idx="6">
                  <c:v>7</c:v>
                </c:pt>
                <c:pt idx="7">
                  <c:v>6.3</c:v>
                </c:pt>
                <c:pt idx="8">
                  <c:v>8.44</c:v>
                </c:pt>
              </c:numCache>
            </c:numRef>
          </c:val>
          <c:extLst>
            <c:ext xmlns:c16="http://schemas.microsoft.com/office/drawing/2014/chart" uri="{C3380CC4-5D6E-409C-BE32-E72D297353CC}">
              <c16:uniqueId val="{00000002-86C0-4D47-808D-AD6D080BBB87}"/>
            </c:ext>
          </c:extLst>
        </c:ser>
        <c:dLbls>
          <c:showLegendKey val="0"/>
          <c:showVal val="0"/>
          <c:showCatName val="0"/>
          <c:showSerName val="0"/>
          <c:showPercent val="0"/>
          <c:showBubbleSize val="0"/>
        </c:dLbls>
        <c:gapWidth val="60"/>
        <c:overlap val="-27"/>
        <c:axId val="2004136896"/>
        <c:axId val="2004138144"/>
      </c:barChart>
      <c:catAx>
        <c:axId val="200413689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2004138144"/>
        <c:crosses val="autoZero"/>
        <c:auto val="1"/>
        <c:lblAlgn val="ctr"/>
        <c:lblOffset val="100"/>
        <c:noMultiLvlLbl val="0"/>
      </c:catAx>
      <c:valAx>
        <c:axId val="2004138144"/>
        <c:scaling>
          <c:orientation val="minMax"/>
          <c:max val="11"/>
          <c:min val="4"/>
        </c:scaling>
        <c:delete val="1"/>
        <c:axPos val="l"/>
        <c:numFmt formatCode="_-* #,##0.0_$_-;\-* #,##0.0_$_-;_-* &quot;-&quot;??_$_-;_-@_-" sourceLinked="1"/>
        <c:majorTickMark val="out"/>
        <c:minorTickMark val="none"/>
        <c:tickLblPos val="nextTo"/>
        <c:crossAx val="2004136896"/>
        <c:crosses val="autoZero"/>
        <c:crossBetween val="between"/>
      </c:valAx>
      <c:spPr>
        <a:noFill/>
        <a:ln>
          <a:noFill/>
        </a:ln>
        <a:effectLst/>
      </c:spPr>
    </c:plotArea>
    <c:plotVisOnly val="1"/>
    <c:dispBlanksAs val="gap"/>
    <c:showDLblsOverMax val="0"/>
  </c:chart>
  <c:spPr>
    <a:noFill/>
    <a:ln>
      <a:noFill/>
    </a:ln>
    <a:effectLst/>
  </c:spPr>
  <c:txPr>
    <a:bodyPr/>
    <a:lstStyle/>
    <a:p>
      <a:pPr>
        <a:defRPr>
          <a:latin typeface="Roboto" panose="02000000000000000000" pitchFamily="2" charset="0"/>
          <a:ea typeface="Roboto" panose="02000000000000000000" pitchFamily="2" charset="0"/>
        </a:defRPr>
      </a:pPr>
      <a:endParaRPr lang="es-AR"/>
    </a:p>
  </c:txPr>
  <c:externalData r:id="rId4">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63349489343756304"/>
        </c:manualLayout>
      </c:layout>
      <c:barChart>
        <c:barDir val="col"/>
        <c:grouping val="clustered"/>
        <c:varyColors val="0"/>
        <c:ser>
          <c:idx val="0"/>
          <c:order val="0"/>
          <c:tx>
            <c:strRef>
              <c:f>Hoja1!$B$5</c:f>
              <c:strCache>
                <c:ptCount val="1"/>
              </c:strCache>
            </c:strRef>
          </c:tx>
          <c:spPr>
            <a:solidFill>
              <a:srgbClr val="3D00A1"/>
            </a:solidFill>
            <a:ln>
              <a:noFill/>
            </a:ln>
            <a:effectLst/>
          </c:spPr>
          <c:invertIfNegative val="0"/>
          <c:dPt>
            <c:idx val="8"/>
            <c:invertIfNegative val="0"/>
            <c:bubble3D val="0"/>
            <c:spPr>
              <a:solidFill>
                <a:srgbClr val="FE5757"/>
              </a:solidFill>
              <a:ln>
                <a:noFill/>
              </a:ln>
              <a:effectLst/>
            </c:spPr>
            <c:extLst>
              <c:ext xmlns:c16="http://schemas.microsoft.com/office/drawing/2014/chart" uri="{C3380CC4-5D6E-409C-BE32-E72D297353CC}">
                <c16:uniqueId val="{00000001-7FD4-DB4E-A005-36DF498316DB}"/>
              </c:ext>
            </c:extLst>
          </c:dPt>
          <c:dLbls>
            <c:dLbl>
              <c:idx val="0"/>
              <c:layout>
                <c:manualLayout>
                  <c:x val="0"/>
                  <c:y val="0.10349625844727089"/>
                </c:manualLayout>
              </c:layout>
              <c:spPr>
                <a:noFill/>
                <a:ln>
                  <a:noFill/>
                </a:ln>
                <a:effectLst/>
              </c:spPr>
              <c:txPr>
                <a:bodyPr rot="0" spcFirstLastPara="1" vertOverflow="ellipsis" vert="horz" wrap="square" anchor="ctr" anchorCtr="1"/>
                <a:lstStyle/>
                <a:p>
                  <a:pPr>
                    <a:defRPr sz="700" b="0" i="0" u="none" strike="noStrike" kern="1200" baseline="0">
                      <a:solidFill>
                        <a:srgbClr val="FFFFFF"/>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7FD4-DB4E-A005-36DF498316DB}"/>
                </c:ext>
              </c:extLst>
            </c:dLbl>
            <c:dLbl>
              <c:idx val="8"/>
              <c:spPr>
                <a:noFill/>
                <a:ln>
                  <a:noFill/>
                </a:ln>
                <a:effectLst/>
              </c:spPr>
              <c:txPr>
                <a:bodyPr rot="0" spcFirstLastPara="1" vertOverflow="ellipsis" vert="horz" wrap="square" anchor="ctr" anchorCtr="1"/>
                <a:lstStyle/>
                <a:p>
                  <a:pPr>
                    <a:defRPr sz="700" b="0" i="0" u="none" strike="noStrike" kern="1200" baseline="0">
                      <a:solidFill>
                        <a:srgbClr val="FE5757"/>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6="http://schemas.microsoft.com/office/drawing/2014/chart" uri="{C3380CC4-5D6E-409C-BE32-E72D297353CC}">
                  <c16:uniqueId val="{00000001-7FD4-DB4E-A005-36DF498316DB}"/>
                </c:ext>
              </c:extLst>
            </c:dLbl>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Hoja1!$F$2:$N$2</c:f>
              <c:strCache>
                <c:ptCount val="9"/>
                <c:pt idx="0">
                  <c:v>4Q17</c:v>
                </c:pt>
                <c:pt idx="1">
                  <c:v>4Q18</c:v>
                </c:pt>
                <c:pt idx="2">
                  <c:v>4Q19</c:v>
                </c:pt>
                <c:pt idx="3">
                  <c:v>4Q20</c:v>
                </c:pt>
                <c:pt idx="4">
                  <c:v>4Q21</c:v>
                </c:pt>
                <c:pt idx="5">
                  <c:v>4Q22</c:v>
                </c:pt>
                <c:pt idx="6">
                  <c:v>4Q23</c:v>
                </c:pt>
                <c:pt idx="7">
                  <c:v>1Q24</c:v>
                </c:pt>
                <c:pt idx="8">
                  <c:v>2Q24</c:v>
                </c:pt>
              </c:strCache>
            </c:strRef>
          </c:cat>
          <c:val>
            <c:numRef>
              <c:f>Hoja1!$F$5:$N$5</c:f>
              <c:numCache>
                <c:formatCode>_-* #,##0.0_$_-;\-* #,##0.0_$_-;_-* "-"??_$_-;_-@_-</c:formatCode>
                <c:ptCount val="9"/>
                <c:pt idx="0">
                  <c:v>28.8</c:v>
                </c:pt>
                <c:pt idx="1">
                  <c:v>18.2</c:v>
                </c:pt>
                <c:pt idx="2">
                  <c:v>16.7</c:v>
                </c:pt>
                <c:pt idx="3">
                  <c:v>12.6</c:v>
                </c:pt>
                <c:pt idx="4">
                  <c:v>16.2</c:v>
                </c:pt>
                <c:pt idx="5">
                  <c:v>16.2</c:v>
                </c:pt>
                <c:pt idx="6">
                  <c:v>15.9</c:v>
                </c:pt>
                <c:pt idx="7">
                  <c:v>13.9</c:v>
                </c:pt>
                <c:pt idx="8">
                  <c:v>18.28</c:v>
                </c:pt>
              </c:numCache>
            </c:numRef>
          </c:val>
          <c:extLst>
            <c:ext xmlns:c16="http://schemas.microsoft.com/office/drawing/2014/chart" uri="{C3380CC4-5D6E-409C-BE32-E72D297353CC}">
              <c16:uniqueId val="{00000002-7FD4-DB4E-A005-36DF498316DB}"/>
            </c:ext>
          </c:extLst>
        </c:ser>
        <c:dLbls>
          <c:showLegendKey val="0"/>
          <c:showVal val="0"/>
          <c:showCatName val="0"/>
          <c:showSerName val="0"/>
          <c:showPercent val="0"/>
          <c:showBubbleSize val="0"/>
        </c:dLbls>
        <c:gapWidth val="60"/>
        <c:overlap val="-27"/>
        <c:axId val="2004136896"/>
        <c:axId val="2004138144"/>
      </c:barChart>
      <c:catAx>
        <c:axId val="200413689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2004138144"/>
        <c:crosses val="autoZero"/>
        <c:auto val="1"/>
        <c:lblAlgn val="ctr"/>
        <c:lblOffset val="100"/>
        <c:noMultiLvlLbl val="0"/>
      </c:catAx>
      <c:valAx>
        <c:axId val="2004138144"/>
        <c:scaling>
          <c:orientation val="minMax"/>
          <c:max val="32"/>
          <c:min val="10"/>
        </c:scaling>
        <c:delete val="1"/>
        <c:axPos val="l"/>
        <c:numFmt formatCode="_-* #,##0.0_$_-;\-* #,##0.0_$_-;_-* &quot;-&quot;??_$_-;_-@_-" sourceLinked="1"/>
        <c:majorTickMark val="out"/>
        <c:minorTickMark val="none"/>
        <c:tickLblPos val="nextTo"/>
        <c:crossAx val="2004136896"/>
        <c:crosses val="autoZero"/>
        <c:crossBetween val="between"/>
      </c:valAx>
      <c:spPr>
        <a:noFill/>
        <a:ln>
          <a:noFill/>
        </a:ln>
        <a:effectLst/>
      </c:spPr>
    </c:plotArea>
    <c:plotVisOnly val="1"/>
    <c:dispBlanksAs val="gap"/>
    <c:showDLblsOverMax val="0"/>
  </c:chart>
  <c:spPr>
    <a:noFill/>
    <a:ln>
      <a:noFill/>
    </a:ln>
    <a:effectLst/>
  </c:spPr>
  <c:txPr>
    <a:bodyPr/>
    <a:lstStyle/>
    <a:p>
      <a:pPr>
        <a:defRPr sz="800" b="0" i="0">
          <a:latin typeface="Roboto Medium" panose="02000000000000000000" pitchFamily="2" charset="0"/>
          <a:ea typeface="Roboto Medium" panose="02000000000000000000" pitchFamily="2" charset="0"/>
        </a:defRPr>
      </a:pPr>
      <a:endParaRPr lang="es-AR"/>
    </a:p>
  </c:txPr>
  <c:externalData r:id="rId4">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63041087040081123"/>
        </c:manualLayout>
      </c:layout>
      <c:barChart>
        <c:barDir val="col"/>
        <c:grouping val="clustered"/>
        <c:varyColors val="0"/>
        <c:ser>
          <c:idx val="0"/>
          <c:order val="0"/>
          <c:tx>
            <c:strRef>
              <c:f>Hoja1!$B$5</c:f>
              <c:strCache>
                <c:ptCount val="1"/>
                <c:pt idx="0">
                  <c:v>24.8</c:v>
                </c:pt>
              </c:strCache>
            </c:strRef>
          </c:tx>
          <c:spPr>
            <a:solidFill>
              <a:srgbClr val="3D00A1"/>
            </a:solidFill>
            <a:ln>
              <a:noFill/>
            </a:ln>
            <a:effectLst/>
          </c:spPr>
          <c:invertIfNegative val="0"/>
          <c:dPt>
            <c:idx val="8"/>
            <c:invertIfNegative val="0"/>
            <c:bubble3D val="0"/>
            <c:spPr>
              <a:solidFill>
                <a:srgbClr val="FE5757"/>
              </a:solidFill>
              <a:ln>
                <a:noFill/>
              </a:ln>
              <a:effectLst/>
            </c:spPr>
            <c:extLst>
              <c:ext xmlns:c16="http://schemas.microsoft.com/office/drawing/2014/chart" uri="{C3380CC4-5D6E-409C-BE32-E72D297353CC}">
                <c16:uniqueId val="{00000001-8014-2A4F-A5D4-127F1A0A4BB6}"/>
              </c:ext>
            </c:extLst>
          </c:dPt>
          <c:dLbls>
            <c:dLbl>
              <c:idx val="0"/>
              <c:layout>
                <c:manualLayout>
                  <c:x val="0"/>
                  <c:y val="7.7896906204764596E-2"/>
                </c:manualLayout>
              </c:layout>
              <c:spPr>
                <a:noFill/>
                <a:ln>
                  <a:noFill/>
                </a:ln>
                <a:effectLst/>
              </c:spPr>
              <c:txPr>
                <a:bodyPr rot="0" spcFirstLastPara="1" vertOverflow="ellipsis" vert="horz" wrap="square" anchor="ctr" anchorCtr="1"/>
                <a:lstStyle/>
                <a:p>
                  <a:pPr>
                    <a:defRPr sz="700" b="0" i="0" u="none" strike="noStrike" kern="1200" baseline="0">
                      <a:solidFill>
                        <a:srgbClr val="F4FAFF"/>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8014-2A4F-A5D4-127F1A0A4BB6}"/>
                </c:ext>
              </c:extLst>
            </c:dLbl>
            <c:dLbl>
              <c:idx val="8"/>
              <c:spPr>
                <a:noFill/>
                <a:ln>
                  <a:noFill/>
                </a:ln>
                <a:effectLst/>
              </c:spPr>
              <c:txPr>
                <a:bodyPr rot="0" spcFirstLastPara="1" vertOverflow="ellipsis" vert="horz" wrap="square" anchor="ctr" anchorCtr="1"/>
                <a:lstStyle/>
                <a:p>
                  <a:pPr>
                    <a:defRPr sz="700" b="0" i="0" u="none" strike="noStrike" kern="1200" baseline="0">
                      <a:solidFill>
                        <a:srgbClr val="FE5757"/>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extLst>
                <c:ext xmlns:c16="http://schemas.microsoft.com/office/drawing/2014/chart" uri="{C3380CC4-5D6E-409C-BE32-E72D297353CC}">
                  <c16:uniqueId val="{00000001-8014-2A4F-A5D4-127F1A0A4BB6}"/>
                </c:ext>
              </c:extLst>
            </c:dLbl>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Hoja1!$F$2:$N$2</c:f>
              <c:strCache>
                <c:ptCount val="9"/>
                <c:pt idx="0">
                  <c:v>4Q17</c:v>
                </c:pt>
                <c:pt idx="1">
                  <c:v>4Q18</c:v>
                </c:pt>
                <c:pt idx="2">
                  <c:v>4Q19</c:v>
                </c:pt>
                <c:pt idx="3">
                  <c:v>4Q20</c:v>
                </c:pt>
                <c:pt idx="4">
                  <c:v>4Q21</c:v>
                </c:pt>
                <c:pt idx="5">
                  <c:v>4Q22</c:v>
                </c:pt>
                <c:pt idx="6">
                  <c:v>4Q23</c:v>
                </c:pt>
                <c:pt idx="7">
                  <c:v>1Q24</c:v>
                </c:pt>
                <c:pt idx="8">
                  <c:v>2Q24</c:v>
                </c:pt>
              </c:strCache>
            </c:strRef>
          </c:cat>
          <c:val>
            <c:numRef>
              <c:f>Hoja1!$F$5:$N$5</c:f>
              <c:numCache>
                <c:formatCode>_-* #,##0.0_$_-;\-* #,##0.0_$_-;_-* "-"??_$_-;_-@_-</c:formatCode>
                <c:ptCount val="9"/>
                <c:pt idx="0">
                  <c:v>32.4</c:v>
                </c:pt>
                <c:pt idx="1">
                  <c:v>20.5</c:v>
                </c:pt>
                <c:pt idx="2">
                  <c:v>18.5</c:v>
                </c:pt>
                <c:pt idx="3">
                  <c:v>14.4</c:v>
                </c:pt>
                <c:pt idx="4">
                  <c:v>16.8</c:v>
                </c:pt>
                <c:pt idx="5">
                  <c:v>17.600000000000001</c:v>
                </c:pt>
                <c:pt idx="6">
                  <c:v>13.5</c:v>
                </c:pt>
                <c:pt idx="7">
                  <c:v>9.8000000000000007</c:v>
                </c:pt>
                <c:pt idx="8">
                  <c:v>12.41</c:v>
                </c:pt>
              </c:numCache>
            </c:numRef>
          </c:val>
          <c:extLst>
            <c:ext xmlns:c16="http://schemas.microsoft.com/office/drawing/2014/chart" uri="{C3380CC4-5D6E-409C-BE32-E72D297353CC}">
              <c16:uniqueId val="{00000002-8014-2A4F-A5D4-127F1A0A4BB6}"/>
            </c:ext>
          </c:extLst>
        </c:ser>
        <c:dLbls>
          <c:showLegendKey val="0"/>
          <c:showVal val="0"/>
          <c:showCatName val="0"/>
          <c:showSerName val="0"/>
          <c:showPercent val="0"/>
          <c:showBubbleSize val="0"/>
        </c:dLbls>
        <c:gapWidth val="60"/>
        <c:overlap val="-27"/>
        <c:axId val="2004136896"/>
        <c:axId val="2004138144"/>
      </c:barChart>
      <c:catAx>
        <c:axId val="200413689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2004138144"/>
        <c:crosses val="autoZero"/>
        <c:auto val="1"/>
        <c:lblAlgn val="ctr"/>
        <c:lblOffset val="100"/>
        <c:noMultiLvlLbl val="0"/>
      </c:catAx>
      <c:valAx>
        <c:axId val="2004138144"/>
        <c:scaling>
          <c:orientation val="minMax"/>
          <c:max val="36"/>
          <c:min val="2"/>
        </c:scaling>
        <c:delete val="1"/>
        <c:axPos val="l"/>
        <c:numFmt formatCode="_-* #,##0.0_$_-;\-* #,##0.0_$_-;_-* &quot;-&quot;??_$_-;_-@_-" sourceLinked="1"/>
        <c:majorTickMark val="out"/>
        <c:minorTickMark val="none"/>
        <c:tickLblPos val="nextTo"/>
        <c:crossAx val="2004136896"/>
        <c:crosses val="autoZero"/>
        <c:crossBetween val="between"/>
      </c:valAx>
      <c:spPr>
        <a:noFill/>
        <a:ln>
          <a:noFill/>
        </a:ln>
        <a:effectLst/>
      </c:spPr>
    </c:plotArea>
    <c:plotVisOnly val="1"/>
    <c:dispBlanksAs val="gap"/>
    <c:showDLblsOverMax val="0"/>
  </c:chart>
  <c:spPr>
    <a:noFill/>
    <a:ln>
      <a:noFill/>
    </a:ln>
    <a:effectLst/>
  </c:spPr>
  <c:txPr>
    <a:bodyPr/>
    <a:lstStyle/>
    <a:p>
      <a:pPr>
        <a:defRPr sz="800" b="0" i="0">
          <a:solidFill>
            <a:schemeClr val="tx1"/>
          </a:solidFill>
          <a:latin typeface="Roboto Medium" panose="02000000000000000000" pitchFamily="2" charset="0"/>
          <a:ea typeface="Roboto Medium" panose="02000000000000000000" pitchFamily="2" charset="0"/>
        </a:defRPr>
      </a:pPr>
      <a:endParaRPr lang="es-AR"/>
    </a:p>
  </c:txPr>
  <c:externalData r:id="rId4">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1.8148148148148147E-3"/>
          <c:w val="1"/>
          <c:h val="0.9981851146441747"/>
        </c:manualLayout>
      </c:layout>
      <c:barChart>
        <c:barDir val="col"/>
        <c:grouping val="clustered"/>
        <c:varyColors val="0"/>
        <c:ser>
          <c:idx val="0"/>
          <c:order val="0"/>
          <c:tx>
            <c:strRef>
              <c:f>'Custom-search-operator'!$AC$3</c:f>
              <c:strCache>
                <c:ptCount val="1"/>
                <c:pt idx="0">
                  <c:v>VARIACIÓN</c:v>
                </c:pt>
              </c:strCache>
            </c:strRef>
          </c:tx>
          <c:spPr>
            <a:solidFill>
              <a:srgbClr val="B989F9"/>
            </a:solidFill>
            <a:ln>
              <a:noFill/>
            </a:ln>
            <a:effectLst/>
          </c:spPr>
          <c:invertIfNegative val="0"/>
          <c:dPt>
            <c:idx val="2"/>
            <c:invertIfNegative val="0"/>
            <c:bubble3D val="0"/>
            <c:spPr>
              <a:solidFill>
                <a:schemeClr val="accent1"/>
              </a:solidFill>
              <a:ln>
                <a:noFill/>
              </a:ln>
              <a:effectLst/>
            </c:spPr>
            <c:extLst>
              <c:ext xmlns:c16="http://schemas.microsoft.com/office/drawing/2014/chart" uri="{C3380CC4-5D6E-409C-BE32-E72D297353CC}">
                <c16:uniqueId val="{00000001-6314-0844-9807-5C4B2F670E75}"/>
              </c:ext>
            </c:extLst>
          </c:dPt>
          <c:dLbls>
            <c:dLbl>
              <c:idx val="0"/>
              <c:layout>
                <c:manualLayout>
                  <c:x val="0"/>
                  <c:y val="1.176111111111100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6314-0844-9807-5C4B2F670E75}"/>
                </c:ext>
              </c:extLst>
            </c:dLbl>
            <c:dLbl>
              <c:idx val="2"/>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1"/>
                      </a:solidFill>
                      <a:latin typeface="Roboto Medium" panose="02000000000000000000" pitchFamily="2" charset="0"/>
                      <a:ea typeface="Roboto Medium" panose="02000000000000000000" pitchFamily="2" charset="0"/>
                      <a:cs typeface="Roboto" panose="02000000000000000000" pitchFamily="2" charset="0"/>
                    </a:defRPr>
                  </a:pPr>
                  <a:endParaRPr lang="es-AR"/>
                </a:p>
              </c:txPr>
              <c:showLegendKey val="0"/>
              <c:showVal val="1"/>
              <c:showCatName val="0"/>
              <c:showSerName val="0"/>
              <c:showPercent val="0"/>
              <c:showBubbleSize val="0"/>
              <c:extLst>
                <c:ext xmlns:c16="http://schemas.microsoft.com/office/drawing/2014/chart" uri="{C3380CC4-5D6E-409C-BE32-E72D297353CC}">
                  <c16:uniqueId val="{00000001-6314-0844-9807-5C4B2F670E75}"/>
                </c:ext>
              </c:extLst>
            </c:dLbl>
            <c:dLbl>
              <c:idx val="8"/>
              <c:layout>
                <c:manualLayout>
                  <c:x val="0"/>
                  <c:y val="4.197314814814813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14-0844-9807-5C4B2F670E75}"/>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'Custom-search-operator'!$B$4:$B$13</c:f>
              <c:strCache>
                <c:ptCount val="9"/>
                <c:pt idx="0">
                  <c:v>Colombia</c:v>
                </c:pt>
                <c:pt idx="1">
                  <c:v>Chile</c:v>
                </c:pt>
                <c:pt idx="2">
                  <c:v>Argentina</c:v>
                </c:pt>
                <c:pt idx="3">
                  <c:v>Ecuador</c:v>
                </c:pt>
                <c:pt idx="4">
                  <c:v>Paraguay</c:v>
                </c:pt>
                <c:pt idx="5">
                  <c:v>Uruguay</c:v>
                </c:pt>
                <c:pt idx="6">
                  <c:v>Brazil</c:v>
                </c:pt>
                <c:pt idx="7">
                  <c:v>Peru</c:v>
                </c:pt>
                <c:pt idx="8">
                  <c:v>Mexico</c:v>
                </c:pt>
              </c:strCache>
            </c:strRef>
          </c:cat>
          <c:val>
            <c:numRef>
              <c:f>'Custom-search-operator'!$AC$4:$AC$13</c:f>
              <c:numCache>
                <c:formatCode>0%</c:formatCode>
                <c:ptCount val="9"/>
                <c:pt idx="0">
                  <c:v>-0.38123752495009977</c:v>
                </c:pt>
                <c:pt idx="1">
                  <c:v>-0.33175803402646498</c:v>
                </c:pt>
                <c:pt idx="2">
                  <c:v>-0.25321336760925461</c:v>
                </c:pt>
                <c:pt idx="3">
                  <c:v>-0.20754716981132071</c:v>
                </c:pt>
                <c:pt idx="4">
                  <c:v>-0.1854026845637583</c:v>
                </c:pt>
                <c:pt idx="5">
                  <c:v>-0.16233254531126862</c:v>
                </c:pt>
                <c:pt idx="6">
                  <c:v>-0.12841091492776902</c:v>
                </c:pt>
                <c:pt idx="7">
                  <c:v>-0.11977715877437323</c:v>
                </c:pt>
                <c:pt idx="8">
                  <c:v>0.25187406296851567</c:v>
                </c:pt>
              </c:numCache>
            </c:numRef>
          </c:val>
          <c:extLst>
            <c:ext xmlns:c16="http://schemas.microsoft.com/office/drawing/2014/chart" uri="{C3380CC4-5D6E-409C-BE32-E72D297353CC}">
              <c16:uniqueId val="{00000003-6314-0844-9807-5C4B2F670E75}"/>
            </c:ext>
          </c:extLst>
        </c:ser>
        <c:dLbls>
          <c:showLegendKey val="0"/>
          <c:showVal val="0"/>
          <c:showCatName val="0"/>
          <c:showSerName val="0"/>
          <c:showPercent val="0"/>
          <c:showBubbleSize val="0"/>
        </c:dLbls>
        <c:gapWidth val="35"/>
        <c:overlap val="-27"/>
        <c:axId val="1981981424"/>
        <c:axId val="1981976624"/>
      </c:barChart>
      <c:catAx>
        <c:axId val="1981981424"/>
        <c:scaling>
          <c:orientation val="minMax"/>
        </c:scaling>
        <c:delete val="1"/>
        <c:axPos val="b"/>
        <c:numFmt formatCode="General" sourceLinked="1"/>
        <c:majorTickMark val="none"/>
        <c:minorTickMark val="none"/>
        <c:tickLblPos val="nextTo"/>
        <c:crossAx val="1981976624"/>
        <c:crosses val="autoZero"/>
        <c:auto val="1"/>
        <c:lblAlgn val="ctr"/>
        <c:lblOffset val="100"/>
        <c:noMultiLvlLbl val="0"/>
      </c:catAx>
      <c:valAx>
        <c:axId val="1981976624"/>
        <c:scaling>
          <c:orientation val="minMax"/>
        </c:scaling>
        <c:delete val="1"/>
        <c:axPos val="l"/>
        <c:numFmt formatCode="0%" sourceLinked="1"/>
        <c:majorTickMark val="none"/>
        <c:minorTickMark val="none"/>
        <c:tickLblPos val="nextTo"/>
        <c:crossAx val="1981981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spPr>
            <a:solidFill>
              <a:srgbClr val="B989F9"/>
            </a:solidFill>
            <a:ln>
              <a:noFill/>
            </a:ln>
            <a:effectLst/>
          </c:spPr>
          <c:invertIfNegative val="0"/>
          <c:dPt>
            <c:idx val="2"/>
            <c:invertIfNegative val="0"/>
            <c:bubble3D val="0"/>
            <c:spPr>
              <a:solidFill>
                <a:srgbClr val="3D00A1"/>
              </a:solidFill>
              <a:ln>
                <a:noFill/>
              </a:ln>
              <a:effectLst/>
            </c:spPr>
            <c:extLst>
              <c:ext xmlns:c16="http://schemas.microsoft.com/office/drawing/2014/chart" uri="{C3380CC4-5D6E-409C-BE32-E72D297353CC}">
                <c16:uniqueId val="{00000001-A227-ED4D-8A1A-53D9DE275A63}"/>
              </c:ext>
            </c:extLst>
          </c:dPt>
          <c:dLbls>
            <c:dLbl>
              <c:idx val="2"/>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1"/>
                      </a:solidFill>
                      <a:latin typeface="Roboto Medium" panose="02000000000000000000" pitchFamily="2" charset="0"/>
                      <a:ea typeface="Roboto Medium" panose="02000000000000000000" pitchFamily="2" charset="0"/>
                      <a:cs typeface="Roboto" panose="02000000000000000000" pitchFamily="2" charset="0"/>
                    </a:defRPr>
                  </a:pPr>
                  <a:endParaRPr lang="es-AR"/>
                </a:p>
              </c:txPr>
              <c:showLegendKey val="0"/>
              <c:showVal val="1"/>
              <c:showCatName val="0"/>
              <c:showSerName val="0"/>
              <c:showPercent val="0"/>
              <c:showBubbleSize val="0"/>
              <c:extLst>
                <c:ext xmlns:c16="http://schemas.microsoft.com/office/drawing/2014/chart" uri="{C3380CC4-5D6E-409C-BE32-E72D297353CC}">
                  <c16:uniqueId val="{00000001-A227-ED4D-8A1A-53D9DE275A63}"/>
                </c:ext>
              </c:extLst>
            </c:dLbl>
            <c:dLbl>
              <c:idx val="8"/>
              <c:layout>
                <c:manualLayout>
                  <c:x val="-1.5085537844222774E-16"/>
                  <c:y val="0.2351851851851851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227-ED4D-8A1A-53D9DE275A63}"/>
                </c:ext>
              </c:extLst>
            </c:dLbl>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Hoja1!$B$3:$B$11</c:f>
              <c:strCache>
                <c:ptCount val="9"/>
                <c:pt idx="0">
                  <c:v>Colombia</c:v>
                </c:pt>
                <c:pt idx="1">
                  <c:v>Chile</c:v>
                </c:pt>
                <c:pt idx="2">
                  <c:v>Argentina</c:v>
                </c:pt>
                <c:pt idx="3">
                  <c:v>Ecuador</c:v>
                </c:pt>
                <c:pt idx="4">
                  <c:v>Paraguay</c:v>
                </c:pt>
                <c:pt idx="5">
                  <c:v>Uruguay</c:v>
                </c:pt>
                <c:pt idx="6">
                  <c:v>Brazil</c:v>
                </c:pt>
                <c:pt idx="7">
                  <c:v>Peru</c:v>
                </c:pt>
                <c:pt idx="8">
                  <c:v>Mexico</c:v>
                </c:pt>
              </c:strCache>
            </c:strRef>
          </c:cat>
          <c:val>
            <c:numRef>
              <c:f>Hoja1!$C$3:$C$11</c:f>
              <c:numCache>
                <c:formatCode>0%</c:formatCode>
                <c:ptCount val="9"/>
                <c:pt idx="0">
                  <c:v>-0.49234896103719639</c:v>
                </c:pt>
                <c:pt idx="1">
                  <c:v>-0.32641254576550238</c:v>
                </c:pt>
                <c:pt idx="2">
                  <c:v>-0.57806777073885063</c:v>
                </c:pt>
                <c:pt idx="3">
                  <c:v>-0.12619195046439624</c:v>
                </c:pt>
                <c:pt idx="4">
                  <c:v>-0.537625115727003</c:v>
                </c:pt>
                <c:pt idx="5">
                  <c:v>-4.3237214045642736E-2</c:v>
                </c:pt>
                <c:pt idx="6">
                  <c:v>-0.33885596467019841</c:v>
                </c:pt>
                <c:pt idx="7">
                  <c:v>-0.39774241259957477</c:v>
                </c:pt>
                <c:pt idx="8">
                  <c:v>2.0156493832703903E-2</c:v>
                </c:pt>
              </c:numCache>
            </c:numRef>
          </c:val>
          <c:extLst>
            <c:ext xmlns:c16="http://schemas.microsoft.com/office/drawing/2014/chart" uri="{C3380CC4-5D6E-409C-BE32-E72D297353CC}">
              <c16:uniqueId val="{00000002-A227-ED4D-8A1A-53D9DE275A63}"/>
            </c:ext>
          </c:extLst>
        </c:ser>
        <c:dLbls>
          <c:showLegendKey val="0"/>
          <c:showVal val="0"/>
          <c:showCatName val="0"/>
          <c:showSerName val="0"/>
          <c:showPercent val="0"/>
          <c:showBubbleSize val="0"/>
        </c:dLbls>
        <c:gapWidth val="35"/>
        <c:overlap val="-27"/>
        <c:axId val="17782240"/>
        <c:axId val="17776000"/>
      </c:barChart>
      <c:catAx>
        <c:axId val="17782240"/>
        <c:scaling>
          <c:orientation val="minMax"/>
        </c:scaling>
        <c:delete val="1"/>
        <c:axPos val="b"/>
        <c:numFmt formatCode="General" sourceLinked="1"/>
        <c:majorTickMark val="none"/>
        <c:minorTickMark val="none"/>
        <c:tickLblPos val="nextTo"/>
        <c:crossAx val="17776000"/>
        <c:crosses val="autoZero"/>
        <c:auto val="1"/>
        <c:lblAlgn val="ctr"/>
        <c:lblOffset val="100"/>
        <c:noMultiLvlLbl val="0"/>
      </c:catAx>
      <c:valAx>
        <c:axId val="17776000"/>
        <c:scaling>
          <c:orientation val="minMax"/>
        </c:scaling>
        <c:delete val="1"/>
        <c:axPos val="l"/>
        <c:numFmt formatCode="0%" sourceLinked="1"/>
        <c:majorTickMark val="none"/>
        <c:minorTickMark val="none"/>
        <c:tickLblPos val="nextTo"/>
        <c:crossAx val="17782240"/>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2.0339086874846861E-2"/>
          <c:y val="0"/>
          <c:w val="0.95641733140943619"/>
          <c:h val="0.76565645381128156"/>
        </c:manualLayout>
      </c:layout>
      <c:lineChart>
        <c:grouping val="standard"/>
        <c:varyColors val="0"/>
        <c:ser>
          <c:idx val="0"/>
          <c:order val="0"/>
          <c:tx>
            <c:strRef>
              <c:f>'Worksheet (2)'!$O$7</c:f>
              <c:strCache>
                <c:ptCount val="1"/>
                <c:pt idx="0">
                  <c:v>FX</c:v>
                </c:pt>
              </c:strCache>
            </c:strRef>
          </c:tx>
          <c:spPr>
            <a:ln w="12700" cap="rnd">
              <a:solidFill>
                <a:srgbClr val="FE5757"/>
              </a:solidFill>
              <a:round/>
            </a:ln>
            <a:effectLst/>
          </c:spPr>
          <c:marker>
            <c:symbol val="none"/>
          </c:marker>
          <c:cat>
            <c:strRef>
              <c:f>'Worksheet (2)'!$H$9:$H$555</c:f>
              <c:strCache>
                <c:ptCount val="547"/>
                <c:pt idx="0">
                  <c:v>Jan</c:v>
                </c:pt>
                <c:pt idx="1">
                  <c:v>Jan</c:v>
                </c:pt>
                <c:pt idx="2">
                  <c:v>Jan</c:v>
                </c:pt>
                <c:pt idx="3">
                  <c:v>Jan</c:v>
                </c:pt>
                <c:pt idx="4">
                  <c:v>Jan</c:v>
                </c:pt>
                <c:pt idx="5">
                  <c:v>Jan</c:v>
                </c:pt>
                <c:pt idx="6">
                  <c:v>Jan</c:v>
                </c:pt>
                <c:pt idx="7">
                  <c:v>Jan</c:v>
                </c:pt>
                <c:pt idx="8">
                  <c:v>Jan</c:v>
                </c:pt>
                <c:pt idx="9">
                  <c:v>Jan</c:v>
                </c:pt>
                <c:pt idx="10">
                  <c:v>Jan</c:v>
                </c:pt>
                <c:pt idx="11">
                  <c:v>Jan</c:v>
                </c:pt>
                <c:pt idx="12">
                  <c:v>Jan</c:v>
                </c:pt>
                <c:pt idx="13">
                  <c:v>Jan</c:v>
                </c:pt>
                <c:pt idx="14">
                  <c:v>Jan</c:v>
                </c:pt>
                <c:pt idx="15">
                  <c:v>Jan</c:v>
                </c:pt>
                <c:pt idx="16">
                  <c:v>Jan</c:v>
                </c:pt>
                <c:pt idx="17">
                  <c:v>Jan</c:v>
                </c:pt>
                <c:pt idx="18">
                  <c:v>Jan</c:v>
                </c:pt>
                <c:pt idx="19">
                  <c:v>Jan</c:v>
                </c:pt>
                <c:pt idx="20">
                  <c:v>Jan</c:v>
                </c:pt>
                <c:pt idx="21">
                  <c:v>Jan</c:v>
                </c:pt>
                <c:pt idx="22">
                  <c:v>Jan</c:v>
                </c:pt>
                <c:pt idx="23">
                  <c:v>Jan</c:v>
                </c:pt>
                <c:pt idx="24">
                  <c:v>Jan</c:v>
                </c:pt>
                <c:pt idx="25">
                  <c:v>Jan</c:v>
                </c:pt>
                <c:pt idx="26">
                  <c:v>Jan</c:v>
                </c:pt>
                <c:pt idx="27">
                  <c:v>Jan</c:v>
                </c:pt>
                <c:pt idx="28">
                  <c:v>Jan</c:v>
                </c:pt>
                <c:pt idx="29">
                  <c:v>Jan</c:v>
                </c:pt>
                <c:pt idx="30">
                  <c:v>Jan</c:v>
                </c:pt>
                <c:pt idx="31">
                  <c:v>Feb</c:v>
                </c:pt>
                <c:pt idx="32">
                  <c:v>Feb</c:v>
                </c:pt>
                <c:pt idx="33">
                  <c:v>Feb</c:v>
                </c:pt>
                <c:pt idx="34">
                  <c:v>Feb</c:v>
                </c:pt>
                <c:pt idx="35">
                  <c:v>Feb</c:v>
                </c:pt>
                <c:pt idx="36">
                  <c:v>Feb</c:v>
                </c:pt>
                <c:pt idx="37">
                  <c:v>Feb</c:v>
                </c:pt>
                <c:pt idx="38">
                  <c:v>Feb</c:v>
                </c:pt>
                <c:pt idx="39">
                  <c:v>Feb</c:v>
                </c:pt>
                <c:pt idx="40">
                  <c:v>Feb</c:v>
                </c:pt>
                <c:pt idx="41">
                  <c:v>Feb</c:v>
                </c:pt>
                <c:pt idx="42">
                  <c:v>Feb</c:v>
                </c:pt>
                <c:pt idx="43">
                  <c:v>Feb</c:v>
                </c:pt>
                <c:pt idx="44">
                  <c:v>Feb</c:v>
                </c:pt>
                <c:pt idx="45">
                  <c:v>Feb</c:v>
                </c:pt>
                <c:pt idx="46">
                  <c:v>Feb</c:v>
                </c:pt>
                <c:pt idx="47">
                  <c:v>Feb</c:v>
                </c:pt>
                <c:pt idx="48">
                  <c:v>Feb</c:v>
                </c:pt>
                <c:pt idx="49">
                  <c:v>Feb</c:v>
                </c:pt>
                <c:pt idx="50">
                  <c:v>Feb</c:v>
                </c:pt>
                <c:pt idx="51">
                  <c:v>Feb</c:v>
                </c:pt>
                <c:pt idx="52">
                  <c:v>Feb</c:v>
                </c:pt>
                <c:pt idx="53">
                  <c:v>Feb</c:v>
                </c:pt>
                <c:pt idx="54">
                  <c:v>Feb</c:v>
                </c:pt>
                <c:pt idx="55">
                  <c:v>Feb</c:v>
                </c:pt>
                <c:pt idx="56">
                  <c:v>Feb</c:v>
                </c:pt>
                <c:pt idx="57">
                  <c:v>Feb</c:v>
                </c:pt>
                <c:pt idx="58">
                  <c:v>Feb</c:v>
                </c:pt>
                <c:pt idx="59">
                  <c:v>Mar</c:v>
                </c:pt>
                <c:pt idx="60">
                  <c:v>Mar</c:v>
                </c:pt>
                <c:pt idx="61">
                  <c:v>Mar</c:v>
                </c:pt>
                <c:pt idx="62">
                  <c:v>Mar</c:v>
                </c:pt>
                <c:pt idx="63">
                  <c:v>Mar</c:v>
                </c:pt>
                <c:pt idx="64">
                  <c:v>Mar</c:v>
                </c:pt>
                <c:pt idx="65">
                  <c:v>Mar</c:v>
                </c:pt>
                <c:pt idx="66">
                  <c:v>Mar</c:v>
                </c:pt>
                <c:pt idx="67">
                  <c:v>Mar</c:v>
                </c:pt>
                <c:pt idx="68">
                  <c:v>Mar</c:v>
                </c:pt>
                <c:pt idx="69">
                  <c:v>Mar</c:v>
                </c:pt>
                <c:pt idx="70">
                  <c:v>Mar</c:v>
                </c:pt>
                <c:pt idx="71">
                  <c:v>Mar</c:v>
                </c:pt>
                <c:pt idx="72">
                  <c:v>Mar</c:v>
                </c:pt>
                <c:pt idx="73">
                  <c:v>Mar</c:v>
                </c:pt>
                <c:pt idx="74">
                  <c:v>Mar</c:v>
                </c:pt>
                <c:pt idx="75">
                  <c:v>Mar</c:v>
                </c:pt>
                <c:pt idx="76">
                  <c:v>Mar</c:v>
                </c:pt>
                <c:pt idx="77">
                  <c:v>Mar</c:v>
                </c:pt>
                <c:pt idx="78">
                  <c:v>Mar</c:v>
                </c:pt>
                <c:pt idx="79">
                  <c:v>Mar</c:v>
                </c:pt>
                <c:pt idx="80">
                  <c:v>Mar</c:v>
                </c:pt>
                <c:pt idx="81">
                  <c:v>Mar</c:v>
                </c:pt>
                <c:pt idx="82">
                  <c:v>Mar</c:v>
                </c:pt>
                <c:pt idx="83">
                  <c:v>Mar</c:v>
                </c:pt>
                <c:pt idx="84">
                  <c:v>Mar</c:v>
                </c:pt>
                <c:pt idx="85">
                  <c:v>Mar</c:v>
                </c:pt>
                <c:pt idx="86">
                  <c:v>Mar</c:v>
                </c:pt>
                <c:pt idx="87">
                  <c:v>Mar</c:v>
                </c:pt>
                <c:pt idx="88">
                  <c:v>Mar</c:v>
                </c:pt>
                <c:pt idx="89">
                  <c:v>Mar</c:v>
                </c:pt>
                <c:pt idx="90">
                  <c:v>Apr</c:v>
                </c:pt>
                <c:pt idx="91">
                  <c:v>Apr</c:v>
                </c:pt>
                <c:pt idx="92">
                  <c:v>Apr</c:v>
                </c:pt>
                <c:pt idx="93">
                  <c:v>Apr</c:v>
                </c:pt>
                <c:pt idx="94">
                  <c:v>Apr</c:v>
                </c:pt>
                <c:pt idx="95">
                  <c:v>Apr</c:v>
                </c:pt>
                <c:pt idx="96">
                  <c:v>Apr</c:v>
                </c:pt>
                <c:pt idx="97">
                  <c:v>Apr</c:v>
                </c:pt>
                <c:pt idx="98">
                  <c:v>Apr</c:v>
                </c:pt>
                <c:pt idx="99">
                  <c:v>Apr</c:v>
                </c:pt>
                <c:pt idx="100">
                  <c:v>Apr</c:v>
                </c:pt>
                <c:pt idx="101">
                  <c:v>Apr</c:v>
                </c:pt>
                <c:pt idx="102">
                  <c:v>Apr</c:v>
                </c:pt>
                <c:pt idx="103">
                  <c:v>Apr</c:v>
                </c:pt>
                <c:pt idx="104">
                  <c:v>Apr</c:v>
                </c:pt>
                <c:pt idx="105">
                  <c:v>Apr</c:v>
                </c:pt>
                <c:pt idx="106">
                  <c:v>Apr</c:v>
                </c:pt>
                <c:pt idx="107">
                  <c:v>Apr</c:v>
                </c:pt>
                <c:pt idx="108">
                  <c:v>Apr</c:v>
                </c:pt>
                <c:pt idx="109">
                  <c:v>Apr</c:v>
                </c:pt>
                <c:pt idx="110">
                  <c:v>Apr</c:v>
                </c:pt>
                <c:pt idx="111">
                  <c:v>Apr</c:v>
                </c:pt>
                <c:pt idx="112">
                  <c:v>Apr</c:v>
                </c:pt>
                <c:pt idx="113">
                  <c:v>Apr</c:v>
                </c:pt>
                <c:pt idx="114">
                  <c:v>Apr</c:v>
                </c:pt>
                <c:pt idx="115">
                  <c:v>Apr</c:v>
                </c:pt>
                <c:pt idx="116">
                  <c:v>Apr</c:v>
                </c:pt>
                <c:pt idx="117">
                  <c:v>Apr</c:v>
                </c:pt>
                <c:pt idx="118">
                  <c:v>Apr</c:v>
                </c:pt>
                <c:pt idx="119">
                  <c:v>Apr</c:v>
                </c:pt>
                <c:pt idx="120">
                  <c:v>May</c:v>
                </c:pt>
                <c:pt idx="121">
                  <c:v>May</c:v>
                </c:pt>
                <c:pt idx="122">
                  <c:v>May</c:v>
                </c:pt>
                <c:pt idx="123">
                  <c:v>May</c:v>
                </c:pt>
                <c:pt idx="124">
                  <c:v>May</c:v>
                </c:pt>
                <c:pt idx="125">
                  <c:v>May</c:v>
                </c:pt>
                <c:pt idx="126">
                  <c:v>May</c:v>
                </c:pt>
                <c:pt idx="127">
                  <c:v>May</c:v>
                </c:pt>
                <c:pt idx="128">
                  <c:v>May</c:v>
                </c:pt>
                <c:pt idx="129">
                  <c:v>May</c:v>
                </c:pt>
                <c:pt idx="130">
                  <c:v>May</c:v>
                </c:pt>
                <c:pt idx="131">
                  <c:v>May</c:v>
                </c:pt>
                <c:pt idx="132">
                  <c:v>May</c:v>
                </c:pt>
                <c:pt idx="133">
                  <c:v>May</c:v>
                </c:pt>
                <c:pt idx="134">
                  <c:v>May</c:v>
                </c:pt>
                <c:pt idx="135">
                  <c:v>May</c:v>
                </c:pt>
                <c:pt idx="136">
                  <c:v>May</c:v>
                </c:pt>
                <c:pt idx="137">
                  <c:v>May</c:v>
                </c:pt>
                <c:pt idx="138">
                  <c:v>May</c:v>
                </c:pt>
                <c:pt idx="139">
                  <c:v>May</c:v>
                </c:pt>
                <c:pt idx="140">
                  <c:v>May</c:v>
                </c:pt>
                <c:pt idx="141">
                  <c:v>May</c:v>
                </c:pt>
                <c:pt idx="142">
                  <c:v>May</c:v>
                </c:pt>
                <c:pt idx="143">
                  <c:v>May</c:v>
                </c:pt>
                <c:pt idx="144">
                  <c:v>May</c:v>
                </c:pt>
                <c:pt idx="145">
                  <c:v>May</c:v>
                </c:pt>
                <c:pt idx="146">
                  <c:v>May</c:v>
                </c:pt>
                <c:pt idx="147">
                  <c:v>May</c:v>
                </c:pt>
                <c:pt idx="148">
                  <c:v>May</c:v>
                </c:pt>
                <c:pt idx="149">
                  <c:v>May</c:v>
                </c:pt>
                <c:pt idx="150">
                  <c:v>May</c:v>
                </c:pt>
                <c:pt idx="151">
                  <c:v>Jun</c:v>
                </c:pt>
                <c:pt idx="152">
                  <c:v>Jun</c:v>
                </c:pt>
                <c:pt idx="153">
                  <c:v>Jun</c:v>
                </c:pt>
                <c:pt idx="154">
                  <c:v>Jun</c:v>
                </c:pt>
                <c:pt idx="155">
                  <c:v>Jun</c:v>
                </c:pt>
                <c:pt idx="156">
                  <c:v>Jun</c:v>
                </c:pt>
                <c:pt idx="157">
                  <c:v>Jun</c:v>
                </c:pt>
                <c:pt idx="158">
                  <c:v>Jun</c:v>
                </c:pt>
                <c:pt idx="159">
                  <c:v>Jun</c:v>
                </c:pt>
                <c:pt idx="160">
                  <c:v>Jun</c:v>
                </c:pt>
                <c:pt idx="161">
                  <c:v>Jun</c:v>
                </c:pt>
                <c:pt idx="162">
                  <c:v>Jun</c:v>
                </c:pt>
                <c:pt idx="163">
                  <c:v>Jun</c:v>
                </c:pt>
                <c:pt idx="164">
                  <c:v>Jun</c:v>
                </c:pt>
                <c:pt idx="165">
                  <c:v>Jun</c:v>
                </c:pt>
                <c:pt idx="166">
                  <c:v>Jun</c:v>
                </c:pt>
                <c:pt idx="167">
                  <c:v>Jun</c:v>
                </c:pt>
                <c:pt idx="168">
                  <c:v>Jun</c:v>
                </c:pt>
                <c:pt idx="169">
                  <c:v>Jun</c:v>
                </c:pt>
                <c:pt idx="170">
                  <c:v>Jun</c:v>
                </c:pt>
                <c:pt idx="171">
                  <c:v>Jun</c:v>
                </c:pt>
                <c:pt idx="172">
                  <c:v>Jun</c:v>
                </c:pt>
                <c:pt idx="173">
                  <c:v>Jun</c:v>
                </c:pt>
                <c:pt idx="174">
                  <c:v>Jun</c:v>
                </c:pt>
                <c:pt idx="175">
                  <c:v>Jun</c:v>
                </c:pt>
                <c:pt idx="176">
                  <c:v>Jun</c:v>
                </c:pt>
                <c:pt idx="177">
                  <c:v>Jun</c:v>
                </c:pt>
                <c:pt idx="178">
                  <c:v>Jun</c:v>
                </c:pt>
                <c:pt idx="179">
                  <c:v>Jun</c:v>
                </c:pt>
                <c:pt idx="180">
                  <c:v>Jun</c:v>
                </c:pt>
                <c:pt idx="181">
                  <c:v>Jul</c:v>
                </c:pt>
                <c:pt idx="182">
                  <c:v>Jul</c:v>
                </c:pt>
                <c:pt idx="183">
                  <c:v>Jul</c:v>
                </c:pt>
                <c:pt idx="184">
                  <c:v>Jul</c:v>
                </c:pt>
                <c:pt idx="185">
                  <c:v>Jul</c:v>
                </c:pt>
                <c:pt idx="186">
                  <c:v>Jul</c:v>
                </c:pt>
                <c:pt idx="187">
                  <c:v>Jul</c:v>
                </c:pt>
                <c:pt idx="188">
                  <c:v>Jul</c:v>
                </c:pt>
                <c:pt idx="189">
                  <c:v>Jul</c:v>
                </c:pt>
                <c:pt idx="190">
                  <c:v>Jul</c:v>
                </c:pt>
                <c:pt idx="191">
                  <c:v>Jul</c:v>
                </c:pt>
                <c:pt idx="192">
                  <c:v>Jul</c:v>
                </c:pt>
                <c:pt idx="193">
                  <c:v>Jul</c:v>
                </c:pt>
                <c:pt idx="194">
                  <c:v>Jul</c:v>
                </c:pt>
                <c:pt idx="195">
                  <c:v>Jul</c:v>
                </c:pt>
                <c:pt idx="196">
                  <c:v>Jul</c:v>
                </c:pt>
                <c:pt idx="197">
                  <c:v>Jul</c:v>
                </c:pt>
                <c:pt idx="198">
                  <c:v>Jul</c:v>
                </c:pt>
                <c:pt idx="199">
                  <c:v>Jul</c:v>
                </c:pt>
                <c:pt idx="200">
                  <c:v>Jul</c:v>
                </c:pt>
                <c:pt idx="201">
                  <c:v>Jul</c:v>
                </c:pt>
                <c:pt idx="202">
                  <c:v>Jul</c:v>
                </c:pt>
                <c:pt idx="203">
                  <c:v>Jul</c:v>
                </c:pt>
                <c:pt idx="204">
                  <c:v>Jul</c:v>
                </c:pt>
                <c:pt idx="205">
                  <c:v>Jul</c:v>
                </c:pt>
                <c:pt idx="206">
                  <c:v>Jul</c:v>
                </c:pt>
                <c:pt idx="207">
                  <c:v>Jul</c:v>
                </c:pt>
                <c:pt idx="208">
                  <c:v>Jul</c:v>
                </c:pt>
                <c:pt idx="209">
                  <c:v>Jul</c:v>
                </c:pt>
                <c:pt idx="210">
                  <c:v>Jul</c:v>
                </c:pt>
                <c:pt idx="211">
                  <c:v>Jul</c:v>
                </c:pt>
                <c:pt idx="212">
                  <c:v>Aug</c:v>
                </c:pt>
                <c:pt idx="213">
                  <c:v>Aug</c:v>
                </c:pt>
                <c:pt idx="214">
                  <c:v>Aug</c:v>
                </c:pt>
                <c:pt idx="215">
                  <c:v>Aug</c:v>
                </c:pt>
                <c:pt idx="216">
                  <c:v>Aug</c:v>
                </c:pt>
                <c:pt idx="217">
                  <c:v>Aug</c:v>
                </c:pt>
                <c:pt idx="218">
                  <c:v>Aug</c:v>
                </c:pt>
                <c:pt idx="219">
                  <c:v>Aug</c:v>
                </c:pt>
                <c:pt idx="220">
                  <c:v>Aug</c:v>
                </c:pt>
                <c:pt idx="221">
                  <c:v>Aug</c:v>
                </c:pt>
                <c:pt idx="222">
                  <c:v>Aug</c:v>
                </c:pt>
                <c:pt idx="223">
                  <c:v>Aug</c:v>
                </c:pt>
                <c:pt idx="224">
                  <c:v>Aug</c:v>
                </c:pt>
                <c:pt idx="225">
                  <c:v>Aug</c:v>
                </c:pt>
                <c:pt idx="226">
                  <c:v>Aug</c:v>
                </c:pt>
                <c:pt idx="227">
                  <c:v>Aug</c:v>
                </c:pt>
                <c:pt idx="228">
                  <c:v>Aug</c:v>
                </c:pt>
                <c:pt idx="229">
                  <c:v>Aug</c:v>
                </c:pt>
                <c:pt idx="230">
                  <c:v>Aug</c:v>
                </c:pt>
                <c:pt idx="231">
                  <c:v>Aug</c:v>
                </c:pt>
                <c:pt idx="232">
                  <c:v>Aug</c:v>
                </c:pt>
                <c:pt idx="233">
                  <c:v>Aug</c:v>
                </c:pt>
                <c:pt idx="234">
                  <c:v>Aug</c:v>
                </c:pt>
                <c:pt idx="235">
                  <c:v>Aug</c:v>
                </c:pt>
                <c:pt idx="236">
                  <c:v>Aug</c:v>
                </c:pt>
                <c:pt idx="237">
                  <c:v>Aug</c:v>
                </c:pt>
                <c:pt idx="238">
                  <c:v>Aug</c:v>
                </c:pt>
                <c:pt idx="239">
                  <c:v>Aug</c:v>
                </c:pt>
                <c:pt idx="240">
                  <c:v>Aug</c:v>
                </c:pt>
                <c:pt idx="241">
                  <c:v>Aug</c:v>
                </c:pt>
                <c:pt idx="242">
                  <c:v>Aug</c:v>
                </c:pt>
                <c:pt idx="243">
                  <c:v>Sep</c:v>
                </c:pt>
                <c:pt idx="244">
                  <c:v>Sep</c:v>
                </c:pt>
                <c:pt idx="245">
                  <c:v>Sep</c:v>
                </c:pt>
                <c:pt idx="246">
                  <c:v>Sep</c:v>
                </c:pt>
                <c:pt idx="247">
                  <c:v>Sep</c:v>
                </c:pt>
                <c:pt idx="248">
                  <c:v>Sep</c:v>
                </c:pt>
                <c:pt idx="249">
                  <c:v>Sep</c:v>
                </c:pt>
                <c:pt idx="250">
                  <c:v>Sep</c:v>
                </c:pt>
                <c:pt idx="251">
                  <c:v>Sep</c:v>
                </c:pt>
                <c:pt idx="252">
                  <c:v>Sep</c:v>
                </c:pt>
                <c:pt idx="253">
                  <c:v>Sep</c:v>
                </c:pt>
                <c:pt idx="254">
                  <c:v>Sep</c:v>
                </c:pt>
                <c:pt idx="255">
                  <c:v>Sep</c:v>
                </c:pt>
                <c:pt idx="256">
                  <c:v>Sep</c:v>
                </c:pt>
                <c:pt idx="257">
                  <c:v>Sep</c:v>
                </c:pt>
                <c:pt idx="258">
                  <c:v>Sep</c:v>
                </c:pt>
                <c:pt idx="259">
                  <c:v>Sep</c:v>
                </c:pt>
                <c:pt idx="260">
                  <c:v>Sep</c:v>
                </c:pt>
                <c:pt idx="261">
                  <c:v>Sep</c:v>
                </c:pt>
                <c:pt idx="262">
                  <c:v>Sep</c:v>
                </c:pt>
                <c:pt idx="263">
                  <c:v>Sep</c:v>
                </c:pt>
                <c:pt idx="264">
                  <c:v>Sep</c:v>
                </c:pt>
                <c:pt idx="265">
                  <c:v>Sep</c:v>
                </c:pt>
                <c:pt idx="266">
                  <c:v>Sep</c:v>
                </c:pt>
                <c:pt idx="267">
                  <c:v>Sep</c:v>
                </c:pt>
                <c:pt idx="268">
                  <c:v>Sep</c:v>
                </c:pt>
                <c:pt idx="269">
                  <c:v>Sep</c:v>
                </c:pt>
                <c:pt idx="270">
                  <c:v>Sep</c:v>
                </c:pt>
                <c:pt idx="271">
                  <c:v>Sep</c:v>
                </c:pt>
                <c:pt idx="272">
                  <c:v>Sep</c:v>
                </c:pt>
                <c:pt idx="273">
                  <c:v>Oct</c:v>
                </c:pt>
                <c:pt idx="274">
                  <c:v>Oct</c:v>
                </c:pt>
                <c:pt idx="275">
                  <c:v>Oct</c:v>
                </c:pt>
                <c:pt idx="276">
                  <c:v>Oct</c:v>
                </c:pt>
                <c:pt idx="277">
                  <c:v>Oct</c:v>
                </c:pt>
                <c:pt idx="278">
                  <c:v>Oct</c:v>
                </c:pt>
                <c:pt idx="279">
                  <c:v>Oct</c:v>
                </c:pt>
                <c:pt idx="280">
                  <c:v>Oct</c:v>
                </c:pt>
                <c:pt idx="281">
                  <c:v>Oct</c:v>
                </c:pt>
                <c:pt idx="282">
                  <c:v>Oct</c:v>
                </c:pt>
                <c:pt idx="283">
                  <c:v>Oct</c:v>
                </c:pt>
                <c:pt idx="284">
                  <c:v>Oct</c:v>
                </c:pt>
                <c:pt idx="285">
                  <c:v>Oct</c:v>
                </c:pt>
                <c:pt idx="286">
                  <c:v>Oct</c:v>
                </c:pt>
                <c:pt idx="287">
                  <c:v>Oct</c:v>
                </c:pt>
                <c:pt idx="288">
                  <c:v>Oct</c:v>
                </c:pt>
                <c:pt idx="289">
                  <c:v>Oct</c:v>
                </c:pt>
                <c:pt idx="290">
                  <c:v>Oct</c:v>
                </c:pt>
                <c:pt idx="291">
                  <c:v>Oct</c:v>
                </c:pt>
                <c:pt idx="292">
                  <c:v>Oct</c:v>
                </c:pt>
                <c:pt idx="293">
                  <c:v>Oct</c:v>
                </c:pt>
                <c:pt idx="294">
                  <c:v>Oct</c:v>
                </c:pt>
                <c:pt idx="295">
                  <c:v>Oct</c:v>
                </c:pt>
                <c:pt idx="296">
                  <c:v>Oct</c:v>
                </c:pt>
                <c:pt idx="297">
                  <c:v>Oct</c:v>
                </c:pt>
                <c:pt idx="298">
                  <c:v>Oct</c:v>
                </c:pt>
                <c:pt idx="299">
                  <c:v>Oct</c:v>
                </c:pt>
                <c:pt idx="300">
                  <c:v>Oct</c:v>
                </c:pt>
                <c:pt idx="301">
                  <c:v>Oct</c:v>
                </c:pt>
                <c:pt idx="302">
                  <c:v>Oct</c:v>
                </c:pt>
                <c:pt idx="303">
                  <c:v>Oct</c:v>
                </c:pt>
                <c:pt idx="304">
                  <c:v>Nov</c:v>
                </c:pt>
                <c:pt idx="305">
                  <c:v>Nov</c:v>
                </c:pt>
                <c:pt idx="306">
                  <c:v>Nov</c:v>
                </c:pt>
                <c:pt idx="307">
                  <c:v>Nov</c:v>
                </c:pt>
                <c:pt idx="308">
                  <c:v>Nov</c:v>
                </c:pt>
                <c:pt idx="309">
                  <c:v>Nov</c:v>
                </c:pt>
                <c:pt idx="310">
                  <c:v>Nov</c:v>
                </c:pt>
                <c:pt idx="311">
                  <c:v>Nov</c:v>
                </c:pt>
                <c:pt idx="312">
                  <c:v>Nov</c:v>
                </c:pt>
                <c:pt idx="313">
                  <c:v>Nov</c:v>
                </c:pt>
                <c:pt idx="314">
                  <c:v>Nov</c:v>
                </c:pt>
                <c:pt idx="315">
                  <c:v>Nov</c:v>
                </c:pt>
                <c:pt idx="316">
                  <c:v>Nov</c:v>
                </c:pt>
                <c:pt idx="317">
                  <c:v>Nov</c:v>
                </c:pt>
                <c:pt idx="318">
                  <c:v>Nov</c:v>
                </c:pt>
                <c:pt idx="319">
                  <c:v>Nov</c:v>
                </c:pt>
                <c:pt idx="320">
                  <c:v>Nov</c:v>
                </c:pt>
                <c:pt idx="321">
                  <c:v>Nov</c:v>
                </c:pt>
                <c:pt idx="322">
                  <c:v>Nov</c:v>
                </c:pt>
                <c:pt idx="323">
                  <c:v>Nov</c:v>
                </c:pt>
                <c:pt idx="324">
                  <c:v>Nov</c:v>
                </c:pt>
                <c:pt idx="325">
                  <c:v>Nov</c:v>
                </c:pt>
                <c:pt idx="326">
                  <c:v>Nov</c:v>
                </c:pt>
                <c:pt idx="327">
                  <c:v>Nov</c:v>
                </c:pt>
                <c:pt idx="328">
                  <c:v>Nov</c:v>
                </c:pt>
                <c:pt idx="329">
                  <c:v>Nov</c:v>
                </c:pt>
                <c:pt idx="330">
                  <c:v>Nov</c:v>
                </c:pt>
                <c:pt idx="331">
                  <c:v>Nov</c:v>
                </c:pt>
                <c:pt idx="332">
                  <c:v>Nov</c:v>
                </c:pt>
                <c:pt idx="333">
                  <c:v>Nov</c:v>
                </c:pt>
                <c:pt idx="334">
                  <c:v>Dec</c:v>
                </c:pt>
                <c:pt idx="335">
                  <c:v>Dec</c:v>
                </c:pt>
                <c:pt idx="336">
                  <c:v>Dec</c:v>
                </c:pt>
                <c:pt idx="337">
                  <c:v>Dec</c:v>
                </c:pt>
                <c:pt idx="338">
                  <c:v>Dec</c:v>
                </c:pt>
                <c:pt idx="339">
                  <c:v>Dec</c:v>
                </c:pt>
                <c:pt idx="340">
                  <c:v>Dec</c:v>
                </c:pt>
                <c:pt idx="341">
                  <c:v>Dec</c:v>
                </c:pt>
                <c:pt idx="342">
                  <c:v>Dec</c:v>
                </c:pt>
                <c:pt idx="343">
                  <c:v>Dec</c:v>
                </c:pt>
                <c:pt idx="344">
                  <c:v>Dec</c:v>
                </c:pt>
                <c:pt idx="345">
                  <c:v>Dec</c:v>
                </c:pt>
                <c:pt idx="346">
                  <c:v>Dec</c:v>
                </c:pt>
                <c:pt idx="347">
                  <c:v>Dec</c:v>
                </c:pt>
                <c:pt idx="348">
                  <c:v>Dec</c:v>
                </c:pt>
                <c:pt idx="349">
                  <c:v>Dec</c:v>
                </c:pt>
                <c:pt idx="350">
                  <c:v>Dec</c:v>
                </c:pt>
                <c:pt idx="351">
                  <c:v>Dec</c:v>
                </c:pt>
                <c:pt idx="352">
                  <c:v>Dec</c:v>
                </c:pt>
                <c:pt idx="353">
                  <c:v>Dec</c:v>
                </c:pt>
                <c:pt idx="354">
                  <c:v>Dec</c:v>
                </c:pt>
                <c:pt idx="355">
                  <c:v>Dec</c:v>
                </c:pt>
                <c:pt idx="356">
                  <c:v>Dec</c:v>
                </c:pt>
                <c:pt idx="357">
                  <c:v>Dec</c:v>
                </c:pt>
                <c:pt idx="358">
                  <c:v>Dec</c:v>
                </c:pt>
                <c:pt idx="359">
                  <c:v>Dec</c:v>
                </c:pt>
                <c:pt idx="360">
                  <c:v>Dec</c:v>
                </c:pt>
                <c:pt idx="361">
                  <c:v>Dec</c:v>
                </c:pt>
                <c:pt idx="362">
                  <c:v>Dec</c:v>
                </c:pt>
                <c:pt idx="363">
                  <c:v>Dec</c:v>
                </c:pt>
                <c:pt idx="364">
                  <c:v>Dec</c:v>
                </c:pt>
                <c:pt idx="365">
                  <c:v>Jan</c:v>
                </c:pt>
                <c:pt idx="366">
                  <c:v>Jan</c:v>
                </c:pt>
                <c:pt idx="367">
                  <c:v>Jan</c:v>
                </c:pt>
                <c:pt idx="368">
                  <c:v>Jan</c:v>
                </c:pt>
                <c:pt idx="369">
                  <c:v>Jan</c:v>
                </c:pt>
                <c:pt idx="370">
                  <c:v>Jan</c:v>
                </c:pt>
                <c:pt idx="371">
                  <c:v>Jan</c:v>
                </c:pt>
                <c:pt idx="372">
                  <c:v>Jan</c:v>
                </c:pt>
                <c:pt idx="373">
                  <c:v>Jan</c:v>
                </c:pt>
                <c:pt idx="374">
                  <c:v>Jan</c:v>
                </c:pt>
                <c:pt idx="375">
                  <c:v>Jan</c:v>
                </c:pt>
                <c:pt idx="376">
                  <c:v>Jan</c:v>
                </c:pt>
                <c:pt idx="377">
                  <c:v>Jan</c:v>
                </c:pt>
                <c:pt idx="378">
                  <c:v>Jan</c:v>
                </c:pt>
                <c:pt idx="379">
                  <c:v>Jan</c:v>
                </c:pt>
                <c:pt idx="380">
                  <c:v>Jan</c:v>
                </c:pt>
                <c:pt idx="381">
                  <c:v>Jan</c:v>
                </c:pt>
                <c:pt idx="382">
                  <c:v>Jan</c:v>
                </c:pt>
                <c:pt idx="383">
                  <c:v>Jan</c:v>
                </c:pt>
                <c:pt idx="384">
                  <c:v>Jan</c:v>
                </c:pt>
                <c:pt idx="385">
                  <c:v>Jan</c:v>
                </c:pt>
                <c:pt idx="386">
                  <c:v>Jan</c:v>
                </c:pt>
                <c:pt idx="387">
                  <c:v>Jan</c:v>
                </c:pt>
                <c:pt idx="388">
                  <c:v>Jan</c:v>
                </c:pt>
                <c:pt idx="389">
                  <c:v>Jan</c:v>
                </c:pt>
                <c:pt idx="390">
                  <c:v>Jan</c:v>
                </c:pt>
                <c:pt idx="391">
                  <c:v>Jan</c:v>
                </c:pt>
                <c:pt idx="392">
                  <c:v>Jan</c:v>
                </c:pt>
                <c:pt idx="393">
                  <c:v>Jan</c:v>
                </c:pt>
                <c:pt idx="394">
                  <c:v>Jan</c:v>
                </c:pt>
                <c:pt idx="395">
                  <c:v>Jan</c:v>
                </c:pt>
                <c:pt idx="396">
                  <c:v>Feb</c:v>
                </c:pt>
                <c:pt idx="397">
                  <c:v>Feb</c:v>
                </c:pt>
                <c:pt idx="398">
                  <c:v>Feb</c:v>
                </c:pt>
                <c:pt idx="399">
                  <c:v>Feb</c:v>
                </c:pt>
                <c:pt idx="400">
                  <c:v>Feb</c:v>
                </c:pt>
                <c:pt idx="401">
                  <c:v>Feb</c:v>
                </c:pt>
                <c:pt idx="402">
                  <c:v>Feb</c:v>
                </c:pt>
                <c:pt idx="403">
                  <c:v>Feb</c:v>
                </c:pt>
                <c:pt idx="404">
                  <c:v>Feb</c:v>
                </c:pt>
                <c:pt idx="405">
                  <c:v>Feb</c:v>
                </c:pt>
                <c:pt idx="406">
                  <c:v>Feb</c:v>
                </c:pt>
                <c:pt idx="407">
                  <c:v>Feb</c:v>
                </c:pt>
                <c:pt idx="408">
                  <c:v>Feb</c:v>
                </c:pt>
                <c:pt idx="409">
                  <c:v>Feb</c:v>
                </c:pt>
                <c:pt idx="410">
                  <c:v>Feb</c:v>
                </c:pt>
                <c:pt idx="411">
                  <c:v>Feb</c:v>
                </c:pt>
                <c:pt idx="412">
                  <c:v>Feb</c:v>
                </c:pt>
                <c:pt idx="413">
                  <c:v>Feb</c:v>
                </c:pt>
                <c:pt idx="414">
                  <c:v>Feb</c:v>
                </c:pt>
                <c:pt idx="415">
                  <c:v>Feb</c:v>
                </c:pt>
                <c:pt idx="416">
                  <c:v>Feb</c:v>
                </c:pt>
                <c:pt idx="417">
                  <c:v>Feb</c:v>
                </c:pt>
                <c:pt idx="418">
                  <c:v>Feb</c:v>
                </c:pt>
                <c:pt idx="419">
                  <c:v>Feb</c:v>
                </c:pt>
                <c:pt idx="420">
                  <c:v>Feb</c:v>
                </c:pt>
                <c:pt idx="421">
                  <c:v>Feb</c:v>
                </c:pt>
                <c:pt idx="422">
                  <c:v>Feb</c:v>
                </c:pt>
                <c:pt idx="423">
                  <c:v>Feb</c:v>
                </c:pt>
                <c:pt idx="424">
                  <c:v>Feb</c:v>
                </c:pt>
                <c:pt idx="425">
                  <c:v>Mar</c:v>
                </c:pt>
                <c:pt idx="426">
                  <c:v>Mar</c:v>
                </c:pt>
                <c:pt idx="427">
                  <c:v>Mar</c:v>
                </c:pt>
                <c:pt idx="428">
                  <c:v>Mar</c:v>
                </c:pt>
                <c:pt idx="429">
                  <c:v>Mar</c:v>
                </c:pt>
                <c:pt idx="430">
                  <c:v>Mar</c:v>
                </c:pt>
                <c:pt idx="431">
                  <c:v>Mar</c:v>
                </c:pt>
                <c:pt idx="432">
                  <c:v>Mar</c:v>
                </c:pt>
                <c:pt idx="433">
                  <c:v>Mar</c:v>
                </c:pt>
                <c:pt idx="434">
                  <c:v>Mar</c:v>
                </c:pt>
                <c:pt idx="435">
                  <c:v>Mar</c:v>
                </c:pt>
                <c:pt idx="436">
                  <c:v>Mar</c:v>
                </c:pt>
                <c:pt idx="437">
                  <c:v>Mar</c:v>
                </c:pt>
                <c:pt idx="438">
                  <c:v>Mar</c:v>
                </c:pt>
                <c:pt idx="439">
                  <c:v>Mar</c:v>
                </c:pt>
                <c:pt idx="440">
                  <c:v>Mar</c:v>
                </c:pt>
                <c:pt idx="441">
                  <c:v>Mar</c:v>
                </c:pt>
                <c:pt idx="442">
                  <c:v>Mar</c:v>
                </c:pt>
                <c:pt idx="443">
                  <c:v>Mar</c:v>
                </c:pt>
                <c:pt idx="444">
                  <c:v>Mar</c:v>
                </c:pt>
                <c:pt idx="445">
                  <c:v>Mar</c:v>
                </c:pt>
                <c:pt idx="446">
                  <c:v>Mar</c:v>
                </c:pt>
                <c:pt idx="447">
                  <c:v>Mar</c:v>
                </c:pt>
                <c:pt idx="448">
                  <c:v>Mar</c:v>
                </c:pt>
                <c:pt idx="449">
                  <c:v>Mar</c:v>
                </c:pt>
                <c:pt idx="450">
                  <c:v>Mar</c:v>
                </c:pt>
                <c:pt idx="451">
                  <c:v>Mar</c:v>
                </c:pt>
                <c:pt idx="452">
                  <c:v>Mar</c:v>
                </c:pt>
                <c:pt idx="453">
                  <c:v>Mar</c:v>
                </c:pt>
                <c:pt idx="454">
                  <c:v>Mar</c:v>
                </c:pt>
                <c:pt idx="455">
                  <c:v>Mar</c:v>
                </c:pt>
                <c:pt idx="456">
                  <c:v>Apr</c:v>
                </c:pt>
                <c:pt idx="457">
                  <c:v>Apr</c:v>
                </c:pt>
                <c:pt idx="458">
                  <c:v>Apr</c:v>
                </c:pt>
                <c:pt idx="459">
                  <c:v>Apr</c:v>
                </c:pt>
                <c:pt idx="460">
                  <c:v>Apr</c:v>
                </c:pt>
                <c:pt idx="461">
                  <c:v>Apr</c:v>
                </c:pt>
                <c:pt idx="462">
                  <c:v>Apr</c:v>
                </c:pt>
                <c:pt idx="463">
                  <c:v>Apr</c:v>
                </c:pt>
                <c:pt idx="464">
                  <c:v>Apr</c:v>
                </c:pt>
                <c:pt idx="465">
                  <c:v>Apr</c:v>
                </c:pt>
                <c:pt idx="466">
                  <c:v>Apr</c:v>
                </c:pt>
                <c:pt idx="467">
                  <c:v>Apr</c:v>
                </c:pt>
                <c:pt idx="468">
                  <c:v>Apr</c:v>
                </c:pt>
                <c:pt idx="469">
                  <c:v>Apr</c:v>
                </c:pt>
                <c:pt idx="470">
                  <c:v>Apr</c:v>
                </c:pt>
                <c:pt idx="471">
                  <c:v>Apr</c:v>
                </c:pt>
                <c:pt idx="472">
                  <c:v>Apr</c:v>
                </c:pt>
                <c:pt idx="473">
                  <c:v>Apr</c:v>
                </c:pt>
                <c:pt idx="474">
                  <c:v>Apr</c:v>
                </c:pt>
                <c:pt idx="475">
                  <c:v>Apr</c:v>
                </c:pt>
                <c:pt idx="476">
                  <c:v>Apr</c:v>
                </c:pt>
                <c:pt idx="477">
                  <c:v>Apr</c:v>
                </c:pt>
                <c:pt idx="478">
                  <c:v>Apr</c:v>
                </c:pt>
                <c:pt idx="479">
                  <c:v>Apr</c:v>
                </c:pt>
                <c:pt idx="480">
                  <c:v>Apr</c:v>
                </c:pt>
                <c:pt idx="481">
                  <c:v>Apr</c:v>
                </c:pt>
                <c:pt idx="482">
                  <c:v>Apr</c:v>
                </c:pt>
                <c:pt idx="483">
                  <c:v>Apr</c:v>
                </c:pt>
                <c:pt idx="484">
                  <c:v>Apr</c:v>
                </c:pt>
                <c:pt idx="485">
                  <c:v>Apr</c:v>
                </c:pt>
                <c:pt idx="486">
                  <c:v>May</c:v>
                </c:pt>
                <c:pt idx="487">
                  <c:v>May</c:v>
                </c:pt>
                <c:pt idx="488">
                  <c:v>May</c:v>
                </c:pt>
                <c:pt idx="489">
                  <c:v>May</c:v>
                </c:pt>
                <c:pt idx="490">
                  <c:v>May</c:v>
                </c:pt>
                <c:pt idx="491">
                  <c:v>May</c:v>
                </c:pt>
                <c:pt idx="492">
                  <c:v>May</c:v>
                </c:pt>
                <c:pt idx="493">
                  <c:v>May</c:v>
                </c:pt>
                <c:pt idx="494">
                  <c:v>May</c:v>
                </c:pt>
                <c:pt idx="495">
                  <c:v>May</c:v>
                </c:pt>
                <c:pt idx="496">
                  <c:v>May</c:v>
                </c:pt>
                <c:pt idx="497">
                  <c:v>May</c:v>
                </c:pt>
                <c:pt idx="498">
                  <c:v>May</c:v>
                </c:pt>
                <c:pt idx="499">
                  <c:v>May</c:v>
                </c:pt>
                <c:pt idx="500">
                  <c:v>May</c:v>
                </c:pt>
                <c:pt idx="501">
                  <c:v>May</c:v>
                </c:pt>
                <c:pt idx="502">
                  <c:v>May</c:v>
                </c:pt>
                <c:pt idx="503">
                  <c:v>May</c:v>
                </c:pt>
                <c:pt idx="504">
                  <c:v>May</c:v>
                </c:pt>
                <c:pt idx="505">
                  <c:v>May</c:v>
                </c:pt>
                <c:pt idx="506">
                  <c:v>May</c:v>
                </c:pt>
                <c:pt idx="507">
                  <c:v>May</c:v>
                </c:pt>
                <c:pt idx="508">
                  <c:v>May</c:v>
                </c:pt>
                <c:pt idx="509">
                  <c:v>May</c:v>
                </c:pt>
                <c:pt idx="510">
                  <c:v>May</c:v>
                </c:pt>
                <c:pt idx="511">
                  <c:v>May</c:v>
                </c:pt>
                <c:pt idx="512">
                  <c:v>May</c:v>
                </c:pt>
                <c:pt idx="513">
                  <c:v>May</c:v>
                </c:pt>
                <c:pt idx="514">
                  <c:v>May</c:v>
                </c:pt>
                <c:pt idx="515">
                  <c:v>May</c:v>
                </c:pt>
                <c:pt idx="516">
                  <c:v>May</c:v>
                </c:pt>
                <c:pt idx="517">
                  <c:v>Jun</c:v>
                </c:pt>
                <c:pt idx="518">
                  <c:v>Jun</c:v>
                </c:pt>
                <c:pt idx="519">
                  <c:v>Jun</c:v>
                </c:pt>
                <c:pt idx="520">
                  <c:v>Jun</c:v>
                </c:pt>
                <c:pt idx="521">
                  <c:v>Jun</c:v>
                </c:pt>
                <c:pt idx="522">
                  <c:v>Jun</c:v>
                </c:pt>
                <c:pt idx="523">
                  <c:v>Jun</c:v>
                </c:pt>
                <c:pt idx="524">
                  <c:v>Jun</c:v>
                </c:pt>
                <c:pt idx="525">
                  <c:v>Jun</c:v>
                </c:pt>
                <c:pt idx="526">
                  <c:v>Jun</c:v>
                </c:pt>
                <c:pt idx="527">
                  <c:v>Jun</c:v>
                </c:pt>
                <c:pt idx="528">
                  <c:v>Jun</c:v>
                </c:pt>
                <c:pt idx="529">
                  <c:v>Jun</c:v>
                </c:pt>
                <c:pt idx="530">
                  <c:v>Jun</c:v>
                </c:pt>
                <c:pt idx="531">
                  <c:v>Jun</c:v>
                </c:pt>
                <c:pt idx="532">
                  <c:v>Jun</c:v>
                </c:pt>
                <c:pt idx="533">
                  <c:v>Jun</c:v>
                </c:pt>
                <c:pt idx="534">
                  <c:v>Jun</c:v>
                </c:pt>
                <c:pt idx="535">
                  <c:v>Jun</c:v>
                </c:pt>
                <c:pt idx="536">
                  <c:v>Jun</c:v>
                </c:pt>
                <c:pt idx="537">
                  <c:v>Jun</c:v>
                </c:pt>
                <c:pt idx="538">
                  <c:v>Jun</c:v>
                </c:pt>
                <c:pt idx="539">
                  <c:v>Jun</c:v>
                </c:pt>
                <c:pt idx="540">
                  <c:v>Jun</c:v>
                </c:pt>
                <c:pt idx="541">
                  <c:v>Jun</c:v>
                </c:pt>
                <c:pt idx="542">
                  <c:v>Jun</c:v>
                </c:pt>
                <c:pt idx="543">
                  <c:v>Jun</c:v>
                </c:pt>
                <c:pt idx="544">
                  <c:v>Jun</c:v>
                </c:pt>
                <c:pt idx="545">
                  <c:v>Jun</c:v>
                </c:pt>
                <c:pt idx="546">
                  <c:v>Jun</c:v>
                </c:pt>
              </c:strCache>
            </c:strRef>
          </c:cat>
          <c:val>
            <c:numRef>
              <c:f>'Worksheet (2)'!$O$9:$O$555</c:f>
              <c:numCache>
                <c:formatCode>General</c:formatCode>
                <c:ptCount val="547"/>
                <c:pt idx="0">
                  <c:v>100</c:v>
                </c:pt>
                <c:pt idx="1">
                  <c:v>100.5588168886882</c:v>
                </c:pt>
                <c:pt idx="2">
                  <c:v>100.67735380447054</c:v>
                </c:pt>
                <c:pt idx="3">
                  <c:v>100.84669225558818</c:v>
                </c:pt>
                <c:pt idx="4">
                  <c:v>101.0047414766313</c:v>
                </c:pt>
                <c:pt idx="5">
                  <c:v>101.17972454278619</c:v>
                </c:pt>
                <c:pt idx="6">
                  <c:v>101.17972454278619</c:v>
                </c:pt>
                <c:pt idx="7">
                  <c:v>101.17972454278619</c:v>
                </c:pt>
                <c:pt idx="8">
                  <c:v>101.65387220591555</c:v>
                </c:pt>
                <c:pt idx="9">
                  <c:v>101.81756604199595</c:v>
                </c:pt>
                <c:pt idx="10">
                  <c:v>101.98125987807632</c:v>
                </c:pt>
                <c:pt idx="11">
                  <c:v>102.15059832919395</c:v>
                </c:pt>
                <c:pt idx="12">
                  <c:v>102.31993678031159</c:v>
                </c:pt>
                <c:pt idx="13">
                  <c:v>102.31993678031159</c:v>
                </c:pt>
                <c:pt idx="14">
                  <c:v>102.31993678031159</c:v>
                </c:pt>
                <c:pt idx="15">
                  <c:v>102.84488597877623</c:v>
                </c:pt>
                <c:pt idx="16">
                  <c:v>103.00857981485663</c:v>
                </c:pt>
                <c:pt idx="17">
                  <c:v>103.18920749604877</c:v>
                </c:pt>
                <c:pt idx="18">
                  <c:v>103.35854594716641</c:v>
                </c:pt>
                <c:pt idx="19">
                  <c:v>103.55046285843305</c:v>
                </c:pt>
                <c:pt idx="20">
                  <c:v>103.55046285843305</c:v>
                </c:pt>
                <c:pt idx="21">
                  <c:v>103.55046285843305</c:v>
                </c:pt>
                <c:pt idx="22">
                  <c:v>104.06976744186048</c:v>
                </c:pt>
                <c:pt idx="23">
                  <c:v>104.25039512305261</c:v>
                </c:pt>
                <c:pt idx="24">
                  <c:v>104.44231203431926</c:v>
                </c:pt>
                <c:pt idx="25">
                  <c:v>104.60600587039963</c:v>
                </c:pt>
                <c:pt idx="26">
                  <c:v>104.76969970648003</c:v>
                </c:pt>
                <c:pt idx="27">
                  <c:v>104.76969970648003</c:v>
                </c:pt>
                <c:pt idx="28">
                  <c:v>104.76969970648003</c:v>
                </c:pt>
                <c:pt idx="29">
                  <c:v>105.3059381350192</c:v>
                </c:pt>
                <c:pt idx="30">
                  <c:v>105.55430119665839</c:v>
                </c:pt>
                <c:pt idx="31">
                  <c:v>105.71799503273876</c:v>
                </c:pt>
                <c:pt idx="32">
                  <c:v>105.8760442537819</c:v>
                </c:pt>
                <c:pt idx="33">
                  <c:v>106.13005193045835</c:v>
                </c:pt>
                <c:pt idx="34">
                  <c:v>106.13005193045835</c:v>
                </c:pt>
                <c:pt idx="35">
                  <c:v>106.13005193045835</c:v>
                </c:pt>
                <c:pt idx="36">
                  <c:v>106.74531496951909</c:v>
                </c:pt>
                <c:pt idx="37">
                  <c:v>106.97674418604652</c:v>
                </c:pt>
                <c:pt idx="38">
                  <c:v>107.16301648227591</c:v>
                </c:pt>
                <c:pt idx="39">
                  <c:v>107.36622262361708</c:v>
                </c:pt>
                <c:pt idx="40">
                  <c:v>107.5355610747347</c:v>
                </c:pt>
                <c:pt idx="41">
                  <c:v>107.5355610747347</c:v>
                </c:pt>
                <c:pt idx="42">
                  <c:v>107.5355610747347</c:v>
                </c:pt>
                <c:pt idx="43">
                  <c:v>108.17904718898173</c:v>
                </c:pt>
                <c:pt idx="44">
                  <c:v>108.37096410024839</c:v>
                </c:pt>
                <c:pt idx="45">
                  <c:v>108.59110408670129</c:v>
                </c:pt>
                <c:pt idx="46">
                  <c:v>108.84511176337774</c:v>
                </c:pt>
                <c:pt idx="47">
                  <c:v>109.0483179047189</c:v>
                </c:pt>
                <c:pt idx="48">
                  <c:v>109.0483179047189</c:v>
                </c:pt>
                <c:pt idx="49">
                  <c:v>109.0483179047189</c:v>
                </c:pt>
                <c:pt idx="50">
                  <c:v>109.0483179047189</c:v>
                </c:pt>
                <c:pt idx="51">
                  <c:v>109.0483179047189</c:v>
                </c:pt>
                <c:pt idx="52">
                  <c:v>110.04177015127567</c:v>
                </c:pt>
                <c:pt idx="53">
                  <c:v>110.24497629261685</c:v>
                </c:pt>
                <c:pt idx="54">
                  <c:v>110.45382704899527</c:v>
                </c:pt>
                <c:pt idx="55">
                  <c:v>110.45382704899527</c:v>
                </c:pt>
                <c:pt idx="56">
                  <c:v>110.45382704899527</c:v>
                </c:pt>
                <c:pt idx="57">
                  <c:v>111.09166854820502</c:v>
                </c:pt>
                <c:pt idx="58">
                  <c:v>111.28358545947168</c:v>
                </c:pt>
                <c:pt idx="59">
                  <c:v>111.52065929103634</c:v>
                </c:pt>
                <c:pt idx="60">
                  <c:v>111.68999774215398</c:v>
                </c:pt>
                <c:pt idx="61">
                  <c:v>111.92142695868141</c:v>
                </c:pt>
                <c:pt idx="62">
                  <c:v>111.92142695868141</c:v>
                </c:pt>
                <c:pt idx="63">
                  <c:v>111.92142695868141</c:v>
                </c:pt>
                <c:pt idx="64">
                  <c:v>112.51975615263039</c:v>
                </c:pt>
                <c:pt idx="65">
                  <c:v>112.71167306389704</c:v>
                </c:pt>
                <c:pt idx="66">
                  <c:v>112.86407766990291</c:v>
                </c:pt>
                <c:pt idx="67">
                  <c:v>113.09550688643036</c:v>
                </c:pt>
                <c:pt idx="68">
                  <c:v>113.30435764280875</c:v>
                </c:pt>
                <c:pt idx="69">
                  <c:v>113.30435764280875</c:v>
                </c:pt>
                <c:pt idx="70">
                  <c:v>113.30435764280875</c:v>
                </c:pt>
                <c:pt idx="71">
                  <c:v>113.94219914201852</c:v>
                </c:pt>
                <c:pt idx="72">
                  <c:v>114.06073605780085</c:v>
                </c:pt>
                <c:pt idx="73">
                  <c:v>114.33732219462634</c:v>
                </c:pt>
                <c:pt idx="74">
                  <c:v>114.551817566042</c:v>
                </c:pt>
                <c:pt idx="75">
                  <c:v>114.77760216753219</c:v>
                </c:pt>
                <c:pt idx="76">
                  <c:v>114.77760216753219</c:v>
                </c:pt>
                <c:pt idx="77">
                  <c:v>114.77760216753219</c:v>
                </c:pt>
                <c:pt idx="78">
                  <c:v>115.44931135696545</c:v>
                </c:pt>
                <c:pt idx="79">
                  <c:v>115.72589749379094</c:v>
                </c:pt>
                <c:pt idx="80">
                  <c:v>115.92910363513209</c:v>
                </c:pt>
                <c:pt idx="81">
                  <c:v>116.15488823662226</c:v>
                </c:pt>
                <c:pt idx="82">
                  <c:v>116.15488823662226</c:v>
                </c:pt>
                <c:pt idx="83">
                  <c:v>116.15488823662226</c:v>
                </c:pt>
                <c:pt idx="84">
                  <c:v>116.15488823662226</c:v>
                </c:pt>
                <c:pt idx="85">
                  <c:v>117.08060510273199</c:v>
                </c:pt>
                <c:pt idx="86">
                  <c:v>117.31767893429668</c:v>
                </c:pt>
                <c:pt idx="87">
                  <c:v>117.5773312260104</c:v>
                </c:pt>
                <c:pt idx="88">
                  <c:v>117.74102506209077</c:v>
                </c:pt>
                <c:pt idx="89">
                  <c:v>117.97809889365544</c:v>
                </c:pt>
                <c:pt idx="90">
                  <c:v>117.97809889365544</c:v>
                </c:pt>
                <c:pt idx="91">
                  <c:v>117.97809889365544</c:v>
                </c:pt>
                <c:pt idx="92">
                  <c:v>118.74576653872207</c:v>
                </c:pt>
                <c:pt idx="93">
                  <c:v>118.9771957552495</c:v>
                </c:pt>
                <c:pt idx="94">
                  <c:v>119.22555881688869</c:v>
                </c:pt>
                <c:pt idx="95">
                  <c:v>119.22555881688869</c:v>
                </c:pt>
                <c:pt idx="96">
                  <c:v>119.22555881688869</c:v>
                </c:pt>
                <c:pt idx="97">
                  <c:v>119.22555881688869</c:v>
                </c:pt>
                <c:pt idx="98">
                  <c:v>119.22555881688869</c:v>
                </c:pt>
                <c:pt idx="99">
                  <c:v>120.4504402799729</c:v>
                </c:pt>
                <c:pt idx="100">
                  <c:v>120.65929103635131</c:v>
                </c:pt>
                <c:pt idx="101">
                  <c:v>120.93023255813955</c:v>
                </c:pt>
                <c:pt idx="102">
                  <c:v>121.17859561977873</c:v>
                </c:pt>
                <c:pt idx="103">
                  <c:v>121.4156694513434</c:v>
                </c:pt>
                <c:pt idx="104">
                  <c:v>121.4156694513434</c:v>
                </c:pt>
                <c:pt idx="105">
                  <c:v>121.4156694513434</c:v>
                </c:pt>
                <c:pt idx="106">
                  <c:v>122.138180176112</c:v>
                </c:pt>
                <c:pt idx="107">
                  <c:v>122.45427861819824</c:v>
                </c:pt>
                <c:pt idx="108">
                  <c:v>122.75908783020996</c:v>
                </c:pt>
                <c:pt idx="109">
                  <c:v>123.04696319710997</c:v>
                </c:pt>
                <c:pt idx="110">
                  <c:v>123.35177240912169</c:v>
                </c:pt>
                <c:pt idx="111">
                  <c:v>123.35177240912169</c:v>
                </c:pt>
                <c:pt idx="112">
                  <c:v>123.35177240912169</c:v>
                </c:pt>
                <c:pt idx="113">
                  <c:v>124.30006773538045</c:v>
                </c:pt>
                <c:pt idx="114">
                  <c:v>124.67261232783923</c:v>
                </c:pt>
                <c:pt idx="115">
                  <c:v>125.06773538044705</c:v>
                </c:pt>
                <c:pt idx="116">
                  <c:v>125.310453827049</c:v>
                </c:pt>
                <c:pt idx="117">
                  <c:v>125.69428764958231</c:v>
                </c:pt>
                <c:pt idx="118">
                  <c:v>125.69428764958231</c:v>
                </c:pt>
                <c:pt idx="119">
                  <c:v>125.69428764958231</c:v>
                </c:pt>
                <c:pt idx="120">
                  <c:v>125.69428764958231</c:v>
                </c:pt>
                <c:pt idx="121">
                  <c:v>126.80627681192142</c:v>
                </c:pt>
                <c:pt idx="122">
                  <c:v>127.11673063897042</c:v>
                </c:pt>
                <c:pt idx="123">
                  <c:v>127.39896139083314</c:v>
                </c:pt>
                <c:pt idx="124">
                  <c:v>127.70941521788215</c:v>
                </c:pt>
                <c:pt idx="125">
                  <c:v>127.70941521788215</c:v>
                </c:pt>
                <c:pt idx="126">
                  <c:v>127.70941521788215</c:v>
                </c:pt>
                <c:pt idx="127">
                  <c:v>128.49966132309777</c:v>
                </c:pt>
                <c:pt idx="128">
                  <c:v>128.72544592458794</c:v>
                </c:pt>
                <c:pt idx="129">
                  <c:v>128.9794536012644</c:v>
                </c:pt>
                <c:pt idx="130">
                  <c:v>129.26168435312712</c:v>
                </c:pt>
                <c:pt idx="131">
                  <c:v>129.3745766538722</c:v>
                </c:pt>
                <c:pt idx="132">
                  <c:v>129.3745766538722</c:v>
                </c:pt>
                <c:pt idx="133">
                  <c:v>129.3745766538722</c:v>
                </c:pt>
                <c:pt idx="134">
                  <c:v>130.22126890946038</c:v>
                </c:pt>
                <c:pt idx="135">
                  <c:v>130.44705351095055</c:v>
                </c:pt>
                <c:pt idx="136">
                  <c:v>130.75750733799956</c:v>
                </c:pt>
                <c:pt idx="137">
                  <c:v>131.01151501467601</c:v>
                </c:pt>
                <c:pt idx="138">
                  <c:v>131.37841499209756</c:v>
                </c:pt>
                <c:pt idx="139">
                  <c:v>131.37841499209756</c:v>
                </c:pt>
                <c:pt idx="140">
                  <c:v>131.37841499209756</c:v>
                </c:pt>
                <c:pt idx="141">
                  <c:v>132.28155339805824</c:v>
                </c:pt>
                <c:pt idx="142">
                  <c:v>132.62023030029351</c:v>
                </c:pt>
                <c:pt idx="143">
                  <c:v>133.07179950327389</c:v>
                </c:pt>
                <c:pt idx="144">
                  <c:v>133.07179950327389</c:v>
                </c:pt>
                <c:pt idx="145">
                  <c:v>133.07179950327389</c:v>
                </c:pt>
                <c:pt idx="146">
                  <c:v>133.07179950327389</c:v>
                </c:pt>
                <c:pt idx="147">
                  <c:v>133.07179950327389</c:v>
                </c:pt>
                <c:pt idx="148">
                  <c:v>134.4829532625875</c:v>
                </c:pt>
                <c:pt idx="149">
                  <c:v>134.82163016482275</c:v>
                </c:pt>
                <c:pt idx="150">
                  <c:v>135.1885301422443</c:v>
                </c:pt>
                <c:pt idx="151">
                  <c:v>135.61187627003838</c:v>
                </c:pt>
                <c:pt idx="152">
                  <c:v>135.95055317227366</c:v>
                </c:pt>
                <c:pt idx="153">
                  <c:v>135.95055317227366</c:v>
                </c:pt>
                <c:pt idx="154">
                  <c:v>135.95055317227366</c:v>
                </c:pt>
                <c:pt idx="155">
                  <c:v>136.88191465342064</c:v>
                </c:pt>
                <c:pt idx="156">
                  <c:v>137.30526078121471</c:v>
                </c:pt>
                <c:pt idx="157">
                  <c:v>137.44637615714609</c:v>
                </c:pt>
                <c:pt idx="158">
                  <c:v>137.98261458568527</c:v>
                </c:pt>
                <c:pt idx="159">
                  <c:v>138.26484533754797</c:v>
                </c:pt>
                <c:pt idx="160">
                  <c:v>138.26484533754797</c:v>
                </c:pt>
                <c:pt idx="161">
                  <c:v>138.26484533754797</c:v>
                </c:pt>
                <c:pt idx="162">
                  <c:v>139.30909911944008</c:v>
                </c:pt>
                <c:pt idx="163">
                  <c:v>139.4784375705577</c:v>
                </c:pt>
                <c:pt idx="164">
                  <c:v>139.98645292391058</c:v>
                </c:pt>
                <c:pt idx="165">
                  <c:v>140.18401445021448</c:v>
                </c:pt>
                <c:pt idx="166">
                  <c:v>140.80492210431248</c:v>
                </c:pt>
                <c:pt idx="167">
                  <c:v>140.80492210431248</c:v>
                </c:pt>
                <c:pt idx="168">
                  <c:v>140.80492210431248</c:v>
                </c:pt>
                <c:pt idx="169">
                  <c:v>140.80492210431248</c:v>
                </c:pt>
                <c:pt idx="170">
                  <c:v>140.80492210431248</c:v>
                </c:pt>
                <c:pt idx="171">
                  <c:v>142.15962971325357</c:v>
                </c:pt>
                <c:pt idx="172">
                  <c:v>142.58297584104764</c:v>
                </c:pt>
                <c:pt idx="173">
                  <c:v>142.80876044253782</c:v>
                </c:pt>
                <c:pt idx="174">
                  <c:v>142.80876044253782</c:v>
                </c:pt>
                <c:pt idx="175">
                  <c:v>142.80876044253782</c:v>
                </c:pt>
                <c:pt idx="176">
                  <c:v>143.71189884849852</c:v>
                </c:pt>
                <c:pt idx="177">
                  <c:v>144.07879882592007</c:v>
                </c:pt>
                <c:pt idx="178">
                  <c:v>144.41747572815532</c:v>
                </c:pt>
                <c:pt idx="179">
                  <c:v>144.61503725445922</c:v>
                </c:pt>
                <c:pt idx="180">
                  <c:v>144.89726800632198</c:v>
                </c:pt>
                <c:pt idx="181">
                  <c:v>144.89726800632198</c:v>
                </c:pt>
                <c:pt idx="182">
                  <c:v>144.89726800632198</c:v>
                </c:pt>
                <c:pt idx="183">
                  <c:v>145.57462181079251</c:v>
                </c:pt>
                <c:pt idx="184">
                  <c:v>146.39309099119441</c:v>
                </c:pt>
                <c:pt idx="185">
                  <c:v>146.47776021675324</c:v>
                </c:pt>
                <c:pt idx="186">
                  <c:v>146.98577557010611</c:v>
                </c:pt>
                <c:pt idx="187">
                  <c:v>147.32445247234139</c:v>
                </c:pt>
                <c:pt idx="188">
                  <c:v>147.32445247234139</c:v>
                </c:pt>
                <c:pt idx="189">
                  <c:v>147.32445247234139</c:v>
                </c:pt>
                <c:pt idx="190">
                  <c:v>148.17114472792957</c:v>
                </c:pt>
                <c:pt idx="191">
                  <c:v>148.56626778053737</c:v>
                </c:pt>
                <c:pt idx="192">
                  <c:v>149.046060058704</c:v>
                </c:pt>
                <c:pt idx="193">
                  <c:v>149.21539850982163</c:v>
                </c:pt>
                <c:pt idx="194">
                  <c:v>149.61052156242945</c:v>
                </c:pt>
                <c:pt idx="195">
                  <c:v>149.61052156242945</c:v>
                </c:pt>
                <c:pt idx="196">
                  <c:v>149.61052156242945</c:v>
                </c:pt>
                <c:pt idx="197">
                  <c:v>150.57010611876271</c:v>
                </c:pt>
                <c:pt idx="198">
                  <c:v>151.07812147211558</c:v>
                </c:pt>
                <c:pt idx="199">
                  <c:v>151.24745992323324</c:v>
                </c:pt>
                <c:pt idx="200">
                  <c:v>151.67080605102731</c:v>
                </c:pt>
                <c:pt idx="201">
                  <c:v>152.09415217882142</c:v>
                </c:pt>
                <c:pt idx="202">
                  <c:v>152.09415217882142</c:v>
                </c:pt>
                <c:pt idx="203">
                  <c:v>152.09415217882142</c:v>
                </c:pt>
                <c:pt idx="204">
                  <c:v>152.96906750959585</c:v>
                </c:pt>
                <c:pt idx="205">
                  <c:v>153.30774441183112</c:v>
                </c:pt>
                <c:pt idx="206">
                  <c:v>153.81575976518403</c:v>
                </c:pt>
                <c:pt idx="207">
                  <c:v>154.1544366674193</c:v>
                </c:pt>
                <c:pt idx="208">
                  <c:v>154.49311356965453</c:v>
                </c:pt>
                <c:pt idx="209">
                  <c:v>154.49311356965453</c:v>
                </c:pt>
                <c:pt idx="210">
                  <c:v>154.49311356965453</c:v>
                </c:pt>
                <c:pt idx="211">
                  <c:v>155.36802890042901</c:v>
                </c:pt>
                <c:pt idx="212">
                  <c:v>155.87604425378188</c:v>
                </c:pt>
                <c:pt idx="213">
                  <c:v>156.58162113343869</c:v>
                </c:pt>
                <c:pt idx="214">
                  <c:v>156.97674418604652</c:v>
                </c:pt>
                <c:pt idx="215">
                  <c:v>157.68232106570335</c:v>
                </c:pt>
                <c:pt idx="216">
                  <c:v>157.68232106570335</c:v>
                </c:pt>
                <c:pt idx="217">
                  <c:v>157.68232106570335</c:v>
                </c:pt>
                <c:pt idx="218">
                  <c:v>159.85549785504628</c:v>
                </c:pt>
                <c:pt idx="219">
                  <c:v>160.41995935877173</c:v>
                </c:pt>
                <c:pt idx="220">
                  <c:v>160.95619778731088</c:v>
                </c:pt>
                <c:pt idx="221">
                  <c:v>161.54888236622261</c:v>
                </c:pt>
                <c:pt idx="222">
                  <c:v>162.19801309550689</c:v>
                </c:pt>
                <c:pt idx="223">
                  <c:v>162.19801309550689</c:v>
                </c:pt>
                <c:pt idx="224">
                  <c:v>162.19801309550689</c:v>
                </c:pt>
                <c:pt idx="225">
                  <c:v>197.5333032287198</c:v>
                </c:pt>
                <c:pt idx="226">
                  <c:v>197.56152630390608</c:v>
                </c:pt>
                <c:pt idx="227">
                  <c:v>197.5333032287198</c:v>
                </c:pt>
                <c:pt idx="228">
                  <c:v>197.5333032287198</c:v>
                </c:pt>
                <c:pt idx="229">
                  <c:v>197.5333032287198</c:v>
                </c:pt>
                <c:pt idx="230">
                  <c:v>197.5333032287198</c:v>
                </c:pt>
                <c:pt idx="231">
                  <c:v>197.5333032287198</c:v>
                </c:pt>
                <c:pt idx="232">
                  <c:v>197.5333032287198</c:v>
                </c:pt>
                <c:pt idx="233">
                  <c:v>197.5333032287198</c:v>
                </c:pt>
                <c:pt idx="234">
                  <c:v>197.5333032287198</c:v>
                </c:pt>
                <c:pt idx="235">
                  <c:v>197.56152630390608</c:v>
                </c:pt>
                <c:pt idx="236">
                  <c:v>197.61797245427863</c:v>
                </c:pt>
                <c:pt idx="237">
                  <c:v>197.61797245427863</c:v>
                </c:pt>
                <c:pt idx="238">
                  <c:v>197.61797245427863</c:v>
                </c:pt>
                <c:pt idx="239">
                  <c:v>197.5333032287198</c:v>
                </c:pt>
                <c:pt idx="240">
                  <c:v>197.56152630390608</c:v>
                </c:pt>
                <c:pt idx="241">
                  <c:v>197.56152630390608</c:v>
                </c:pt>
                <c:pt idx="242">
                  <c:v>197.56152630390608</c:v>
                </c:pt>
                <c:pt idx="243">
                  <c:v>197.61797245427863</c:v>
                </c:pt>
                <c:pt idx="244">
                  <c:v>197.61797245427863</c:v>
                </c:pt>
                <c:pt idx="245">
                  <c:v>197.61797245427863</c:v>
                </c:pt>
                <c:pt idx="246">
                  <c:v>197.56152630390608</c:v>
                </c:pt>
                <c:pt idx="247">
                  <c:v>197.56152630390608</c:v>
                </c:pt>
                <c:pt idx="248">
                  <c:v>197.56152630390608</c:v>
                </c:pt>
                <c:pt idx="249">
                  <c:v>197.5333032287198</c:v>
                </c:pt>
                <c:pt idx="250">
                  <c:v>197.5333032287198</c:v>
                </c:pt>
                <c:pt idx="251">
                  <c:v>197.5333032287198</c:v>
                </c:pt>
                <c:pt idx="252">
                  <c:v>197.5333032287198</c:v>
                </c:pt>
                <c:pt idx="253">
                  <c:v>197.5333032287198</c:v>
                </c:pt>
                <c:pt idx="254">
                  <c:v>197.5333032287198</c:v>
                </c:pt>
                <c:pt idx="255">
                  <c:v>197.58974937909235</c:v>
                </c:pt>
                <c:pt idx="256">
                  <c:v>197.56152630390608</c:v>
                </c:pt>
                <c:pt idx="257">
                  <c:v>197.56152630390608</c:v>
                </c:pt>
                <c:pt idx="258">
                  <c:v>197.56152630390608</c:v>
                </c:pt>
                <c:pt idx="259">
                  <c:v>197.56152630390608</c:v>
                </c:pt>
                <c:pt idx="260">
                  <c:v>197.56152630390608</c:v>
                </c:pt>
                <c:pt idx="261">
                  <c:v>197.5333032287198</c:v>
                </c:pt>
                <c:pt idx="262">
                  <c:v>197.61797245427863</c:v>
                </c:pt>
                <c:pt idx="263">
                  <c:v>197.56152630390608</c:v>
                </c:pt>
                <c:pt idx="264">
                  <c:v>197.58974937909235</c:v>
                </c:pt>
                <c:pt idx="265">
                  <c:v>197.58974937909235</c:v>
                </c:pt>
                <c:pt idx="266">
                  <c:v>197.58974937909235</c:v>
                </c:pt>
                <c:pt idx="267">
                  <c:v>197.58974937909235</c:v>
                </c:pt>
                <c:pt idx="268">
                  <c:v>197.56152630390608</c:v>
                </c:pt>
                <c:pt idx="269">
                  <c:v>197.56152630390608</c:v>
                </c:pt>
                <c:pt idx="270">
                  <c:v>197.58974937909235</c:v>
                </c:pt>
                <c:pt idx="271">
                  <c:v>197.5333032287198</c:v>
                </c:pt>
                <c:pt idx="272">
                  <c:v>197.5333032287198</c:v>
                </c:pt>
                <c:pt idx="273">
                  <c:v>197.5333032287198</c:v>
                </c:pt>
                <c:pt idx="274">
                  <c:v>197.58974937909235</c:v>
                </c:pt>
                <c:pt idx="275">
                  <c:v>197.58974937909235</c:v>
                </c:pt>
                <c:pt idx="276">
                  <c:v>197.56152630390608</c:v>
                </c:pt>
                <c:pt idx="277">
                  <c:v>197.56152630390608</c:v>
                </c:pt>
                <c:pt idx="278">
                  <c:v>197.61797245427863</c:v>
                </c:pt>
                <c:pt idx="279">
                  <c:v>197.61797245427863</c:v>
                </c:pt>
                <c:pt idx="280">
                  <c:v>197.61797245427863</c:v>
                </c:pt>
                <c:pt idx="281">
                  <c:v>197.61797245427863</c:v>
                </c:pt>
                <c:pt idx="282">
                  <c:v>197.61797245427863</c:v>
                </c:pt>
                <c:pt idx="283">
                  <c:v>197.61797245427863</c:v>
                </c:pt>
                <c:pt idx="284">
                  <c:v>197.5333032287198</c:v>
                </c:pt>
                <c:pt idx="285">
                  <c:v>197.5333032287198</c:v>
                </c:pt>
                <c:pt idx="286">
                  <c:v>197.5333032287198</c:v>
                </c:pt>
                <c:pt idx="287">
                  <c:v>197.5333032287198</c:v>
                </c:pt>
                <c:pt idx="288">
                  <c:v>197.5333032287198</c:v>
                </c:pt>
                <c:pt idx="289">
                  <c:v>197.61797245427863</c:v>
                </c:pt>
                <c:pt idx="290">
                  <c:v>197.61797245427863</c:v>
                </c:pt>
                <c:pt idx="291">
                  <c:v>197.5333032287198</c:v>
                </c:pt>
                <c:pt idx="292">
                  <c:v>197.5333032287198</c:v>
                </c:pt>
                <c:pt idx="293">
                  <c:v>197.5333032287198</c:v>
                </c:pt>
                <c:pt idx="294">
                  <c:v>197.5333032287198</c:v>
                </c:pt>
                <c:pt idx="295">
                  <c:v>197.5333032287198</c:v>
                </c:pt>
                <c:pt idx="296">
                  <c:v>197.5333032287198</c:v>
                </c:pt>
                <c:pt idx="297">
                  <c:v>197.61797245427863</c:v>
                </c:pt>
                <c:pt idx="298">
                  <c:v>197.5333032287198</c:v>
                </c:pt>
                <c:pt idx="299">
                  <c:v>197.5333032287198</c:v>
                </c:pt>
                <c:pt idx="300">
                  <c:v>197.5333032287198</c:v>
                </c:pt>
                <c:pt idx="301">
                  <c:v>197.5333032287198</c:v>
                </c:pt>
                <c:pt idx="302">
                  <c:v>197.5333032287198</c:v>
                </c:pt>
                <c:pt idx="303">
                  <c:v>197.56152630390608</c:v>
                </c:pt>
                <c:pt idx="304">
                  <c:v>197.5333032287198</c:v>
                </c:pt>
                <c:pt idx="305">
                  <c:v>197.61797245427863</c:v>
                </c:pt>
                <c:pt idx="306">
                  <c:v>197.61797245427863</c:v>
                </c:pt>
                <c:pt idx="307">
                  <c:v>197.61797245427863</c:v>
                </c:pt>
                <c:pt idx="308">
                  <c:v>197.61797245427863</c:v>
                </c:pt>
                <c:pt idx="309">
                  <c:v>197.61797245427863</c:v>
                </c:pt>
                <c:pt idx="310">
                  <c:v>197.56152630390608</c:v>
                </c:pt>
                <c:pt idx="311">
                  <c:v>197.5333032287198</c:v>
                </c:pt>
                <c:pt idx="312">
                  <c:v>197.5333032287198</c:v>
                </c:pt>
                <c:pt idx="313">
                  <c:v>197.5333032287198</c:v>
                </c:pt>
                <c:pt idx="314">
                  <c:v>197.5333032287198</c:v>
                </c:pt>
                <c:pt idx="315">
                  <c:v>197.5333032287198</c:v>
                </c:pt>
                <c:pt idx="316">
                  <c:v>197.5333032287198</c:v>
                </c:pt>
                <c:pt idx="317">
                  <c:v>197.61797245427863</c:v>
                </c:pt>
                <c:pt idx="318">
                  <c:v>199.22668773989614</c:v>
                </c:pt>
                <c:pt idx="319">
                  <c:v>199.50891849175886</c:v>
                </c:pt>
                <c:pt idx="320">
                  <c:v>199.79114924362159</c:v>
                </c:pt>
                <c:pt idx="321">
                  <c:v>199.79114924362159</c:v>
                </c:pt>
                <c:pt idx="322">
                  <c:v>199.79114924362159</c:v>
                </c:pt>
                <c:pt idx="323">
                  <c:v>199.79114924362159</c:v>
                </c:pt>
                <c:pt idx="324">
                  <c:v>200.9200722510725</c:v>
                </c:pt>
                <c:pt idx="325">
                  <c:v>201.2023030029352</c:v>
                </c:pt>
                <c:pt idx="326">
                  <c:v>201.48453375479792</c:v>
                </c:pt>
                <c:pt idx="327">
                  <c:v>201.85143373221948</c:v>
                </c:pt>
                <c:pt idx="328">
                  <c:v>201.85143373221948</c:v>
                </c:pt>
                <c:pt idx="329">
                  <c:v>201.85143373221948</c:v>
                </c:pt>
                <c:pt idx="330">
                  <c:v>202.64167983743508</c:v>
                </c:pt>
                <c:pt idx="331">
                  <c:v>202.9239105892978</c:v>
                </c:pt>
                <c:pt idx="332">
                  <c:v>203.20614134116056</c:v>
                </c:pt>
                <c:pt idx="333">
                  <c:v>203.48837209302326</c:v>
                </c:pt>
                <c:pt idx="334">
                  <c:v>203.82704899525854</c:v>
                </c:pt>
                <c:pt idx="335">
                  <c:v>203.82704899525854</c:v>
                </c:pt>
                <c:pt idx="336">
                  <c:v>203.82704899525854</c:v>
                </c:pt>
                <c:pt idx="337">
                  <c:v>204.58907202528786</c:v>
                </c:pt>
                <c:pt idx="338">
                  <c:v>204.95597200270942</c:v>
                </c:pt>
                <c:pt idx="339">
                  <c:v>205.29464890494467</c:v>
                </c:pt>
                <c:pt idx="340">
                  <c:v>217.31767893429668</c:v>
                </c:pt>
                <c:pt idx="341">
                  <c:v>217.31767893429668</c:v>
                </c:pt>
                <c:pt idx="342">
                  <c:v>217.31767893429668</c:v>
                </c:pt>
                <c:pt idx="343">
                  <c:v>217.31767893429668</c:v>
                </c:pt>
                <c:pt idx="344">
                  <c:v>206.56468728832692</c:v>
                </c:pt>
                <c:pt idx="345">
                  <c:v>206.84691804018965</c:v>
                </c:pt>
                <c:pt idx="346">
                  <c:v>451.5409799051705</c:v>
                </c:pt>
                <c:pt idx="347">
                  <c:v>451.85143373221945</c:v>
                </c:pt>
                <c:pt idx="348">
                  <c:v>452.1901106344547</c:v>
                </c:pt>
                <c:pt idx="349">
                  <c:v>452.1901106344547</c:v>
                </c:pt>
                <c:pt idx="350">
                  <c:v>452.1901106344547</c:v>
                </c:pt>
                <c:pt idx="351">
                  <c:v>453.03680289004291</c:v>
                </c:pt>
                <c:pt idx="352">
                  <c:v>453.34725671709191</c:v>
                </c:pt>
                <c:pt idx="353">
                  <c:v>453.65771054414085</c:v>
                </c:pt>
                <c:pt idx="354">
                  <c:v>453.93994129600361</c:v>
                </c:pt>
                <c:pt idx="355">
                  <c:v>454.25039512305261</c:v>
                </c:pt>
                <c:pt idx="356">
                  <c:v>454.25039512305261</c:v>
                </c:pt>
                <c:pt idx="357">
                  <c:v>454.25039512305261</c:v>
                </c:pt>
                <c:pt idx="358">
                  <c:v>454.25039512305261</c:v>
                </c:pt>
                <c:pt idx="359">
                  <c:v>455.43576428087601</c:v>
                </c:pt>
                <c:pt idx="360">
                  <c:v>455.74621810792502</c:v>
                </c:pt>
                <c:pt idx="361">
                  <c:v>456.05667193497402</c:v>
                </c:pt>
                <c:pt idx="362">
                  <c:v>456.33890268683678</c:v>
                </c:pt>
                <c:pt idx="363">
                  <c:v>456.33890268683678</c:v>
                </c:pt>
                <c:pt idx="364">
                  <c:v>456.33890268683678</c:v>
                </c:pt>
                <c:pt idx="365">
                  <c:v>456.33890268683678</c:v>
                </c:pt>
                <c:pt idx="366">
                  <c:v>457.60894107021903</c:v>
                </c:pt>
                <c:pt idx="367">
                  <c:v>457.83472567170918</c:v>
                </c:pt>
                <c:pt idx="368">
                  <c:v>458.17340257394454</c:v>
                </c:pt>
                <c:pt idx="369">
                  <c:v>458.45563332580718</c:v>
                </c:pt>
                <c:pt idx="370">
                  <c:v>458.45563332580718</c:v>
                </c:pt>
                <c:pt idx="371">
                  <c:v>458.45563332580718</c:v>
                </c:pt>
                <c:pt idx="372">
                  <c:v>459.35877173176783</c:v>
                </c:pt>
                <c:pt idx="373">
                  <c:v>459.69744863400319</c:v>
                </c:pt>
                <c:pt idx="374">
                  <c:v>459.97967938586584</c:v>
                </c:pt>
                <c:pt idx="375">
                  <c:v>460.26191013772859</c:v>
                </c:pt>
                <c:pt idx="376">
                  <c:v>460.6005870399639</c:v>
                </c:pt>
                <c:pt idx="377">
                  <c:v>460.6005870399639</c:v>
                </c:pt>
                <c:pt idx="378">
                  <c:v>460.6005870399639</c:v>
                </c:pt>
                <c:pt idx="379">
                  <c:v>461.5037254459246</c:v>
                </c:pt>
                <c:pt idx="380">
                  <c:v>461.7859561977873</c:v>
                </c:pt>
                <c:pt idx="381">
                  <c:v>462.06818694965011</c:v>
                </c:pt>
                <c:pt idx="382">
                  <c:v>462.43508692707155</c:v>
                </c:pt>
                <c:pt idx="383">
                  <c:v>462.71731767893431</c:v>
                </c:pt>
                <c:pt idx="384">
                  <c:v>462.71731767893431</c:v>
                </c:pt>
                <c:pt idx="385">
                  <c:v>462.71731767893431</c:v>
                </c:pt>
                <c:pt idx="386">
                  <c:v>463.67690223526762</c:v>
                </c:pt>
                <c:pt idx="387">
                  <c:v>463.95913298713032</c:v>
                </c:pt>
                <c:pt idx="388">
                  <c:v>464.24136373899307</c:v>
                </c:pt>
                <c:pt idx="389">
                  <c:v>464.58004064122827</c:v>
                </c:pt>
                <c:pt idx="390">
                  <c:v>464.86227139309096</c:v>
                </c:pt>
                <c:pt idx="391">
                  <c:v>464.86227139309096</c:v>
                </c:pt>
                <c:pt idx="392">
                  <c:v>464.86227139309096</c:v>
                </c:pt>
                <c:pt idx="393">
                  <c:v>465.82185594942428</c:v>
                </c:pt>
                <c:pt idx="394">
                  <c:v>466.10408670128703</c:v>
                </c:pt>
                <c:pt idx="395">
                  <c:v>466.38631745314967</c:v>
                </c:pt>
                <c:pt idx="396">
                  <c:v>466.72499435538504</c:v>
                </c:pt>
                <c:pt idx="397">
                  <c:v>467.00722510724768</c:v>
                </c:pt>
                <c:pt idx="398">
                  <c:v>467.00722510724768</c:v>
                </c:pt>
                <c:pt idx="399">
                  <c:v>467.00722510724768</c:v>
                </c:pt>
                <c:pt idx="400">
                  <c:v>467.96680966358093</c:v>
                </c:pt>
                <c:pt idx="401">
                  <c:v>468.24904041544369</c:v>
                </c:pt>
                <c:pt idx="402">
                  <c:v>468.58771731767888</c:v>
                </c:pt>
                <c:pt idx="403">
                  <c:v>468.86994806954164</c:v>
                </c:pt>
                <c:pt idx="404">
                  <c:v>469.208624971777</c:v>
                </c:pt>
                <c:pt idx="405">
                  <c:v>469.208624971777</c:v>
                </c:pt>
                <c:pt idx="406">
                  <c:v>469.208624971777</c:v>
                </c:pt>
                <c:pt idx="407">
                  <c:v>469.208624971777</c:v>
                </c:pt>
                <c:pt idx="408">
                  <c:v>469.208624971777</c:v>
                </c:pt>
                <c:pt idx="409">
                  <c:v>470.73267103183565</c:v>
                </c:pt>
                <c:pt idx="410">
                  <c:v>471.08077444118305</c:v>
                </c:pt>
                <c:pt idx="411">
                  <c:v>471.3535786859336</c:v>
                </c:pt>
                <c:pt idx="412">
                  <c:v>471.3535786859336</c:v>
                </c:pt>
                <c:pt idx="413">
                  <c:v>471.3535786859336</c:v>
                </c:pt>
                <c:pt idx="414">
                  <c:v>472.31316324226685</c:v>
                </c:pt>
                <c:pt idx="415">
                  <c:v>472.59539399412961</c:v>
                </c:pt>
                <c:pt idx="416">
                  <c:v>472.93407089636491</c:v>
                </c:pt>
                <c:pt idx="417">
                  <c:v>473.21630164822761</c:v>
                </c:pt>
                <c:pt idx="418">
                  <c:v>473.55497855046292</c:v>
                </c:pt>
                <c:pt idx="419">
                  <c:v>473.55497855046292</c:v>
                </c:pt>
                <c:pt idx="420">
                  <c:v>473.55497855046292</c:v>
                </c:pt>
                <c:pt idx="421">
                  <c:v>474.51456310679612</c:v>
                </c:pt>
                <c:pt idx="422">
                  <c:v>474.79679385865882</c:v>
                </c:pt>
                <c:pt idx="423">
                  <c:v>475.13547076089412</c:v>
                </c:pt>
                <c:pt idx="424">
                  <c:v>475.41770151275682</c:v>
                </c:pt>
                <c:pt idx="425">
                  <c:v>475.69993226461958</c:v>
                </c:pt>
                <c:pt idx="426">
                  <c:v>475.69993226461958</c:v>
                </c:pt>
                <c:pt idx="427">
                  <c:v>475.69993226461958</c:v>
                </c:pt>
                <c:pt idx="428">
                  <c:v>476.54662452020773</c:v>
                </c:pt>
                <c:pt idx="429">
                  <c:v>477.11108602393313</c:v>
                </c:pt>
                <c:pt idx="430">
                  <c:v>477.39331677579588</c:v>
                </c:pt>
                <c:pt idx="431">
                  <c:v>477.67554752765864</c:v>
                </c:pt>
                <c:pt idx="432">
                  <c:v>477.95777827952134</c:v>
                </c:pt>
                <c:pt idx="433">
                  <c:v>477.95777827952134</c:v>
                </c:pt>
                <c:pt idx="434">
                  <c:v>477.95777827952134</c:v>
                </c:pt>
                <c:pt idx="435">
                  <c:v>478.80447053510949</c:v>
                </c:pt>
                <c:pt idx="436">
                  <c:v>479.08670128697224</c:v>
                </c:pt>
                <c:pt idx="437">
                  <c:v>479.6511627906977</c:v>
                </c:pt>
                <c:pt idx="438">
                  <c:v>479.93339354256045</c:v>
                </c:pt>
                <c:pt idx="439">
                  <c:v>480.21562429442309</c:v>
                </c:pt>
                <c:pt idx="440">
                  <c:v>480.21562429442309</c:v>
                </c:pt>
                <c:pt idx="441">
                  <c:v>480.21562429442309</c:v>
                </c:pt>
                <c:pt idx="442">
                  <c:v>481.0623165500113</c:v>
                </c:pt>
                <c:pt idx="443">
                  <c:v>481.34454730187406</c:v>
                </c:pt>
                <c:pt idx="444">
                  <c:v>481.6267780537367</c:v>
                </c:pt>
                <c:pt idx="445">
                  <c:v>482.19123955746221</c:v>
                </c:pt>
                <c:pt idx="446">
                  <c:v>482.47347030932485</c:v>
                </c:pt>
                <c:pt idx="447">
                  <c:v>482.47347030932485</c:v>
                </c:pt>
                <c:pt idx="448">
                  <c:v>482.47347030932485</c:v>
                </c:pt>
                <c:pt idx="449">
                  <c:v>483.32016256491306</c:v>
                </c:pt>
                <c:pt idx="450">
                  <c:v>483.60239331677582</c:v>
                </c:pt>
                <c:pt idx="451">
                  <c:v>483.97871980130958</c:v>
                </c:pt>
                <c:pt idx="452">
                  <c:v>483.97871980130958</c:v>
                </c:pt>
                <c:pt idx="453">
                  <c:v>483.97871980130958</c:v>
                </c:pt>
                <c:pt idx="454">
                  <c:v>483.97871980130958</c:v>
                </c:pt>
                <c:pt idx="455">
                  <c:v>483.97871980130958</c:v>
                </c:pt>
                <c:pt idx="456" formatCode="0.00">
                  <c:v>484</c:v>
                </c:pt>
                <c:pt idx="457" formatCode="0.00">
                  <c:v>484.36666666666667</c:v>
                </c:pt>
                <c:pt idx="458" formatCode="0.00">
                  <c:v>484.73333333333335</c:v>
                </c:pt>
                <c:pt idx="459" formatCode="0.00">
                  <c:v>485.1</c:v>
                </c:pt>
                <c:pt idx="460" formatCode="0.00">
                  <c:v>485.4666666666667</c:v>
                </c:pt>
                <c:pt idx="461" formatCode="0.00">
                  <c:v>485.83333333333337</c:v>
                </c:pt>
                <c:pt idx="462" formatCode="0.00">
                  <c:v>486.20000000000005</c:v>
                </c:pt>
                <c:pt idx="463" formatCode="0.00">
                  <c:v>486.56666666666672</c:v>
                </c:pt>
                <c:pt idx="464" formatCode="0.00">
                  <c:v>486.93333333333339</c:v>
                </c:pt>
                <c:pt idx="465" formatCode="0.00">
                  <c:v>487.30000000000007</c:v>
                </c:pt>
                <c:pt idx="466" formatCode="0.00">
                  <c:v>487.66666666666674</c:v>
                </c:pt>
                <c:pt idx="467" formatCode="0.00">
                  <c:v>488.03333333333342</c:v>
                </c:pt>
                <c:pt idx="468" formatCode="0.00">
                  <c:v>488.40000000000009</c:v>
                </c:pt>
                <c:pt idx="469" formatCode="0.00">
                  <c:v>488.76666666666677</c:v>
                </c:pt>
                <c:pt idx="470" formatCode="0.00">
                  <c:v>489.13333333333344</c:v>
                </c:pt>
                <c:pt idx="471" formatCode="0.00">
                  <c:v>489.50000000000011</c:v>
                </c:pt>
                <c:pt idx="472" formatCode="0.00">
                  <c:v>489.86666666666679</c:v>
                </c:pt>
                <c:pt idx="473" formatCode="0.00">
                  <c:v>490.23333333333346</c:v>
                </c:pt>
                <c:pt idx="474" formatCode="0.00">
                  <c:v>490.60000000000014</c:v>
                </c:pt>
                <c:pt idx="475" formatCode="0.00">
                  <c:v>490.96666666666681</c:v>
                </c:pt>
                <c:pt idx="476" formatCode="0.00">
                  <c:v>491.33333333333348</c:v>
                </c:pt>
                <c:pt idx="477" formatCode="0.00">
                  <c:v>491.70000000000016</c:v>
                </c:pt>
                <c:pt idx="478" formatCode="0.00">
                  <c:v>492.06666666666683</c:v>
                </c:pt>
                <c:pt idx="479" formatCode="0.00">
                  <c:v>492.43333333333351</c:v>
                </c:pt>
                <c:pt idx="480" formatCode="0.00">
                  <c:v>492.80000000000018</c:v>
                </c:pt>
                <c:pt idx="481" formatCode="0.00">
                  <c:v>493.16666666666686</c:v>
                </c:pt>
                <c:pt idx="482" formatCode="0.00">
                  <c:v>493.53333333333353</c:v>
                </c:pt>
                <c:pt idx="483" formatCode="0.00">
                  <c:v>493.9000000000002</c:v>
                </c:pt>
                <c:pt idx="484" formatCode="0.00">
                  <c:v>494.26666666666688</c:v>
                </c:pt>
                <c:pt idx="485" formatCode="0.00">
                  <c:v>495</c:v>
                </c:pt>
                <c:pt idx="486" formatCode="0.00">
                  <c:v>495.32258064516128</c:v>
                </c:pt>
                <c:pt idx="487" formatCode="0.00">
                  <c:v>495.64516129032256</c:v>
                </c:pt>
                <c:pt idx="488" formatCode="0.00">
                  <c:v>495.96774193548384</c:v>
                </c:pt>
                <c:pt idx="489" formatCode="0.00">
                  <c:v>496.29032258064512</c:v>
                </c:pt>
                <c:pt idx="490" formatCode="0.00">
                  <c:v>496.61290322580641</c:v>
                </c:pt>
                <c:pt idx="491" formatCode="0.00">
                  <c:v>496.93548387096769</c:v>
                </c:pt>
                <c:pt idx="492" formatCode="0.00">
                  <c:v>497.25806451612897</c:v>
                </c:pt>
                <c:pt idx="493" formatCode="0.00">
                  <c:v>497.58064516129025</c:v>
                </c:pt>
                <c:pt idx="494" formatCode="0.00">
                  <c:v>497.90322580645153</c:v>
                </c:pt>
                <c:pt idx="495" formatCode="0.00">
                  <c:v>498.22580645161281</c:v>
                </c:pt>
                <c:pt idx="496" formatCode="0.00">
                  <c:v>498.54838709677409</c:v>
                </c:pt>
                <c:pt idx="497" formatCode="0.00">
                  <c:v>498.87096774193537</c:v>
                </c:pt>
                <c:pt idx="498" formatCode="0.00">
                  <c:v>499.19354838709666</c:v>
                </c:pt>
                <c:pt idx="499" formatCode="0.00">
                  <c:v>499.51612903225794</c:v>
                </c:pt>
                <c:pt idx="500" formatCode="0.00">
                  <c:v>499.83870967741922</c:v>
                </c:pt>
                <c:pt idx="501" formatCode="0.00">
                  <c:v>500.1612903225805</c:v>
                </c:pt>
                <c:pt idx="502" formatCode="0.00">
                  <c:v>500.48387096774178</c:v>
                </c:pt>
                <c:pt idx="503" formatCode="0.00">
                  <c:v>500.80645161290306</c:v>
                </c:pt>
                <c:pt idx="504" formatCode="0.00">
                  <c:v>501.12903225806434</c:v>
                </c:pt>
                <c:pt idx="505" formatCode="0.00">
                  <c:v>501.45161290322562</c:v>
                </c:pt>
                <c:pt idx="506" formatCode="0.00">
                  <c:v>501.7741935483869</c:v>
                </c:pt>
                <c:pt idx="507" formatCode="0.00">
                  <c:v>502.09677419354819</c:v>
                </c:pt>
                <c:pt idx="508" formatCode="0.00">
                  <c:v>502.41935483870947</c:v>
                </c:pt>
                <c:pt idx="509" formatCode="0.00">
                  <c:v>502.74193548387075</c:v>
                </c:pt>
                <c:pt idx="510" formatCode="0.00">
                  <c:v>503.06451612903203</c:v>
                </c:pt>
                <c:pt idx="511" formatCode="0.00">
                  <c:v>503.38709677419331</c:v>
                </c:pt>
                <c:pt idx="512" formatCode="0.00">
                  <c:v>503.70967741935459</c:v>
                </c:pt>
                <c:pt idx="513" formatCode="0.00">
                  <c:v>504.03225806451587</c:v>
                </c:pt>
                <c:pt idx="514" formatCode="0.00">
                  <c:v>504.35483870967715</c:v>
                </c:pt>
                <c:pt idx="515" formatCode="0.00">
                  <c:v>504.67741935483843</c:v>
                </c:pt>
                <c:pt idx="516" formatCode="0.00">
                  <c:v>504.99999999999972</c:v>
                </c:pt>
                <c:pt idx="517" formatCode="0.00">
                  <c:v>505.33333333333303</c:v>
                </c:pt>
                <c:pt idx="518" formatCode="0.00">
                  <c:v>505.66666666666634</c:v>
                </c:pt>
                <c:pt idx="519" formatCode="0.00">
                  <c:v>505.99999999999966</c:v>
                </c:pt>
                <c:pt idx="520" formatCode="0.00">
                  <c:v>506.33333333333297</c:v>
                </c:pt>
                <c:pt idx="521" formatCode="0.00">
                  <c:v>506.66666666666629</c:v>
                </c:pt>
                <c:pt idx="522" formatCode="0.00">
                  <c:v>506.9999999999996</c:v>
                </c:pt>
                <c:pt idx="523" formatCode="0.00">
                  <c:v>507.33333333333292</c:v>
                </c:pt>
                <c:pt idx="524" formatCode="0.00">
                  <c:v>507.66666666666623</c:v>
                </c:pt>
                <c:pt idx="525" formatCode="0.00">
                  <c:v>507.99999999999955</c:v>
                </c:pt>
                <c:pt idx="526" formatCode="0.00">
                  <c:v>508.33333333333286</c:v>
                </c:pt>
                <c:pt idx="527" formatCode="0.00">
                  <c:v>508.66666666666617</c:v>
                </c:pt>
                <c:pt idx="528" formatCode="0.00">
                  <c:v>508.99999999999949</c:v>
                </c:pt>
                <c:pt idx="529" formatCode="0.00">
                  <c:v>509.3333333333328</c:v>
                </c:pt>
                <c:pt idx="530" formatCode="0.00">
                  <c:v>509.66666666666612</c:v>
                </c:pt>
                <c:pt idx="531" formatCode="0.00">
                  <c:v>509.99999999999943</c:v>
                </c:pt>
                <c:pt idx="532" formatCode="0.00">
                  <c:v>510.33333333333275</c:v>
                </c:pt>
                <c:pt idx="533" formatCode="0.00">
                  <c:v>510.66666666666606</c:v>
                </c:pt>
                <c:pt idx="534" formatCode="0.00">
                  <c:v>510.99999999999937</c:v>
                </c:pt>
                <c:pt idx="535" formatCode="0.00">
                  <c:v>511.33333333333269</c:v>
                </c:pt>
                <c:pt idx="536" formatCode="0.00">
                  <c:v>511.666666666666</c:v>
                </c:pt>
                <c:pt idx="537" formatCode="0.00">
                  <c:v>511.99999999999932</c:v>
                </c:pt>
                <c:pt idx="538" formatCode="0.00">
                  <c:v>512.33333333333269</c:v>
                </c:pt>
                <c:pt idx="539" formatCode="0.00">
                  <c:v>512.66666666666606</c:v>
                </c:pt>
                <c:pt idx="540" formatCode="0.00">
                  <c:v>512.99999999999943</c:v>
                </c:pt>
                <c:pt idx="541" formatCode="0.00">
                  <c:v>513.3333333333328</c:v>
                </c:pt>
                <c:pt idx="542" formatCode="0.00">
                  <c:v>513.66666666666617</c:v>
                </c:pt>
                <c:pt idx="543" formatCode="0.00">
                  <c:v>513.99999999999955</c:v>
                </c:pt>
                <c:pt idx="544" formatCode="0.00">
                  <c:v>514.33333333333292</c:v>
                </c:pt>
                <c:pt idx="545" formatCode="0.00">
                  <c:v>514.66666666666629</c:v>
                </c:pt>
                <c:pt idx="546" formatCode="0.00">
                  <c:v>514.99999999999966</c:v>
                </c:pt>
              </c:numCache>
            </c:numRef>
          </c:val>
          <c:smooth val="1"/>
          <c:extLst>
            <c:ext xmlns:c16="http://schemas.microsoft.com/office/drawing/2014/chart" uri="{C3380CC4-5D6E-409C-BE32-E72D297353CC}">
              <c16:uniqueId val="{00000000-DEFB-C143-9088-FD517DC734F6}"/>
            </c:ext>
          </c:extLst>
        </c:ser>
        <c:ser>
          <c:idx val="1"/>
          <c:order val="1"/>
          <c:tx>
            <c:strRef>
              <c:f>'Worksheet (2)'!$P$7</c:f>
              <c:strCache>
                <c:ptCount val="1"/>
                <c:pt idx="0">
                  <c:v>Inflation</c:v>
                </c:pt>
              </c:strCache>
            </c:strRef>
          </c:tx>
          <c:spPr>
            <a:ln w="12700" cap="rnd">
              <a:solidFill>
                <a:srgbClr val="6428FB"/>
              </a:solidFill>
              <a:round/>
            </a:ln>
            <a:effectLst/>
          </c:spPr>
          <c:marker>
            <c:symbol val="none"/>
          </c:marker>
          <c:cat>
            <c:strRef>
              <c:f>'Worksheet (2)'!$H$9:$H$555</c:f>
              <c:strCache>
                <c:ptCount val="547"/>
                <c:pt idx="0">
                  <c:v>Jan</c:v>
                </c:pt>
                <c:pt idx="1">
                  <c:v>Jan</c:v>
                </c:pt>
                <c:pt idx="2">
                  <c:v>Jan</c:v>
                </c:pt>
                <c:pt idx="3">
                  <c:v>Jan</c:v>
                </c:pt>
                <c:pt idx="4">
                  <c:v>Jan</c:v>
                </c:pt>
                <c:pt idx="5">
                  <c:v>Jan</c:v>
                </c:pt>
                <c:pt idx="6">
                  <c:v>Jan</c:v>
                </c:pt>
                <c:pt idx="7">
                  <c:v>Jan</c:v>
                </c:pt>
                <c:pt idx="8">
                  <c:v>Jan</c:v>
                </c:pt>
                <c:pt idx="9">
                  <c:v>Jan</c:v>
                </c:pt>
                <c:pt idx="10">
                  <c:v>Jan</c:v>
                </c:pt>
                <c:pt idx="11">
                  <c:v>Jan</c:v>
                </c:pt>
                <c:pt idx="12">
                  <c:v>Jan</c:v>
                </c:pt>
                <c:pt idx="13">
                  <c:v>Jan</c:v>
                </c:pt>
                <c:pt idx="14">
                  <c:v>Jan</c:v>
                </c:pt>
                <c:pt idx="15">
                  <c:v>Jan</c:v>
                </c:pt>
                <c:pt idx="16">
                  <c:v>Jan</c:v>
                </c:pt>
                <c:pt idx="17">
                  <c:v>Jan</c:v>
                </c:pt>
                <c:pt idx="18">
                  <c:v>Jan</c:v>
                </c:pt>
                <c:pt idx="19">
                  <c:v>Jan</c:v>
                </c:pt>
                <c:pt idx="20">
                  <c:v>Jan</c:v>
                </c:pt>
                <c:pt idx="21">
                  <c:v>Jan</c:v>
                </c:pt>
                <c:pt idx="22">
                  <c:v>Jan</c:v>
                </c:pt>
                <c:pt idx="23">
                  <c:v>Jan</c:v>
                </c:pt>
                <c:pt idx="24">
                  <c:v>Jan</c:v>
                </c:pt>
                <c:pt idx="25">
                  <c:v>Jan</c:v>
                </c:pt>
                <c:pt idx="26">
                  <c:v>Jan</c:v>
                </c:pt>
                <c:pt idx="27">
                  <c:v>Jan</c:v>
                </c:pt>
                <c:pt idx="28">
                  <c:v>Jan</c:v>
                </c:pt>
                <c:pt idx="29">
                  <c:v>Jan</c:v>
                </c:pt>
                <c:pt idx="30">
                  <c:v>Jan</c:v>
                </c:pt>
                <c:pt idx="31">
                  <c:v>Feb</c:v>
                </c:pt>
                <c:pt idx="32">
                  <c:v>Feb</c:v>
                </c:pt>
                <c:pt idx="33">
                  <c:v>Feb</c:v>
                </c:pt>
                <c:pt idx="34">
                  <c:v>Feb</c:v>
                </c:pt>
                <c:pt idx="35">
                  <c:v>Feb</c:v>
                </c:pt>
                <c:pt idx="36">
                  <c:v>Feb</c:v>
                </c:pt>
                <c:pt idx="37">
                  <c:v>Feb</c:v>
                </c:pt>
                <c:pt idx="38">
                  <c:v>Feb</c:v>
                </c:pt>
                <c:pt idx="39">
                  <c:v>Feb</c:v>
                </c:pt>
                <c:pt idx="40">
                  <c:v>Feb</c:v>
                </c:pt>
                <c:pt idx="41">
                  <c:v>Feb</c:v>
                </c:pt>
                <c:pt idx="42">
                  <c:v>Feb</c:v>
                </c:pt>
                <c:pt idx="43">
                  <c:v>Feb</c:v>
                </c:pt>
                <c:pt idx="44">
                  <c:v>Feb</c:v>
                </c:pt>
                <c:pt idx="45">
                  <c:v>Feb</c:v>
                </c:pt>
                <c:pt idx="46">
                  <c:v>Feb</c:v>
                </c:pt>
                <c:pt idx="47">
                  <c:v>Feb</c:v>
                </c:pt>
                <c:pt idx="48">
                  <c:v>Feb</c:v>
                </c:pt>
                <c:pt idx="49">
                  <c:v>Feb</c:v>
                </c:pt>
                <c:pt idx="50">
                  <c:v>Feb</c:v>
                </c:pt>
                <c:pt idx="51">
                  <c:v>Feb</c:v>
                </c:pt>
                <c:pt idx="52">
                  <c:v>Feb</c:v>
                </c:pt>
                <c:pt idx="53">
                  <c:v>Feb</c:v>
                </c:pt>
                <c:pt idx="54">
                  <c:v>Feb</c:v>
                </c:pt>
                <c:pt idx="55">
                  <c:v>Feb</c:v>
                </c:pt>
                <c:pt idx="56">
                  <c:v>Feb</c:v>
                </c:pt>
                <c:pt idx="57">
                  <c:v>Feb</c:v>
                </c:pt>
                <c:pt idx="58">
                  <c:v>Feb</c:v>
                </c:pt>
                <c:pt idx="59">
                  <c:v>Mar</c:v>
                </c:pt>
                <c:pt idx="60">
                  <c:v>Mar</c:v>
                </c:pt>
                <c:pt idx="61">
                  <c:v>Mar</c:v>
                </c:pt>
                <c:pt idx="62">
                  <c:v>Mar</c:v>
                </c:pt>
                <c:pt idx="63">
                  <c:v>Mar</c:v>
                </c:pt>
                <c:pt idx="64">
                  <c:v>Mar</c:v>
                </c:pt>
                <c:pt idx="65">
                  <c:v>Mar</c:v>
                </c:pt>
                <c:pt idx="66">
                  <c:v>Mar</c:v>
                </c:pt>
                <c:pt idx="67">
                  <c:v>Mar</c:v>
                </c:pt>
                <c:pt idx="68">
                  <c:v>Mar</c:v>
                </c:pt>
                <c:pt idx="69">
                  <c:v>Mar</c:v>
                </c:pt>
                <c:pt idx="70">
                  <c:v>Mar</c:v>
                </c:pt>
                <c:pt idx="71">
                  <c:v>Mar</c:v>
                </c:pt>
                <c:pt idx="72">
                  <c:v>Mar</c:v>
                </c:pt>
                <c:pt idx="73">
                  <c:v>Mar</c:v>
                </c:pt>
                <c:pt idx="74">
                  <c:v>Mar</c:v>
                </c:pt>
                <c:pt idx="75">
                  <c:v>Mar</c:v>
                </c:pt>
                <c:pt idx="76">
                  <c:v>Mar</c:v>
                </c:pt>
                <c:pt idx="77">
                  <c:v>Mar</c:v>
                </c:pt>
                <c:pt idx="78">
                  <c:v>Mar</c:v>
                </c:pt>
                <c:pt idx="79">
                  <c:v>Mar</c:v>
                </c:pt>
                <c:pt idx="80">
                  <c:v>Mar</c:v>
                </c:pt>
                <c:pt idx="81">
                  <c:v>Mar</c:v>
                </c:pt>
                <c:pt idx="82">
                  <c:v>Mar</c:v>
                </c:pt>
                <c:pt idx="83">
                  <c:v>Mar</c:v>
                </c:pt>
                <c:pt idx="84">
                  <c:v>Mar</c:v>
                </c:pt>
                <c:pt idx="85">
                  <c:v>Mar</c:v>
                </c:pt>
                <c:pt idx="86">
                  <c:v>Mar</c:v>
                </c:pt>
                <c:pt idx="87">
                  <c:v>Mar</c:v>
                </c:pt>
                <c:pt idx="88">
                  <c:v>Mar</c:v>
                </c:pt>
                <c:pt idx="89">
                  <c:v>Mar</c:v>
                </c:pt>
                <c:pt idx="90">
                  <c:v>Apr</c:v>
                </c:pt>
                <c:pt idx="91">
                  <c:v>Apr</c:v>
                </c:pt>
                <c:pt idx="92">
                  <c:v>Apr</c:v>
                </c:pt>
                <c:pt idx="93">
                  <c:v>Apr</c:v>
                </c:pt>
                <c:pt idx="94">
                  <c:v>Apr</c:v>
                </c:pt>
                <c:pt idx="95">
                  <c:v>Apr</c:v>
                </c:pt>
                <c:pt idx="96">
                  <c:v>Apr</c:v>
                </c:pt>
                <c:pt idx="97">
                  <c:v>Apr</c:v>
                </c:pt>
                <c:pt idx="98">
                  <c:v>Apr</c:v>
                </c:pt>
                <c:pt idx="99">
                  <c:v>Apr</c:v>
                </c:pt>
                <c:pt idx="100">
                  <c:v>Apr</c:v>
                </c:pt>
                <c:pt idx="101">
                  <c:v>Apr</c:v>
                </c:pt>
                <c:pt idx="102">
                  <c:v>Apr</c:v>
                </c:pt>
                <c:pt idx="103">
                  <c:v>Apr</c:v>
                </c:pt>
                <c:pt idx="104">
                  <c:v>Apr</c:v>
                </c:pt>
                <c:pt idx="105">
                  <c:v>Apr</c:v>
                </c:pt>
                <c:pt idx="106">
                  <c:v>Apr</c:v>
                </c:pt>
                <c:pt idx="107">
                  <c:v>Apr</c:v>
                </c:pt>
                <c:pt idx="108">
                  <c:v>Apr</c:v>
                </c:pt>
                <c:pt idx="109">
                  <c:v>Apr</c:v>
                </c:pt>
                <c:pt idx="110">
                  <c:v>Apr</c:v>
                </c:pt>
                <c:pt idx="111">
                  <c:v>Apr</c:v>
                </c:pt>
                <c:pt idx="112">
                  <c:v>Apr</c:v>
                </c:pt>
                <c:pt idx="113">
                  <c:v>Apr</c:v>
                </c:pt>
                <c:pt idx="114">
                  <c:v>Apr</c:v>
                </c:pt>
                <c:pt idx="115">
                  <c:v>Apr</c:v>
                </c:pt>
                <c:pt idx="116">
                  <c:v>Apr</c:v>
                </c:pt>
                <c:pt idx="117">
                  <c:v>Apr</c:v>
                </c:pt>
                <c:pt idx="118">
                  <c:v>Apr</c:v>
                </c:pt>
                <c:pt idx="119">
                  <c:v>Apr</c:v>
                </c:pt>
                <c:pt idx="120">
                  <c:v>May</c:v>
                </c:pt>
                <c:pt idx="121">
                  <c:v>May</c:v>
                </c:pt>
                <c:pt idx="122">
                  <c:v>May</c:v>
                </c:pt>
                <c:pt idx="123">
                  <c:v>May</c:v>
                </c:pt>
                <c:pt idx="124">
                  <c:v>May</c:v>
                </c:pt>
                <c:pt idx="125">
                  <c:v>May</c:v>
                </c:pt>
                <c:pt idx="126">
                  <c:v>May</c:v>
                </c:pt>
                <c:pt idx="127">
                  <c:v>May</c:v>
                </c:pt>
                <c:pt idx="128">
                  <c:v>May</c:v>
                </c:pt>
                <c:pt idx="129">
                  <c:v>May</c:v>
                </c:pt>
                <c:pt idx="130">
                  <c:v>May</c:v>
                </c:pt>
                <c:pt idx="131">
                  <c:v>May</c:v>
                </c:pt>
                <c:pt idx="132">
                  <c:v>May</c:v>
                </c:pt>
                <c:pt idx="133">
                  <c:v>May</c:v>
                </c:pt>
                <c:pt idx="134">
                  <c:v>May</c:v>
                </c:pt>
                <c:pt idx="135">
                  <c:v>May</c:v>
                </c:pt>
                <c:pt idx="136">
                  <c:v>May</c:v>
                </c:pt>
                <c:pt idx="137">
                  <c:v>May</c:v>
                </c:pt>
                <c:pt idx="138">
                  <c:v>May</c:v>
                </c:pt>
                <c:pt idx="139">
                  <c:v>May</c:v>
                </c:pt>
                <c:pt idx="140">
                  <c:v>May</c:v>
                </c:pt>
                <c:pt idx="141">
                  <c:v>May</c:v>
                </c:pt>
                <c:pt idx="142">
                  <c:v>May</c:v>
                </c:pt>
                <c:pt idx="143">
                  <c:v>May</c:v>
                </c:pt>
                <c:pt idx="144">
                  <c:v>May</c:v>
                </c:pt>
                <c:pt idx="145">
                  <c:v>May</c:v>
                </c:pt>
                <c:pt idx="146">
                  <c:v>May</c:v>
                </c:pt>
                <c:pt idx="147">
                  <c:v>May</c:v>
                </c:pt>
                <c:pt idx="148">
                  <c:v>May</c:v>
                </c:pt>
                <c:pt idx="149">
                  <c:v>May</c:v>
                </c:pt>
                <c:pt idx="150">
                  <c:v>May</c:v>
                </c:pt>
                <c:pt idx="151">
                  <c:v>Jun</c:v>
                </c:pt>
                <c:pt idx="152">
                  <c:v>Jun</c:v>
                </c:pt>
                <c:pt idx="153">
                  <c:v>Jun</c:v>
                </c:pt>
                <c:pt idx="154">
                  <c:v>Jun</c:v>
                </c:pt>
                <c:pt idx="155">
                  <c:v>Jun</c:v>
                </c:pt>
                <c:pt idx="156">
                  <c:v>Jun</c:v>
                </c:pt>
                <c:pt idx="157">
                  <c:v>Jun</c:v>
                </c:pt>
                <c:pt idx="158">
                  <c:v>Jun</c:v>
                </c:pt>
                <c:pt idx="159">
                  <c:v>Jun</c:v>
                </c:pt>
                <c:pt idx="160">
                  <c:v>Jun</c:v>
                </c:pt>
                <c:pt idx="161">
                  <c:v>Jun</c:v>
                </c:pt>
                <c:pt idx="162">
                  <c:v>Jun</c:v>
                </c:pt>
                <c:pt idx="163">
                  <c:v>Jun</c:v>
                </c:pt>
                <c:pt idx="164">
                  <c:v>Jun</c:v>
                </c:pt>
                <c:pt idx="165">
                  <c:v>Jun</c:v>
                </c:pt>
                <c:pt idx="166">
                  <c:v>Jun</c:v>
                </c:pt>
                <c:pt idx="167">
                  <c:v>Jun</c:v>
                </c:pt>
                <c:pt idx="168">
                  <c:v>Jun</c:v>
                </c:pt>
                <c:pt idx="169">
                  <c:v>Jun</c:v>
                </c:pt>
                <c:pt idx="170">
                  <c:v>Jun</c:v>
                </c:pt>
                <c:pt idx="171">
                  <c:v>Jun</c:v>
                </c:pt>
                <c:pt idx="172">
                  <c:v>Jun</c:v>
                </c:pt>
                <c:pt idx="173">
                  <c:v>Jun</c:v>
                </c:pt>
                <c:pt idx="174">
                  <c:v>Jun</c:v>
                </c:pt>
                <c:pt idx="175">
                  <c:v>Jun</c:v>
                </c:pt>
                <c:pt idx="176">
                  <c:v>Jun</c:v>
                </c:pt>
                <c:pt idx="177">
                  <c:v>Jun</c:v>
                </c:pt>
                <c:pt idx="178">
                  <c:v>Jun</c:v>
                </c:pt>
                <c:pt idx="179">
                  <c:v>Jun</c:v>
                </c:pt>
                <c:pt idx="180">
                  <c:v>Jun</c:v>
                </c:pt>
                <c:pt idx="181">
                  <c:v>Jul</c:v>
                </c:pt>
                <c:pt idx="182">
                  <c:v>Jul</c:v>
                </c:pt>
                <c:pt idx="183">
                  <c:v>Jul</c:v>
                </c:pt>
                <c:pt idx="184">
                  <c:v>Jul</c:v>
                </c:pt>
                <c:pt idx="185">
                  <c:v>Jul</c:v>
                </c:pt>
                <c:pt idx="186">
                  <c:v>Jul</c:v>
                </c:pt>
                <c:pt idx="187">
                  <c:v>Jul</c:v>
                </c:pt>
                <c:pt idx="188">
                  <c:v>Jul</c:v>
                </c:pt>
                <c:pt idx="189">
                  <c:v>Jul</c:v>
                </c:pt>
                <c:pt idx="190">
                  <c:v>Jul</c:v>
                </c:pt>
                <c:pt idx="191">
                  <c:v>Jul</c:v>
                </c:pt>
                <c:pt idx="192">
                  <c:v>Jul</c:v>
                </c:pt>
                <c:pt idx="193">
                  <c:v>Jul</c:v>
                </c:pt>
                <c:pt idx="194">
                  <c:v>Jul</c:v>
                </c:pt>
                <c:pt idx="195">
                  <c:v>Jul</c:v>
                </c:pt>
                <c:pt idx="196">
                  <c:v>Jul</c:v>
                </c:pt>
                <c:pt idx="197">
                  <c:v>Jul</c:v>
                </c:pt>
                <c:pt idx="198">
                  <c:v>Jul</c:v>
                </c:pt>
                <c:pt idx="199">
                  <c:v>Jul</c:v>
                </c:pt>
                <c:pt idx="200">
                  <c:v>Jul</c:v>
                </c:pt>
                <c:pt idx="201">
                  <c:v>Jul</c:v>
                </c:pt>
                <c:pt idx="202">
                  <c:v>Jul</c:v>
                </c:pt>
                <c:pt idx="203">
                  <c:v>Jul</c:v>
                </c:pt>
                <c:pt idx="204">
                  <c:v>Jul</c:v>
                </c:pt>
                <c:pt idx="205">
                  <c:v>Jul</c:v>
                </c:pt>
                <c:pt idx="206">
                  <c:v>Jul</c:v>
                </c:pt>
                <c:pt idx="207">
                  <c:v>Jul</c:v>
                </c:pt>
                <c:pt idx="208">
                  <c:v>Jul</c:v>
                </c:pt>
                <c:pt idx="209">
                  <c:v>Jul</c:v>
                </c:pt>
                <c:pt idx="210">
                  <c:v>Jul</c:v>
                </c:pt>
                <c:pt idx="211">
                  <c:v>Jul</c:v>
                </c:pt>
                <c:pt idx="212">
                  <c:v>Aug</c:v>
                </c:pt>
                <c:pt idx="213">
                  <c:v>Aug</c:v>
                </c:pt>
                <c:pt idx="214">
                  <c:v>Aug</c:v>
                </c:pt>
                <c:pt idx="215">
                  <c:v>Aug</c:v>
                </c:pt>
                <c:pt idx="216">
                  <c:v>Aug</c:v>
                </c:pt>
                <c:pt idx="217">
                  <c:v>Aug</c:v>
                </c:pt>
                <c:pt idx="218">
                  <c:v>Aug</c:v>
                </c:pt>
                <c:pt idx="219">
                  <c:v>Aug</c:v>
                </c:pt>
                <c:pt idx="220">
                  <c:v>Aug</c:v>
                </c:pt>
                <c:pt idx="221">
                  <c:v>Aug</c:v>
                </c:pt>
                <c:pt idx="222">
                  <c:v>Aug</c:v>
                </c:pt>
                <c:pt idx="223">
                  <c:v>Aug</c:v>
                </c:pt>
                <c:pt idx="224">
                  <c:v>Aug</c:v>
                </c:pt>
                <c:pt idx="225">
                  <c:v>Aug</c:v>
                </c:pt>
                <c:pt idx="226">
                  <c:v>Aug</c:v>
                </c:pt>
                <c:pt idx="227">
                  <c:v>Aug</c:v>
                </c:pt>
                <c:pt idx="228">
                  <c:v>Aug</c:v>
                </c:pt>
                <c:pt idx="229">
                  <c:v>Aug</c:v>
                </c:pt>
                <c:pt idx="230">
                  <c:v>Aug</c:v>
                </c:pt>
                <c:pt idx="231">
                  <c:v>Aug</c:v>
                </c:pt>
                <c:pt idx="232">
                  <c:v>Aug</c:v>
                </c:pt>
                <c:pt idx="233">
                  <c:v>Aug</c:v>
                </c:pt>
                <c:pt idx="234">
                  <c:v>Aug</c:v>
                </c:pt>
                <c:pt idx="235">
                  <c:v>Aug</c:v>
                </c:pt>
                <c:pt idx="236">
                  <c:v>Aug</c:v>
                </c:pt>
                <c:pt idx="237">
                  <c:v>Aug</c:v>
                </c:pt>
                <c:pt idx="238">
                  <c:v>Aug</c:v>
                </c:pt>
                <c:pt idx="239">
                  <c:v>Aug</c:v>
                </c:pt>
                <c:pt idx="240">
                  <c:v>Aug</c:v>
                </c:pt>
                <c:pt idx="241">
                  <c:v>Aug</c:v>
                </c:pt>
                <c:pt idx="242">
                  <c:v>Aug</c:v>
                </c:pt>
                <c:pt idx="243">
                  <c:v>Sep</c:v>
                </c:pt>
                <c:pt idx="244">
                  <c:v>Sep</c:v>
                </c:pt>
                <c:pt idx="245">
                  <c:v>Sep</c:v>
                </c:pt>
                <c:pt idx="246">
                  <c:v>Sep</c:v>
                </c:pt>
                <c:pt idx="247">
                  <c:v>Sep</c:v>
                </c:pt>
                <c:pt idx="248">
                  <c:v>Sep</c:v>
                </c:pt>
                <c:pt idx="249">
                  <c:v>Sep</c:v>
                </c:pt>
                <c:pt idx="250">
                  <c:v>Sep</c:v>
                </c:pt>
                <c:pt idx="251">
                  <c:v>Sep</c:v>
                </c:pt>
                <c:pt idx="252">
                  <c:v>Sep</c:v>
                </c:pt>
                <c:pt idx="253">
                  <c:v>Sep</c:v>
                </c:pt>
                <c:pt idx="254">
                  <c:v>Sep</c:v>
                </c:pt>
                <c:pt idx="255">
                  <c:v>Sep</c:v>
                </c:pt>
                <c:pt idx="256">
                  <c:v>Sep</c:v>
                </c:pt>
                <c:pt idx="257">
                  <c:v>Sep</c:v>
                </c:pt>
                <c:pt idx="258">
                  <c:v>Sep</c:v>
                </c:pt>
                <c:pt idx="259">
                  <c:v>Sep</c:v>
                </c:pt>
                <c:pt idx="260">
                  <c:v>Sep</c:v>
                </c:pt>
                <c:pt idx="261">
                  <c:v>Sep</c:v>
                </c:pt>
                <c:pt idx="262">
                  <c:v>Sep</c:v>
                </c:pt>
                <c:pt idx="263">
                  <c:v>Sep</c:v>
                </c:pt>
                <c:pt idx="264">
                  <c:v>Sep</c:v>
                </c:pt>
                <c:pt idx="265">
                  <c:v>Sep</c:v>
                </c:pt>
                <c:pt idx="266">
                  <c:v>Sep</c:v>
                </c:pt>
                <c:pt idx="267">
                  <c:v>Sep</c:v>
                </c:pt>
                <c:pt idx="268">
                  <c:v>Sep</c:v>
                </c:pt>
                <c:pt idx="269">
                  <c:v>Sep</c:v>
                </c:pt>
                <c:pt idx="270">
                  <c:v>Sep</c:v>
                </c:pt>
                <c:pt idx="271">
                  <c:v>Sep</c:v>
                </c:pt>
                <c:pt idx="272">
                  <c:v>Sep</c:v>
                </c:pt>
                <c:pt idx="273">
                  <c:v>Oct</c:v>
                </c:pt>
                <c:pt idx="274">
                  <c:v>Oct</c:v>
                </c:pt>
                <c:pt idx="275">
                  <c:v>Oct</c:v>
                </c:pt>
                <c:pt idx="276">
                  <c:v>Oct</c:v>
                </c:pt>
                <c:pt idx="277">
                  <c:v>Oct</c:v>
                </c:pt>
                <c:pt idx="278">
                  <c:v>Oct</c:v>
                </c:pt>
                <c:pt idx="279">
                  <c:v>Oct</c:v>
                </c:pt>
                <c:pt idx="280">
                  <c:v>Oct</c:v>
                </c:pt>
                <c:pt idx="281">
                  <c:v>Oct</c:v>
                </c:pt>
                <c:pt idx="282">
                  <c:v>Oct</c:v>
                </c:pt>
                <c:pt idx="283">
                  <c:v>Oct</c:v>
                </c:pt>
                <c:pt idx="284">
                  <c:v>Oct</c:v>
                </c:pt>
                <c:pt idx="285">
                  <c:v>Oct</c:v>
                </c:pt>
                <c:pt idx="286">
                  <c:v>Oct</c:v>
                </c:pt>
                <c:pt idx="287">
                  <c:v>Oct</c:v>
                </c:pt>
                <c:pt idx="288">
                  <c:v>Oct</c:v>
                </c:pt>
                <c:pt idx="289">
                  <c:v>Oct</c:v>
                </c:pt>
                <c:pt idx="290">
                  <c:v>Oct</c:v>
                </c:pt>
                <c:pt idx="291">
                  <c:v>Oct</c:v>
                </c:pt>
                <c:pt idx="292">
                  <c:v>Oct</c:v>
                </c:pt>
                <c:pt idx="293">
                  <c:v>Oct</c:v>
                </c:pt>
                <c:pt idx="294">
                  <c:v>Oct</c:v>
                </c:pt>
                <c:pt idx="295">
                  <c:v>Oct</c:v>
                </c:pt>
                <c:pt idx="296">
                  <c:v>Oct</c:v>
                </c:pt>
                <c:pt idx="297">
                  <c:v>Oct</c:v>
                </c:pt>
                <c:pt idx="298">
                  <c:v>Oct</c:v>
                </c:pt>
                <c:pt idx="299">
                  <c:v>Oct</c:v>
                </c:pt>
                <c:pt idx="300">
                  <c:v>Oct</c:v>
                </c:pt>
                <c:pt idx="301">
                  <c:v>Oct</c:v>
                </c:pt>
                <c:pt idx="302">
                  <c:v>Oct</c:v>
                </c:pt>
                <c:pt idx="303">
                  <c:v>Oct</c:v>
                </c:pt>
                <c:pt idx="304">
                  <c:v>Nov</c:v>
                </c:pt>
                <c:pt idx="305">
                  <c:v>Nov</c:v>
                </c:pt>
                <c:pt idx="306">
                  <c:v>Nov</c:v>
                </c:pt>
                <c:pt idx="307">
                  <c:v>Nov</c:v>
                </c:pt>
                <c:pt idx="308">
                  <c:v>Nov</c:v>
                </c:pt>
                <c:pt idx="309">
                  <c:v>Nov</c:v>
                </c:pt>
                <c:pt idx="310">
                  <c:v>Nov</c:v>
                </c:pt>
                <c:pt idx="311">
                  <c:v>Nov</c:v>
                </c:pt>
                <c:pt idx="312">
                  <c:v>Nov</c:v>
                </c:pt>
                <c:pt idx="313">
                  <c:v>Nov</c:v>
                </c:pt>
                <c:pt idx="314">
                  <c:v>Nov</c:v>
                </c:pt>
                <c:pt idx="315">
                  <c:v>Nov</c:v>
                </c:pt>
                <c:pt idx="316">
                  <c:v>Nov</c:v>
                </c:pt>
                <c:pt idx="317">
                  <c:v>Nov</c:v>
                </c:pt>
                <c:pt idx="318">
                  <c:v>Nov</c:v>
                </c:pt>
                <c:pt idx="319">
                  <c:v>Nov</c:v>
                </c:pt>
                <c:pt idx="320">
                  <c:v>Nov</c:v>
                </c:pt>
                <c:pt idx="321">
                  <c:v>Nov</c:v>
                </c:pt>
                <c:pt idx="322">
                  <c:v>Nov</c:v>
                </c:pt>
                <c:pt idx="323">
                  <c:v>Nov</c:v>
                </c:pt>
                <c:pt idx="324">
                  <c:v>Nov</c:v>
                </c:pt>
                <c:pt idx="325">
                  <c:v>Nov</c:v>
                </c:pt>
                <c:pt idx="326">
                  <c:v>Nov</c:v>
                </c:pt>
                <c:pt idx="327">
                  <c:v>Nov</c:v>
                </c:pt>
                <c:pt idx="328">
                  <c:v>Nov</c:v>
                </c:pt>
                <c:pt idx="329">
                  <c:v>Nov</c:v>
                </c:pt>
                <c:pt idx="330">
                  <c:v>Nov</c:v>
                </c:pt>
                <c:pt idx="331">
                  <c:v>Nov</c:v>
                </c:pt>
                <c:pt idx="332">
                  <c:v>Nov</c:v>
                </c:pt>
                <c:pt idx="333">
                  <c:v>Nov</c:v>
                </c:pt>
                <c:pt idx="334">
                  <c:v>Dec</c:v>
                </c:pt>
                <c:pt idx="335">
                  <c:v>Dec</c:v>
                </c:pt>
                <c:pt idx="336">
                  <c:v>Dec</c:v>
                </c:pt>
                <c:pt idx="337">
                  <c:v>Dec</c:v>
                </c:pt>
                <c:pt idx="338">
                  <c:v>Dec</c:v>
                </c:pt>
                <c:pt idx="339">
                  <c:v>Dec</c:v>
                </c:pt>
                <c:pt idx="340">
                  <c:v>Dec</c:v>
                </c:pt>
                <c:pt idx="341">
                  <c:v>Dec</c:v>
                </c:pt>
                <c:pt idx="342">
                  <c:v>Dec</c:v>
                </c:pt>
                <c:pt idx="343">
                  <c:v>Dec</c:v>
                </c:pt>
                <c:pt idx="344">
                  <c:v>Dec</c:v>
                </c:pt>
                <c:pt idx="345">
                  <c:v>Dec</c:v>
                </c:pt>
                <c:pt idx="346">
                  <c:v>Dec</c:v>
                </c:pt>
                <c:pt idx="347">
                  <c:v>Dec</c:v>
                </c:pt>
                <c:pt idx="348">
                  <c:v>Dec</c:v>
                </c:pt>
                <c:pt idx="349">
                  <c:v>Dec</c:v>
                </c:pt>
                <c:pt idx="350">
                  <c:v>Dec</c:v>
                </c:pt>
                <c:pt idx="351">
                  <c:v>Dec</c:v>
                </c:pt>
                <c:pt idx="352">
                  <c:v>Dec</c:v>
                </c:pt>
                <c:pt idx="353">
                  <c:v>Dec</c:v>
                </c:pt>
                <c:pt idx="354">
                  <c:v>Dec</c:v>
                </c:pt>
                <c:pt idx="355">
                  <c:v>Dec</c:v>
                </c:pt>
                <c:pt idx="356">
                  <c:v>Dec</c:v>
                </c:pt>
                <c:pt idx="357">
                  <c:v>Dec</c:v>
                </c:pt>
                <c:pt idx="358">
                  <c:v>Dec</c:v>
                </c:pt>
                <c:pt idx="359">
                  <c:v>Dec</c:v>
                </c:pt>
                <c:pt idx="360">
                  <c:v>Dec</c:v>
                </c:pt>
                <c:pt idx="361">
                  <c:v>Dec</c:v>
                </c:pt>
                <c:pt idx="362">
                  <c:v>Dec</c:v>
                </c:pt>
                <c:pt idx="363">
                  <c:v>Dec</c:v>
                </c:pt>
                <c:pt idx="364">
                  <c:v>Dec</c:v>
                </c:pt>
                <c:pt idx="365">
                  <c:v>Jan</c:v>
                </c:pt>
                <c:pt idx="366">
                  <c:v>Jan</c:v>
                </c:pt>
                <c:pt idx="367">
                  <c:v>Jan</c:v>
                </c:pt>
                <c:pt idx="368">
                  <c:v>Jan</c:v>
                </c:pt>
                <c:pt idx="369">
                  <c:v>Jan</c:v>
                </c:pt>
                <c:pt idx="370">
                  <c:v>Jan</c:v>
                </c:pt>
                <c:pt idx="371">
                  <c:v>Jan</c:v>
                </c:pt>
                <c:pt idx="372">
                  <c:v>Jan</c:v>
                </c:pt>
                <c:pt idx="373">
                  <c:v>Jan</c:v>
                </c:pt>
                <c:pt idx="374">
                  <c:v>Jan</c:v>
                </c:pt>
                <c:pt idx="375">
                  <c:v>Jan</c:v>
                </c:pt>
                <c:pt idx="376">
                  <c:v>Jan</c:v>
                </c:pt>
                <c:pt idx="377">
                  <c:v>Jan</c:v>
                </c:pt>
                <c:pt idx="378">
                  <c:v>Jan</c:v>
                </c:pt>
                <c:pt idx="379">
                  <c:v>Jan</c:v>
                </c:pt>
                <c:pt idx="380">
                  <c:v>Jan</c:v>
                </c:pt>
                <c:pt idx="381">
                  <c:v>Jan</c:v>
                </c:pt>
                <c:pt idx="382">
                  <c:v>Jan</c:v>
                </c:pt>
                <c:pt idx="383">
                  <c:v>Jan</c:v>
                </c:pt>
                <c:pt idx="384">
                  <c:v>Jan</c:v>
                </c:pt>
                <c:pt idx="385">
                  <c:v>Jan</c:v>
                </c:pt>
                <c:pt idx="386">
                  <c:v>Jan</c:v>
                </c:pt>
                <c:pt idx="387">
                  <c:v>Jan</c:v>
                </c:pt>
                <c:pt idx="388">
                  <c:v>Jan</c:v>
                </c:pt>
                <c:pt idx="389">
                  <c:v>Jan</c:v>
                </c:pt>
                <c:pt idx="390">
                  <c:v>Jan</c:v>
                </c:pt>
                <c:pt idx="391">
                  <c:v>Jan</c:v>
                </c:pt>
                <c:pt idx="392">
                  <c:v>Jan</c:v>
                </c:pt>
                <c:pt idx="393">
                  <c:v>Jan</c:v>
                </c:pt>
                <c:pt idx="394">
                  <c:v>Jan</c:v>
                </c:pt>
                <c:pt idx="395">
                  <c:v>Jan</c:v>
                </c:pt>
                <c:pt idx="396">
                  <c:v>Feb</c:v>
                </c:pt>
                <c:pt idx="397">
                  <c:v>Feb</c:v>
                </c:pt>
                <c:pt idx="398">
                  <c:v>Feb</c:v>
                </c:pt>
                <c:pt idx="399">
                  <c:v>Feb</c:v>
                </c:pt>
                <c:pt idx="400">
                  <c:v>Feb</c:v>
                </c:pt>
                <c:pt idx="401">
                  <c:v>Feb</c:v>
                </c:pt>
                <c:pt idx="402">
                  <c:v>Feb</c:v>
                </c:pt>
                <c:pt idx="403">
                  <c:v>Feb</c:v>
                </c:pt>
                <c:pt idx="404">
                  <c:v>Feb</c:v>
                </c:pt>
                <c:pt idx="405">
                  <c:v>Feb</c:v>
                </c:pt>
                <c:pt idx="406">
                  <c:v>Feb</c:v>
                </c:pt>
                <c:pt idx="407">
                  <c:v>Feb</c:v>
                </c:pt>
                <c:pt idx="408">
                  <c:v>Feb</c:v>
                </c:pt>
                <c:pt idx="409">
                  <c:v>Feb</c:v>
                </c:pt>
                <c:pt idx="410">
                  <c:v>Feb</c:v>
                </c:pt>
                <c:pt idx="411">
                  <c:v>Feb</c:v>
                </c:pt>
                <c:pt idx="412">
                  <c:v>Feb</c:v>
                </c:pt>
                <c:pt idx="413">
                  <c:v>Feb</c:v>
                </c:pt>
                <c:pt idx="414">
                  <c:v>Feb</c:v>
                </c:pt>
                <c:pt idx="415">
                  <c:v>Feb</c:v>
                </c:pt>
                <c:pt idx="416">
                  <c:v>Feb</c:v>
                </c:pt>
                <c:pt idx="417">
                  <c:v>Feb</c:v>
                </c:pt>
                <c:pt idx="418">
                  <c:v>Feb</c:v>
                </c:pt>
                <c:pt idx="419">
                  <c:v>Feb</c:v>
                </c:pt>
                <c:pt idx="420">
                  <c:v>Feb</c:v>
                </c:pt>
                <c:pt idx="421">
                  <c:v>Feb</c:v>
                </c:pt>
                <c:pt idx="422">
                  <c:v>Feb</c:v>
                </c:pt>
                <c:pt idx="423">
                  <c:v>Feb</c:v>
                </c:pt>
                <c:pt idx="424">
                  <c:v>Feb</c:v>
                </c:pt>
                <c:pt idx="425">
                  <c:v>Mar</c:v>
                </c:pt>
                <c:pt idx="426">
                  <c:v>Mar</c:v>
                </c:pt>
                <c:pt idx="427">
                  <c:v>Mar</c:v>
                </c:pt>
                <c:pt idx="428">
                  <c:v>Mar</c:v>
                </c:pt>
                <c:pt idx="429">
                  <c:v>Mar</c:v>
                </c:pt>
                <c:pt idx="430">
                  <c:v>Mar</c:v>
                </c:pt>
                <c:pt idx="431">
                  <c:v>Mar</c:v>
                </c:pt>
                <c:pt idx="432">
                  <c:v>Mar</c:v>
                </c:pt>
                <c:pt idx="433">
                  <c:v>Mar</c:v>
                </c:pt>
                <c:pt idx="434">
                  <c:v>Mar</c:v>
                </c:pt>
                <c:pt idx="435">
                  <c:v>Mar</c:v>
                </c:pt>
                <c:pt idx="436">
                  <c:v>Mar</c:v>
                </c:pt>
                <c:pt idx="437">
                  <c:v>Mar</c:v>
                </c:pt>
                <c:pt idx="438">
                  <c:v>Mar</c:v>
                </c:pt>
                <c:pt idx="439">
                  <c:v>Mar</c:v>
                </c:pt>
                <c:pt idx="440">
                  <c:v>Mar</c:v>
                </c:pt>
                <c:pt idx="441">
                  <c:v>Mar</c:v>
                </c:pt>
                <c:pt idx="442">
                  <c:v>Mar</c:v>
                </c:pt>
                <c:pt idx="443">
                  <c:v>Mar</c:v>
                </c:pt>
                <c:pt idx="444">
                  <c:v>Mar</c:v>
                </c:pt>
                <c:pt idx="445">
                  <c:v>Mar</c:v>
                </c:pt>
                <c:pt idx="446">
                  <c:v>Mar</c:v>
                </c:pt>
                <c:pt idx="447">
                  <c:v>Mar</c:v>
                </c:pt>
                <c:pt idx="448">
                  <c:v>Mar</c:v>
                </c:pt>
                <c:pt idx="449">
                  <c:v>Mar</c:v>
                </c:pt>
                <c:pt idx="450">
                  <c:v>Mar</c:v>
                </c:pt>
                <c:pt idx="451">
                  <c:v>Mar</c:v>
                </c:pt>
                <c:pt idx="452">
                  <c:v>Mar</c:v>
                </c:pt>
                <c:pt idx="453">
                  <c:v>Mar</c:v>
                </c:pt>
                <c:pt idx="454">
                  <c:v>Mar</c:v>
                </c:pt>
                <c:pt idx="455">
                  <c:v>Mar</c:v>
                </c:pt>
                <c:pt idx="456">
                  <c:v>Apr</c:v>
                </c:pt>
                <c:pt idx="457">
                  <c:v>Apr</c:v>
                </c:pt>
                <c:pt idx="458">
                  <c:v>Apr</c:v>
                </c:pt>
                <c:pt idx="459">
                  <c:v>Apr</c:v>
                </c:pt>
                <c:pt idx="460">
                  <c:v>Apr</c:v>
                </c:pt>
                <c:pt idx="461">
                  <c:v>Apr</c:v>
                </c:pt>
                <c:pt idx="462">
                  <c:v>Apr</c:v>
                </c:pt>
                <c:pt idx="463">
                  <c:v>Apr</c:v>
                </c:pt>
                <c:pt idx="464">
                  <c:v>Apr</c:v>
                </c:pt>
                <c:pt idx="465">
                  <c:v>Apr</c:v>
                </c:pt>
                <c:pt idx="466">
                  <c:v>Apr</c:v>
                </c:pt>
                <c:pt idx="467">
                  <c:v>Apr</c:v>
                </c:pt>
                <c:pt idx="468">
                  <c:v>Apr</c:v>
                </c:pt>
                <c:pt idx="469">
                  <c:v>Apr</c:v>
                </c:pt>
                <c:pt idx="470">
                  <c:v>Apr</c:v>
                </c:pt>
                <c:pt idx="471">
                  <c:v>Apr</c:v>
                </c:pt>
                <c:pt idx="472">
                  <c:v>Apr</c:v>
                </c:pt>
                <c:pt idx="473">
                  <c:v>Apr</c:v>
                </c:pt>
                <c:pt idx="474">
                  <c:v>Apr</c:v>
                </c:pt>
                <c:pt idx="475">
                  <c:v>Apr</c:v>
                </c:pt>
                <c:pt idx="476">
                  <c:v>Apr</c:v>
                </c:pt>
                <c:pt idx="477">
                  <c:v>Apr</c:v>
                </c:pt>
                <c:pt idx="478">
                  <c:v>Apr</c:v>
                </c:pt>
                <c:pt idx="479">
                  <c:v>Apr</c:v>
                </c:pt>
                <c:pt idx="480">
                  <c:v>Apr</c:v>
                </c:pt>
                <c:pt idx="481">
                  <c:v>Apr</c:v>
                </c:pt>
                <c:pt idx="482">
                  <c:v>Apr</c:v>
                </c:pt>
                <c:pt idx="483">
                  <c:v>Apr</c:v>
                </c:pt>
                <c:pt idx="484">
                  <c:v>Apr</c:v>
                </c:pt>
                <c:pt idx="485">
                  <c:v>Apr</c:v>
                </c:pt>
                <c:pt idx="486">
                  <c:v>May</c:v>
                </c:pt>
                <c:pt idx="487">
                  <c:v>May</c:v>
                </c:pt>
                <c:pt idx="488">
                  <c:v>May</c:v>
                </c:pt>
                <c:pt idx="489">
                  <c:v>May</c:v>
                </c:pt>
                <c:pt idx="490">
                  <c:v>May</c:v>
                </c:pt>
                <c:pt idx="491">
                  <c:v>May</c:v>
                </c:pt>
                <c:pt idx="492">
                  <c:v>May</c:v>
                </c:pt>
                <c:pt idx="493">
                  <c:v>May</c:v>
                </c:pt>
                <c:pt idx="494">
                  <c:v>May</c:v>
                </c:pt>
                <c:pt idx="495">
                  <c:v>May</c:v>
                </c:pt>
                <c:pt idx="496">
                  <c:v>May</c:v>
                </c:pt>
                <c:pt idx="497">
                  <c:v>May</c:v>
                </c:pt>
                <c:pt idx="498">
                  <c:v>May</c:v>
                </c:pt>
                <c:pt idx="499">
                  <c:v>May</c:v>
                </c:pt>
                <c:pt idx="500">
                  <c:v>May</c:v>
                </c:pt>
                <c:pt idx="501">
                  <c:v>May</c:v>
                </c:pt>
                <c:pt idx="502">
                  <c:v>May</c:v>
                </c:pt>
                <c:pt idx="503">
                  <c:v>May</c:v>
                </c:pt>
                <c:pt idx="504">
                  <c:v>May</c:v>
                </c:pt>
                <c:pt idx="505">
                  <c:v>May</c:v>
                </c:pt>
                <c:pt idx="506">
                  <c:v>May</c:v>
                </c:pt>
                <c:pt idx="507">
                  <c:v>May</c:v>
                </c:pt>
                <c:pt idx="508">
                  <c:v>May</c:v>
                </c:pt>
                <c:pt idx="509">
                  <c:v>May</c:v>
                </c:pt>
                <c:pt idx="510">
                  <c:v>May</c:v>
                </c:pt>
                <c:pt idx="511">
                  <c:v>May</c:v>
                </c:pt>
                <c:pt idx="512">
                  <c:v>May</c:v>
                </c:pt>
                <c:pt idx="513">
                  <c:v>May</c:v>
                </c:pt>
                <c:pt idx="514">
                  <c:v>May</c:v>
                </c:pt>
                <c:pt idx="515">
                  <c:v>May</c:v>
                </c:pt>
                <c:pt idx="516">
                  <c:v>May</c:v>
                </c:pt>
                <c:pt idx="517">
                  <c:v>Jun</c:v>
                </c:pt>
                <c:pt idx="518">
                  <c:v>Jun</c:v>
                </c:pt>
                <c:pt idx="519">
                  <c:v>Jun</c:v>
                </c:pt>
                <c:pt idx="520">
                  <c:v>Jun</c:v>
                </c:pt>
                <c:pt idx="521">
                  <c:v>Jun</c:v>
                </c:pt>
                <c:pt idx="522">
                  <c:v>Jun</c:v>
                </c:pt>
                <c:pt idx="523">
                  <c:v>Jun</c:v>
                </c:pt>
                <c:pt idx="524">
                  <c:v>Jun</c:v>
                </c:pt>
                <c:pt idx="525">
                  <c:v>Jun</c:v>
                </c:pt>
                <c:pt idx="526">
                  <c:v>Jun</c:v>
                </c:pt>
                <c:pt idx="527">
                  <c:v>Jun</c:v>
                </c:pt>
                <c:pt idx="528">
                  <c:v>Jun</c:v>
                </c:pt>
                <c:pt idx="529">
                  <c:v>Jun</c:v>
                </c:pt>
                <c:pt idx="530">
                  <c:v>Jun</c:v>
                </c:pt>
                <c:pt idx="531">
                  <c:v>Jun</c:v>
                </c:pt>
                <c:pt idx="532">
                  <c:v>Jun</c:v>
                </c:pt>
                <c:pt idx="533">
                  <c:v>Jun</c:v>
                </c:pt>
                <c:pt idx="534">
                  <c:v>Jun</c:v>
                </c:pt>
                <c:pt idx="535">
                  <c:v>Jun</c:v>
                </c:pt>
                <c:pt idx="536">
                  <c:v>Jun</c:v>
                </c:pt>
                <c:pt idx="537">
                  <c:v>Jun</c:v>
                </c:pt>
                <c:pt idx="538">
                  <c:v>Jun</c:v>
                </c:pt>
                <c:pt idx="539">
                  <c:v>Jun</c:v>
                </c:pt>
                <c:pt idx="540">
                  <c:v>Jun</c:v>
                </c:pt>
                <c:pt idx="541">
                  <c:v>Jun</c:v>
                </c:pt>
                <c:pt idx="542">
                  <c:v>Jun</c:v>
                </c:pt>
                <c:pt idx="543">
                  <c:v>Jun</c:v>
                </c:pt>
                <c:pt idx="544">
                  <c:v>Jun</c:v>
                </c:pt>
                <c:pt idx="545">
                  <c:v>Jun</c:v>
                </c:pt>
                <c:pt idx="546">
                  <c:v>Jun</c:v>
                </c:pt>
              </c:strCache>
            </c:strRef>
          </c:cat>
          <c:val>
            <c:numRef>
              <c:f>'Worksheet (2)'!$P$9:$P$555</c:f>
              <c:numCache>
                <c:formatCode>General</c:formatCode>
                <c:ptCount val="547"/>
                <c:pt idx="0">
                  <c:v>100.19122820878357</c:v>
                </c:pt>
                <c:pt idx="1">
                  <c:v>100.38282209984548</c:v>
                </c:pt>
                <c:pt idx="2">
                  <c:v>100.57478237247341</c:v>
                </c:pt>
                <c:pt idx="3">
                  <c:v>100.76710972729227</c:v>
                </c:pt>
                <c:pt idx="4">
                  <c:v>100.95980486626674</c:v>
                </c:pt>
                <c:pt idx="5">
                  <c:v>101.15286849270389</c:v>
                </c:pt>
                <c:pt idx="6">
                  <c:v>101.34630131125569</c:v>
                </c:pt>
                <c:pt idx="7">
                  <c:v>101.5401040279216</c:v>
                </c:pt>
                <c:pt idx="8">
                  <c:v>101.73427735005117</c:v>
                </c:pt>
                <c:pt idx="9">
                  <c:v>101.92882198634658</c:v>
                </c:pt>
                <c:pt idx="10">
                  <c:v>102.12373864686526</c:v>
                </c:pt>
                <c:pt idx="11">
                  <c:v>102.31902804302247</c:v>
                </c:pt>
                <c:pt idx="12">
                  <c:v>102.5146908875939</c:v>
                </c:pt>
                <c:pt idx="13">
                  <c:v>102.71072789471826</c:v>
                </c:pt>
                <c:pt idx="14">
                  <c:v>102.90713977989989</c:v>
                </c:pt>
                <c:pt idx="15">
                  <c:v>103.1039272600114</c:v>
                </c:pt>
                <c:pt idx="16">
                  <c:v>103.30109105329623</c:v>
                </c:pt>
                <c:pt idx="17">
                  <c:v>103.49863187937133</c:v>
                </c:pt>
                <c:pt idx="18">
                  <c:v>103.69655045922975</c:v>
                </c:pt>
                <c:pt idx="19">
                  <c:v>103.89484751524328</c:v>
                </c:pt>
                <c:pt idx="20">
                  <c:v>104.09352377116511</c:v>
                </c:pt>
                <c:pt idx="21">
                  <c:v>104.2925799521324</c:v>
                </c:pt>
                <c:pt idx="22">
                  <c:v>104.49201678466903</c:v>
                </c:pt>
                <c:pt idx="23">
                  <c:v>104.69183499668819</c:v>
                </c:pt>
                <c:pt idx="24">
                  <c:v>104.892035317495</c:v>
                </c:pt>
                <c:pt idx="25">
                  <c:v>105.09261847778927</c:v>
                </c:pt>
                <c:pt idx="26">
                  <c:v>105.29358520966809</c:v>
                </c:pt>
                <c:pt idx="27">
                  <c:v>105.49493624662854</c:v>
                </c:pt>
                <c:pt idx="28">
                  <c:v>105.69667232357034</c:v>
                </c:pt>
                <c:pt idx="29">
                  <c:v>105.89879417679855</c:v>
                </c:pt>
                <c:pt idx="30">
                  <c:v>106.10130254402624</c:v>
                </c:pt>
                <c:pt idx="31">
                  <c:v>106.32387294515728</c:v>
                </c:pt>
                <c:pt idx="32">
                  <c:v>106.54691023578233</c:v>
                </c:pt>
                <c:pt idx="33">
                  <c:v>106.77041539530298</c:v>
                </c:pt>
                <c:pt idx="34">
                  <c:v>106.99438940517527</c:v>
                </c:pt>
                <c:pt idx="35">
                  <c:v>107.21883324891412</c:v>
                </c:pt>
                <c:pt idx="36">
                  <c:v>107.44374791209755</c:v>
                </c:pt>
                <c:pt idx="37">
                  <c:v>107.66913438237103</c:v>
                </c:pt>
                <c:pt idx="38">
                  <c:v>107.89499364945186</c:v>
                </c:pt>
                <c:pt idx="39">
                  <c:v>108.12132670513347</c:v>
                </c:pt>
                <c:pt idx="40">
                  <c:v>108.3481345432898</c:v>
                </c:pt>
                <c:pt idx="41">
                  <c:v>108.57541815987965</c:v>
                </c:pt>
                <c:pt idx="42">
                  <c:v>108.80317855295104</c:v>
                </c:pt>
                <c:pt idx="43">
                  <c:v>109.03141672264564</c:v>
                </c:pt>
                <c:pt idx="44">
                  <c:v>109.26013367120312</c:v>
                </c:pt>
                <c:pt idx="45">
                  <c:v>109.48933040296558</c:v>
                </c:pt>
                <c:pt idx="46">
                  <c:v>109.71900792438191</c:v>
                </c:pt>
                <c:pt idx="47">
                  <c:v>109.94916724401227</c:v>
                </c:pt>
                <c:pt idx="48">
                  <c:v>110.1798093725325</c:v>
                </c:pt>
                <c:pt idx="49">
                  <c:v>110.41093532273852</c:v>
                </c:pt>
                <c:pt idx="50">
                  <c:v>110.64254610955085</c:v>
                </c:pt>
                <c:pt idx="51">
                  <c:v>110.87464275001898</c:v>
                </c:pt>
                <c:pt idx="52">
                  <c:v>111.10722626332591</c:v>
                </c:pt>
                <c:pt idx="53">
                  <c:v>111.34029767079259</c:v>
                </c:pt>
                <c:pt idx="54">
                  <c:v>111.57385799588242</c:v>
                </c:pt>
                <c:pt idx="55">
                  <c:v>111.80790826420571</c:v>
                </c:pt>
                <c:pt idx="56">
                  <c:v>112.04244950352424</c:v>
                </c:pt>
                <c:pt idx="57">
                  <c:v>112.27748274375571</c:v>
                </c:pt>
                <c:pt idx="58">
                  <c:v>112.51300901697833</c:v>
                </c:pt>
                <c:pt idx="59">
                  <c:v>112.78698622710478</c:v>
                </c:pt>
                <c:pt idx="60">
                  <c:v>113.06163059129922</c:v>
                </c:pt>
                <c:pt idx="61">
                  <c:v>113.33694373412946</c:v>
                </c:pt>
                <c:pt idx="62">
                  <c:v>113.61292728411922</c:v>
                </c:pt>
                <c:pt idx="63">
                  <c:v>113.88958287375779</c:v>
                </c:pt>
                <c:pt idx="64">
                  <c:v>114.16691213950971</c:v>
                </c:pt>
                <c:pt idx="65">
                  <c:v>114.4449167218244</c:v>
                </c:pt>
                <c:pt idx="66">
                  <c:v>114.72359826514591</c:v>
                </c:pt>
                <c:pt idx="67">
                  <c:v>115.00295841792264</c:v>
                </c:pt>
                <c:pt idx="68">
                  <c:v>115.28299883261705</c:v>
                </c:pt>
                <c:pt idx="69">
                  <c:v>115.56372116571549</c:v>
                </c:pt>
                <c:pt idx="70">
                  <c:v>115.84512707773794</c:v>
                </c:pt>
                <c:pt idx="71">
                  <c:v>116.1272182332479</c:v>
                </c:pt>
                <c:pt idx="72">
                  <c:v>116.40999630086219</c:v>
                </c:pt>
                <c:pt idx="73">
                  <c:v>116.69346295326082</c:v>
                </c:pt>
                <c:pt idx="74">
                  <c:v>116.97761986719692</c:v>
                </c:pt>
                <c:pt idx="75">
                  <c:v>117.2624687235066</c:v>
                </c:pt>
                <c:pt idx="76">
                  <c:v>117.54801120711895</c:v>
                </c:pt>
                <c:pt idx="77">
                  <c:v>117.83424900706596</c:v>
                </c:pt>
                <c:pt idx="78">
                  <c:v>118.12118381649258</c:v>
                </c:pt>
                <c:pt idx="79">
                  <c:v>118.40881733266663</c:v>
                </c:pt>
                <c:pt idx="80">
                  <c:v>118.69715125698893</c:v>
                </c:pt>
                <c:pt idx="81">
                  <c:v>118.98618729500335</c:v>
                </c:pt>
                <c:pt idx="82">
                  <c:v>119.27592715640684</c:v>
                </c:pt>
                <c:pt idx="83">
                  <c:v>119.5663725550596</c:v>
                </c:pt>
                <c:pt idx="84">
                  <c:v>119.85752520899521</c:v>
                </c:pt>
                <c:pt idx="85">
                  <c:v>120.14938684043079</c:v>
                </c:pt>
                <c:pt idx="86">
                  <c:v>120.44195917577717</c:v>
                </c:pt>
                <c:pt idx="87">
                  <c:v>120.7352439456491</c:v>
                </c:pt>
                <c:pt idx="88">
                  <c:v>121.02924288487553</c:v>
                </c:pt>
                <c:pt idx="89">
                  <c:v>121.32395773250983</c:v>
                </c:pt>
                <c:pt idx="90">
                  <c:v>121.64522614970043</c:v>
                </c:pt>
                <c:pt idx="91">
                  <c:v>121.96734529248403</c:v>
                </c:pt>
                <c:pt idx="92">
                  <c:v>122.29031741360004</c:v>
                </c:pt>
                <c:pt idx="93">
                  <c:v>122.6141447717532</c:v>
                </c:pt>
                <c:pt idx="94">
                  <c:v>122.93882963162937</c:v>
                </c:pt>
                <c:pt idx="95">
                  <c:v>123.26437426391132</c:v>
                </c:pt>
                <c:pt idx="96">
                  <c:v>123.59078094529464</c:v>
                </c:pt>
                <c:pt idx="97">
                  <c:v>123.91805195850365</c:v>
                </c:pt>
                <c:pt idx="98">
                  <c:v>124.24618959230742</c:v>
                </c:pt>
                <c:pt idx="99">
                  <c:v>124.57519614153566</c:v>
                </c:pt>
                <c:pt idx="100">
                  <c:v>124.90507390709487</c:v>
                </c:pt>
                <c:pt idx="101">
                  <c:v>125.23582519598443</c:v>
                </c:pt>
                <c:pt idx="102">
                  <c:v>125.56745232131264</c:v>
                </c:pt>
                <c:pt idx="103">
                  <c:v>125.89995760231302</c:v>
                </c:pt>
                <c:pt idx="104">
                  <c:v>126.23334336436044</c:v>
                </c:pt>
                <c:pt idx="105">
                  <c:v>126.5676119389874</c:v>
                </c:pt>
                <c:pt idx="106">
                  <c:v>126.90276566390037</c:v>
                </c:pt>
                <c:pt idx="107">
                  <c:v>127.23880688299612</c:v>
                </c:pt>
                <c:pt idx="108">
                  <c:v>127.57573794637807</c:v>
                </c:pt>
                <c:pt idx="109">
                  <c:v>127.91356121037282</c:v>
                </c:pt>
                <c:pt idx="110">
                  <c:v>128.25227903754654</c:v>
                </c:pt>
                <c:pt idx="111">
                  <c:v>128.59189379672154</c:v>
                </c:pt>
                <c:pt idx="112">
                  <c:v>128.93240786299276</c:v>
                </c:pt>
                <c:pt idx="113">
                  <c:v>129.27382361774454</c:v>
                </c:pt>
                <c:pt idx="114">
                  <c:v>129.61614344866712</c:v>
                </c:pt>
                <c:pt idx="115">
                  <c:v>129.9593697497734</c:v>
                </c:pt>
                <c:pt idx="116">
                  <c:v>130.30350492141571</c:v>
                </c:pt>
                <c:pt idx="117">
                  <c:v>130.6485513703025</c:v>
                </c:pt>
                <c:pt idx="118">
                  <c:v>130.99451150951526</c:v>
                </c:pt>
                <c:pt idx="119">
                  <c:v>131.34138775852543</c:v>
                </c:pt>
                <c:pt idx="120">
                  <c:v>131.66521975123015</c:v>
                </c:pt>
                <c:pt idx="121">
                  <c:v>131.98985017587844</c:v>
                </c:pt>
                <c:pt idx="122">
                  <c:v>132.31528100106385</c:v>
                </c:pt>
                <c:pt idx="123">
                  <c:v>132.64151420023362</c:v>
                </c:pt>
                <c:pt idx="124">
                  <c:v>132.96855175170066</c:v>
                </c:pt>
                <c:pt idx="125">
                  <c:v>133.29639563865561</c:v>
                </c:pt>
                <c:pt idx="126">
                  <c:v>133.6250478491788</c:v>
                </c:pt>
                <c:pt idx="127">
                  <c:v>133.9545103762523</c:v>
                </c:pt>
                <c:pt idx="128">
                  <c:v>134.28478521777203</c:v>
                </c:pt>
                <c:pt idx="129">
                  <c:v>134.61587437655987</c:v>
                </c:pt>
                <c:pt idx="130">
                  <c:v>134.94777986037582</c:v>
                </c:pt>
                <c:pt idx="131">
                  <c:v>135.28050368193013</c:v>
                </c:pt>
                <c:pt idx="132">
                  <c:v>135.61404785889559</c:v>
                </c:pt>
                <c:pt idx="133">
                  <c:v>135.94841441391966</c:v>
                </c:pt>
                <c:pt idx="134">
                  <c:v>136.28360537463683</c:v>
                </c:pt>
                <c:pt idx="135">
                  <c:v>136.61962277368087</c:v>
                </c:pt>
                <c:pt idx="136">
                  <c:v>136.95646864869713</c:v>
                </c:pt>
                <c:pt idx="137">
                  <c:v>137.29414504235493</c:v>
                </c:pt>
                <c:pt idx="138">
                  <c:v>137.63265400235997</c:v>
                </c:pt>
                <c:pt idx="139">
                  <c:v>137.9719975814667</c:v>
                </c:pt>
                <c:pt idx="140">
                  <c:v>138.31217783749082</c:v>
                </c:pt>
                <c:pt idx="141">
                  <c:v>138.65319683332169</c:v>
                </c:pt>
                <c:pt idx="142">
                  <c:v>138.99505663693489</c:v>
                </c:pt>
                <c:pt idx="143">
                  <c:v>139.33775932140475</c:v>
                </c:pt>
                <c:pt idx="144">
                  <c:v>139.68130696491693</c:v>
                </c:pt>
                <c:pt idx="145">
                  <c:v>140.025701650781</c:v>
                </c:pt>
                <c:pt idx="146">
                  <c:v>140.37094546744311</c:v>
                </c:pt>
                <c:pt idx="147">
                  <c:v>140.71704050849857</c:v>
                </c:pt>
                <c:pt idx="148">
                  <c:v>141.06398887270467</c:v>
                </c:pt>
                <c:pt idx="149">
                  <c:v>141.41179266399331</c:v>
                </c:pt>
                <c:pt idx="150">
                  <c:v>141.76045399148379</c:v>
                </c:pt>
                <c:pt idx="151">
                  <c:v>142.03153996841516</c:v>
                </c:pt>
                <c:pt idx="152">
                  <c:v>142.30314433820448</c:v>
                </c:pt>
                <c:pt idx="153">
                  <c:v>142.57526809216512</c:v>
                </c:pt>
                <c:pt idx="154">
                  <c:v>142.84791222350614</c:v>
                </c:pt>
                <c:pt idx="155">
                  <c:v>143.12107772733589</c:v>
                </c:pt>
                <c:pt idx="156">
                  <c:v>143.39476560066561</c:v>
                </c:pt>
                <c:pt idx="157">
                  <c:v>143.66897684241314</c:v>
                </c:pt>
                <c:pt idx="158">
                  <c:v>143.94371245340656</c:v>
                </c:pt>
                <c:pt idx="159">
                  <c:v>144.21897343638778</c:v>
                </c:pt>
                <c:pt idx="160">
                  <c:v>144.49476079601624</c:v>
                </c:pt>
                <c:pt idx="161">
                  <c:v>144.77107553887257</c:v>
                </c:pt>
                <c:pt idx="162">
                  <c:v>145.04791867346225</c:v>
                </c:pt>
                <c:pt idx="163">
                  <c:v>145.32529121021935</c:v>
                </c:pt>
                <c:pt idx="164">
                  <c:v>145.60319416151015</c:v>
                </c:pt>
                <c:pt idx="165">
                  <c:v>145.88162854163687</c:v>
                </c:pt>
                <c:pt idx="166">
                  <c:v>146.16059536684133</c:v>
                </c:pt>
                <c:pt idx="167">
                  <c:v>146.44009565530874</c:v>
                </c:pt>
                <c:pt idx="168">
                  <c:v>146.72013042717134</c:v>
                </c:pt>
                <c:pt idx="169">
                  <c:v>147.00070070451213</c:v>
                </c:pt>
                <c:pt idx="170">
                  <c:v>147.28180751136867</c:v>
                </c:pt>
                <c:pt idx="171">
                  <c:v>147.56345187373671</c:v>
                </c:pt>
                <c:pt idx="172">
                  <c:v>147.84563481957406</c:v>
                </c:pt>
                <c:pt idx="173">
                  <c:v>148.12835737880422</c:v>
                </c:pt>
                <c:pt idx="174">
                  <c:v>148.41162058332023</c:v>
                </c:pt>
                <c:pt idx="175">
                  <c:v>148.69542546698838</c:v>
                </c:pt>
                <c:pt idx="176">
                  <c:v>148.97977306565201</c:v>
                </c:pt>
                <c:pt idx="177">
                  <c:v>149.26466441713529</c:v>
                </c:pt>
                <c:pt idx="178">
                  <c:v>149.55010056124698</c:v>
                </c:pt>
                <c:pt idx="179">
                  <c:v>149.83608253978429</c:v>
                </c:pt>
                <c:pt idx="180">
                  <c:v>150.12261139653657</c:v>
                </c:pt>
                <c:pt idx="181">
                  <c:v>150.42362608672553</c:v>
                </c:pt>
                <c:pt idx="182">
                  <c:v>150.72524434917364</c:v>
                </c:pt>
                <c:pt idx="183">
                  <c:v>151.02746739411907</c:v>
                </c:pt>
                <c:pt idx="184">
                  <c:v>151.33029643422671</c:v>
                </c:pt>
                <c:pt idx="185">
                  <c:v>151.63373268459296</c:v>
                </c:pt>
                <c:pt idx="186">
                  <c:v>151.93777736275064</c:v>
                </c:pt>
                <c:pt idx="187">
                  <c:v>152.24243168867386</c:v>
                </c:pt>
                <c:pt idx="188">
                  <c:v>152.54769688478299</c:v>
                </c:pt>
                <c:pt idx="189">
                  <c:v>152.85357417594949</c:v>
                </c:pt>
                <c:pt idx="190">
                  <c:v>153.16006478950081</c:v>
                </c:pt>
                <c:pt idx="191">
                  <c:v>153.46716995522533</c:v>
                </c:pt>
                <c:pt idx="192">
                  <c:v>153.77489090537739</c:v>
                </c:pt>
                <c:pt idx="193">
                  <c:v>154.08322887468208</c:v>
                </c:pt>
                <c:pt idx="194">
                  <c:v>154.39218510034027</c:v>
                </c:pt>
                <c:pt idx="195">
                  <c:v>154.70176082203363</c:v>
                </c:pt>
                <c:pt idx="196">
                  <c:v>155.01195728192951</c:v>
                </c:pt>
                <c:pt idx="197">
                  <c:v>155.32277572468598</c:v>
                </c:pt>
                <c:pt idx="198">
                  <c:v>155.63421739745678</c:v>
                </c:pt>
                <c:pt idx="199">
                  <c:v>155.94628354989635</c:v>
                </c:pt>
                <c:pt idx="200">
                  <c:v>156.25897543416485</c:v>
                </c:pt>
                <c:pt idx="201">
                  <c:v>156.57229430493319</c:v>
                </c:pt>
                <c:pt idx="202">
                  <c:v>156.88624141938809</c:v>
                </c:pt>
                <c:pt idx="203">
                  <c:v>157.20081803723698</c:v>
                </c:pt>
                <c:pt idx="204">
                  <c:v>157.51602542071328</c:v>
                </c:pt>
                <c:pt idx="205">
                  <c:v>157.83186483458127</c:v>
                </c:pt>
                <c:pt idx="206">
                  <c:v>158.14833754614125</c:v>
                </c:pt>
                <c:pt idx="207">
                  <c:v>158.46544482523464</c:v>
                </c:pt>
                <c:pt idx="208">
                  <c:v>158.78318794424905</c:v>
                </c:pt>
                <c:pt idx="209">
                  <c:v>159.10156817812339</c:v>
                </c:pt>
                <c:pt idx="210">
                  <c:v>159.42058680435292</c:v>
                </c:pt>
                <c:pt idx="211">
                  <c:v>159.74024510299455</c:v>
                </c:pt>
                <c:pt idx="212">
                  <c:v>160.35363738080051</c:v>
                </c:pt>
                <c:pt idx="213">
                  <c:v>160.96938504554248</c:v>
                </c:pt>
                <c:pt idx="214">
                  <c:v>161.58749714175497</c:v>
                </c:pt>
                <c:pt idx="215">
                  <c:v>162.2079827487029</c:v>
                </c:pt>
                <c:pt idx="216">
                  <c:v>162.83085098051501</c:v>
                </c:pt>
                <c:pt idx="217">
                  <c:v>163.4561109863177</c:v>
                </c:pt>
                <c:pt idx="218">
                  <c:v>164.0837719503694</c:v>
                </c:pt>
                <c:pt idx="219">
                  <c:v>164.71384309219553</c:v>
                </c:pt>
                <c:pt idx="220">
                  <c:v>165.34633366672389</c:v>
                </c:pt>
                <c:pt idx="221">
                  <c:v>165.98125296442061</c:v>
                </c:pt>
                <c:pt idx="222">
                  <c:v>166.61861031142661</c:v>
                </c:pt>
                <c:pt idx="223">
                  <c:v>167.25841506969459</c:v>
                </c:pt>
                <c:pt idx="224">
                  <c:v>167.90067663712654</c:v>
                </c:pt>
                <c:pt idx="225">
                  <c:v>168.5454044477118</c:v>
                </c:pt>
                <c:pt idx="226">
                  <c:v>169.19260797166564</c:v>
                </c:pt>
                <c:pt idx="227">
                  <c:v>169.8422967155683</c:v>
                </c:pt>
                <c:pt idx="228">
                  <c:v>170.49448022250473</c:v>
                </c:pt>
                <c:pt idx="229">
                  <c:v>171.1491680722047</c:v>
                </c:pt>
                <c:pt idx="230">
                  <c:v>171.80636988118349</c:v>
                </c:pt>
                <c:pt idx="231">
                  <c:v>172.46609530288322</c:v>
                </c:pt>
                <c:pt idx="232">
                  <c:v>173.12835402781459</c:v>
                </c:pt>
                <c:pt idx="233">
                  <c:v>173.79315578369926</c:v>
                </c:pt>
                <c:pt idx="234">
                  <c:v>174.46051033561267</c:v>
                </c:pt>
                <c:pt idx="235">
                  <c:v>175.13042748612756</c:v>
                </c:pt>
                <c:pt idx="236">
                  <c:v>175.80291707545794</c:v>
                </c:pt>
                <c:pt idx="237">
                  <c:v>176.47798898160354</c:v>
                </c:pt>
                <c:pt idx="238">
                  <c:v>177.15565312049506</c:v>
                </c:pt>
                <c:pt idx="239">
                  <c:v>177.83591944613966</c:v>
                </c:pt>
                <c:pt idx="240">
                  <c:v>178.51879795076729</c:v>
                </c:pt>
                <c:pt idx="241">
                  <c:v>179.20429866497742</c:v>
                </c:pt>
                <c:pt idx="242">
                  <c:v>179.89243165788633</c:v>
                </c:pt>
                <c:pt idx="243">
                  <c:v>180.59898941785946</c:v>
                </c:pt>
                <c:pt idx="244">
                  <c:v>181.3083223021865</c:v>
                </c:pt>
                <c:pt idx="245">
                  <c:v>182.02044121063477</c:v>
                </c:pt>
                <c:pt idx="246">
                  <c:v>182.73535708578225</c:v>
                </c:pt>
                <c:pt idx="247">
                  <c:v>183.45308091318577</c:v>
                </c:pt>
                <c:pt idx="248">
                  <c:v>184.17362372154972</c:v>
                </c:pt>
                <c:pt idx="249">
                  <c:v>184.89699658289561</c:v>
                </c:pt>
                <c:pt idx="250">
                  <c:v>185.62321061273218</c:v>
                </c:pt>
                <c:pt idx="251">
                  <c:v>186.35227697022617</c:v>
                </c:pt>
                <c:pt idx="252">
                  <c:v>187.08420685837388</c:v>
                </c:pt>
                <c:pt idx="253">
                  <c:v>187.81901152417322</c:v>
                </c:pt>
                <c:pt idx="254">
                  <c:v>188.55670225879658</c:v>
                </c:pt>
                <c:pt idx="255">
                  <c:v>189.29729039776433</c:v>
                </c:pt>
                <c:pt idx="256">
                  <c:v>190.04078732111898</c:v>
                </c:pt>
                <c:pt idx="257">
                  <c:v>190.78720445360014</c:v>
                </c:pt>
                <c:pt idx="258">
                  <c:v>191.53655326481993</c:v>
                </c:pt>
                <c:pt idx="259">
                  <c:v>192.28884526943932</c:v>
                </c:pt>
                <c:pt idx="260">
                  <c:v>193.04409202734504</c:v>
                </c:pt>
                <c:pt idx="261">
                  <c:v>193.80230514382725</c:v>
                </c:pt>
                <c:pt idx="262">
                  <c:v>194.56349626975782</c:v>
                </c:pt>
                <c:pt idx="263">
                  <c:v>195.32767710176935</c:v>
                </c:pt>
                <c:pt idx="264">
                  <c:v>196.09485938243498</c:v>
                </c:pt>
                <c:pt idx="265">
                  <c:v>196.86505490044874</c:v>
                </c:pt>
                <c:pt idx="266">
                  <c:v>197.63827549080676</c:v>
                </c:pt>
                <c:pt idx="267">
                  <c:v>198.41453303498909</c:v>
                </c:pt>
                <c:pt idx="268">
                  <c:v>199.19383946114229</c:v>
                </c:pt>
                <c:pt idx="269">
                  <c:v>199.97620674426275</c:v>
                </c:pt>
                <c:pt idx="270">
                  <c:v>200.76164690638063</c:v>
                </c:pt>
                <c:pt idx="271">
                  <c:v>201.55017201674468</c:v>
                </c:pt>
                <c:pt idx="272">
                  <c:v>202.3417941920076</c:v>
                </c:pt>
                <c:pt idx="273">
                  <c:v>202.87146054456366</c:v>
                </c:pt>
                <c:pt idx="274">
                  <c:v>203.40251339488282</c:v>
                </c:pt>
                <c:pt idx="275">
                  <c:v>203.9349563723745</c:v>
                </c:pt>
                <c:pt idx="276">
                  <c:v>204.46879311594876</c:v>
                </c:pt>
                <c:pt idx="277">
                  <c:v>205.00402727404116</c:v>
                </c:pt>
                <c:pt idx="278">
                  <c:v>205.54066250463771</c:v>
                </c:pt>
                <c:pt idx="279">
                  <c:v>206.07870247529982</c:v>
                </c:pt>
                <c:pt idx="280">
                  <c:v>206.61815086318947</c:v>
                </c:pt>
                <c:pt idx="281">
                  <c:v>207.15901135509424</c:v>
                </c:pt>
                <c:pt idx="282">
                  <c:v>207.70128764745255</c:v>
                </c:pt>
                <c:pt idx="283">
                  <c:v>208.24498344637894</c:v>
                </c:pt>
                <c:pt idx="284">
                  <c:v>208.79010246768937</c:v>
                </c:pt>
                <c:pt idx="285">
                  <c:v>209.33664843692657</c:v>
                </c:pt>
                <c:pt idx="286">
                  <c:v>209.88462508938562</c:v>
                </c:pt>
                <c:pt idx="287">
                  <c:v>210.43403617013942</c:v>
                </c:pt>
                <c:pt idx="288">
                  <c:v>210.98488543406421</c:v>
                </c:pt>
                <c:pt idx="289">
                  <c:v>211.53717664586534</c:v>
                </c:pt>
                <c:pt idx="290">
                  <c:v>212.09091358010298</c:v>
                </c:pt>
                <c:pt idx="291">
                  <c:v>212.64610002121785</c:v>
                </c:pt>
                <c:pt idx="292">
                  <c:v>213.20273976355713</c:v>
                </c:pt>
                <c:pt idx="293">
                  <c:v>213.76083661140046</c:v>
                </c:pt>
                <c:pt idx="294">
                  <c:v>214.32039437898581</c:v>
                </c:pt>
                <c:pt idx="295">
                  <c:v>214.8814168905356</c:v>
                </c:pt>
                <c:pt idx="296">
                  <c:v>215.44390798028292</c:v>
                </c:pt>
                <c:pt idx="297">
                  <c:v>216.00787149249757</c:v>
                </c:pt>
                <c:pt idx="298">
                  <c:v>216.5733112815125</c:v>
                </c:pt>
                <c:pt idx="299">
                  <c:v>217.14023121175001</c:v>
                </c:pt>
                <c:pt idx="300">
                  <c:v>217.70863515774829</c:v>
                </c:pt>
                <c:pt idx="301">
                  <c:v>218.27852700418779</c:v>
                </c:pt>
                <c:pt idx="302">
                  <c:v>218.84991064591782</c:v>
                </c:pt>
                <c:pt idx="303">
                  <c:v>219.42278998798318</c:v>
                </c:pt>
                <c:pt idx="304">
                  <c:v>220.29101568502125</c:v>
                </c:pt>
                <c:pt idx="305">
                  <c:v>221.16267683131707</c:v>
                </c:pt>
                <c:pt idx="306">
                  <c:v>222.03778702046921</c:v>
                </c:pt>
                <c:pt idx="307">
                  <c:v>222.91635989986426</c:v>
                </c:pt>
                <c:pt idx="308">
                  <c:v>223.79840917088961</c:v>
                </c:pt>
                <c:pt idx="309">
                  <c:v>224.68394858914715</c:v>
                </c:pt>
                <c:pt idx="310">
                  <c:v>225.57299196466781</c:v>
                </c:pt>
                <c:pt idx="311">
                  <c:v>226.46555316212687</c:v>
                </c:pt>
                <c:pt idx="312">
                  <c:v>227.36164610106027</c:v>
                </c:pt>
                <c:pt idx="313">
                  <c:v>228.26128475608158</c:v>
                </c:pt>
                <c:pt idx="314">
                  <c:v>229.16448315710002</c:v>
                </c:pt>
                <c:pt idx="315">
                  <c:v>230.0712553895392</c:v>
                </c:pt>
                <c:pt idx="316">
                  <c:v>230.98161559455684</c:v>
                </c:pt>
                <c:pt idx="317">
                  <c:v>231.89557796926525</c:v>
                </c:pt>
                <c:pt idx="318">
                  <c:v>232.81315676695274</c:v>
                </c:pt>
                <c:pt idx="319">
                  <c:v>233.73436629730594</c:v>
                </c:pt>
                <c:pt idx="320">
                  <c:v>234.65922092663291</c:v>
                </c:pt>
                <c:pt idx="321">
                  <c:v>235.58773507808723</c:v>
                </c:pt>
                <c:pt idx="322">
                  <c:v>236.5199232318929</c:v>
                </c:pt>
                <c:pt idx="323">
                  <c:v>237.45579992557018</c:v>
                </c:pt>
                <c:pt idx="324">
                  <c:v>238.39537975416226</c:v>
                </c:pt>
                <c:pt idx="325">
                  <c:v>239.33867737046296</c:v>
                </c:pt>
                <c:pt idx="326">
                  <c:v>240.2857074852451</c:v>
                </c:pt>
                <c:pt idx="327">
                  <c:v>241.23648486749005</c:v>
                </c:pt>
                <c:pt idx="328">
                  <c:v>242.191024344618</c:v>
                </c:pt>
                <c:pt idx="329">
                  <c:v>243.14934080271919</c:v>
                </c:pt>
                <c:pt idx="330">
                  <c:v>244.11144918678607</c:v>
                </c:pt>
                <c:pt idx="331">
                  <c:v>245.07736450094635</c:v>
                </c:pt>
                <c:pt idx="332">
                  <c:v>246.04710180869699</c:v>
                </c:pt>
                <c:pt idx="333">
                  <c:v>247.02067623313917</c:v>
                </c:pt>
                <c:pt idx="334">
                  <c:v>248.86712276792053</c:v>
                </c:pt>
                <c:pt idx="335">
                  <c:v>250.72737124372884</c:v>
                </c:pt>
                <c:pt idx="336">
                  <c:v>252.60152482822832</c:v>
                </c:pt>
                <c:pt idx="337">
                  <c:v>254.48968746024769</c:v>
                </c:pt>
                <c:pt idx="338">
                  <c:v>256.39196385554453</c:v>
                </c:pt>
                <c:pt idx="339">
                  <c:v>258.30845951261273</c:v>
                </c:pt>
                <c:pt idx="340">
                  <c:v>260.23928071853328</c:v>
                </c:pt>
                <c:pt idx="341">
                  <c:v>262.18453455486889</c:v>
                </c:pt>
                <c:pt idx="342">
                  <c:v>264.14432890360268</c:v>
                </c:pt>
                <c:pt idx="343">
                  <c:v>266.1187724531211</c:v>
                </c:pt>
                <c:pt idx="344">
                  <c:v>268.10797470424188</c:v>
                </c:pt>
                <c:pt idx="345">
                  <c:v>270.11204597628659</c:v>
                </c:pt>
                <c:pt idx="346">
                  <c:v>272.13109741319909</c:v>
                </c:pt>
                <c:pt idx="347">
                  <c:v>274.16524098970928</c:v>
                </c:pt>
                <c:pt idx="348">
                  <c:v>276.21458951754329</c:v>
                </c:pt>
                <c:pt idx="349">
                  <c:v>278.27925665167976</c:v>
                </c:pt>
                <c:pt idx="350">
                  <c:v>280.35935689665308</c:v>
                </c:pt>
                <c:pt idx="351">
                  <c:v>282.45500561290379</c:v>
                </c:pt>
                <c:pt idx="352">
                  <c:v>284.56631902317622</c:v>
                </c:pt>
                <c:pt idx="353">
                  <c:v>286.69341421896428</c:v>
                </c:pt>
                <c:pt idx="354">
                  <c:v>288.83640916700512</c:v>
                </c:pt>
                <c:pt idx="355">
                  <c:v>290.99542271582141</c:v>
                </c:pt>
                <c:pt idx="356">
                  <c:v>293.17057460231268</c:v>
                </c:pt>
                <c:pt idx="357">
                  <c:v>295.36198545839585</c:v>
                </c:pt>
                <c:pt idx="358">
                  <c:v>297.56977681769519</c:v>
                </c:pt>
                <c:pt idx="359">
                  <c:v>299.79407112228256</c:v>
                </c:pt>
                <c:pt idx="360">
                  <c:v>302.03499172946806</c:v>
                </c:pt>
                <c:pt idx="361">
                  <c:v>304.29266291864104</c:v>
                </c:pt>
                <c:pt idx="362">
                  <c:v>306.56720989816284</c:v>
                </c:pt>
                <c:pt idx="363">
                  <c:v>308.85875881231044</c:v>
                </c:pt>
                <c:pt idx="364">
                  <c:v>311.16743674827245</c:v>
                </c:pt>
                <c:pt idx="365">
                  <c:v>313.08428362304437</c:v>
                </c:pt>
                <c:pt idx="366">
                  <c:v>315.01293861623549</c:v>
                </c:pt>
                <c:pt idx="367">
                  <c:v>316.95347446796006</c:v>
                </c:pt>
                <c:pt idx="368">
                  <c:v>318.90596436642431</c:v>
                </c:pt>
                <c:pt idx="369">
                  <c:v>320.87048195068695</c:v>
                </c:pt>
                <c:pt idx="370">
                  <c:v>322.84710131343638</c:v>
                </c:pt>
                <c:pt idx="371">
                  <c:v>324.83589700378513</c:v>
                </c:pt>
                <c:pt idx="372">
                  <c:v>326.83694403008167</c:v>
                </c:pt>
                <c:pt idx="373">
                  <c:v>328.85031786273913</c:v>
                </c:pt>
                <c:pt idx="374">
                  <c:v>330.87609443708197</c:v>
                </c:pt>
                <c:pt idx="375">
                  <c:v>332.91435015620965</c:v>
                </c:pt>
                <c:pt idx="376">
                  <c:v>334.96516189387842</c:v>
                </c:pt>
                <c:pt idx="377">
                  <c:v>337.02860699740057</c:v>
                </c:pt>
                <c:pt idx="378">
                  <c:v>339.10476329056161</c:v>
                </c:pt>
                <c:pt idx="379">
                  <c:v>341.19370907655536</c:v>
                </c:pt>
                <c:pt idx="380">
                  <c:v>343.29552314093746</c:v>
                </c:pt>
                <c:pt idx="381">
                  <c:v>345.41028475459643</c:v>
                </c:pt>
                <c:pt idx="382">
                  <c:v>347.53807367674369</c:v>
                </c:pt>
                <c:pt idx="383">
                  <c:v>349.67897015792158</c:v>
                </c:pt>
                <c:pt idx="384">
                  <c:v>351.83305494303016</c:v>
                </c:pt>
                <c:pt idx="385">
                  <c:v>354.00040927437232</c:v>
                </c:pt>
                <c:pt idx="386">
                  <c:v>356.18111489471818</c:v>
                </c:pt>
                <c:pt idx="387">
                  <c:v>358.37525405038775</c:v>
                </c:pt>
                <c:pt idx="388">
                  <c:v>360.58290949435315</c:v>
                </c:pt>
                <c:pt idx="389">
                  <c:v>362.80416448935949</c:v>
                </c:pt>
                <c:pt idx="390">
                  <c:v>365.03910281106528</c:v>
                </c:pt>
                <c:pt idx="391">
                  <c:v>367.28780875120196</c:v>
                </c:pt>
                <c:pt idx="392">
                  <c:v>369.55036712075309</c:v>
                </c:pt>
                <c:pt idx="393">
                  <c:v>371.82686325315302</c:v>
                </c:pt>
                <c:pt idx="394">
                  <c:v>374.11738300750523</c:v>
                </c:pt>
                <c:pt idx="395">
                  <c:v>376.42201277182062</c:v>
                </c:pt>
                <c:pt idx="396">
                  <c:v>377.95532563451337</c:v>
                </c:pt>
                <c:pt idx="397">
                  <c:v>379.49488427522954</c:v>
                </c:pt>
                <c:pt idx="398">
                  <c:v>381.04071413544557</c:v>
                </c:pt>
                <c:pt idx="399">
                  <c:v>382.59284076027097</c:v>
                </c:pt>
                <c:pt idx="400">
                  <c:v>384.15128979887032</c:v>
                </c:pt>
                <c:pt idx="401">
                  <c:v>385.71608700488724</c:v>
                </c:pt>
                <c:pt idx="402">
                  <c:v>387.28725823686995</c:v>
                </c:pt>
                <c:pt idx="403">
                  <c:v>388.86482945869847</c:v>
                </c:pt>
                <c:pt idx="404">
                  <c:v>390.44882674001389</c:v>
                </c:pt>
                <c:pt idx="405">
                  <c:v>392.03927625664898</c:v>
                </c:pt>
                <c:pt idx="406">
                  <c:v>393.63620429106089</c:v>
                </c:pt>
                <c:pt idx="407">
                  <c:v>395.23963723276535</c:v>
                </c:pt>
                <c:pt idx="408">
                  <c:v>396.84960157877288</c:v>
                </c:pt>
                <c:pt idx="409">
                  <c:v>398.46612393402654</c:v>
                </c:pt>
                <c:pt idx="410">
                  <c:v>400.08923101184166</c:v>
                </c:pt>
                <c:pt idx="411">
                  <c:v>401.71894963434733</c:v>
                </c:pt>
                <c:pt idx="412">
                  <c:v>403.35530673292953</c:v>
                </c:pt>
                <c:pt idx="413">
                  <c:v>404.99832934867618</c:v>
                </c:pt>
                <c:pt idx="414">
                  <c:v>406.64804463282411</c:v>
                </c:pt>
                <c:pt idx="415">
                  <c:v>408.30447984720763</c:v>
                </c:pt>
                <c:pt idx="416">
                  <c:v>409.96766236470904</c:v>
                </c:pt>
                <c:pt idx="417">
                  <c:v>411.63761966971111</c:v>
                </c:pt>
                <c:pt idx="418">
                  <c:v>413.31437935855109</c:v>
                </c:pt>
                <c:pt idx="419">
                  <c:v>414.99796913997682</c:v>
                </c:pt>
                <c:pt idx="420">
                  <c:v>416.68841683560458</c:v>
                </c:pt>
                <c:pt idx="421">
                  <c:v>418.38575038037897</c:v>
                </c:pt>
                <c:pt idx="422">
                  <c:v>420.08999782303442</c:v>
                </c:pt>
                <c:pt idx="423">
                  <c:v>421.8011873265587</c:v>
                </c:pt>
                <c:pt idx="424">
                  <c:v>423.51934716865838</c:v>
                </c:pt>
                <c:pt idx="425">
                  <c:v>424.97095987447187</c:v>
                </c:pt>
                <c:pt idx="426">
                  <c:v>426.42754798332601</c:v>
                </c:pt>
                <c:pt idx="427">
                  <c:v>427.88912854841641</c:v>
                </c:pt>
                <c:pt idx="428">
                  <c:v>429.35571868138851</c:v>
                </c:pt>
                <c:pt idx="429">
                  <c:v>430.82733555253793</c:v>
                </c:pt>
                <c:pt idx="430">
                  <c:v>432.30399639101148</c:v>
                </c:pt>
                <c:pt idx="431">
                  <c:v>433.78571848500883</c:v>
                </c:pt>
                <c:pt idx="432">
                  <c:v>435.27251918198505</c:v>
                </c:pt>
                <c:pt idx="433">
                  <c:v>436.76441588885353</c:v>
                </c:pt>
                <c:pt idx="434">
                  <c:v>438.26142607218992</c:v>
                </c:pt>
                <c:pt idx="435">
                  <c:v>439.76356725843658</c:v>
                </c:pt>
                <c:pt idx="436">
                  <c:v>441.27085703410768</c:v>
                </c:pt>
                <c:pt idx="437">
                  <c:v>442.78331304599521</c:v>
                </c:pt>
                <c:pt idx="438">
                  <c:v>444.30095300137555</c:v>
                </c:pt>
                <c:pt idx="439">
                  <c:v>445.82379466821681</c:v>
                </c:pt>
                <c:pt idx="440">
                  <c:v>447.35185587538678</c:v>
                </c:pt>
                <c:pt idx="441">
                  <c:v>448.88515451286167</c:v>
                </c:pt>
                <c:pt idx="442">
                  <c:v>450.42370853193563</c:v>
                </c:pt>
                <c:pt idx="443">
                  <c:v>451.96753594543088</c:v>
                </c:pt>
                <c:pt idx="444">
                  <c:v>453.51665482790861</c:v>
                </c:pt>
                <c:pt idx="445">
                  <c:v>455.07108331588051</c:v>
                </c:pt>
                <c:pt idx="446">
                  <c:v>456.63083960802123</c:v>
                </c:pt>
                <c:pt idx="447">
                  <c:v>458.19594196538134</c:v>
                </c:pt>
                <c:pt idx="448">
                  <c:v>459.76640871160123</c:v>
                </c:pt>
                <c:pt idx="449">
                  <c:v>461.34225823312551</c:v>
                </c:pt>
                <c:pt idx="450">
                  <c:v>462.92350897941833</c:v>
                </c:pt>
                <c:pt idx="451">
                  <c:v>464.51017946317944</c:v>
                </c:pt>
                <c:pt idx="452">
                  <c:v>466.10228826056084</c:v>
                </c:pt>
                <c:pt idx="453">
                  <c:v>467.69985401138433</c:v>
                </c:pt>
                <c:pt idx="454">
                  <c:v>469.30289541935969</c:v>
                </c:pt>
                <c:pt idx="455">
                  <c:v>470.9114312523036</c:v>
                </c:pt>
                <c:pt idx="456">
                  <c:v>472.31143125230358</c:v>
                </c:pt>
                <c:pt idx="457" formatCode="0.00">
                  <c:v>473.71143125230356</c:v>
                </c:pt>
                <c:pt idx="458" formatCode="0.00">
                  <c:v>475.11143125230353</c:v>
                </c:pt>
                <c:pt idx="459" formatCode="0.00">
                  <c:v>476.51143125230351</c:v>
                </c:pt>
                <c:pt idx="460" formatCode="0.00">
                  <c:v>477.91143125230349</c:v>
                </c:pt>
                <c:pt idx="461" formatCode="0.00">
                  <c:v>479.31143125230346</c:v>
                </c:pt>
                <c:pt idx="462" formatCode="0.00">
                  <c:v>480.71143125230344</c:v>
                </c:pt>
                <c:pt idx="463" formatCode="0.00">
                  <c:v>482.11143125230342</c:v>
                </c:pt>
                <c:pt idx="464" formatCode="0.00">
                  <c:v>483.5114312523034</c:v>
                </c:pt>
                <c:pt idx="465" formatCode="0.00">
                  <c:v>484.91143125230337</c:v>
                </c:pt>
                <c:pt idx="466" formatCode="0.00">
                  <c:v>486.31143125230335</c:v>
                </c:pt>
                <c:pt idx="467" formatCode="0.00">
                  <c:v>487.71143125230333</c:v>
                </c:pt>
                <c:pt idx="468" formatCode="0.00">
                  <c:v>489.1114312523033</c:v>
                </c:pt>
                <c:pt idx="469" formatCode="0.00">
                  <c:v>490.51143125230328</c:v>
                </c:pt>
                <c:pt idx="470" formatCode="0.00">
                  <c:v>491.91143125230326</c:v>
                </c:pt>
                <c:pt idx="471" formatCode="0.00">
                  <c:v>493.31143125230324</c:v>
                </c:pt>
                <c:pt idx="472" formatCode="0.00">
                  <c:v>494.71143125230321</c:v>
                </c:pt>
                <c:pt idx="473" formatCode="0.00">
                  <c:v>496.11143125230319</c:v>
                </c:pt>
                <c:pt idx="474" formatCode="0.00">
                  <c:v>497.51143125230317</c:v>
                </c:pt>
                <c:pt idx="475" formatCode="0.00">
                  <c:v>498.91143125230315</c:v>
                </c:pt>
                <c:pt idx="476" formatCode="0.00">
                  <c:v>500.31143125230312</c:v>
                </c:pt>
                <c:pt idx="477" formatCode="0.00">
                  <c:v>501.7114312523031</c:v>
                </c:pt>
                <c:pt idx="478" formatCode="0.00">
                  <c:v>503.11143125230308</c:v>
                </c:pt>
                <c:pt idx="479" formatCode="0.00">
                  <c:v>504.51143125230305</c:v>
                </c:pt>
                <c:pt idx="480" formatCode="0.00">
                  <c:v>505.91143125230303</c:v>
                </c:pt>
                <c:pt idx="481" formatCode="0.00">
                  <c:v>507.31143125230301</c:v>
                </c:pt>
                <c:pt idx="482" formatCode="0.00">
                  <c:v>508.71143125230299</c:v>
                </c:pt>
                <c:pt idx="483" formatCode="0.00">
                  <c:v>510.11143125230296</c:v>
                </c:pt>
                <c:pt idx="484" formatCode="0.00">
                  <c:v>511.51143125230294</c:v>
                </c:pt>
                <c:pt idx="485">
                  <c:v>514</c:v>
                </c:pt>
                <c:pt idx="486" formatCode="0.000000">
                  <c:v>514.67741935483866</c:v>
                </c:pt>
                <c:pt idx="487" formatCode="0.000000">
                  <c:v>515.35483870967732</c:v>
                </c:pt>
                <c:pt idx="488" formatCode="0.000000">
                  <c:v>516.03225806451599</c:v>
                </c:pt>
                <c:pt idx="489" formatCode="0.000000">
                  <c:v>516.70967741935465</c:v>
                </c:pt>
                <c:pt idx="490" formatCode="0.000000">
                  <c:v>517.38709677419331</c:v>
                </c:pt>
                <c:pt idx="491" formatCode="0.000000">
                  <c:v>518.06451612903197</c:v>
                </c:pt>
                <c:pt idx="492" formatCode="0.000000">
                  <c:v>518.74193548387063</c:v>
                </c:pt>
                <c:pt idx="493" formatCode="0.000000">
                  <c:v>519.4193548387093</c:v>
                </c:pt>
                <c:pt idx="494" formatCode="0.000000">
                  <c:v>520.09677419354796</c:v>
                </c:pt>
                <c:pt idx="495" formatCode="0.000000">
                  <c:v>520.77419354838662</c:v>
                </c:pt>
                <c:pt idx="496" formatCode="0.000000">
                  <c:v>521.45161290322528</c:v>
                </c:pt>
                <c:pt idx="497" formatCode="0.000000">
                  <c:v>522.12903225806394</c:v>
                </c:pt>
                <c:pt idx="498" formatCode="0.000000">
                  <c:v>522.80645161290261</c:v>
                </c:pt>
                <c:pt idx="499" formatCode="0.000000">
                  <c:v>523.48387096774127</c:v>
                </c:pt>
                <c:pt idx="500" formatCode="0.000000">
                  <c:v>524.16129032257993</c:v>
                </c:pt>
                <c:pt idx="501" formatCode="0.000000">
                  <c:v>524.83870967741859</c:v>
                </c:pt>
                <c:pt idx="502" formatCode="0.000000">
                  <c:v>525.51612903225725</c:v>
                </c:pt>
                <c:pt idx="503" formatCode="0.000000">
                  <c:v>526.19354838709592</c:v>
                </c:pt>
                <c:pt idx="504" formatCode="0.000000">
                  <c:v>526.87096774193458</c:v>
                </c:pt>
                <c:pt idx="505" formatCode="0.000000">
                  <c:v>527.54838709677324</c:v>
                </c:pt>
                <c:pt idx="506" formatCode="0.000000">
                  <c:v>528.2258064516119</c:v>
                </c:pt>
                <c:pt idx="507" formatCode="0.000000">
                  <c:v>528.90322580645056</c:v>
                </c:pt>
                <c:pt idx="508" formatCode="0.000000">
                  <c:v>529.58064516128923</c:v>
                </c:pt>
                <c:pt idx="509" formatCode="0.000000">
                  <c:v>530.25806451612789</c:v>
                </c:pt>
                <c:pt idx="510" formatCode="0.000000">
                  <c:v>530.93548387096655</c:v>
                </c:pt>
                <c:pt idx="511" formatCode="0.000000">
                  <c:v>531.61290322580521</c:v>
                </c:pt>
                <c:pt idx="512" formatCode="0.000000">
                  <c:v>532.29032258064387</c:v>
                </c:pt>
                <c:pt idx="513" formatCode="0.000000">
                  <c:v>532.96774193548254</c:v>
                </c:pt>
                <c:pt idx="514" formatCode="0.000000">
                  <c:v>533.6451612903212</c:v>
                </c:pt>
                <c:pt idx="515" formatCode="0.000000">
                  <c:v>534.32258064515986</c:v>
                </c:pt>
                <c:pt idx="516" formatCode="0.000000">
                  <c:v>534.32258064515986</c:v>
                </c:pt>
                <c:pt idx="517" formatCode="0.000000">
                  <c:v>535.83333333333337</c:v>
                </c:pt>
                <c:pt idx="518" formatCode="0.000000">
                  <c:v>536.66666666666674</c:v>
                </c:pt>
                <c:pt idx="519" formatCode="0.000000">
                  <c:v>537.50000000000011</c:v>
                </c:pt>
                <c:pt idx="520" formatCode="0.000000">
                  <c:v>538.33333333333348</c:v>
                </c:pt>
                <c:pt idx="521" formatCode="0.000000">
                  <c:v>539.16666666666686</c:v>
                </c:pt>
                <c:pt idx="522" formatCode="0.000000">
                  <c:v>540.00000000000023</c:v>
                </c:pt>
                <c:pt idx="523" formatCode="0.000000">
                  <c:v>540.8333333333336</c:v>
                </c:pt>
                <c:pt idx="524" formatCode="0.000000">
                  <c:v>541.66666666666697</c:v>
                </c:pt>
                <c:pt idx="525" formatCode="0.000000">
                  <c:v>542.50000000000034</c:v>
                </c:pt>
                <c:pt idx="526" formatCode="0.000000">
                  <c:v>543.33333333333371</c:v>
                </c:pt>
                <c:pt idx="527" formatCode="0.000000">
                  <c:v>544.16666666666708</c:v>
                </c:pt>
                <c:pt idx="528" formatCode="0.000000">
                  <c:v>545.00000000000045</c:v>
                </c:pt>
                <c:pt idx="529" formatCode="0.000000">
                  <c:v>545.83333333333383</c:v>
                </c:pt>
                <c:pt idx="530" formatCode="0.000000">
                  <c:v>546.6666666666672</c:v>
                </c:pt>
                <c:pt idx="531" formatCode="0.000000">
                  <c:v>547.50000000000057</c:v>
                </c:pt>
                <c:pt idx="532" formatCode="0.000000">
                  <c:v>548.33333333333394</c:v>
                </c:pt>
                <c:pt idx="533" formatCode="0.000000">
                  <c:v>549.16666666666731</c:v>
                </c:pt>
                <c:pt idx="534" formatCode="0.000000">
                  <c:v>550.00000000000068</c:v>
                </c:pt>
                <c:pt idx="535" formatCode="0.000000">
                  <c:v>550.83333333333405</c:v>
                </c:pt>
                <c:pt idx="536" formatCode="0.000000">
                  <c:v>551.66666666666742</c:v>
                </c:pt>
                <c:pt idx="537" formatCode="0.000000">
                  <c:v>552.5000000000008</c:v>
                </c:pt>
                <c:pt idx="538" formatCode="0.000000">
                  <c:v>553.33333333333417</c:v>
                </c:pt>
                <c:pt idx="539" formatCode="0.000000">
                  <c:v>554.16666666666754</c:v>
                </c:pt>
                <c:pt idx="540" formatCode="0.000000">
                  <c:v>555.00000000000091</c:v>
                </c:pt>
                <c:pt idx="541" formatCode="0.000000">
                  <c:v>555.83333333333428</c:v>
                </c:pt>
                <c:pt idx="542" formatCode="0.000000">
                  <c:v>556.66666666666765</c:v>
                </c:pt>
                <c:pt idx="543" formatCode="0.000000">
                  <c:v>557.50000000000102</c:v>
                </c:pt>
                <c:pt idx="544" formatCode="0.000000">
                  <c:v>558.33333333333439</c:v>
                </c:pt>
                <c:pt idx="545" formatCode="0.000000">
                  <c:v>559.16666666666777</c:v>
                </c:pt>
                <c:pt idx="546">
                  <c:v>560</c:v>
                </c:pt>
              </c:numCache>
            </c:numRef>
          </c:val>
          <c:smooth val="1"/>
          <c:extLst>
            <c:ext xmlns:c16="http://schemas.microsoft.com/office/drawing/2014/chart" uri="{C3380CC4-5D6E-409C-BE32-E72D297353CC}">
              <c16:uniqueId val="{00000001-DEFB-C143-9088-FD517DC734F6}"/>
            </c:ext>
          </c:extLst>
        </c:ser>
        <c:dLbls>
          <c:showLegendKey val="0"/>
          <c:showVal val="0"/>
          <c:showCatName val="0"/>
          <c:showSerName val="0"/>
          <c:showPercent val="0"/>
          <c:showBubbleSize val="0"/>
        </c:dLbls>
        <c:smooth val="0"/>
        <c:axId val="136128463"/>
        <c:axId val="1967668959"/>
      </c:lineChart>
      <c:catAx>
        <c:axId val="136128463"/>
        <c:scaling>
          <c:orientation val="minMax"/>
        </c:scaling>
        <c:delete val="0"/>
        <c:axPos val="b"/>
        <c:numFmt formatCode="mmmm" sourceLinked="0"/>
        <c:majorTickMark val="none"/>
        <c:minorTickMark val="none"/>
        <c:tickLblPos val="nextTo"/>
        <c:spPr>
          <a:noFill/>
          <a:ln w="0" cap="rnd" cmpd="sng" algn="ctr">
            <a:solidFill>
              <a:srgbClr val="3D00A1"/>
            </a:solidFill>
            <a:round/>
          </a:ln>
          <a:effectLst/>
        </c:spPr>
        <c:txPr>
          <a:bodyPr rot="0" spcFirstLastPara="1" vertOverflow="ellipsis"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967668959"/>
        <c:crosses val="autoZero"/>
        <c:auto val="0"/>
        <c:lblAlgn val="ctr"/>
        <c:lblOffset val="100"/>
        <c:tickLblSkip val="90"/>
        <c:tickMarkSkip val="1"/>
        <c:noMultiLvlLbl val="1"/>
      </c:catAx>
      <c:valAx>
        <c:axId val="1967668959"/>
        <c:scaling>
          <c:orientation val="minMax"/>
          <c:min val="100"/>
        </c:scaling>
        <c:delete val="1"/>
        <c:axPos val="l"/>
        <c:numFmt formatCode="General" sourceLinked="1"/>
        <c:majorTickMark val="none"/>
        <c:minorTickMark val="none"/>
        <c:tickLblPos val="nextTo"/>
        <c:crossAx val="136128463"/>
        <c:crosses val="autoZero"/>
        <c:crossBetween val="midCat"/>
      </c:valAx>
      <c:spPr>
        <a:noFill/>
        <a:ln>
          <a:noFill/>
        </a:ln>
        <a:effectLst/>
      </c:spPr>
    </c:plotArea>
    <c:legend>
      <c:legendPos val="b"/>
      <c:layout>
        <c:manualLayout>
          <c:xMode val="edge"/>
          <c:yMode val="edge"/>
          <c:x val="0.65594239198497184"/>
          <c:y val="0.90983484000914439"/>
          <c:w val="0.3033183142304865"/>
          <c:h val="4.7116903053386519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mn-cs"/>
            </a:defRPr>
          </a:pPr>
          <a:endParaRPr lang="es-A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latin typeface="Roboto" panose="02000000000000000000" pitchFamily="2" charset="0"/>
          <a:ea typeface="Roboto" panose="02000000000000000000" pitchFamily="2" charset="0"/>
        </a:defRPr>
      </a:pPr>
      <a:endParaRPr lang="es-AR"/>
    </a:p>
  </c:txPr>
  <c:externalData r:id="rId4">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81194173121029378"/>
        </c:manualLayout>
      </c:layout>
      <c:barChart>
        <c:barDir val="col"/>
        <c:grouping val="stacked"/>
        <c:varyColors val="0"/>
        <c:ser>
          <c:idx val="0"/>
          <c:order val="0"/>
          <c:tx>
            <c:strRef>
              <c:f>Hoja1!$B$1</c:f>
              <c:strCache>
                <c:ptCount val="1"/>
                <c:pt idx="0">
                  <c:v>Net Debt in US$</c:v>
                </c:pt>
              </c:strCache>
            </c:strRef>
          </c:tx>
          <c:spPr>
            <a:solidFill>
              <a:srgbClr val="3D00A1"/>
            </a:solidFill>
            <a:ln>
              <a:noFill/>
            </a:ln>
            <a:effectLst/>
          </c:spPr>
          <c:invertIfNegative val="0"/>
          <c:dPt>
            <c:idx val="0"/>
            <c:invertIfNegative val="0"/>
            <c:bubble3D val="0"/>
            <c:spPr>
              <a:solidFill>
                <a:srgbClr val="767883"/>
              </a:solidFill>
              <a:ln>
                <a:noFill/>
              </a:ln>
              <a:effectLst/>
            </c:spPr>
            <c:extLst>
              <c:ext xmlns:c16="http://schemas.microsoft.com/office/drawing/2014/chart" uri="{C3380CC4-5D6E-409C-BE32-E72D297353CC}">
                <c16:uniqueId val="{00000001-4BE2-8C40-A248-B188E14E258F}"/>
              </c:ext>
            </c:extLst>
          </c:dPt>
          <c:dPt>
            <c:idx val="1"/>
            <c:invertIfNegative val="0"/>
            <c:bubble3D val="0"/>
            <c:spPr>
              <a:solidFill>
                <a:srgbClr val="B586F4"/>
              </a:solidFill>
              <a:ln>
                <a:noFill/>
              </a:ln>
              <a:effectLst/>
            </c:spPr>
            <c:extLst>
              <c:ext xmlns:c16="http://schemas.microsoft.com/office/drawing/2014/chart" uri="{C3380CC4-5D6E-409C-BE32-E72D297353CC}">
                <c16:uniqueId val="{00000003-4BE2-8C40-A248-B188E14E258F}"/>
              </c:ext>
            </c:extLst>
          </c:dPt>
          <c:dLbls>
            <c:dLbl>
              <c:idx val="0"/>
              <c:numFmt formatCode="#,##0" sourceLinked="0"/>
              <c:spPr>
                <a:noFill/>
                <a:ln>
                  <a:noFill/>
                </a:ln>
                <a:effectLst/>
              </c:spPr>
              <c:txPr>
                <a:bodyPr wrap="square" lIns="38100" tIns="19050" rIns="38100" bIns="19050" anchor="ctr">
                  <a:noAutofit/>
                </a:bodyPr>
                <a:lstStyle/>
                <a:p>
                  <a:pPr>
                    <a:defRPr sz="800" b="0" i="0">
                      <a:solidFill>
                        <a:srgbClr val="FFFFFF"/>
                      </a:solidFill>
                      <a:latin typeface="Roboto Medium" panose="02000000000000000000" pitchFamily="2" charset="0"/>
                      <a:ea typeface="Roboto Medium" panose="02000000000000000000" pitchFamily="2" charset="0"/>
                    </a:defRPr>
                  </a:pPr>
                  <a:endParaRPr lang="es-A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4BE2-8C40-A248-B188E14E258F}"/>
                </c:ext>
              </c:extLst>
            </c:dLbl>
            <c:dLbl>
              <c:idx val="1"/>
              <c:numFmt formatCode="#,##0" sourceLinked="0"/>
              <c:spPr>
                <a:noFill/>
                <a:ln>
                  <a:noFill/>
                </a:ln>
                <a:effectLst/>
              </c:spPr>
              <c:txPr>
                <a:bodyPr wrap="square" lIns="38100" tIns="19050" rIns="38100" bIns="19050" anchor="ctr">
                  <a:noAutofit/>
                </a:bodyPr>
                <a:lstStyle/>
                <a:p>
                  <a:pPr>
                    <a:defRPr sz="800" b="0" i="0">
                      <a:solidFill>
                        <a:srgbClr val="FFFFFF"/>
                      </a:solidFill>
                      <a:latin typeface="Roboto Medium" panose="02000000000000000000" pitchFamily="2" charset="0"/>
                      <a:ea typeface="Roboto Medium" panose="02000000000000000000" pitchFamily="2" charset="0"/>
                    </a:defRPr>
                  </a:pPr>
                  <a:endParaRPr lang="es-A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4BE2-8C40-A248-B188E14E258F}"/>
                </c:ext>
              </c:extLst>
            </c:dLbl>
            <c:numFmt formatCode="#,##0" sourceLinked="0"/>
            <c:spPr>
              <a:noFill/>
              <a:ln>
                <a:noFill/>
              </a:ln>
              <a:effectLst/>
            </c:spPr>
            <c:txPr>
              <a:bodyPr wrap="square" lIns="38100" tIns="19050" rIns="38100" bIns="19050" anchor="ctr">
                <a:spAutoFit/>
              </a:bodyPr>
              <a:lstStyle/>
              <a:p>
                <a:pPr>
                  <a:defRPr sz="800" b="0" i="0">
                    <a:solidFill>
                      <a:srgbClr val="FFFFFF"/>
                    </a:solidFill>
                    <a:latin typeface="Roboto Medium" panose="02000000000000000000" pitchFamily="2" charset="0"/>
                    <a:ea typeface="Roboto Medium" panose="02000000000000000000" pitchFamily="2" charset="0"/>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Hoja1!$A$2:$A$5</c:f>
              <c:strCache>
                <c:ptCount val="4"/>
                <c:pt idx="0">
                  <c:v>LTM3Q23</c:v>
                </c:pt>
                <c:pt idx="1">
                  <c:v>FY23</c:v>
                </c:pt>
                <c:pt idx="2">
                  <c:v>LTM1Q24</c:v>
                </c:pt>
                <c:pt idx="3">
                  <c:v>LTM2Q24</c:v>
                </c:pt>
              </c:strCache>
            </c:strRef>
          </c:cat>
          <c:val>
            <c:numRef>
              <c:f>Hoja1!$B$2:$B$5</c:f>
              <c:numCache>
                <c:formatCode>General</c:formatCode>
                <c:ptCount val="4"/>
                <c:pt idx="0">
                  <c:v>2260</c:v>
                </c:pt>
                <c:pt idx="1">
                  <c:v>2288</c:v>
                </c:pt>
                <c:pt idx="2">
                  <c:v>2318</c:v>
                </c:pt>
                <c:pt idx="3">
                  <c:v>2400</c:v>
                </c:pt>
              </c:numCache>
            </c:numRef>
          </c:val>
          <c:extLst>
            <c:ext xmlns:c16="http://schemas.microsoft.com/office/drawing/2014/chart" uri="{C3380CC4-5D6E-409C-BE32-E72D297353CC}">
              <c16:uniqueId val="{00000004-4BE2-8C40-A248-B188E14E258F}"/>
            </c:ext>
          </c:extLst>
        </c:ser>
        <c:dLbls>
          <c:showLegendKey val="0"/>
          <c:showVal val="0"/>
          <c:showCatName val="0"/>
          <c:showSerName val="0"/>
          <c:showPercent val="0"/>
          <c:showBubbleSize val="0"/>
        </c:dLbls>
        <c:gapWidth val="79"/>
        <c:overlap val="100"/>
        <c:axId val="99791616"/>
        <c:axId val="99793536"/>
      </c:barChart>
      <c:catAx>
        <c:axId val="9979161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rgbClr val="231B0A"/>
                </a:solidFill>
                <a:latin typeface="Roboto" panose="02000000000000000000" pitchFamily="2" charset="0"/>
                <a:ea typeface="Roboto" panose="02000000000000000000" pitchFamily="2" charset="0"/>
                <a:cs typeface="+mn-cs"/>
              </a:defRPr>
            </a:pPr>
            <a:endParaRPr lang="es-AR"/>
          </a:p>
        </c:txPr>
        <c:crossAx val="99793536"/>
        <c:crosses val="autoZero"/>
        <c:auto val="1"/>
        <c:lblAlgn val="ctr"/>
        <c:lblOffset val="100"/>
        <c:noMultiLvlLbl val="0"/>
      </c:catAx>
      <c:valAx>
        <c:axId val="99793536"/>
        <c:scaling>
          <c:orientation val="minMax"/>
          <c:min val="0"/>
        </c:scaling>
        <c:delete val="1"/>
        <c:axPos val="l"/>
        <c:majorGridlines>
          <c:spPr>
            <a:ln w="9525" cap="flat" cmpd="sng" algn="ctr">
              <a:noFill/>
              <a:round/>
            </a:ln>
            <a:effectLst/>
          </c:spPr>
        </c:majorGridlines>
        <c:numFmt formatCode="General" sourceLinked="1"/>
        <c:majorTickMark val="out"/>
        <c:minorTickMark val="none"/>
        <c:tickLblPos val="nextTo"/>
        <c:crossAx val="997916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1">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771134649089385"/>
        </c:manualLayout>
      </c:layout>
      <c:barChart>
        <c:barDir val="col"/>
        <c:grouping val="clustered"/>
        <c:varyColors val="0"/>
        <c:ser>
          <c:idx val="0"/>
          <c:order val="0"/>
          <c:tx>
            <c:strRef>
              <c:f>Hoja1!$B$1</c:f>
              <c:strCache>
                <c:ptCount val="1"/>
                <c:pt idx="0">
                  <c:v>EBITDA in US$</c:v>
                </c:pt>
              </c:strCache>
            </c:strRef>
          </c:tx>
          <c:spPr>
            <a:solidFill>
              <a:srgbClr val="3D00A1"/>
            </a:solidFill>
            <a:ln>
              <a:noFill/>
            </a:ln>
            <a:effectLst/>
          </c:spPr>
          <c:invertIfNegative val="0"/>
          <c:dPt>
            <c:idx val="0"/>
            <c:invertIfNegative val="0"/>
            <c:bubble3D val="0"/>
            <c:spPr>
              <a:solidFill>
                <a:srgbClr val="767883"/>
              </a:solidFill>
              <a:ln>
                <a:noFill/>
              </a:ln>
              <a:effectLst/>
            </c:spPr>
            <c:extLst>
              <c:ext xmlns:c16="http://schemas.microsoft.com/office/drawing/2014/chart" uri="{C3380CC4-5D6E-409C-BE32-E72D297353CC}">
                <c16:uniqueId val="{00000001-5C4E-B849-BF5A-1328BF6880C3}"/>
              </c:ext>
            </c:extLst>
          </c:dPt>
          <c:dPt>
            <c:idx val="1"/>
            <c:invertIfNegative val="0"/>
            <c:bubble3D val="0"/>
            <c:spPr>
              <a:solidFill>
                <a:srgbClr val="B586F4"/>
              </a:solidFill>
              <a:ln>
                <a:noFill/>
              </a:ln>
              <a:effectLst/>
            </c:spPr>
            <c:extLst>
              <c:ext xmlns:c16="http://schemas.microsoft.com/office/drawing/2014/chart" uri="{C3380CC4-5D6E-409C-BE32-E72D297353CC}">
                <c16:uniqueId val="{00000003-5C4E-B849-BF5A-1328BF6880C3}"/>
              </c:ext>
            </c:extLst>
          </c:dPt>
          <c:dLbls>
            <c:dLbl>
              <c:idx val="0"/>
              <c:numFmt formatCode="#,##0" sourceLinked="0"/>
              <c:spPr>
                <a:noFill/>
                <a:ln>
                  <a:noFill/>
                </a:ln>
                <a:effectLst/>
              </c:spPr>
              <c:txPr>
                <a:bodyPr wrap="square" lIns="38100" tIns="19050" rIns="38100" bIns="19050" anchor="ctr">
                  <a:noAutofit/>
                </a:bodyPr>
                <a:lstStyle/>
                <a:p>
                  <a:pPr>
                    <a:defRPr sz="900" b="0" i="0">
                      <a:solidFill>
                        <a:srgbClr val="FFFFFF"/>
                      </a:solidFill>
                      <a:latin typeface="Roboto Medium" panose="02000000000000000000" pitchFamily="2" charset="0"/>
                      <a:ea typeface="Roboto Medium" panose="02000000000000000000" pitchFamily="2" charset="0"/>
                    </a:defRPr>
                  </a:pPr>
                  <a:endParaRPr lang="es-A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5C4E-B849-BF5A-1328BF6880C3}"/>
                </c:ext>
              </c:extLst>
            </c:dLbl>
            <c:dLbl>
              <c:idx val="1"/>
              <c:numFmt formatCode="#,##0" sourceLinked="0"/>
              <c:spPr>
                <a:noFill/>
                <a:ln>
                  <a:noFill/>
                </a:ln>
                <a:effectLst/>
              </c:spPr>
              <c:txPr>
                <a:bodyPr wrap="square" lIns="38100" tIns="19050" rIns="38100" bIns="19050" anchor="ctr">
                  <a:noAutofit/>
                </a:bodyPr>
                <a:lstStyle/>
                <a:p>
                  <a:pPr>
                    <a:defRPr sz="900" b="0" i="0">
                      <a:solidFill>
                        <a:srgbClr val="FFFFFF"/>
                      </a:solidFill>
                      <a:latin typeface="Roboto Medium" panose="02000000000000000000" pitchFamily="2" charset="0"/>
                      <a:ea typeface="Roboto Medium" panose="02000000000000000000" pitchFamily="2" charset="0"/>
                    </a:defRPr>
                  </a:pPr>
                  <a:endParaRPr lang="es-A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5C4E-B849-BF5A-1328BF6880C3}"/>
                </c:ext>
              </c:extLst>
            </c:dLbl>
            <c:numFmt formatCode="#,##0" sourceLinked="0"/>
            <c:spPr>
              <a:noFill/>
              <a:ln>
                <a:noFill/>
              </a:ln>
              <a:effectLst/>
            </c:spPr>
            <c:txPr>
              <a:bodyPr wrap="square" lIns="38100" tIns="19050" rIns="38100" bIns="19050" anchor="ctr">
                <a:spAutoFit/>
              </a:bodyPr>
              <a:lstStyle/>
              <a:p>
                <a:pPr>
                  <a:defRPr sz="900" b="0" i="0">
                    <a:solidFill>
                      <a:srgbClr val="FFFFFF"/>
                    </a:solidFill>
                    <a:latin typeface="Roboto Medium" panose="02000000000000000000" pitchFamily="2" charset="0"/>
                    <a:ea typeface="Roboto Medium" panose="02000000000000000000" pitchFamily="2" charset="0"/>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Hoja1!$A$2:$A$5</c:f>
              <c:strCache>
                <c:ptCount val="4"/>
                <c:pt idx="0">
                  <c:v>LTM3Q23</c:v>
                </c:pt>
                <c:pt idx="1">
                  <c:v>FY23</c:v>
                </c:pt>
                <c:pt idx="2">
                  <c:v>LTM1Q24</c:v>
                </c:pt>
                <c:pt idx="3">
                  <c:v>LTM2Q24</c:v>
                </c:pt>
              </c:strCache>
            </c:strRef>
          </c:cat>
          <c:val>
            <c:numRef>
              <c:f>Hoja1!$B$2:$B$5</c:f>
              <c:numCache>
                <c:formatCode>General</c:formatCode>
                <c:ptCount val="4"/>
                <c:pt idx="0">
                  <c:v>1093</c:v>
                </c:pt>
                <c:pt idx="1">
                  <c:v>717</c:v>
                </c:pt>
                <c:pt idx="2" formatCode="#,##0">
                  <c:v>971</c:v>
                </c:pt>
                <c:pt idx="3" formatCode="#,##0">
                  <c:v>1087</c:v>
                </c:pt>
              </c:numCache>
            </c:numRef>
          </c:val>
          <c:extLst>
            <c:ext xmlns:c16="http://schemas.microsoft.com/office/drawing/2014/chart" uri="{C3380CC4-5D6E-409C-BE32-E72D297353CC}">
              <c16:uniqueId val="{00000004-5C4E-B849-BF5A-1328BF6880C3}"/>
            </c:ext>
          </c:extLst>
        </c:ser>
        <c:dLbls>
          <c:showLegendKey val="0"/>
          <c:showVal val="0"/>
          <c:showCatName val="0"/>
          <c:showSerName val="0"/>
          <c:showPercent val="0"/>
          <c:showBubbleSize val="0"/>
        </c:dLbls>
        <c:gapWidth val="79"/>
        <c:axId val="99791616"/>
        <c:axId val="99793536"/>
      </c:barChart>
      <c:catAx>
        <c:axId val="9979161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rgbClr val="231B0A"/>
                </a:solidFill>
                <a:latin typeface="Roboto" panose="02000000000000000000" pitchFamily="2" charset="0"/>
                <a:ea typeface="Roboto" panose="02000000000000000000" pitchFamily="2" charset="0"/>
                <a:cs typeface="+mn-cs"/>
              </a:defRPr>
            </a:pPr>
            <a:endParaRPr lang="es-AR"/>
          </a:p>
        </c:txPr>
        <c:crossAx val="99793536"/>
        <c:crosses val="autoZero"/>
        <c:auto val="1"/>
        <c:lblAlgn val="ctr"/>
        <c:lblOffset val="100"/>
        <c:noMultiLvlLbl val="0"/>
      </c:catAx>
      <c:valAx>
        <c:axId val="99793536"/>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9979161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1">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7.2822190145052798E-2"/>
          <c:y val="3.930460235529272E-2"/>
          <c:w val="0.92686533370524238"/>
          <c:h val="0.63831294489631829"/>
        </c:manualLayout>
      </c:layout>
      <c:barChart>
        <c:barDir val="col"/>
        <c:grouping val="clustered"/>
        <c:varyColors val="0"/>
        <c:ser>
          <c:idx val="1"/>
          <c:order val="1"/>
          <c:tx>
            <c:strRef>
              <c:f>Datos!$B$18</c:f>
              <c:strCache>
                <c:ptCount val="1"/>
                <c:pt idx="0">
                  <c:v>Price Adj - Mobile</c:v>
                </c:pt>
              </c:strCache>
            </c:strRef>
          </c:tx>
          <c:spPr>
            <a:solidFill>
              <a:srgbClr val="B989F9"/>
            </a:solidFill>
            <a:ln>
              <a:noFill/>
            </a:ln>
            <a:effectLst/>
          </c:spPr>
          <c:invertIfNegative val="0"/>
          <c:cat>
            <c:strRef>
              <c:f>Datos!$C$16:$T$16</c:f>
              <c:strCache>
                <c:ptCount val="14"/>
                <c:pt idx="0">
                  <c:v>may-23</c:v>
                </c:pt>
                <c:pt idx="1">
                  <c:v>jun-23</c:v>
                </c:pt>
                <c:pt idx="2">
                  <c:v>jul-23</c:v>
                </c:pt>
                <c:pt idx="3">
                  <c:v>aug-23</c:v>
                </c:pt>
                <c:pt idx="4">
                  <c:v>sep-23</c:v>
                </c:pt>
                <c:pt idx="5">
                  <c:v>oct-23</c:v>
                </c:pt>
                <c:pt idx="6">
                  <c:v>nov-23</c:v>
                </c:pt>
                <c:pt idx="7">
                  <c:v>dec-23</c:v>
                </c:pt>
                <c:pt idx="8">
                  <c:v>jan-24</c:v>
                </c:pt>
                <c:pt idx="9">
                  <c:v>feb-24</c:v>
                </c:pt>
                <c:pt idx="10">
                  <c:v>mar-24</c:v>
                </c:pt>
                <c:pt idx="11">
                  <c:v>apr-24</c:v>
                </c:pt>
                <c:pt idx="12">
                  <c:v>may-24</c:v>
                </c:pt>
                <c:pt idx="13">
                  <c:v>jun-24</c:v>
                </c:pt>
              </c:strCache>
            </c:strRef>
          </c:cat>
          <c:val>
            <c:numRef>
              <c:f>Datos!$C$18:$T$18</c:f>
              <c:numCache>
                <c:formatCode>0.0%</c:formatCode>
                <c:ptCount val="14"/>
                <c:pt idx="0">
                  <c:v>7.0000000000000007E-2</c:v>
                </c:pt>
                <c:pt idx="1">
                  <c:v>7.6666666666666675E-2</c:v>
                </c:pt>
                <c:pt idx="2">
                  <c:v>0.08</c:v>
                </c:pt>
                <c:pt idx="3">
                  <c:v>0.08</c:v>
                </c:pt>
                <c:pt idx="4">
                  <c:v>9.6666666666666665E-2</c:v>
                </c:pt>
                <c:pt idx="5">
                  <c:v>0.10666666666666667</c:v>
                </c:pt>
                <c:pt idx="6">
                  <c:v>0.14000000000000001</c:v>
                </c:pt>
                <c:pt idx="7">
                  <c:v>0.16666666666666669</c:v>
                </c:pt>
                <c:pt idx="8">
                  <c:v>0.21</c:v>
                </c:pt>
                <c:pt idx="9">
                  <c:v>0.24333333333333335</c:v>
                </c:pt>
                <c:pt idx="10">
                  <c:v>0.17666666666666667</c:v>
                </c:pt>
                <c:pt idx="11">
                  <c:v>0.1</c:v>
                </c:pt>
                <c:pt idx="12">
                  <c:v>7.3333333333333334E-2</c:v>
                </c:pt>
                <c:pt idx="13" formatCode="0%">
                  <c:v>0.06</c:v>
                </c:pt>
              </c:numCache>
            </c:numRef>
          </c:val>
          <c:extLst>
            <c:ext xmlns:c16="http://schemas.microsoft.com/office/drawing/2014/chart" uri="{C3380CC4-5D6E-409C-BE32-E72D297353CC}">
              <c16:uniqueId val="{00000000-674D-AD44-8FAC-B304B6B48E52}"/>
            </c:ext>
          </c:extLst>
        </c:ser>
        <c:ser>
          <c:idx val="2"/>
          <c:order val="2"/>
          <c:tx>
            <c:strRef>
              <c:f>Datos!$B$19</c:f>
              <c:strCache>
                <c:ptCount val="1"/>
                <c:pt idx="0">
                  <c:v>Price Adj - Fixed</c:v>
                </c:pt>
              </c:strCache>
            </c:strRef>
          </c:tx>
          <c:spPr>
            <a:solidFill>
              <a:srgbClr val="3C009F"/>
            </a:solidFill>
            <a:ln>
              <a:noFill/>
            </a:ln>
            <a:effectLst/>
          </c:spPr>
          <c:invertIfNegative val="0"/>
          <c:cat>
            <c:strRef>
              <c:f>Datos!$C$16:$T$16</c:f>
              <c:strCache>
                <c:ptCount val="14"/>
                <c:pt idx="0">
                  <c:v>may-23</c:v>
                </c:pt>
                <c:pt idx="1">
                  <c:v>jun-23</c:v>
                </c:pt>
                <c:pt idx="2">
                  <c:v>jul-23</c:v>
                </c:pt>
                <c:pt idx="3">
                  <c:v>aug-23</c:v>
                </c:pt>
                <c:pt idx="4">
                  <c:v>sep-23</c:v>
                </c:pt>
                <c:pt idx="5">
                  <c:v>oct-23</c:v>
                </c:pt>
                <c:pt idx="6">
                  <c:v>nov-23</c:v>
                </c:pt>
                <c:pt idx="7">
                  <c:v>dec-23</c:v>
                </c:pt>
                <c:pt idx="8">
                  <c:v>jan-24</c:v>
                </c:pt>
                <c:pt idx="9">
                  <c:v>feb-24</c:v>
                </c:pt>
                <c:pt idx="10">
                  <c:v>mar-24</c:v>
                </c:pt>
                <c:pt idx="11">
                  <c:v>apr-24</c:v>
                </c:pt>
                <c:pt idx="12">
                  <c:v>may-24</c:v>
                </c:pt>
                <c:pt idx="13">
                  <c:v>jun-24</c:v>
                </c:pt>
              </c:strCache>
            </c:strRef>
          </c:cat>
          <c:val>
            <c:numRef>
              <c:f>Datos!$C$19:$T$19</c:f>
              <c:numCache>
                <c:formatCode>0.0%</c:formatCode>
                <c:ptCount val="14"/>
                <c:pt idx="0">
                  <c:v>0.05</c:v>
                </c:pt>
                <c:pt idx="1">
                  <c:v>0.08</c:v>
                </c:pt>
                <c:pt idx="2">
                  <c:v>0.08</c:v>
                </c:pt>
                <c:pt idx="3">
                  <c:v>0.08</c:v>
                </c:pt>
                <c:pt idx="4">
                  <c:v>0.15</c:v>
                </c:pt>
                <c:pt idx="5">
                  <c:v>0.15</c:v>
                </c:pt>
                <c:pt idx="6">
                  <c:v>0.19</c:v>
                </c:pt>
                <c:pt idx="7">
                  <c:v>0.19</c:v>
                </c:pt>
                <c:pt idx="8">
                  <c:v>0.25</c:v>
                </c:pt>
                <c:pt idx="9">
                  <c:v>0.25</c:v>
                </c:pt>
                <c:pt idx="10">
                  <c:v>0.25</c:v>
                </c:pt>
                <c:pt idx="11">
                  <c:v>0.15</c:v>
                </c:pt>
                <c:pt idx="12">
                  <c:v>0.15</c:v>
                </c:pt>
                <c:pt idx="13" formatCode="0%">
                  <c:v>0.09</c:v>
                </c:pt>
              </c:numCache>
            </c:numRef>
          </c:val>
          <c:extLst>
            <c:ext xmlns:c16="http://schemas.microsoft.com/office/drawing/2014/chart" uri="{C3380CC4-5D6E-409C-BE32-E72D297353CC}">
              <c16:uniqueId val="{00000001-674D-AD44-8FAC-B304B6B48E52}"/>
            </c:ext>
          </c:extLst>
        </c:ser>
        <c:dLbls>
          <c:showLegendKey val="0"/>
          <c:showVal val="0"/>
          <c:showCatName val="0"/>
          <c:showSerName val="0"/>
          <c:showPercent val="0"/>
          <c:showBubbleSize val="0"/>
        </c:dLbls>
        <c:gapWidth val="80"/>
        <c:axId val="765114168"/>
        <c:axId val="765115808"/>
      </c:barChart>
      <c:lineChart>
        <c:grouping val="standard"/>
        <c:varyColors val="0"/>
        <c:ser>
          <c:idx val="0"/>
          <c:order val="0"/>
          <c:tx>
            <c:strRef>
              <c:f>Datos!$B$17</c:f>
              <c:strCache>
                <c:ptCount val="1"/>
                <c:pt idx="0">
                  <c:v>MoM Inflation</c:v>
                </c:pt>
              </c:strCache>
            </c:strRef>
          </c:tx>
          <c:spPr>
            <a:ln w="28575" cap="rnd">
              <a:solidFill>
                <a:schemeClr val="accent5"/>
              </a:solidFill>
              <a:prstDash val="dash"/>
              <a:round/>
            </a:ln>
            <a:effectLst/>
          </c:spPr>
          <c:marker>
            <c:symbol val="none"/>
          </c:marker>
          <c:cat>
            <c:strRef>
              <c:f>Datos!$C$16:$T$16</c:f>
              <c:strCache>
                <c:ptCount val="14"/>
                <c:pt idx="0">
                  <c:v>may-23</c:v>
                </c:pt>
                <c:pt idx="1">
                  <c:v>jun-23</c:v>
                </c:pt>
                <c:pt idx="2">
                  <c:v>jul-23</c:v>
                </c:pt>
                <c:pt idx="3">
                  <c:v>aug-23</c:v>
                </c:pt>
                <c:pt idx="4">
                  <c:v>sep-23</c:v>
                </c:pt>
                <c:pt idx="5">
                  <c:v>oct-23</c:v>
                </c:pt>
                <c:pt idx="6">
                  <c:v>nov-23</c:v>
                </c:pt>
                <c:pt idx="7">
                  <c:v>dec-23</c:v>
                </c:pt>
                <c:pt idx="8">
                  <c:v>jan-24</c:v>
                </c:pt>
                <c:pt idx="9">
                  <c:v>feb-24</c:v>
                </c:pt>
                <c:pt idx="10">
                  <c:v>mar-24</c:v>
                </c:pt>
                <c:pt idx="11">
                  <c:v>apr-24</c:v>
                </c:pt>
                <c:pt idx="12">
                  <c:v>may-24</c:v>
                </c:pt>
                <c:pt idx="13">
                  <c:v>jun-24</c:v>
                </c:pt>
              </c:strCache>
            </c:strRef>
          </c:cat>
          <c:val>
            <c:numRef>
              <c:f>Datos!$C$17:$T$17</c:f>
              <c:numCache>
                <c:formatCode>0.0%</c:formatCode>
                <c:ptCount val="14"/>
                <c:pt idx="0">
                  <c:v>7.8E-2</c:v>
                </c:pt>
                <c:pt idx="1">
                  <c:v>0.06</c:v>
                </c:pt>
                <c:pt idx="2">
                  <c:v>6.3E-2</c:v>
                </c:pt>
                <c:pt idx="3">
                  <c:v>0.124</c:v>
                </c:pt>
                <c:pt idx="4">
                  <c:v>0.127</c:v>
                </c:pt>
                <c:pt idx="5">
                  <c:v>8.3000000000000004E-2</c:v>
                </c:pt>
                <c:pt idx="6">
                  <c:v>0.128</c:v>
                </c:pt>
                <c:pt idx="7">
                  <c:v>0.255</c:v>
                </c:pt>
                <c:pt idx="8">
                  <c:v>0.20600000000000002</c:v>
                </c:pt>
                <c:pt idx="9">
                  <c:v>0.13200000000000001</c:v>
                </c:pt>
                <c:pt idx="10">
                  <c:v>0.11</c:v>
                </c:pt>
                <c:pt idx="11">
                  <c:v>8.8000000000000009E-2</c:v>
                </c:pt>
                <c:pt idx="12">
                  <c:v>4.2000000000000003E-2</c:v>
                </c:pt>
                <c:pt idx="13" formatCode="0.00%">
                  <c:v>4.5999999999999999E-2</c:v>
                </c:pt>
              </c:numCache>
            </c:numRef>
          </c:val>
          <c:smooth val="1"/>
          <c:extLst>
            <c:ext xmlns:c16="http://schemas.microsoft.com/office/drawing/2014/chart" uri="{C3380CC4-5D6E-409C-BE32-E72D297353CC}">
              <c16:uniqueId val="{00000002-674D-AD44-8FAC-B304B6B48E52}"/>
            </c:ext>
          </c:extLst>
        </c:ser>
        <c:dLbls>
          <c:showLegendKey val="0"/>
          <c:showVal val="0"/>
          <c:showCatName val="0"/>
          <c:showSerName val="0"/>
          <c:showPercent val="0"/>
          <c:showBubbleSize val="0"/>
        </c:dLbls>
        <c:marker val="1"/>
        <c:smooth val="0"/>
        <c:axId val="765114168"/>
        <c:axId val="765115808"/>
      </c:lineChart>
      <c:catAx>
        <c:axId val="765114168"/>
        <c:scaling>
          <c:orientation val="minMax"/>
        </c:scaling>
        <c:delete val="0"/>
        <c:axPos val="b"/>
        <c:numFmt formatCode="General" sourceLinked="1"/>
        <c:majorTickMark val="out"/>
        <c:minorTickMark val="none"/>
        <c:tickLblPos val="nextTo"/>
        <c:spPr>
          <a:noFill/>
          <a:ln w="3175"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s-AR"/>
          </a:p>
        </c:txPr>
        <c:crossAx val="765115808"/>
        <c:crosses val="autoZero"/>
        <c:auto val="1"/>
        <c:lblAlgn val="ctr"/>
        <c:lblOffset val="100"/>
        <c:noMultiLvlLbl val="0"/>
      </c:catAx>
      <c:valAx>
        <c:axId val="765115808"/>
        <c:scaling>
          <c:orientation val="minMax"/>
        </c:scaling>
        <c:delete val="0"/>
        <c:axPos val="l"/>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Roboto" panose="02000000000000000000" pitchFamily="2" charset="0"/>
              </a:defRPr>
            </a:pPr>
            <a:endParaRPr lang="es-AR"/>
          </a:p>
        </c:txPr>
        <c:crossAx val="765114168"/>
        <c:crosses val="autoZero"/>
        <c:crossBetween val="between"/>
      </c:valAx>
      <c:spPr>
        <a:noFill/>
        <a:ln>
          <a:noFill/>
        </a:ln>
        <a:effectLst/>
      </c:spPr>
    </c:plotArea>
    <c:legend>
      <c:legendPos val="b"/>
      <c:layout>
        <c:manualLayout>
          <c:xMode val="edge"/>
          <c:yMode val="edge"/>
          <c:x val="6.3308054008412676E-2"/>
          <c:y val="0.81960099980282586"/>
          <c:w val="0.93072909807809989"/>
          <c:h val="5.3771660521187967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s-AR"/>
        </a:p>
      </c:txPr>
    </c:legend>
    <c:plotVisOnly val="1"/>
    <c:dispBlanksAs val="gap"/>
    <c:showDLblsOverMax val="0"/>
  </c:chart>
  <c:spPr>
    <a:noFill/>
    <a:ln w="9525" cap="flat" cmpd="sng" algn="ctr">
      <a:noFill/>
      <a:round/>
    </a:ln>
    <a:effectLst/>
  </c:spPr>
  <c:txPr>
    <a:bodyPr/>
    <a:lstStyle/>
    <a:p>
      <a:pPr>
        <a:defRPr>
          <a:latin typeface="Calibri" panose="020F0502020204030204" pitchFamily="34" charset="0"/>
          <a:cs typeface="Calibri" panose="020F0502020204030204" pitchFamily="34" charset="0"/>
        </a:defRPr>
      </a:pPr>
      <a:endParaRPr lang="es-A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stacked"/>
        <c:varyColors val="0"/>
        <c:ser>
          <c:idx val="1"/>
          <c:order val="0"/>
          <c:tx>
            <c:strRef>
              <c:f>Hoja1!$C$1</c:f>
              <c:strCache>
                <c:ptCount val="1"/>
                <c:pt idx="0">
                  <c:v>4° Quarter</c:v>
                </c:pt>
              </c:strCache>
            </c:strRef>
          </c:tx>
          <c:spPr>
            <a:solidFill>
              <a:schemeClr val="accent2"/>
            </a:solidFill>
            <a:ln>
              <a:noFill/>
            </a:ln>
            <a:effectLst/>
          </c:spPr>
          <c:invertIfNegative val="0"/>
          <c:cat>
            <c:strRef>
              <c:f>Hoja1!$A$2:$A$8</c:f>
              <c:strCache>
                <c:ptCount val="6"/>
                <c:pt idx="0">
                  <c:v>1H23</c:v>
                </c:pt>
                <c:pt idx="1">
                  <c:v>FY23</c:v>
                </c:pt>
                <c:pt idx="2">
                  <c:v>1H24</c:v>
                </c:pt>
                <c:pt idx="3">
                  <c:v>1H23</c:v>
                </c:pt>
                <c:pt idx="4">
                  <c:v>FY23</c:v>
                </c:pt>
                <c:pt idx="5">
                  <c:v>1H24</c:v>
                </c:pt>
              </c:strCache>
            </c:strRef>
          </c:cat>
          <c:val>
            <c:numRef>
              <c:f>Hoja1!$C$4:$C$6</c:f>
              <c:numCache>
                <c:formatCode>General</c:formatCode>
                <c:ptCount val="2"/>
              </c:numCache>
            </c:numRef>
          </c:val>
          <c:extLst>
            <c:ext xmlns:c16="http://schemas.microsoft.com/office/drawing/2014/chart" uri="{C3380CC4-5D6E-409C-BE32-E72D297353CC}">
              <c16:uniqueId val="{00000000-8329-1048-80DD-39F37C1D6CB4}"/>
            </c:ext>
          </c:extLst>
        </c:ser>
        <c:dLbls>
          <c:showLegendKey val="0"/>
          <c:showVal val="0"/>
          <c:showCatName val="0"/>
          <c:showSerName val="0"/>
          <c:showPercent val="0"/>
          <c:showBubbleSize val="0"/>
        </c:dLbls>
        <c:gapWidth val="100"/>
        <c:overlap val="100"/>
        <c:axId val="161507200"/>
        <c:axId val="161508736"/>
      </c:barChart>
      <c:lineChart>
        <c:grouping val="stacked"/>
        <c:varyColors val="0"/>
        <c:ser>
          <c:idx val="3"/>
          <c:order val="1"/>
          <c:tx>
            <c:strRef>
              <c:f>Hoja1!$E$1</c:f>
              <c:strCache>
                <c:ptCount val="1"/>
                <c:pt idx="0">
                  <c:v>Mobile ARPU evolution in U$S</c:v>
                </c:pt>
              </c:strCache>
            </c:strRef>
          </c:tx>
          <c:spPr>
            <a:ln w="19050" cap="rnd">
              <a:solidFill>
                <a:schemeClr val="accent2"/>
              </a:solidFill>
              <a:prstDash val="sysDot"/>
              <a:round/>
            </a:ln>
            <a:effectLst/>
          </c:spPr>
          <c:marker>
            <c:symbol val="circle"/>
            <c:size val="5"/>
            <c:spPr>
              <a:solidFill>
                <a:schemeClr val="accent2"/>
              </a:solidFill>
              <a:ln w="9525">
                <a:solidFill>
                  <a:schemeClr val="accent2"/>
                </a:solidFill>
              </a:ln>
              <a:effectLst/>
            </c:spPr>
          </c:marker>
          <c:dPt>
            <c:idx val="0"/>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1-8329-1048-80DD-39F37C1D6CB4}"/>
              </c:ext>
            </c:extLst>
          </c:dPt>
          <c:dPt>
            <c:idx val="4"/>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2-8329-1048-80DD-39F37C1D6CB4}"/>
              </c:ext>
            </c:extLst>
          </c:dPt>
          <c:dLbls>
            <c:dLbl>
              <c:idx val="0"/>
              <c:layout>
                <c:manualLayout>
                  <c:x val="-9.6260185185185212E-2"/>
                  <c:y val="0.17730833333333335"/>
                </c:manualLayout>
              </c:layout>
              <c:tx>
                <c:rich>
                  <a:bodyPr/>
                  <a:lstStyle/>
                  <a:p>
                    <a:fld id="{DB9B6BFF-DE06-4277-BBB5-3FC8F1CC6E54}" type="CELLREF">
                      <a:rPr lang="en-US" smtClean="0"/>
                      <a:pPr/>
                      <a:t>[CELLREF]</a:t>
                    </a:fld>
                    <a:endParaRPr lang="es-ES_tradnl"/>
                  </a:p>
                </c:rich>
              </c:tx>
              <c:dLblPos val="r"/>
              <c:showLegendKey val="0"/>
              <c:showVal val="1"/>
              <c:showCatName val="0"/>
              <c:showSerName val="0"/>
              <c:showPercent val="0"/>
              <c:showBubbleSize val="0"/>
              <c:extLst>
                <c:ext xmlns:c15="http://schemas.microsoft.com/office/drawing/2012/chart" uri="{CE6537A1-D6FC-4f65-9D91-7224C49458BB}">
                  <c15:dlblFieldTable>
                    <c15:dlblFTEntry>
                      <c15:txfldGUID>{DB9B6BFF-DE06-4277-BBB5-3FC8F1CC6E54}</c15:txfldGUID>
                      <c15:f>Hoja1!$E$6</c15:f>
                      <c15:dlblFieldTableCache>
                        <c:ptCount val="1"/>
                        <c:pt idx="0">
                          <c:v>6.08</c:v>
                        </c:pt>
                      </c15:dlblFieldTableCache>
                    </c15:dlblFTEntry>
                  </c15:dlblFieldTable>
                  <c15:showDataLabelsRange val="1"/>
                </c:ext>
                <c:ext xmlns:c16="http://schemas.microsoft.com/office/drawing/2014/chart" uri="{C3380CC4-5D6E-409C-BE32-E72D297353CC}">
                  <c16:uniqueId val="{00000001-8329-1048-80DD-39F37C1D6CB4}"/>
                </c:ext>
              </c:extLst>
            </c:dLbl>
            <c:dLbl>
              <c:idx val="1"/>
              <c:layout>
                <c:manualLayout>
                  <c:x val="-9.6559259259259261E-2"/>
                  <c:y val="0.15343611111111102"/>
                </c:manualLayout>
              </c:layout>
              <c:tx>
                <c:rich>
                  <a:bodyPr/>
                  <a:lstStyle/>
                  <a:p>
                    <a:fld id="{3FC1612C-A0A7-154E-B682-142A23A5919F}" type="CELLRANGE">
                      <a:rPr lang="en-US"/>
                      <a:pPr/>
                      <a:t>[CELLRANGE]</a:t>
                    </a:fld>
                    <a:endParaRPr lang="es-ES_tradnl"/>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8329-1048-80DD-39F37C1D6CB4}"/>
                </c:ext>
              </c:extLst>
            </c:dLbl>
            <c:dLbl>
              <c:idx val="2"/>
              <c:layout>
                <c:manualLayout>
                  <c:x val="-9.7327777777777777E-2"/>
                  <c:y val="0.18625833333333325"/>
                </c:manualLayout>
              </c:layout>
              <c:tx>
                <c:rich>
                  <a:bodyPr/>
                  <a:lstStyle/>
                  <a:p>
                    <a:fld id="{A3CC33FD-D382-8E4A-9B26-EFCD9D8E21FA}" type="CELLRANGE">
                      <a:rPr lang="en-US"/>
                      <a:pPr/>
                      <a:t>[CELLRANGE]</a:t>
                    </a:fld>
                    <a:endParaRPr lang="es-ES_tradnl"/>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8329-1048-80DD-39F37C1D6CB4}"/>
                </c:ext>
              </c:extLst>
            </c:dLbl>
            <c:dLbl>
              <c:idx val="3"/>
              <c:delete val="1"/>
              <c:extLst>
                <c:ext xmlns:c15="http://schemas.microsoft.com/office/drawing/2012/chart" uri="{CE6537A1-D6FC-4f65-9D91-7224C49458BB}"/>
                <c:ext xmlns:c16="http://schemas.microsoft.com/office/drawing/2014/chart" uri="{C3380CC4-5D6E-409C-BE32-E72D297353CC}">
                  <c16:uniqueId val="{00000005-8329-1048-80DD-39F37C1D6CB4}"/>
                </c:ext>
              </c:extLst>
            </c:dLbl>
            <c:dLbl>
              <c:idx val="4"/>
              <c:layout>
                <c:manualLayout>
                  <c:x val="-3.2476880809879656E-2"/>
                  <c:y val="-0.1021988630394775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8329-1048-80DD-39F37C1D6CB4}"/>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Hoja1!$A$6:$A$8</c:f>
              <c:strCache>
                <c:ptCount val="3"/>
                <c:pt idx="0">
                  <c:v>1H23</c:v>
                </c:pt>
                <c:pt idx="1">
                  <c:v>FY23</c:v>
                </c:pt>
                <c:pt idx="2">
                  <c:v>1H24</c:v>
                </c:pt>
              </c:strCache>
            </c:strRef>
          </c:cat>
          <c:val>
            <c:numRef>
              <c:f>Hoja1!$E$5:$E$8</c:f>
              <c:numCache>
                <c:formatCode>0.00</c:formatCode>
                <c:ptCount val="3"/>
                <c:pt idx="0">
                  <c:v>6.0814179976626415</c:v>
                </c:pt>
                <c:pt idx="1">
                  <c:v>3.780196672645185</c:v>
                </c:pt>
                <c:pt idx="2">
                  <c:v>5.2012061403508776</c:v>
                </c:pt>
              </c:numCache>
            </c:numRef>
          </c:val>
          <c:smooth val="1"/>
          <c:extLst>
            <c:ext xmlns:c15="http://schemas.microsoft.com/office/drawing/2012/chart" uri="{02D57815-91ED-43cb-92C2-25804820EDAC}">
              <c15:datalabelsRange>
                <c15:f>Hoja1!$E$6:$E$8</c15:f>
                <c15:dlblRangeCache>
                  <c:ptCount val="3"/>
                  <c:pt idx="0">
                    <c:v>6.08</c:v>
                  </c:pt>
                  <c:pt idx="1">
                    <c:v>3.78</c:v>
                  </c:pt>
                  <c:pt idx="2">
                    <c:v>5.20</c:v>
                  </c:pt>
                </c15:dlblRangeCache>
              </c15:datalabelsRange>
            </c:ext>
            <c:ext xmlns:c16="http://schemas.microsoft.com/office/drawing/2014/chart" uri="{C3380CC4-5D6E-409C-BE32-E72D297353CC}">
              <c16:uniqueId val="{00000006-8329-1048-80DD-39F37C1D6CB4}"/>
            </c:ext>
          </c:extLst>
        </c:ser>
        <c:dLbls>
          <c:showLegendKey val="0"/>
          <c:showVal val="0"/>
          <c:showCatName val="0"/>
          <c:showSerName val="0"/>
          <c:showPercent val="0"/>
          <c:showBubbleSize val="0"/>
        </c:dLbls>
        <c:marker val="1"/>
        <c:smooth val="0"/>
        <c:axId val="161520256"/>
        <c:axId val="161518720"/>
      </c:lineChart>
      <c:catAx>
        <c:axId val="161507200"/>
        <c:scaling>
          <c:orientation val="minMax"/>
        </c:scaling>
        <c:delete val="1"/>
        <c:axPos val="b"/>
        <c:numFmt formatCode="General" sourceLinked="1"/>
        <c:majorTickMark val="none"/>
        <c:minorTickMark val="none"/>
        <c:tickLblPos val="nextTo"/>
        <c:crossAx val="161508736"/>
        <c:crosses val="autoZero"/>
        <c:auto val="0"/>
        <c:lblAlgn val="ctr"/>
        <c:lblOffset val="100"/>
        <c:noMultiLvlLbl val="0"/>
      </c:catAx>
      <c:valAx>
        <c:axId val="161508736"/>
        <c:scaling>
          <c:orientation val="minMax"/>
        </c:scaling>
        <c:delete val="1"/>
        <c:axPos val="l"/>
        <c:numFmt formatCode="General" sourceLinked="1"/>
        <c:majorTickMark val="none"/>
        <c:minorTickMark val="none"/>
        <c:tickLblPos val="nextTo"/>
        <c:crossAx val="161507200"/>
        <c:crosses val="autoZero"/>
        <c:crossBetween val="between"/>
      </c:valAx>
      <c:valAx>
        <c:axId val="161518720"/>
        <c:scaling>
          <c:orientation val="minMax"/>
        </c:scaling>
        <c:delete val="1"/>
        <c:axPos val="r"/>
        <c:numFmt formatCode="0.00" sourceLinked="1"/>
        <c:majorTickMark val="none"/>
        <c:minorTickMark val="none"/>
        <c:tickLblPos val="nextTo"/>
        <c:crossAx val="161520256"/>
        <c:crosses val="max"/>
        <c:crossBetween val="between"/>
      </c:valAx>
      <c:catAx>
        <c:axId val="161520256"/>
        <c:scaling>
          <c:orientation val="minMax"/>
        </c:scaling>
        <c:delete val="1"/>
        <c:axPos val="t"/>
        <c:numFmt formatCode="General" sourceLinked="1"/>
        <c:majorTickMark val="none"/>
        <c:minorTickMark val="none"/>
        <c:tickLblPos val="nextTo"/>
        <c:crossAx val="161518720"/>
        <c:crosses val="max"/>
        <c:auto val="0"/>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0672859151509849E-3"/>
          <c:y val="0"/>
          <c:w val="0.98786542816969802"/>
          <c:h val="0.88975694444444442"/>
        </c:manualLayout>
      </c:layout>
      <c:lineChart>
        <c:grouping val="standard"/>
        <c:varyColors val="0"/>
        <c:ser>
          <c:idx val="6"/>
          <c:order val="0"/>
          <c:tx>
            <c:strRef>
              <c:f>Sheet1!$A$2</c:f>
              <c:strCache>
                <c:ptCount val="1"/>
                <c:pt idx="0">
                  <c:v>Personal</c:v>
                </c:pt>
              </c:strCache>
            </c:strRef>
          </c:tx>
          <c:spPr>
            <a:ln w="38100">
              <a:solidFill>
                <a:schemeClr val="accent1"/>
              </a:solidFill>
              <a:prstDash val="solid"/>
            </a:ln>
          </c:spPr>
          <c:marker>
            <c:symbol val="none"/>
          </c:marker>
          <c:dLbls>
            <c:numFmt formatCode="0.0%" sourceLinked="0"/>
            <c:spPr>
              <a:noFill/>
              <a:ln w="29266">
                <a:noFill/>
              </a:ln>
            </c:spPr>
            <c:txPr>
              <a:bodyPr/>
              <a:lstStyle/>
              <a:p>
                <a:pPr>
                  <a:defRPr sz="700" b="0" i="0">
                    <a:solidFill>
                      <a:schemeClr val="tx1">
                        <a:lumMod val="75000"/>
                        <a:lumOff val="25000"/>
                      </a:schemeClr>
                    </a:solidFill>
                    <a:latin typeface="Roboto" panose="02000000000000000000" pitchFamily="2" charset="0"/>
                    <a:ea typeface="Roboto" panose="02000000000000000000" pitchFamily="2" charset="0"/>
                    <a:cs typeface="Roboto Light" panose="02000000000000000000" pitchFamily="2" charset="0"/>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Sheet1!$B$2:$R$2</c:f>
              <c:numCache>
                <c:formatCode>0.0%</c:formatCode>
                <c:ptCount val="11"/>
                <c:pt idx="0">
                  <c:v>7.9751650000851992E-2</c:v>
                </c:pt>
                <c:pt idx="1">
                  <c:v>9.0551757563815755E-2</c:v>
                </c:pt>
                <c:pt idx="2">
                  <c:v>7.8871770626755572E-2</c:v>
                </c:pt>
                <c:pt idx="3">
                  <c:v>0.11549999999999999</c:v>
                </c:pt>
                <c:pt idx="4">
                  <c:v>0.114</c:v>
                </c:pt>
                <c:pt idx="5">
                  <c:v>0.128</c:v>
                </c:pt>
                <c:pt idx="6">
                  <c:v>0.14299999999999999</c:v>
                </c:pt>
                <c:pt idx="7">
                  <c:v>0.13500000000000001</c:v>
                </c:pt>
                <c:pt idx="8">
                  <c:v>0.13400000000000001</c:v>
                </c:pt>
                <c:pt idx="9" formatCode="0.00%">
                  <c:v>0.16</c:v>
                </c:pt>
                <c:pt idx="10" formatCode="0.00%">
                  <c:v>0.189</c:v>
                </c:pt>
              </c:numCache>
            </c:numRef>
          </c:val>
          <c:smooth val="0"/>
          <c:extLst>
            <c:ext xmlns:c16="http://schemas.microsoft.com/office/drawing/2014/chart" uri="{C3380CC4-5D6E-409C-BE32-E72D297353CC}">
              <c16:uniqueId val="{00000000-953A-B348-AED3-73CF3C7378DD}"/>
            </c:ext>
          </c:extLst>
        </c:ser>
        <c:ser>
          <c:idx val="1"/>
          <c:order val="1"/>
          <c:tx>
            <c:strRef>
              <c:f>Sheet1!$A$5</c:f>
              <c:strCache>
                <c:ptCount val="1"/>
                <c:pt idx="0">
                  <c:v>Maximo Limite Superior</c:v>
                </c:pt>
              </c:strCache>
            </c:strRef>
          </c:tx>
          <c:marker>
            <c:symbol val="dash"/>
            <c:size val="9"/>
            <c:spPr>
              <a:noFill/>
              <a:ln w="25400">
                <a:solidFill>
                  <a:schemeClr val="accent6">
                    <a:lumMod val="75000"/>
                  </a:schemeClr>
                </a:solidFill>
              </a:ln>
            </c:spPr>
          </c:marker>
          <c:dLbls>
            <c:spPr>
              <a:solidFill>
                <a:schemeClr val="bg1"/>
              </a:solidFill>
              <a:ln w="25400">
                <a:solidFill>
                  <a:schemeClr val="accent1">
                    <a:shade val="50000"/>
                  </a:schemeClr>
                </a:solid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Sheet1!$B$5:$R$5</c:f>
              <c:numCache>
                <c:formatCode>General</c:formatCode>
                <c:ptCount val="11"/>
              </c:numCache>
            </c:numRef>
          </c:val>
          <c:smooth val="0"/>
          <c:extLst>
            <c:ext xmlns:c16="http://schemas.microsoft.com/office/drawing/2014/chart" uri="{C3380CC4-5D6E-409C-BE32-E72D297353CC}">
              <c16:uniqueId val="{00000001-953A-B348-AED3-73CF3C7378DD}"/>
            </c:ext>
          </c:extLst>
        </c:ser>
        <c:ser>
          <c:idx val="2"/>
          <c:order val="2"/>
          <c:tx>
            <c:strRef>
              <c:f>Sheet1!$A$6</c:f>
              <c:strCache>
                <c:ptCount val="1"/>
                <c:pt idx="0">
                  <c:v>Maximo Estimacion Puntual</c:v>
                </c:pt>
              </c:strCache>
            </c:strRef>
          </c:tx>
          <c:dLbls>
            <c:dLbl>
              <c:idx val="5"/>
              <c:delete val="1"/>
              <c:extLst>
                <c:ext xmlns:c15="http://schemas.microsoft.com/office/drawing/2012/chart" uri="{CE6537A1-D6FC-4f65-9D91-7224C49458BB}"/>
                <c:ext xmlns:c16="http://schemas.microsoft.com/office/drawing/2014/chart" uri="{C3380CC4-5D6E-409C-BE32-E72D297353CC}">
                  <c16:uniqueId val="{00000002-953A-B348-AED3-73CF3C7378DD}"/>
                </c:ext>
              </c:extLst>
            </c:dLbl>
            <c:spPr>
              <a:noFill/>
              <a:ln>
                <a:noFill/>
              </a:ln>
              <a:effectLst/>
            </c:sp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Sheet1!$B$6:$R$6</c:f>
              <c:numCache>
                <c:formatCode>General</c:formatCode>
                <c:ptCount val="11"/>
              </c:numCache>
            </c:numRef>
          </c:val>
          <c:smooth val="0"/>
          <c:extLst>
            <c:ext xmlns:c16="http://schemas.microsoft.com/office/drawing/2014/chart" uri="{C3380CC4-5D6E-409C-BE32-E72D297353CC}">
              <c16:uniqueId val="{00000003-953A-B348-AED3-73CF3C7378DD}"/>
            </c:ext>
          </c:extLst>
        </c:ser>
        <c:ser>
          <c:idx val="3"/>
          <c:order val="3"/>
          <c:tx>
            <c:strRef>
              <c:f>Sheet1!$A$7</c:f>
              <c:strCache>
                <c:ptCount val="1"/>
                <c:pt idx="0">
                  <c:v>Minimo Estimacion Puntual</c:v>
                </c:pt>
              </c:strCache>
            </c:strRef>
          </c:tx>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Sheet1!$B$7:$R$7</c:f>
              <c:numCache>
                <c:formatCode>General</c:formatCode>
                <c:ptCount val="11"/>
              </c:numCache>
            </c:numRef>
          </c:val>
          <c:smooth val="0"/>
          <c:extLst>
            <c:ext xmlns:c16="http://schemas.microsoft.com/office/drawing/2014/chart" uri="{C3380CC4-5D6E-409C-BE32-E72D297353CC}">
              <c16:uniqueId val="{00000004-953A-B348-AED3-73CF3C7378DD}"/>
            </c:ext>
          </c:extLst>
        </c:ser>
        <c:ser>
          <c:idx val="5"/>
          <c:order val="4"/>
          <c:tx>
            <c:strRef>
              <c:f>Sheet1!$A$8</c:f>
              <c:strCache>
                <c:ptCount val="1"/>
                <c:pt idx="0">
                  <c:v>Minimo Limite Inferior</c:v>
                </c:pt>
              </c:strCache>
            </c:strRef>
          </c:tx>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Sheet1!$B$8:$R$8</c:f>
              <c:numCache>
                <c:formatCode>General</c:formatCode>
                <c:ptCount val="11"/>
              </c:numCache>
            </c:numRef>
          </c:val>
          <c:smooth val="0"/>
          <c:extLst>
            <c:ext xmlns:c16="http://schemas.microsoft.com/office/drawing/2014/chart" uri="{C3380CC4-5D6E-409C-BE32-E72D297353CC}">
              <c16:uniqueId val="{00000005-953A-B348-AED3-73CF3C7378DD}"/>
            </c:ext>
          </c:extLst>
        </c:ser>
        <c:ser>
          <c:idx val="7"/>
          <c:order val="5"/>
          <c:tx>
            <c:strRef>
              <c:f>Sheet1!$A$9</c:f>
              <c:strCache>
                <c:ptCount val="1"/>
                <c:pt idx="0">
                  <c:v>Maximo Limite Inferior</c:v>
                </c:pt>
              </c:strCache>
            </c:strRef>
          </c:tx>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Sheet1!$B$9:$R$9</c:f>
              <c:numCache>
                <c:formatCode>General</c:formatCode>
                <c:ptCount val="11"/>
              </c:numCache>
            </c:numRef>
          </c:val>
          <c:smooth val="0"/>
          <c:extLst>
            <c:ext xmlns:c16="http://schemas.microsoft.com/office/drawing/2014/chart" uri="{C3380CC4-5D6E-409C-BE32-E72D297353CC}">
              <c16:uniqueId val="{00000006-953A-B348-AED3-73CF3C7378DD}"/>
            </c:ext>
          </c:extLst>
        </c:ser>
        <c:ser>
          <c:idx val="8"/>
          <c:order val="6"/>
          <c:tx>
            <c:strRef>
              <c:f>Sheet1!$A$10</c:f>
              <c:strCache>
                <c:ptCount val="1"/>
                <c:pt idx="0">
                  <c:v>Minimo Limite Superior</c:v>
                </c:pt>
              </c:strCache>
            </c:strRef>
          </c:tx>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Sheet1!$B$10:$R$10</c:f>
              <c:numCache>
                <c:formatCode>General</c:formatCode>
                <c:ptCount val="11"/>
              </c:numCache>
            </c:numRef>
          </c:val>
          <c:smooth val="0"/>
          <c:extLst>
            <c:ext xmlns:c16="http://schemas.microsoft.com/office/drawing/2014/chart" uri="{C3380CC4-5D6E-409C-BE32-E72D297353CC}">
              <c16:uniqueId val="{00000007-953A-B348-AED3-73CF3C7378DD}"/>
            </c:ext>
          </c:extLst>
        </c:ser>
        <c:ser>
          <c:idx val="9"/>
          <c:order val="7"/>
          <c:tx>
            <c:strRef>
              <c:f>Sheet1!$A$11</c:f>
              <c:strCache>
                <c:ptCount val="1"/>
                <c:pt idx="0">
                  <c:v>Resultado Limite Superior</c:v>
                </c:pt>
              </c:strCache>
            </c:strRef>
          </c:tx>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Sheet1!$B$11:$R$11</c:f>
              <c:numCache>
                <c:formatCode>General</c:formatCode>
                <c:ptCount val="11"/>
              </c:numCache>
            </c:numRef>
          </c:val>
          <c:smooth val="0"/>
          <c:extLst>
            <c:ext xmlns:c16="http://schemas.microsoft.com/office/drawing/2014/chart" uri="{C3380CC4-5D6E-409C-BE32-E72D297353CC}">
              <c16:uniqueId val="{00000008-953A-B348-AED3-73CF3C7378DD}"/>
            </c:ext>
          </c:extLst>
        </c:ser>
        <c:ser>
          <c:idx val="10"/>
          <c:order val="8"/>
          <c:tx>
            <c:strRef>
              <c:f>Sheet1!$A$12</c:f>
              <c:strCache>
                <c:ptCount val="1"/>
                <c:pt idx="0">
                  <c:v>Resultado Estimacion Puntual</c:v>
                </c:pt>
              </c:strCache>
            </c:strRef>
          </c:tx>
          <c:dLbls>
            <c:spPr>
              <a:solidFill>
                <a:schemeClr val="bg1"/>
              </a:solidFill>
              <a:ln w="25400">
                <a:solidFill>
                  <a:schemeClr val="accent1">
                    <a:shade val="50000"/>
                  </a:schemeClr>
                </a:solidFill>
              </a:ln>
              <a:effectLst/>
            </c:spPr>
            <c:dLblPos val="ct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Sheet1!$B$12:$R$12</c:f>
              <c:numCache>
                <c:formatCode>General</c:formatCode>
                <c:ptCount val="11"/>
              </c:numCache>
            </c:numRef>
          </c:val>
          <c:smooth val="0"/>
          <c:extLst>
            <c:ext xmlns:c16="http://schemas.microsoft.com/office/drawing/2014/chart" uri="{C3380CC4-5D6E-409C-BE32-E72D297353CC}">
              <c16:uniqueId val="{00000009-953A-B348-AED3-73CF3C7378DD}"/>
            </c:ext>
          </c:extLst>
        </c:ser>
        <c:ser>
          <c:idx val="11"/>
          <c:order val="9"/>
          <c:tx>
            <c:strRef>
              <c:f>Sheet1!$A$13</c:f>
              <c:strCache>
                <c:ptCount val="1"/>
                <c:pt idx="0">
                  <c:v>Resultado Limite Inferior</c:v>
                </c:pt>
              </c:strCache>
            </c:strRef>
          </c:tx>
          <c:cat>
            <c:strRef>
              <c:f>Sheet1!$B$1:$R$1</c:f>
              <c:strCache>
                <c:ptCount val="11"/>
                <c:pt idx="0">
                  <c:v>1H19</c:v>
                </c:pt>
                <c:pt idx="1">
                  <c:v>2H19</c:v>
                </c:pt>
                <c:pt idx="2">
                  <c:v>1H20</c:v>
                </c:pt>
                <c:pt idx="3">
                  <c:v>2H20</c:v>
                </c:pt>
                <c:pt idx="4">
                  <c:v>1H21</c:v>
                </c:pt>
                <c:pt idx="5">
                  <c:v>2H21</c:v>
                </c:pt>
                <c:pt idx="6">
                  <c:v>1H22</c:v>
                </c:pt>
                <c:pt idx="7">
                  <c:v>2H22</c:v>
                </c:pt>
                <c:pt idx="8">
                  <c:v>1H23</c:v>
                </c:pt>
                <c:pt idx="9">
                  <c:v>2H23</c:v>
                </c:pt>
                <c:pt idx="10">
                  <c:v>1H24</c:v>
                </c:pt>
              </c:strCache>
            </c:strRef>
          </c:cat>
          <c:val>
            <c:numRef>
              <c:f>Sheet1!$B$13:$R$13</c:f>
              <c:numCache>
                <c:formatCode>General</c:formatCode>
                <c:ptCount val="11"/>
              </c:numCache>
            </c:numRef>
          </c:val>
          <c:smooth val="0"/>
          <c:extLst>
            <c:ext xmlns:c16="http://schemas.microsoft.com/office/drawing/2014/chart" uri="{C3380CC4-5D6E-409C-BE32-E72D297353CC}">
              <c16:uniqueId val="{0000000A-953A-B348-AED3-73CF3C7378DD}"/>
            </c:ext>
          </c:extLst>
        </c:ser>
        <c:dLbls>
          <c:showLegendKey val="0"/>
          <c:showVal val="0"/>
          <c:showCatName val="0"/>
          <c:showSerName val="0"/>
          <c:showPercent val="0"/>
          <c:showBubbleSize val="0"/>
        </c:dLbls>
        <c:smooth val="0"/>
        <c:axId val="588035032"/>
        <c:axId val="588034640"/>
      </c:lineChart>
      <c:catAx>
        <c:axId val="588035032"/>
        <c:scaling>
          <c:orientation val="minMax"/>
        </c:scaling>
        <c:delete val="0"/>
        <c:axPos val="b"/>
        <c:numFmt formatCode="General" sourceLinked="1"/>
        <c:majorTickMark val="out"/>
        <c:minorTickMark val="none"/>
        <c:tickLblPos val="nextTo"/>
        <c:spPr>
          <a:ln w="6350">
            <a:solidFill>
              <a:schemeClr val="tx1">
                <a:lumMod val="50000"/>
                <a:lumOff val="50000"/>
              </a:schemeClr>
            </a:solidFill>
          </a:ln>
        </c:spPr>
        <c:txPr>
          <a:bodyPr rot="0" vert="horz"/>
          <a:lstStyle/>
          <a:p>
            <a:pPr>
              <a:defRPr sz="600" b="0" i="0">
                <a:solidFill>
                  <a:schemeClr val="tx1"/>
                </a:solidFill>
                <a:latin typeface="Roboto" panose="02000000000000000000" pitchFamily="2" charset="0"/>
                <a:ea typeface="Roboto" panose="02000000000000000000" pitchFamily="2" charset="0"/>
                <a:cs typeface="Roboto Light" panose="02000000000000000000" pitchFamily="2" charset="0"/>
              </a:defRPr>
            </a:pPr>
            <a:endParaRPr lang="es-AR"/>
          </a:p>
        </c:txPr>
        <c:crossAx val="588034640"/>
        <c:crossesAt val="-0.25"/>
        <c:auto val="1"/>
        <c:lblAlgn val="ctr"/>
        <c:lblOffset val="100"/>
        <c:tickLblSkip val="1"/>
        <c:tickMarkSkip val="1"/>
        <c:noMultiLvlLbl val="1"/>
      </c:catAx>
      <c:valAx>
        <c:axId val="588034640"/>
        <c:scaling>
          <c:orientation val="minMax"/>
          <c:max val="0.25"/>
          <c:min val="0"/>
        </c:scaling>
        <c:delete val="1"/>
        <c:axPos val="l"/>
        <c:numFmt formatCode="0.0%" sourceLinked="1"/>
        <c:majorTickMark val="out"/>
        <c:minorTickMark val="none"/>
        <c:tickLblPos val="none"/>
        <c:crossAx val="588035032"/>
        <c:crossesAt val="1"/>
        <c:crossBetween val="between"/>
        <c:majorUnit val="5.0000000000000114E-2"/>
      </c:valAx>
      <c:spPr>
        <a:noFill/>
        <a:ln w="25399">
          <a:noFill/>
        </a:ln>
      </c:spPr>
    </c:plotArea>
    <c:plotVisOnly val="1"/>
    <c:dispBlanksAs val="gap"/>
    <c:showDLblsOverMax val="0"/>
  </c:chart>
  <c:spPr>
    <a:noFill/>
    <a:ln w="28575">
      <a:noFill/>
      <a:prstDash val="solid"/>
    </a:ln>
  </c:spPr>
  <c:txPr>
    <a:bodyPr/>
    <a:lstStyle/>
    <a:p>
      <a:pPr>
        <a:defRPr sz="1400" b="0" i="0" u="none" strike="noStrike" baseline="0">
          <a:solidFill>
            <a:srgbClr val="000000"/>
          </a:solidFill>
          <a:latin typeface="Pulso" pitchFamily="2" charset="0"/>
          <a:ea typeface="Calibri"/>
          <a:cs typeface="Calibri"/>
        </a:defRPr>
      </a:pPr>
      <a:endParaRPr lang="es-AR"/>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stacked"/>
        <c:varyColors val="0"/>
        <c:ser>
          <c:idx val="1"/>
          <c:order val="0"/>
          <c:tx>
            <c:strRef>
              <c:f>Hoja1!$C$1</c:f>
              <c:strCache>
                <c:ptCount val="1"/>
                <c:pt idx="0">
                  <c:v>4° Quarter</c:v>
                </c:pt>
              </c:strCache>
            </c:strRef>
          </c:tx>
          <c:spPr>
            <a:solidFill>
              <a:schemeClr val="accent2"/>
            </a:solidFill>
            <a:ln>
              <a:noFill/>
            </a:ln>
            <a:effectLst/>
          </c:spPr>
          <c:invertIfNegative val="0"/>
          <c:cat>
            <c:strRef>
              <c:f>Hoja1!$A$2:$A$5</c:f>
              <c:strCache>
                <c:ptCount val="3"/>
                <c:pt idx="0">
                  <c:v>1H23</c:v>
                </c:pt>
                <c:pt idx="1">
                  <c:v>FY23</c:v>
                </c:pt>
                <c:pt idx="2">
                  <c:v>1H24</c:v>
                </c:pt>
              </c:strCache>
            </c:strRef>
          </c:cat>
          <c:val>
            <c:numRef>
              <c:f>Hoja1!$C$2:$C$3</c:f>
              <c:numCache>
                <c:formatCode>#,##0</c:formatCode>
                <c:ptCount val="1"/>
              </c:numCache>
            </c:numRef>
          </c:val>
          <c:extLst>
            <c:ext xmlns:c16="http://schemas.microsoft.com/office/drawing/2014/chart" uri="{C3380CC4-5D6E-409C-BE32-E72D297353CC}">
              <c16:uniqueId val="{00000000-FD3C-5A4D-A5B5-537196A5928E}"/>
            </c:ext>
          </c:extLst>
        </c:ser>
        <c:dLbls>
          <c:showLegendKey val="0"/>
          <c:showVal val="0"/>
          <c:showCatName val="0"/>
          <c:showSerName val="0"/>
          <c:showPercent val="0"/>
          <c:showBubbleSize val="0"/>
        </c:dLbls>
        <c:gapWidth val="100"/>
        <c:overlap val="100"/>
        <c:axId val="161507200"/>
        <c:axId val="161508736"/>
      </c:barChart>
      <c:lineChart>
        <c:grouping val="stacked"/>
        <c:varyColors val="0"/>
        <c:ser>
          <c:idx val="3"/>
          <c:order val="1"/>
          <c:tx>
            <c:strRef>
              <c:f>Hoja1!$D$1</c:f>
              <c:strCache>
                <c:ptCount val="1"/>
                <c:pt idx="0">
                  <c:v>Broadband ARPU evolution in U$S</c:v>
                </c:pt>
              </c:strCache>
            </c:strRef>
          </c:tx>
          <c:spPr>
            <a:ln w="19050" cap="rnd">
              <a:solidFill>
                <a:schemeClr val="accent2"/>
              </a:solidFill>
              <a:prstDash val="sysDot"/>
              <a:round/>
            </a:ln>
            <a:effectLst/>
          </c:spPr>
          <c:marker>
            <c:symbol val="circle"/>
            <c:size val="5"/>
            <c:spPr>
              <a:solidFill>
                <a:schemeClr val="accent2"/>
              </a:solidFill>
              <a:ln w="9525">
                <a:solidFill>
                  <a:schemeClr val="accent2"/>
                </a:solidFill>
              </a:ln>
              <a:effectLst/>
            </c:spPr>
          </c:marker>
          <c:dPt>
            <c:idx val="0"/>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1-FD3C-5A4D-A5B5-537196A5928E}"/>
              </c:ext>
            </c:extLst>
          </c:dPt>
          <c:dPt>
            <c:idx val="4"/>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2-FD3C-5A4D-A5B5-537196A5928E}"/>
              </c:ext>
            </c:extLst>
          </c:dPt>
          <c:dLbls>
            <c:dLbl>
              <c:idx val="0"/>
              <c:layout>
                <c:manualLayout>
                  <c:x val="-0.10963055555555554"/>
                  <c:y val="0.18862916666666663"/>
                </c:manualLayout>
              </c:layout>
              <c:tx>
                <c:rich>
                  <a:bodyPr/>
                  <a:lstStyle/>
                  <a:p>
                    <a:fld id="{D328E47E-70D1-430F-A86A-D87ECECEB267}" type="CELLREF">
                      <a:rPr lang="en-US" smtClean="0"/>
                      <a:pPr/>
                      <a:t>[CELLREF]</a:t>
                    </a:fld>
                    <a:endParaRPr lang="es-ES_tradnl"/>
                  </a:p>
                </c:rich>
              </c:tx>
              <c:dLblPos val="r"/>
              <c:showLegendKey val="0"/>
              <c:showVal val="1"/>
              <c:showCatName val="0"/>
              <c:showSerName val="0"/>
              <c:showPercent val="0"/>
              <c:showBubbleSize val="0"/>
              <c:extLst>
                <c:ext xmlns:c15="http://schemas.microsoft.com/office/drawing/2012/chart" uri="{CE6537A1-D6FC-4f65-9D91-7224C49458BB}">
                  <c15:dlblFieldTable>
                    <c15:dlblFTEntry>
                      <c15:txfldGUID>{D328E47E-70D1-430F-A86A-D87ECECEB267}</c15:txfldGUID>
                      <c15:f>Hoja1!$D$3</c15:f>
                      <c15:dlblFieldTableCache>
                        <c:ptCount val="1"/>
                        <c:pt idx="0">
                          <c:v>16.64</c:v>
                        </c:pt>
                      </c15:dlblFieldTableCache>
                    </c15:dlblFTEntry>
                  </c15:dlblFieldTable>
                  <c15:showDataLabelsRange val="1"/>
                </c:ext>
                <c:ext xmlns:c16="http://schemas.microsoft.com/office/drawing/2014/chart" uri="{C3380CC4-5D6E-409C-BE32-E72D297353CC}">
                  <c16:uniqueId val="{00000001-FD3C-5A4D-A5B5-537196A5928E}"/>
                </c:ext>
              </c:extLst>
            </c:dLbl>
            <c:dLbl>
              <c:idx val="1"/>
              <c:layout>
                <c:manualLayout>
                  <c:x val="-0.10684537037037042"/>
                  <c:y val="0.16861944444444443"/>
                </c:manualLayout>
              </c:layout>
              <c:tx>
                <c:rich>
                  <a:bodyPr/>
                  <a:lstStyle/>
                  <a:p>
                    <a:fld id="{35236A31-0208-0146-B714-4F0ECCBC7349}" type="CELLRANGE">
                      <a:rPr lang="en-US"/>
                      <a:pPr/>
                      <a:t>[CELLRANGE]</a:t>
                    </a:fld>
                    <a:endParaRPr lang="es-ES_tradnl"/>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D3C-5A4D-A5B5-537196A5928E}"/>
                </c:ext>
              </c:extLst>
            </c:dLbl>
            <c:dLbl>
              <c:idx val="2"/>
              <c:layout>
                <c:manualLayout>
                  <c:x val="-8.5400925925925825E-2"/>
                  <c:y val="0.17764027777777774"/>
                </c:manualLayout>
              </c:layout>
              <c:tx>
                <c:rich>
                  <a:bodyPr/>
                  <a:lstStyle/>
                  <a:p>
                    <a:fld id="{92AAD93D-91AC-CD4C-AA1E-B07C7CF9AF1E}" type="CELLRANGE">
                      <a:rPr lang="en-US"/>
                      <a:pPr/>
                      <a:t>[CELLRANGE]</a:t>
                    </a:fld>
                    <a:endParaRPr lang="es-ES_tradnl"/>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D3C-5A4D-A5B5-537196A5928E}"/>
                </c:ext>
              </c:extLst>
            </c:dLbl>
            <c:dLbl>
              <c:idx val="3"/>
              <c:delete val="1"/>
              <c:extLst>
                <c:ext xmlns:c15="http://schemas.microsoft.com/office/drawing/2012/chart" uri="{CE6537A1-D6FC-4f65-9D91-7224C49458BB}"/>
                <c:ext xmlns:c16="http://schemas.microsoft.com/office/drawing/2014/chart" uri="{C3380CC4-5D6E-409C-BE32-E72D297353CC}">
                  <c16:uniqueId val="{00000005-FD3C-5A4D-A5B5-537196A5928E}"/>
                </c:ext>
              </c:extLst>
            </c:dLbl>
            <c:dLbl>
              <c:idx val="4"/>
              <c:layout>
                <c:manualLayout>
                  <c:x val="-3.2476880809879656E-2"/>
                  <c:y val="-0.1021988630394775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FD3C-5A4D-A5B5-537196A5928E}"/>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Hoja1!$A$3:$A$5</c:f>
              <c:strCache>
                <c:ptCount val="3"/>
                <c:pt idx="0">
                  <c:v>1H23</c:v>
                </c:pt>
                <c:pt idx="1">
                  <c:v>FY23</c:v>
                </c:pt>
                <c:pt idx="2">
                  <c:v>1H24</c:v>
                </c:pt>
              </c:strCache>
            </c:strRef>
          </c:cat>
          <c:val>
            <c:numRef>
              <c:f>Hoja1!$D$2:$D$5</c:f>
              <c:numCache>
                <c:formatCode>0.00</c:formatCode>
                <c:ptCount val="3"/>
                <c:pt idx="0">
                  <c:v>16.636151149201403</c:v>
                </c:pt>
                <c:pt idx="1">
                  <c:v>10.7262044653349</c:v>
                </c:pt>
                <c:pt idx="2">
                  <c:v>17.581359649122806</c:v>
                </c:pt>
              </c:numCache>
            </c:numRef>
          </c:val>
          <c:smooth val="1"/>
          <c:extLst>
            <c:ext xmlns:c15="http://schemas.microsoft.com/office/drawing/2012/chart" uri="{02D57815-91ED-43cb-92C2-25804820EDAC}">
              <c15:datalabelsRange>
                <c15:f>Hoja1!$D$3:$D$5</c15:f>
                <c15:dlblRangeCache>
                  <c:ptCount val="3"/>
                  <c:pt idx="0">
                    <c:v>16.64</c:v>
                  </c:pt>
                  <c:pt idx="1">
                    <c:v>10.73</c:v>
                  </c:pt>
                  <c:pt idx="2">
                    <c:v>17.58</c:v>
                  </c:pt>
                </c15:dlblRangeCache>
              </c15:datalabelsRange>
            </c:ext>
            <c:ext xmlns:c16="http://schemas.microsoft.com/office/drawing/2014/chart" uri="{C3380CC4-5D6E-409C-BE32-E72D297353CC}">
              <c16:uniqueId val="{00000006-FD3C-5A4D-A5B5-537196A5928E}"/>
            </c:ext>
          </c:extLst>
        </c:ser>
        <c:dLbls>
          <c:showLegendKey val="0"/>
          <c:showVal val="0"/>
          <c:showCatName val="0"/>
          <c:showSerName val="0"/>
          <c:showPercent val="0"/>
          <c:showBubbleSize val="0"/>
        </c:dLbls>
        <c:marker val="1"/>
        <c:smooth val="0"/>
        <c:axId val="161520256"/>
        <c:axId val="161518720"/>
      </c:lineChart>
      <c:catAx>
        <c:axId val="161507200"/>
        <c:scaling>
          <c:orientation val="minMax"/>
        </c:scaling>
        <c:delete val="1"/>
        <c:axPos val="b"/>
        <c:numFmt formatCode="General" sourceLinked="1"/>
        <c:majorTickMark val="none"/>
        <c:minorTickMark val="none"/>
        <c:tickLblPos val="nextTo"/>
        <c:crossAx val="161508736"/>
        <c:crosses val="autoZero"/>
        <c:auto val="1"/>
        <c:lblAlgn val="ctr"/>
        <c:lblOffset val="100"/>
        <c:noMultiLvlLbl val="0"/>
      </c:catAx>
      <c:valAx>
        <c:axId val="161508736"/>
        <c:scaling>
          <c:orientation val="minMax"/>
        </c:scaling>
        <c:delete val="1"/>
        <c:axPos val="l"/>
        <c:numFmt formatCode="#,##0" sourceLinked="1"/>
        <c:majorTickMark val="none"/>
        <c:minorTickMark val="none"/>
        <c:tickLblPos val="nextTo"/>
        <c:crossAx val="161507200"/>
        <c:crosses val="autoZero"/>
        <c:crossBetween val="between"/>
      </c:valAx>
      <c:valAx>
        <c:axId val="161518720"/>
        <c:scaling>
          <c:orientation val="minMax"/>
        </c:scaling>
        <c:delete val="1"/>
        <c:axPos val="r"/>
        <c:numFmt formatCode="0.00" sourceLinked="1"/>
        <c:majorTickMark val="none"/>
        <c:minorTickMark val="none"/>
        <c:tickLblPos val="nextTo"/>
        <c:crossAx val="161520256"/>
        <c:crosses val="max"/>
        <c:crossBetween val="between"/>
      </c:valAx>
      <c:catAx>
        <c:axId val="161520256"/>
        <c:scaling>
          <c:orientation val="minMax"/>
        </c:scaling>
        <c:delete val="1"/>
        <c:axPos val="t"/>
        <c:numFmt formatCode="General" sourceLinked="1"/>
        <c:majorTickMark val="none"/>
        <c:minorTickMark val="none"/>
        <c:tickLblPos val="nextTo"/>
        <c:crossAx val="161518720"/>
        <c:crosses val="max"/>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stacked"/>
        <c:varyColors val="0"/>
        <c:ser>
          <c:idx val="1"/>
          <c:order val="0"/>
          <c:tx>
            <c:strRef>
              <c:f>Hoja1!$C$1</c:f>
              <c:strCache>
                <c:ptCount val="1"/>
                <c:pt idx="0">
                  <c:v>4° Quarter</c:v>
                </c:pt>
              </c:strCache>
            </c:strRef>
          </c:tx>
          <c:spPr>
            <a:solidFill>
              <a:schemeClr val="accent2"/>
            </a:solidFill>
            <a:ln>
              <a:noFill/>
            </a:ln>
            <a:effectLst/>
          </c:spPr>
          <c:invertIfNegative val="0"/>
          <c:cat>
            <c:strRef>
              <c:f>Hoja1!$A$2:$A$5</c:f>
              <c:strCache>
                <c:ptCount val="3"/>
                <c:pt idx="0">
                  <c:v>1H23</c:v>
                </c:pt>
                <c:pt idx="1">
                  <c:v>FY23</c:v>
                </c:pt>
                <c:pt idx="2">
                  <c:v>1H24</c:v>
                </c:pt>
              </c:strCache>
            </c:strRef>
          </c:cat>
          <c:val>
            <c:numRef>
              <c:f>Hoja1!$C$2:$C$3</c:f>
              <c:numCache>
                <c:formatCode>#,##0</c:formatCode>
                <c:ptCount val="1"/>
              </c:numCache>
            </c:numRef>
          </c:val>
          <c:extLst>
            <c:ext xmlns:c16="http://schemas.microsoft.com/office/drawing/2014/chart" uri="{C3380CC4-5D6E-409C-BE32-E72D297353CC}">
              <c16:uniqueId val="{00000000-C270-9D40-AF0A-7406FB7CC69F}"/>
            </c:ext>
          </c:extLst>
        </c:ser>
        <c:dLbls>
          <c:showLegendKey val="0"/>
          <c:showVal val="0"/>
          <c:showCatName val="0"/>
          <c:showSerName val="0"/>
          <c:showPercent val="0"/>
          <c:showBubbleSize val="0"/>
        </c:dLbls>
        <c:gapWidth val="100"/>
        <c:overlap val="100"/>
        <c:axId val="161507200"/>
        <c:axId val="161508736"/>
      </c:barChart>
      <c:lineChart>
        <c:grouping val="stacked"/>
        <c:varyColors val="0"/>
        <c:ser>
          <c:idx val="3"/>
          <c:order val="1"/>
          <c:tx>
            <c:strRef>
              <c:f>Hoja1!$D$1</c:f>
              <c:strCache>
                <c:ptCount val="1"/>
                <c:pt idx="0">
                  <c:v>Pay TV ARPU evolution in U$S</c:v>
                </c:pt>
              </c:strCache>
            </c:strRef>
          </c:tx>
          <c:spPr>
            <a:ln w="19050" cap="rnd">
              <a:solidFill>
                <a:schemeClr val="accent2"/>
              </a:solidFill>
              <a:prstDash val="sysDot"/>
              <a:round/>
            </a:ln>
            <a:effectLst/>
          </c:spPr>
          <c:marker>
            <c:symbol val="circle"/>
            <c:size val="5"/>
            <c:spPr>
              <a:solidFill>
                <a:schemeClr val="accent2"/>
              </a:solidFill>
              <a:ln w="9525">
                <a:solidFill>
                  <a:schemeClr val="accent2"/>
                </a:solidFill>
              </a:ln>
              <a:effectLst/>
            </c:spPr>
          </c:marker>
          <c:dPt>
            <c:idx val="0"/>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1-C270-9D40-AF0A-7406FB7CC69F}"/>
              </c:ext>
            </c:extLst>
          </c:dPt>
          <c:dPt>
            <c:idx val="4"/>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2-C270-9D40-AF0A-7406FB7CC69F}"/>
              </c:ext>
            </c:extLst>
          </c:dPt>
          <c:dLbls>
            <c:dLbl>
              <c:idx val="0"/>
              <c:layout>
                <c:manualLayout>
                  <c:x val="-0.10926759259259261"/>
                  <c:y val="0.18600416666666666"/>
                </c:manualLayout>
              </c:layout>
              <c:tx>
                <c:rich>
                  <a:bodyPr/>
                  <a:lstStyle/>
                  <a:p>
                    <a:fld id="{D328E47E-70D1-430F-A86A-D87ECECEB267}" type="CELLREF">
                      <a:rPr lang="en-US" smtClean="0"/>
                      <a:pPr/>
                      <a:t>[CELLREF]</a:t>
                    </a:fld>
                    <a:endParaRPr lang="es-ES_tradnl"/>
                  </a:p>
                </c:rich>
              </c:tx>
              <c:dLblPos val="r"/>
              <c:showLegendKey val="0"/>
              <c:showVal val="1"/>
              <c:showCatName val="0"/>
              <c:showSerName val="0"/>
              <c:showPercent val="0"/>
              <c:showBubbleSize val="0"/>
              <c:extLst>
                <c:ext xmlns:c15="http://schemas.microsoft.com/office/drawing/2012/chart" uri="{CE6537A1-D6FC-4f65-9D91-7224C49458BB}">
                  <c15:dlblFieldTable>
                    <c15:dlblFTEntry>
                      <c15:txfldGUID>{D328E47E-70D1-430F-A86A-D87ECECEB267}</c15:txfldGUID>
                      <c15:f>Hoja1!$D$3</c15:f>
                      <c15:dlblFieldTableCache>
                        <c:ptCount val="1"/>
                        <c:pt idx="0">
                          <c:v>17.41</c:v>
                        </c:pt>
                      </c15:dlblFieldTableCache>
                    </c15:dlblFTEntry>
                  </c15:dlblFieldTable>
                  <c15:showDataLabelsRange val="1"/>
                </c:ext>
                <c:ext xmlns:c16="http://schemas.microsoft.com/office/drawing/2014/chart" uri="{C3380CC4-5D6E-409C-BE32-E72D297353CC}">
                  <c16:uniqueId val="{00000001-C270-9D40-AF0A-7406FB7CC69F}"/>
                </c:ext>
              </c:extLst>
            </c:dLbl>
            <c:dLbl>
              <c:idx val="1"/>
              <c:layout>
                <c:manualLayout>
                  <c:x val="-0.10976574074074079"/>
                  <c:y val="0.15343611111111111"/>
                </c:manualLayout>
              </c:layout>
              <c:tx>
                <c:rich>
                  <a:bodyPr/>
                  <a:lstStyle/>
                  <a:p>
                    <a:fld id="{44FE84C9-5909-2947-AF78-FBACCDB4C305}" type="CELLRANGE">
                      <a:rPr lang="en-US"/>
                      <a:pPr/>
                      <a:t>[CELLRANGE]</a:t>
                    </a:fld>
                    <a:endParaRPr lang="es-ES_tradnl"/>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C270-9D40-AF0A-7406FB7CC69F}"/>
                </c:ext>
              </c:extLst>
            </c:dLbl>
            <c:dLbl>
              <c:idx val="2"/>
              <c:layout>
                <c:manualLayout>
                  <c:x val="-8.7230555555555561E-2"/>
                  <c:y val="0.16656527777777777"/>
                </c:manualLayout>
              </c:layout>
              <c:tx>
                <c:rich>
                  <a:bodyPr/>
                  <a:lstStyle/>
                  <a:p>
                    <a:fld id="{1CC90AA5-C333-294E-9769-2999418F6AF1}" type="CELLRANGE">
                      <a:rPr lang="en-US"/>
                      <a:pPr/>
                      <a:t>[CELLRANGE]</a:t>
                    </a:fld>
                    <a:endParaRPr lang="es-ES_tradnl"/>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C270-9D40-AF0A-7406FB7CC69F}"/>
                </c:ext>
              </c:extLst>
            </c:dLbl>
            <c:dLbl>
              <c:idx val="3"/>
              <c:delete val="1"/>
              <c:extLst>
                <c:ext xmlns:c15="http://schemas.microsoft.com/office/drawing/2012/chart" uri="{CE6537A1-D6FC-4f65-9D91-7224C49458BB}"/>
                <c:ext xmlns:c16="http://schemas.microsoft.com/office/drawing/2014/chart" uri="{C3380CC4-5D6E-409C-BE32-E72D297353CC}">
                  <c16:uniqueId val="{00000005-C270-9D40-AF0A-7406FB7CC69F}"/>
                </c:ext>
              </c:extLst>
            </c:dLbl>
            <c:dLbl>
              <c:idx val="4"/>
              <c:layout>
                <c:manualLayout>
                  <c:x val="-3.2476880809879656E-2"/>
                  <c:y val="-0.1021988630394775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270-9D40-AF0A-7406FB7CC69F}"/>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Hoja1!$A$3:$A$5</c:f>
              <c:strCache>
                <c:ptCount val="3"/>
                <c:pt idx="0">
                  <c:v>1H23</c:v>
                </c:pt>
                <c:pt idx="1">
                  <c:v>FY23</c:v>
                </c:pt>
                <c:pt idx="2">
                  <c:v>1H24</c:v>
                </c:pt>
              </c:strCache>
            </c:strRef>
          </c:cat>
          <c:val>
            <c:numRef>
              <c:f>Hoja1!$D$2:$D$5</c:f>
              <c:numCache>
                <c:formatCode>0.00</c:formatCode>
                <c:ptCount val="3"/>
                <c:pt idx="0">
                  <c:v>17.413322945072068</c:v>
                </c:pt>
                <c:pt idx="1">
                  <c:v>10.626754901354444</c:v>
                </c:pt>
                <c:pt idx="2">
                  <c:v>12.168969298245614</c:v>
                </c:pt>
              </c:numCache>
            </c:numRef>
          </c:val>
          <c:smooth val="1"/>
          <c:extLst>
            <c:ext xmlns:c15="http://schemas.microsoft.com/office/drawing/2012/chart" uri="{02D57815-91ED-43cb-92C2-25804820EDAC}">
              <c15:datalabelsRange>
                <c15:f>Hoja1!$D$3:$D$5</c15:f>
                <c15:dlblRangeCache>
                  <c:ptCount val="3"/>
                  <c:pt idx="0">
                    <c:v>17.41</c:v>
                  </c:pt>
                  <c:pt idx="1">
                    <c:v>10.63</c:v>
                  </c:pt>
                  <c:pt idx="2">
                    <c:v>12.17</c:v>
                  </c:pt>
                </c15:dlblRangeCache>
              </c15:datalabelsRange>
            </c:ext>
            <c:ext xmlns:c16="http://schemas.microsoft.com/office/drawing/2014/chart" uri="{C3380CC4-5D6E-409C-BE32-E72D297353CC}">
              <c16:uniqueId val="{00000006-C270-9D40-AF0A-7406FB7CC69F}"/>
            </c:ext>
          </c:extLst>
        </c:ser>
        <c:dLbls>
          <c:showLegendKey val="0"/>
          <c:showVal val="0"/>
          <c:showCatName val="0"/>
          <c:showSerName val="0"/>
          <c:showPercent val="0"/>
          <c:showBubbleSize val="0"/>
        </c:dLbls>
        <c:marker val="1"/>
        <c:smooth val="0"/>
        <c:axId val="161520256"/>
        <c:axId val="161518720"/>
      </c:lineChart>
      <c:catAx>
        <c:axId val="161507200"/>
        <c:scaling>
          <c:orientation val="minMax"/>
        </c:scaling>
        <c:delete val="1"/>
        <c:axPos val="b"/>
        <c:numFmt formatCode="General" sourceLinked="1"/>
        <c:majorTickMark val="none"/>
        <c:minorTickMark val="none"/>
        <c:tickLblPos val="nextTo"/>
        <c:crossAx val="161508736"/>
        <c:crosses val="autoZero"/>
        <c:auto val="1"/>
        <c:lblAlgn val="ctr"/>
        <c:lblOffset val="100"/>
        <c:noMultiLvlLbl val="0"/>
      </c:catAx>
      <c:valAx>
        <c:axId val="161508736"/>
        <c:scaling>
          <c:orientation val="minMax"/>
        </c:scaling>
        <c:delete val="1"/>
        <c:axPos val="l"/>
        <c:numFmt formatCode="#,##0" sourceLinked="1"/>
        <c:majorTickMark val="none"/>
        <c:minorTickMark val="none"/>
        <c:tickLblPos val="nextTo"/>
        <c:crossAx val="161507200"/>
        <c:crosses val="autoZero"/>
        <c:crossBetween val="between"/>
      </c:valAx>
      <c:valAx>
        <c:axId val="161518720"/>
        <c:scaling>
          <c:orientation val="minMax"/>
        </c:scaling>
        <c:delete val="1"/>
        <c:axPos val="r"/>
        <c:numFmt formatCode="0.00" sourceLinked="1"/>
        <c:majorTickMark val="none"/>
        <c:minorTickMark val="none"/>
        <c:tickLblPos val="nextTo"/>
        <c:crossAx val="161520256"/>
        <c:crosses val="max"/>
        <c:crossBetween val="between"/>
      </c:valAx>
      <c:catAx>
        <c:axId val="161520256"/>
        <c:scaling>
          <c:orientation val="minMax"/>
        </c:scaling>
        <c:delete val="1"/>
        <c:axPos val="t"/>
        <c:numFmt formatCode="General" sourceLinked="1"/>
        <c:majorTickMark val="none"/>
        <c:minorTickMark val="none"/>
        <c:tickLblPos val="nextTo"/>
        <c:crossAx val="161518720"/>
        <c:crosses val="max"/>
        <c:auto val="1"/>
        <c:lblAlgn val="ctr"/>
        <c:lblOffset val="100"/>
        <c:noMultiLvlLbl val="0"/>
      </c:catAx>
      <c:spPr>
        <a:noFill/>
        <a:ln w="25400">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stacked"/>
        <c:varyColors val="0"/>
        <c:ser>
          <c:idx val="1"/>
          <c:order val="0"/>
          <c:tx>
            <c:strRef>
              <c:f>Hoja1!$C$1</c:f>
              <c:strCache>
                <c:ptCount val="1"/>
                <c:pt idx="0">
                  <c:v>4° Quarter</c:v>
                </c:pt>
              </c:strCache>
            </c:strRef>
          </c:tx>
          <c:spPr>
            <a:solidFill>
              <a:schemeClr val="accent2"/>
            </a:solidFill>
            <a:ln>
              <a:noFill/>
            </a:ln>
            <a:effectLst/>
          </c:spPr>
          <c:invertIfNegative val="0"/>
          <c:cat>
            <c:strRef>
              <c:f>Hoja1!$A$2:$A$5</c:f>
              <c:strCache>
                <c:ptCount val="3"/>
                <c:pt idx="0">
                  <c:v>1H23</c:v>
                </c:pt>
                <c:pt idx="1">
                  <c:v>FY23</c:v>
                </c:pt>
                <c:pt idx="2">
                  <c:v>1H24</c:v>
                </c:pt>
              </c:strCache>
            </c:strRef>
          </c:cat>
          <c:val>
            <c:numRef>
              <c:f>Hoja1!$C$2:$C$3</c:f>
              <c:numCache>
                <c:formatCode>#,##0</c:formatCode>
                <c:ptCount val="1"/>
              </c:numCache>
            </c:numRef>
          </c:val>
          <c:extLst>
            <c:ext xmlns:c16="http://schemas.microsoft.com/office/drawing/2014/chart" uri="{C3380CC4-5D6E-409C-BE32-E72D297353CC}">
              <c16:uniqueId val="{00000000-B69E-0746-8EC4-2DF3C8155C97}"/>
            </c:ext>
          </c:extLst>
        </c:ser>
        <c:dLbls>
          <c:showLegendKey val="0"/>
          <c:showVal val="0"/>
          <c:showCatName val="0"/>
          <c:showSerName val="0"/>
          <c:showPercent val="0"/>
          <c:showBubbleSize val="0"/>
        </c:dLbls>
        <c:gapWidth val="100"/>
        <c:overlap val="100"/>
        <c:axId val="161507200"/>
        <c:axId val="161508736"/>
      </c:barChart>
      <c:lineChart>
        <c:grouping val="stacked"/>
        <c:varyColors val="0"/>
        <c:ser>
          <c:idx val="3"/>
          <c:order val="1"/>
          <c:tx>
            <c:strRef>
              <c:f>Hoja1!$D$1</c:f>
              <c:strCache>
                <c:ptCount val="1"/>
                <c:pt idx="0">
                  <c:v>Fixed Voice ARPU evolution in U$S</c:v>
                </c:pt>
              </c:strCache>
            </c:strRef>
          </c:tx>
          <c:spPr>
            <a:ln w="19050" cap="rnd">
              <a:solidFill>
                <a:schemeClr val="accent2"/>
              </a:solidFill>
              <a:prstDash val="sysDot"/>
              <a:round/>
            </a:ln>
            <a:effectLst/>
          </c:spPr>
          <c:marker>
            <c:symbol val="circle"/>
            <c:size val="5"/>
            <c:spPr>
              <a:solidFill>
                <a:schemeClr val="accent2"/>
              </a:solidFill>
              <a:ln w="9525">
                <a:solidFill>
                  <a:schemeClr val="accent2"/>
                </a:solidFill>
              </a:ln>
              <a:effectLst/>
            </c:spPr>
          </c:marker>
          <c:dPt>
            <c:idx val="0"/>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1-B69E-0746-8EC4-2DF3C8155C97}"/>
              </c:ext>
            </c:extLst>
          </c:dPt>
          <c:dPt>
            <c:idx val="4"/>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2-B69E-0746-8EC4-2DF3C8155C97}"/>
              </c:ext>
            </c:extLst>
          </c:dPt>
          <c:dLbls>
            <c:dLbl>
              <c:idx val="0"/>
              <c:layout>
                <c:manualLayout>
                  <c:x val="-9.7441666666666663E-2"/>
                  <c:y val="0.17099027777777773"/>
                </c:manualLayout>
              </c:layout>
              <c:tx>
                <c:rich>
                  <a:bodyPr/>
                  <a:lstStyle/>
                  <a:p>
                    <a:fld id="{D328E47E-70D1-430F-A86A-D87ECECEB267}" type="CELLREF">
                      <a:rPr lang="en-US" smtClean="0"/>
                      <a:pPr/>
                      <a:t>[CELLREF]</a:t>
                    </a:fld>
                    <a:endParaRPr lang="es-ES_tradnl"/>
                  </a:p>
                </c:rich>
              </c:tx>
              <c:dLblPos val="r"/>
              <c:showLegendKey val="0"/>
              <c:showVal val="1"/>
              <c:showCatName val="0"/>
              <c:showSerName val="0"/>
              <c:showPercent val="0"/>
              <c:showBubbleSize val="0"/>
              <c:extLst>
                <c:ext xmlns:c15="http://schemas.microsoft.com/office/drawing/2012/chart" uri="{CE6537A1-D6FC-4f65-9D91-7224C49458BB}">
                  <c15:dlblFieldTable>
                    <c15:dlblFTEntry>
                      <c15:txfldGUID>{D328E47E-70D1-430F-A86A-D87ECECEB267}</c15:txfldGUID>
                      <c15:f>Hoja1!$D$3</c15:f>
                      <c15:dlblFieldTableCache>
                        <c:ptCount val="1"/>
                        <c:pt idx="0">
                          <c:v>7.73</c:v>
                        </c:pt>
                      </c15:dlblFieldTableCache>
                    </c15:dlblFTEntry>
                  </c15:dlblFieldTable>
                  <c15:showDataLabelsRange val="1"/>
                </c:ext>
                <c:ext xmlns:c16="http://schemas.microsoft.com/office/drawing/2014/chart" uri="{C3380CC4-5D6E-409C-BE32-E72D297353CC}">
                  <c16:uniqueId val="{00000001-B69E-0746-8EC4-2DF3C8155C97}"/>
                </c:ext>
              </c:extLst>
            </c:dLbl>
            <c:dLbl>
              <c:idx val="1"/>
              <c:layout>
                <c:manualLayout>
                  <c:x val="-9.1635185185185236E-2"/>
                  <c:y val="0.1423625"/>
                </c:manualLayout>
              </c:layout>
              <c:tx>
                <c:rich>
                  <a:bodyPr/>
                  <a:lstStyle/>
                  <a:p>
                    <a:fld id="{35207231-F89D-694D-A2B4-2A5438CD7874}" type="CELLRANGE">
                      <a:rPr lang="en-US"/>
                      <a:pPr/>
                      <a:t>[CELLRANGE]</a:t>
                    </a:fld>
                    <a:endParaRPr lang="es-ES_tradnl"/>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B69E-0746-8EC4-2DF3C8155C97}"/>
                </c:ext>
              </c:extLst>
            </c:dLbl>
            <c:dLbl>
              <c:idx val="2"/>
              <c:layout>
                <c:manualLayout>
                  <c:x val="-9.6865740740740849E-2"/>
                  <c:y val="0.19978888888888885"/>
                </c:manualLayout>
              </c:layout>
              <c:tx>
                <c:rich>
                  <a:bodyPr/>
                  <a:lstStyle/>
                  <a:p>
                    <a:fld id="{2341BC1E-2BB1-B040-B9C3-665A80F1E203}" type="CELLRANGE">
                      <a:rPr lang="en-US"/>
                      <a:pPr/>
                      <a:t>[CELLRANGE]</a:t>
                    </a:fld>
                    <a:endParaRPr lang="es-ES_tradnl"/>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B69E-0746-8EC4-2DF3C8155C97}"/>
                </c:ext>
              </c:extLst>
            </c:dLbl>
            <c:dLbl>
              <c:idx val="3"/>
              <c:delete val="1"/>
              <c:extLst>
                <c:ext xmlns:c15="http://schemas.microsoft.com/office/drawing/2012/chart" uri="{CE6537A1-D6FC-4f65-9D91-7224C49458BB}"/>
                <c:ext xmlns:c16="http://schemas.microsoft.com/office/drawing/2014/chart" uri="{C3380CC4-5D6E-409C-BE32-E72D297353CC}">
                  <c16:uniqueId val="{00000005-B69E-0746-8EC4-2DF3C8155C97}"/>
                </c:ext>
              </c:extLst>
            </c:dLbl>
            <c:dLbl>
              <c:idx val="4"/>
              <c:layout>
                <c:manualLayout>
                  <c:x val="-3.2476880809879656E-2"/>
                  <c:y val="-0.10219886303947759"/>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B69E-0746-8EC4-2DF3C8155C97}"/>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Hoja1!$A$3:$A$5</c:f>
              <c:strCache>
                <c:ptCount val="3"/>
                <c:pt idx="0">
                  <c:v>1H23</c:v>
                </c:pt>
                <c:pt idx="1">
                  <c:v>FY23</c:v>
                </c:pt>
                <c:pt idx="2">
                  <c:v>1H24</c:v>
                </c:pt>
              </c:strCache>
            </c:strRef>
          </c:cat>
          <c:val>
            <c:numRef>
              <c:f>Hoja1!$D$2:$D$5</c:f>
              <c:numCache>
                <c:formatCode>0.00</c:formatCode>
                <c:ptCount val="3"/>
                <c:pt idx="0">
                  <c:v>7.7273081417997664</c:v>
                </c:pt>
                <c:pt idx="1">
                  <c:v>5.2014348444554397</c:v>
                </c:pt>
                <c:pt idx="2">
                  <c:v>7.9116228070175438</c:v>
                </c:pt>
              </c:numCache>
            </c:numRef>
          </c:val>
          <c:smooth val="1"/>
          <c:extLst>
            <c:ext xmlns:c15="http://schemas.microsoft.com/office/drawing/2012/chart" uri="{02D57815-91ED-43cb-92C2-25804820EDAC}">
              <c15:datalabelsRange>
                <c15:f>Hoja1!$D$3:$D$5</c15:f>
                <c15:dlblRangeCache>
                  <c:ptCount val="3"/>
                  <c:pt idx="0">
                    <c:v>7.73</c:v>
                  </c:pt>
                  <c:pt idx="1">
                    <c:v>5.20</c:v>
                  </c:pt>
                  <c:pt idx="2">
                    <c:v>7.91</c:v>
                  </c:pt>
                </c15:dlblRangeCache>
              </c15:datalabelsRange>
            </c:ext>
            <c:ext xmlns:c16="http://schemas.microsoft.com/office/drawing/2014/chart" uri="{C3380CC4-5D6E-409C-BE32-E72D297353CC}">
              <c16:uniqueId val="{00000006-B69E-0746-8EC4-2DF3C8155C97}"/>
            </c:ext>
          </c:extLst>
        </c:ser>
        <c:dLbls>
          <c:showLegendKey val="0"/>
          <c:showVal val="0"/>
          <c:showCatName val="0"/>
          <c:showSerName val="0"/>
          <c:showPercent val="0"/>
          <c:showBubbleSize val="0"/>
        </c:dLbls>
        <c:marker val="1"/>
        <c:smooth val="0"/>
        <c:axId val="161520256"/>
        <c:axId val="161518720"/>
      </c:lineChart>
      <c:catAx>
        <c:axId val="161507200"/>
        <c:scaling>
          <c:orientation val="minMax"/>
        </c:scaling>
        <c:delete val="1"/>
        <c:axPos val="b"/>
        <c:numFmt formatCode="General" sourceLinked="1"/>
        <c:majorTickMark val="none"/>
        <c:minorTickMark val="none"/>
        <c:tickLblPos val="nextTo"/>
        <c:crossAx val="161508736"/>
        <c:crosses val="autoZero"/>
        <c:auto val="1"/>
        <c:lblAlgn val="ctr"/>
        <c:lblOffset val="100"/>
        <c:noMultiLvlLbl val="0"/>
      </c:catAx>
      <c:valAx>
        <c:axId val="161508736"/>
        <c:scaling>
          <c:orientation val="minMax"/>
        </c:scaling>
        <c:delete val="1"/>
        <c:axPos val="l"/>
        <c:numFmt formatCode="#,##0" sourceLinked="1"/>
        <c:majorTickMark val="none"/>
        <c:minorTickMark val="none"/>
        <c:tickLblPos val="nextTo"/>
        <c:crossAx val="161507200"/>
        <c:crosses val="autoZero"/>
        <c:crossBetween val="between"/>
      </c:valAx>
      <c:valAx>
        <c:axId val="161518720"/>
        <c:scaling>
          <c:orientation val="minMax"/>
        </c:scaling>
        <c:delete val="1"/>
        <c:axPos val="r"/>
        <c:numFmt formatCode="0.00" sourceLinked="1"/>
        <c:majorTickMark val="none"/>
        <c:minorTickMark val="none"/>
        <c:tickLblPos val="nextTo"/>
        <c:crossAx val="161520256"/>
        <c:crosses val="max"/>
        <c:crossBetween val="between"/>
      </c:valAx>
      <c:catAx>
        <c:axId val="161520256"/>
        <c:scaling>
          <c:orientation val="minMax"/>
        </c:scaling>
        <c:delete val="1"/>
        <c:axPos val="t"/>
        <c:numFmt formatCode="General" sourceLinked="1"/>
        <c:majorTickMark val="none"/>
        <c:minorTickMark val="none"/>
        <c:tickLblPos val="nextTo"/>
        <c:crossAx val="161518720"/>
        <c:crosses val="max"/>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3194168086416129E-2"/>
          <c:y val="0"/>
          <c:w val="0.95680583191358393"/>
          <c:h val="0.671187743126614"/>
        </c:manualLayout>
      </c:layout>
      <c:barChart>
        <c:barDir val="col"/>
        <c:grouping val="clustered"/>
        <c:varyColors val="0"/>
        <c:ser>
          <c:idx val="0"/>
          <c:order val="0"/>
          <c:tx>
            <c:strRef>
              <c:f>Hoja1!$C$1</c:f>
              <c:strCache>
                <c:ptCount val="1"/>
                <c:pt idx="0">
                  <c:v>valor</c:v>
                </c:pt>
              </c:strCache>
            </c:strRef>
          </c:tx>
          <c:spPr>
            <a:solidFill>
              <a:srgbClr val="3D00A1"/>
            </a:solidFill>
            <a:ln>
              <a:noFill/>
            </a:ln>
            <a:effectLst/>
          </c:spPr>
          <c:invertIfNegative val="0"/>
          <c:dPt>
            <c:idx val="0"/>
            <c:invertIfNegative val="0"/>
            <c:bubble3D val="0"/>
            <c:spPr>
              <a:solidFill>
                <a:srgbClr val="3D00A1"/>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D5A6-334A-AE2C-F6F56E59F54A}"/>
              </c:ext>
            </c:extLst>
          </c:dPt>
          <c:dLbls>
            <c:dLbl>
              <c:idx val="0"/>
              <c:layout>
                <c:manualLayout>
                  <c:x val="-1.2488968652838079E-17"/>
                  <c:y val="0.194381334369952"/>
                </c:manualLayout>
              </c:layout>
              <c:numFmt formatCode="0%" sourceLinked="0"/>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rgbClr val="FFFFFF"/>
                      </a:solidFill>
                      <a:latin typeface="Roboto Medium" panose="02000000000000000000" pitchFamily="2" charset="0"/>
                      <a:ea typeface="Roboto Medium" panose="02000000000000000000" pitchFamily="2" charset="0"/>
                      <a:cs typeface="+mn-cs"/>
                    </a:defRPr>
                  </a:pPr>
                  <a:endParaRPr lang="es-AR"/>
                </a:p>
              </c:txPr>
              <c:dLblPos val="outEnd"/>
              <c:showLegendKey val="0"/>
              <c:showVal val="1"/>
              <c:showCatName val="0"/>
              <c:showSerName val="0"/>
              <c:showPercent val="0"/>
              <c:showBubbleSize val="0"/>
              <c:extLst>
                <c:ext xmlns:c15="http://schemas.microsoft.com/office/drawing/2012/chart" uri="{CE6537A1-D6FC-4f65-9D91-7224C49458BB}">
                  <c15:layout>
                    <c:manualLayout>
                      <c:w val="5.7127365994053284E-2"/>
                      <c:h val="0.15578141897102368"/>
                    </c:manualLayout>
                  </c15:layout>
                </c:ext>
                <c:ext xmlns:c16="http://schemas.microsoft.com/office/drawing/2014/chart" uri="{C3380CC4-5D6E-409C-BE32-E72D297353CC}">
                  <c16:uniqueId val="{00000001-D5A6-334A-AE2C-F6F56E59F54A}"/>
                </c:ext>
              </c:extLst>
            </c:dLbl>
            <c:dLbl>
              <c:idx val="1"/>
              <c:delete val="1"/>
              <c:extLst>
                <c:ext xmlns:c15="http://schemas.microsoft.com/office/drawing/2012/chart" uri="{CE6537A1-D6FC-4f65-9D91-7224C49458BB}"/>
                <c:ext xmlns:c16="http://schemas.microsoft.com/office/drawing/2014/chart" uri="{C3380CC4-5D6E-409C-BE32-E72D297353CC}">
                  <c16:uniqueId val="{00000002-D5A6-334A-AE2C-F6F56E59F54A}"/>
                </c:ext>
              </c:extLst>
            </c:dLbl>
            <c:dLbl>
              <c:idx val="2"/>
              <c:delete val="1"/>
              <c:extLst>
                <c:ext xmlns:c15="http://schemas.microsoft.com/office/drawing/2012/chart" uri="{CE6537A1-D6FC-4f65-9D91-7224C49458BB}"/>
                <c:ext xmlns:c16="http://schemas.microsoft.com/office/drawing/2014/chart" uri="{C3380CC4-5D6E-409C-BE32-E72D297353CC}">
                  <c16:uniqueId val="{00000003-D5A6-334A-AE2C-F6F56E59F54A}"/>
                </c:ext>
              </c:extLst>
            </c:dLbl>
            <c:dLbl>
              <c:idx val="3"/>
              <c:delete val="1"/>
              <c:extLst>
                <c:ext xmlns:c15="http://schemas.microsoft.com/office/drawing/2012/chart" uri="{CE6537A1-D6FC-4f65-9D91-7224C49458BB}"/>
                <c:ext xmlns:c16="http://schemas.microsoft.com/office/drawing/2014/chart" uri="{C3380CC4-5D6E-409C-BE32-E72D297353CC}">
                  <c16:uniqueId val="{00000004-D5A6-334A-AE2C-F6F56E59F54A}"/>
                </c:ext>
              </c:extLst>
            </c:dLbl>
            <c:dLbl>
              <c:idx val="4"/>
              <c:layout>
                <c:manualLayout>
                  <c:x val="-9.9911749222704632E-17"/>
                  <c:y val="0.16899109163342302"/>
                </c:manualLayout>
              </c:layout>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FFFFFF"/>
                      </a:solidFill>
                      <a:latin typeface="Roboto Medium" panose="02000000000000000000" pitchFamily="2" charset="0"/>
                      <a:ea typeface="Roboto Medium" panose="02000000000000000000" pitchFamily="2" charset="0"/>
                      <a:cs typeface="+mn-cs"/>
                    </a:defRPr>
                  </a:pPr>
                  <a:endParaRPr lang="es-AR"/>
                </a:p>
              </c:txPr>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D5A6-334A-AE2C-F6F56E59F54A}"/>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Hoja1!$B$3:$B$7</c:f>
              <c:strCache>
                <c:ptCount val="5"/>
                <c:pt idx="0">
                  <c:v>2Q23</c:v>
                </c:pt>
                <c:pt idx="1">
                  <c:v>3Q23</c:v>
                </c:pt>
                <c:pt idx="2">
                  <c:v>4Q24</c:v>
                </c:pt>
                <c:pt idx="3">
                  <c:v>1Q24</c:v>
                </c:pt>
                <c:pt idx="4">
                  <c:v>2Q24</c:v>
                </c:pt>
              </c:strCache>
            </c:strRef>
          </c:cat>
          <c:val>
            <c:numRef>
              <c:f>Hoja1!$C$3:$C$7</c:f>
              <c:numCache>
                <c:formatCode>0%</c:formatCode>
                <c:ptCount val="5"/>
                <c:pt idx="0">
                  <c:v>0.23799999999999999</c:v>
                </c:pt>
                <c:pt idx="1">
                  <c:v>0.34799999999999998</c:v>
                </c:pt>
                <c:pt idx="2">
                  <c:v>0.53300000000000003</c:v>
                </c:pt>
                <c:pt idx="3">
                  <c:v>0.51600000000000001</c:v>
                </c:pt>
                <c:pt idx="4">
                  <c:v>0.19</c:v>
                </c:pt>
              </c:numCache>
            </c:numRef>
          </c:val>
          <c:extLst>
            <c:ext xmlns:c16="http://schemas.microsoft.com/office/drawing/2014/chart" uri="{C3380CC4-5D6E-409C-BE32-E72D297353CC}">
              <c16:uniqueId val="{00000005-D5A6-334A-AE2C-F6F56E59F54A}"/>
            </c:ext>
          </c:extLst>
        </c:ser>
        <c:dLbls>
          <c:showLegendKey val="0"/>
          <c:showVal val="1"/>
          <c:showCatName val="0"/>
          <c:showSerName val="0"/>
          <c:showPercent val="0"/>
          <c:showBubbleSize val="0"/>
        </c:dLbls>
        <c:gapWidth val="50"/>
        <c:axId val="1426913199"/>
        <c:axId val="1426933583"/>
      </c:barChart>
      <c:catAx>
        <c:axId val="1426913199"/>
        <c:scaling>
          <c:orientation val="minMax"/>
        </c:scaling>
        <c:delete val="0"/>
        <c:axPos val="b"/>
        <c:numFmt formatCode="General" sourceLinked="1"/>
        <c:majorTickMark val="none"/>
        <c:minorTickMark val="none"/>
        <c:tickLblPos val="low"/>
        <c:spPr>
          <a:noFill/>
          <a:ln w="0" cap="flat" cmpd="sng" algn="ctr">
            <a:solidFill>
              <a:schemeClr val="tx1">
                <a:lumMod val="75000"/>
                <a:lumOff val="25000"/>
              </a:schemeClr>
            </a:solidFill>
            <a:round/>
          </a:ln>
          <a:effectLst/>
        </c:spPr>
        <c:txPr>
          <a:bodyPr rot="0" spcFirstLastPara="1" vertOverflow="ellipsis" wrap="square" anchor="t" anchorCtr="0"/>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426933583"/>
        <c:crosses val="autoZero"/>
        <c:auto val="1"/>
        <c:lblAlgn val="ctr"/>
        <c:lblOffset val="250"/>
        <c:tickLblSkip val="1"/>
        <c:noMultiLvlLbl val="0"/>
      </c:catAx>
      <c:valAx>
        <c:axId val="1426933583"/>
        <c:scaling>
          <c:orientation val="minMax"/>
        </c:scaling>
        <c:delete val="1"/>
        <c:axPos val="l"/>
        <c:numFmt formatCode="0%" sourceLinked="1"/>
        <c:majorTickMark val="out"/>
        <c:minorTickMark val="none"/>
        <c:tickLblPos val="nextTo"/>
        <c:crossAx val="1426913199"/>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5059022439966185"/>
          <c:w val="1"/>
          <c:h val="0.31955887317499154"/>
        </c:manualLayout>
      </c:layout>
      <c:barChart>
        <c:barDir val="col"/>
        <c:grouping val="stacked"/>
        <c:varyColors val="0"/>
        <c:ser>
          <c:idx val="1"/>
          <c:order val="0"/>
          <c:tx>
            <c:strRef>
              <c:f>Hoja1!$C$1</c:f>
              <c:strCache>
                <c:ptCount val="1"/>
                <c:pt idx="0">
                  <c:v>4° Quarter</c:v>
                </c:pt>
              </c:strCache>
            </c:strRef>
          </c:tx>
          <c:spPr>
            <a:solidFill>
              <a:schemeClr val="accent2"/>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0-B14A-9940-A6F9-3845FC3BD853}"/>
                </c:ext>
              </c:extLst>
            </c:dLbl>
            <c:dLbl>
              <c:idx val="3"/>
              <c:delete val="1"/>
              <c:extLst>
                <c:ext xmlns:c15="http://schemas.microsoft.com/office/drawing/2012/chart" uri="{CE6537A1-D6FC-4f65-9D91-7224C49458BB}"/>
                <c:ext xmlns:c16="http://schemas.microsoft.com/office/drawing/2014/chart" uri="{C3380CC4-5D6E-409C-BE32-E72D297353CC}">
                  <c16:uniqueId val="{00000001-B14A-9940-A6F9-3845FC3BD853}"/>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Hoja1!$A$2:$A$10</c:f>
              <c:strCache>
                <c:ptCount val="8"/>
                <c:pt idx="0">
                  <c:v>1Q22 IAS 29</c:v>
                </c:pt>
                <c:pt idx="1">
                  <c:v>2Q22 IAS 29</c:v>
                </c:pt>
                <c:pt idx="2">
                  <c:v>3Q22 IAS 29</c:v>
                </c:pt>
                <c:pt idx="3">
                  <c:v>2Q23</c:v>
                </c:pt>
                <c:pt idx="4">
                  <c:v>3Q23</c:v>
                </c:pt>
                <c:pt idx="5">
                  <c:v>4Q23</c:v>
                </c:pt>
                <c:pt idx="6">
                  <c:v>1Q24</c:v>
                </c:pt>
                <c:pt idx="7">
                  <c:v>1Q24</c:v>
                </c:pt>
              </c:strCache>
            </c:strRef>
          </c:cat>
          <c:val>
            <c:numRef>
              <c:f>Hoja1!$C$4:$C$8</c:f>
              <c:numCache>
                <c:formatCode>General</c:formatCode>
                <c:ptCount val="4"/>
              </c:numCache>
            </c:numRef>
          </c:val>
          <c:extLst>
            <c:ext xmlns:c16="http://schemas.microsoft.com/office/drawing/2014/chart" uri="{C3380CC4-5D6E-409C-BE32-E72D297353CC}">
              <c16:uniqueId val="{00000002-B14A-9940-A6F9-3845FC3BD853}"/>
            </c:ext>
          </c:extLst>
        </c:ser>
        <c:dLbls>
          <c:showLegendKey val="0"/>
          <c:showVal val="0"/>
          <c:showCatName val="0"/>
          <c:showSerName val="0"/>
          <c:showPercent val="0"/>
          <c:showBubbleSize val="0"/>
        </c:dLbls>
        <c:gapWidth val="100"/>
        <c:overlap val="100"/>
        <c:axId val="161507200"/>
        <c:axId val="161508736"/>
      </c:barChart>
      <c:lineChart>
        <c:grouping val="stacked"/>
        <c:varyColors val="0"/>
        <c:ser>
          <c:idx val="3"/>
          <c:order val="1"/>
          <c:tx>
            <c:strRef>
              <c:f>Hoja1!$E$1</c:f>
              <c:strCache>
                <c:ptCount val="1"/>
                <c:pt idx="0">
                  <c:v>Δ% Q/Q Service revenues</c:v>
                </c:pt>
              </c:strCache>
            </c:strRef>
          </c:tx>
          <c:spPr>
            <a:ln w="19050" cap="rnd">
              <a:solidFill>
                <a:schemeClr val="accent2"/>
              </a:solidFill>
              <a:prstDash val="sysDot"/>
              <a:round/>
            </a:ln>
            <a:effectLst/>
          </c:spPr>
          <c:marker>
            <c:symbol val="circle"/>
            <c:size val="5"/>
            <c:spPr>
              <a:solidFill>
                <a:schemeClr val="accent2"/>
              </a:solidFill>
              <a:ln w="9525">
                <a:solidFill>
                  <a:schemeClr val="accent2"/>
                </a:solidFill>
              </a:ln>
              <a:effectLst/>
            </c:spPr>
          </c:marker>
          <c:dPt>
            <c:idx val="0"/>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3-B14A-9940-A6F9-3845FC3BD853}"/>
              </c:ext>
            </c:extLst>
          </c:dPt>
          <c:dPt>
            <c:idx val="4"/>
            <c:marker>
              <c:symbol val="circle"/>
              <c:size val="5"/>
              <c:spPr>
                <a:solidFill>
                  <a:schemeClr val="accent2"/>
                </a:solidFill>
                <a:ln w="9525">
                  <a:solidFill>
                    <a:schemeClr val="accent2"/>
                  </a:solidFill>
                </a:ln>
                <a:effectLst/>
              </c:spPr>
            </c:marker>
            <c:bubble3D val="0"/>
            <c:extLst>
              <c:ext xmlns:c16="http://schemas.microsoft.com/office/drawing/2014/chart" uri="{C3380CC4-5D6E-409C-BE32-E72D297353CC}">
                <c16:uniqueId val="{00000004-B14A-9940-A6F9-3845FC3BD853}"/>
              </c:ext>
            </c:extLst>
          </c:dPt>
          <c:dLbls>
            <c:dLbl>
              <c:idx val="0"/>
              <c:layout>
                <c:manualLayout>
                  <c:x val="-5.1285646138084617E-2"/>
                  <c:y val="-9.5669083736255767E-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B14A-9940-A6F9-3845FC3BD853}"/>
                </c:ext>
              </c:extLst>
            </c:dLbl>
            <c:dLbl>
              <c:idx val="1"/>
              <c:delete val="1"/>
              <c:extLst>
                <c:ext xmlns:c15="http://schemas.microsoft.com/office/drawing/2012/chart" uri="{CE6537A1-D6FC-4f65-9D91-7224C49458BB}"/>
                <c:ext xmlns:c16="http://schemas.microsoft.com/office/drawing/2014/chart" uri="{C3380CC4-5D6E-409C-BE32-E72D297353CC}">
                  <c16:uniqueId val="{00000005-B14A-9940-A6F9-3845FC3BD853}"/>
                </c:ext>
              </c:extLst>
            </c:dLbl>
            <c:dLbl>
              <c:idx val="2"/>
              <c:delete val="1"/>
              <c:extLst>
                <c:ext xmlns:c15="http://schemas.microsoft.com/office/drawing/2012/chart" uri="{CE6537A1-D6FC-4f65-9D91-7224C49458BB}"/>
                <c:ext xmlns:c16="http://schemas.microsoft.com/office/drawing/2014/chart" uri="{C3380CC4-5D6E-409C-BE32-E72D297353CC}">
                  <c16:uniqueId val="{00000006-B14A-9940-A6F9-3845FC3BD853}"/>
                </c:ext>
              </c:extLst>
            </c:dLbl>
            <c:dLbl>
              <c:idx val="3"/>
              <c:delete val="1"/>
              <c:extLst>
                <c:ext xmlns:c15="http://schemas.microsoft.com/office/drawing/2012/chart" uri="{CE6537A1-D6FC-4f65-9D91-7224C49458BB}"/>
                <c:ext xmlns:c16="http://schemas.microsoft.com/office/drawing/2014/chart" uri="{C3380CC4-5D6E-409C-BE32-E72D297353CC}">
                  <c16:uniqueId val="{00000007-B14A-9940-A6F9-3845FC3BD853}"/>
                </c:ext>
              </c:extLst>
            </c:dLbl>
            <c:dLbl>
              <c:idx val="4"/>
              <c:layout>
                <c:manualLayout>
                  <c:x val="-4.7776884343061453E-2"/>
                  <c:y val="-9.199814186031588E-2"/>
                </c:manualLayout>
              </c:layout>
              <c:tx>
                <c:rich>
                  <a:bodyPr/>
                  <a:lstStyle/>
                  <a:p>
                    <a:fld id="{0AC03200-B3E6-4532-BBBE-A022E957AC16}" type="VALUE">
                      <a:rPr lang="en-US"/>
                      <a:pPr/>
                      <a:t>[VALOR]</a:t>
                    </a:fld>
                    <a:endParaRPr lang="es-ES_tradnl"/>
                  </a:p>
                </c:rich>
              </c:tx>
              <c:dLblPos val="r"/>
              <c:showLegendKey val="0"/>
              <c:showVal val="1"/>
              <c:showCatName val="0"/>
              <c:showSerName val="0"/>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04-B14A-9940-A6F9-3845FC3BD853}"/>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Hoja1!$A$6:$A$10</c:f>
              <c:strCache>
                <c:ptCount val="5"/>
                <c:pt idx="0">
                  <c:v>2Q23</c:v>
                </c:pt>
                <c:pt idx="1">
                  <c:v>3Q23</c:v>
                </c:pt>
                <c:pt idx="2">
                  <c:v>4Q23</c:v>
                </c:pt>
                <c:pt idx="3">
                  <c:v>1Q24</c:v>
                </c:pt>
                <c:pt idx="4">
                  <c:v>1Q24</c:v>
                </c:pt>
              </c:strCache>
            </c:strRef>
          </c:cat>
          <c:val>
            <c:numRef>
              <c:f>Hoja1!$E$5:$E$10</c:f>
              <c:numCache>
                <c:formatCode>0.0%</c:formatCode>
                <c:ptCount val="5"/>
                <c:pt idx="0">
                  <c:v>-7.0000000000000007E-2</c:v>
                </c:pt>
                <c:pt idx="1">
                  <c:v>-0.01</c:v>
                </c:pt>
                <c:pt idx="2">
                  <c:v>-7.0000000000000007E-2</c:v>
                </c:pt>
                <c:pt idx="3">
                  <c:v>-0.03</c:v>
                </c:pt>
                <c:pt idx="4" formatCode="0.00%">
                  <c:v>3.4662319349424431E-2</c:v>
                </c:pt>
              </c:numCache>
            </c:numRef>
          </c:val>
          <c:smooth val="1"/>
          <c:extLst>
            <c:ext xmlns:c16="http://schemas.microsoft.com/office/drawing/2014/chart" uri="{C3380CC4-5D6E-409C-BE32-E72D297353CC}">
              <c16:uniqueId val="{00000008-B14A-9940-A6F9-3845FC3BD853}"/>
            </c:ext>
          </c:extLst>
        </c:ser>
        <c:dLbls>
          <c:showLegendKey val="0"/>
          <c:showVal val="0"/>
          <c:showCatName val="0"/>
          <c:showSerName val="0"/>
          <c:showPercent val="0"/>
          <c:showBubbleSize val="0"/>
        </c:dLbls>
        <c:marker val="1"/>
        <c:smooth val="0"/>
        <c:axId val="161520256"/>
        <c:axId val="161518720"/>
      </c:lineChart>
      <c:catAx>
        <c:axId val="161507200"/>
        <c:scaling>
          <c:orientation val="minMax"/>
        </c:scaling>
        <c:delete val="1"/>
        <c:axPos val="b"/>
        <c:numFmt formatCode="General" sourceLinked="1"/>
        <c:majorTickMark val="none"/>
        <c:minorTickMark val="none"/>
        <c:tickLblPos val="nextTo"/>
        <c:crossAx val="161508736"/>
        <c:crosses val="autoZero"/>
        <c:auto val="1"/>
        <c:lblAlgn val="ctr"/>
        <c:lblOffset val="100"/>
        <c:noMultiLvlLbl val="0"/>
      </c:catAx>
      <c:valAx>
        <c:axId val="161508736"/>
        <c:scaling>
          <c:orientation val="minMax"/>
        </c:scaling>
        <c:delete val="1"/>
        <c:axPos val="l"/>
        <c:numFmt formatCode="General" sourceLinked="1"/>
        <c:majorTickMark val="none"/>
        <c:minorTickMark val="none"/>
        <c:tickLblPos val="nextTo"/>
        <c:crossAx val="161507200"/>
        <c:crosses val="autoZero"/>
        <c:crossBetween val="between"/>
      </c:valAx>
      <c:valAx>
        <c:axId val="161518720"/>
        <c:scaling>
          <c:orientation val="minMax"/>
        </c:scaling>
        <c:delete val="1"/>
        <c:axPos val="r"/>
        <c:numFmt formatCode="0.0%" sourceLinked="1"/>
        <c:majorTickMark val="none"/>
        <c:minorTickMark val="none"/>
        <c:tickLblPos val="nextTo"/>
        <c:crossAx val="161520256"/>
        <c:crosses val="max"/>
        <c:crossBetween val="between"/>
      </c:valAx>
      <c:catAx>
        <c:axId val="161520256"/>
        <c:scaling>
          <c:orientation val="minMax"/>
        </c:scaling>
        <c:delete val="1"/>
        <c:axPos val="t"/>
        <c:numFmt formatCode="General" sourceLinked="1"/>
        <c:majorTickMark val="none"/>
        <c:minorTickMark val="none"/>
        <c:tickLblPos val="nextTo"/>
        <c:crossAx val="161518720"/>
        <c:crosses val="max"/>
        <c:auto val="1"/>
        <c:lblAlgn val="ctr"/>
        <c:lblOffset val="100"/>
        <c:noMultiLvlLbl val="0"/>
      </c:catAx>
      <c:spPr>
        <a:noFill/>
        <a:ln>
          <a:noFill/>
        </a:ln>
        <a:effectLst/>
      </c:spPr>
    </c:plotArea>
    <c:legend>
      <c:legendPos val="b"/>
      <c:legendEntry>
        <c:idx val="0"/>
        <c:delete val="1"/>
      </c:legendEntry>
      <c:legendEntry>
        <c:idx val="1"/>
        <c:txPr>
          <a:bodyPr rot="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legendEntry>
      <c:layout>
        <c:manualLayout>
          <c:xMode val="edge"/>
          <c:yMode val="edge"/>
          <c:x val="0.14108812942247406"/>
          <c:y val="0.8432327166504382"/>
          <c:w val="0.39049928089491198"/>
          <c:h val="8.5901312840764951E-2"/>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legend>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42735901935568521"/>
          <c:w val="1"/>
          <c:h val="0.39702646199916453"/>
        </c:manualLayout>
      </c:layout>
      <c:barChart>
        <c:barDir val="col"/>
        <c:grouping val="clustered"/>
        <c:varyColors val="0"/>
        <c:ser>
          <c:idx val="0"/>
          <c:order val="0"/>
          <c:tx>
            <c:strRef>
              <c:f>Hoja1!$B$1</c:f>
              <c:strCache>
                <c:ptCount val="1"/>
                <c:pt idx="0">
                  <c:v>Prepaid</c:v>
                </c:pt>
              </c:strCache>
            </c:strRef>
          </c:tx>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accent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2"/>
                <c:pt idx="0">
                  <c:v>2Q23</c:v>
                </c:pt>
                <c:pt idx="1">
                  <c:v>2Q24</c:v>
                </c:pt>
              </c:strCache>
            </c:strRef>
          </c:cat>
          <c:val>
            <c:numRef>
              <c:f>Hoja1!$B$2:$B$9</c:f>
              <c:numCache>
                <c:formatCode>_-* #,##0_$_-;\-* #,##0_$_-;_-* "-"??_$_-;_-@_-</c:formatCode>
                <c:ptCount val="2"/>
                <c:pt idx="0">
                  <c:v>12391</c:v>
                </c:pt>
                <c:pt idx="1">
                  <c:v>13065.6</c:v>
                </c:pt>
              </c:numCache>
            </c:numRef>
          </c:val>
          <c:extLst>
            <c:ext xmlns:c16="http://schemas.microsoft.com/office/drawing/2014/chart" uri="{C3380CC4-5D6E-409C-BE32-E72D297353CC}">
              <c16:uniqueId val="{00000000-F70C-B14C-89FB-4225D5A0FC87}"/>
            </c:ext>
          </c:extLst>
        </c:ser>
        <c:ser>
          <c:idx val="1"/>
          <c:order val="1"/>
          <c:tx>
            <c:strRef>
              <c:f>Hoja1!$C$1</c:f>
              <c:strCache>
                <c:ptCount val="1"/>
                <c:pt idx="0">
                  <c:v>Postpaid</c:v>
                </c:pt>
              </c:strCache>
            </c:strRef>
          </c:tx>
          <c:spPr>
            <a:solidFill>
              <a:schemeClr val="accent2"/>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2-F70C-B14C-89FB-4225D5A0FC87}"/>
              </c:ext>
            </c:extLst>
          </c:dPt>
          <c:dPt>
            <c:idx val="1"/>
            <c:invertIfNegative val="0"/>
            <c:bubble3D val="0"/>
            <c:spPr>
              <a:solidFill>
                <a:schemeClr val="accent2"/>
              </a:solidFill>
              <a:ln>
                <a:noFill/>
              </a:ln>
              <a:effectLst/>
            </c:spPr>
            <c:extLst>
              <c:ext xmlns:c16="http://schemas.microsoft.com/office/drawing/2014/chart" uri="{C3380CC4-5D6E-409C-BE32-E72D297353CC}">
                <c16:uniqueId val="{00000004-F70C-B14C-89FB-4225D5A0FC87}"/>
              </c:ext>
            </c:extLst>
          </c:dPt>
          <c:dPt>
            <c:idx val="2"/>
            <c:invertIfNegative val="0"/>
            <c:bubble3D val="0"/>
            <c:spPr>
              <a:solidFill>
                <a:schemeClr val="accent2"/>
              </a:solidFill>
              <a:ln>
                <a:noFill/>
              </a:ln>
              <a:effectLst/>
            </c:spPr>
            <c:extLst>
              <c:ext xmlns:c16="http://schemas.microsoft.com/office/drawing/2014/chart" uri="{C3380CC4-5D6E-409C-BE32-E72D297353CC}">
                <c16:uniqueId val="{00000006-F70C-B14C-89FB-4225D5A0FC87}"/>
              </c:ext>
            </c:extLst>
          </c:dPt>
          <c:dPt>
            <c:idx val="3"/>
            <c:invertIfNegative val="0"/>
            <c:bubble3D val="0"/>
            <c:spPr>
              <a:solidFill>
                <a:schemeClr val="accent2"/>
              </a:solidFill>
              <a:ln>
                <a:noFill/>
              </a:ln>
              <a:effectLst/>
            </c:spPr>
            <c:extLst>
              <c:ext xmlns:c16="http://schemas.microsoft.com/office/drawing/2014/chart" uri="{C3380CC4-5D6E-409C-BE32-E72D297353CC}">
                <c16:uniqueId val="{00000008-F70C-B14C-89FB-4225D5A0FC87}"/>
              </c:ext>
            </c:extLst>
          </c:dPt>
          <c:dPt>
            <c:idx val="4"/>
            <c:invertIfNegative val="0"/>
            <c:bubble3D val="0"/>
            <c:spPr>
              <a:solidFill>
                <a:schemeClr val="accent2"/>
              </a:solidFill>
              <a:ln>
                <a:noFill/>
              </a:ln>
              <a:effectLst/>
            </c:spPr>
            <c:extLst>
              <c:ext xmlns:c16="http://schemas.microsoft.com/office/drawing/2014/chart" uri="{C3380CC4-5D6E-409C-BE32-E72D297353CC}">
                <c16:uniqueId val="{0000000A-F70C-B14C-89FB-4225D5A0FC87}"/>
              </c:ext>
            </c:extLst>
          </c:dPt>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Hoja1!$A$2:$A$9</c:f>
              <c:strCache>
                <c:ptCount val="2"/>
                <c:pt idx="0">
                  <c:v>2Q23</c:v>
                </c:pt>
                <c:pt idx="1">
                  <c:v>2Q24</c:v>
                </c:pt>
              </c:strCache>
            </c:strRef>
          </c:cat>
          <c:val>
            <c:numRef>
              <c:f>Hoja1!$C$2:$C$9</c:f>
              <c:numCache>
                <c:formatCode>0</c:formatCode>
                <c:ptCount val="2"/>
                <c:pt idx="0">
                  <c:v>8243.7000000000007</c:v>
                </c:pt>
                <c:pt idx="1">
                  <c:v>8147</c:v>
                </c:pt>
              </c:numCache>
            </c:numRef>
          </c:val>
          <c:extLst>
            <c:ext xmlns:c16="http://schemas.microsoft.com/office/drawing/2014/chart" uri="{C3380CC4-5D6E-409C-BE32-E72D297353CC}">
              <c16:uniqueId val="{0000000B-F70C-B14C-89FB-4225D5A0FC87}"/>
            </c:ext>
          </c:extLst>
        </c:ser>
        <c:dLbls>
          <c:showLegendKey val="0"/>
          <c:showVal val="0"/>
          <c:showCatName val="0"/>
          <c:showSerName val="0"/>
          <c:showPercent val="0"/>
          <c:showBubbleSize val="0"/>
        </c:dLbls>
        <c:gapWidth val="150"/>
        <c:axId val="684490952"/>
        <c:axId val="684491280"/>
      </c:barChart>
      <c:catAx>
        <c:axId val="68449095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684491280"/>
        <c:crosses val="autoZero"/>
        <c:auto val="1"/>
        <c:lblAlgn val="ctr"/>
        <c:lblOffset val="100"/>
        <c:noMultiLvlLbl val="0"/>
      </c:catAx>
      <c:valAx>
        <c:axId val="684491280"/>
        <c:scaling>
          <c:orientation val="minMax"/>
          <c:min val="200"/>
        </c:scaling>
        <c:delete val="1"/>
        <c:axPos val="l"/>
        <c:numFmt formatCode="_-* #,##0_$_-;\-* #,##0_$_-;_-* &quot;-&quot;??_$_-;_-@_-" sourceLinked="1"/>
        <c:majorTickMark val="none"/>
        <c:minorTickMark val="none"/>
        <c:tickLblPos val="nextTo"/>
        <c:crossAx val="684490952"/>
        <c:crosses val="autoZero"/>
        <c:crossBetween val="between"/>
      </c:valAx>
      <c:spPr>
        <a:noFill/>
        <a:ln>
          <a:noFill/>
        </a:ln>
        <a:effectLst/>
      </c:spPr>
    </c:plotArea>
    <c:legend>
      <c:legendPos val="t"/>
      <c:layout>
        <c:manualLayout>
          <c:xMode val="edge"/>
          <c:yMode val="edge"/>
          <c:x val="0.28781969027795812"/>
          <c:y val="0.15927945102132762"/>
          <c:w val="0.42436020188261764"/>
          <c:h val="0.17540323942180883"/>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0000"/>
          </a:solidFill>
          <a:latin typeface="Pulso" pitchFamily="2" charset="0"/>
        </a:defRPr>
      </a:pPr>
      <a:endParaRPr lang="es-A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511869967503763E-3"/>
          <c:y val="0"/>
          <c:w val="0.99884870474406995"/>
          <c:h val="0.64686158798283266"/>
        </c:manualLayout>
      </c:layout>
      <c:lineChart>
        <c:grouping val="stacked"/>
        <c:varyColors val="0"/>
        <c:ser>
          <c:idx val="3"/>
          <c:order val="0"/>
          <c:tx>
            <c:strRef>
              <c:f>Hoja1!$E$1</c:f>
              <c:strCache>
                <c:ptCount val="1"/>
                <c:pt idx="0">
                  <c:v>Δ% YoY CPI*</c:v>
                </c:pt>
              </c:strCache>
            </c:strRef>
          </c:tx>
          <c:spPr>
            <a:ln w="19050" cap="rnd">
              <a:solidFill>
                <a:schemeClr val="accent2"/>
              </a:solidFill>
              <a:prstDash val="sysDot"/>
              <a:round/>
            </a:ln>
            <a:effectLst/>
          </c:spPr>
          <c:marker>
            <c:symbol val="circle"/>
            <c:size val="5"/>
            <c:spPr>
              <a:solidFill>
                <a:schemeClr val="accent2"/>
              </a:solidFill>
              <a:ln w="9525">
                <a:solidFill>
                  <a:schemeClr val="accent2"/>
                </a:solidFill>
              </a:ln>
              <a:effectLst/>
            </c:spPr>
          </c:marker>
          <c:dPt>
            <c:idx val="5"/>
            <c:marker>
              <c:symbol val="circle"/>
              <c:size val="5"/>
              <c:spPr>
                <a:noFill/>
                <a:ln w="9525">
                  <a:solidFill>
                    <a:srgbClr val="DEDFE1"/>
                  </a:solidFill>
                </a:ln>
                <a:effectLst/>
              </c:spPr>
            </c:marker>
            <c:bubble3D val="0"/>
            <c:spPr>
              <a:ln w="19050" cap="rnd">
                <a:gradFill>
                  <a:gsLst>
                    <a:gs pos="0">
                      <a:srgbClr val="DEDFE1"/>
                    </a:gs>
                    <a:gs pos="73000">
                      <a:schemeClr val="accent1"/>
                    </a:gs>
                    <a:gs pos="83000">
                      <a:schemeClr val="accent1"/>
                    </a:gs>
                    <a:gs pos="100000">
                      <a:schemeClr val="accent1"/>
                    </a:gs>
                  </a:gsLst>
                  <a:lin ang="5400000" scaled="1"/>
                </a:gradFill>
                <a:prstDash val="sysDash"/>
                <a:round/>
              </a:ln>
              <a:effectLst/>
            </c:spPr>
            <c:extLst>
              <c:ext xmlns:c16="http://schemas.microsoft.com/office/drawing/2014/chart" uri="{C3380CC4-5D6E-409C-BE32-E72D297353CC}">
                <c16:uniqueId val="{00000001-4BA6-FA4F-A165-62EEF36DE2A2}"/>
              </c:ext>
            </c:extLst>
          </c:dPt>
          <c:dLbls>
            <c:dLbl>
              <c:idx val="0"/>
              <c:layout>
                <c:manualLayout>
                  <c:x val="-0.10174854866486083"/>
                  <c:y val="-0.1393669355690829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BA6-FA4F-A165-62EEF36DE2A2}"/>
                </c:ext>
              </c:extLst>
            </c:dLbl>
            <c:dLbl>
              <c:idx val="2"/>
              <c:layout>
                <c:manualLayout>
                  <c:x val="-7.5801336104998354E-2"/>
                  <c:y val="-0.108287406104797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4BA6-FA4F-A165-62EEF36DE2A2}"/>
                </c:ext>
              </c:extLst>
            </c:dLbl>
            <c:dLbl>
              <c:idx val="3"/>
              <c:layout>
                <c:manualLayout>
                  <c:x val="-8.2877848621324482E-2"/>
                  <c:y val="0.1323116510009823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BA6-FA4F-A165-62EEF36DE2A2}"/>
                </c:ext>
              </c:extLst>
            </c:dLbl>
            <c:dLbl>
              <c:idx val="5"/>
              <c:delete val="1"/>
              <c:extLst>
                <c:ext xmlns:c15="http://schemas.microsoft.com/office/drawing/2012/chart" uri="{CE6537A1-D6FC-4f65-9D91-7224C49458BB}"/>
                <c:ext xmlns:c16="http://schemas.microsoft.com/office/drawing/2014/chart" uri="{C3380CC4-5D6E-409C-BE32-E72D297353CC}">
                  <c16:uniqueId val="{00000001-4BA6-FA4F-A165-62EEF36DE2A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Hoja1!$A$2:$A$7</c:f>
              <c:strCache>
                <c:ptCount val="5"/>
                <c:pt idx="0">
                  <c:v>2Q23</c:v>
                </c:pt>
                <c:pt idx="1">
                  <c:v>3Q23</c:v>
                </c:pt>
                <c:pt idx="2">
                  <c:v>4Q23</c:v>
                </c:pt>
                <c:pt idx="3">
                  <c:v>1Q24</c:v>
                </c:pt>
                <c:pt idx="4">
                  <c:v>2Q24</c:v>
                </c:pt>
              </c:strCache>
            </c:strRef>
          </c:cat>
          <c:val>
            <c:numRef>
              <c:f>Hoja1!$E$2:$E$7</c:f>
              <c:numCache>
                <c:formatCode>0.0%</c:formatCode>
                <c:ptCount val="6"/>
                <c:pt idx="0">
                  <c:v>-1.2456707938012346E-2</c:v>
                </c:pt>
                <c:pt idx="1">
                  <c:v>3.9530899986828238E-4</c:v>
                </c:pt>
                <c:pt idx="2">
                  <c:v>3.0269533113740366E-3</c:v>
                </c:pt>
                <c:pt idx="3">
                  <c:v>-6.3233965672989667E-3</c:v>
                </c:pt>
                <c:pt idx="4">
                  <c:v>-5.6794982560558482E-3</c:v>
                </c:pt>
                <c:pt idx="5">
                  <c:v>5.3205017439441529E-3</c:v>
                </c:pt>
              </c:numCache>
            </c:numRef>
          </c:val>
          <c:smooth val="1"/>
          <c:extLst>
            <c:ext xmlns:c16="http://schemas.microsoft.com/office/drawing/2014/chart" uri="{C3380CC4-5D6E-409C-BE32-E72D297353CC}">
              <c16:uniqueId val="{00000005-4BA6-FA4F-A165-62EEF36DE2A2}"/>
            </c:ext>
          </c:extLst>
        </c:ser>
        <c:dLbls>
          <c:showLegendKey val="0"/>
          <c:showVal val="0"/>
          <c:showCatName val="0"/>
          <c:showSerName val="0"/>
          <c:showPercent val="0"/>
          <c:showBubbleSize val="0"/>
        </c:dLbls>
        <c:marker val="1"/>
        <c:smooth val="0"/>
        <c:axId val="161507200"/>
        <c:axId val="161508736"/>
      </c:lineChart>
      <c:lineChart>
        <c:grouping val="stacked"/>
        <c:varyColors val="0"/>
        <c:ser>
          <c:idx val="0"/>
          <c:order val="1"/>
          <c:tx>
            <c:strRef>
              <c:f>Hoja1!$D$1</c:f>
              <c:strCache>
                <c:ptCount val="1"/>
                <c:pt idx="0">
                  <c:v>IAS 29 Adjustment</c:v>
                </c:pt>
              </c:strCache>
            </c:strRef>
          </c:tx>
          <c:spPr>
            <a:ln w="6350" cap="rnd">
              <a:solidFill>
                <a:schemeClr val="tx1">
                  <a:lumMod val="75000"/>
                  <a:lumOff val="25000"/>
                </a:schemeClr>
              </a:solidFill>
              <a:round/>
            </a:ln>
            <a:effectLst/>
          </c:spPr>
          <c:marker>
            <c:symbol val="none"/>
          </c:marker>
          <c:cat>
            <c:strRef>
              <c:f>Hoja1!$A$2:$A$7</c:f>
              <c:strCache>
                <c:ptCount val="5"/>
                <c:pt idx="0">
                  <c:v>2Q23</c:v>
                </c:pt>
                <c:pt idx="1">
                  <c:v>3Q23</c:v>
                </c:pt>
                <c:pt idx="2">
                  <c:v>4Q23</c:v>
                </c:pt>
                <c:pt idx="3">
                  <c:v>1Q24</c:v>
                </c:pt>
                <c:pt idx="4">
                  <c:v>2Q24</c:v>
                </c:pt>
              </c:strCache>
            </c:strRef>
          </c:cat>
          <c:val>
            <c:numRef>
              <c:f>Hoja1!$D$2:$D$7</c:f>
              <c:numCache>
                <c:formatCode>#,##0</c:formatCode>
                <c:ptCount val="6"/>
                <c:pt idx="0">
                  <c:v>0</c:v>
                </c:pt>
                <c:pt idx="1">
                  <c:v>0</c:v>
                </c:pt>
                <c:pt idx="2">
                  <c:v>0</c:v>
                </c:pt>
              </c:numCache>
            </c:numRef>
          </c:val>
          <c:smooth val="0"/>
          <c:extLst>
            <c:ext xmlns:c16="http://schemas.microsoft.com/office/drawing/2014/chart" uri="{C3380CC4-5D6E-409C-BE32-E72D297353CC}">
              <c16:uniqueId val="{00000006-4BA6-FA4F-A165-62EEF36DE2A2}"/>
            </c:ext>
          </c:extLst>
        </c:ser>
        <c:dLbls>
          <c:showLegendKey val="0"/>
          <c:showVal val="0"/>
          <c:showCatName val="0"/>
          <c:showSerName val="0"/>
          <c:showPercent val="0"/>
          <c:showBubbleSize val="0"/>
        </c:dLbls>
        <c:marker val="1"/>
        <c:smooth val="0"/>
        <c:axId val="1482482512"/>
        <c:axId val="210136432"/>
      </c:lineChart>
      <c:catAx>
        <c:axId val="161507200"/>
        <c:scaling>
          <c:orientation val="minMax"/>
        </c:scaling>
        <c:delete val="0"/>
        <c:axPos val="b"/>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61508736"/>
        <c:crossesAt val="-3"/>
        <c:auto val="1"/>
        <c:lblAlgn val="ctr"/>
        <c:lblOffset val="100"/>
        <c:noMultiLvlLbl val="0"/>
      </c:catAx>
      <c:valAx>
        <c:axId val="161508736"/>
        <c:scaling>
          <c:orientation val="minMax"/>
        </c:scaling>
        <c:delete val="1"/>
        <c:axPos val="l"/>
        <c:numFmt formatCode="0.0%" sourceLinked="1"/>
        <c:majorTickMark val="none"/>
        <c:minorTickMark val="none"/>
        <c:tickLblPos val="nextTo"/>
        <c:crossAx val="161507200"/>
        <c:crosses val="autoZero"/>
        <c:crossBetween val="between"/>
      </c:valAx>
      <c:valAx>
        <c:axId val="210136432"/>
        <c:scaling>
          <c:orientation val="minMax"/>
        </c:scaling>
        <c:delete val="1"/>
        <c:axPos val="r"/>
        <c:numFmt formatCode="#,##0" sourceLinked="1"/>
        <c:majorTickMark val="none"/>
        <c:minorTickMark val="none"/>
        <c:tickLblPos val="nextTo"/>
        <c:crossAx val="1482482512"/>
        <c:crosses val="max"/>
        <c:crossBetween val="between"/>
      </c:valAx>
      <c:catAx>
        <c:axId val="1482482512"/>
        <c:scaling>
          <c:orientation val="minMax"/>
        </c:scaling>
        <c:delete val="1"/>
        <c:axPos val="b"/>
        <c:numFmt formatCode="General" sourceLinked="1"/>
        <c:majorTickMark val="none"/>
        <c:minorTickMark val="none"/>
        <c:tickLblPos val="nextTo"/>
        <c:crossAx val="21013643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511869967503763E-3"/>
          <c:y val="0"/>
          <c:w val="0.99884870474406995"/>
          <c:h val="0.64686158798283266"/>
        </c:manualLayout>
      </c:layout>
      <c:lineChart>
        <c:grouping val="stacked"/>
        <c:varyColors val="0"/>
        <c:ser>
          <c:idx val="3"/>
          <c:order val="0"/>
          <c:tx>
            <c:strRef>
              <c:f>Hoja1!$E$1</c:f>
              <c:strCache>
                <c:ptCount val="1"/>
                <c:pt idx="0">
                  <c:v>Δ% YoY CPI*</c:v>
                </c:pt>
              </c:strCache>
            </c:strRef>
          </c:tx>
          <c:spPr>
            <a:ln w="19050" cap="rnd">
              <a:solidFill>
                <a:schemeClr val="accent2"/>
              </a:solidFill>
              <a:prstDash val="sysDot"/>
              <a:round/>
            </a:ln>
            <a:effectLst/>
          </c:spPr>
          <c:marker>
            <c:symbol val="circle"/>
            <c:size val="5"/>
            <c:spPr>
              <a:solidFill>
                <a:schemeClr val="accent2"/>
              </a:solidFill>
              <a:ln w="9525">
                <a:solidFill>
                  <a:schemeClr val="accent2"/>
                </a:solidFill>
              </a:ln>
              <a:effectLst/>
            </c:spPr>
          </c:marker>
          <c:dPt>
            <c:idx val="5"/>
            <c:marker>
              <c:symbol val="circle"/>
              <c:size val="5"/>
              <c:spPr>
                <a:noFill/>
                <a:ln w="9525">
                  <a:solidFill>
                    <a:srgbClr val="DEDFE1"/>
                  </a:solidFill>
                </a:ln>
                <a:effectLst/>
              </c:spPr>
            </c:marker>
            <c:bubble3D val="0"/>
            <c:spPr>
              <a:ln w="19050" cap="rnd">
                <a:gradFill>
                  <a:gsLst>
                    <a:gs pos="0">
                      <a:srgbClr val="DEDFE1"/>
                    </a:gs>
                    <a:gs pos="74000">
                      <a:schemeClr val="accent1"/>
                    </a:gs>
                    <a:gs pos="83000">
                      <a:schemeClr val="accent1"/>
                    </a:gs>
                    <a:gs pos="100000">
                      <a:schemeClr val="accent1"/>
                    </a:gs>
                  </a:gsLst>
                  <a:lin ang="5400000" scaled="1"/>
                </a:gradFill>
                <a:prstDash val="sysDash"/>
                <a:round/>
              </a:ln>
              <a:effectLst/>
            </c:spPr>
            <c:extLst>
              <c:ext xmlns:c16="http://schemas.microsoft.com/office/drawing/2014/chart" uri="{C3380CC4-5D6E-409C-BE32-E72D297353CC}">
                <c16:uniqueId val="{00000001-551B-014F-8F86-A2276DD8241C}"/>
              </c:ext>
            </c:extLst>
          </c:dPt>
          <c:dLbls>
            <c:dLbl>
              <c:idx val="0"/>
              <c:layout>
                <c:manualLayout>
                  <c:x val="-0.10174854866486083"/>
                  <c:y val="-0.1393669355690829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51B-014F-8F86-A2276DD8241C}"/>
                </c:ext>
              </c:extLst>
            </c:dLbl>
            <c:dLbl>
              <c:idx val="2"/>
              <c:layout>
                <c:manualLayout>
                  <c:x val="-7.5801336104998354E-2"/>
                  <c:y val="-0.108287406104797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51B-014F-8F86-A2276DD8241C}"/>
                </c:ext>
              </c:extLst>
            </c:dLbl>
            <c:dLbl>
              <c:idx val="3"/>
              <c:layout>
                <c:manualLayout>
                  <c:x val="-8.2877848621324482E-2"/>
                  <c:y val="0.1323116510009823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51B-014F-8F86-A2276DD8241C}"/>
                </c:ext>
              </c:extLst>
            </c:dLbl>
            <c:dLbl>
              <c:idx val="5"/>
              <c:delete val="1"/>
              <c:extLst>
                <c:ext xmlns:c15="http://schemas.microsoft.com/office/drawing/2012/chart" uri="{CE6537A1-D6FC-4f65-9D91-7224C49458BB}"/>
                <c:ext xmlns:c16="http://schemas.microsoft.com/office/drawing/2014/chart" uri="{C3380CC4-5D6E-409C-BE32-E72D297353CC}">
                  <c16:uniqueId val="{00000001-551B-014F-8F86-A2276DD8241C}"/>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Hoja1!$A$2:$A$7</c:f>
              <c:strCache>
                <c:ptCount val="5"/>
                <c:pt idx="0">
                  <c:v>2Q23</c:v>
                </c:pt>
                <c:pt idx="1">
                  <c:v>3Q23</c:v>
                </c:pt>
                <c:pt idx="2">
                  <c:v>4Q23</c:v>
                </c:pt>
                <c:pt idx="3">
                  <c:v>1Q24</c:v>
                </c:pt>
                <c:pt idx="4">
                  <c:v>2Q24</c:v>
                </c:pt>
              </c:strCache>
            </c:strRef>
          </c:cat>
          <c:val>
            <c:numRef>
              <c:f>Hoja1!$E$2:$E$7</c:f>
              <c:numCache>
                <c:formatCode>0.0%</c:formatCode>
                <c:ptCount val="6"/>
                <c:pt idx="0">
                  <c:v>-6.1360698016015292E-3</c:v>
                </c:pt>
                <c:pt idx="1">
                  <c:v>-6.8819320762941727E-3</c:v>
                </c:pt>
                <c:pt idx="2">
                  <c:v>-9.9622092355402536E-3</c:v>
                </c:pt>
                <c:pt idx="3">
                  <c:v>-2.2768928966760305E-2</c:v>
                </c:pt>
                <c:pt idx="4">
                  <c:v>-2.3422769506451835E-2</c:v>
                </c:pt>
                <c:pt idx="5">
                  <c:v>-1.0422769506451834E-2</c:v>
                </c:pt>
              </c:numCache>
            </c:numRef>
          </c:val>
          <c:smooth val="1"/>
          <c:extLst>
            <c:ext xmlns:c16="http://schemas.microsoft.com/office/drawing/2014/chart" uri="{C3380CC4-5D6E-409C-BE32-E72D297353CC}">
              <c16:uniqueId val="{00000005-551B-014F-8F86-A2276DD8241C}"/>
            </c:ext>
          </c:extLst>
        </c:ser>
        <c:dLbls>
          <c:showLegendKey val="0"/>
          <c:showVal val="0"/>
          <c:showCatName val="0"/>
          <c:showSerName val="0"/>
          <c:showPercent val="0"/>
          <c:showBubbleSize val="0"/>
        </c:dLbls>
        <c:marker val="1"/>
        <c:smooth val="0"/>
        <c:axId val="161507200"/>
        <c:axId val="161508736"/>
      </c:lineChart>
      <c:lineChart>
        <c:grouping val="stacked"/>
        <c:varyColors val="0"/>
        <c:ser>
          <c:idx val="0"/>
          <c:order val="1"/>
          <c:tx>
            <c:strRef>
              <c:f>Hoja1!$D$1</c:f>
              <c:strCache>
                <c:ptCount val="1"/>
                <c:pt idx="0">
                  <c:v>IAS 29 Adjustment</c:v>
                </c:pt>
              </c:strCache>
            </c:strRef>
          </c:tx>
          <c:spPr>
            <a:ln w="6350" cap="rnd">
              <a:solidFill>
                <a:schemeClr val="tx1">
                  <a:lumMod val="75000"/>
                  <a:lumOff val="25000"/>
                </a:schemeClr>
              </a:solidFill>
              <a:round/>
            </a:ln>
            <a:effectLst/>
          </c:spPr>
          <c:marker>
            <c:symbol val="none"/>
          </c:marker>
          <c:cat>
            <c:strRef>
              <c:f>Hoja1!$A$2:$A$7</c:f>
              <c:strCache>
                <c:ptCount val="5"/>
                <c:pt idx="0">
                  <c:v>2Q23</c:v>
                </c:pt>
                <c:pt idx="1">
                  <c:v>3Q23</c:v>
                </c:pt>
                <c:pt idx="2">
                  <c:v>4Q23</c:v>
                </c:pt>
                <c:pt idx="3">
                  <c:v>1Q24</c:v>
                </c:pt>
                <c:pt idx="4">
                  <c:v>2Q24</c:v>
                </c:pt>
              </c:strCache>
            </c:strRef>
          </c:cat>
          <c:val>
            <c:numRef>
              <c:f>Hoja1!$D$2:$D$7</c:f>
              <c:numCache>
                <c:formatCode>#,##0</c:formatCode>
                <c:ptCount val="6"/>
                <c:pt idx="0">
                  <c:v>0</c:v>
                </c:pt>
                <c:pt idx="1">
                  <c:v>0</c:v>
                </c:pt>
                <c:pt idx="2">
                  <c:v>0</c:v>
                </c:pt>
              </c:numCache>
            </c:numRef>
          </c:val>
          <c:smooth val="0"/>
          <c:extLst>
            <c:ext xmlns:c16="http://schemas.microsoft.com/office/drawing/2014/chart" uri="{C3380CC4-5D6E-409C-BE32-E72D297353CC}">
              <c16:uniqueId val="{00000006-551B-014F-8F86-A2276DD8241C}"/>
            </c:ext>
          </c:extLst>
        </c:ser>
        <c:dLbls>
          <c:showLegendKey val="0"/>
          <c:showVal val="0"/>
          <c:showCatName val="0"/>
          <c:showSerName val="0"/>
          <c:showPercent val="0"/>
          <c:showBubbleSize val="0"/>
        </c:dLbls>
        <c:marker val="1"/>
        <c:smooth val="0"/>
        <c:axId val="1482482512"/>
        <c:axId val="210136432"/>
      </c:lineChart>
      <c:catAx>
        <c:axId val="161507200"/>
        <c:scaling>
          <c:orientation val="minMax"/>
        </c:scaling>
        <c:delete val="0"/>
        <c:axPos val="b"/>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61508736"/>
        <c:crossesAt val="-3"/>
        <c:auto val="1"/>
        <c:lblAlgn val="ctr"/>
        <c:lblOffset val="100"/>
        <c:noMultiLvlLbl val="0"/>
      </c:catAx>
      <c:valAx>
        <c:axId val="161508736"/>
        <c:scaling>
          <c:orientation val="minMax"/>
        </c:scaling>
        <c:delete val="1"/>
        <c:axPos val="l"/>
        <c:numFmt formatCode="0.0%" sourceLinked="1"/>
        <c:majorTickMark val="none"/>
        <c:minorTickMark val="none"/>
        <c:tickLblPos val="nextTo"/>
        <c:crossAx val="161507200"/>
        <c:crosses val="autoZero"/>
        <c:crossBetween val="between"/>
      </c:valAx>
      <c:valAx>
        <c:axId val="210136432"/>
        <c:scaling>
          <c:orientation val="minMax"/>
        </c:scaling>
        <c:delete val="1"/>
        <c:axPos val="r"/>
        <c:numFmt formatCode="#,##0" sourceLinked="1"/>
        <c:majorTickMark val="none"/>
        <c:minorTickMark val="none"/>
        <c:tickLblPos val="nextTo"/>
        <c:crossAx val="1482482512"/>
        <c:crosses val="max"/>
        <c:crossBetween val="between"/>
      </c:valAx>
      <c:catAx>
        <c:axId val="1482482512"/>
        <c:scaling>
          <c:orientation val="minMax"/>
        </c:scaling>
        <c:delete val="1"/>
        <c:axPos val="b"/>
        <c:numFmt formatCode="General" sourceLinked="1"/>
        <c:majorTickMark val="none"/>
        <c:minorTickMark val="none"/>
        <c:tickLblPos val="nextTo"/>
        <c:crossAx val="21013643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511869967503763E-3"/>
          <c:y val="0"/>
          <c:w val="0.99884879594688181"/>
          <c:h val="0.64686158798283266"/>
        </c:manualLayout>
      </c:layout>
      <c:lineChart>
        <c:grouping val="stacked"/>
        <c:varyColors val="0"/>
        <c:ser>
          <c:idx val="3"/>
          <c:order val="0"/>
          <c:tx>
            <c:strRef>
              <c:f>Hoja1!$E$1</c:f>
              <c:strCache>
                <c:ptCount val="1"/>
                <c:pt idx="0">
                  <c:v>Δ% YoY CPI*</c:v>
                </c:pt>
              </c:strCache>
            </c:strRef>
          </c:tx>
          <c:spPr>
            <a:ln w="19050" cap="rnd">
              <a:solidFill>
                <a:schemeClr val="accent2"/>
              </a:solidFill>
              <a:prstDash val="sysDot"/>
              <a:round/>
              <a:tailEnd type="none"/>
            </a:ln>
            <a:effectLst/>
          </c:spPr>
          <c:marker>
            <c:symbol val="circle"/>
            <c:size val="5"/>
            <c:spPr>
              <a:solidFill>
                <a:schemeClr val="accent2"/>
              </a:solidFill>
              <a:ln w="9525">
                <a:solidFill>
                  <a:schemeClr val="accent2"/>
                </a:solidFill>
              </a:ln>
              <a:effectLst/>
            </c:spPr>
          </c:marker>
          <c:dPt>
            <c:idx val="5"/>
            <c:marker>
              <c:symbol val="circle"/>
              <c:size val="5"/>
              <c:spPr>
                <a:noFill/>
                <a:ln w="9525">
                  <a:solidFill>
                    <a:srgbClr val="DEDFE1"/>
                  </a:solidFill>
                </a:ln>
                <a:effectLst/>
              </c:spPr>
            </c:marker>
            <c:bubble3D val="0"/>
            <c:spPr>
              <a:ln w="19050" cap="rnd">
                <a:gradFill>
                  <a:gsLst>
                    <a:gs pos="0">
                      <a:srgbClr val="DEDFE1"/>
                    </a:gs>
                    <a:gs pos="74000">
                      <a:schemeClr val="accent1"/>
                    </a:gs>
                    <a:gs pos="83000">
                      <a:schemeClr val="accent1"/>
                    </a:gs>
                    <a:gs pos="100000">
                      <a:schemeClr val="accent1"/>
                    </a:gs>
                  </a:gsLst>
                  <a:lin ang="5400000" scaled="1"/>
                </a:gradFill>
                <a:prstDash val="sysDash"/>
                <a:round/>
                <a:tailEnd type="none" w="sm" len="sm"/>
              </a:ln>
              <a:effectLst/>
            </c:spPr>
            <c:extLst>
              <c:ext xmlns:c16="http://schemas.microsoft.com/office/drawing/2014/chart" uri="{C3380CC4-5D6E-409C-BE32-E72D297353CC}">
                <c16:uniqueId val="{00000001-1487-9C43-ADF9-1539E475F67A}"/>
              </c:ext>
            </c:extLst>
          </c:dPt>
          <c:dLbls>
            <c:dLbl>
              <c:idx val="0"/>
              <c:layout>
                <c:manualLayout>
                  <c:x val="-0.10174854866486083"/>
                  <c:y val="-0.1393669355690829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487-9C43-ADF9-1539E475F67A}"/>
                </c:ext>
              </c:extLst>
            </c:dLbl>
            <c:dLbl>
              <c:idx val="2"/>
              <c:layout>
                <c:manualLayout>
                  <c:x val="-7.5801336104998354E-2"/>
                  <c:y val="-0.108287406104797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487-9C43-ADF9-1539E475F67A}"/>
                </c:ext>
              </c:extLst>
            </c:dLbl>
            <c:dLbl>
              <c:idx val="3"/>
              <c:layout>
                <c:manualLayout>
                  <c:x val="-8.2877848621324482E-2"/>
                  <c:y val="0.1323116510009823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487-9C43-ADF9-1539E475F67A}"/>
                </c:ext>
              </c:extLst>
            </c:dLbl>
            <c:dLbl>
              <c:idx val="5"/>
              <c:delete val="1"/>
              <c:extLst>
                <c:ext xmlns:c15="http://schemas.microsoft.com/office/drawing/2012/chart" uri="{CE6537A1-D6FC-4f65-9D91-7224C49458BB}"/>
                <c:ext xmlns:c16="http://schemas.microsoft.com/office/drawing/2014/chart" uri="{C3380CC4-5D6E-409C-BE32-E72D297353CC}">
                  <c16:uniqueId val="{00000001-1487-9C43-ADF9-1539E475F67A}"/>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Hoja1!$A$2:$A$7</c:f>
              <c:strCache>
                <c:ptCount val="5"/>
                <c:pt idx="0">
                  <c:v>2Q23 </c:v>
                </c:pt>
                <c:pt idx="1">
                  <c:v>3Q23</c:v>
                </c:pt>
                <c:pt idx="2">
                  <c:v>4Q23</c:v>
                </c:pt>
                <c:pt idx="3">
                  <c:v>1Q24</c:v>
                </c:pt>
                <c:pt idx="4">
                  <c:v>2Q24</c:v>
                </c:pt>
              </c:strCache>
            </c:strRef>
          </c:cat>
          <c:val>
            <c:numRef>
              <c:f>Hoja1!$E$2:$E$7</c:f>
              <c:numCache>
                <c:formatCode>0.0%</c:formatCode>
                <c:ptCount val="6"/>
                <c:pt idx="0">
                  <c:v>7.3786576692618233E-3</c:v>
                </c:pt>
                <c:pt idx="1">
                  <c:v>5.900310433742284E-3</c:v>
                </c:pt>
                <c:pt idx="2">
                  <c:v>1.1948924930628824E-2</c:v>
                </c:pt>
                <c:pt idx="3">
                  <c:v>7.6096273907737544E-3</c:v>
                </c:pt>
                <c:pt idx="4">
                  <c:v>2.2869664223414965E-3</c:v>
                </c:pt>
                <c:pt idx="5">
                  <c:v>7.2869664223414966E-3</c:v>
                </c:pt>
              </c:numCache>
            </c:numRef>
          </c:val>
          <c:smooth val="1"/>
          <c:extLst>
            <c:ext xmlns:c16="http://schemas.microsoft.com/office/drawing/2014/chart" uri="{C3380CC4-5D6E-409C-BE32-E72D297353CC}">
              <c16:uniqueId val="{00000005-1487-9C43-ADF9-1539E475F67A}"/>
            </c:ext>
          </c:extLst>
        </c:ser>
        <c:dLbls>
          <c:showLegendKey val="0"/>
          <c:showVal val="0"/>
          <c:showCatName val="0"/>
          <c:showSerName val="0"/>
          <c:showPercent val="0"/>
          <c:showBubbleSize val="0"/>
        </c:dLbls>
        <c:marker val="1"/>
        <c:smooth val="0"/>
        <c:axId val="161507200"/>
        <c:axId val="161508736"/>
      </c:lineChart>
      <c:lineChart>
        <c:grouping val="stacked"/>
        <c:varyColors val="0"/>
        <c:ser>
          <c:idx val="0"/>
          <c:order val="1"/>
          <c:tx>
            <c:strRef>
              <c:f>Hoja1!$D$1</c:f>
              <c:strCache>
                <c:ptCount val="1"/>
                <c:pt idx="0">
                  <c:v>IAS 29 Adjustment</c:v>
                </c:pt>
              </c:strCache>
            </c:strRef>
          </c:tx>
          <c:spPr>
            <a:ln w="6350" cap="rnd">
              <a:solidFill>
                <a:schemeClr val="tx1">
                  <a:lumMod val="75000"/>
                  <a:lumOff val="25000"/>
                </a:schemeClr>
              </a:solidFill>
              <a:round/>
            </a:ln>
            <a:effectLst/>
          </c:spPr>
          <c:marker>
            <c:symbol val="none"/>
          </c:marker>
          <c:cat>
            <c:strRef>
              <c:f>Hoja1!$A$2:$A$7</c:f>
              <c:strCache>
                <c:ptCount val="5"/>
                <c:pt idx="0">
                  <c:v>2Q23 </c:v>
                </c:pt>
                <c:pt idx="1">
                  <c:v>3Q23</c:v>
                </c:pt>
                <c:pt idx="2">
                  <c:v>4Q23</c:v>
                </c:pt>
                <c:pt idx="3">
                  <c:v>1Q24</c:v>
                </c:pt>
                <c:pt idx="4">
                  <c:v>2Q24</c:v>
                </c:pt>
              </c:strCache>
            </c:strRef>
          </c:cat>
          <c:val>
            <c:numRef>
              <c:f>Hoja1!$D$2:$D$7</c:f>
              <c:numCache>
                <c:formatCode>#,##0</c:formatCode>
                <c:ptCount val="6"/>
                <c:pt idx="0">
                  <c:v>0</c:v>
                </c:pt>
                <c:pt idx="1">
                  <c:v>0</c:v>
                </c:pt>
                <c:pt idx="2">
                  <c:v>0</c:v>
                </c:pt>
              </c:numCache>
            </c:numRef>
          </c:val>
          <c:smooth val="0"/>
          <c:extLst>
            <c:ext xmlns:c16="http://schemas.microsoft.com/office/drawing/2014/chart" uri="{C3380CC4-5D6E-409C-BE32-E72D297353CC}">
              <c16:uniqueId val="{00000006-1487-9C43-ADF9-1539E475F67A}"/>
            </c:ext>
          </c:extLst>
        </c:ser>
        <c:dLbls>
          <c:showLegendKey val="0"/>
          <c:showVal val="0"/>
          <c:showCatName val="0"/>
          <c:showSerName val="0"/>
          <c:showPercent val="0"/>
          <c:showBubbleSize val="0"/>
        </c:dLbls>
        <c:marker val="1"/>
        <c:smooth val="0"/>
        <c:axId val="1482482512"/>
        <c:axId val="210136432"/>
      </c:lineChart>
      <c:catAx>
        <c:axId val="161507200"/>
        <c:scaling>
          <c:orientation val="minMax"/>
        </c:scaling>
        <c:delete val="0"/>
        <c:axPos val="b"/>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61508736"/>
        <c:crossesAt val="-3"/>
        <c:auto val="1"/>
        <c:lblAlgn val="ctr"/>
        <c:lblOffset val="100"/>
        <c:noMultiLvlLbl val="0"/>
      </c:catAx>
      <c:valAx>
        <c:axId val="161508736"/>
        <c:scaling>
          <c:orientation val="minMax"/>
        </c:scaling>
        <c:delete val="1"/>
        <c:axPos val="l"/>
        <c:numFmt formatCode="0.0%" sourceLinked="1"/>
        <c:majorTickMark val="none"/>
        <c:minorTickMark val="none"/>
        <c:tickLblPos val="nextTo"/>
        <c:crossAx val="161507200"/>
        <c:crosses val="autoZero"/>
        <c:crossBetween val="between"/>
      </c:valAx>
      <c:valAx>
        <c:axId val="210136432"/>
        <c:scaling>
          <c:orientation val="minMax"/>
        </c:scaling>
        <c:delete val="1"/>
        <c:axPos val="r"/>
        <c:numFmt formatCode="#,##0" sourceLinked="1"/>
        <c:majorTickMark val="none"/>
        <c:minorTickMark val="none"/>
        <c:tickLblPos val="nextTo"/>
        <c:crossAx val="1482482512"/>
        <c:crosses val="max"/>
        <c:crossBetween val="between"/>
      </c:valAx>
      <c:catAx>
        <c:axId val="1482482512"/>
        <c:scaling>
          <c:orientation val="minMax"/>
        </c:scaling>
        <c:delete val="1"/>
        <c:axPos val="b"/>
        <c:numFmt formatCode="General" sourceLinked="1"/>
        <c:majorTickMark val="none"/>
        <c:minorTickMark val="none"/>
        <c:tickLblPos val="nextTo"/>
        <c:crossAx val="21013643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1511869967503763E-3"/>
          <c:y val="0"/>
          <c:w val="0.99884870474406995"/>
          <c:h val="0.64686158798283266"/>
        </c:manualLayout>
      </c:layout>
      <c:lineChart>
        <c:grouping val="stacked"/>
        <c:varyColors val="0"/>
        <c:ser>
          <c:idx val="3"/>
          <c:order val="0"/>
          <c:tx>
            <c:strRef>
              <c:f>Hoja1!$E$1</c:f>
              <c:strCache>
                <c:ptCount val="1"/>
                <c:pt idx="0">
                  <c:v>Δ% YoY CPI*</c:v>
                </c:pt>
              </c:strCache>
            </c:strRef>
          </c:tx>
          <c:spPr>
            <a:ln w="19050" cap="rnd">
              <a:solidFill>
                <a:schemeClr val="accent2"/>
              </a:solidFill>
              <a:prstDash val="sysDot"/>
              <a:round/>
            </a:ln>
            <a:effectLst/>
          </c:spPr>
          <c:marker>
            <c:symbol val="circle"/>
            <c:size val="5"/>
            <c:spPr>
              <a:solidFill>
                <a:schemeClr val="accent2"/>
              </a:solidFill>
              <a:ln w="9525">
                <a:solidFill>
                  <a:schemeClr val="accent2"/>
                </a:solidFill>
              </a:ln>
              <a:effectLst/>
            </c:spPr>
          </c:marker>
          <c:dPt>
            <c:idx val="5"/>
            <c:marker>
              <c:symbol val="circle"/>
              <c:size val="5"/>
              <c:spPr>
                <a:noFill/>
                <a:ln w="9525">
                  <a:solidFill>
                    <a:srgbClr val="DEDFE1"/>
                  </a:solidFill>
                </a:ln>
                <a:effectLst/>
              </c:spPr>
            </c:marker>
            <c:bubble3D val="0"/>
            <c:spPr>
              <a:ln w="19050" cap="rnd">
                <a:gradFill>
                  <a:gsLst>
                    <a:gs pos="0">
                      <a:srgbClr val="DEDFE1"/>
                    </a:gs>
                    <a:gs pos="74000">
                      <a:schemeClr val="accent1"/>
                    </a:gs>
                    <a:gs pos="83000">
                      <a:schemeClr val="accent1"/>
                    </a:gs>
                    <a:gs pos="99000">
                      <a:schemeClr val="accent1"/>
                    </a:gs>
                  </a:gsLst>
                  <a:lin ang="5400000" scaled="1"/>
                </a:gradFill>
                <a:prstDash val="sysDash"/>
                <a:round/>
              </a:ln>
              <a:effectLst/>
            </c:spPr>
            <c:extLst>
              <c:ext xmlns:c16="http://schemas.microsoft.com/office/drawing/2014/chart" uri="{C3380CC4-5D6E-409C-BE32-E72D297353CC}">
                <c16:uniqueId val="{00000001-1878-4D44-B020-7D205ECB0662}"/>
              </c:ext>
            </c:extLst>
          </c:dPt>
          <c:dLbls>
            <c:dLbl>
              <c:idx val="0"/>
              <c:layout>
                <c:manualLayout>
                  <c:x val="-0.10174854866486083"/>
                  <c:y val="-0.13936693556908292"/>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1878-4D44-B020-7D205ECB0662}"/>
                </c:ext>
              </c:extLst>
            </c:dLbl>
            <c:dLbl>
              <c:idx val="2"/>
              <c:layout>
                <c:manualLayout>
                  <c:x val="-7.5801336104998354E-2"/>
                  <c:y val="-0.1082874061047971"/>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1878-4D44-B020-7D205ECB0662}"/>
                </c:ext>
              </c:extLst>
            </c:dLbl>
            <c:dLbl>
              <c:idx val="3"/>
              <c:layout>
                <c:manualLayout>
                  <c:x val="-8.2877848621324482E-2"/>
                  <c:y val="0.13231165100098236"/>
                </c:manualLayout>
              </c:layout>
              <c:dLblPos val="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1878-4D44-B020-7D205ECB0662}"/>
                </c:ext>
              </c:extLst>
            </c:dLbl>
            <c:dLbl>
              <c:idx val="5"/>
              <c:delete val="1"/>
              <c:extLst>
                <c:ext xmlns:c15="http://schemas.microsoft.com/office/drawing/2012/chart" uri="{CE6537A1-D6FC-4f65-9D91-7224C49458BB}"/>
                <c:ext xmlns:c16="http://schemas.microsoft.com/office/drawing/2014/chart" uri="{C3380CC4-5D6E-409C-BE32-E72D297353CC}">
                  <c16:uniqueId val="{00000001-1878-4D44-B020-7D205ECB066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t"/>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Hoja1!$A$2:$A$7</c:f>
              <c:strCache>
                <c:ptCount val="5"/>
                <c:pt idx="0">
                  <c:v>2Q23 </c:v>
                </c:pt>
                <c:pt idx="1">
                  <c:v>3Q23</c:v>
                </c:pt>
                <c:pt idx="2">
                  <c:v>4Q23</c:v>
                </c:pt>
                <c:pt idx="3">
                  <c:v>1Q24</c:v>
                </c:pt>
                <c:pt idx="4">
                  <c:v>2Q24</c:v>
                </c:pt>
              </c:strCache>
            </c:strRef>
          </c:cat>
          <c:val>
            <c:numRef>
              <c:f>Hoja1!$E$2:$E$7</c:f>
              <c:numCache>
                <c:formatCode>0.0%</c:formatCode>
                <c:ptCount val="6"/>
                <c:pt idx="0">
                  <c:v>1.3469367241292218E-3</c:v>
                </c:pt>
                <c:pt idx="1">
                  <c:v>1.5493175339507115E-3</c:v>
                </c:pt>
                <c:pt idx="2">
                  <c:v>-4.072645633138694E-3</c:v>
                </c:pt>
                <c:pt idx="3">
                  <c:v>5.5355276951885024E-3</c:v>
                </c:pt>
                <c:pt idx="4">
                  <c:v>-1.1240543680257731E-2</c:v>
                </c:pt>
                <c:pt idx="5">
                  <c:v>-2.2405436802577297E-3</c:v>
                </c:pt>
              </c:numCache>
            </c:numRef>
          </c:val>
          <c:smooth val="1"/>
          <c:extLst>
            <c:ext xmlns:c16="http://schemas.microsoft.com/office/drawing/2014/chart" uri="{C3380CC4-5D6E-409C-BE32-E72D297353CC}">
              <c16:uniqueId val="{00000005-1878-4D44-B020-7D205ECB0662}"/>
            </c:ext>
          </c:extLst>
        </c:ser>
        <c:dLbls>
          <c:showLegendKey val="0"/>
          <c:showVal val="0"/>
          <c:showCatName val="0"/>
          <c:showSerName val="0"/>
          <c:showPercent val="0"/>
          <c:showBubbleSize val="0"/>
        </c:dLbls>
        <c:marker val="1"/>
        <c:smooth val="0"/>
        <c:axId val="161507200"/>
        <c:axId val="161508736"/>
      </c:lineChart>
      <c:lineChart>
        <c:grouping val="stacked"/>
        <c:varyColors val="0"/>
        <c:ser>
          <c:idx val="0"/>
          <c:order val="1"/>
          <c:tx>
            <c:strRef>
              <c:f>Hoja1!$D$1</c:f>
              <c:strCache>
                <c:ptCount val="1"/>
                <c:pt idx="0">
                  <c:v>IAS 29 Adjustment</c:v>
                </c:pt>
              </c:strCache>
            </c:strRef>
          </c:tx>
          <c:spPr>
            <a:ln w="6350" cap="rnd">
              <a:solidFill>
                <a:schemeClr val="tx1">
                  <a:lumMod val="75000"/>
                  <a:lumOff val="25000"/>
                </a:schemeClr>
              </a:solidFill>
              <a:round/>
            </a:ln>
            <a:effectLst/>
          </c:spPr>
          <c:marker>
            <c:symbol val="none"/>
          </c:marker>
          <c:cat>
            <c:strRef>
              <c:f>Hoja1!$A$2:$A$7</c:f>
              <c:strCache>
                <c:ptCount val="5"/>
                <c:pt idx="0">
                  <c:v>2Q23 </c:v>
                </c:pt>
                <c:pt idx="1">
                  <c:v>3Q23</c:v>
                </c:pt>
                <c:pt idx="2">
                  <c:v>4Q23</c:v>
                </c:pt>
                <c:pt idx="3">
                  <c:v>1Q24</c:v>
                </c:pt>
                <c:pt idx="4">
                  <c:v>2Q24</c:v>
                </c:pt>
              </c:strCache>
            </c:strRef>
          </c:cat>
          <c:val>
            <c:numRef>
              <c:f>Hoja1!$D$2:$D$7</c:f>
              <c:numCache>
                <c:formatCode>#,##0</c:formatCode>
                <c:ptCount val="6"/>
                <c:pt idx="0">
                  <c:v>0</c:v>
                </c:pt>
                <c:pt idx="1">
                  <c:v>0</c:v>
                </c:pt>
                <c:pt idx="2">
                  <c:v>0</c:v>
                </c:pt>
              </c:numCache>
            </c:numRef>
          </c:val>
          <c:smooth val="0"/>
          <c:extLst>
            <c:ext xmlns:c16="http://schemas.microsoft.com/office/drawing/2014/chart" uri="{C3380CC4-5D6E-409C-BE32-E72D297353CC}">
              <c16:uniqueId val="{00000006-1878-4D44-B020-7D205ECB0662}"/>
            </c:ext>
          </c:extLst>
        </c:ser>
        <c:dLbls>
          <c:showLegendKey val="0"/>
          <c:showVal val="0"/>
          <c:showCatName val="0"/>
          <c:showSerName val="0"/>
          <c:showPercent val="0"/>
          <c:showBubbleSize val="0"/>
        </c:dLbls>
        <c:marker val="1"/>
        <c:smooth val="0"/>
        <c:axId val="1482482512"/>
        <c:axId val="210136432"/>
      </c:lineChart>
      <c:catAx>
        <c:axId val="161507200"/>
        <c:scaling>
          <c:orientation val="minMax"/>
        </c:scaling>
        <c:delete val="0"/>
        <c:axPos val="b"/>
        <c:numFmt formatCode="General" sourceLinked="1"/>
        <c:majorTickMark val="none"/>
        <c:minorTickMark val="none"/>
        <c:tickLblPos val="nextTo"/>
        <c:spPr>
          <a:noFill/>
          <a:ln w="9525" cap="flat" cmpd="sng" algn="ctr">
            <a:noFill/>
            <a:round/>
          </a:ln>
          <a:effectLst/>
        </c:spPr>
        <c:txPr>
          <a:bodyPr rot="0" spcFirstLastPara="1" vertOverflow="ellipsis"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61508736"/>
        <c:crossesAt val="-3"/>
        <c:auto val="1"/>
        <c:lblAlgn val="ctr"/>
        <c:lblOffset val="100"/>
        <c:noMultiLvlLbl val="0"/>
      </c:catAx>
      <c:valAx>
        <c:axId val="161508736"/>
        <c:scaling>
          <c:orientation val="minMax"/>
        </c:scaling>
        <c:delete val="1"/>
        <c:axPos val="l"/>
        <c:numFmt formatCode="0.0%" sourceLinked="1"/>
        <c:majorTickMark val="none"/>
        <c:minorTickMark val="none"/>
        <c:tickLblPos val="nextTo"/>
        <c:crossAx val="161507200"/>
        <c:crosses val="autoZero"/>
        <c:crossBetween val="between"/>
      </c:valAx>
      <c:valAx>
        <c:axId val="210136432"/>
        <c:scaling>
          <c:orientation val="minMax"/>
        </c:scaling>
        <c:delete val="1"/>
        <c:axPos val="r"/>
        <c:numFmt formatCode="#,##0" sourceLinked="1"/>
        <c:majorTickMark val="none"/>
        <c:minorTickMark val="none"/>
        <c:tickLblPos val="nextTo"/>
        <c:crossAx val="1482482512"/>
        <c:crosses val="max"/>
        <c:crossBetween val="between"/>
      </c:valAx>
      <c:catAx>
        <c:axId val="1482482512"/>
        <c:scaling>
          <c:orientation val="minMax"/>
        </c:scaling>
        <c:delete val="1"/>
        <c:axPos val="b"/>
        <c:numFmt formatCode="General" sourceLinked="1"/>
        <c:majorTickMark val="none"/>
        <c:minorTickMark val="none"/>
        <c:tickLblPos val="nextTo"/>
        <c:crossAx val="210136432"/>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800" b="0" i="0" u="none" strike="noStrike" kern="1200" spc="0" baseline="0">
                <a:solidFill>
                  <a:schemeClr val="tx1"/>
                </a:solidFill>
                <a:latin typeface="Roboto Medium" panose="02000000000000000000" pitchFamily="2" charset="0"/>
                <a:ea typeface="Roboto Medium" panose="02000000000000000000" pitchFamily="2" charset="0"/>
                <a:cs typeface="+mn-cs"/>
              </a:defRPr>
            </a:pPr>
            <a:r>
              <a:rPr lang="es-AR" sz="800" b="0" i="0">
                <a:solidFill>
                  <a:schemeClr val="tx1"/>
                </a:solidFill>
                <a:latin typeface="Roboto Medium" panose="02000000000000000000" pitchFamily="2" charset="0"/>
                <a:ea typeface="Roboto Medium" panose="02000000000000000000" pitchFamily="2" charset="0"/>
              </a:rPr>
              <a:t>Upload</a:t>
            </a:r>
          </a:p>
        </c:rich>
      </c:tx>
      <c:layout>
        <c:manualLayout>
          <c:xMode val="edge"/>
          <c:yMode val="edge"/>
          <c:x val="0.42508374713192809"/>
          <c:y val="0.1656989144252837"/>
        </c:manualLayout>
      </c:layout>
      <c:overlay val="0"/>
      <c:spPr>
        <a:noFill/>
        <a:ln>
          <a:noFill/>
        </a:ln>
        <a:effectLst/>
      </c:spPr>
    </c:title>
    <c:autoTitleDeleted val="0"/>
    <c:plotArea>
      <c:layout>
        <c:manualLayout>
          <c:layoutTarget val="inner"/>
          <c:xMode val="edge"/>
          <c:yMode val="edge"/>
          <c:x val="0"/>
          <c:y val="0.49395953400242304"/>
          <c:w val="1"/>
          <c:h val="0.18341099083615187"/>
        </c:manualLayout>
      </c:layout>
      <c:barChart>
        <c:barDir val="col"/>
        <c:grouping val="clustered"/>
        <c:varyColors val="0"/>
        <c:ser>
          <c:idx val="0"/>
          <c:order val="0"/>
          <c:tx>
            <c:strRef>
              <c:f>Hoja1!$B$10</c:f>
              <c:strCache>
                <c:ptCount val="1"/>
                <c:pt idx="0">
                  <c:v>Upload</c:v>
                </c:pt>
              </c:strCache>
            </c:strRef>
          </c:tx>
          <c:spPr>
            <a:solidFill>
              <a:srgbClr val="00B0F0"/>
            </a:solidFill>
            <a:ln>
              <a:noFill/>
            </a:ln>
            <a:effectLst/>
          </c:spPr>
          <c:invertIfNegative val="0"/>
          <c:dPt>
            <c:idx val="1"/>
            <c:invertIfNegative val="0"/>
            <c:bubble3D val="0"/>
            <c:spPr>
              <a:solidFill>
                <a:srgbClr val="FF0000"/>
              </a:solidFill>
              <a:ln>
                <a:noFill/>
              </a:ln>
              <a:effectLst/>
            </c:spPr>
            <c:extLst>
              <c:ext xmlns:c16="http://schemas.microsoft.com/office/drawing/2014/chart" uri="{C3380CC4-5D6E-409C-BE32-E72D297353CC}">
                <c16:uniqueId val="{00000001-064C-FE41-8D51-A40149FDB9BA}"/>
              </c:ext>
            </c:extLst>
          </c:dPt>
          <c:dPt>
            <c:idx val="2"/>
            <c:invertIfNegative val="0"/>
            <c:bubble3D val="0"/>
            <c:spPr>
              <a:solidFill>
                <a:srgbClr val="92D050"/>
              </a:solidFill>
              <a:ln>
                <a:noFill/>
              </a:ln>
              <a:effectLst/>
            </c:spPr>
            <c:extLst>
              <c:ext xmlns:c16="http://schemas.microsoft.com/office/drawing/2014/chart" uri="{C3380CC4-5D6E-409C-BE32-E72D297353CC}">
                <c16:uniqueId val="{00000003-064C-FE41-8D51-A40149FDB9BA}"/>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Roboto Light" panose="02000000000000000000" pitchFamily="2" charset="0"/>
                    <a:ea typeface="Roboto Light" panose="02000000000000000000" pitchFamily="2" charset="0"/>
                    <a:cs typeface="+mn-cs"/>
                  </a:defRPr>
                </a:pPr>
                <a:endParaRPr lang="es-A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Hoja1!$C$6:$E$6</c:f>
              <c:strCache>
                <c:ptCount val="3"/>
                <c:pt idx="0">
                  <c:v>Personal</c:v>
                </c:pt>
                <c:pt idx="1">
                  <c:v>Claro</c:v>
                </c:pt>
                <c:pt idx="2">
                  <c:v>Movistar</c:v>
                </c:pt>
              </c:strCache>
            </c:strRef>
          </c:cat>
          <c:val>
            <c:numRef>
              <c:f>Hoja1!$C$10:$E$10</c:f>
              <c:numCache>
                <c:formatCode>General</c:formatCode>
                <c:ptCount val="3"/>
                <c:pt idx="0">
                  <c:v>10.7</c:v>
                </c:pt>
                <c:pt idx="1">
                  <c:v>7.7</c:v>
                </c:pt>
                <c:pt idx="2">
                  <c:v>7.2</c:v>
                </c:pt>
              </c:numCache>
            </c:numRef>
          </c:val>
          <c:extLst>
            <c:ext xmlns:c16="http://schemas.microsoft.com/office/drawing/2014/chart" uri="{C3380CC4-5D6E-409C-BE32-E72D297353CC}">
              <c16:uniqueId val="{00000004-064C-FE41-8D51-A40149FDB9BA}"/>
            </c:ext>
          </c:extLst>
        </c:ser>
        <c:dLbls>
          <c:dLblPos val="outEnd"/>
          <c:showLegendKey val="0"/>
          <c:showVal val="1"/>
          <c:showCatName val="0"/>
          <c:showSerName val="0"/>
          <c:showPercent val="0"/>
          <c:showBubbleSize val="0"/>
        </c:dLbls>
        <c:gapWidth val="50"/>
        <c:overlap val="-27"/>
        <c:axId val="2064051888"/>
        <c:axId val="2064040848"/>
      </c:barChart>
      <c:catAx>
        <c:axId val="2064051888"/>
        <c:scaling>
          <c:orientation val="minMax"/>
        </c:scaling>
        <c:delete val="0"/>
        <c:axPos val="b"/>
        <c:numFmt formatCode="General" sourceLinked="1"/>
        <c:majorTickMark val="none"/>
        <c:minorTickMark val="none"/>
        <c:tickLblPos val="nextTo"/>
        <c:spPr>
          <a:noFill/>
          <a:ln w="6350"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2064040848"/>
        <c:crosses val="autoZero"/>
        <c:auto val="1"/>
        <c:lblAlgn val="ctr"/>
        <c:lblOffset val="100"/>
        <c:noMultiLvlLbl val="0"/>
      </c:catAx>
      <c:valAx>
        <c:axId val="2064040848"/>
        <c:scaling>
          <c:orientation val="minMax"/>
        </c:scaling>
        <c:delete val="1"/>
        <c:axPos val="l"/>
        <c:numFmt formatCode="General" sourceLinked="1"/>
        <c:majorTickMark val="none"/>
        <c:minorTickMark val="none"/>
        <c:tickLblPos val="nextTo"/>
        <c:crossAx val="2064051888"/>
        <c:crosses val="autoZero"/>
        <c:crossBetween val="between"/>
      </c:valAx>
    </c:plotArea>
    <c:plotVisOnly val="1"/>
    <c:dispBlanksAs val="gap"/>
    <c:showDLblsOverMax val="0"/>
    <c:extLst/>
  </c:chart>
  <c:spPr>
    <a:noFill/>
    <a:ln>
      <a:noFill/>
    </a:ln>
  </c:spPr>
  <c:txPr>
    <a:bodyPr/>
    <a:lstStyle/>
    <a:p>
      <a:pPr>
        <a:defRPr>
          <a:solidFill>
            <a:schemeClr val="tx1">
              <a:lumMod val="50000"/>
              <a:lumOff val="50000"/>
            </a:schemeClr>
          </a:solidFill>
          <a:latin typeface="Pulso" pitchFamily="2" charset="0"/>
        </a:defRPr>
      </a:pPr>
      <a:endParaRPr lang="es-AR"/>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5256385875813653"/>
          <c:w val="1"/>
          <c:h val="0.50539743384181701"/>
        </c:manualLayout>
      </c:layout>
      <c:barChart>
        <c:barDir val="col"/>
        <c:grouping val="clustered"/>
        <c:varyColors val="0"/>
        <c:ser>
          <c:idx val="0"/>
          <c:order val="0"/>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accent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Hoja1!$A$5:$A$9</c:f>
              <c:strCache>
                <c:ptCount val="2"/>
                <c:pt idx="0">
                  <c:v>2Q23</c:v>
                </c:pt>
                <c:pt idx="1">
                  <c:v>2Q24</c:v>
                </c:pt>
              </c:strCache>
            </c:strRef>
          </c:cat>
          <c:val>
            <c:numRef>
              <c:f>Hoja1!$B$5:$B$9</c:f>
              <c:numCache>
                <c:formatCode>_-* #,##0_$_-;\-* #,##0_$_-;_-* "-"??_$_-;_-@_-</c:formatCode>
                <c:ptCount val="2"/>
                <c:pt idx="0">
                  <c:v>4084</c:v>
                </c:pt>
                <c:pt idx="1">
                  <c:v>4051</c:v>
                </c:pt>
              </c:numCache>
            </c:numRef>
          </c:val>
          <c:extLst>
            <c:ext xmlns:c16="http://schemas.microsoft.com/office/drawing/2014/chart" uri="{C3380CC4-5D6E-409C-BE32-E72D297353CC}">
              <c16:uniqueId val="{00000000-1393-C547-A0F3-8097B75B5136}"/>
            </c:ext>
          </c:extLst>
        </c:ser>
        <c:dLbls>
          <c:showLegendKey val="0"/>
          <c:showVal val="0"/>
          <c:showCatName val="0"/>
          <c:showSerName val="0"/>
          <c:showPercent val="0"/>
          <c:showBubbleSize val="0"/>
        </c:dLbls>
        <c:gapWidth val="150"/>
        <c:axId val="684490952"/>
        <c:axId val="684491280"/>
      </c:barChart>
      <c:catAx>
        <c:axId val="68449095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684491280"/>
        <c:crosses val="autoZero"/>
        <c:auto val="1"/>
        <c:lblAlgn val="ctr"/>
        <c:lblOffset val="100"/>
        <c:noMultiLvlLbl val="0"/>
      </c:catAx>
      <c:valAx>
        <c:axId val="684491280"/>
        <c:scaling>
          <c:orientation val="minMax"/>
          <c:min val="200"/>
        </c:scaling>
        <c:delete val="1"/>
        <c:axPos val="l"/>
        <c:numFmt formatCode="_-* #,##0_$_-;\-* #,##0_$_-;_-* &quot;-&quot;??_$_-;_-@_-" sourceLinked="1"/>
        <c:majorTickMark val="none"/>
        <c:minorTickMark val="none"/>
        <c:tickLblPos val="nextTo"/>
        <c:crossAx val="684490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0000"/>
          </a:solidFill>
          <a:latin typeface="Pulso" pitchFamily="2" charset="0"/>
        </a:defRPr>
      </a:pPr>
      <a:endParaRPr lang="es-AR"/>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5256385875813653"/>
          <c:w val="1"/>
          <c:h val="0.50539743384181701"/>
        </c:manualLayout>
      </c:layout>
      <c:barChart>
        <c:barDir val="col"/>
        <c:grouping val="clustered"/>
        <c:varyColors val="0"/>
        <c:ser>
          <c:idx val="0"/>
          <c:order val="0"/>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accent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Hoja1!$A$5:$A$9</c:f>
              <c:strCache>
                <c:ptCount val="2"/>
                <c:pt idx="0">
                  <c:v>2Q23</c:v>
                </c:pt>
                <c:pt idx="1">
                  <c:v>2Q24</c:v>
                </c:pt>
              </c:strCache>
            </c:strRef>
          </c:cat>
          <c:val>
            <c:numRef>
              <c:f>Hoja1!$B$5:$B$9</c:f>
              <c:numCache>
                <c:formatCode>_-* #,##0_$_-;\-* #,##0_$_-;_-* "-"??_$_-;_-@_-</c:formatCode>
                <c:ptCount val="2"/>
                <c:pt idx="0">
                  <c:v>3134</c:v>
                </c:pt>
                <c:pt idx="1">
                  <c:v>3107</c:v>
                </c:pt>
              </c:numCache>
            </c:numRef>
          </c:val>
          <c:extLst>
            <c:ext xmlns:c16="http://schemas.microsoft.com/office/drawing/2014/chart" uri="{C3380CC4-5D6E-409C-BE32-E72D297353CC}">
              <c16:uniqueId val="{00000000-D3E1-AB4B-B090-7E8591403421}"/>
            </c:ext>
          </c:extLst>
        </c:ser>
        <c:dLbls>
          <c:showLegendKey val="0"/>
          <c:showVal val="0"/>
          <c:showCatName val="0"/>
          <c:showSerName val="0"/>
          <c:showPercent val="0"/>
          <c:showBubbleSize val="0"/>
        </c:dLbls>
        <c:gapWidth val="150"/>
        <c:axId val="684490952"/>
        <c:axId val="684491280"/>
      </c:barChart>
      <c:catAx>
        <c:axId val="68449095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684491280"/>
        <c:crosses val="autoZero"/>
        <c:auto val="1"/>
        <c:lblAlgn val="ctr"/>
        <c:lblOffset val="100"/>
        <c:noMultiLvlLbl val="0"/>
      </c:catAx>
      <c:valAx>
        <c:axId val="684491280"/>
        <c:scaling>
          <c:orientation val="minMax"/>
          <c:min val="200"/>
        </c:scaling>
        <c:delete val="1"/>
        <c:axPos val="l"/>
        <c:numFmt formatCode="_-* #,##0_$_-;\-* #,##0_$_-;_-* &quot;-&quot;??_$_-;_-@_-" sourceLinked="1"/>
        <c:majorTickMark val="none"/>
        <c:minorTickMark val="none"/>
        <c:tickLblPos val="nextTo"/>
        <c:crossAx val="684490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0000"/>
          </a:solidFill>
          <a:latin typeface="Pulso" pitchFamily="2" charset="0"/>
        </a:defRPr>
      </a:pPr>
      <a:endParaRPr lang="es-A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5256385875813653"/>
          <c:w val="1"/>
          <c:h val="0.50539743384181701"/>
        </c:manualLayout>
      </c:layout>
      <c:barChart>
        <c:barDir val="col"/>
        <c:grouping val="clustered"/>
        <c:varyColors val="0"/>
        <c:ser>
          <c:idx val="0"/>
          <c:order val="0"/>
          <c:spPr>
            <a:solidFill>
              <a:schemeClr val="accent1"/>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700" b="0" i="0" u="none" strike="noStrike" kern="1200" baseline="0">
                    <a:solidFill>
                      <a:schemeClr val="accent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Hoja1!$A$5:$A$9</c:f>
              <c:strCache>
                <c:ptCount val="2"/>
                <c:pt idx="0">
                  <c:v>2Q23</c:v>
                </c:pt>
                <c:pt idx="1">
                  <c:v>2Q24</c:v>
                </c:pt>
              </c:strCache>
            </c:strRef>
          </c:cat>
          <c:val>
            <c:numRef>
              <c:f>Hoja1!$B$5:$B$9</c:f>
              <c:numCache>
                <c:formatCode>_-* #,##0_$_-;\-* #,##0_$_-;_-* "-"??_$_-;_-@_-</c:formatCode>
                <c:ptCount val="2"/>
                <c:pt idx="0">
                  <c:v>2937</c:v>
                </c:pt>
                <c:pt idx="1">
                  <c:v>2755</c:v>
                </c:pt>
              </c:numCache>
            </c:numRef>
          </c:val>
          <c:extLst>
            <c:ext xmlns:c16="http://schemas.microsoft.com/office/drawing/2014/chart" uri="{C3380CC4-5D6E-409C-BE32-E72D297353CC}">
              <c16:uniqueId val="{00000000-836D-464E-AE0B-4C8808DAC50F}"/>
            </c:ext>
          </c:extLst>
        </c:ser>
        <c:dLbls>
          <c:showLegendKey val="0"/>
          <c:showVal val="0"/>
          <c:showCatName val="0"/>
          <c:showSerName val="0"/>
          <c:showPercent val="0"/>
          <c:showBubbleSize val="0"/>
        </c:dLbls>
        <c:gapWidth val="150"/>
        <c:axId val="684490952"/>
        <c:axId val="684491280"/>
      </c:barChart>
      <c:catAx>
        <c:axId val="68449095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684491280"/>
        <c:crosses val="autoZero"/>
        <c:auto val="1"/>
        <c:lblAlgn val="ctr"/>
        <c:lblOffset val="100"/>
        <c:noMultiLvlLbl val="0"/>
      </c:catAx>
      <c:valAx>
        <c:axId val="684491280"/>
        <c:scaling>
          <c:orientation val="minMax"/>
          <c:min val="200"/>
        </c:scaling>
        <c:delete val="1"/>
        <c:axPos val="l"/>
        <c:numFmt formatCode="_-* #,##0_$_-;\-* #,##0_$_-;_-* &quot;-&quot;??_$_-;_-@_-" sourceLinked="1"/>
        <c:majorTickMark val="none"/>
        <c:minorTickMark val="none"/>
        <c:tickLblPos val="nextTo"/>
        <c:crossAx val="684490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00">
          <a:solidFill>
            <a:srgbClr val="000000"/>
          </a:solidFill>
          <a:latin typeface="Pulso" pitchFamily="2" charset="0"/>
        </a:defRPr>
      </a:pPr>
      <a:endParaRPr lang="es-A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040C-3241-9C6F-2EB0EB455B7E}"/>
              </c:ext>
            </c:extLst>
          </c:dPt>
          <c:dPt>
            <c:idx val="1"/>
            <c:invertIfNegative val="0"/>
            <c:bubble3D val="0"/>
            <c:spPr>
              <a:solidFill>
                <a:schemeClr val="tx2"/>
              </a:solidFill>
              <a:ln>
                <a:noFill/>
              </a:ln>
              <a:effectLst/>
            </c:spPr>
            <c:extLst>
              <c:ext xmlns:c16="http://schemas.microsoft.com/office/drawing/2014/chart" uri="{C3380CC4-5D6E-409C-BE32-E72D297353CC}">
                <c16:uniqueId val="{00000003-040C-3241-9C6F-2EB0EB455B7E}"/>
              </c:ext>
            </c:extLst>
          </c:dPt>
          <c:cat>
            <c:strRef>
              <c:f>Sheet1!$A$2:$A$3</c:f>
              <c:strCache>
                <c:ptCount val="2"/>
                <c:pt idx="0">
                  <c:v>Category 1</c:v>
                </c:pt>
                <c:pt idx="1">
                  <c:v>Category 2</c:v>
                </c:pt>
              </c:strCache>
            </c:strRef>
          </c:cat>
          <c:val>
            <c:numRef>
              <c:f>Sheet1!$B$2:$B$3</c:f>
              <c:numCache>
                <c:formatCode>_(* #,##0_);_(* \(#,##0\);_(* "-"??_);_(@_)</c:formatCode>
                <c:ptCount val="2"/>
                <c:pt idx="0">
                  <c:v>5506727</c:v>
                </c:pt>
                <c:pt idx="1">
                  <c:v>4728263</c:v>
                </c:pt>
              </c:numCache>
            </c:numRef>
          </c:val>
          <c:extLst>
            <c:ext xmlns:c16="http://schemas.microsoft.com/office/drawing/2014/chart" uri="{C3380CC4-5D6E-409C-BE32-E72D297353CC}">
              <c16:uniqueId val="{00000004-040C-3241-9C6F-2EB0EB455B7E}"/>
            </c:ext>
          </c:extLst>
        </c:ser>
        <c:ser>
          <c:idx val="1"/>
          <c:order val="1"/>
          <c:tx>
            <c:strRef>
              <c:f>Sheet1!$C$1</c:f>
              <c:strCache>
                <c:ptCount val="1"/>
                <c:pt idx="0">
                  <c:v>Series 2</c:v>
                </c:pt>
              </c:strCache>
            </c:strRef>
          </c:tx>
          <c:spPr>
            <a:solidFill>
              <a:schemeClr val="tx2"/>
            </a:solidFill>
            <a:ln>
              <a:noFill/>
            </a:ln>
            <a:effectLst/>
          </c:spPr>
          <c:invertIfNegative val="0"/>
          <c:dPt>
            <c:idx val="1"/>
            <c:invertIfNegative val="0"/>
            <c:bubble3D val="0"/>
            <c:spPr>
              <a:solidFill>
                <a:schemeClr val="accent1"/>
              </a:solidFill>
              <a:ln>
                <a:noFill/>
              </a:ln>
              <a:effectLst/>
            </c:spPr>
            <c:extLst>
              <c:ext xmlns:c16="http://schemas.microsoft.com/office/drawing/2014/chart" uri="{C3380CC4-5D6E-409C-BE32-E72D297353CC}">
                <c16:uniqueId val="{00000006-040C-3241-9C6F-2EB0EB455B7E}"/>
              </c:ext>
            </c:extLst>
          </c:dPt>
          <c:cat>
            <c:strRef>
              <c:f>Sheet1!$A$2:$A$3</c:f>
              <c:strCache>
                <c:ptCount val="2"/>
                <c:pt idx="0">
                  <c:v>Category 1</c:v>
                </c:pt>
                <c:pt idx="1">
                  <c:v>Category 2</c:v>
                </c:pt>
              </c:strCache>
            </c:strRef>
          </c:cat>
          <c:val>
            <c:numRef>
              <c:f>Sheet1!$C$2:$C$3</c:f>
              <c:numCache>
                <c:formatCode>_(* #,##0_);_(* \(#,##0\);_(* "-"??_);_(@_)</c:formatCode>
                <c:ptCount val="2"/>
                <c:pt idx="0">
                  <c:v>3829021</c:v>
                </c:pt>
                <c:pt idx="1">
                  <c:v>1718349</c:v>
                </c:pt>
              </c:numCache>
            </c:numRef>
          </c:val>
          <c:extLst>
            <c:ext xmlns:c16="http://schemas.microsoft.com/office/drawing/2014/chart" uri="{C3380CC4-5D6E-409C-BE32-E72D297353CC}">
              <c16:uniqueId val="{00000007-040C-3241-9C6F-2EB0EB455B7E}"/>
            </c:ext>
          </c:extLst>
        </c:ser>
        <c:ser>
          <c:idx val="2"/>
          <c:order val="2"/>
          <c:tx>
            <c:strRef>
              <c:f>Sheet1!$D$1</c:f>
              <c:strCache>
                <c:ptCount val="1"/>
                <c:pt idx="0">
                  <c:v>Series 3</c:v>
                </c:pt>
              </c:strCache>
            </c:strRef>
          </c:tx>
          <c:spPr>
            <a:solidFill>
              <a:schemeClr val="tx2"/>
            </a:solidFill>
            <a:ln>
              <a:noFill/>
            </a:ln>
            <a:effectLst/>
          </c:spPr>
          <c:invertIfNegative val="0"/>
          <c:dPt>
            <c:idx val="1"/>
            <c:invertIfNegative val="0"/>
            <c:bubble3D val="0"/>
            <c:spPr>
              <a:solidFill>
                <a:schemeClr val="tx2"/>
              </a:solidFill>
              <a:ln>
                <a:noFill/>
              </a:ln>
              <a:effectLst/>
            </c:spPr>
            <c:extLst>
              <c:ext xmlns:c16="http://schemas.microsoft.com/office/drawing/2014/chart" uri="{C3380CC4-5D6E-409C-BE32-E72D297353CC}">
                <c16:uniqueId val="{00000009-040C-3241-9C6F-2EB0EB455B7E}"/>
              </c:ext>
            </c:extLst>
          </c:dPt>
          <c:cat>
            <c:strRef>
              <c:f>Sheet1!$A$2:$A$3</c:f>
              <c:strCache>
                <c:ptCount val="2"/>
                <c:pt idx="0">
                  <c:v>Category 1</c:v>
                </c:pt>
                <c:pt idx="1">
                  <c:v>Category 2</c:v>
                </c:pt>
              </c:strCache>
            </c:strRef>
          </c:cat>
          <c:val>
            <c:numRef>
              <c:f>Sheet1!$D$2:$D$3</c:f>
              <c:numCache>
                <c:formatCode>_(* #,##0_);_(* \(#,##0\);_(* "-"??_);_(@_)</c:formatCode>
                <c:ptCount val="2"/>
                <c:pt idx="0">
                  <c:v>0</c:v>
                </c:pt>
                <c:pt idx="1">
                  <c:v>2889136</c:v>
                </c:pt>
              </c:numCache>
            </c:numRef>
          </c:val>
          <c:extLst>
            <c:ext xmlns:c16="http://schemas.microsoft.com/office/drawing/2014/chart" uri="{C3380CC4-5D6E-409C-BE32-E72D297353CC}">
              <c16:uniqueId val="{0000000A-040C-3241-9C6F-2EB0EB455B7E}"/>
            </c:ext>
          </c:extLst>
        </c:ser>
        <c:dLbls>
          <c:showLegendKey val="0"/>
          <c:showVal val="0"/>
          <c:showCatName val="0"/>
          <c:showSerName val="0"/>
          <c:showPercent val="0"/>
          <c:showBubbleSize val="0"/>
        </c:dLbls>
        <c:gapWidth val="35"/>
        <c:overlap val="100"/>
        <c:axId val="1772364719"/>
        <c:axId val="1987352063"/>
      </c:barChart>
      <c:catAx>
        <c:axId val="1772364719"/>
        <c:scaling>
          <c:orientation val="minMax"/>
        </c:scaling>
        <c:delete val="1"/>
        <c:axPos val="b"/>
        <c:numFmt formatCode="General" sourceLinked="1"/>
        <c:majorTickMark val="none"/>
        <c:minorTickMark val="none"/>
        <c:tickLblPos val="nextTo"/>
        <c:crossAx val="1987352063"/>
        <c:crosses val="autoZero"/>
        <c:auto val="1"/>
        <c:lblAlgn val="ctr"/>
        <c:lblOffset val="100"/>
        <c:noMultiLvlLbl val="0"/>
      </c:catAx>
      <c:valAx>
        <c:axId val="1987352063"/>
        <c:scaling>
          <c:orientation val="minMax"/>
        </c:scaling>
        <c:delete val="1"/>
        <c:axPos val="l"/>
        <c:numFmt formatCode="_(* #,##0_);_(* \(#,##0\);_(* &quot;-&quot;??_);_(@_)" sourceLinked="1"/>
        <c:majorTickMark val="none"/>
        <c:minorTickMark val="none"/>
        <c:tickLblPos val="nextTo"/>
        <c:crossAx val="177236471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3.1005130584315945E-2"/>
          <c:y val="5.0724623209910072E-2"/>
          <c:w val="0.93799008418389829"/>
          <c:h val="0.68689061388110595"/>
        </c:manualLayout>
      </c:layout>
      <c:barChart>
        <c:barDir val="col"/>
        <c:grouping val="stacked"/>
        <c:varyColors val="0"/>
        <c:ser>
          <c:idx val="0"/>
          <c:order val="0"/>
          <c:tx>
            <c:strRef>
              <c:f>Sheet1!$B$1</c:f>
              <c:strCache>
                <c:ptCount val="1"/>
                <c:pt idx="0">
                  <c:v>P$</c:v>
                </c:pt>
              </c:strCache>
            </c:strRef>
          </c:tx>
          <c:spPr>
            <a:solidFill>
              <a:srgbClr val="280969"/>
            </a:solidFill>
            <a:ln>
              <a:noFill/>
            </a:ln>
            <a:effectLst/>
          </c:spPr>
          <c:invertIfNegative val="0"/>
          <c:dPt>
            <c:idx val="0"/>
            <c:invertIfNegative val="0"/>
            <c:bubble3D val="0"/>
            <c:spPr>
              <a:solidFill>
                <a:srgbClr val="280969"/>
              </a:solidFill>
              <a:ln>
                <a:noFill/>
              </a:ln>
              <a:effectLst/>
            </c:spPr>
            <c:extLst>
              <c:ext xmlns:c16="http://schemas.microsoft.com/office/drawing/2014/chart" uri="{C3380CC4-5D6E-409C-BE32-E72D297353CC}">
                <c16:uniqueId val="{00000001-A73E-EE4E-A6F9-11D50D290271}"/>
              </c:ext>
            </c:extLst>
          </c:dPt>
          <c:dPt>
            <c:idx val="1"/>
            <c:invertIfNegative val="0"/>
            <c:bubble3D val="0"/>
            <c:spPr>
              <a:solidFill>
                <a:srgbClr val="280969"/>
              </a:solidFill>
              <a:ln>
                <a:noFill/>
              </a:ln>
              <a:effectLst/>
            </c:spPr>
            <c:extLst>
              <c:ext xmlns:c16="http://schemas.microsoft.com/office/drawing/2014/chart" uri="{C3380CC4-5D6E-409C-BE32-E72D297353CC}">
                <c16:uniqueId val="{00000003-A73E-EE4E-A6F9-11D50D290271}"/>
              </c:ext>
            </c:extLst>
          </c:dPt>
          <c:cat>
            <c:strRef>
              <c:f>Sheet1!$A$2:$A$3</c:f>
              <c:strCache>
                <c:ptCount val="2"/>
                <c:pt idx="0">
                  <c:v>Revenues</c:v>
                </c:pt>
                <c:pt idx="1">
                  <c:v>Opex</c:v>
                </c:pt>
              </c:strCache>
            </c:strRef>
          </c:cat>
          <c:val>
            <c:numRef>
              <c:f>Sheet1!$B$2:$B$3</c:f>
              <c:numCache>
                <c:formatCode>0%</c:formatCode>
                <c:ptCount val="2"/>
                <c:pt idx="0">
                  <c:v>0.16</c:v>
                </c:pt>
                <c:pt idx="1">
                  <c:v>0.1</c:v>
                </c:pt>
              </c:numCache>
            </c:numRef>
          </c:val>
          <c:extLst>
            <c:ext xmlns:c16="http://schemas.microsoft.com/office/drawing/2014/chart" uri="{C3380CC4-5D6E-409C-BE32-E72D297353CC}">
              <c16:uniqueId val="{00000004-A73E-EE4E-A6F9-11D50D290271}"/>
            </c:ext>
          </c:extLst>
        </c:ser>
        <c:ser>
          <c:idx val="1"/>
          <c:order val="1"/>
          <c:tx>
            <c:strRef>
              <c:f>Sheet1!$C$1</c:f>
              <c:strCache>
                <c:ptCount val="1"/>
                <c:pt idx="0">
                  <c:v>US$</c:v>
                </c:pt>
              </c:strCache>
            </c:strRef>
          </c:tx>
          <c:spPr>
            <a:solidFill>
              <a:srgbClr val="6428FB"/>
            </a:solidFill>
            <a:ln>
              <a:noFill/>
            </a:ln>
            <a:effectLst/>
          </c:spPr>
          <c:invertIfNegative val="0"/>
          <c:dPt>
            <c:idx val="1"/>
            <c:invertIfNegative val="0"/>
            <c:bubble3D val="0"/>
            <c:spPr>
              <a:solidFill>
                <a:srgbClr val="6428FB"/>
              </a:solidFill>
              <a:ln>
                <a:noFill/>
              </a:ln>
              <a:effectLst/>
            </c:spPr>
            <c:extLst>
              <c:ext xmlns:c16="http://schemas.microsoft.com/office/drawing/2014/chart" uri="{C3380CC4-5D6E-409C-BE32-E72D297353CC}">
                <c16:uniqueId val="{00000006-A73E-EE4E-A6F9-11D50D290271}"/>
              </c:ext>
            </c:extLst>
          </c:dPt>
          <c:cat>
            <c:strRef>
              <c:f>Sheet1!$A$2:$A$3</c:f>
              <c:strCache>
                <c:ptCount val="2"/>
                <c:pt idx="0">
                  <c:v>Revenues</c:v>
                </c:pt>
                <c:pt idx="1">
                  <c:v>Opex</c:v>
                </c:pt>
              </c:strCache>
            </c:strRef>
          </c:cat>
          <c:val>
            <c:numRef>
              <c:f>Sheet1!$C$2:$C$3</c:f>
              <c:numCache>
                <c:formatCode>0%</c:formatCode>
                <c:ptCount val="2"/>
                <c:pt idx="0">
                  <c:v>4.0000000000000008E-2</c:v>
                </c:pt>
                <c:pt idx="1">
                  <c:v>1.999999999999999E-2</c:v>
                </c:pt>
              </c:numCache>
            </c:numRef>
          </c:val>
          <c:extLst>
            <c:ext xmlns:c16="http://schemas.microsoft.com/office/drawing/2014/chart" uri="{C3380CC4-5D6E-409C-BE32-E72D297353CC}">
              <c16:uniqueId val="{00000007-A73E-EE4E-A6F9-11D50D290271}"/>
            </c:ext>
          </c:extLst>
        </c:ser>
        <c:ser>
          <c:idx val="2"/>
          <c:order val="2"/>
          <c:tx>
            <c:strRef>
              <c:f>Sheet1!$D$1</c:f>
              <c:strCache>
                <c:ptCount val="1"/>
                <c:pt idx="0">
                  <c:v>Series 3</c:v>
                </c:pt>
              </c:strCache>
            </c:strRef>
          </c:tx>
          <c:spPr>
            <a:noFill/>
            <a:ln>
              <a:noFill/>
            </a:ln>
            <a:effectLst/>
          </c:spPr>
          <c:invertIfNegative val="0"/>
          <c:dPt>
            <c:idx val="1"/>
            <c:invertIfNegative val="0"/>
            <c:bubble3D val="0"/>
            <c:spPr>
              <a:noFill/>
              <a:ln>
                <a:noFill/>
              </a:ln>
              <a:effectLst/>
            </c:spPr>
            <c:extLst>
              <c:ext xmlns:c16="http://schemas.microsoft.com/office/drawing/2014/chart" uri="{C3380CC4-5D6E-409C-BE32-E72D297353CC}">
                <c16:uniqueId val="{00000009-A73E-EE4E-A6F9-11D50D290271}"/>
              </c:ext>
            </c:extLst>
          </c:dPt>
          <c:dLbls>
            <c:spPr>
              <a:noFill/>
              <a:ln>
                <a:noFill/>
              </a:ln>
              <a:effectLst/>
            </c:spPr>
            <c:txPr>
              <a:bodyPr rot="0" spcFirstLastPara="1" vertOverflow="ellipsis" vert="horz" wrap="square" anchor="ctr" anchorCtr="1"/>
              <a:lstStyle/>
              <a:p>
                <a:pPr>
                  <a:defRPr sz="700" b="0" i="0" u="none" strike="noStrike" kern="1200" baseline="0">
                    <a:solidFill>
                      <a:schemeClr val="tx1"/>
                    </a:solidFill>
                    <a:latin typeface="Roboto Medium" panose="02000000000000000000" pitchFamily="2" charset="0"/>
                    <a:ea typeface="Roboto Medium" panose="02000000000000000000" pitchFamily="2" charset="0"/>
                    <a:cs typeface="+mn-cs"/>
                  </a:defRPr>
                </a:pPr>
                <a:endParaRPr lang="es-AR"/>
              </a:p>
            </c:txPr>
            <c:dLblPos val="inBase"/>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Revenues</c:v>
                </c:pt>
                <c:pt idx="1">
                  <c:v>Opex</c:v>
                </c:pt>
              </c:strCache>
            </c:strRef>
          </c:cat>
          <c:val>
            <c:numRef>
              <c:f>Sheet1!$D$2:$D$3</c:f>
              <c:numCache>
                <c:formatCode>0%</c:formatCode>
                <c:ptCount val="2"/>
                <c:pt idx="0">
                  <c:v>0.2</c:v>
                </c:pt>
                <c:pt idx="1">
                  <c:v>0.12</c:v>
                </c:pt>
              </c:numCache>
            </c:numRef>
          </c:val>
          <c:extLst>
            <c:ext xmlns:c16="http://schemas.microsoft.com/office/drawing/2014/chart" uri="{C3380CC4-5D6E-409C-BE32-E72D297353CC}">
              <c16:uniqueId val="{0000000A-A73E-EE4E-A6F9-11D50D290271}"/>
            </c:ext>
          </c:extLst>
        </c:ser>
        <c:dLbls>
          <c:showLegendKey val="0"/>
          <c:showVal val="0"/>
          <c:showCatName val="0"/>
          <c:showSerName val="0"/>
          <c:showPercent val="0"/>
          <c:showBubbleSize val="0"/>
        </c:dLbls>
        <c:gapWidth val="65"/>
        <c:overlap val="100"/>
        <c:axId val="1772364719"/>
        <c:axId val="1987352063"/>
      </c:barChart>
      <c:catAx>
        <c:axId val="1772364719"/>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1987352063"/>
        <c:crosses val="autoZero"/>
        <c:auto val="1"/>
        <c:lblAlgn val="ctr"/>
        <c:lblOffset val="100"/>
        <c:noMultiLvlLbl val="0"/>
      </c:catAx>
      <c:valAx>
        <c:axId val="1987352063"/>
        <c:scaling>
          <c:orientation val="minMax"/>
          <c:max val="0.30000000000000004"/>
        </c:scaling>
        <c:delete val="0"/>
        <c:axPos val="l"/>
        <c:numFmt formatCode="0%" sourceLinked="1"/>
        <c:majorTickMark val="out"/>
        <c:minorTickMark val="none"/>
        <c:tickLblPos val="none"/>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Pulso"/>
                <a:ea typeface="+mn-ea"/>
                <a:cs typeface="+mn-cs"/>
              </a:defRPr>
            </a:pPr>
            <a:endParaRPr lang="es-AR"/>
          </a:p>
        </c:txPr>
        <c:crossAx val="1772364719"/>
        <c:crosses val="autoZero"/>
        <c:crossBetween val="between"/>
      </c:valAx>
      <c:spPr>
        <a:noFill/>
        <a:ln>
          <a:noFill/>
        </a:ln>
        <a:effectLst/>
      </c:spPr>
    </c:plotArea>
    <c:legend>
      <c:legendPos val="b"/>
      <c:legendEntry>
        <c:idx val="2"/>
        <c:delete val="1"/>
      </c:legendEntry>
      <c:layout>
        <c:manualLayout>
          <c:xMode val="edge"/>
          <c:yMode val="edge"/>
          <c:x val="0.35025032154638491"/>
          <c:y val="0.71834320865860002"/>
          <c:w val="0.36865497228874594"/>
          <c:h val="0.12102881784335144"/>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mn-cs"/>
            </a:defRPr>
          </a:pPr>
          <a:endParaRPr lang="es-A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latin typeface="Pulso"/>
        </a:defRPr>
      </a:pPr>
      <a:endParaRPr lang="es-AR"/>
    </a:p>
  </c:txPr>
  <c:externalData r:id="rId4">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0.8941155994249389"/>
        </c:manualLayout>
      </c:layout>
      <c:barChart>
        <c:barDir val="col"/>
        <c:grouping val="stacked"/>
        <c:varyColors val="0"/>
        <c:ser>
          <c:idx val="0"/>
          <c:order val="0"/>
          <c:tx>
            <c:strRef>
              <c:f>'Costos TEO'!$A$28</c:f>
              <c:strCache>
                <c:ptCount val="1"/>
                <c:pt idx="0">
                  <c:v>Labor Costs</c:v>
                </c:pt>
              </c:strCache>
            </c:strRef>
          </c:tx>
          <c:spPr>
            <a:solidFill>
              <a:srgbClr val="140435"/>
            </a:solidFill>
            <a:ln w="1270">
              <a:noFill/>
            </a:ln>
            <a:effectLst/>
          </c:spPr>
          <c:invertIfNegative val="0"/>
          <c:dLbls>
            <c:dLbl>
              <c:idx val="0"/>
              <c:tx>
                <c:rich>
                  <a:bodyPr/>
                  <a:lstStyle/>
                  <a:p>
                    <a:fld id="{9A677061-3886-6841-8E45-84145E1CE734}"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8D853F55-2EB2-D74D-978E-CB69E7D94E5D}"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6-6717-A34F-A65B-64C55C951E86}"/>
                </c:ext>
              </c:extLst>
            </c:dLbl>
            <c:dLbl>
              <c:idx val="1"/>
              <c:tx>
                <c:rich>
                  <a:bodyPr/>
                  <a:lstStyle/>
                  <a:p>
                    <a:fld id="{14F1487A-6599-3044-B20E-9C829760BBDF}"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70663C38-5F8D-324C-A398-EE93608565A5}"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7-6717-A34F-A65B-64C55C951E86}"/>
                </c:ext>
              </c:extLst>
            </c:dLbl>
            <c:spPr>
              <a:noFill/>
              <a:ln>
                <a:noFill/>
              </a:ln>
              <a:effectLst/>
            </c:spPr>
            <c:txPr>
              <a:bodyPr rot="0" spcFirstLastPara="1" vertOverflow="ellipsis" vert="horz" wrap="square" anchor="ctr" anchorCtr="1"/>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'Costos TEO'!$C$27:$D$27</c:f>
              <c:strCache>
                <c:ptCount val="2"/>
                <c:pt idx="0">
                  <c:v>2018 </c:v>
                </c:pt>
                <c:pt idx="1">
                  <c:v>LTM1H24</c:v>
                </c:pt>
              </c:strCache>
            </c:strRef>
          </c:cat>
          <c:val>
            <c:numRef>
              <c:f>'Costos TEO'!$C$28:$D$28</c:f>
              <c:numCache>
                <c:formatCode>0%</c:formatCode>
                <c:ptCount val="2"/>
                <c:pt idx="0">
                  <c:v>0.26905925965722882</c:v>
                </c:pt>
                <c:pt idx="1">
                  <c:v>0.35</c:v>
                </c:pt>
              </c:numCache>
            </c:numRef>
          </c:val>
          <c:extLst>
            <c:ext xmlns:c16="http://schemas.microsoft.com/office/drawing/2014/chart" uri="{C3380CC4-5D6E-409C-BE32-E72D297353CC}">
              <c16:uniqueId val="{00000000-6717-A34F-A65B-64C55C951E86}"/>
            </c:ext>
          </c:extLst>
        </c:ser>
        <c:ser>
          <c:idx val="1"/>
          <c:order val="1"/>
          <c:tx>
            <c:strRef>
              <c:f>'Costos TEO'!$A$29</c:f>
              <c:strCache>
                <c:ptCount val="1"/>
                <c:pt idx="0">
                  <c:v>Fees for services, maintenance and materials</c:v>
                </c:pt>
              </c:strCache>
            </c:strRef>
          </c:tx>
          <c:spPr>
            <a:solidFill>
              <a:srgbClr val="1B0646"/>
            </a:solidFill>
            <a:ln w="1270">
              <a:noFill/>
            </a:ln>
            <a:effectLst/>
          </c:spPr>
          <c:invertIfNegative val="0"/>
          <c:dLbls>
            <c:dLbl>
              <c:idx val="0"/>
              <c:tx>
                <c:rich>
                  <a:bodyPr/>
                  <a:lstStyle/>
                  <a:p>
                    <a:fld id="{4C1A4072-A300-9C42-BD34-674D5C47E6AE}"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E7A68418-2B5E-7846-820F-907BBB7CC0D4}"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31348476100493189"/>
                      <c:h val="0.10316955279654477"/>
                    </c:manualLayout>
                  </c15:layout>
                  <c15:dlblFieldTable/>
                  <c15:showDataLabelsRange val="0"/>
                </c:ext>
                <c:ext xmlns:c16="http://schemas.microsoft.com/office/drawing/2014/chart" uri="{C3380CC4-5D6E-409C-BE32-E72D297353CC}">
                  <c16:uniqueId val="{00000001-6717-A34F-A65B-64C55C951E86}"/>
                </c:ext>
              </c:extLst>
            </c:dLbl>
            <c:dLbl>
              <c:idx val="1"/>
              <c:tx>
                <c:rich>
                  <a:bodyPr/>
                  <a:lstStyle/>
                  <a:p>
                    <a:fld id="{16700727-DA90-724A-B941-CC2B7958AA35}" type="SERIESNAME">
                      <a:rPr lang="en-US" b="0" i="0" dirty="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D46673BF-612F-FB45-AB60-143971C4E598}" type="VALUE">
                      <a:rPr lang="en-US" baseline="0" dirty="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34030468275833808"/>
                      <c:h val="0.10316955279654477"/>
                    </c:manualLayout>
                  </c15:layout>
                  <c15:dlblFieldTable/>
                  <c15:showDataLabelsRange val="0"/>
                </c:ext>
                <c:ext xmlns:c16="http://schemas.microsoft.com/office/drawing/2014/chart" uri="{C3380CC4-5D6E-409C-BE32-E72D297353CC}">
                  <c16:uniqueId val="{00000002-6717-A34F-A65B-64C55C951E86}"/>
                </c:ext>
              </c:extLst>
            </c:dLbl>
            <c:spPr>
              <a:noFill/>
              <a:ln>
                <a:noFill/>
              </a:ln>
              <a:effectLst/>
            </c:spPr>
            <c:txPr>
              <a:bodyPr rot="0" spcFirstLastPara="1" vertOverflow="ellipsis" vert="horz" wrap="square" anchor="ctr" anchorCtr="1"/>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'Costos TEO'!$C$27:$D$27</c:f>
              <c:strCache>
                <c:ptCount val="2"/>
                <c:pt idx="0">
                  <c:v>2018 </c:v>
                </c:pt>
                <c:pt idx="1">
                  <c:v>LTM1H24</c:v>
                </c:pt>
              </c:strCache>
            </c:strRef>
          </c:cat>
          <c:val>
            <c:numRef>
              <c:f>'Costos TEO'!$C$29:$D$29</c:f>
              <c:numCache>
                <c:formatCode>0%</c:formatCode>
                <c:ptCount val="2"/>
                <c:pt idx="0">
                  <c:v>0.14560611758806569</c:v>
                </c:pt>
                <c:pt idx="1">
                  <c:v>0.19</c:v>
                </c:pt>
              </c:numCache>
            </c:numRef>
          </c:val>
          <c:extLst>
            <c:ext xmlns:c16="http://schemas.microsoft.com/office/drawing/2014/chart" uri="{C3380CC4-5D6E-409C-BE32-E72D297353CC}">
              <c16:uniqueId val="{00000003-6717-A34F-A65B-64C55C951E86}"/>
            </c:ext>
          </c:extLst>
        </c:ser>
        <c:ser>
          <c:idx val="2"/>
          <c:order val="2"/>
          <c:tx>
            <c:strRef>
              <c:f>'Costos TEO'!$A$30</c:f>
              <c:strCache>
                <c:ptCount val="1"/>
                <c:pt idx="0">
                  <c:v>Taxes</c:v>
                </c:pt>
              </c:strCache>
            </c:strRef>
          </c:tx>
          <c:spPr>
            <a:solidFill>
              <a:srgbClr val="210758"/>
            </a:solidFill>
            <a:ln w="1270">
              <a:noFill/>
            </a:ln>
            <a:effectLst/>
          </c:spPr>
          <c:invertIfNegative val="0"/>
          <c:dLbls>
            <c:dLbl>
              <c:idx val="0"/>
              <c:tx>
                <c:rich>
                  <a:bodyPr/>
                  <a:lstStyle/>
                  <a:p>
                    <a:fld id="{BC53BDB0-77A7-9546-A1CB-56DA27FC5150}"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0566FDA9-3D9E-4F4F-8135-CB8ED908FE95}"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5-6717-A34F-A65B-64C55C951E86}"/>
                </c:ext>
              </c:extLst>
            </c:dLbl>
            <c:dLbl>
              <c:idx val="1"/>
              <c:tx>
                <c:rich>
                  <a:bodyPr/>
                  <a:lstStyle/>
                  <a:p>
                    <a:fld id="{03BA4F49-C23B-764B-8D2E-910413FE0A93}"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2EF5C102-9CAA-ED40-A097-5FF22B4BC3D2}"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8-6717-A34F-A65B-64C55C951E86}"/>
                </c:ext>
              </c:extLst>
            </c:dLbl>
            <c:spPr>
              <a:noFill/>
              <a:ln>
                <a:noFill/>
              </a:ln>
              <a:effectLst/>
            </c:spPr>
            <c:txPr>
              <a:bodyPr rot="0" spcFirstLastPara="1" vertOverflow="ellipsis" vert="horz" wrap="square" anchor="ctr" anchorCtr="1"/>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'Costos TEO'!$C$27:$D$27</c:f>
              <c:strCache>
                <c:ptCount val="2"/>
                <c:pt idx="0">
                  <c:v>2018 </c:v>
                </c:pt>
                <c:pt idx="1">
                  <c:v>LTM1H24</c:v>
                </c:pt>
              </c:strCache>
            </c:strRef>
          </c:cat>
          <c:val>
            <c:numRef>
              <c:f>'Costos TEO'!$C$30:$D$30</c:f>
              <c:numCache>
                <c:formatCode>0%</c:formatCode>
                <c:ptCount val="2"/>
                <c:pt idx="0">
                  <c:v>0.12185927398413296</c:v>
                </c:pt>
                <c:pt idx="1">
                  <c:v>0.11</c:v>
                </c:pt>
              </c:numCache>
            </c:numRef>
          </c:val>
          <c:extLst>
            <c:ext xmlns:c16="http://schemas.microsoft.com/office/drawing/2014/chart" uri="{C3380CC4-5D6E-409C-BE32-E72D297353CC}">
              <c16:uniqueId val="{00000004-6717-A34F-A65B-64C55C951E86}"/>
            </c:ext>
          </c:extLst>
        </c:ser>
        <c:ser>
          <c:idx val="3"/>
          <c:order val="3"/>
          <c:tx>
            <c:strRef>
              <c:f>'Costos TEO'!$A$31</c:f>
              <c:strCache>
                <c:ptCount val="1"/>
                <c:pt idx="0">
                  <c:v>Programming &amp; content costs</c:v>
                </c:pt>
              </c:strCache>
            </c:strRef>
          </c:tx>
          <c:spPr>
            <a:solidFill>
              <a:srgbClr val="280969"/>
            </a:solidFill>
            <a:ln>
              <a:noFill/>
            </a:ln>
            <a:effectLst/>
          </c:spPr>
          <c:invertIfNegative val="0"/>
          <c:dLbls>
            <c:dLbl>
              <c:idx val="0"/>
              <c:tx>
                <c:rich>
                  <a:bodyPr/>
                  <a:lstStyle/>
                  <a:p>
                    <a:fld id="{041D367C-78B3-B846-B45E-0D7581BF1B2B}"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AEB122B8-93A3-F443-A4CE-11E7C9B4B640}"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41899433318283197"/>
                      <c:h val="7.2024027424002948E-2"/>
                    </c:manualLayout>
                  </c15:layout>
                  <c15:dlblFieldTable/>
                  <c15:showDataLabelsRange val="0"/>
                </c:ext>
                <c:ext xmlns:c16="http://schemas.microsoft.com/office/drawing/2014/chart" uri="{C3380CC4-5D6E-409C-BE32-E72D297353CC}">
                  <c16:uniqueId val="{00000005-6717-A34F-A65B-64C55C951E86}"/>
                </c:ext>
              </c:extLst>
            </c:dLbl>
            <c:dLbl>
              <c:idx val="1"/>
              <c:tx>
                <c:rich>
                  <a:bodyPr/>
                  <a:lstStyle/>
                  <a:p>
                    <a:fld id="{CB60A555-0B0F-1B4A-A1B7-C2A712C5DE96}"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D23EAFBE-A93F-0348-91F0-3756FCED0760}"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34083242279347015"/>
                      <c:h val="7.2024027424002948E-2"/>
                    </c:manualLayout>
                  </c15:layout>
                  <c15:dlblFieldTable/>
                  <c15:showDataLabelsRange val="0"/>
                </c:ext>
                <c:ext xmlns:c16="http://schemas.microsoft.com/office/drawing/2014/chart" uri="{C3380CC4-5D6E-409C-BE32-E72D297353CC}">
                  <c16:uniqueId val="{00000006-6717-A34F-A65B-64C55C951E86}"/>
                </c:ext>
              </c:extLst>
            </c:dLbl>
            <c:spPr>
              <a:noFill/>
              <a:ln>
                <a:noFill/>
              </a:ln>
              <a:effectLst/>
            </c:spPr>
            <c:txPr>
              <a:bodyPr rot="0" spcFirstLastPara="1" vertOverflow="ellipsis" vert="horz" wrap="square" anchor="ctr" anchorCtr="1"/>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'Costos TEO'!$C$27:$D$27</c:f>
              <c:strCache>
                <c:ptCount val="2"/>
                <c:pt idx="0">
                  <c:v>2018 </c:v>
                </c:pt>
                <c:pt idx="1">
                  <c:v>LTM1H24</c:v>
                </c:pt>
              </c:strCache>
            </c:strRef>
          </c:cat>
          <c:val>
            <c:numRef>
              <c:f>'Costos TEO'!$C$31:$D$31</c:f>
              <c:numCache>
                <c:formatCode>0%</c:formatCode>
                <c:ptCount val="2"/>
                <c:pt idx="0">
                  <c:v>0.10884865416644281</c:v>
                </c:pt>
                <c:pt idx="1">
                  <c:v>0.08</c:v>
                </c:pt>
              </c:numCache>
            </c:numRef>
          </c:val>
          <c:extLst>
            <c:ext xmlns:c16="http://schemas.microsoft.com/office/drawing/2014/chart" uri="{C3380CC4-5D6E-409C-BE32-E72D297353CC}">
              <c16:uniqueId val="{00000007-6717-A34F-A65B-64C55C951E86}"/>
            </c:ext>
          </c:extLst>
        </c:ser>
        <c:ser>
          <c:idx val="4"/>
          <c:order val="4"/>
          <c:tx>
            <c:strRef>
              <c:f>'Costos TEO'!$A$32</c:f>
              <c:strCache>
                <c:ptCount val="1"/>
                <c:pt idx="0">
                  <c:v>Commisions &amp; Advertising</c:v>
                </c:pt>
              </c:strCache>
            </c:strRef>
          </c:tx>
          <c:spPr>
            <a:solidFill>
              <a:srgbClr val="2F067B"/>
            </a:solidFill>
            <a:ln w="1270">
              <a:noFill/>
            </a:ln>
            <a:effectLst/>
          </c:spPr>
          <c:invertIfNegative val="0"/>
          <c:dLbls>
            <c:dLbl>
              <c:idx val="0"/>
              <c:tx>
                <c:rich>
                  <a:bodyPr/>
                  <a:lstStyle/>
                  <a:p>
                    <a:fld id="{082CE2E0-847F-314B-80BD-228EE39CE8C2}"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B7EA8DE0-F9B4-784E-BA02-5301D28F45E7}"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40097134576454307"/>
                      <c:h val="7.2024027424002948E-2"/>
                    </c:manualLayout>
                  </c15:layout>
                  <c15:dlblFieldTable/>
                  <c15:showDataLabelsRange val="0"/>
                </c:ext>
                <c:ext xmlns:c16="http://schemas.microsoft.com/office/drawing/2014/chart" uri="{C3380CC4-5D6E-409C-BE32-E72D297353CC}">
                  <c16:uniqueId val="{00000008-6717-A34F-A65B-64C55C951E86}"/>
                </c:ext>
              </c:extLst>
            </c:dLbl>
            <c:dLbl>
              <c:idx val="1"/>
              <c:tx>
                <c:rich>
                  <a:bodyPr/>
                  <a:lstStyle/>
                  <a:p>
                    <a:fld id="{5A99CA33-D053-CB47-833E-83FC7B1CCE0A}"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DD2DD12A-AE47-264C-86E3-57171FB1606C}"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32913893690898499"/>
                      <c:h val="7.2024027424002948E-2"/>
                    </c:manualLayout>
                  </c15:layout>
                  <c15:dlblFieldTable/>
                  <c15:showDataLabelsRange val="0"/>
                </c:ext>
                <c:ext xmlns:c16="http://schemas.microsoft.com/office/drawing/2014/chart" uri="{C3380CC4-5D6E-409C-BE32-E72D297353CC}">
                  <c16:uniqueId val="{00000009-6717-A34F-A65B-64C55C951E86}"/>
                </c:ext>
              </c:extLst>
            </c:dLbl>
            <c:spPr>
              <a:noFill/>
              <a:ln>
                <a:noFill/>
              </a:ln>
              <a:effectLst/>
            </c:spPr>
            <c:txPr>
              <a:bodyPr rot="0" spcFirstLastPara="1" vertOverflow="ellipsis" vert="horz" wrap="square" anchor="ctr" anchorCtr="1"/>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'Costos TEO'!$C$27:$D$27</c:f>
              <c:strCache>
                <c:ptCount val="2"/>
                <c:pt idx="0">
                  <c:v>2018 </c:v>
                </c:pt>
                <c:pt idx="1">
                  <c:v>LTM1H24</c:v>
                </c:pt>
              </c:strCache>
            </c:strRef>
          </c:cat>
          <c:val>
            <c:numRef>
              <c:f>'Costos TEO'!$C$32:$D$32</c:f>
              <c:numCache>
                <c:formatCode>0%</c:formatCode>
                <c:ptCount val="2"/>
                <c:pt idx="0">
                  <c:v>0.10037787209656333</c:v>
                </c:pt>
                <c:pt idx="1">
                  <c:v>0.08</c:v>
                </c:pt>
              </c:numCache>
            </c:numRef>
          </c:val>
          <c:extLst>
            <c:ext xmlns:c16="http://schemas.microsoft.com/office/drawing/2014/chart" uri="{C3380CC4-5D6E-409C-BE32-E72D297353CC}">
              <c16:uniqueId val="{0000000A-6717-A34F-A65B-64C55C951E86}"/>
            </c:ext>
          </c:extLst>
        </c:ser>
        <c:ser>
          <c:idx val="5"/>
          <c:order val="5"/>
          <c:tx>
            <c:strRef>
              <c:f>'Costos TEO'!$A$33</c:f>
              <c:strCache>
                <c:ptCount val="1"/>
                <c:pt idx="0">
                  <c:v>Other income and expenses</c:v>
                </c:pt>
              </c:strCache>
            </c:strRef>
          </c:tx>
          <c:spPr>
            <a:solidFill>
              <a:srgbClr val="35038D"/>
            </a:solidFill>
            <a:ln w="1270">
              <a:noFill/>
            </a:ln>
            <a:effectLst/>
          </c:spPr>
          <c:invertIfNegative val="0"/>
          <c:dLbls>
            <c:dLbl>
              <c:idx val="0"/>
              <c:layout>
                <c:manualLayout>
                  <c:x val="2.3285322148254213E-3"/>
                  <c:y val="-1.3273165342151429E-3"/>
                </c:manualLayout>
              </c:layout>
              <c:tx>
                <c:rich>
                  <a:bodyPr/>
                  <a:lstStyle/>
                  <a:p>
                    <a:fld id="{AD36EC81-5414-7740-A839-78FEC3CA5757}"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222989BF-FD24-6244-A528-702A4217CEFD}"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38362286881932789"/>
                      <c:h val="6.434800424163635E-2"/>
                    </c:manualLayout>
                  </c15:layout>
                  <c15:dlblFieldTable/>
                  <c15:showDataLabelsRange val="0"/>
                </c:ext>
                <c:ext xmlns:c16="http://schemas.microsoft.com/office/drawing/2014/chart" uri="{C3380CC4-5D6E-409C-BE32-E72D297353CC}">
                  <c16:uniqueId val="{0000000B-6717-A34F-A65B-64C55C951E86}"/>
                </c:ext>
              </c:extLst>
            </c:dLbl>
            <c:dLbl>
              <c:idx val="1"/>
              <c:tx>
                <c:rich>
                  <a:bodyPr/>
                  <a:lstStyle/>
                  <a:p>
                    <a:fld id="{14A575A2-1D04-D242-9472-4C7D4BB74217}"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ADC88AF4-2D0C-0148-B20C-B133B9E62070}"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38682373144937815"/>
                      <c:h val="7.2024027424002948E-2"/>
                    </c:manualLayout>
                  </c15:layout>
                  <c15:dlblFieldTable/>
                  <c15:showDataLabelsRange val="0"/>
                </c:ext>
                <c:ext xmlns:c16="http://schemas.microsoft.com/office/drawing/2014/chart" uri="{C3380CC4-5D6E-409C-BE32-E72D297353CC}">
                  <c16:uniqueId val="{0000000C-6717-A34F-A65B-64C55C951E86}"/>
                </c:ext>
              </c:extLst>
            </c:dLbl>
            <c:spPr>
              <a:noFill/>
              <a:ln>
                <a:noFill/>
              </a:ln>
              <a:effectLst/>
            </c:spPr>
            <c:txPr>
              <a:bodyPr rot="0" spcFirstLastPara="1" vertOverflow="ellipsis" vert="horz" wrap="square" anchor="ctr" anchorCtr="1"/>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'Costos TEO'!$C$27:$D$27</c:f>
              <c:strCache>
                <c:ptCount val="2"/>
                <c:pt idx="0">
                  <c:v>2018 </c:v>
                </c:pt>
                <c:pt idx="1">
                  <c:v>LTM1H24</c:v>
                </c:pt>
              </c:strCache>
            </c:strRef>
          </c:cat>
          <c:val>
            <c:numRef>
              <c:f>'Costos TEO'!$C$33:$D$33</c:f>
              <c:numCache>
                <c:formatCode>0%</c:formatCode>
                <c:ptCount val="2"/>
                <c:pt idx="0">
                  <c:v>8.6632998441949174E-2</c:v>
                </c:pt>
                <c:pt idx="1">
                  <c:v>0.06</c:v>
                </c:pt>
              </c:numCache>
            </c:numRef>
          </c:val>
          <c:extLst>
            <c:ext xmlns:c16="http://schemas.microsoft.com/office/drawing/2014/chart" uri="{C3380CC4-5D6E-409C-BE32-E72D297353CC}">
              <c16:uniqueId val="{0000000D-6717-A34F-A65B-64C55C951E86}"/>
            </c:ext>
          </c:extLst>
        </c:ser>
        <c:ser>
          <c:idx val="6"/>
          <c:order val="6"/>
          <c:tx>
            <c:strRef>
              <c:f>'Costos TEO'!$A$34</c:f>
              <c:strCache>
                <c:ptCount val="1"/>
                <c:pt idx="0">
                  <c:v>Handset costs</c:v>
                </c:pt>
              </c:strCache>
            </c:strRef>
          </c:tx>
          <c:spPr>
            <a:solidFill>
              <a:srgbClr val="3C009F"/>
            </a:solidFill>
            <a:ln w="1270">
              <a:noFill/>
            </a:ln>
            <a:effectLst/>
          </c:spPr>
          <c:invertIfNegative val="0"/>
          <c:dLbls>
            <c:dLbl>
              <c:idx val="0"/>
              <c:tx>
                <c:rich>
                  <a:bodyPr/>
                  <a:lstStyle/>
                  <a:p>
                    <a:fld id="{960387AE-87AD-6845-8BCA-B8911247D973}"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3236889B-B1D2-F84E-9F6E-84CE4B23AE29}"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4-6717-A34F-A65B-64C55C951E86}"/>
                </c:ext>
              </c:extLst>
            </c:dLbl>
            <c:dLbl>
              <c:idx val="1"/>
              <c:tx>
                <c:rich>
                  <a:bodyPr/>
                  <a:lstStyle/>
                  <a:p>
                    <a:fld id="{F2FF4D34-B126-C04B-A84F-ED876C019061}"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9B4B0340-939C-394E-94B3-92104488974D}"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9-6717-A34F-A65B-64C55C951E86}"/>
                </c:ext>
              </c:extLst>
            </c:dLbl>
            <c:spPr>
              <a:noFill/>
              <a:ln>
                <a:noFill/>
              </a:ln>
              <a:effectLst/>
            </c:spPr>
            <c:txPr>
              <a:bodyPr rot="0" spcFirstLastPara="1" vertOverflow="ellipsis" vert="horz" wrap="square" anchor="ctr" anchorCtr="1"/>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'Costos TEO'!$C$27:$D$27</c:f>
              <c:strCache>
                <c:ptCount val="2"/>
                <c:pt idx="0">
                  <c:v>2018 </c:v>
                </c:pt>
                <c:pt idx="1">
                  <c:v>LTM1H24</c:v>
                </c:pt>
              </c:strCache>
            </c:strRef>
          </c:cat>
          <c:val>
            <c:numRef>
              <c:f>'Costos TEO'!$C$34:$D$34</c:f>
              <c:numCache>
                <c:formatCode>0%</c:formatCode>
                <c:ptCount val="2"/>
                <c:pt idx="0">
                  <c:v>8.6561363921273657E-2</c:v>
                </c:pt>
                <c:pt idx="1">
                  <c:v>7.0000000000000007E-2</c:v>
                </c:pt>
              </c:numCache>
            </c:numRef>
          </c:val>
          <c:extLst>
            <c:ext xmlns:c16="http://schemas.microsoft.com/office/drawing/2014/chart" uri="{C3380CC4-5D6E-409C-BE32-E72D297353CC}">
              <c16:uniqueId val="{0000000E-6717-A34F-A65B-64C55C951E86}"/>
            </c:ext>
          </c:extLst>
        </c:ser>
        <c:ser>
          <c:idx val="7"/>
          <c:order val="7"/>
          <c:tx>
            <c:strRef>
              <c:f>'Costos TEO'!$A$35</c:f>
              <c:strCache>
                <c:ptCount val="1"/>
                <c:pt idx="0">
                  <c:v>ITX Costs</c:v>
                </c:pt>
              </c:strCache>
            </c:strRef>
          </c:tx>
          <c:spPr>
            <a:solidFill>
              <a:srgbClr val="5014CD"/>
            </a:solidFill>
            <a:ln w="1270">
              <a:noFill/>
            </a:ln>
            <a:effectLst/>
          </c:spPr>
          <c:invertIfNegative val="0"/>
          <c:dLbls>
            <c:dLbl>
              <c:idx val="0"/>
              <c:layout>
                <c:manualLayout>
                  <c:x val="2.3115875694001958E-3"/>
                  <c:y val="1.4385870595731748E-3"/>
                </c:manualLayout>
              </c:layout>
              <c:tx>
                <c:rich>
                  <a:bodyPr/>
                  <a:lstStyle/>
                  <a:p>
                    <a:fld id="{86A186E8-819F-DD4A-A95F-FF18FE806A0A}"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7A54B92C-1A77-B54F-AAD0-440B82701BF4}"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layout>
                    <c:manualLayout>
                      <c:w val="0.14468017348899306"/>
                      <c:h val="3.7634176491821353E-2"/>
                    </c:manualLayout>
                  </c15:layout>
                  <c15:dlblFieldTable/>
                  <c15:showDataLabelsRange val="0"/>
                </c:ext>
                <c:ext xmlns:c16="http://schemas.microsoft.com/office/drawing/2014/chart" uri="{C3380CC4-5D6E-409C-BE32-E72D297353CC}">
                  <c16:uniqueId val="{0000000F-6717-A34F-A65B-64C55C951E86}"/>
                </c:ext>
              </c:extLst>
            </c:dLbl>
            <c:dLbl>
              <c:idx val="1"/>
              <c:tx>
                <c:rich>
                  <a:bodyPr/>
                  <a:lstStyle/>
                  <a:p>
                    <a:fld id="{5570C123-01BD-D548-A3F2-2663F7E94D68}" type="SERIESNAME">
                      <a:rPr lang="en-US" b="0" i="0">
                        <a:latin typeface="Roboto Light" panose="02000000000000000000" pitchFamily="2" charset="0"/>
                        <a:ea typeface="Roboto Light" panose="02000000000000000000" pitchFamily="2" charset="0"/>
                      </a:rPr>
                      <a:pPr/>
                      <a:t>[NOMBRE DE LA SERIE]</a:t>
                    </a:fld>
                    <a:r>
                      <a:rPr lang="en-US" b="0" i="0" baseline="0" dirty="0">
                        <a:latin typeface="Roboto Light" panose="02000000000000000000" pitchFamily="2" charset="0"/>
                        <a:ea typeface="Roboto Light" panose="02000000000000000000" pitchFamily="2" charset="0"/>
                      </a:rPr>
                      <a:t>; </a:t>
                    </a:r>
                    <a:fld id="{6D3641AC-E513-5246-A51E-432C7D255860}" type="VALUE">
                      <a:rPr lang="en-US" baseline="0"/>
                      <a:pPr/>
                      <a:t>[VALOR]</a:t>
                    </a:fld>
                    <a:endParaRPr lang="en-US" b="0" i="0" baseline="0" dirty="0">
                      <a:latin typeface="Roboto Light" panose="02000000000000000000" pitchFamily="2" charset="0"/>
                      <a:ea typeface="Roboto Light" panose="02000000000000000000" pitchFamily="2" charset="0"/>
                    </a:endParaRPr>
                  </a:p>
                </c:rich>
              </c:tx>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A-6717-A34F-A65B-64C55C951E86}"/>
                </c:ext>
              </c:extLst>
            </c:dLbl>
            <c:spPr>
              <a:noFill/>
              <a:ln>
                <a:noFill/>
              </a:ln>
              <a:effectLst/>
            </c:spPr>
            <c:txPr>
              <a:bodyPr rot="0" spcFirstLastPara="1" vertOverflow="ellipsis" vert="horz" wrap="square" anchor="ctr" anchorCtr="1"/>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'Costos TEO'!$C$27:$D$27</c:f>
              <c:strCache>
                <c:ptCount val="2"/>
                <c:pt idx="0">
                  <c:v>2018 </c:v>
                </c:pt>
                <c:pt idx="1">
                  <c:v>LTM1H24</c:v>
                </c:pt>
              </c:strCache>
            </c:strRef>
          </c:cat>
          <c:val>
            <c:numRef>
              <c:f>'Costos TEO'!$C$35:$D$35</c:f>
              <c:numCache>
                <c:formatCode>0%</c:formatCode>
                <c:ptCount val="2"/>
                <c:pt idx="0">
                  <c:v>4.9472590841526533E-2</c:v>
                </c:pt>
                <c:pt idx="1">
                  <c:v>0.04</c:v>
                </c:pt>
              </c:numCache>
            </c:numRef>
          </c:val>
          <c:extLst>
            <c:ext xmlns:c16="http://schemas.microsoft.com/office/drawing/2014/chart" uri="{C3380CC4-5D6E-409C-BE32-E72D297353CC}">
              <c16:uniqueId val="{00000010-6717-A34F-A65B-64C55C951E86}"/>
            </c:ext>
          </c:extLst>
        </c:ser>
        <c:ser>
          <c:idx val="8"/>
          <c:order val="8"/>
          <c:tx>
            <c:strRef>
              <c:f>'Costos TEO'!$A$36</c:f>
              <c:strCache>
                <c:ptCount val="1"/>
                <c:pt idx="0">
                  <c:v>Bad debt</c:v>
                </c:pt>
              </c:strCache>
            </c:strRef>
          </c:tx>
          <c:spPr>
            <a:solidFill>
              <a:srgbClr val="6428FB"/>
            </a:solidFill>
            <a:ln w="1270">
              <a:noFill/>
            </a:ln>
            <a:effectLst/>
          </c:spPr>
          <c:invertIfNegative val="0"/>
          <c:dLbls>
            <c:dLbl>
              <c:idx val="0"/>
              <c:layout>
                <c:manualLayout>
                  <c:x val="6.9347448073885896E-3"/>
                  <c:y val="-3.5930289639193154E-2"/>
                </c:manualLayout>
              </c:layout>
              <c:tx>
                <c:rich>
                  <a:bodyPr rot="0" spcFirstLastPara="1" vertOverflow="ellipsis" vert="horz" wrap="square" anchor="ctr" anchorCtr="1"/>
                  <a:lstStyle/>
                  <a:p>
                    <a:pPr>
                      <a:defRPr lang="en-US" sz="800" b="0" i="0" u="none" strike="noStrike" kern="1200" baseline="0">
                        <a:solidFill>
                          <a:schemeClr val="accent1"/>
                        </a:solidFill>
                        <a:latin typeface="Roboto" panose="02000000000000000000" pitchFamily="2" charset="0"/>
                        <a:ea typeface="Roboto" panose="02000000000000000000" pitchFamily="2" charset="0"/>
                        <a:cs typeface="Roboto" panose="02000000000000000000" pitchFamily="2" charset="0"/>
                      </a:defRPr>
                    </a:pPr>
                    <a:fld id="{EEA21582-0729-E748-BE76-3FEB47ADA186}" type="SERIESNAME">
                      <a:rPr lang="en-US" b="0" i="0">
                        <a:solidFill>
                          <a:schemeClr val="accent1"/>
                        </a:solidFill>
                        <a:latin typeface="Roboto Light" panose="02000000000000000000" pitchFamily="2" charset="0"/>
                        <a:ea typeface="Roboto Light" panose="02000000000000000000" pitchFamily="2" charset="0"/>
                      </a:rPr>
                      <a:pPr>
                        <a:defRPr>
                          <a:solidFill>
                            <a:schemeClr val="accent1"/>
                          </a:solidFill>
                        </a:defRPr>
                      </a:pPr>
                      <a:t>[NOMBRE DE LA SERIE]</a:t>
                    </a:fld>
                    <a:r>
                      <a:rPr lang="en-US" b="0" i="0" baseline="0" dirty="0">
                        <a:solidFill>
                          <a:schemeClr val="accent1"/>
                        </a:solidFill>
                        <a:latin typeface="Roboto Light" panose="02000000000000000000" pitchFamily="2" charset="0"/>
                        <a:ea typeface="Roboto Light" panose="02000000000000000000" pitchFamily="2" charset="0"/>
                      </a:rPr>
                      <a:t>; </a:t>
                    </a:r>
                    <a:fld id="{7874228F-F434-F04C-868A-F889DC9901D3}" type="VALUE">
                      <a:rPr lang="en-US" baseline="0">
                        <a:solidFill>
                          <a:schemeClr val="accent1"/>
                        </a:solidFill>
                      </a:rPr>
                      <a:pPr>
                        <a:defRPr>
                          <a:solidFill>
                            <a:schemeClr val="accent1"/>
                          </a:solidFill>
                        </a:defRPr>
                      </a:pPr>
                      <a:t>[VALOR]</a:t>
                    </a:fld>
                    <a:endParaRPr lang="en-US" b="0" i="0" baseline="0" dirty="0">
                      <a:solidFill>
                        <a:schemeClr val="accent1"/>
                      </a:solidFill>
                      <a:latin typeface="Roboto Light" panose="02000000000000000000" pitchFamily="2" charset="0"/>
                      <a:ea typeface="Roboto Light" panose="02000000000000000000" pitchFamily="2" charset="0"/>
                    </a:endParaRPr>
                  </a:p>
                </c:rich>
              </c:tx>
              <c:spPr>
                <a:noFill/>
                <a:ln>
                  <a:noFill/>
                </a:ln>
                <a:effectLst/>
              </c:spPr>
              <c:txPr>
                <a:bodyPr rot="0" spcFirstLastPara="1" vertOverflow="ellipsis" vert="horz" wrap="square" anchor="ctr" anchorCtr="1"/>
                <a:lstStyle/>
                <a:p>
                  <a:pPr>
                    <a:defRPr lang="en-US" sz="800" b="0" i="0" u="none" strike="noStrike" kern="1200" baseline="0">
                      <a:solidFill>
                        <a:schemeClr val="accent1"/>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1-6717-A34F-A65B-64C55C951E86}"/>
                </c:ext>
              </c:extLst>
            </c:dLbl>
            <c:dLbl>
              <c:idx val="1"/>
              <c:layout>
                <c:manualLayout>
                  <c:x val="-1.1557908012314357E-3"/>
                  <c:y val="-2.8995437982924342E-2"/>
                </c:manualLayout>
              </c:layout>
              <c:tx>
                <c:rich>
                  <a:bodyPr rot="0" spcFirstLastPara="1" vertOverflow="ellipsis" vert="horz" wrap="square" anchor="ctr" anchorCtr="1"/>
                  <a:lstStyle/>
                  <a:p>
                    <a:pPr>
                      <a:defRPr lang="en-US" sz="800" b="0" i="0" u="none" strike="noStrike" kern="1200" baseline="0">
                        <a:solidFill>
                          <a:schemeClr val="accent1"/>
                        </a:solidFill>
                        <a:latin typeface="Roboto" panose="02000000000000000000" pitchFamily="2" charset="0"/>
                        <a:ea typeface="Roboto" panose="02000000000000000000" pitchFamily="2" charset="0"/>
                        <a:cs typeface="Roboto" panose="02000000000000000000" pitchFamily="2" charset="0"/>
                      </a:defRPr>
                    </a:pPr>
                    <a:fld id="{10138FC4-49C0-FA44-B4AF-3C5CEA9B78A8}" type="SERIESNAME">
                      <a:rPr lang="en-US" b="0" i="0">
                        <a:solidFill>
                          <a:schemeClr val="accent1"/>
                        </a:solidFill>
                        <a:latin typeface="Roboto Light" panose="02000000000000000000" pitchFamily="2" charset="0"/>
                        <a:ea typeface="Roboto Light" panose="02000000000000000000" pitchFamily="2" charset="0"/>
                      </a:rPr>
                      <a:pPr>
                        <a:defRPr>
                          <a:solidFill>
                            <a:schemeClr val="accent1"/>
                          </a:solidFill>
                        </a:defRPr>
                      </a:pPr>
                      <a:t>[NOMBRE DE LA SERIE]</a:t>
                    </a:fld>
                    <a:r>
                      <a:rPr lang="en-US" b="0" i="0" baseline="0" dirty="0">
                        <a:solidFill>
                          <a:schemeClr val="accent1"/>
                        </a:solidFill>
                        <a:latin typeface="Roboto Light" panose="02000000000000000000" pitchFamily="2" charset="0"/>
                        <a:ea typeface="Roboto Light" panose="02000000000000000000" pitchFamily="2" charset="0"/>
                      </a:rPr>
                      <a:t>; </a:t>
                    </a:r>
                    <a:fld id="{9F106691-CBD5-2B4B-8D06-CABFEC244D70}" type="VALUE">
                      <a:rPr lang="en-US" baseline="0">
                        <a:solidFill>
                          <a:schemeClr val="accent1"/>
                        </a:solidFill>
                      </a:rPr>
                      <a:pPr>
                        <a:defRPr>
                          <a:solidFill>
                            <a:schemeClr val="accent1"/>
                          </a:solidFill>
                        </a:defRPr>
                      </a:pPr>
                      <a:t>[VALOR]</a:t>
                    </a:fld>
                    <a:endParaRPr lang="en-US" b="0" i="0" baseline="0" dirty="0">
                      <a:solidFill>
                        <a:schemeClr val="accent1"/>
                      </a:solidFill>
                      <a:latin typeface="Roboto Light" panose="02000000000000000000" pitchFamily="2" charset="0"/>
                      <a:ea typeface="Roboto Light" panose="02000000000000000000" pitchFamily="2" charset="0"/>
                    </a:endParaRPr>
                  </a:p>
                </c:rich>
              </c:tx>
              <c:spPr>
                <a:noFill/>
                <a:ln>
                  <a:noFill/>
                </a:ln>
                <a:effectLst/>
              </c:spPr>
              <c:txPr>
                <a:bodyPr rot="0" spcFirstLastPara="1" vertOverflow="ellipsis" vert="horz" wrap="square" anchor="ctr" anchorCtr="1"/>
                <a:lstStyle/>
                <a:p>
                  <a:pPr>
                    <a:defRPr lang="en-US" sz="800" b="0" i="0" u="none" strike="noStrike" kern="1200" baseline="0">
                      <a:solidFill>
                        <a:schemeClr val="accent1"/>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extLst>
                <c:ext xmlns:c15="http://schemas.microsoft.com/office/drawing/2012/chart" uri="{CE6537A1-D6FC-4f65-9D91-7224C49458BB}">
                  <c15:dlblFieldTable/>
                  <c15:showDataLabelsRange val="0"/>
                </c:ext>
                <c:ext xmlns:c16="http://schemas.microsoft.com/office/drawing/2014/chart" uri="{C3380CC4-5D6E-409C-BE32-E72D297353CC}">
                  <c16:uniqueId val="{00000012-6717-A34F-A65B-64C55C951E86}"/>
                </c:ext>
              </c:extLst>
            </c:dLbl>
            <c:spPr>
              <a:noFill/>
              <a:ln>
                <a:noFill/>
              </a:ln>
              <a:effectLst/>
            </c:spPr>
            <c:txPr>
              <a:bodyPr rot="0" spcFirstLastPara="1" vertOverflow="ellipsis" vert="horz" wrap="square" anchor="ctr" anchorCtr="1"/>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dLblPos val="ctr"/>
            <c:showLegendKey val="0"/>
            <c:showVal val="1"/>
            <c:showCatName val="0"/>
            <c:showSerName val="1"/>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'Costos TEO'!$C$27:$D$27</c:f>
              <c:strCache>
                <c:ptCount val="2"/>
                <c:pt idx="0">
                  <c:v>2018 </c:v>
                </c:pt>
                <c:pt idx="1">
                  <c:v>LTM1H24</c:v>
                </c:pt>
              </c:strCache>
            </c:strRef>
          </c:cat>
          <c:val>
            <c:numRef>
              <c:f>'Costos TEO'!$C$36:$D$36</c:f>
              <c:numCache>
                <c:formatCode>0%</c:formatCode>
                <c:ptCount val="2"/>
                <c:pt idx="0">
                  <c:v>3.1581869302817027E-2</c:v>
                </c:pt>
                <c:pt idx="1">
                  <c:v>0.03</c:v>
                </c:pt>
              </c:numCache>
            </c:numRef>
          </c:val>
          <c:extLst>
            <c:ext xmlns:c16="http://schemas.microsoft.com/office/drawing/2014/chart" uri="{C3380CC4-5D6E-409C-BE32-E72D297353CC}">
              <c16:uniqueId val="{00000013-6717-A34F-A65B-64C55C951E86}"/>
            </c:ext>
          </c:extLst>
        </c:ser>
        <c:dLbls>
          <c:dLblPos val="ctr"/>
          <c:showLegendKey val="0"/>
          <c:showVal val="1"/>
          <c:showCatName val="0"/>
          <c:showSerName val="0"/>
          <c:showPercent val="0"/>
          <c:showBubbleSize val="0"/>
        </c:dLbls>
        <c:gapWidth val="10"/>
        <c:overlap val="100"/>
        <c:axId val="600865568"/>
        <c:axId val="600859808"/>
      </c:barChart>
      <c:catAx>
        <c:axId val="600865568"/>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lang="en-US" sz="8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s-AR"/>
          </a:p>
        </c:txPr>
        <c:crossAx val="600859808"/>
        <c:crosses val="autoZero"/>
        <c:auto val="1"/>
        <c:lblAlgn val="ctr"/>
        <c:lblOffset val="100"/>
        <c:noMultiLvlLbl val="0"/>
      </c:catAx>
      <c:valAx>
        <c:axId val="600859808"/>
        <c:scaling>
          <c:orientation val="minMax"/>
        </c:scaling>
        <c:delete val="1"/>
        <c:axPos val="l"/>
        <c:numFmt formatCode="0%" sourceLinked="1"/>
        <c:majorTickMark val="none"/>
        <c:minorTickMark val="none"/>
        <c:tickLblPos val="nextTo"/>
        <c:crossAx val="600865568"/>
        <c:crosses val="autoZero"/>
        <c:crossBetween val="between"/>
      </c:valAx>
      <c:spPr>
        <a:noFill/>
        <a:ln>
          <a:noFill/>
        </a:ln>
        <a:effectLst/>
      </c:spPr>
    </c:plotArea>
    <c:plotVisOnly val="1"/>
    <c:dispBlanksAs val="gap"/>
    <c:showDLblsOverMax val="0"/>
  </c:chart>
  <c:spPr>
    <a:noFill/>
    <a:ln>
      <a:noFill/>
    </a:ln>
    <a:effectLst/>
  </c:spPr>
  <c:txPr>
    <a:bodyPr/>
    <a:lstStyle/>
    <a:p>
      <a:pPr>
        <a:defRPr lang="en-US" sz="800" b="0" i="0" u="none" strike="noStrike" kern="1200" baseline="0">
          <a:solidFill>
            <a:srgbClr val="FFFFFF"/>
          </a:solidFill>
          <a:latin typeface="Roboto" panose="02000000000000000000" pitchFamily="2" charset="0"/>
          <a:ea typeface="Roboto" panose="02000000000000000000" pitchFamily="2" charset="0"/>
          <a:cs typeface="Roboto" panose="02000000000000000000" pitchFamily="2" charset="0"/>
        </a:defRPr>
      </a:pPr>
      <a:endParaRPr lang="es-AR"/>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98739493103576548"/>
        </c:manualLayout>
      </c:layout>
      <c:barChart>
        <c:barDir val="col"/>
        <c:grouping val="clustered"/>
        <c:varyColors val="0"/>
        <c:ser>
          <c:idx val="0"/>
          <c:order val="0"/>
          <c:tx>
            <c:strRef>
              <c:f>Hoja1!$E$2</c:f>
              <c:strCache>
                <c:ptCount val="1"/>
                <c:pt idx="0">
                  <c:v>Dividendos</c:v>
                </c:pt>
              </c:strCache>
            </c:strRef>
          </c:tx>
          <c:spPr>
            <a:solidFill>
              <a:srgbClr val="6428FB"/>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6428FB"/>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Hoja1!$B$7:$B$10</c:f>
              <c:strCache>
                <c:ptCount val="4"/>
                <c:pt idx="0">
                  <c:v>FY21</c:v>
                </c:pt>
                <c:pt idx="1">
                  <c:v>FY22</c:v>
                </c:pt>
                <c:pt idx="2">
                  <c:v>FY23</c:v>
                </c:pt>
                <c:pt idx="3">
                  <c:v>LTM1H24</c:v>
                </c:pt>
              </c:strCache>
            </c:strRef>
          </c:cat>
          <c:val>
            <c:numRef>
              <c:f>Hoja1!$E$7:$E$10</c:f>
              <c:numCache>
                <c:formatCode>_-* #,##0_-;\-* #,##0_-;_-* "-"??_-;_-@_-</c:formatCode>
                <c:ptCount val="4"/>
                <c:pt idx="0">
                  <c:v>833</c:v>
                </c:pt>
                <c:pt idx="1">
                  <c:v>713</c:v>
                </c:pt>
                <c:pt idx="2">
                  <c:v>383</c:v>
                </c:pt>
                <c:pt idx="3">
                  <c:v>606</c:v>
                </c:pt>
              </c:numCache>
            </c:numRef>
          </c:val>
          <c:extLst>
            <c:ext xmlns:c16="http://schemas.microsoft.com/office/drawing/2014/chart" uri="{C3380CC4-5D6E-409C-BE32-E72D297353CC}">
              <c16:uniqueId val="{00000000-64F5-294F-8A43-14BD9B23F271}"/>
            </c:ext>
          </c:extLst>
        </c:ser>
        <c:dLbls>
          <c:showLegendKey val="0"/>
          <c:showVal val="0"/>
          <c:showCatName val="0"/>
          <c:showSerName val="0"/>
          <c:showPercent val="0"/>
          <c:showBubbleSize val="0"/>
        </c:dLbls>
        <c:gapWidth val="50"/>
        <c:overlap val="-27"/>
        <c:axId val="977837839"/>
        <c:axId val="977832847"/>
      </c:barChart>
      <c:catAx>
        <c:axId val="977837839"/>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rgbClr val="140232"/>
                </a:solidFill>
                <a:latin typeface="Roboto" panose="02000000000000000000" pitchFamily="2" charset="0"/>
                <a:ea typeface="Roboto" panose="02000000000000000000" pitchFamily="2" charset="0"/>
                <a:cs typeface="+mn-cs"/>
              </a:defRPr>
            </a:pPr>
            <a:endParaRPr lang="es-AR"/>
          </a:p>
        </c:txPr>
        <c:crossAx val="977832847"/>
        <c:crosses val="autoZero"/>
        <c:auto val="1"/>
        <c:lblAlgn val="ctr"/>
        <c:lblOffset val="100"/>
        <c:noMultiLvlLbl val="0"/>
      </c:catAx>
      <c:valAx>
        <c:axId val="977832847"/>
        <c:scaling>
          <c:orientation val="minMax"/>
          <c:max val="1400"/>
        </c:scaling>
        <c:delete val="1"/>
        <c:axPos val="l"/>
        <c:numFmt formatCode="_-* #,##0_-;\-* #,##0_-;_-* &quot;-&quot;??_-;_-@_-" sourceLinked="1"/>
        <c:majorTickMark val="out"/>
        <c:minorTickMark val="none"/>
        <c:tickLblPos val="nextTo"/>
        <c:crossAx val="977837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4">
    <c:autoUpdate val="0"/>
  </c:externalData>
  <c:userShapes r:id="rId5"/>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1"/>
        </c:manualLayout>
      </c:layout>
      <c:barChart>
        <c:barDir val="col"/>
        <c:grouping val="clustered"/>
        <c:varyColors val="0"/>
        <c:ser>
          <c:idx val="0"/>
          <c:order val="0"/>
          <c:tx>
            <c:strRef>
              <c:f>Hoja1!$E$2</c:f>
              <c:strCache>
                <c:ptCount val="1"/>
                <c:pt idx="0">
                  <c:v>Dividendos</c:v>
                </c:pt>
              </c:strCache>
            </c:strRef>
          </c:tx>
          <c:spPr>
            <a:solidFill>
              <a:srgbClr val="24272A">
                <a:lumMod val="25000"/>
                <a:lumOff val="75000"/>
              </a:srgb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3D00A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Hoja1!$B$7:$B$10</c:f>
              <c:strCache>
                <c:ptCount val="4"/>
                <c:pt idx="0">
                  <c:v>2021</c:v>
                </c:pt>
                <c:pt idx="1">
                  <c:v>2022</c:v>
                </c:pt>
                <c:pt idx="2">
                  <c:v>2023</c:v>
                </c:pt>
                <c:pt idx="3">
                  <c:v>LTM1H24</c:v>
                </c:pt>
              </c:strCache>
            </c:strRef>
          </c:cat>
          <c:val>
            <c:numRef>
              <c:f>Hoja1!$E$7:$E$10</c:f>
              <c:numCache>
                <c:formatCode>0.00%</c:formatCode>
                <c:ptCount val="4"/>
                <c:pt idx="0" formatCode="_-* #,##0_-;\-* #,##0_-;_-* &quot;-&quot;??_-;_-@_-">
                  <c:v>0.20100000000000001</c:v>
                </c:pt>
                <c:pt idx="1">
                  <c:v>0.17299999999999999</c:v>
                </c:pt>
                <c:pt idx="2" formatCode="_-* #,##0_-;\-* #,##0_-;_-* &quot;-&quot;??_-;_-@_-">
                  <c:v>0.15029999999999999</c:v>
                </c:pt>
                <c:pt idx="3">
                  <c:v>0.1603</c:v>
                </c:pt>
              </c:numCache>
            </c:numRef>
          </c:val>
          <c:extLst>
            <c:ext xmlns:c16="http://schemas.microsoft.com/office/drawing/2014/chart" uri="{C3380CC4-5D6E-409C-BE32-E72D297353CC}">
              <c16:uniqueId val="{00000000-3362-4A44-940F-F9F6634B213D}"/>
            </c:ext>
          </c:extLst>
        </c:ser>
        <c:dLbls>
          <c:showLegendKey val="0"/>
          <c:showVal val="0"/>
          <c:showCatName val="0"/>
          <c:showSerName val="0"/>
          <c:showPercent val="0"/>
          <c:showBubbleSize val="0"/>
        </c:dLbls>
        <c:gapWidth val="50"/>
        <c:overlap val="-27"/>
        <c:axId val="977837839"/>
        <c:axId val="977832847"/>
      </c:barChart>
      <c:catAx>
        <c:axId val="977837839"/>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rgbClr val="140232"/>
                </a:solidFill>
                <a:latin typeface="Roboto" panose="02000000000000000000" pitchFamily="2" charset="0"/>
                <a:ea typeface="Roboto" panose="02000000000000000000" pitchFamily="2" charset="0"/>
                <a:cs typeface="+mn-cs"/>
              </a:defRPr>
            </a:pPr>
            <a:endParaRPr lang="es-AR"/>
          </a:p>
        </c:txPr>
        <c:crossAx val="977832847"/>
        <c:crosses val="autoZero"/>
        <c:auto val="1"/>
        <c:lblAlgn val="ctr"/>
        <c:lblOffset val="100"/>
        <c:noMultiLvlLbl val="0"/>
      </c:catAx>
      <c:valAx>
        <c:axId val="977832847"/>
        <c:scaling>
          <c:orientation val="minMax"/>
          <c:max val="0.35000000000000003"/>
        </c:scaling>
        <c:delete val="1"/>
        <c:axPos val="l"/>
        <c:numFmt formatCode="0%" sourceLinked="0"/>
        <c:majorTickMark val="out"/>
        <c:minorTickMark val="none"/>
        <c:tickLblPos val="nextTo"/>
        <c:crossAx val="977837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4">
    <c:autoUpdate val="0"/>
  </c:externalData>
  <c:userShapes r:id="rId5"/>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0"/>
          <c:y val="0"/>
          <c:w val="1"/>
          <c:h val="0.76964899171788292"/>
        </c:manualLayout>
      </c:layout>
      <c:barChart>
        <c:barDir val="col"/>
        <c:grouping val="stacked"/>
        <c:varyColors val="0"/>
        <c:ser>
          <c:idx val="0"/>
          <c:order val="0"/>
          <c:tx>
            <c:strRef>
              <c:f>Hoja1!$B$1</c:f>
              <c:strCache>
                <c:ptCount val="1"/>
                <c:pt idx="0">
                  <c:v>Columna1</c:v>
                </c:pt>
              </c:strCache>
            </c:strRef>
          </c:tx>
          <c:spPr>
            <a:solidFill>
              <a:schemeClr val="accent1"/>
            </a:solidFill>
            <a:ln>
              <a:noFill/>
            </a:ln>
            <a:effectLst/>
            <a:scene3d>
              <a:camera prst="orthographicFront"/>
              <a:lightRig rig="threePt" dir="t">
                <a:rot lat="0" lon="0" rev="1200000"/>
              </a:lightRig>
            </a:scene3d>
            <a:sp3d>
              <a:bevelT w="0" h="0"/>
            </a:sp3d>
          </c:spPr>
          <c:invertIfNegative val="0"/>
          <c:dPt>
            <c:idx val="0"/>
            <c:invertIfNegative val="0"/>
            <c:bubble3D val="0"/>
            <c:extLst>
              <c:ext xmlns:c16="http://schemas.microsoft.com/office/drawing/2014/chart" uri="{C3380CC4-5D6E-409C-BE32-E72D297353CC}">
                <c16:uniqueId val="{00000000-30D1-134F-B6BC-7CF76A3A0A85}"/>
              </c:ext>
            </c:extLst>
          </c:dPt>
          <c:dPt>
            <c:idx val="1"/>
            <c:invertIfNegative val="0"/>
            <c:bubble3D val="0"/>
            <c:extLst>
              <c:ext xmlns:c16="http://schemas.microsoft.com/office/drawing/2014/chart" uri="{C3380CC4-5D6E-409C-BE32-E72D297353CC}">
                <c16:uniqueId val="{00000002-30D1-134F-B6BC-7CF76A3A0A85}"/>
              </c:ext>
            </c:extLst>
          </c:dPt>
          <c:dPt>
            <c:idx val="2"/>
            <c:invertIfNegative val="0"/>
            <c:bubble3D val="0"/>
            <c:extLst>
              <c:ext xmlns:c16="http://schemas.microsoft.com/office/drawing/2014/chart" uri="{C3380CC4-5D6E-409C-BE32-E72D297353CC}">
                <c16:uniqueId val="{00000003-30D1-134F-B6BC-7CF76A3A0A85}"/>
              </c:ext>
            </c:extLst>
          </c:dPt>
          <c:dPt>
            <c:idx val="3"/>
            <c:invertIfNegative val="0"/>
            <c:bubble3D val="0"/>
            <c:extLst>
              <c:ext xmlns:c16="http://schemas.microsoft.com/office/drawing/2014/chart" uri="{C3380CC4-5D6E-409C-BE32-E72D297353CC}">
                <c16:uniqueId val="{00000004-30D1-134F-B6BC-7CF76A3A0A85}"/>
              </c:ext>
            </c:extLst>
          </c:dPt>
          <c:dLbls>
            <c:dLbl>
              <c:idx val="0"/>
              <c:layout>
                <c:manualLayout>
                  <c:x val="7.8626330658281268E-3"/>
                  <c:y val="-0.32911261749454179"/>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30D1-134F-B6BC-7CF76A3A0A85}"/>
                </c:ext>
              </c:extLst>
            </c:dLbl>
            <c:dLbl>
              <c:idx val="1"/>
              <c:layout>
                <c:manualLayout>
                  <c:x val="-2.6208235783321864E-3"/>
                  <c:y val="-0.34088067623208607"/>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0D1-134F-B6BC-7CF76A3A0A85}"/>
                </c:ext>
              </c:extLst>
            </c:dLbl>
            <c:dLbl>
              <c:idx val="2"/>
              <c:layout>
                <c:manualLayout>
                  <c:x val="0"/>
                  <c:y val="-0.2873425618122772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0D1-134F-B6BC-7CF76A3A0A85}"/>
                </c:ext>
              </c:extLst>
            </c:dLbl>
            <c:dLbl>
              <c:idx val="3"/>
              <c:layout>
                <c:manualLayout>
                  <c:x val="-2.6208235783321864E-3"/>
                  <c:y val="-0.312282179994813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30D1-134F-B6BC-7CF76A3A0A85}"/>
                </c:ext>
              </c:extLst>
            </c:dLbl>
            <c:spPr>
              <a:noFill/>
              <a:ln>
                <a:noFill/>
              </a:ln>
              <a:effectLst/>
            </c:spPr>
            <c:txPr>
              <a:bodyPr wrap="square" lIns="38100" tIns="19050" rIns="38100" bIns="19050" anchor="ctr">
                <a:spAutoFit/>
              </a:bodyPr>
              <a:lstStyle/>
              <a:p>
                <a:pPr>
                  <a:defRPr sz="800" b="0" i="0">
                    <a:solidFill>
                      <a:schemeClr val="accent1"/>
                    </a:solidFill>
                    <a:latin typeface="Roboto Medium" panose="02000000000000000000" pitchFamily="2" charset="0"/>
                    <a:ea typeface="Roboto Medium" panose="02000000000000000000" pitchFamily="2" charset="0"/>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Hoja1!$A$2:$A$5</c:f>
              <c:strCache>
                <c:ptCount val="4"/>
                <c:pt idx="0">
                  <c:v>FY21</c:v>
                </c:pt>
                <c:pt idx="1">
                  <c:v>FY22</c:v>
                </c:pt>
                <c:pt idx="2">
                  <c:v>FY23</c:v>
                </c:pt>
                <c:pt idx="3">
                  <c:v>LTM1H24</c:v>
                </c:pt>
              </c:strCache>
            </c:strRef>
          </c:cat>
          <c:val>
            <c:numRef>
              <c:f>Hoja1!$B$2:$B$5</c:f>
              <c:numCache>
                <c:formatCode>0</c:formatCode>
                <c:ptCount val="4"/>
                <c:pt idx="0">
                  <c:v>527</c:v>
                </c:pt>
                <c:pt idx="1">
                  <c:v>516</c:v>
                </c:pt>
                <c:pt idx="2">
                  <c:v>401</c:v>
                </c:pt>
                <c:pt idx="3">
                  <c:v>468</c:v>
                </c:pt>
              </c:numCache>
            </c:numRef>
          </c:val>
          <c:extLst>
            <c:ext xmlns:c16="http://schemas.microsoft.com/office/drawing/2014/chart" uri="{C3380CC4-5D6E-409C-BE32-E72D297353CC}">
              <c16:uniqueId val="{00000005-30D1-134F-B6BC-7CF76A3A0A85}"/>
            </c:ext>
          </c:extLst>
        </c:ser>
        <c:dLbls>
          <c:showLegendKey val="0"/>
          <c:showVal val="0"/>
          <c:showCatName val="0"/>
          <c:showSerName val="0"/>
          <c:showPercent val="0"/>
          <c:showBubbleSize val="0"/>
        </c:dLbls>
        <c:gapWidth val="50"/>
        <c:overlap val="100"/>
        <c:axId val="160185728"/>
        <c:axId val="160191616"/>
      </c:barChart>
      <c:catAx>
        <c:axId val="160185728"/>
        <c:scaling>
          <c:orientation val="minMax"/>
        </c:scaling>
        <c:delete val="0"/>
        <c:axPos val="b"/>
        <c:numFmt formatCode="General" sourceLinked="0"/>
        <c:majorTickMark val="out"/>
        <c:minorTickMark val="none"/>
        <c:tickLblPos val="nextTo"/>
        <c:spPr>
          <a:ln>
            <a:noFill/>
          </a:ln>
        </c:spPr>
        <c:txPr>
          <a:bodyPr/>
          <a:lstStyle/>
          <a:p>
            <a:pPr algn="ctr">
              <a:defRPr lang="es-AR" sz="800" b="0" i="0" u="none" strike="noStrike" kern="1200" baseline="0">
                <a:solidFill>
                  <a:srgbClr val="231B0A"/>
                </a:solidFill>
                <a:latin typeface="Roboto" panose="02000000000000000000" pitchFamily="2" charset="0"/>
                <a:ea typeface="Roboto" panose="02000000000000000000" pitchFamily="2" charset="0"/>
                <a:cs typeface="Roboto" panose="02000000000000000000" pitchFamily="2" charset="0"/>
              </a:defRPr>
            </a:pPr>
            <a:endParaRPr lang="es-AR"/>
          </a:p>
        </c:txPr>
        <c:crossAx val="160191616"/>
        <c:crosses val="autoZero"/>
        <c:auto val="1"/>
        <c:lblAlgn val="ctr"/>
        <c:lblOffset val="100"/>
        <c:noMultiLvlLbl val="0"/>
      </c:catAx>
      <c:valAx>
        <c:axId val="160191616"/>
        <c:scaling>
          <c:orientation val="minMax"/>
          <c:min val="0"/>
        </c:scaling>
        <c:delete val="1"/>
        <c:axPos val="l"/>
        <c:numFmt formatCode="0" sourceLinked="1"/>
        <c:majorTickMark val="out"/>
        <c:minorTickMark val="none"/>
        <c:tickLblPos val="nextTo"/>
        <c:crossAx val="160185728"/>
        <c:crosses val="autoZero"/>
        <c:crossBetween val="between"/>
      </c:valAx>
      <c:spPr>
        <a:noFill/>
        <a:ln w="25400">
          <a:noFill/>
        </a:ln>
      </c:spPr>
    </c:plotArea>
    <c:plotVisOnly val="1"/>
    <c:dispBlanksAs val="gap"/>
    <c:showDLblsOverMax val="0"/>
  </c:chart>
  <c:spPr>
    <a:effectLst/>
  </c:spPr>
  <c:txPr>
    <a:bodyPr/>
    <a:lstStyle/>
    <a:p>
      <a:pPr>
        <a:defRPr sz="1200" b="1">
          <a:solidFill>
            <a:schemeClr val="tx2"/>
          </a:solidFill>
          <a:latin typeface="Calibri" pitchFamily="34" charset="0"/>
        </a:defRPr>
      </a:pPr>
      <a:endParaRPr lang="es-AR"/>
    </a:p>
  </c:txPr>
  <c:externalData r:id="rId1">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16257040450588839"/>
          <c:w val="1"/>
          <c:h val="0.65308371735791082"/>
        </c:manualLayout>
      </c:layout>
      <c:barChart>
        <c:barDir val="col"/>
        <c:grouping val="clustered"/>
        <c:varyColors val="0"/>
        <c:ser>
          <c:idx val="0"/>
          <c:order val="0"/>
          <c:tx>
            <c:strRef>
              <c:f>Hoja1!$E$2</c:f>
              <c:strCache>
                <c:ptCount val="1"/>
                <c:pt idx="0">
                  <c:v>Dividendos</c:v>
                </c:pt>
              </c:strCache>
            </c:strRef>
          </c:tx>
          <c:spPr>
            <a:solidFill>
              <a:srgbClr val="24272A">
                <a:lumMod val="25000"/>
                <a:lumOff val="75000"/>
              </a:srgb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3D00A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Hoja1!$B$7:$B$10</c:f>
              <c:strCache>
                <c:ptCount val="4"/>
                <c:pt idx="0">
                  <c:v>2021</c:v>
                </c:pt>
                <c:pt idx="1">
                  <c:v>2022</c:v>
                </c:pt>
                <c:pt idx="2">
                  <c:v>2023</c:v>
                </c:pt>
                <c:pt idx="3">
                  <c:v>LTM1H24</c:v>
                </c:pt>
              </c:strCache>
            </c:strRef>
          </c:cat>
          <c:val>
            <c:numRef>
              <c:f>Hoja1!$E$7:$E$10</c:f>
              <c:numCache>
                <c:formatCode>0.00%</c:formatCode>
                <c:ptCount val="4"/>
                <c:pt idx="0" formatCode="_-* #,##0_-;\-* #,##0_-;_-* &quot;-&quot;??_-;_-@_-">
                  <c:v>0.124</c:v>
                </c:pt>
                <c:pt idx="1">
                  <c:v>0.112</c:v>
                </c:pt>
                <c:pt idx="2" formatCode="_-* #,##0_-;\-* #,##0_-;_-* &quot;-&quot;??_-;_-@_-">
                  <c:v>7.4999999999999997E-2</c:v>
                </c:pt>
                <c:pt idx="3">
                  <c:v>8.5000000000000006E-2</c:v>
                </c:pt>
              </c:numCache>
            </c:numRef>
          </c:val>
          <c:extLst>
            <c:ext xmlns:c16="http://schemas.microsoft.com/office/drawing/2014/chart" uri="{C3380CC4-5D6E-409C-BE32-E72D297353CC}">
              <c16:uniqueId val="{00000000-62B9-C340-A4E7-D9BE65695774}"/>
            </c:ext>
          </c:extLst>
        </c:ser>
        <c:dLbls>
          <c:showLegendKey val="0"/>
          <c:showVal val="0"/>
          <c:showCatName val="0"/>
          <c:showSerName val="0"/>
          <c:showPercent val="0"/>
          <c:showBubbleSize val="0"/>
        </c:dLbls>
        <c:gapWidth val="50"/>
        <c:overlap val="-27"/>
        <c:axId val="977837839"/>
        <c:axId val="977832847"/>
      </c:barChart>
      <c:catAx>
        <c:axId val="977837839"/>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rgbClr val="140232"/>
                </a:solidFill>
                <a:latin typeface="Roboto" panose="02000000000000000000" pitchFamily="2" charset="0"/>
                <a:ea typeface="Roboto" panose="02000000000000000000" pitchFamily="2" charset="0"/>
                <a:cs typeface="+mn-cs"/>
              </a:defRPr>
            </a:pPr>
            <a:endParaRPr lang="es-AR"/>
          </a:p>
        </c:txPr>
        <c:crossAx val="977832847"/>
        <c:crosses val="autoZero"/>
        <c:auto val="1"/>
        <c:lblAlgn val="ctr"/>
        <c:lblOffset val="100"/>
        <c:noMultiLvlLbl val="0"/>
      </c:catAx>
      <c:valAx>
        <c:axId val="977832847"/>
        <c:scaling>
          <c:orientation val="minMax"/>
          <c:max val="0.15000000000000002"/>
        </c:scaling>
        <c:delete val="1"/>
        <c:axPos val="l"/>
        <c:numFmt formatCode="0%" sourceLinked="0"/>
        <c:majorTickMark val="out"/>
        <c:minorTickMark val="none"/>
        <c:tickLblPos val="nextTo"/>
        <c:crossAx val="977837839"/>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4">
    <c:autoUpdate val="0"/>
  </c:externalData>
  <c:userShapes r:id="rId5"/>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39995108993357392"/>
          <c:y val="0.25893222732804483"/>
        </c:manualLayout>
      </c:layout>
      <c:overlay val="0"/>
      <c:spPr>
        <a:noFill/>
        <a:ln>
          <a:noFill/>
        </a:ln>
        <a:effectLst/>
      </c:spPr>
      <c:txPr>
        <a:bodyPr rot="0" spcFirstLastPara="1" vertOverflow="ellipsis" vert="horz" wrap="square" anchor="ctr" anchorCtr="1"/>
        <a:lstStyle/>
        <a:p>
          <a:pPr>
            <a:defRPr sz="800" b="0" i="0" u="none" strike="noStrike" kern="1200" spc="0" baseline="0">
              <a:solidFill>
                <a:schemeClr val="tx1"/>
              </a:solidFill>
              <a:latin typeface="Roboto Medium" panose="02000000000000000000" pitchFamily="2" charset="0"/>
              <a:ea typeface="Roboto Medium" panose="02000000000000000000" pitchFamily="2" charset="0"/>
              <a:cs typeface="Roboto Light" panose="02000000000000000000" pitchFamily="2" charset="0"/>
            </a:defRPr>
          </a:pPr>
          <a:endParaRPr lang="es-AR"/>
        </a:p>
      </c:txPr>
    </c:title>
    <c:autoTitleDeleted val="0"/>
    <c:plotArea>
      <c:layout>
        <c:manualLayout>
          <c:layoutTarget val="inner"/>
          <c:xMode val="edge"/>
          <c:yMode val="edge"/>
          <c:x val="0"/>
          <c:y val="0.38177567530787215"/>
          <c:w val="1"/>
          <c:h val="0.36886769267017516"/>
        </c:manualLayout>
      </c:layout>
      <c:barChart>
        <c:barDir val="col"/>
        <c:grouping val="clustered"/>
        <c:varyColors val="0"/>
        <c:ser>
          <c:idx val="0"/>
          <c:order val="0"/>
          <c:tx>
            <c:strRef>
              <c:f>Hoja1!$B$7</c:f>
              <c:strCache>
                <c:ptCount val="1"/>
                <c:pt idx="0">
                  <c:v>Download</c:v>
                </c:pt>
              </c:strCache>
            </c:strRef>
          </c:tx>
          <c:spPr>
            <a:solidFill>
              <a:srgbClr val="00B0F0"/>
            </a:solidFill>
            <a:ln>
              <a:noFill/>
            </a:ln>
            <a:effectLst/>
          </c:spPr>
          <c:invertIfNegative val="0"/>
          <c:dPt>
            <c:idx val="1"/>
            <c:invertIfNegative val="0"/>
            <c:bubble3D val="0"/>
            <c:spPr>
              <a:solidFill>
                <a:srgbClr val="FF0000"/>
              </a:solidFill>
              <a:ln>
                <a:noFill/>
              </a:ln>
              <a:effectLst/>
            </c:spPr>
            <c:extLst>
              <c:ext xmlns:c16="http://schemas.microsoft.com/office/drawing/2014/chart" uri="{C3380CC4-5D6E-409C-BE32-E72D297353CC}">
                <c16:uniqueId val="{00000001-FC9E-7D44-AD07-D330DA46B5D2}"/>
              </c:ext>
            </c:extLst>
          </c:dPt>
          <c:dPt>
            <c:idx val="2"/>
            <c:invertIfNegative val="0"/>
            <c:bubble3D val="0"/>
            <c:spPr>
              <a:solidFill>
                <a:srgbClr val="92D050"/>
              </a:solidFill>
              <a:ln>
                <a:noFill/>
              </a:ln>
              <a:effectLst/>
            </c:spPr>
            <c:extLst>
              <c:ext xmlns:c16="http://schemas.microsoft.com/office/drawing/2014/chart" uri="{C3380CC4-5D6E-409C-BE32-E72D297353CC}">
                <c16:uniqueId val="{00000003-FC9E-7D44-AD07-D330DA46B5D2}"/>
              </c:ext>
            </c:extLst>
          </c:dPt>
          <c:dLbls>
            <c:spPr>
              <a:noFill/>
              <a:ln>
                <a:noFill/>
              </a:ln>
              <a:effectLst/>
            </c:spPr>
            <c:txPr>
              <a:bodyPr rot="0" spcFirstLastPara="1" vertOverflow="ellipsis" vert="horz" wrap="square" lIns="38100" tIns="19050" rIns="38100" bIns="19050" anchor="ctr" anchorCtr="1">
                <a:spAutoFit/>
              </a:bodyPr>
              <a:lstStyle/>
              <a:p>
                <a:pPr>
                  <a:defRPr sz="700" b="0" i="0" u="none" strike="noStrike" kern="1200" baseline="0">
                    <a:solidFill>
                      <a:schemeClr val="tx1">
                        <a:lumMod val="75000"/>
                        <a:lumOff val="25000"/>
                      </a:schemeClr>
                    </a:solidFill>
                    <a:latin typeface="Roboto Light" panose="02000000000000000000" pitchFamily="2" charset="0"/>
                    <a:ea typeface="Roboto Light" panose="02000000000000000000" pitchFamily="2" charset="0"/>
                    <a:cs typeface="Roboto Light" panose="02000000000000000000" pitchFamily="2" charset="0"/>
                  </a:defRPr>
                </a:pPr>
                <a:endParaRPr lang="es-A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Hoja1!$C$6:$E$6</c:f>
              <c:strCache>
                <c:ptCount val="3"/>
                <c:pt idx="0">
                  <c:v>Personal</c:v>
                </c:pt>
                <c:pt idx="1">
                  <c:v>Claro</c:v>
                </c:pt>
                <c:pt idx="2">
                  <c:v>Movistar</c:v>
                </c:pt>
              </c:strCache>
            </c:strRef>
          </c:cat>
          <c:val>
            <c:numRef>
              <c:f>Hoja1!$C$7:$E$7</c:f>
              <c:numCache>
                <c:formatCode>General</c:formatCode>
                <c:ptCount val="3"/>
                <c:pt idx="0">
                  <c:v>48.6</c:v>
                </c:pt>
                <c:pt idx="1">
                  <c:v>26.1</c:v>
                </c:pt>
                <c:pt idx="2">
                  <c:v>28.9</c:v>
                </c:pt>
              </c:numCache>
            </c:numRef>
          </c:val>
          <c:extLst>
            <c:ext xmlns:c16="http://schemas.microsoft.com/office/drawing/2014/chart" uri="{C3380CC4-5D6E-409C-BE32-E72D297353CC}">
              <c16:uniqueId val="{00000004-FC9E-7D44-AD07-D330DA46B5D2}"/>
            </c:ext>
          </c:extLst>
        </c:ser>
        <c:dLbls>
          <c:dLblPos val="outEnd"/>
          <c:showLegendKey val="0"/>
          <c:showVal val="1"/>
          <c:showCatName val="0"/>
          <c:showSerName val="0"/>
          <c:showPercent val="0"/>
          <c:showBubbleSize val="0"/>
        </c:dLbls>
        <c:gapWidth val="50"/>
        <c:overlap val="-27"/>
        <c:axId val="2064051888"/>
        <c:axId val="2064040848"/>
      </c:barChart>
      <c:catAx>
        <c:axId val="2064051888"/>
        <c:scaling>
          <c:orientation val="minMax"/>
        </c:scaling>
        <c:delete val="0"/>
        <c:axPos val="b"/>
        <c:numFmt formatCode="General" sourceLinked="1"/>
        <c:majorTickMark val="none"/>
        <c:minorTickMark val="none"/>
        <c:tickLblPos val="nextTo"/>
        <c:spPr>
          <a:noFill/>
          <a:ln w="6350" cap="flat" cmpd="sng" algn="ctr">
            <a:solidFill>
              <a:schemeClr val="tx1">
                <a:lumMod val="75000"/>
                <a:lumOff val="25000"/>
              </a:schemeClr>
            </a:solidFill>
            <a:round/>
          </a:ln>
          <a:effectLst/>
        </c:spPr>
        <c:txPr>
          <a:bodyPr rot="-60000000" spcFirstLastPara="1" vertOverflow="ellipsis" vert="horz" wrap="square" anchor="ctr" anchorCtr="1"/>
          <a:lstStyle/>
          <a:p>
            <a:pPr>
              <a:defRPr sz="7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2064040848"/>
        <c:crosses val="autoZero"/>
        <c:auto val="1"/>
        <c:lblAlgn val="ctr"/>
        <c:lblOffset val="100"/>
        <c:noMultiLvlLbl val="0"/>
      </c:catAx>
      <c:valAx>
        <c:axId val="2064040848"/>
        <c:scaling>
          <c:orientation val="minMax"/>
        </c:scaling>
        <c:delete val="1"/>
        <c:axPos val="l"/>
        <c:numFmt formatCode="General" sourceLinked="1"/>
        <c:majorTickMark val="none"/>
        <c:minorTickMark val="none"/>
        <c:tickLblPos val="nextTo"/>
        <c:crossAx val="206405188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solidFill>
            <a:schemeClr val="tx1">
              <a:lumMod val="50000"/>
              <a:lumOff val="50000"/>
            </a:schemeClr>
          </a:solidFill>
          <a:latin typeface="Pulso" pitchFamily="2" charset="0"/>
        </a:defRPr>
      </a:pPr>
      <a:endParaRPr lang="es-A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0"/>
          <c:y val="0"/>
          <c:w val="1"/>
          <c:h val="0.76964925755248337"/>
        </c:manualLayout>
      </c:layout>
      <c:barChart>
        <c:barDir val="col"/>
        <c:grouping val="stacked"/>
        <c:varyColors val="0"/>
        <c:ser>
          <c:idx val="0"/>
          <c:order val="0"/>
          <c:tx>
            <c:strRef>
              <c:f>Hoja1!$B$1</c:f>
              <c:strCache>
                <c:ptCount val="1"/>
                <c:pt idx="0">
                  <c:v>Columna1</c:v>
                </c:pt>
              </c:strCache>
            </c:strRef>
          </c:tx>
          <c:spPr>
            <a:solidFill>
              <a:schemeClr val="accent1"/>
            </a:solidFill>
            <a:ln>
              <a:noFill/>
            </a:ln>
            <a:effectLst/>
            <a:scene3d>
              <a:camera prst="orthographicFront"/>
              <a:lightRig rig="threePt" dir="t">
                <a:rot lat="0" lon="0" rev="1200000"/>
              </a:lightRig>
            </a:scene3d>
            <a:sp3d>
              <a:bevelT w="0" h="0"/>
            </a:sp3d>
          </c:spPr>
          <c:invertIfNegative val="0"/>
          <c:dPt>
            <c:idx val="0"/>
            <c:invertIfNegative val="0"/>
            <c:bubble3D val="0"/>
            <c:extLst>
              <c:ext xmlns:c16="http://schemas.microsoft.com/office/drawing/2014/chart" uri="{C3380CC4-5D6E-409C-BE32-E72D297353CC}">
                <c16:uniqueId val="{00000000-C5B4-BE49-8CA9-0688582B5976}"/>
              </c:ext>
            </c:extLst>
          </c:dPt>
          <c:dPt>
            <c:idx val="1"/>
            <c:invertIfNegative val="0"/>
            <c:bubble3D val="0"/>
            <c:extLst>
              <c:ext xmlns:c16="http://schemas.microsoft.com/office/drawing/2014/chart" uri="{C3380CC4-5D6E-409C-BE32-E72D297353CC}">
                <c16:uniqueId val="{00000002-C5B4-BE49-8CA9-0688582B5976}"/>
              </c:ext>
            </c:extLst>
          </c:dPt>
          <c:dPt>
            <c:idx val="2"/>
            <c:invertIfNegative val="0"/>
            <c:bubble3D val="0"/>
            <c:extLst>
              <c:ext xmlns:c16="http://schemas.microsoft.com/office/drawing/2014/chart" uri="{C3380CC4-5D6E-409C-BE32-E72D297353CC}">
                <c16:uniqueId val="{00000003-C5B4-BE49-8CA9-0688582B5976}"/>
              </c:ext>
            </c:extLst>
          </c:dPt>
          <c:dPt>
            <c:idx val="3"/>
            <c:invertIfNegative val="0"/>
            <c:bubble3D val="0"/>
            <c:extLst>
              <c:ext xmlns:c16="http://schemas.microsoft.com/office/drawing/2014/chart" uri="{C3380CC4-5D6E-409C-BE32-E72D297353CC}">
                <c16:uniqueId val="{00000004-C5B4-BE49-8CA9-0688582B5976}"/>
              </c:ext>
            </c:extLst>
          </c:dPt>
          <c:dLbls>
            <c:dLbl>
              <c:idx val="0"/>
              <c:layout>
                <c:manualLayout>
                  <c:x val="-6.0757636387889454E-4"/>
                  <c:y val="-0.29258064516129034"/>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C5B4-BE49-8CA9-0688582B5976}"/>
                </c:ext>
              </c:extLst>
            </c:dLbl>
            <c:dLbl>
              <c:idx val="1"/>
              <c:layout>
                <c:manualLayout>
                  <c:x val="3.8278644791249834E-3"/>
                  <c:y val="-0.24813748079877113"/>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C5B4-BE49-8CA9-0688582B5976}"/>
                </c:ext>
              </c:extLst>
            </c:dLbl>
            <c:dLbl>
              <c:idx val="2"/>
              <c:layout>
                <c:manualLayout>
                  <c:x val="3.8515406162457222E-4"/>
                  <c:y val="-0.22688044034818228"/>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C5B4-BE49-8CA9-0688582B5976}"/>
                </c:ext>
              </c:extLst>
            </c:dLbl>
            <c:dLbl>
              <c:idx val="3"/>
              <c:layout>
                <c:manualLayout>
                  <c:x val="-2.6208235783321864E-3"/>
                  <c:y val="-0.312282179994813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C5B4-BE49-8CA9-0688582B5976}"/>
                </c:ext>
              </c:extLst>
            </c:dLbl>
            <c:spPr>
              <a:noFill/>
              <a:ln>
                <a:noFill/>
              </a:ln>
              <a:effectLst/>
            </c:spPr>
            <c:txPr>
              <a:bodyPr wrap="square" lIns="38100" tIns="19050" rIns="38100" bIns="19050" anchor="ctr">
                <a:spAutoFit/>
              </a:bodyPr>
              <a:lstStyle/>
              <a:p>
                <a:pPr>
                  <a:defRPr sz="800" b="0" i="0">
                    <a:solidFill>
                      <a:srgbClr val="3C009F"/>
                    </a:solidFill>
                    <a:latin typeface="Roboto Medium" panose="02000000000000000000" pitchFamily="2" charset="0"/>
                    <a:ea typeface="Roboto Medium" panose="02000000000000000000" pitchFamily="2" charset="0"/>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Hoja1!$A$2:$A$5</c:f>
              <c:strCache>
                <c:ptCount val="3"/>
                <c:pt idx="0">
                  <c:v>FY21</c:v>
                </c:pt>
                <c:pt idx="1">
                  <c:v>FY22</c:v>
                </c:pt>
                <c:pt idx="2">
                  <c:v>FY23</c:v>
                </c:pt>
              </c:strCache>
            </c:strRef>
          </c:cat>
          <c:val>
            <c:numRef>
              <c:f>Hoja1!$B$2:$B$5</c:f>
              <c:numCache>
                <c:formatCode>0</c:formatCode>
                <c:ptCount val="4"/>
                <c:pt idx="0">
                  <c:v>200</c:v>
                </c:pt>
                <c:pt idx="1">
                  <c:v>150</c:v>
                </c:pt>
                <c:pt idx="2">
                  <c:v>110</c:v>
                </c:pt>
              </c:numCache>
            </c:numRef>
          </c:val>
          <c:extLst>
            <c:ext xmlns:c16="http://schemas.microsoft.com/office/drawing/2014/chart" uri="{C3380CC4-5D6E-409C-BE32-E72D297353CC}">
              <c16:uniqueId val="{00000005-C5B4-BE49-8CA9-0688582B5976}"/>
            </c:ext>
          </c:extLst>
        </c:ser>
        <c:dLbls>
          <c:showLegendKey val="0"/>
          <c:showVal val="0"/>
          <c:showCatName val="0"/>
          <c:showSerName val="0"/>
          <c:showPercent val="0"/>
          <c:showBubbleSize val="0"/>
        </c:dLbls>
        <c:gapWidth val="50"/>
        <c:overlap val="100"/>
        <c:axId val="160185728"/>
        <c:axId val="160191616"/>
      </c:barChart>
      <c:catAx>
        <c:axId val="160185728"/>
        <c:scaling>
          <c:orientation val="minMax"/>
        </c:scaling>
        <c:delete val="0"/>
        <c:axPos val="b"/>
        <c:numFmt formatCode="General" sourceLinked="0"/>
        <c:majorTickMark val="out"/>
        <c:minorTickMark val="none"/>
        <c:tickLblPos val="nextTo"/>
        <c:spPr>
          <a:ln>
            <a:noFill/>
          </a:ln>
        </c:spPr>
        <c:txPr>
          <a:bodyPr/>
          <a:lstStyle/>
          <a:p>
            <a:pPr algn="ctr">
              <a:defRPr lang="es-AR" sz="800" b="0" i="0" u="none" strike="noStrike" kern="1200" baseline="0">
                <a:solidFill>
                  <a:srgbClr val="231B0A"/>
                </a:solidFill>
                <a:latin typeface="Roboto" panose="02000000000000000000" pitchFamily="2" charset="0"/>
                <a:ea typeface="Roboto" panose="02000000000000000000" pitchFamily="2" charset="0"/>
                <a:cs typeface="Roboto" panose="02000000000000000000" pitchFamily="2" charset="0"/>
              </a:defRPr>
            </a:pPr>
            <a:endParaRPr lang="es-AR"/>
          </a:p>
        </c:txPr>
        <c:crossAx val="160191616"/>
        <c:crosses val="autoZero"/>
        <c:auto val="1"/>
        <c:lblAlgn val="ctr"/>
        <c:lblOffset val="100"/>
        <c:noMultiLvlLbl val="0"/>
      </c:catAx>
      <c:valAx>
        <c:axId val="160191616"/>
        <c:scaling>
          <c:orientation val="minMax"/>
          <c:min val="0"/>
        </c:scaling>
        <c:delete val="1"/>
        <c:axPos val="l"/>
        <c:numFmt formatCode="0" sourceLinked="1"/>
        <c:majorTickMark val="out"/>
        <c:minorTickMark val="none"/>
        <c:tickLblPos val="nextTo"/>
        <c:crossAx val="160185728"/>
        <c:crosses val="autoZero"/>
        <c:crossBetween val="between"/>
      </c:valAx>
      <c:spPr>
        <a:noFill/>
        <a:ln w="25400">
          <a:noFill/>
        </a:ln>
      </c:spPr>
    </c:plotArea>
    <c:plotVisOnly val="1"/>
    <c:dispBlanksAs val="gap"/>
    <c:showDLblsOverMax val="0"/>
  </c:chart>
  <c:spPr>
    <a:effectLst/>
  </c:spPr>
  <c:txPr>
    <a:bodyPr/>
    <a:lstStyle/>
    <a:p>
      <a:pPr>
        <a:defRPr sz="1200" b="1">
          <a:solidFill>
            <a:schemeClr val="tx2"/>
          </a:solidFill>
          <a:latin typeface="Calibri" pitchFamily="34" charset="0"/>
        </a:defRPr>
      </a:pPr>
      <a:endParaRPr lang="es-AR"/>
    </a:p>
  </c:txPr>
  <c:externalData r:id="rId1">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
          <c:y val="0"/>
          <c:w val="1"/>
          <c:h val="0.73332939688867249"/>
        </c:manualLayout>
      </c:layout>
      <c:barChart>
        <c:barDir val="col"/>
        <c:grouping val="clustered"/>
        <c:varyColors val="0"/>
        <c:ser>
          <c:idx val="0"/>
          <c:order val="0"/>
          <c:tx>
            <c:strRef>
              <c:f>Hoja1!$E$2</c:f>
              <c:strCache>
                <c:ptCount val="1"/>
                <c:pt idx="0">
                  <c:v>Dividendos</c:v>
                </c:pt>
              </c:strCache>
            </c:strRef>
          </c:tx>
          <c:spPr>
            <a:solidFill>
              <a:srgbClr val="24272A">
                <a:lumMod val="25000"/>
                <a:lumOff val="75000"/>
              </a:srgbClr>
            </a:solidFill>
            <a:ln>
              <a:noFill/>
            </a:ln>
            <a:effectLst/>
          </c:spPr>
          <c:invertIfNegative val="0"/>
          <c:dLbls>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3D00A1"/>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Hoja1!$B$7:$B$10</c:f>
              <c:numCache>
                <c:formatCode>General</c:formatCode>
                <c:ptCount val="4"/>
                <c:pt idx="0">
                  <c:v>2021</c:v>
                </c:pt>
                <c:pt idx="1">
                  <c:v>2022</c:v>
                </c:pt>
                <c:pt idx="2">
                  <c:v>2023</c:v>
                </c:pt>
              </c:numCache>
            </c:numRef>
          </c:cat>
          <c:val>
            <c:numRef>
              <c:f>Hoja1!$E$7:$E$10</c:f>
              <c:numCache>
                <c:formatCode>0.00%</c:formatCode>
                <c:ptCount val="4"/>
                <c:pt idx="0" formatCode="_-* #,##0_-;\-* #,##0_-;_-* &quot;-&quot;??_-;_-@_-">
                  <c:v>9.1999999999999998E-2</c:v>
                </c:pt>
                <c:pt idx="1">
                  <c:v>6.6000000000000003E-2</c:v>
                </c:pt>
                <c:pt idx="2" formatCode="_-* #,##0_-;\-* #,##0_-;_-* &quot;-&quot;??_-;_-@_-">
                  <c:v>0.05</c:v>
                </c:pt>
              </c:numCache>
            </c:numRef>
          </c:val>
          <c:extLst>
            <c:ext xmlns:c16="http://schemas.microsoft.com/office/drawing/2014/chart" uri="{C3380CC4-5D6E-409C-BE32-E72D297353CC}">
              <c16:uniqueId val="{00000000-6DC5-9E4E-B88B-33B7E524E7D9}"/>
            </c:ext>
          </c:extLst>
        </c:ser>
        <c:dLbls>
          <c:showLegendKey val="0"/>
          <c:showVal val="0"/>
          <c:showCatName val="0"/>
          <c:showSerName val="0"/>
          <c:showPercent val="0"/>
          <c:showBubbleSize val="0"/>
        </c:dLbls>
        <c:gapWidth val="50"/>
        <c:overlap val="-27"/>
        <c:axId val="977837839"/>
        <c:axId val="977832847"/>
      </c:barChart>
      <c:catAx>
        <c:axId val="977837839"/>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rgbClr val="140232"/>
                </a:solidFill>
                <a:latin typeface="Roboto" panose="02000000000000000000" pitchFamily="2" charset="0"/>
                <a:ea typeface="Roboto" panose="02000000000000000000" pitchFamily="2" charset="0"/>
                <a:cs typeface="+mn-cs"/>
              </a:defRPr>
            </a:pPr>
            <a:endParaRPr lang="es-AR"/>
          </a:p>
        </c:txPr>
        <c:crossAx val="977832847"/>
        <c:crosses val="autoZero"/>
        <c:auto val="1"/>
        <c:lblAlgn val="ctr"/>
        <c:lblOffset val="100"/>
        <c:noMultiLvlLbl val="0"/>
      </c:catAx>
      <c:valAx>
        <c:axId val="977832847"/>
        <c:scaling>
          <c:orientation val="minMax"/>
          <c:max val="0.15000000000000002"/>
        </c:scaling>
        <c:delete val="1"/>
        <c:axPos val="l"/>
        <c:numFmt formatCode="0%" sourceLinked="0"/>
        <c:majorTickMark val="out"/>
        <c:minorTickMark val="none"/>
        <c:tickLblPos val="nextTo"/>
        <c:crossAx val="977837839"/>
        <c:crosses val="autoZero"/>
        <c:crossBetween val="between"/>
        <c:majorUnit val="2.0000000000000004E-2"/>
        <c:minorUnit val="1.0000000000000002E-2"/>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4">
    <c:autoUpdate val="0"/>
  </c:externalData>
  <c:userShapes r:id="rId5"/>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Hoja1!$C$1</c:f>
              <c:strCache>
                <c:ptCount val="1"/>
                <c:pt idx="0">
                  <c:v>valor</c:v>
                </c:pt>
              </c:strCache>
            </c:strRef>
          </c:tx>
          <c:spPr>
            <a:solidFill>
              <a:schemeClr val="accent1"/>
            </a:solidFill>
            <a:ln>
              <a:noFill/>
            </a:ln>
            <a:effectLst/>
          </c:spPr>
          <c:invertIfNegative val="0"/>
          <c:dPt>
            <c:idx val="0"/>
            <c:invertIfNegative val="0"/>
            <c:bubble3D val="0"/>
            <c:spPr>
              <a:solidFill>
                <a:schemeClr val="accent1"/>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CFA1-2741-A17F-6B8B72625C88}"/>
              </c:ext>
            </c:extLst>
          </c:dPt>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Hoja1!$B$3:$B$7</c:f>
              <c:strCache>
                <c:ptCount val="2"/>
                <c:pt idx="0">
                  <c:v>2Q23</c:v>
                </c:pt>
                <c:pt idx="1">
                  <c:v>2Q24</c:v>
                </c:pt>
              </c:strCache>
            </c:strRef>
          </c:cat>
          <c:val>
            <c:numRef>
              <c:f>Hoja1!$C$3:$C$7</c:f>
              <c:numCache>
                <c:formatCode>0%</c:formatCode>
                <c:ptCount val="2"/>
                <c:pt idx="0">
                  <c:v>1.1559999999999999</c:v>
                </c:pt>
                <c:pt idx="1">
                  <c:v>2.7149999999999999</c:v>
                </c:pt>
              </c:numCache>
            </c:numRef>
          </c:val>
          <c:extLst>
            <c:ext xmlns:c16="http://schemas.microsoft.com/office/drawing/2014/chart" uri="{C3380CC4-5D6E-409C-BE32-E72D297353CC}">
              <c16:uniqueId val="{00000002-CFA1-2741-A17F-6B8B72625C88}"/>
            </c:ext>
          </c:extLst>
        </c:ser>
        <c:dLbls>
          <c:showLegendKey val="0"/>
          <c:showVal val="1"/>
          <c:showCatName val="0"/>
          <c:showSerName val="0"/>
          <c:showPercent val="0"/>
          <c:showBubbleSize val="0"/>
        </c:dLbls>
        <c:gapWidth val="50"/>
        <c:axId val="1426913199"/>
        <c:axId val="1426933583"/>
      </c:barChart>
      <c:catAx>
        <c:axId val="1426913199"/>
        <c:scaling>
          <c:orientation val="minMax"/>
        </c:scaling>
        <c:delete val="1"/>
        <c:axPos val="b"/>
        <c:numFmt formatCode="General" sourceLinked="1"/>
        <c:majorTickMark val="none"/>
        <c:minorTickMark val="none"/>
        <c:tickLblPos val="low"/>
        <c:crossAx val="1426933583"/>
        <c:crosses val="autoZero"/>
        <c:auto val="1"/>
        <c:lblAlgn val="ctr"/>
        <c:lblOffset val="250"/>
        <c:tickLblSkip val="1"/>
        <c:noMultiLvlLbl val="0"/>
      </c:catAx>
      <c:valAx>
        <c:axId val="1426933583"/>
        <c:scaling>
          <c:orientation val="minMax"/>
        </c:scaling>
        <c:delete val="1"/>
        <c:axPos val="l"/>
        <c:numFmt formatCode="0%" sourceLinked="1"/>
        <c:majorTickMark val="out"/>
        <c:minorTickMark val="none"/>
        <c:tickLblPos val="nextTo"/>
        <c:crossAx val="1426913199"/>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s-AR"/>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Hoja1!$C$1</c:f>
              <c:strCache>
                <c:ptCount val="1"/>
                <c:pt idx="0">
                  <c:v>valor</c:v>
                </c:pt>
              </c:strCache>
            </c:strRef>
          </c:tx>
          <c:spPr>
            <a:solidFill>
              <a:schemeClr val="tx2">
                <a:lumMod val="40000"/>
                <a:lumOff val="60000"/>
              </a:schemeClr>
            </a:solidFill>
            <a:ln>
              <a:noFill/>
            </a:ln>
            <a:effectLst/>
          </c:spPr>
          <c:invertIfNegative val="0"/>
          <c:dPt>
            <c:idx val="0"/>
            <c:invertIfNegative val="0"/>
            <c:bubble3D val="0"/>
            <c:spPr>
              <a:solidFill>
                <a:schemeClr val="tx2">
                  <a:lumMod val="40000"/>
                  <a:lumOff val="6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63A1-C540-9642-0377CBEF5049}"/>
              </c:ext>
            </c:extLst>
          </c:dPt>
          <c:dLbls>
            <c:dLbl>
              <c:idx val="4"/>
              <c:layout>
                <c:manualLayout>
                  <c:x val="1.147758964471979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63A1-C540-9642-0377CBEF5049}"/>
                </c:ext>
              </c:extLst>
            </c:dLbl>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Hoja1!$B$3:$B$7</c:f>
              <c:strCache>
                <c:ptCount val="2"/>
                <c:pt idx="0">
                  <c:v>2Q23</c:v>
                </c:pt>
                <c:pt idx="1">
                  <c:v>2Q24</c:v>
                </c:pt>
              </c:strCache>
            </c:strRef>
          </c:cat>
          <c:val>
            <c:numRef>
              <c:f>Hoja1!$C$3:$C$7</c:f>
              <c:numCache>
                <c:formatCode>0%</c:formatCode>
                <c:ptCount val="2"/>
                <c:pt idx="0">
                  <c:v>-0.10299999999999999</c:v>
                </c:pt>
                <c:pt idx="1">
                  <c:v>-6.6500000000000004E-2</c:v>
                </c:pt>
              </c:numCache>
            </c:numRef>
          </c:val>
          <c:extLst>
            <c:ext xmlns:c16="http://schemas.microsoft.com/office/drawing/2014/chart" uri="{C3380CC4-5D6E-409C-BE32-E72D297353CC}">
              <c16:uniqueId val="{00000003-63A1-C540-9642-0377CBEF5049}"/>
            </c:ext>
          </c:extLst>
        </c:ser>
        <c:dLbls>
          <c:showLegendKey val="0"/>
          <c:showVal val="1"/>
          <c:showCatName val="0"/>
          <c:showSerName val="0"/>
          <c:showPercent val="0"/>
          <c:showBubbleSize val="0"/>
        </c:dLbls>
        <c:gapWidth val="50"/>
        <c:axId val="1426913199"/>
        <c:axId val="1426933583"/>
      </c:barChart>
      <c:catAx>
        <c:axId val="1426913199"/>
        <c:scaling>
          <c:orientation val="minMax"/>
        </c:scaling>
        <c:delete val="1"/>
        <c:axPos val="b"/>
        <c:numFmt formatCode="General" sourceLinked="1"/>
        <c:majorTickMark val="none"/>
        <c:minorTickMark val="none"/>
        <c:tickLblPos val="low"/>
        <c:crossAx val="1426933583"/>
        <c:crosses val="autoZero"/>
        <c:auto val="1"/>
        <c:lblAlgn val="ctr"/>
        <c:lblOffset val="250"/>
        <c:tickLblSkip val="1"/>
        <c:noMultiLvlLbl val="0"/>
      </c:catAx>
      <c:valAx>
        <c:axId val="1426933583"/>
        <c:scaling>
          <c:orientation val="minMax"/>
        </c:scaling>
        <c:delete val="1"/>
        <c:axPos val="l"/>
        <c:numFmt formatCode="0%" sourceLinked="1"/>
        <c:majorTickMark val="out"/>
        <c:minorTickMark val="none"/>
        <c:tickLblPos val="nextTo"/>
        <c:crossAx val="1426913199"/>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s-AR"/>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Hoja1!$C$1</c:f>
              <c:strCache>
                <c:ptCount val="1"/>
                <c:pt idx="0">
                  <c:v>valor</c:v>
                </c:pt>
              </c:strCache>
            </c:strRef>
          </c:tx>
          <c:spPr>
            <a:solidFill>
              <a:schemeClr val="tx2"/>
            </a:solidFill>
            <a:ln>
              <a:noFill/>
            </a:ln>
            <a:effectLst/>
          </c:spPr>
          <c:invertIfNegative val="0"/>
          <c:dPt>
            <c:idx val="0"/>
            <c:invertIfNegative val="0"/>
            <c:bubble3D val="0"/>
            <c:spPr>
              <a:solidFill>
                <a:schemeClr val="tx2"/>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A8FB-DD4C-B236-6409638ED5C5}"/>
              </c:ext>
            </c:extLst>
          </c:dPt>
          <c:dLbls>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Hoja1!$B$3:$B$7</c:f>
              <c:strCache>
                <c:ptCount val="2"/>
                <c:pt idx="0">
                  <c:v>2Q23</c:v>
                </c:pt>
                <c:pt idx="1">
                  <c:v>2Q24</c:v>
                </c:pt>
              </c:strCache>
            </c:strRef>
          </c:cat>
          <c:val>
            <c:numRef>
              <c:f>Hoja1!$C$3:$C$7</c:f>
              <c:numCache>
                <c:formatCode>0%</c:formatCode>
                <c:ptCount val="2"/>
                <c:pt idx="0">
                  <c:v>-0.08</c:v>
                </c:pt>
                <c:pt idx="1">
                  <c:v>-0.12</c:v>
                </c:pt>
              </c:numCache>
            </c:numRef>
          </c:val>
          <c:extLst>
            <c:ext xmlns:c16="http://schemas.microsoft.com/office/drawing/2014/chart" uri="{C3380CC4-5D6E-409C-BE32-E72D297353CC}">
              <c16:uniqueId val="{00000002-A8FB-DD4C-B236-6409638ED5C5}"/>
            </c:ext>
          </c:extLst>
        </c:ser>
        <c:dLbls>
          <c:showLegendKey val="0"/>
          <c:showVal val="1"/>
          <c:showCatName val="0"/>
          <c:showSerName val="0"/>
          <c:showPercent val="0"/>
          <c:showBubbleSize val="0"/>
        </c:dLbls>
        <c:gapWidth val="50"/>
        <c:axId val="1426913199"/>
        <c:axId val="1426933583"/>
      </c:barChart>
      <c:catAx>
        <c:axId val="1426913199"/>
        <c:scaling>
          <c:orientation val="minMax"/>
        </c:scaling>
        <c:delete val="1"/>
        <c:axPos val="b"/>
        <c:numFmt formatCode="General" sourceLinked="1"/>
        <c:majorTickMark val="none"/>
        <c:minorTickMark val="none"/>
        <c:tickLblPos val="low"/>
        <c:crossAx val="1426933583"/>
        <c:crosses val="autoZero"/>
        <c:auto val="1"/>
        <c:lblAlgn val="ctr"/>
        <c:lblOffset val="250"/>
        <c:tickLblSkip val="1"/>
        <c:noMultiLvlLbl val="0"/>
      </c:catAx>
      <c:valAx>
        <c:axId val="1426933583"/>
        <c:scaling>
          <c:orientation val="minMax"/>
        </c:scaling>
        <c:delete val="1"/>
        <c:axPos val="l"/>
        <c:numFmt formatCode="0%" sourceLinked="1"/>
        <c:majorTickMark val="out"/>
        <c:minorTickMark val="none"/>
        <c:tickLblPos val="nextTo"/>
        <c:crossAx val="1426913199"/>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s-AR"/>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
          <c:w val="1"/>
          <c:h val="1"/>
        </c:manualLayout>
      </c:layout>
      <c:barChart>
        <c:barDir val="col"/>
        <c:grouping val="clustered"/>
        <c:varyColors val="0"/>
        <c:ser>
          <c:idx val="0"/>
          <c:order val="0"/>
          <c:tx>
            <c:strRef>
              <c:f>Hoja1!$C$1</c:f>
              <c:strCache>
                <c:ptCount val="1"/>
                <c:pt idx="0">
                  <c:v>valor</c:v>
                </c:pt>
              </c:strCache>
            </c:strRef>
          </c:tx>
          <c:spPr>
            <a:solidFill>
              <a:schemeClr val="bg2">
                <a:lumMod val="60000"/>
                <a:lumOff val="40000"/>
              </a:schemeClr>
            </a:solidFill>
            <a:ln>
              <a:noFill/>
            </a:ln>
            <a:effectLst/>
          </c:spPr>
          <c:invertIfNegative val="0"/>
          <c:dPt>
            <c:idx val="0"/>
            <c:invertIfNegative val="0"/>
            <c:bubble3D val="0"/>
            <c:spPr>
              <a:solidFill>
                <a:schemeClr val="bg2">
                  <a:lumMod val="60000"/>
                  <a:lumOff val="40000"/>
                </a:schemeClr>
              </a:solidFill>
              <a:ln>
                <a:noFill/>
              </a:ln>
              <a:effectLst>
                <a:outerShdw blurRad="40000" dist="23000" dir="5400000" rotWithShape="0">
                  <a:srgbClr val="000000">
                    <a:alpha val="35000"/>
                  </a:srgbClr>
                </a:outerShdw>
              </a:effectLst>
            </c:spPr>
            <c:extLst>
              <c:ext xmlns:c16="http://schemas.microsoft.com/office/drawing/2014/chart" uri="{C3380CC4-5D6E-409C-BE32-E72D297353CC}">
                <c16:uniqueId val="{00000001-93B1-5744-9EB0-A3A54067616E}"/>
              </c:ext>
            </c:extLst>
          </c:dPt>
          <c:dLbls>
            <c:dLbl>
              <c:idx val="4"/>
              <c:layout>
                <c:manualLayout>
                  <c:x val="1.1477589644719797E-3"/>
                  <c:y val="0"/>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93B1-5744-9EB0-A3A54067616E}"/>
                </c:ext>
              </c:extLst>
            </c:dLbl>
            <c:numFmt formatCode="#,##0.00" sourceLinked="0"/>
            <c:spPr>
              <a:noFill/>
              <a:ln>
                <a:noFill/>
              </a:ln>
              <a:effectLst/>
            </c:spPr>
            <c:txPr>
              <a:bodyPr rot="0" spcFirstLastPara="1" vertOverflow="ellipsis" vert="horz" wrap="square" anchor="ctr" anchorCtr="1"/>
              <a:lstStyle/>
              <a:p>
                <a:pPr>
                  <a:defRPr sz="900" b="0" i="0" u="none" strike="noStrike" kern="1200" baseline="0">
                    <a:solidFill>
                      <a:schemeClr val="tx2"/>
                    </a:solidFill>
                    <a:latin typeface="Roboto Medium" panose="02000000000000000000" pitchFamily="2" charset="0"/>
                    <a:ea typeface="Roboto Medium"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Hoja1!$B$3:$B$7</c:f>
              <c:strCache>
                <c:ptCount val="2"/>
                <c:pt idx="0">
                  <c:v>2Q23</c:v>
                </c:pt>
                <c:pt idx="1">
                  <c:v>2Q24</c:v>
                </c:pt>
              </c:strCache>
            </c:strRef>
          </c:cat>
          <c:val>
            <c:numRef>
              <c:f>Hoja1!$C$3:$C$7</c:f>
              <c:numCache>
                <c:formatCode>0.00</c:formatCode>
                <c:ptCount val="2"/>
                <c:pt idx="0">
                  <c:v>0.3</c:v>
                </c:pt>
                <c:pt idx="1">
                  <c:v>2.8</c:v>
                </c:pt>
              </c:numCache>
            </c:numRef>
          </c:val>
          <c:extLst>
            <c:ext xmlns:c16="http://schemas.microsoft.com/office/drawing/2014/chart" uri="{C3380CC4-5D6E-409C-BE32-E72D297353CC}">
              <c16:uniqueId val="{00000003-93B1-5744-9EB0-A3A54067616E}"/>
            </c:ext>
          </c:extLst>
        </c:ser>
        <c:dLbls>
          <c:showLegendKey val="0"/>
          <c:showVal val="1"/>
          <c:showCatName val="0"/>
          <c:showSerName val="0"/>
          <c:showPercent val="0"/>
          <c:showBubbleSize val="0"/>
        </c:dLbls>
        <c:gapWidth val="50"/>
        <c:axId val="1426913199"/>
        <c:axId val="1426933583"/>
      </c:barChart>
      <c:catAx>
        <c:axId val="1426913199"/>
        <c:scaling>
          <c:orientation val="minMax"/>
        </c:scaling>
        <c:delete val="1"/>
        <c:axPos val="b"/>
        <c:numFmt formatCode="General" sourceLinked="1"/>
        <c:majorTickMark val="none"/>
        <c:minorTickMark val="none"/>
        <c:tickLblPos val="low"/>
        <c:crossAx val="1426933583"/>
        <c:crosses val="autoZero"/>
        <c:auto val="1"/>
        <c:lblAlgn val="ctr"/>
        <c:lblOffset val="250"/>
        <c:tickLblSkip val="1"/>
        <c:noMultiLvlLbl val="0"/>
      </c:catAx>
      <c:valAx>
        <c:axId val="1426933583"/>
        <c:scaling>
          <c:orientation val="minMax"/>
        </c:scaling>
        <c:delete val="1"/>
        <c:axPos val="l"/>
        <c:numFmt formatCode="0.00" sourceLinked="1"/>
        <c:majorTickMark val="out"/>
        <c:minorTickMark val="none"/>
        <c:tickLblPos val="nextTo"/>
        <c:crossAx val="1426913199"/>
        <c:crosses val="autoZero"/>
        <c:crossBetween val="between"/>
      </c:valAx>
      <c:spPr>
        <a:noFill/>
        <a:ln>
          <a:noFill/>
        </a:ln>
        <a:effectLst/>
      </c:spPr>
    </c:plotArea>
    <c:plotVisOnly val="1"/>
    <c:dispBlanksAs val="gap"/>
    <c:showDLblsOverMax val="0"/>
  </c:chart>
  <c:spPr>
    <a:noFill/>
    <a:ln>
      <a:noFill/>
    </a:ln>
    <a:effectLst/>
  </c:spPr>
  <c:txPr>
    <a:bodyPr/>
    <a:lstStyle/>
    <a:p>
      <a:pPr>
        <a:defRPr sz="1000"/>
      </a:pPr>
      <a:endParaRPr lang="es-AR"/>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2199726145186404E-2"/>
          <c:y val="0.23281462054528412"/>
          <c:w val="0.98185472222222225"/>
          <c:h val="0.51809916353497398"/>
        </c:manualLayout>
      </c:layout>
      <c:barChart>
        <c:barDir val="col"/>
        <c:grouping val="clustered"/>
        <c:varyColors val="0"/>
        <c:ser>
          <c:idx val="0"/>
          <c:order val="0"/>
          <c:tx>
            <c:strRef>
              <c:f>Hoja1!$B$1</c:f>
              <c:strCache>
                <c:ptCount val="1"/>
                <c:pt idx="0">
                  <c:v>TEO</c:v>
                </c:pt>
              </c:strCache>
            </c:strRef>
          </c:tx>
          <c:spPr>
            <a:solidFill>
              <a:srgbClr val="3C009F"/>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Hoja1!$A$3:$A$10</c:f>
              <c:strCache>
                <c:ptCount val="8"/>
                <c:pt idx="0">
                  <c:v>2018</c:v>
                </c:pt>
                <c:pt idx="1">
                  <c:v>2019</c:v>
                </c:pt>
                <c:pt idx="2">
                  <c:v>2020</c:v>
                </c:pt>
                <c:pt idx="3">
                  <c:v>2021</c:v>
                </c:pt>
                <c:pt idx="4">
                  <c:v>2022</c:v>
                </c:pt>
                <c:pt idx="5">
                  <c:v>2023</c:v>
                </c:pt>
                <c:pt idx="6">
                  <c:v>1H24</c:v>
                </c:pt>
                <c:pt idx="7">
                  <c:v>Proforma</c:v>
                </c:pt>
              </c:strCache>
            </c:strRef>
          </c:cat>
          <c:val>
            <c:numRef>
              <c:f>Hoja1!$B$3:$B$10</c:f>
              <c:numCache>
                <c:formatCode>0.0%</c:formatCode>
                <c:ptCount val="8"/>
                <c:pt idx="0">
                  <c:v>6.7799999999999999E-2</c:v>
                </c:pt>
                <c:pt idx="1">
                  <c:v>6.8000000000000005E-2</c:v>
                </c:pt>
                <c:pt idx="2">
                  <c:v>6.6744819177811346E-2</c:v>
                </c:pt>
                <c:pt idx="3">
                  <c:v>6.3155739358916191E-2</c:v>
                </c:pt>
                <c:pt idx="4">
                  <c:v>8.0305997109667862E-2</c:v>
                </c:pt>
                <c:pt idx="5" formatCode="0.00%">
                  <c:v>7.2999999999999995E-2</c:v>
                </c:pt>
                <c:pt idx="6" formatCode="0.00%">
                  <c:v>6.9800000000000001E-2</c:v>
                </c:pt>
                <c:pt idx="7" formatCode="0.00%">
                  <c:v>6.5799999999999997E-2</c:v>
                </c:pt>
              </c:numCache>
            </c:numRef>
          </c:val>
          <c:extLst>
            <c:ext xmlns:c16="http://schemas.microsoft.com/office/drawing/2014/chart" uri="{C3380CC4-5D6E-409C-BE32-E72D297353CC}">
              <c16:uniqueId val="{00000000-6D4F-BD44-A2E8-88D0E656620E}"/>
            </c:ext>
          </c:extLst>
        </c:ser>
        <c:dLbls>
          <c:showLegendKey val="0"/>
          <c:showVal val="0"/>
          <c:showCatName val="0"/>
          <c:showSerName val="0"/>
          <c:showPercent val="0"/>
          <c:showBubbleSize val="0"/>
        </c:dLbls>
        <c:gapWidth val="45"/>
        <c:axId val="139542975"/>
        <c:axId val="1454392288"/>
      </c:barChart>
      <c:lineChart>
        <c:grouping val="standard"/>
        <c:varyColors val="0"/>
        <c:ser>
          <c:idx val="1"/>
          <c:order val="1"/>
          <c:tx>
            <c:strRef>
              <c:f>Hoja1!$C$1</c:f>
              <c:strCache>
                <c:ptCount val="1"/>
                <c:pt idx="0">
                  <c:v>10y UST</c:v>
                </c:pt>
              </c:strCache>
            </c:strRef>
          </c:tx>
          <c:spPr>
            <a:ln w="28575" cap="rnd">
              <a:solidFill>
                <a:schemeClr val="accent1">
                  <a:lumMod val="40000"/>
                  <a:lumOff val="60000"/>
                </a:schemeClr>
              </a:solidFill>
              <a:round/>
            </a:ln>
            <a:effectLst/>
          </c:spPr>
          <c:marker>
            <c:symbol val="none"/>
          </c:marker>
          <c:dLbls>
            <c:dLbl>
              <c:idx val="0"/>
              <c:layout>
                <c:manualLayout>
                  <c:x val="-5.9010698019277621E-2"/>
                  <c:y val="-5.941016548463364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D4F-BD44-A2E8-88D0E656620E}"/>
                </c:ext>
              </c:extLst>
            </c:dLbl>
            <c:dLbl>
              <c:idx val="1"/>
              <c:layout>
                <c:manualLayout>
                  <c:x val="-5.95532782544222E-2"/>
                  <c:y val="-7.4242907801418512E-2"/>
                </c:manualLayout>
              </c:layout>
              <c:showLegendKey val="0"/>
              <c:showVal val="1"/>
              <c:showCatName val="0"/>
              <c:showSerName val="0"/>
              <c:showPercent val="0"/>
              <c:showBubbleSize val="0"/>
              <c:extLst>
                <c:ext xmlns:c15="http://schemas.microsoft.com/office/drawing/2012/chart" uri="{CE6537A1-D6FC-4f65-9D91-7224C49458BB}">
                  <c15:layout>
                    <c:manualLayout>
                      <c:w val="7.9787098824277092E-2"/>
                      <c:h val="0.10208037825059102"/>
                    </c:manualLayout>
                  </c15:layout>
                </c:ext>
                <c:ext xmlns:c16="http://schemas.microsoft.com/office/drawing/2014/chart" uri="{C3380CC4-5D6E-409C-BE32-E72D297353CC}">
                  <c16:uniqueId val="{00000002-6D4F-BD44-A2E8-88D0E656620E}"/>
                </c:ext>
              </c:extLst>
            </c:dLbl>
            <c:dLbl>
              <c:idx val="2"/>
              <c:layout>
                <c:manualLayout>
                  <c:x val="-5.6512022031564517E-2"/>
                  <c:y val="-6.657801418439716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6D4F-BD44-A2E8-88D0E656620E}"/>
                </c:ext>
              </c:extLst>
            </c:dLbl>
            <c:dLbl>
              <c:idx val="3"/>
              <c:layout>
                <c:manualLayout>
                  <c:x val="-6.4714542950958645E-2"/>
                  <c:y val="-7.6534869976359401E-2"/>
                </c:manualLayout>
              </c:layout>
              <c:showLegendKey val="0"/>
              <c:showVal val="1"/>
              <c:showCatName val="0"/>
              <c:showSerName val="0"/>
              <c:showPercent val="0"/>
              <c:showBubbleSize val="0"/>
              <c:extLst>
                <c:ext xmlns:c15="http://schemas.microsoft.com/office/drawing/2012/chart" uri="{CE6537A1-D6FC-4f65-9D91-7224C49458BB}">
                  <c15:layout>
                    <c:manualLayout>
                      <c:w val="9.6602054867069173E-2"/>
                      <c:h val="9.4574468085106389E-2"/>
                    </c:manualLayout>
                  </c15:layout>
                </c:ext>
                <c:ext xmlns:c16="http://schemas.microsoft.com/office/drawing/2014/chart" uri="{C3380CC4-5D6E-409C-BE32-E72D297353CC}">
                  <c16:uniqueId val="{00000004-6D4F-BD44-A2E8-88D0E656620E}"/>
                </c:ext>
              </c:extLst>
            </c:dLbl>
            <c:dLbl>
              <c:idx val="4"/>
              <c:layout>
                <c:manualLayout>
                  <c:x val="-6.0446456943120494E-2"/>
                  <c:y val="-6.4588061465721033E-2"/>
                </c:manualLayout>
              </c:layout>
              <c:showLegendKey val="0"/>
              <c:showVal val="1"/>
              <c:showCatName val="0"/>
              <c:showSerName val="0"/>
              <c:showPercent val="0"/>
              <c:showBubbleSize val="0"/>
              <c:extLst>
                <c:ext xmlns:c15="http://schemas.microsoft.com/office/drawing/2012/chart" uri="{CE6537A1-D6FC-4f65-9D91-7224C49458BB}">
                  <c15:layout>
                    <c:manualLayout>
                      <c:w val="8.6513081241393924E-2"/>
                      <c:h val="0.10208037825059102"/>
                    </c:manualLayout>
                  </c15:layout>
                </c:ext>
                <c:ext xmlns:c16="http://schemas.microsoft.com/office/drawing/2014/chart" uri="{C3380CC4-5D6E-409C-BE32-E72D297353CC}">
                  <c16:uniqueId val="{00000005-6D4F-BD44-A2E8-88D0E656620E}"/>
                </c:ext>
              </c:extLst>
            </c:dLbl>
            <c:dLbl>
              <c:idx val="5"/>
              <c:layout>
                <c:manualLayout>
                  <c:x val="-5.6612382162906469E-2"/>
                  <c:y val="-6.7969858156028365E-2"/>
                </c:manualLayout>
              </c:layout>
              <c:showLegendKey val="0"/>
              <c:showVal val="1"/>
              <c:showCatName val="0"/>
              <c:showSerName val="0"/>
              <c:showPercent val="0"/>
              <c:showBubbleSize val="0"/>
              <c:extLst>
                <c:ext xmlns:c15="http://schemas.microsoft.com/office/drawing/2012/chart" uri="{CE6537A1-D6FC-4f65-9D91-7224C49458BB}">
                  <c15:layout>
                    <c:manualLayout>
                      <c:w val="8.6513081241393924E-2"/>
                      <c:h val="9.4574468085106389E-2"/>
                    </c:manualLayout>
                  </c15:layout>
                </c:ext>
                <c:ext xmlns:c16="http://schemas.microsoft.com/office/drawing/2014/chart" uri="{C3380CC4-5D6E-409C-BE32-E72D297353CC}">
                  <c16:uniqueId val="{00000006-6D4F-BD44-A2E8-88D0E656620E}"/>
                </c:ext>
              </c:extLst>
            </c:dLbl>
            <c:dLbl>
              <c:idx val="6"/>
              <c:layout>
                <c:manualLayout>
                  <c:x val="-6.2640874907319136E-2"/>
                  <c:y val="-7.3827423167848766E-2"/>
                </c:manualLayout>
              </c:layout>
              <c:showLegendKey val="0"/>
              <c:showVal val="1"/>
              <c:showCatName val="0"/>
              <c:showSerName val="0"/>
              <c:showPercent val="0"/>
              <c:showBubbleSize val="0"/>
              <c:extLst>
                <c:ext xmlns:c15="http://schemas.microsoft.com/office/drawing/2012/chart" uri="{CE6537A1-D6FC-4f65-9D91-7224C49458BB}">
                  <c15:layout>
                    <c:manualLayout>
                      <c:w val="8.9876072449952341E-2"/>
                      <c:h val="9.4574468085106389E-2"/>
                    </c:manualLayout>
                  </c15:layout>
                </c:ext>
                <c:ext xmlns:c16="http://schemas.microsoft.com/office/drawing/2014/chart" uri="{C3380CC4-5D6E-409C-BE32-E72D297353CC}">
                  <c16:uniqueId val="{00000007-6D4F-BD44-A2E8-88D0E656620E}"/>
                </c:ext>
              </c:extLst>
            </c:dLbl>
            <c:dLbl>
              <c:idx val="7"/>
              <c:layout>
                <c:manualLayout>
                  <c:x val="-2.8837517212159852E-2"/>
                  <c:y val="-6.1313238770685577E-2"/>
                </c:manualLayout>
              </c:layout>
              <c:showLegendKey val="0"/>
              <c:showVal val="1"/>
              <c:showCatName val="0"/>
              <c:showSerName val="0"/>
              <c:showPercent val="0"/>
              <c:showBubbleSize val="0"/>
              <c:extLst>
                <c:ext xmlns:c15="http://schemas.microsoft.com/office/drawing/2012/chart" uri="{CE6537A1-D6FC-4f65-9D91-7224C49458BB}">
                  <c15:layout>
                    <c:manualLayout>
                      <c:w val="8.6513081241393924E-2"/>
                      <c:h val="0.13210401891252957"/>
                    </c:manualLayout>
                  </c15:layout>
                </c:ext>
                <c:ext xmlns:c16="http://schemas.microsoft.com/office/drawing/2014/chart" uri="{C3380CC4-5D6E-409C-BE32-E72D297353CC}">
                  <c16:uniqueId val="{00000008-6D4F-BD44-A2E8-88D0E656620E}"/>
                </c:ext>
              </c:extLst>
            </c:dLbl>
            <c:numFmt formatCode="0.0%" sourceLinked="0"/>
            <c:spPr>
              <a:noFill/>
              <a:ln>
                <a:noFill/>
              </a:ln>
              <a:effectLst/>
            </c:spPr>
            <c:txPr>
              <a:bodyPr rot="0" spcFirstLastPara="1" vertOverflow="ellipsis" vert="horz" wrap="square" anchor="ctr" anchorCtr="1"/>
              <a:lstStyle/>
              <a:p>
                <a:pPr>
                  <a:defRPr sz="800" b="0" i="0" u="none" strike="noStrike" kern="1200" baseline="0">
                    <a:solidFill>
                      <a:srgbClr val="FFFFFF"/>
                    </a:solidFill>
                    <a:latin typeface="Roboto Medium" panose="02000000000000000000" pitchFamily="2" charset="0"/>
                    <a:ea typeface="Roboto Medium" panose="02000000000000000000" pitchFamily="2" charset="0"/>
                    <a:cs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Hoja1!$A$3:$A$10</c:f>
              <c:strCache>
                <c:ptCount val="8"/>
                <c:pt idx="0">
                  <c:v>2018</c:v>
                </c:pt>
                <c:pt idx="1">
                  <c:v>2019</c:v>
                </c:pt>
                <c:pt idx="2">
                  <c:v>2020</c:v>
                </c:pt>
                <c:pt idx="3">
                  <c:v>2021</c:v>
                </c:pt>
                <c:pt idx="4">
                  <c:v>2022</c:v>
                </c:pt>
                <c:pt idx="5">
                  <c:v>2023</c:v>
                </c:pt>
                <c:pt idx="6">
                  <c:v>1H24</c:v>
                </c:pt>
                <c:pt idx="7">
                  <c:v>Proforma</c:v>
                </c:pt>
              </c:strCache>
            </c:strRef>
          </c:cat>
          <c:val>
            <c:numRef>
              <c:f>Hoja1!$C$3:$C$10</c:f>
              <c:numCache>
                <c:formatCode>0.0%</c:formatCode>
                <c:ptCount val="8"/>
                <c:pt idx="0">
                  <c:v>2.6842000000000001E-2</c:v>
                </c:pt>
                <c:pt idx="1">
                  <c:v>1.9175000000000001E-2</c:v>
                </c:pt>
                <c:pt idx="2">
                  <c:v>9.1000000000000004E-3</c:v>
                </c:pt>
                <c:pt idx="3">
                  <c:v>1.5100000000000001E-2</c:v>
                </c:pt>
                <c:pt idx="4">
                  <c:v>3.8739999999999997E-2</c:v>
                </c:pt>
                <c:pt idx="5">
                  <c:v>3.8790999999999999E-2</c:v>
                </c:pt>
                <c:pt idx="6" formatCode="0.00%">
                  <c:v>4.2700000000000002E-2</c:v>
                </c:pt>
                <c:pt idx="7" formatCode="0.00%">
                  <c:v>4.2700000000000002E-2</c:v>
                </c:pt>
              </c:numCache>
            </c:numRef>
          </c:val>
          <c:smooth val="0"/>
          <c:extLst>
            <c:ext xmlns:c16="http://schemas.microsoft.com/office/drawing/2014/chart" uri="{C3380CC4-5D6E-409C-BE32-E72D297353CC}">
              <c16:uniqueId val="{00000009-6D4F-BD44-A2E8-88D0E656620E}"/>
            </c:ext>
          </c:extLst>
        </c:ser>
        <c:dLbls>
          <c:showLegendKey val="0"/>
          <c:showVal val="0"/>
          <c:showCatName val="0"/>
          <c:showSerName val="0"/>
          <c:showPercent val="0"/>
          <c:showBubbleSize val="0"/>
        </c:dLbls>
        <c:marker val="1"/>
        <c:smooth val="0"/>
        <c:axId val="139542975"/>
        <c:axId val="1454392288"/>
      </c:lineChart>
      <c:catAx>
        <c:axId val="139542975"/>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s-AR"/>
          </a:p>
        </c:txPr>
        <c:crossAx val="1454392288"/>
        <c:crosses val="autoZero"/>
        <c:auto val="1"/>
        <c:lblAlgn val="ctr"/>
        <c:lblOffset val="100"/>
        <c:noMultiLvlLbl val="0"/>
      </c:catAx>
      <c:valAx>
        <c:axId val="1454392288"/>
        <c:scaling>
          <c:orientation val="minMax"/>
        </c:scaling>
        <c:delete val="1"/>
        <c:axPos val="l"/>
        <c:numFmt formatCode="0.0%" sourceLinked="1"/>
        <c:majorTickMark val="none"/>
        <c:minorTickMark val="none"/>
        <c:tickLblPos val="nextTo"/>
        <c:crossAx val="139542975"/>
        <c:crosses val="autoZero"/>
        <c:crossBetween val="between"/>
      </c:valAx>
      <c:spPr>
        <a:noFill/>
        <a:ln>
          <a:noFill/>
        </a:ln>
        <a:effectLst/>
      </c:spPr>
    </c:plotArea>
    <c:legend>
      <c:legendPos val="b"/>
      <c:layout>
        <c:manualLayout>
          <c:xMode val="edge"/>
          <c:yMode val="edge"/>
          <c:x val="0.33009836124910641"/>
          <c:y val="0.87605297316156561"/>
          <c:w val="0.3500677894290859"/>
          <c:h val="0.1074544917257683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endParaRPr lang="es-A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Roboto" panose="02000000000000000000" pitchFamily="2" charset="0"/>
          <a:ea typeface="Roboto" panose="02000000000000000000" pitchFamily="2" charset="0"/>
          <a:cs typeface="Roboto" panose="02000000000000000000" pitchFamily="2" charset="0"/>
        </a:defRPr>
      </a:pPr>
      <a:endParaRPr lang="es-A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125886524822695"/>
          <c:w val="1"/>
          <c:h val="0.56768853427895982"/>
        </c:manualLayout>
      </c:layout>
      <c:barChart>
        <c:barDir val="col"/>
        <c:grouping val="stacked"/>
        <c:varyColors val="0"/>
        <c:ser>
          <c:idx val="0"/>
          <c:order val="0"/>
          <c:tx>
            <c:strRef>
              <c:f>Hoja1!$B$1</c:f>
              <c:strCache>
                <c:ptCount val="1"/>
                <c:pt idx="0">
                  <c:v>Cross-border</c:v>
                </c:pt>
              </c:strCache>
            </c:strRef>
          </c:tx>
          <c:spPr>
            <a:solidFill>
              <a:srgbClr val="3C009F"/>
            </a:solidFill>
            <a:ln>
              <a:noFill/>
            </a:ln>
            <a:effectLst/>
          </c:spPr>
          <c:invertIfNegative val="0"/>
          <c:dLbls>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Roboto Medium" panose="02000000000000000000" pitchFamily="2" charset="0"/>
                    <a:ea typeface="Roboto Medium" panose="02000000000000000000" pitchFamily="2" charset="0"/>
                    <a:cs typeface="Roboto" panose="02000000000000000000" pitchFamily="2" charset="0"/>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Hoja1!$A$3:$A$9</c:f>
              <c:strCache>
                <c:ptCount val="7"/>
                <c:pt idx="0">
                  <c:v>2018</c:v>
                </c:pt>
                <c:pt idx="1">
                  <c:v>2019</c:v>
                </c:pt>
                <c:pt idx="2">
                  <c:v>2020</c:v>
                </c:pt>
                <c:pt idx="3">
                  <c:v>2021</c:v>
                </c:pt>
                <c:pt idx="4">
                  <c:v>2022</c:v>
                </c:pt>
                <c:pt idx="5">
                  <c:v>2023</c:v>
                </c:pt>
                <c:pt idx="6">
                  <c:v>1H24</c:v>
                </c:pt>
              </c:strCache>
            </c:strRef>
          </c:cat>
          <c:val>
            <c:numRef>
              <c:f>Hoja1!$B$3:$B$9</c:f>
              <c:numCache>
                <c:formatCode>0.0%</c:formatCode>
                <c:ptCount val="7"/>
                <c:pt idx="0">
                  <c:v>0.97</c:v>
                </c:pt>
                <c:pt idx="1">
                  <c:v>0.95</c:v>
                </c:pt>
                <c:pt idx="2">
                  <c:v>0.87</c:v>
                </c:pt>
                <c:pt idx="3">
                  <c:v>0.73</c:v>
                </c:pt>
                <c:pt idx="4">
                  <c:v>0.71</c:v>
                </c:pt>
                <c:pt idx="5" formatCode="0.00%">
                  <c:v>0.69</c:v>
                </c:pt>
                <c:pt idx="6" formatCode="0%">
                  <c:v>0.57999999999999996</c:v>
                </c:pt>
              </c:numCache>
            </c:numRef>
          </c:val>
          <c:extLst>
            <c:ext xmlns:c16="http://schemas.microsoft.com/office/drawing/2014/chart" uri="{C3380CC4-5D6E-409C-BE32-E72D297353CC}">
              <c16:uniqueId val="{00000000-4BF3-E841-86B4-0FCC830A9C92}"/>
            </c:ext>
          </c:extLst>
        </c:ser>
        <c:ser>
          <c:idx val="1"/>
          <c:order val="1"/>
          <c:tx>
            <c:strRef>
              <c:f>Hoja1!$C$1</c:f>
              <c:strCache>
                <c:ptCount val="1"/>
                <c:pt idx="0">
                  <c:v>Local</c:v>
                </c:pt>
              </c:strCache>
            </c:strRef>
          </c:tx>
          <c:spPr>
            <a:solidFill>
              <a:schemeClr val="accent1">
                <a:lumMod val="40000"/>
                <a:lumOff val="60000"/>
              </a:schemeClr>
            </a:solidFill>
            <a:ln>
              <a:noFill/>
            </a:ln>
            <a:effectLst/>
          </c:spPr>
          <c:invertIfNegative val="0"/>
          <c:dLbls>
            <c:dLbl>
              <c:idx val="0"/>
              <c:layout>
                <c:manualLayout>
                  <c:x val="2.3574488501088849E-4"/>
                  <c:y val="-4.1477924397626709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BF3-E841-86B4-0FCC830A9C92}"/>
                </c:ext>
              </c:extLst>
            </c:dLbl>
            <c:dLbl>
              <c:idx val="1"/>
              <c:layout>
                <c:manualLayout>
                  <c:x val="3.1034397504097495E-3"/>
                  <c:y val="-5.0892350454039226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4BF3-E841-86B4-0FCC830A9C92}"/>
                </c:ext>
              </c:extLst>
            </c:dLbl>
            <c:dLbl>
              <c:idx val="2"/>
              <c:layout>
                <c:manualLayout>
                  <c:x val="1.2893133662938985E-3"/>
                  <c:y val="-3.5872911341643665E-3"/>
                </c:manualLayout>
              </c:layout>
              <c:showLegendKey val="0"/>
              <c:showVal val="1"/>
              <c:showCatName val="0"/>
              <c:showSerName val="0"/>
              <c:showPercent val="0"/>
              <c:showBubbleSize val="0"/>
              <c:extLst>
                <c:ext xmlns:c15="http://schemas.microsoft.com/office/drawing/2012/chart" uri="{CE6537A1-D6FC-4f65-9D91-7224C49458BB}">
                  <c15:layout>
                    <c:manualLayout>
                      <c:w val="0.12576348132650597"/>
                      <c:h val="5.9118677459735237E-2"/>
                    </c:manualLayout>
                  </c15:layout>
                </c:ext>
                <c:ext xmlns:c16="http://schemas.microsoft.com/office/drawing/2014/chart" uri="{C3380CC4-5D6E-409C-BE32-E72D297353CC}">
                  <c16:uniqueId val="{00000003-4BF3-E841-86B4-0FCC830A9C92}"/>
                </c:ext>
              </c:extLst>
            </c:dLbl>
            <c:dLbl>
              <c:idx val="3"/>
              <c:layout>
                <c:manualLayout>
                  <c:x val="-2.105132329190264E-3"/>
                  <c:y val="-1.8636622423179405E-3"/>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4BF3-E841-86B4-0FCC830A9C92}"/>
                </c:ext>
              </c:extLst>
            </c:dLbl>
            <c:dLbl>
              <c:idx val="4"/>
              <c:layout>
                <c:manualLayout>
                  <c:x val="-6.0554628598233386E-3"/>
                  <c:y val="9.0021439588825456E-4"/>
                </c:manualLayout>
              </c:layout>
              <c:showLegendKey val="0"/>
              <c:showVal val="1"/>
              <c:showCatName val="0"/>
              <c:showSerName val="0"/>
              <c:showPercent val="0"/>
              <c:showBubbleSize val="0"/>
              <c:extLst>
                <c:ext xmlns:c15="http://schemas.microsoft.com/office/drawing/2012/chart" uri="{CE6537A1-D6FC-4f65-9D91-7224C49458BB}">
                  <c15:layout>
                    <c:manualLayout>
                      <c:w val="0.13366347417664695"/>
                      <c:h val="0.15652102654965255"/>
                    </c:manualLayout>
                  </c15:layout>
                </c:ext>
                <c:ext xmlns:c16="http://schemas.microsoft.com/office/drawing/2014/chart" uri="{C3380CC4-5D6E-409C-BE32-E72D297353CC}">
                  <c16:uniqueId val="{00000005-4BF3-E841-86B4-0FCC830A9C92}"/>
                </c:ext>
              </c:extLst>
            </c:dLbl>
            <c:dLbl>
              <c:idx val="5"/>
              <c:layout>
                <c:manualLayout>
                  <c:x val="-5.6473863255938894E-3"/>
                  <c:y val="7.9564926267497275E-3"/>
                </c:manualLayout>
              </c:layout>
              <c:showLegendKey val="0"/>
              <c:showVal val="1"/>
              <c:showCatName val="0"/>
              <c:showSerName val="0"/>
              <c:showPercent val="0"/>
              <c:showBubbleSize val="0"/>
              <c:extLst>
                <c:ext xmlns:c15="http://schemas.microsoft.com/office/drawing/2012/chart" uri="{CE6537A1-D6FC-4f65-9D91-7224C49458BB}">
                  <c15:layout>
                    <c:manualLayout>
                      <c:w val="0.10647596812098362"/>
                      <c:h val="9.6251598792945925E-2"/>
                    </c:manualLayout>
                  </c15:layout>
                </c:ext>
                <c:ext xmlns:c16="http://schemas.microsoft.com/office/drawing/2014/chart" uri="{C3380CC4-5D6E-409C-BE32-E72D297353CC}">
                  <c16:uniqueId val="{00000006-4BF3-E841-86B4-0FCC830A9C92}"/>
                </c:ext>
              </c:extLst>
            </c:dLbl>
            <c:numFmt formatCode="0%" sourceLinked="0"/>
            <c:spPr>
              <a:noFill/>
              <a:ln>
                <a:noFill/>
              </a:ln>
              <a:effectLst/>
            </c:spPr>
            <c:txPr>
              <a:bodyPr rot="0" spcFirstLastPara="1" vertOverflow="ellipsis" vert="horz" wrap="square" anchor="ctr" anchorCtr="1"/>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Hoja1!$A$3:$A$9</c:f>
              <c:strCache>
                <c:ptCount val="7"/>
                <c:pt idx="0">
                  <c:v>2018</c:v>
                </c:pt>
                <c:pt idx="1">
                  <c:v>2019</c:v>
                </c:pt>
                <c:pt idx="2">
                  <c:v>2020</c:v>
                </c:pt>
                <c:pt idx="3">
                  <c:v>2021</c:v>
                </c:pt>
                <c:pt idx="4">
                  <c:v>2022</c:v>
                </c:pt>
                <c:pt idx="5">
                  <c:v>2023</c:v>
                </c:pt>
                <c:pt idx="6">
                  <c:v>1H24</c:v>
                </c:pt>
              </c:strCache>
            </c:strRef>
          </c:cat>
          <c:val>
            <c:numRef>
              <c:f>Hoja1!$C$3:$C$9</c:f>
              <c:numCache>
                <c:formatCode>0.0%</c:formatCode>
                <c:ptCount val="7"/>
                <c:pt idx="0">
                  <c:v>0.03</c:v>
                </c:pt>
                <c:pt idx="1">
                  <c:v>0.05</c:v>
                </c:pt>
                <c:pt idx="2">
                  <c:v>0.13</c:v>
                </c:pt>
                <c:pt idx="3">
                  <c:v>0.27</c:v>
                </c:pt>
                <c:pt idx="4">
                  <c:v>0.28999999999999998</c:v>
                </c:pt>
                <c:pt idx="5">
                  <c:v>0.31</c:v>
                </c:pt>
                <c:pt idx="6" formatCode="0%">
                  <c:v>0.42</c:v>
                </c:pt>
              </c:numCache>
            </c:numRef>
          </c:val>
          <c:extLst>
            <c:ext xmlns:c16="http://schemas.microsoft.com/office/drawing/2014/chart" uri="{C3380CC4-5D6E-409C-BE32-E72D297353CC}">
              <c16:uniqueId val="{00000007-4BF3-E841-86B4-0FCC830A9C92}"/>
            </c:ext>
          </c:extLst>
        </c:ser>
        <c:dLbls>
          <c:showLegendKey val="0"/>
          <c:showVal val="0"/>
          <c:showCatName val="0"/>
          <c:showSerName val="0"/>
          <c:showPercent val="0"/>
          <c:showBubbleSize val="0"/>
        </c:dLbls>
        <c:gapWidth val="45"/>
        <c:overlap val="100"/>
        <c:axId val="139542975"/>
        <c:axId val="1454392288"/>
      </c:barChart>
      <c:catAx>
        <c:axId val="139542975"/>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Roboto" panose="02000000000000000000" pitchFamily="2" charset="0"/>
                <a:ea typeface="Roboto" panose="02000000000000000000" pitchFamily="2" charset="0"/>
                <a:cs typeface="Roboto" panose="02000000000000000000" pitchFamily="2" charset="0"/>
              </a:defRPr>
            </a:pPr>
            <a:endParaRPr lang="es-AR"/>
          </a:p>
        </c:txPr>
        <c:crossAx val="1454392288"/>
        <c:crosses val="autoZero"/>
        <c:auto val="1"/>
        <c:lblAlgn val="ctr"/>
        <c:lblOffset val="100"/>
        <c:noMultiLvlLbl val="0"/>
      </c:catAx>
      <c:valAx>
        <c:axId val="1454392288"/>
        <c:scaling>
          <c:orientation val="minMax"/>
        </c:scaling>
        <c:delete val="1"/>
        <c:axPos val="l"/>
        <c:numFmt formatCode="0.0%" sourceLinked="1"/>
        <c:majorTickMark val="none"/>
        <c:minorTickMark val="none"/>
        <c:tickLblPos val="nextTo"/>
        <c:crossAx val="139542975"/>
        <c:crosses val="autoZero"/>
        <c:crossBetween val="between"/>
      </c:valAx>
      <c:spPr>
        <a:noFill/>
        <a:ln>
          <a:noFill/>
        </a:ln>
        <a:effectLst/>
      </c:spPr>
    </c:plotArea>
    <c:legend>
      <c:legendPos val="b"/>
      <c:layout>
        <c:manualLayout>
          <c:xMode val="edge"/>
          <c:yMode val="edge"/>
          <c:x val="0.28471190476190472"/>
          <c:y val="0.81550295508274229"/>
          <c:w val="0.42166834944501724"/>
          <c:h val="9.4426122931442077E-2"/>
        </c:manualLayout>
      </c:layout>
      <c:overlay val="0"/>
      <c:spPr>
        <a:noFill/>
        <a:ln>
          <a:noFill/>
        </a:ln>
        <a:effectLst/>
      </c:spPr>
      <c:txPr>
        <a:bodyPr rot="0" spcFirstLastPara="1" vertOverflow="ellipsis" vert="horz" wrap="square" anchor="ctr" anchorCtr="1"/>
        <a:lstStyle/>
        <a:p>
          <a:pPr>
            <a:defRPr sz="7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endParaRPr lang="es-A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Roboto" panose="02000000000000000000" pitchFamily="2" charset="0"/>
          <a:ea typeface="Roboto" panose="02000000000000000000" pitchFamily="2" charset="0"/>
          <a:cs typeface="Roboto" panose="02000000000000000000" pitchFamily="2" charset="0"/>
        </a:defRPr>
      </a:pPr>
      <a:endParaRPr lang="es-AR"/>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10961194412626704"/>
          <c:w val="0.98949385914459642"/>
          <c:h val="0.58373600413294979"/>
        </c:manualLayout>
      </c:layout>
      <c:barChart>
        <c:barDir val="col"/>
        <c:grouping val="stacked"/>
        <c:varyColors val="0"/>
        <c:ser>
          <c:idx val="0"/>
          <c:order val="0"/>
          <c:tx>
            <c:strRef>
              <c:f>Hoja1!$B$1</c:f>
              <c:strCache>
                <c:ptCount val="1"/>
                <c:pt idx="0">
                  <c:v>Cross-border</c:v>
                </c:pt>
              </c:strCache>
            </c:strRef>
          </c:tx>
          <c:spPr>
            <a:solidFill>
              <a:srgbClr val="3C009F"/>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800" b="0" i="0" u="none" strike="noStrike" kern="1200" baseline="0">
                    <a:solidFill>
                      <a:schemeClr val="bg1"/>
                    </a:solidFill>
                    <a:latin typeface="Roboto Medium" panose="02000000000000000000" pitchFamily="2" charset="0"/>
                    <a:ea typeface="Roboto Medium" panose="02000000000000000000" pitchFamily="2" charset="0"/>
                    <a:cs typeface="Roboto" panose="02000000000000000000" pitchFamily="2" charset="0"/>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Hoja1!$A$3:$A$10</c:f>
              <c:strCache>
                <c:ptCount val="8"/>
                <c:pt idx="0">
                  <c:v>2018</c:v>
                </c:pt>
                <c:pt idx="1">
                  <c:v>2019</c:v>
                </c:pt>
                <c:pt idx="2">
                  <c:v>2020</c:v>
                </c:pt>
                <c:pt idx="3">
                  <c:v>2021</c:v>
                </c:pt>
                <c:pt idx="4">
                  <c:v>2022</c:v>
                </c:pt>
                <c:pt idx="5">
                  <c:v>2023</c:v>
                </c:pt>
                <c:pt idx="6">
                  <c:v>1H24</c:v>
                </c:pt>
                <c:pt idx="7">
                  <c:v>Proforma</c:v>
                </c:pt>
              </c:strCache>
            </c:strRef>
          </c:cat>
          <c:val>
            <c:numRef>
              <c:f>Hoja1!$B$3:$B$10</c:f>
              <c:numCache>
                <c:formatCode>_-* #,##0.0_-;\-* #,##0.0_-;_-* "-"??_-;_-@_-</c:formatCode>
                <c:ptCount val="8"/>
                <c:pt idx="0">
                  <c:v>2.6</c:v>
                </c:pt>
                <c:pt idx="1">
                  <c:v>3.2</c:v>
                </c:pt>
                <c:pt idx="2">
                  <c:v>3.3</c:v>
                </c:pt>
                <c:pt idx="3">
                  <c:v>3.1</c:v>
                </c:pt>
                <c:pt idx="4">
                  <c:v>2.8</c:v>
                </c:pt>
                <c:pt idx="5">
                  <c:v>2.5</c:v>
                </c:pt>
                <c:pt idx="6" formatCode="General">
                  <c:v>2.11</c:v>
                </c:pt>
                <c:pt idx="7" formatCode="General">
                  <c:v>3.14</c:v>
                </c:pt>
              </c:numCache>
            </c:numRef>
          </c:val>
          <c:extLst>
            <c:ext xmlns:c16="http://schemas.microsoft.com/office/drawing/2014/chart" uri="{C3380CC4-5D6E-409C-BE32-E72D297353CC}">
              <c16:uniqueId val="{00000000-A73C-2B47-BAFB-2BBC10A51EE2}"/>
            </c:ext>
          </c:extLst>
        </c:ser>
        <c:dLbls>
          <c:showLegendKey val="0"/>
          <c:showVal val="0"/>
          <c:showCatName val="0"/>
          <c:showSerName val="0"/>
          <c:showPercent val="0"/>
          <c:showBubbleSize val="0"/>
        </c:dLbls>
        <c:gapWidth val="45"/>
        <c:overlap val="100"/>
        <c:axId val="139542975"/>
        <c:axId val="1454392288"/>
      </c:barChart>
      <c:catAx>
        <c:axId val="139542975"/>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s-AR"/>
          </a:p>
        </c:txPr>
        <c:crossAx val="1454392288"/>
        <c:crosses val="autoZero"/>
        <c:auto val="1"/>
        <c:lblAlgn val="ctr"/>
        <c:lblOffset val="100"/>
        <c:noMultiLvlLbl val="0"/>
      </c:catAx>
      <c:valAx>
        <c:axId val="1454392288"/>
        <c:scaling>
          <c:orientation val="minMax"/>
        </c:scaling>
        <c:delete val="1"/>
        <c:axPos val="l"/>
        <c:numFmt formatCode="_-* #,##0.0_-;\-* #,##0.0_-;_-* &quot;-&quot;??_-;_-@_-" sourceLinked="1"/>
        <c:majorTickMark val="none"/>
        <c:minorTickMark val="none"/>
        <c:tickLblPos val="nextTo"/>
        <c:crossAx val="13954297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endParaRPr lang="es-A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800">
          <a:latin typeface="Roboto" panose="02000000000000000000" pitchFamily="2" charset="0"/>
          <a:ea typeface="Roboto" panose="02000000000000000000" pitchFamily="2" charset="0"/>
          <a:cs typeface="Roboto" panose="02000000000000000000" pitchFamily="2" charset="0"/>
        </a:defRPr>
      </a:pPr>
      <a:endParaRPr lang="es-AR"/>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
          <c:y val="0.13591460221410689"/>
          <c:w val="1"/>
          <c:h val="0.63484112747903931"/>
        </c:manualLayout>
      </c:layout>
      <c:barChart>
        <c:barDir val="col"/>
        <c:grouping val="clustered"/>
        <c:varyColors val="0"/>
        <c:ser>
          <c:idx val="0"/>
          <c:order val="0"/>
          <c:tx>
            <c:strRef>
              <c:f>'Pro forma'!$A$8:$A$9</c:f>
              <c:strCache>
                <c:ptCount val="1"/>
                <c:pt idx="0">
                  <c:v>Current Debt</c:v>
                </c:pt>
              </c:strCache>
            </c:strRef>
          </c:tx>
          <c:spPr>
            <a:solidFill>
              <a:srgbClr val="3D00A1"/>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3D00A1"/>
                    </a:solidFill>
                    <a:latin typeface="Roboto Medium" panose="02000000000000000000" pitchFamily="2" charset="0"/>
                    <a:ea typeface="Roboto Medium" panose="02000000000000000000" pitchFamily="2" charset="0"/>
                    <a:cs typeface="Roboto" panose="02000000000000000000" pitchFamily="2" charset="0"/>
                  </a:defRPr>
                </a:pPr>
                <a:endParaRPr lang="es-A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'Pro forma'!$B$8:$I$8</c:f>
              <c:numCache>
                <c:formatCode>General</c:formatCode>
                <c:ptCount val="8"/>
                <c:pt idx="0">
                  <c:v>2024</c:v>
                </c:pt>
                <c:pt idx="1">
                  <c:v>2025</c:v>
                </c:pt>
                <c:pt idx="2">
                  <c:v>2026</c:v>
                </c:pt>
                <c:pt idx="3">
                  <c:v>2027</c:v>
                </c:pt>
                <c:pt idx="4">
                  <c:v>2028</c:v>
                </c:pt>
                <c:pt idx="5">
                  <c:v>2029</c:v>
                </c:pt>
                <c:pt idx="6">
                  <c:v>2030</c:v>
                </c:pt>
                <c:pt idx="7">
                  <c:v>2031</c:v>
                </c:pt>
              </c:numCache>
            </c:numRef>
          </c:cat>
          <c:val>
            <c:numRef>
              <c:f>'Pro forma'!$B$9:$I$9</c:f>
              <c:numCache>
                <c:formatCode>_-* #,##0_-;\-* #,##0_-;_-* "-"??_-;_-@_-</c:formatCode>
                <c:ptCount val="8"/>
                <c:pt idx="0">
                  <c:v>455.70476759960752</c:v>
                </c:pt>
                <c:pt idx="1">
                  <c:v>908.0438305125889</c:v>
                </c:pt>
                <c:pt idx="2">
                  <c:v>847.46140849137464</c:v>
                </c:pt>
                <c:pt idx="3">
                  <c:v>316.9767192456801</c:v>
                </c:pt>
                <c:pt idx="4">
                  <c:v>117.57726911548218</c:v>
                </c:pt>
                <c:pt idx="5">
                  <c:v>37.96628654909091</c:v>
                </c:pt>
                <c:pt idx="6">
                  <c:v>2.2028682745454544</c:v>
                </c:pt>
                <c:pt idx="7">
                  <c:v>15.913219907438105</c:v>
                </c:pt>
              </c:numCache>
            </c:numRef>
          </c:val>
          <c:extLst>
            <c:ext xmlns:c16="http://schemas.microsoft.com/office/drawing/2014/chart" uri="{C3380CC4-5D6E-409C-BE32-E72D297353CC}">
              <c16:uniqueId val="{00000000-3557-BD46-B1DD-C2FE05B29189}"/>
            </c:ext>
          </c:extLst>
        </c:ser>
        <c:ser>
          <c:idx val="1"/>
          <c:order val="1"/>
          <c:tx>
            <c:v>Pro-forma</c:v>
          </c:tx>
          <c:spPr>
            <a:solidFill>
              <a:srgbClr val="B586F4"/>
            </a:solidFill>
            <a:ln>
              <a:noFill/>
            </a:ln>
            <a:effectLst/>
          </c:spPr>
          <c:invertIfNegative val="0"/>
          <c:dLbls>
            <c:numFmt formatCode="#,##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B586F4"/>
                    </a:solidFill>
                    <a:latin typeface="Roboto Medium" panose="02000000000000000000" pitchFamily="2" charset="0"/>
                    <a:ea typeface="Roboto Medium" panose="02000000000000000000" pitchFamily="2" charset="0"/>
                    <a:cs typeface="Roboto" panose="02000000000000000000" pitchFamily="2" charset="0"/>
                  </a:defRPr>
                </a:pPr>
                <a:endParaRPr lang="es-A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val>
            <c:numRef>
              <c:f>'Pro forma'!$B$35:$I$35</c:f>
              <c:numCache>
                <c:formatCode>_-* #,##0_-;\-* #,##0_-;_-* "-"??_-;_-@_-</c:formatCode>
                <c:ptCount val="8"/>
                <c:pt idx="0">
                  <c:v>227</c:v>
                </c:pt>
                <c:pt idx="1">
                  <c:v>764</c:v>
                </c:pt>
                <c:pt idx="2">
                  <c:v>672</c:v>
                </c:pt>
                <c:pt idx="3">
                  <c:v>265</c:v>
                </c:pt>
                <c:pt idx="4">
                  <c:v>84</c:v>
                </c:pt>
                <c:pt idx="5">
                  <c:v>208</c:v>
                </c:pt>
                <c:pt idx="6">
                  <c:v>205.87886827454548</c:v>
                </c:pt>
                <c:pt idx="7">
                  <c:v>225.76121990743815</c:v>
                </c:pt>
              </c:numCache>
            </c:numRef>
          </c:val>
          <c:extLst>
            <c:ext xmlns:c16="http://schemas.microsoft.com/office/drawing/2014/chart" uri="{C3380CC4-5D6E-409C-BE32-E72D297353CC}">
              <c16:uniqueId val="{00000001-3557-BD46-B1DD-C2FE05B29189}"/>
            </c:ext>
          </c:extLst>
        </c:ser>
        <c:dLbls>
          <c:dLblPos val="outEnd"/>
          <c:showLegendKey val="0"/>
          <c:showVal val="1"/>
          <c:showCatName val="0"/>
          <c:showSerName val="0"/>
          <c:showPercent val="0"/>
          <c:showBubbleSize val="0"/>
        </c:dLbls>
        <c:gapWidth val="100"/>
        <c:overlap val="-27"/>
        <c:axId val="1371405264"/>
        <c:axId val="345163296"/>
      </c:barChart>
      <c:catAx>
        <c:axId val="1371405264"/>
        <c:scaling>
          <c:orientation val="minMax"/>
        </c:scaling>
        <c:delete val="0"/>
        <c:axPos val="b"/>
        <c:numFmt formatCode="General" sourceLinked="1"/>
        <c:majorTickMark val="none"/>
        <c:minorTickMark val="none"/>
        <c:tickLblPos val="nextTo"/>
        <c:spPr>
          <a:noFill/>
          <a:ln w="6350" cap="flat" cmpd="sng" algn="ctr">
            <a:solidFill>
              <a:schemeClr val="tx1"/>
            </a:solidFill>
            <a:round/>
          </a:ln>
          <a:effectLst/>
        </c:spPr>
        <c:txPr>
          <a:bodyPr rot="-60000000" spcFirstLastPara="1" vertOverflow="ellipsis" vert="horz"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Roboto" panose="02000000000000000000" pitchFamily="2" charset="0"/>
              </a:defRPr>
            </a:pPr>
            <a:endParaRPr lang="es-AR"/>
          </a:p>
        </c:txPr>
        <c:crossAx val="345163296"/>
        <c:crosses val="autoZero"/>
        <c:auto val="1"/>
        <c:lblAlgn val="ctr"/>
        <c:lblOffset val="100"/>
        <c:noMultiLvlLbl val="0"/>
      </c:catAx>
      <c:valAx>
        <c:axId val="345163296"/>
        <c:scaling>
          <c:orientation val="minMax"/>
        </c:scaling>
        <c:delete val="1"/>
        <c:axPos val="l"/>
        <c:majorGridlines>
          <c:spPr>
            <a:ln w="9525" cap="flat" cmpd="sng" algn="ctr">
              <a:noFill/>
              <a:round/>
            </a:ln>
            <a:effectLst>
              <a:outerShdw blurRad="50800" dist="50800" dir="2400000" algn="ctr" rotWithShape="0">
                <a:srgbClr val="000000">
                  <a:alpha val="43137"/>
                </a:srgbClr>
              </a:outerShdw>
            </a:effectLst>
          </c:spPr>
        </c:majorGridlines>
        <c:numFmt formatCode="_-* #,##0_-;\-* #,##0_-;_-* &quot;-&quot;??_-;_-@_-" sourceLinked="1"/>
        <c:majorTickMark val="none"/>
        <c:minorTickMark val="none"/>
        <c:tickLblPos val="nextTo"/>
        <c:crossAx val="1371405264"/>
        <c:crosses val="autoZero"/>
        <c:crossBetween val="between"/>
      </c:valAx>
      <c:spPr>
        <a:noFill/>
        <a:ln>
          <a:noFill/>
        </a:ln>
        <a:effectLst/>
      </c:spPr>
    </c:plotArea>
    <c:legend>
      <c:legendPos val="b"/>
      <c:layout>
        <c:manualLayout>
          <c:xMode val="edge"/>
          <c:yMode val="edge"/>
          <c:x val="0.58415112897448196"/>
          <c:y val="0.14977717534978169"/>
          <c:w val="0.29125270935661507"/>
          <c:h val="0.13243474887550749"/>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defRPr>
          </a:pPr>
          <a:endParaRPr lang="es-A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27"/>
    </mc:Choice>
    <mc:Fallback>
      <c:style val="27"/>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6572093648054692E-2"/>
          <c:y val="0.29019703353710508"/>
          <c:w val="0.8784360312519075"/>
          <c:h val="0.53452766576320487"/>
        </c:manualLayout>
      </c:layout>
      <c:barChart>
        <c:barDir val="col"/>
        <c:grouping val="stacked"/>
        <c:varyColors val="0"/>
        <c:ser>
          <c:idx val="0"/>
          <c:order val="0"/>
          <c:tx>
            <c:strRef>
              <c:f>Hoja1!$B$1</c:f>
              <c:strCache>
                <c:ptCount val="1"/>
                <c:pt idx="0">
                  <c:v>OWN</c:v>
                </c:pt>
              </c:strCache>
            </c:strRef>
          </c:tx>
          <c:spPr>
            <a:solidFill>
              <a:srgbClr val="280969"/>
            </a:solidFill>
            <a:ln>
              <a:noFill/>
            </a:ln>
            <a:effectLst/>
            <a:scene3d>
              <a:camera prst="orthographicFront"/>
              <a:lightRig rig="threePt" dir="t">
                <a:rot lat="0" lon="0" rev="1200000"/>
              </a:lightRig>
            </a:scene3d>
            <a:sp3d/>
          </c:spPr>
          <c:invertIfNegative val="0"/>
          <c:dPt>
            <c:idx val="0"/>
            <c:invertIfNegative val="0"/>
            <c:bubble3D val="0"/>
            <c:extLst>
              <c:ext xmlns:c16="http://schemas.microsoft.com/office/drawing/2014/chart" uri="{C3380CC4-5D6E-409C-BE32-E72D297353CC}">
                <c16:uniqueId val="{00000000-3838-3F4A-9464-B9792F078AEB}"/>
              </c:ext>
            </c:extLst>
          </c:dPt>
          <c:dPt>
            <c:idx val="1"/>
            <c:invertIfNegative val="0"/>
            <c:bubble3D val="0"/>
            <c:extLst>
              <c:ext xmlns:c16="http://schemas.microsoft.com/office/drawing/2014/chart" uri="{C3380CC4-5D6E-409C-BE32-E72D297353CC}">
                <c16:uniqueId val="{00000001-3838-3F4A-9464-B9792F078AEB}"/>
              </c:ext>
            </c:extLst>
          </c:dPt>
          <c:dPt>
            <c:idx val="2"/>
            <c:invertIfNegative val="0"/>
            <c:bubble3D val="0"/>
            <c:extLst>
              <c:ext xmlns:c16="http://schemas.microsoft.com/office/drawing/2014/chart" uri="{C3380CC4-5D6E-409C-BE32-E72D297353CC}">
                <c16:uniqueId val="{00000002-3838-3F4A-9464-B9792F078AEB}"/>
              </c:ext>
            </c:extLst>
          </c:dPt>
          <c:dPt>
            <c:idx val="3"/>
            <c:invertIfNegative val="0"/>
            <c:bubble3D val="0"/>
            <c:extLst>
              <c:ext xmlns:c16="http://schemas.microsoft.com/office/drawing/2014/chart" uri="{C3380CC4-5D6E-409C-BE32-E72D297353CC}">
                <c16:uniqueId val="{00000003-3838-3F4A-9464-B9792F078AEB}"/>
              </c:ext>
            </c:extLst>
          </c:dPt>
          <c:dLbls>
            <c:dLbl>
              <c:idx val="0"/>
              <c:layout>
                <c:manualLayout>
                  <c:x val="1.798912798266053E-3"/>
                  <c:y val="-1.4347298138915162E-2"/>
                </c:manualLayout>
              </c:layout>
              <c:numFmt formatCode="#,##0" sourceLinked="0"/>
              <c:spPr>
                <a:noFill/>
                <a:ln>
                  <a:noFill/>
                </a:ln>
                <a:effectLst/>
              </c:spPr>
              <c:txPr>
                <a:bodyPr wrap="square" lIns="38100" tIns="19050" rIns="38100" bIns="19050" anchor="ctr">
                  <a:noAutofit/>
                </a:bodyPr>
                <a:lstStyle/>
                <a:p>
                  <a:pPr>
                    <a:defRPr sz="900">
                      <a:solidFill>
                        <a:srgbClr val="FFFFFF"/>
                      </a:solidFill>
                      <a:latin typeface="Roboto" panose="02000000000000000000" pitchFamily="2" charset="0"/>
                      <a:ea typeface="Roboto" panose="02000000000000000000" pitchFamily="2" charset="0"/>
                    </a:defRPr>
                  </a:pPr>
                  <a:endParaRPr lang="es-AR"/>
                </a:p>
              </c:txPr>
              <c:dLblPos val="ctr"/>
              <c:showLegendKey val="0"/>
              <c:showVal val="1"/>
              <c:showCatName val="0"/>
              <c:showSerName val="0"/>
              <c:showPercent val="0"/>
              <c:showBubbleSize val="0"/>
              <c:extLst>
                <c:ext xmlns:c15="http://schemas.microsoft.com/office/drawing/2012/chart" uri="{CE6537A1-D6FC-4f65-9D91-7224C49458BB}">
                  <c15:layout>
                    <c:manualLayout>
                      <c:w val="0.21409418515850984"/>
                      <c:h val="0.13079436212001544"/>
                    </c:manualLayout>
                  </c15:layout>
                </c:ext>
                <c:ext xmlns:c16="http://schemas.microsoft.com/office/drawing/2014/chart" uri="{C3380CC4-5D6E-409C-BE32-E72D297353CC}">
                  <c16:uniqueId val="{00000000-3838-3F4A-9464-B9792F078AEB}"/>
                </c:ext>
              </c:extLst>
            </c:dLbl>
            <c:dLbl>
              <c:idx val="1"/>
              <c:layout>
                <c:manualLayout>
                  <c:x val="-9.4415766931754943E-5"/>
                  <c:y val="2.1889058602081245E-2"/>
                </c:manualLayout>
              </c:layout>
              <c:numFmt formatCode="#,##0" sourceLinked="0"/>
              <c:spPr>
                <a:noFill/>
                <a:ln>
                  <a:noFill/>
                </a:ln>
                <a:effectLst/>
              </c:spPr>
              <c:txPr>
                <a:bodyPr wrap="square" lIns="38100" tIns="19050" rIns="38100" bIns="19050" anchor="ctr">
                  <a:spAutoFit/>
                </a:bodyPr>
                <a:lstStyle/>
                <a:p>
                  <a:pPr>
                    <a:defRPr sz="900">
                      <a:solidFill>
                        <a:srgbClr val="FFFFFF"/>
                      </a:solidFill>
                      <a:latin typeface="Roboto" panose="02000000000000000000" pitchFamily="2" charset="0"/>
                      <a:ea typeface="Roboto" panose="02000000000000000000" pitchFamily="2" charset="0"/>
                    </a:defRPr>
                  </a:pPr>
                  <a:endParaRPr lang="es-AR"/>
                </a:p>
              </c:txPr>
              <c:dLblPos val="ctr"/>
              <c:showLegendKey val="0"/>
              <c:showVal val="1"/>
              <c:showCatName val="0"/>
              <c:showSerName val="0"/>
              <c:showPercent val="0"/>
              <c:showBubbleSize val="0"/>
              <c:extLst>
                <c:ext xmlns:c15="http://schemas.microsoft.com/office/drawing/2012/chart" uri="{CE6537A1-D6FC-4f65-9D91-7224C49458BB}">
                  <c15:layout>
                    <c:manualLayout>
                      <c:w val="0.21339400451524601"/>
                      <c:h val="0.1219569052200144"/>
                    </c:manualLayout>
                  </c15:layout>
                </c:ext>
                <c:ext xmlns:c16="http://schemas.microsoft.com/office/drawing/2014/chart" uri="{C3380CC4-5D6E-409C-BE32-E72D297353CC}">
                  <c16:uniqueId val="{00000001-3838-3F4A-9464-B9792F078AEB}"/>
                </c:ext>
              </c:extLst>
            </c:dLbl>
            <c:dLbl>
              <c:idx val="2"/>
              <c:layout>
                <c:manualLayout>
                  <c:x val="-8.0848218768915462E-3"/>
                  <c:y val="-0.2268807910819772"/>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3838-3F4A-9464-B9792F078AEB}"/>
                </c:ext>
              </c:extLst>
            </c:dLbl>
            <c:dLbl>
              <c:idx val="3"/>
              <c:layout>
                <c:manualLayout>
                  <c:x val="-2.6208235783321864E-3"/>
                  <c:y val="-0.31228217999481311"/>
                </c:manualLayout>
              </c:layout>
              <c:dLblPos val="ct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3838-3F4A-9464-B9792F078AEB}"/>
                </c:ext>
              </c:extLst>
            </c:dLbl>
            <c:numFmt formatCode="#,##0" sourceLinked="0"/>
            <c:spPr>
              <a:noFill/>
              <a:ln>
                <a:noFill/>
              </a:ln>
              <a:effectLst/>
            </c:spPr>
            <c:txPr>
              <a:bodyPr wrap="square" lIns="38100" tIns="19050" rIns="38100" bIns="19050" anchor="ctr">
                <a:spAutoFit/>
              </a:bodyPr>
              <a:lstStyle/>
              <a:p>
                <a:pPr>
                  <a:defRPr sz="900">
                    <a:solidFill>
                      <a:srgbClr val="3C009F"/>
                    </a:solidFill>
                    <a:latin typeface="Roboto" panose="02000000000000000000" pitchFamily="2" charset="0"/>
                    <a:ea typeface="Roboto" panose="02000000000000000000" pitchFamily="2" charset="0"/>
                  </a:defRPr>
                </a:pPr>
                <a:endParaRPr lang="es-AR"/>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Hoja1!$A$2:$A$3</c:f>
              <c:strCache>
                <c:ptCount val="2"/>
                <c:pt idx="0">
                  <c:v>R2019</c:v>
                </c:pt>
                <c:pt idx="1">
                  <c:v>BO2024</c:v>
                </c:pt>
              </c:strCache>
            </c:strRef>
          </c:cat>
          <c:val>
            <c:numRef>
              <c:f>Hoja1!$B$2:$B$3</c:f>
              <c:numCache>
                <c:formatCode>0</c:formatCode>
                <c:ptCount val="2"/>
                <c:pt idx="0">
                  <c:v>10822</c:v>
                </c:pt>
                <c:pt idx="1">
                  <c:v>8801</c:v>
                </c:pt>
              </c:numCache>
            </c:numRef>
          </c:val>
          <c:extLst>
            <c:ext xmlns:c16="http://schemas.microsoft.com/office/drawing/2014/chart" uri="{C3380CC4-5D6E-409C-BE32-E72D297353CC}">
              <c16:uniqueId val="{00000004-3838-3F4A-9464-B9792F078AEB}"/>
            </c:ext>
          </c:extLst>
        </c:ser>
        <c:ser>
          <c:idx val="1"/>
          <c:order val="1"/>
          <c:tx>
            <c:strRef>
              <c:f>Hoja1!$C$1</c:f>
              <c:strCache>
                <c:ptCount val="1"/>
                <c:pt idx="0">
                  <c:v>Third Party</c:v>
                </c:pt>
              </c:strCache>
            </c:strRef>
          </c:tx>
          <c:spPr>
            <a:solidFill>
              <a:srgbClr val="6428FB"/>
            </a:solidFill>
            <a:ln>
              <a:noFill/>
            </a:ln>
            <a:effectLst/>
            <a:scene3d>
              <a:camera prst="orthographicFront"/>
              <a:lightRig rig="threePt" dir="t">
                <a:rot lat="0" lon="0" rev="1200000"/>
              </a:lightRig>
            </a:scene3d>
            <a:sp3d/>
          </c:spPr>
          <c:invertIfNegative val="0"/>
          <c:dLbls>
            <c:dLbl>
              <c:idx val="0"/>
              <c:layout>
                <c:manualLayout>
                  <c:x val="1.6710755209160167E-7"/>
                  <c:y val="-4.0504542879735719E-17"/>
                </c:manualLayout>
              </c:layout>
              <c:showLegendKey val="0"/>
              <c:showVal val="1"/>
              <c:showCatName val="0"/>
              <c:showSerName val="0"/>
              <c:showPercent val="0"/>
              <c:showBubbleSize val="0"/>
              <c:extLst>
                <c:ext xmlns:c15="http://schemas.microsoft.com/office/drawing/2012/chart" uri="{CE6537A1-D6FC-4f65-9D91-7224C49458BB}">
                  <c15:layout>
                    <c:manualLayout>
                      <c:w val="0.21339400451524601"/>
                      <c:h val="0.1219569052200144"/>
                    </c:manualLayout>
                  </c15:layout>
                </c:ext>
                <c:ext xmlns:c16="http://schemas.microsoft.com/office/drawing/2014/chart" uri="{C3380CC4-5D6E-409C-BE32-E72D297353CC}">
                  <c16:uniqueId val="{00000005-3838-3F4A-9464-B9792F078AEB}"/>
                </c:ext>
              </c:extLst>
            </c:dLbl>
            <c:dLbl>
              <c:idx val="1"/>
              <c:layout>
                <c:manualLayout>
                  <c:x val="6.0626619898833389E-4"/>
                  <c:y val="5.4966198467014367E-3"/>
                </c:manualLayout>
              </c:layout>
              <c:showLegendKey val="0"/>
              <c:showVal val="1"/>
              <c:showCatName val="0"/>
              <c:showSerName val="0"/>
              <c:showPercent val="0"/>
              <c:showBubbleSize val="0"/>
              <c:extLst>
                <c:ext xmlns:c15="http://schemas.microsoft.com/office/drawing/2012/chart" uri="{CE6537A1-D6FC-4f65-9D91-7224C49458BB}">
                  <c15:layout>
                    <c:manualLayout>
                      <c:w val="0.21763853633837274"/>
                      <c:h val="0.1219569052200144"/>
                    </c:manualLayout>
                  </c15:layout>
                </c:ext>
                <c:ext xmlns:c16="http://schemas.microsoft.com/office/drawing/2014/chart" uri="{C3380CC4-5D6E-409C-BE32-E72D297353CC}">
                  <c16:uniqueId val="{00000006-3838-3F4A-9464-B9792F078AEB}"/>
                </c:ext>
              </c:extLst>
            </c:dLbl>
            <c:numFmt formatCode="#,##0" sourceLinked="0"/>
            <c:spPr>
              <a:noFill/>
              <a:ln>
                <a:noFill/>
              </a:ln>
              <a:effectLst/>
            </c:spPr>
            <c:txPr>
              <a:bodyPr wrap="square" lIns="38100" tIns="19050" rIns="38100" bIns="19050" anchor="ctr">
                <a:spAutoFit/>
              </a:bodyPr>
              <a:lstStyle/>
              <a:p>
                <a:pPr>
                  <a:defRPr sz="900">
                    <a:latin typeface="Roboto" panose="02000000000000000000" pitchFamily="2" charset="0"/>
                    <a:ea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Hoja1!$A$2:$A$3</c:f>
              <c:strCache>
                <c:ptCount val="2"/>
                <c:pt idx="0">
                  <c:v>R2019</c:v>
                </c:pt>
                <c:pt idx="1">
                  <c:v>BO2024</c:v>
                </c:pt>
              </c:strCache>
            </c:strRef>
          </c:cat>
          <c:val>
            <c:numRef>
              <c:f>Hoja1!$C$2:$C$3</c:f>
              <c:numCache>
                <c:formatCode>0.00</c:formatCode>
                <c:ptCount val="2"/>
                <c:pt idx="0" formatCode="_-* #,##0_-;\-* #,##0_-;_-* &quot;-&quot;??_-;_-@_-">
                  <c:v>7967</c:v>
                </c:pt>
                <c:pt idx="1">
                  <c:v>5577</c:v>
                </c:pt>
              </c:numCache>
            </c:numRef>
          </c:val>
          <c:extLst>
            <c:ext xmlns:c16="http://schemas.microsoft.com/office/drawing/2014/chart" uri="{C3380CC4-5D6E-409C-BE32-E72D297353CC}">
              <c16:uniqueId val="{00000007-3838-3F4A-9464-B9792F078AEB}"/>
            </c:ext>
          </c:extLst>
        </c:ser>
        <c:dLbls>
          <c:showLegendKey val="0"/>
          <c:showVal val="0"/>
          <c:showCatName val="0"/>
          <c:showSerName val="0"/>
          <c:showPercent val="0"/>
          <c:showBubbleSize val="0"/>
        </c:dLbls>
        <c:gapWidth val="100"/>
        <c:overlap val="100"/>
        <c:axId val="160185728"/>
        <c:axId val="160191616"/>
      </c:barChart>
      <c:catAx>
        <c:axId val="160185728"/>
        <c:scaling>
          <c:orientation val="minMax"/>
        </c:scaling>
        <c:delete val="0"/>
        <c:axPos val="b"/>
        <c:numFmt formatCode="General" sourceLinked="0"/>
        <c:majorTickMark val="out"/>
        <c:minorTickMark val="none"/>
        <c:tickLblPos val="nextTo"/>
        <c:spPr>
          <a:ln w="6350">
            <a:solidFill>
              <a:srgbClr val="24272A">
                <a:lumMod val="50000"/>
                <a:lumOff val="50000"/>
              </a:srgbClr>
            </a:solidFill>
          </a:ln>
        </c:spPr>
        <c:txPr>
          <a:bodyPr/>
          <a:lstStyle/>
          <a:p>
            <a:pPr algn="ctr">
              <a:defRPr lang="es-AR" sz="900" b="1" i="0" u="none" strike="noStrike" kern="1200" baseline="0">
                <a:solidFill>
                  <a:srgbClr val="231B0A"/>
                </a:solidFill>
                <a:latin typeface="Roboto" panose="02000000000000000000" pitchFamily="2" charset="0"/>
                <a:ea typeface="Roboto" panose="02000000000000000000" pitchFamily="2" charset="0"/>
                <a:cs typeface="Roboto" panose="02000000000000000000" pitchFamily="2" charset="0"/>
              </a:defRPr>
            </a:pPr>
            <a:endParaRPr lang="es-AR"/>
          </a:p>
        </c:txPr>
        <c:crossAx val="160191616"/>
        <c:crosses val="autoZero"/>
        <c:auto val="1"/>
        <c:lblAlgn val="ctr"/>
        <c:lblOffset val="100"/>
        <c:noMultiLvlLbl val="0"/>
      </c:catAx>
      <c:valAx>
        <c:axId val="160191616"/>
        <c:scaling>
          <c:orientation val="minMax"/>
          <c:min val="0"/>
        </c:scaling>
        <c:delete val="1"/>
        <c:axPos val="l"/>
        <c:numFmt formatCode="0" sourceLinked="1"/>
        <c:majorTickMark val="out"/>
        <c:minorTickMark val="none"/>
        <c:tickLblPos val="nextTo"/>
        <c:crossAx val="160185728"/>
        <c:crosses val="autoZero"/>
        <c:crossBetween val="between"/>
      </c:valAx>
      <c:spPr>
        <a:noFill/>
        <a:ln w="25400">
          <a:noFill/>
        </a:ln>
      </c:spPr>
    </c:plotArea>
    <c:plotVisOnly val="1"/>
    <c:dispBlanksAs val="gap"/>
    <c:showDLblsOverMax val="0"/>
  </c:chart>
  <c:spPr>
    <a:effectLst/>
  </c:spPr>
  <c:txPr>
    <a:bodyPr/>
    <a:lstStyle/>
    <a:p>
      <a:pPr>
        <a:defRPr sz="1200" b="1">
          <a:solidFill>
            <a:schemeClr val="tx2"/>
          </a:solidFill>
          <a:latin typeface="Calibri" pitchFamily="34" charset="0"/>
        </a:defRPr>
      </a:pPr>
      <a:endParaRPr lang="es-AR"/>
    </a:p>
  </c:txPr>
  <c:externalData r:id="rId2">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0"/>
          <c:y val="0"/>
          <c:w val="0.97696119831250039"/>
          <c:h val="0.75386708004923542"/>
        </c:manualLayout>
      </c:layout>
      <c:barChart>
        <c:barDir val="col"/>
        <c:grouping val="stacked"/>
        <c:varyColors val="0"/>
        <c:ser>
          <c:idx val="0"/>
          <c:order val="0"/>
          <c:tx>
            <c:strRef>
              <c:f>Hoja1!$B$1</c:f>
              <c:strCache>
                <c:ptCount val="1"/>
                <c:pt idx="0">
                  <c:v>Columna1</c:v>
                </c:pt>
              </c:strCache>
            </c:strRef>
          </c:tx>
          <c:spPr>
            <a:solidFill>
              <a:srgbClr val="CBCBCB"/>
            </a:solidFill>
            <a:ln>
              <a:noFill/>
            </a:ln>
            <a:effectLst/>
            <a:scene3d>
              <a:camera prst="orthographicFront"/>
              <a:lightRig rig="threePt" dir="t">
                <a:rot lat="0" lon="0" rev="1200000"/>
              </a:lightRig>
            </a:scene3d>
            <a:sp3d>
              <a:bevelT w="0" h="0"/>
            </a:sp3d>
          </c:spPr>
          <c:invertIfNegative val="0"/>
          <c:dPt>
            <c:idx val="0"/>
            <c:invertIfNegative val="0"/>
            <c:bubble3D val="0"/>
            <c:extLst>
              <c:ext xmlns:c16="http://schemas.microsoft.com/office/drawing/2014/chart" uri="{C3380CC4-5D6E-409C-BE32-E72D297353CC}">
                <c16:uniqueId val="{00000000-7D3D-8C43-9A5B-B551F1782A61}"/>
              </c:ext>
            </c:extLst>
          </c:dPt>
          <c:dPt>
            <c:idx val="1"/>
            <c:invertIfNegative val="0"/>
            <c:bubble3D val="0"/>
            <c:extLst>
              <c:ext xmlns:c16="http://schemas.microsoft.com/office/drawing/2014/chart" uri="{C3380CC4-5D6E-409C-BE32-E72D297353CC}">
                <c16:uniqueId val="{00000002-7D3D-8C43-9A5B-B551F1782A61}"/>
              </c:ext>
            </c:extLst>
          </c:dPt>
          <c:dPt>
            <c:idx val="2"/>
            <c:invertIfNegative val="0"/>
            <c:bubble3D val="0"/>
            <c:extLst>
              <c:ext xmlns:c16="http://schemas.microsoft.com/office/drawing/2014/chart" uri="{C3380CC4-5D6E-409C-BE32-E72D297353CC}">
                <c16:uniqueId val="{00000003-7D3D-8C43-9A5B-B551F1782A61}"/>
              </c:ext>
            </c:extLst>
          </c:dPt>
          <c:dPt>
            <c:idx val="3"/>
            <c:invertIfNegative val="0"/>
            <c:bubble3D val="0"/>
            <c:spPr>
              <a:solidFill>
                <a:srgbClr val="44DAFF"/>
              </a:solidFill>
              <a:ln>
                <a:noFill/>
              </a:ln>
              <a:effectLst/>
              <a:scene3d>
                <a:camera prst="orthographicFront"/>
                <a:lightRig rig="threePt" dir="t">
                  <a:rot lat="0" lon="0" rev="1200000"/>
                </a:lightRig>
              </a:scene3d>
              <a:sp3d>
                <a:bevelT w="0" h="0"/>
              </a:sp3d>
            </c:spPr>
            <c:extLst>
              <c:ext xmlns:c16="http://schemas.microsoft.com/office/drawing/2014/chart" uri="{C3380CC4-5D6E-409C-BE32-E72D297353CC}">
                <c16:uniqueId val="{00000005-7D3D-8C43-9A5B-B551F1782A61}"/>
              </c:ext>
            </c:extLst>
          </c:dPt>
          <c:dLbls>
            <c:spPr>
              <a:noFill/>
              <a:ln>
                <a:noFill/>
              </a:ln>
              <a:effectLst/>
            </c:spPr>
            <c:txPr>
              <a:bodyPr wrap="square" lIns="38100" tIns="19050" rIns="38100" bIns="19050" anchor="ctr">
                <a:spAutoFit/>
              </a:bodyPr>
              <a:lstStyle/>
              <a:p>
                <a:pPr>
                  <a:defRPr sz="800" b="0" i="0">
                    <a:solidFill>
                      <a:schemeClr val="tx1"/>
                    </a:solidFill>
                    <a:latin typeface="Roboto Medium" panose="02000000000000000000" pitchFamily="2" charset="0"/>
                    <a:ea typeface="Roboto Medium"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Hoja1!$A$2:$A$5</c:f>
              <c:strCache>
                <c:ptCount val="4"/>
                <c:pt idx="0">
                  <c:v>FY21</c:v>
                </c:pt>
                <c:pt idx="1">
                  <c:v>FY22</c:v>
                </c:pt>
                <c:pt idx="2">
                  <c:v>FY23</c:v>
                </c:pt>
                <c:pt idx="3">
                  <c:v>LTM1H24</c:v>
                </c:pt>
              </c:strCache>
            </c:strRef>
          </c:cat>
          <c:val>
            <c:numRef>
              <c:f>Hoja1!$B$2:$B$5</c:f>
              <c:numCache>
                <c:formatCode>0</c:formatCode>
                <c:ptCount val="4"/>
                <c:pt idx="0">
                  <c:v>527</c:v>
                </c:pt>
                <c:pt idx="1">
                  <c:v>516</c:v>
                </c:pt>
                <c:pt idx="2">
                  <c:v>401</c:v>
                </c:pt>
                <c:pt idx="3">
                  <c:v>468</c:v>
                </c:pt>
              </c:numCache>
            </c:numRef>
          </c:val>
          <c:extLst>
            <c:ext xmlns:c16="http://schemas.microsoft.com/office/drawing/2014/chart" uri="{C3380CC4-5D6E-409C-BE32-E72D297353CC}">
              <c16:uniqueId val="{00000006-7D3D-8C43-9A5B-B551F1782A61}"/>
            </c:ext>
          </c:extLst>
        </c:ser>
        <c:dLbls>
          <c:showLegendKey val="0"/>
          <c:showVal val="0"/>
          <c:showCatName val="0"/>
          <c:showSerName val="0"/>
          <c:showPercent val="0"/>
          <c:showBubbleSize val="0"/>
        </c:dLbls>
        <c:gapWidth val="50"/>
        <c:overlap val="100"/>
        <c:axId val="160185728"/>
        <c:axId val="160191616"/>
      </c:barChart>
      <c:catAx>
        <c:axId val="160185728"/>
        <c:scaling>
          <c:orientation val="minMax"/>
        </c:scaling>
        <c:delete val="0"/>
        <c:axPos val="b"/>
        <c:numFmt formatCode="General" sourceLinked="0"/>
        <c:majorTickMark val="out"/>
        <c:minorTickMark val="none"/>
        <c:tickLblPos val="nextTo"/>
        <c:spPr>
          <a:ln>
            <a:noFill/>
          </a:ln>
        </c:spPr>
        <c:txPr>
          <a:bodyPr/>
          <a:lstStyle/>
          <a:p>
            <a:pPr algn="ctr">
              <a:defRPr lang="es-AR" sz="700" b="0" i="0" u="none" strike="noStrike" kern="1200" baseline="0">
                <a:solidFill>
                  <a:schemeClr val="bg1"/>
                </a:solidFill>
                <a:latin typeface="Roboto Medium" panose="02000000000000000000" pitchFamily="2" charset="0"/>
                <a:ea typeface="Roboto Medium" panose="02000000000000000000" pitchFamily="2" charset="0"/>
                <a:cs typeface="+mn-cs"/>
              </a:defRPr>
            </a:pPr>
            <a:endParaRPr lang="es-AR"/>
          </a:p>
        </c:txPr>
        <c:crossAx val="160191616"/>
        <c:crosses val="autoZero"/>
        <c:auto val="1"/>
        <c:lblAlgn val="ctr"/>
        <c:lblOffset val="100"/>
        <c:noMultiLvlLbl val="0"/>
      </c:catAx>
      <c:valAx>
        <c:axId val="160191616"/>
        <c:scaling>
          <c:orientation val="minMax"/>
          <c:min val="0"/>
        </c:scaling>
        <c:delete val="1"/>
        <c:axPos val="l"/>
        <c:numFmt formatCode="0" sourceLinked="1"/>
        <c:majorTickMark val="out"/>
        <c:minorTickMark val="none"/>
        <c:tickLblPos val="nextTo"/>
        <c:crossAx val="160185728"/>
        <c:crosses val="autoZero"/>
        <c:crossBetween val="between"/>
      </c:valAx>
      <c:spPr>
        <a:noFill/>
        <a:ln w="25400">
          <a:noFill/>
        </a:ln>
      </c:spPr>
    </c:plotArea>
    <c:plotVisOnly val="1"/>
    <c:dispBlanksAs val="gap"/>
    <c:showDLblsOverMax val="0"/>
  </c:chart>
  <c:spPr>
    <a:effectLst/>
  </c:spPr>
  <c:txPr>
    <a:bodyPr/>
    <a:lstStyle/>
    <a:p>
      <a:pPr>
        <a:defRPr sz="1200" b="1">
          <a:solidFill>
            <a:schemeClr val="tx2"/>
          </a:solidFill>
          <a:latin typeface="Calibri" pitchFamily="34" charset="0"/>
        </a:defRPr>
      </a:pPr>
      <a:endParaRPr lang="es-AR"/>
    </a:p>
  </c:txPr>
  <c:externalData r:id="rId1">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0.25188112004460256"/>
          <c:w val="1"/>
          <c:h val="0.41920466828490555"/>
        </c:manualLayout>
      </c:layout>
      <c:barChart>
        <c:barDir val="col"/>
        <c:grouping val="clustered"/>
        <c:varyColors val="0"/>
        <c:ser>
          <c:idx val="1"/>
          <c:order val="0"/>
          <c:tx>
            <c:strRef>
              <c:f>Hoja1!$C$1</c:f>
              <c:strCache>
                <c:ptCount val="1"/>
                <c:pt idx="0">
                  <c:v>EBITDA</c:v>
                </c:pt>
              </c:strCache>
            </c:strRef>
          </c:tx>
          <c:spPr>
            <a:solidFill>
              <a:srgbClr val="B586F4"/>
            </a:solidFill>
            <a:ln>
              <a:noFill/>
            </a:ln>
            <a:effectLst/>
          </c:spPr>
          <c:invertIfNegative val="0"/>
          <c:dPt>
            <c:idx val="0"/>
            <c:invertIfNegative val="0"/>
            <c:bubble3D val="0"/>
            <c:spPr>
              <a:solidFill>
                <a:srgbClr val="CBCBCB"/>
              </a:solidFill>
              <a:ln>
                <a:noFill/>
              </a:ln>
              <a:effectLst/>
            </c:spPr>
            <c:extLst>
              <c:ext xmlns:c16="http://schemas.microsoft.com/office/drawing/2014/chart" uri="{C3380CC4-5D6E-409C-BE32-E72D297353CC}">
                <c16:uniqueId val="{00000001-81E2-0646-AD78-173BB026B592}"/>
              </c:ext>
            </c:extLst>
          </c:dPt>
          <c:dPt>
            <c:idx val="1"/>
            <c:invertIfNegative val="0"/>
            <c:bubble3D val="0"/>
            <c:spPr>
              <a:solidFill>
                <a:srgbClr val="44DAFF"/>
              </a:solidFill>
              <a:ln>
                <a:noFill/>
              </a:ln>
              <a:effectLst/>
            </c:spPr>
            <c:extLst>
              <c:ext xmlns:c16="http://schemas.microsoft.com/office/drawing/2014/chart" uri="{C3380CC4-5D6E-409C-BE32-E72D297353CC}">
                <c16:uniqueId val="{00000003-81E2-0646-AD78-173BB026B592}"/>
              </c:ext>
            </c:extLst>
          </c:dPt>
          <c:dPt>
            <c:idx val="2"/>
            <c:invertIfNegative val="0"/>
            <c:bubble3D val="0"/>
            <c:extLst>
              <c:ext xmlns:c16="http://schemas.microsoft.com/office/drawing/2014/chart" uri="{C3380CC4-5D6E-409C-BE32-E72D297353CC}">
                <c16:uniqueId val="{00000004-81E2-0646-AD78-173BB026B592}"/>
              </c:ext>
            </c:extLst>
          </c:dPt>
          <c:dPt>
            <c:idx val="3"/>
            <c:invertIfNegative val="0"/>
            <c:bubble3D val="0"/>
            <c:extLst>
              <c:ext xmlns:c16="http://schemas.microsoft.com/office/drawing/2014/chart" uri="{C3380CC4-5D6E-409C-BE32-E72D297353CC}">
                <c16:uniqueId val="{00000005-81E2-0646-AD78-173BB026B592}"/>
              </c:ext>
            </c:extLst>
          </c:dPt>
          <c:dPt>
            <c:idx val="4"/>
            <c:invertIfNegative val="0"/>
            <c:bubble3D val="0"/>
            <c:extLst>
              <c:ext xmlns:c16="http://schemas.microsoft.com/office/drawing/2014/chart" uri="{C3380CC4-5D6E-409C-BE32-E72D297353CC}">
                <c16:uniqueId val="{00000006-81E2-0646-AD78-173BB026B592}"/>
              </c:ext>
            </c:extLst>
          </c:dPt>
          <c:dLbls>
            <c:dLbl>
              <c:idx val="1"/>
              <c:numFmt formatCode="0.0%" sourceLinked="0"/>
              <c:spPr>
                <a:noFill/>
                <a:ln>
                  <a:noFill/>
                </a:ln>
                <a:effectLst/>
              </c:spPr>
              <c:txPr>
                <a:bodyPr rot="0" spcFirstLastPara="1" vertOverflow="ellipsis" vert="horz" wrap="square" lIns="38100" tIns="19050" rIns="38100" bIns="19050" anchor="ctr" anchorCtr="1">
                  <a:noAutofit/>
                </a:bodyPr>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Roboto" panose="02000000000000000000" pitchFamily="2" charset="0"/>
                    </a:defRPr>
                  </a:pPr>
                  <a:endParaRPr lang="es-A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81E2-0646-AD78-173BB026B592}"/>
                </c:ext>
              </c:extLst>
            </c:dLbl>
            <c:numFmt formatCode="0.0%" sourceLinked="0"/>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solidFill>
                    <a:latin typeface="Roboto Medium" panose="02000000000000000000" pitchFamily="2" charset="0"/>
                    <a:ea typeface="Roboto Medium" panose="02000000000000000000" pitchFamily="2" charset="0"/>
                    <a:cs typeface="Roboto" panose="02000000000000000000" pitchFamily="2" charset="0"/>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Hoja1!$A$2:$A$3</c:f>
              <c:strCache>
                <c:ptCount val="2"/>
                <c:pt idx="0">
                  <c:v>1H23</c:v>
                </c:pt>
                <c:pt idx="1">
                  <c:v>1H24</c:v>
                </c:pt>
              </c:strCache>
            </c:strRef>
          </c:cat>
          <c:val>
            <c:numRef>
              <c:f>Hoja1!$C$2:$C$3</c:f>
              <c:numCache>
                <c:formatCode>0</c:formatCode>
                <c:ptCount val="2"/>
                <c:pt idx="0">
                  <c:v>0.28399999999999997</c:v>
                </c:pt>
                <c:pt idx="1">
                  <c:v>0.29699999999999999</c:v>
                </c:pt>
              </c:numCache>
            </c:numRef>
          </c:val>
          <c:extLst>
            <c:ext xmlns:c16="http://schemas.microsoft.com/office/drawing/2014/chart" uri="{C3380CC4-5D6E-409C-BE32-E72D297353CC}">
              <c16:uniqueId val="{00000007-81E2-0646-AD78-173BB026B592}"/>
            </c:ext>
          </c:extLst>
        </c:ser>
        <c:dLbls>
          <c:showLegendKey val="0"/>
          <c:showVal val="0"/>
          <c:showCatName val="0"/>
          <c:showSerName val="0"/>
          <c:showPercent val="0"/>
          <c:showBubbleSize val="0"/>
        </c:dLbls>
        <c:gapWidth val="150"/>
        <c:axId val="684490952"/>
        <c:axId val="684491280"/>
      </c:barChart>
      <c:catAx>
        <c:axId val="684490952"/>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spcBef>
                <a:spcPts val="300"/>
              </a:spcBef>
              <a:defRPr sz="800" b="0" i="0" u="none" strike="noStrike" kern="1200" baseline="0">
                <a:solidFill>
                  <a:srgbClr val="FFFFFF"/>
                </a:solidFill>
                <a:latin typeface="Roboto" panose="02000000000000000000" pitchFamily="2" charset="0"/>
                <a:ea typeface="Roboto" panose="02000000000000000000" pitchFamily="2" charset="0"/>
                <a:cs typeface="+mn-cs"/>
              </a:defRPr>
            </a:pPr>
            <a:endParaRPr lang="es-AR"/>
          </a:p>
        </c:txPr>
        <c:crossAx val="684491280"/>
        <c:crosses val="autoZero"/>
        <c:auto val="1"/>
        <c:lblAlgn val="ctr"/>
        <c:lblOffset val="1"/>
        <c:noMultiLvlLbl val="0"/>
      </c:catAx>
      <c:valAx>
        <c:axId val="684491280"/>
        <c:scaling>
          <c:orientation val="minMax"/>
          <c:min val="0.25"/>
        </c:scaling>
        <c:delete val="1"/>
        <c:axPos val="l"/>
        <c:numFmt formatCode="0" sourceLinked="1"/>
        <c:majorTickMark val="out"/>
        <c:minorTickMark val="none"/>
        <c:tickLblPos val="nextTo"/>
        <c:crossAx val="68449095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s-AR"/>
    </a:p>
  </c:txPr>
  <c:externalData r:id="rId1">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xPr>
        <a:bodyPr/>
        <a:lstStyle/>
        <a:p>
          <a:pPr>
            <a:defRPr sz="800" b="0" i="0">
              <a:latin typeface="Roboto Medium" panose="02000000000000000000" pitchFamily="2" charset="0"/>
              <a:ea typeface="Roboto Medium" panose="02000000000000000000" pitchFamily="2" charset="0"/>
            </a:defRPr>
          </a:pPr>
          <a:endParaRPr lang="es-AR"/>
        </a:p>
      </c:txPr>
    </c:title>
    <c:autoTitleDeleted val="0"/>
    <c:plotArea>
      <c:layout>
        <c:manualLayout>
          <c:layoutTarget val="inner"/>
          <c:xMode val="edge"/>
          <c:yMode val="edge"/>
          <c:x val="0"/>
          <c:y val="8.7218286080556734E-2"/>
          <c:w val="0.9602568455456848"/>
          <c:h val="0.67777765060034112"/>
        </c:manualLayout>
      </c:layout>
      <c:barChart>
        <c:barDir val="col"/>
        <c:grouping val="clustered"/>
        <c:varyColors val="0"/>
        <c:ser>
          <c:idx val="0"/>
          <c:order val="0"/>
          <c:tx>
            <c:strRef>
              <c:f>Hoja1!$B$1</c:f>
              <c:strCache>
                <c:ptCount val="1"/>
                <c:pt idx="0">
                  <c:v>EBITDA</c:v>
                </c:pt>
              </c:strCache>
            </c:strRef>
          </c:tx>
          <c:spPr>
            <a:solidFill>
              <a:srgbClr val="3D00A1"/>
            </a:solidFill>
            <a:ln>
              <a:noFill/>
            </a:ln>
            <a:effectLst/>
          </c:spPr>
          <c:invertIfNegative val="0"/>
          <c:dPt>
            <c:idx val="0"/>
            <c:invertIfNegative val="0"/>
            <c:bubble3D val="0"/>
            <c:spPr>
              <a:solidFill>
                <a:srgbClr val="CBCBCB"/>
              </a:solidFill>
              <a:ln>
                <a:noFill/>
              </a:ln>
              <a:effectLst/>
            </c:spPr>
            <c:extLst>
              <c:ext xmlns:c16="http://schemas.microsoft.com/office/drawing/2014/chart" uri="{C3380CC4-5D6E-409C-BE32-E72D297353CC}">
                <c16:uniqueId val="{00000001-BB86-FC4E-AE36-E4F17510BD93}"/>
              </c:ext>
            </c:extLst>
          </c:dPt>
          <c:dPt>
            <c:idx val="1"/>
            <c:invertIfNegative val="0"/>
            <c:bubble3D val="0"/>
            <c:spPr>
              <a:solidFill>
                <a:srgbClr val="44DAFF"/>
              </a:solidFill>
              <a:ln>
                <a:noFill/>
              </a:ln>
              <a:effectLst/>
            </c:spPr>
            <c:extLst>
              <c:ext xmlns:c16="http://schemas.microsoft.com/office/drawing/2014/chart" uri="{C3380CC4-5D6E-409C-BE32-E72D297353CC}">
                <c16:uniqueId val="{00000003-BB86-FC4E-AE36-E4F17510BD93}"/>
              </c:ext>
            </c:extLst>
          </c:dPt>
          <c:dLbls>
            <c:dLbl>
              <c:idx val="0"/>
              <c:layout>
                <c:manualLayout>
                  <c:x val="0"/>
                  <c:y val="0.25751942953288998"/>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33517336328123543"/>
                      <c:h val="0.16566209209426899"/>
                    </c:manualLayout>
                  </c15:layout>
                </c:ext>
                <c:ext xmlns:c16="http://schemas.microsoft.com/office/drawing/2014/chart" uri="{C3380CC4-5D6E-409C-BE32-E72D297353CC}">
                  <c16:uniqueId val="{00000001-BB86-FC4E-AE36-E4F17510BD93}"/>
                </c:ext>
              </c:extLst>
            </c:dLbl>
            <c:dLbl>
              <c:idx val="1"/>
              <c:layout>
                <c:manualLayout>
                  <c:x val="4.6638136563925963E-7"/>
                  <c:y val="0.38290945093685258"/>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33094766816443882"/>
                      <c:h val="0.29267089187579587"/>
                    </c:manualLayout>
                  </c15:layout>
                </c:ext>
                <c:ext xmlns:c16="http://schemas.microsoft.com/office/drawing/2014/chart" uri="{C3380CC4-5D6E-409C-BE32-E72D297353CC}">
                  <c16:uniqueId val="{00000003-BB86-FC4E-AE36-E4F17510BD93}"/>
                </c:ext>
              </c:extLst>
            </c:dLbl>
            <c:numFmt formatCode="#,##0" sourceLinked="0"/>
            <c:spPr>
              <a:noFill/>
              <a:ln>
                <a:noFill/>
              </a:ln>
              <a:effectLst/>
            </c:spPr>
            <c:txPr>
              <a:bodyPr/>
              <a:lstStyle/>
              <a:p>
                <a:pPr>
                  <a:defRPr sz="800" b="0" i="0">
                    <a:solidFill>
                      <a:schemeClr val="tx1"/>
                    </a:solidFill>
                    <a:latin typeface="Roboto Medium" panose="02000000000000000000" pitchFamily="2" charset="0"/>
                    <a:ea typeface="Roboto Medium" panose="02000000000000000000" pitchFamily="2" charset="0"/>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Hoja1!$A$2:$A$3</c:f>
              <c:strCache>
                <c:ptCount val="2"/>
                <c:pt idx="0">
                  <c:v>FY23</c:v>
                </c:pt>
                <c:pt idx="1">
                  <c:v>LTM1H24</c:v>
                </c:pt>
              </c:strCache>
            </c:strRef>
          </c:cat>
          <c:val>
            <c:numRef>
              <c:f>Hoja1!$B$2:$B$3</c:f>
              <c:numCache>
                <c:formatCode>General</c:formatCode>
                <c:ptCount val="2"/>
                <c:pt idx="0">
                  <c:v>717</c:v>
                </c:pt>
                <c:pt idx="1">
                  <c:v>1087</c:v>
                </c:pt>
              </c:numCache>
            </c:numRef>
          </c:val>
          <c:extLst>
            <c:ext xmlns:c16="http://schemas.microsoft.com/office/drawing/2014/chart" uri="{C3380CC4-5D6E-409C-BE32-E72D297353CC}">
              <c16:uniqueId val="{00000004-BB86-FC4E-AE36-E4F17510BD93}"/>
            </c:ext>
          </c:extLst>
        </c:ser>
        <c:dLbls>
          <c:showLegendKey val="0"/>
          <c:showVal val="0"/>
          <c:showCatName val="0"/>
          <c:showSerName val="0"/>
          <c:showPercent val="0"/>
          <c:showBubbleSize val="0"/>
        </c:dLbls>
        <c:gapWidth val="23"/>
        <c:axId val="99791616"/>
        <c:axId val="99793536"/>
      </c:barChart>
      <c:catAx>
        <c:axId val="9979161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vert="horz"/>
          <a:lstStyle/>
          <a:p>
            <a:pPr>
              <a:defRPr sz="800" b="0" i="0">
                <a:latin typeface="Roboto" panose="02000000000000000000" pitchFamily="2" charset="0"/>
                <a:ea typeface="Roboto" panose="02000000000000000000" pitchFamily="2" charset="0"/>
              </a:defRPr>
            </a:pPr>
            <a:endParaRPr lang="es-AR"/>
          </a:p>
        </c:txPr>
        <c:crossAx val="99793536"/>
        <c:crosses val="autoZero"/>
        <c:auto val="1"/>
        <c:lblAlgn val="ctr"/>
        <c:lblOffset val="100"/>
        <c:noMultiLvlLbl val="0"/>
      </c:catAx>
      <c:valAx>
        <c:axId val="99793536"/>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99791616"/>
        <c:crosses val="autoZero"/>
        <c:crossBetween val="between"/>
      </c:valAx>
      <c:spPr>
        <a:noFill/>
        <a:ln>
          <a:noFill/>
        </a:ln>
        <a:effectLst/>
      </c:spPr>
    </c:plotArea>
    <c:plotVisOnly val="1"/>
    <c:dispBlanksAs val="gap"/>
    <c:showDLblsOverMax val="0"/>
  </c:chart>
  <c:spPr>
    <a:noFill/>
    <a:ln>
      <a:noFill/>
    </a:ln>
    <a:effectLst/>
  </c:spPr>
  <c:txPr>
    <a:bodyPr/>
    <a:lstStyle/>
    <a:p>
      <a:pPr>
        <a:defRPr sz="1200" b="1">
          <a:solidFill>
            <a:srgbClr val="FFFFFF"/>
          </a:solidFill>
          <a:latin typeface="Pulso" pitchFamily="2" charset="0"/>
        </a:defRPr>
      </a:pPr>
      <a:endParaRPr lang="es-AR"/>
    </a:p>
  </c:txPr>
  <c:externalData r:id="rId1">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xPr>
        <a:bodyPr/>
        <a:lstStyle/>
        <a:p>
          <a:pPr>
            <a:defRPr sz="800" b="0" i="0">
              <a:latin typeface="Roboto Medium" panose="02000000000000000000" pitchFamily="2" charset="0"/>
              <a:ea typeface="Roboto Medium" panose="02000000000000000000" pitchFamily="2" charset="0"/>
            </a:defRPr>
          </a:pPr>
          <a:endParaRPr lang="es-AR"/>
        </a:p>
      </c:txPr>
    </c:title>
    <c:autoTitleDeleted val="0"/>
    <c:plotArea>
      <c:layout>
        <c:manualLayout>
          <c:layoutTarget val="inner"/>
          <c:xMode val="edge"/>
          <c:yMode val="edge"/>
          <c:x val="3.5804228926965644E-2"/>
          <c:y val="8.7218286080556734E-2"/>
          <c:w val="0.95179295652206353"/>
          <c:h val="0.67777765060034112"/>
        </c:manualLayout>
      </c:layout>
      <c:barChart>
        <c:barDir val="col"/>
        <c:grouping val="clustered"/>
        <c:varyColors val="0"/>
        <c:ser>
          <c:idx val="0"/>
          <c:order val="0"/>
          <c:tx>
            <c:strRef>
              <c:f>Hoja1!$B$1</c:f>
              <c:strCache>
                <c:ptCount val="1"/>
                <c:pt idx="0">
                  <c:v>Revenues</c:v>
                </c:pt>
              </c:strCache>
            </c:strRef>
          </c:tx>
          <c:spPr>
            <a:solidFill>
              <a:srgbClr val="3D00A1"/>
            </a:solidFill>
            <a:ln>
              <a:noFill/>
            </a:ln>
            <a:effectLst/>
          </c:spPr>
          <c:invertIfNegative val="0"/>
          <c:dPt>
            <c:idx val="0"/>
            <c:invertIfNegative val="0"/>
            <c:bubble3D val="0"/>
            <c:spPr>
              <a:solidFill>
                <a:srgbClr val="CBCBCB"/>
              </a:solidFill>
              <a:ln>
                <a:noFill/>
              </a:ln>
              <a:effectLst/>
            </c:spPr>
            <c:extLst>
              <c:ext xmlns:c16="http://schemas.microsoft.com/office/drawing/2014/chart" uri="{C3380CC4-5D6E-409C-BE32-E72D297353CC}">
                <c16:uniqueId val="{00000001-0FBC-DD4D-8697-4254ABF36BEF}"/>
              </c:ext>
            </c:extLst>
          </c:dPt>
          <c:dPt>
            <c:idx val="1"/>
            <c:invertIfNegative val="0"/>
            <c:bubble3D val="0"/>
            <c:spPr>
              <a:solidFill>
                <a:srgbClr val="44DAFF"/>
              </a:solidFill>
              <a:ln>
                <a:noFill/>
              </a:ln>
              <a:effectLst/>
            </c:spPr>
            <c:extLst>
              <c:ext xmlns:c16="http://schemas.microsoft.com/office/drawing/2014/chart" uri="{C3380CC4-5D6E-409C-BE32-E72D297353CC}">
                <c16:uniqueId val="{00000003-0FBC-DD4D-8697-4254ABF36BEF}"/>
              </c:ext>
            </c:extLst>
          </c:dPt>
          <c:dLbls>
            <c:dLbl>
              <c:idx val="0"/>
              <c:layout>
                <c:manualLayout>
                  <c:x val="-2.7797005243734947E-3"/>
                  <c:y val="0.36227658822646952"/>
                </c:manualLayout>
              </c:layout>
              <c:dLblPos val="outEnd"/>
              <c:showLegendKey val="0"/>
              <c:showVal val="1"/>
              <c:showCatName val="0"/>
              <c:showSerName val="0"/>
              <c:showPercent val="0"/>
              <c:showBubbleSize val="0"/>
              <c:extLst>
                <c:ext xmlns:c15="http://schemas.microsoft.com/office/drawing/2012/chart" uri="{CE6537A1-D6FC-4f65-9D91-7224C49458BB}">
                  <c15:layout>
                    <c:manualLayout>
                      <c:w val="0.45282893305295535"/>
                      <c:h val="0.29267089187579587"/>
                    </c:manualLayout>
                  </c15:layout>
                </c:ext>
                <c:ext xmlns:c16="http://schemas.microsoft.com/office/drawing/2014/chart" uri="{C3380CC4-5D6E-409C-BE32-E72D297353CC}">
                  <c16:uniqueId val="{00000001-0FBC-DD4D-8697-4254ABF36BEF}"/>
                </c:ext>
              </c:extLst>
            </c:dLbl>
            <c:dLbl>
              <c:idx val="1"/>
              <c:numFmt formatCode="#,##0" sourceLinked="0"/>
              <c:spPr>
                <a:noFill/>
                <a:ln>
                  <a:noFill/>
                </a:ln>
                <a:effectLst/>
              </c:spPr>
              <c:txPr>
                <a:bodyPr wrap="square" lIns="38100" tIns="19050" rIns="38100" bIns="19050" anchor="ctr">
                  <a:noAutofit/>
                </a:bodyPr>
                <a:lstStyle/>
                <a:p>
                  <a:pPr>
                    <a:defRPr sz="800" b="0" i="0">
                      <a:solidFill>
                        <a:schemeClr val="tx1"/>
                      </a:solidFill>
                      <a:latin typeface="Roboto Medium" panose="02000000000000000000" pitchFamily="2" charset="0"/>
                      <a:ea typeface="Roboto Medium" panose="02000000000000000000" pitchFamily="2" charset="0"/>
                    </a:defRPr>
                  </a:pPr>
                  <a:endParaRPr lang="es-AR"/>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FBC-DD4D-8697-4254ABF36BEF}"/>
                </c:ext>
              </c:extLst>
            </c:dLbl>
            <c:numFmt formatCode="#,##0" sourceLinked="0"/>
            <c:spPr>
              <a:noFill/>
              <a:ln>
                <a:noFill/>
              </a:ln>
              <a:effectLst/>
            </c:spPr>
            <c:txPr>
              <a:bodyPr wrap="square" lIns="38100" tIns="19050" rIns="38100" bIns="19050" anchor="ctr">
                <a:spAutoFit/>
              </a:bodyPr>
              <a:lstStyle/>
              <a:p>
                <a:pPr>
                  <a:defRPr sz="800" b="0" i="0">
                    <a:solidFill>
                      <a:schemeClr val="tx1"/>
                    </a:solidFill>
                    <a:latin typeface="Roboto Medium" panose="02000000000000000000" pitchFamily="2" charset="0"/>
                    <a:ea typeface="Roboto Medium" panose="02000000000000000000" pitchFamily="2" charset="0"/>
                  </a:defRPr>
                </a:pPr>
                <a:endParaRPr lang="es-A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Hoja1!$A$2:$A$3</c:f>
              <c:strCache>
                <c:ptCount val="2"/>
                <c:pt idx="0">
                  <c:v>FY23</c:v>
                </c:pt>
                <c:pt idx="1">
                  <c:v>LTM1H24</c:v>
                </c:pt>
              </c:strCache>
            </c:strRef>
          </c:cat>
          <c:val>
            <c:numRef>
              <c:f>Hoja1!$B$2:$B$3</c:f>
              <c:numCache>
                <c:formatCode>General</c:formatCode>
                <c:ptCount val="2"/>
                <c:pt idx="0">
                  <c:v>2547</c:v>
                </c:pt>
                <c:pt idx="1">
                  <c:v>3446</c:v>
                </c:pt>
              </c:numCache>
            </c:numRef>
          </c:val>
          <c:extLst>
            <c:ext xmlns:c16="http://schemas.microsoft.com/office/drawing/2014/chart" uri="{C3380CC4-5D6E-409C-BE32-E72D297353CC}">
              <c16:uniqueId val="{00000004-0FBC-DD4D-8697-4254ABF36BEF}"/>
            </c:ext>
          </c:extLst>
        </c:ser>
        <c:dLbls>
          <c:showLegendKey val="0"/>
          <c:showVal val="0"/>
          <c:showCatName val="0"/>
          <c:showSerName val="0"/>
          <c:showPercent val="0"/>
          <c:showBubbleSize val="0"/>
        </c:dLbls>
        <c:gapWidth val="23"/>
        <c:axId val="99791616"/>
        <c:axId val="99793536"/>
      </c:barChart>
      <c:catAx>
        <c:axId val="99791616"/>
        <c:scaling>
          <c:orientation val="minMax"/>
        </c:scaling>
        <c:delete val="0"/>
        <c:axPos val="b"/>
        <c:numFmt formatCode="General" sourceLinked="1"/>
        <c:majorTickMark val="out"/>
        <c:minorTickMark val="none"/>
        <c:tickLblPos val="nextTo"/>
        <c:spPr>
          <a:noFill/>
          <a:ln w="9525" cap="flat" cmpd="sng" algn="ctr">
            <a:noFill/>
            <a:round/>
          </a:ln>
          <a:effectLst/>
        </c:spPr>
        <c:txPr>
          <a:bodyPr rot="-60000000" vert="horz"/>
          <a:lstStyle/>
          <a:p>
            <a:pPr>
              <a:defRPr sz="800" b="0" i="0">
                <a:solidFill>
                  <a:srgbClr val="FFFFFF"/>
                </a:solidFill>
                <a:latin typeface="Roboto" panose="02000000000000000000" pitchFamily="2" charset="0"/>
                <a:ea typeface="Roboto" panose="02000000000000000000" pitchFamily="2" charset="0"/>
              </a:defRPr>
            </a:pPr>
            <a:endParaRPr lang="es-AR"/>
          </a:p>
        </c:txPr>
        <c:crossAx val="99793536"/>
        <c:crosses val="autoZero"/>
        <c:auto val="1"/>
        <c:lblAlgn val="ctr"/>
        <c:lblOffset val="100"/>
        <c:noMultiLvlLbl val="0"/>
      </c:catAx>
      <c:valAx>
        <c:axId val="99793536"/>
        <c:scaling>
          <c:orientation val="minMax"/>
        </c:scaling>
        <c:delete val="1"/>
        <c:axPos val="l"/>
        <c:majorGridlines>
          <c:spPr>
            <a:ln w="9525" cap="flat" cmpd="sng" algn="ctr">
              <a:noFill/>
              <a:round/>
            </a:ln>
            <a:effectLst/>
          </c:spPr>
        </c:majorGridlines>
        <c:numFmt formatCode="General" sourceLinked="1"/>
        <c:majorTickMark val="out"/>
        <c:minorTickMark val="none"/>
        <c:tickLblPos val="nextTo"/>
        <c:crossAx val="99791616"/>
        <c:crosses val="autoZero"/>
        <c:crossBetween val="between"/>
      </c:valAx>
      <c:spPr>
        <a:noFill/>
        <a:ln>
          <a:noFill/>
        </a:ln>
        <a:effectLst/>
      </c:spPr>
    </c:plotArea>
    <c:plotVisOnly val="1"/>
    <c:dispBlanksAs val="gap"/>
    <c:showDLblsOverMax val="0"/>
  </c:chart>
  <c:spPr>
    <a:noFill/>
    <a:ln>
      <a:noFill/>
    </a:ln>
    <a:effectLst/>
  </c:spPr>
  <c:txPr>
    <a:bodyPr/>
    <a:lstStyle/>
    <a:p>
      <a:pPr>
        <a:defRPr sz="1200" b="1">
          <a:solidFill>
            <a:srgbClr val="FFFFFF"/>
          </a:solidFill>
          <a:latin typeface="Pulso" pitchFamily="2" charset="0"/>
        </a:defRPr>
      </a:pPr>
      <a:endParaRPr lang="es-AR"/>
    </a:p>
  </c:txPr>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6464056671982707E-2"/>
          <c:y val="0.16227777777777777"/>
          <c:w val="0.92707188665603457"/>
          <c:h val="0.68837999999999999"/>
        </c:manualLayout>
      </c:layout>
      <c:barChart>
        <c:barDir val="col"/>
        <c:grouping val="clustered"/>
        <c:varyColors val="0"/>
        <c:ser>
          <c:idx val="0"/>
          <c:order val="0"/>
          <c:tx>
            <c:strRef>
              <c:f>Hoja2!$A$18</c:f>
              <c:strCache>
                <c:ptCount val="1"/>
                <c:pt idx="0">
                  <c:v>Dotacion</c:v>
                </c:pt>
              </c:strCache>
            </c:strRef>
          </c:tx>
          <c:spPr>
            <a:solidFill>
              <a:schemeClr val="accent1"/>
            </a:solidFill>
            <a:ln>
              <a:noFill/>
            </a:ln>
            <a:effectLst/>
          </c:spPr>
          <c:invertIfNegative val="0"/>
          <c:dPt>
            <c:idx val="5"/>
            <c:invertIfNegative val="0"/>
            <c:bubble3D val="0"/>
            <c:spPr>
              <a:solidFill>
                <a:schemeClr val="accent2"/>
              </a:solidFill>
              <a:ln>
                <a:noFill/>
              </a:ln>
              <a:effectLst/>
            </c:spPr>
            <c:extLst>
              <c:ext xmlns:c16="http://schemas.microsoft.com/office/drawing/2014/chart" uri="{C3380CC4-5D6E-409C-BE32-E72D297353CC}">
                <c16:uniqueId val="{00000001-645D-3F47-954D-1EFAE1C18D5F}"/>
              </c:ext>
            </c:extLst>
          </c:dPt>
          <c:dLbls>
            <c:dLbl>
              <c:idx val="5"/>
              <c:layout>
                <c:manualLayout>
                  <c:x val="1.0185067526415994E-16"/>
                  <c:y val="-2.7777777777777776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2">
                          <a:lumMod val="75000"/>
                        </a:schemeClr>
                      </a:solidFill>
                      <a:latin typeface="Roboto" panose="02000000000000000000" pitchFamily="2" charset="0"/>
                      <a:ea typeface="Roboto" panose="02000000000000000000" pitchFamily="2" charset="0"/>
                      <a:cs typeface="+mn-cs"/>
                    </a:defRPr>
                  </a:pPr>
                  <a:endParaRPr lang="es-A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645D-3F47-954D-1EFAE1C18D5F}"/>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1">
                        <a:lumMod val="75000"/>
                      </a:schemeClr>
                    </a:solidFill>
                    <a:latin typeface="Roboto" panose="02000000000000000000" pitchFamily="2" charset="0"/>
                    <a:ea typeface="Roboto" panose="02000000000000000000" pitchFamily="2" charset="0"/>
                    <a:cs typeface="+mn-cs"/>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accent1"/>
                </a:solidFill>
                <a:prstDash val="sysDot"/>
              </a:ln>
              <a:effectLst/>
            </c:spPr>
            <c:trendlineType val="linear"/>
            <c:dispRSqr val="0"/>
            <c:dispEq val="0"/>
          </c:trendline>
          <c:cat>
            <c:numRef>
              <c:f>Hoja2!$B$17:$G$17</c:f>
              <c:numCache>
                <c:formatCode>General</c:formatCode>
                <c:ptCount val="6"/>
                <c:pt idx="0">
                  <c:v>2019</c:v>
                </c:pt>
                <c:pt idx="1">
                  <c:v>2020</c:v>
                </c:pt>
                <c:pt idx="2">
                  <c:v>2021</c:v>
                </c:pt>
                <c:pt idx="3">
                  <c:v>2022</c:v>
                </c:pt>
                <c:pt idx="4">
                  <c:v>2023</c:v>
                </c:pt>
                <c:pt idx="5">
                  <c:v>2024</c:v>
                </c:pt>
              </c:numCache>
            </c:numRef>
          </c:cat>
          <c:val>
            <c:numRef>
              <c:f>Hoja2!$B$18:$G$18</c:f>
              <c:numCache>
                <c:formatCode>_-* #,##0_-;\-* #,##0_-;_-* "-"??_-;_-@_-</c:formatCode>
                <c:ptCount val="6"/>
                <c:pt idx="0">
                  <c:v>14499</c:v>
                </c:pt>
                <c:pt idx="1">
                  <c:v>13953</c:v>
                </c:pt>
                <c:pt idx="2">
                  <c:v>13137</c:v>
                </c:pt>
                <c:pt idx="3">
                  <c:v>12359</c:v>
                </c:pt>
                <c:pt idx="4">
                  <c:v>10054</c:v>
                </c:pt>
                <c:pt idx="5">
                  <c:v>8672</c:v>
                </c:pt>
              </c:numCache>
            </c:numRef>
          </c:val>
          <c:extLst>
            <c:ext xmlns:c16="http://schemas.microsoft.com/office/drawing/2014/chart" uri="{C3380CC4-5D6E-409C-BE32-E72D297353CC}">
              <c16:uniqueId val="{00000003-645D-3F47-954D-1EFAE1C18D5F}"/>
            </c:ext>
          </c:extLst>
        </c:ser>
        <c:dLbls>
          <c:showLegendKey val="0"/>
          <c:showVal val="0"/>
          <c:showCatName val="0"/>
          <c:showSerName val="0"/>
          <c:showPercent val="0"/>
          <c:showBubbleSize val="0"/>
        </c:dLbls>
        <c:gapWidth val="162"/>
        <c:overlap val="-27"/>
        <c:axId val="28302735"/>
        <c:axId val="28318095"/>
      </c:barChart>
      <c:catAx>
        <c:axId val="28302735"/>
        <c:scaling>
          <c:orientation val="minMax"/>
        </c:scaling>
        <c:delete val="0"/>
        <c:axPos val="b"/>
        <c:numFmt formatCode="General" sourceLinked="1"/>
        <c:majorTickMark val="none"/>
        <c:minorTickMark val="none"/>
        <c:tickLblPos val="nextTo"/>
        <c:spPr>
          <a:noFill/>
          <a:ln w="6350" cap="flat" cmpd="sng" algn="ctr">
            <a:solidFill>
              <a:schemeClr val="tx1">
                <a:lumMod val="50000"/>
                <a:lumOff val="50000"/>
              </a:schemeClr>
            </a:solidFill>
            <a:round/>
          </a:ln>
          <a:effectLst/>
        </c:spPr>
        <c:txPr>
          <a:bodyPr rot="-60000000" spcFirstLastPara="1" vertOverflow="ellipsis" vert="horz" wrap="square" anchor="ctr" anchorCtr="1"/>
          <a:lstStyle/>
          <a:p>
            <a:pPr>
              <a:defRPr sz="800" b="0" i="0" u="none" strike="noStrike" kern="1200" baseline="0">
                <a:solidFill>
                  <a:schemeClr val="tx1"/>
                </a:solidFill>
                <a:latin typeface="Roboto" panose="02000000000000000000" pitchFamily="2" charset="0"/>
                <a:ea typeface="Roboto" panose="02000000000000000000" pitchFamily="2" charset="0"/>
                <a:cs typeface="+mn-cs"/>
              </a:defRPr>
            </a:pPr>
            <a:endParaRPr lang="es-AR"/>
          </a:p>
        </c:txPr>
        <c:crossAx val="28318095"/>
        <c:crosses val="autoZero"/>
        <c:auto val="1"/>
        <c:lblAlgn val="ctr"/>
        <c:lblOffset val="100"/>
        <c:noMultiLvlLbl val="0"/>
      </c:catAx>
      <c:valAx>
        <c:axId val="28318095"/>
        <c:scaling>
          <c:orientation val="minMax"/>
        </c:scaling>
        <c:delete val="1"/>
        <c:axPos val="l"/>
        <c:numFmt formatCode="_-* #,##0_-;\-* #,##0_-;_-* &quot;-&quot;??_-;_-@_-" sourceLinked="1"/>
        <c:majorTickMark val="none"/>
        <c:minorTickMark val="none"/>
        <c:tickLblPos val="nextTo"/>
        <c:crossAx val="28302735"/>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noFill/>
      <a:round/>
    </a:ln>
    <a:effectLst/>
  </c:spPr>
  <c:txPr>
    <a:bodyPr/>
    <a:lstStyle/>
    <a:p>
      <a:pPr>
        <a:defRPr/>
      </a:pPr>
      <a:endParaRPr lang="es-A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0"/>
          <c:y val="0.23750256622068472"/>
          <c:w val="1"/>
          <c:h val="0.3797145973180136"/>
        </c:manualLayout>
      </c:layout>
      <c:barChart>
        <c:barDir val="col"/>
        <c:grouping val="stacked"/>
        <c:varyColors val="0"/>
        <c:ser>
          <c:idx val="0"/>
          <c:order val="0"/>
          <c:tx>
            <c:strRef>
              <c:f>Hoja1!$B$1</c:f>
              <c:strCache>
                <c:ptCount val="1"/>
                <c:pt idx="0">
                  <c:v>Columna1</c:v>
                </c:pt>
              </c:strCache>
            </c:strRef>
          </c:tx>
          <c:spPr>
            <a:solidFill>
              <a:schemeClr val="accent1"/>
            </a:solidFill>
            <a:ln>
              <a:noFill/>
            </a:ln>
            <a:effectLst/>
            <a:scene3d>
              <a:camera prst="orthographicFront"/>
              <a:lightRig rig="threePt" dir="t">
                <a:rot lat="0" lon="0" rev="1200000"/>
              </a:lightRig>
            </a:scene3d>
            <a:sp3d>
              <a:bevelT w="0" h="0"/>
            </a:sp3d>
          </c:spPr>
          <c:invertIfNegative val="0"/>
          <c:dPt>
            <c:idx val="0"/>
            <c:invertIfNegative val="0"/>
            <c:bubble3D val="0"/>
            <c:extLst>
              <c:ext xmlns:c16="http://schemas.microsoft.com/office/drawing/2014/chart" uri="{C3380CC4-5D6E-409C-BE32-E72D297353CC}">
                <c16:uniqueId val="{00000001-5EED-4269-838E-4A5D597C5B28}"/>
              </c:ext>
            </c:extLst>
          </c:dPt>
          <c:dPt>
            <c:idx val="1"/>
            <c:invertIfNegative val="0"/>
            <c:bubble3D val="0"/>
            <c:extLst>
              <c:ext xmlns:c16="http://schemas.microsoft.com/office/drawing/2014/chart" uri="{C3380CC4-5D6E-409C-BE32-E72D297353CC}">
                <c16:uniqueId val="{00000003-5EED-4269-838E-4A5D597C5B28}"/>
              </c:ext>
            </c:extLst>
          </c:dPt>
          <c:dLbls>
            <c:dLbl>
              <c:idx val="0"/>
              <c:tx>
                <c:rich>
                  <a:bodyPr/>
                  <a:lstStyle/>
                  <a:p>
                    <a:r>
                      <a:rPr lang="en-US"/>
                      <a:t>48</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5EED-4269-838E-4A5D597C5B28}"/>
                </c:ext>
              </c:extLst>
            </c:dLbl>
            <c:dLbl>
              <c:idx val="1"/>
              <c:tx>
                <c:rich>
                  <a:bodyPr/>
                  <a:lstStyle/>
                  <a:p>
                    <a:r>
                      <a:rPr lang="en-US"/>
                      <a:t>55</a:t>
                    </a:r>
                    <a:endParaRPr lang="en-US" dirty="0"/>
                  </a:p>
                </c:rich>
              </c:tx>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3-5EED-4269-838E-4A5D597C5B28}"/>
                </c:ext>
              </c:extLst>
            </c:dLbl>
            <c:numFmt formatCode="#,##0" sourceLinked="0"/>
            <c:spPr>
              <a:noFill/>
              <a:ln>
                <a:noFill/>
              </a:ln>
              <a:effectLst/>
            </c:spPr>
            <c:txPr>
              <a:bodyPr wrap="square" lIns="38100" tIns="19050" rIns="38100" bIns="19050" anchor="ctr">
                <a:spAutoFit/>
              </a:bodyPr>
              <a:lstStyle/>
              <a:p>
                <a:pPr>
                  <a:defRPr sz="800">
                    <a:solidFill>
                      <a:schemeClr val="bg1"/>
                    </a:solidFill>
                    <a:latin typeface="Roboto" panose="02000000000000000000" pitchFamily="2" charset="0"/>
                    <a:ea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Hoja1!$A$2:$A$3</c:f>
              <c:strCache>
                <c:ptCount val="2"/>
                <c:pt idx="0">
                  <c:v>1H23</c:v>
                </c:pt>
                <c:pt idx="1">
                  <c:v>1H24</c:v>
                </c:pt>
              </c:strCache>
            </c:strRef>
          </c:cat>
          <c:val>
            <c:numRef>
              <c:f>Hoja1!$B$2:$B$3</c:f>
              <c:numCache>
                <c:formatCode>_-* #,##0.0_-;\-* #,##0.0_-;_-* "-"??_-;_-@_-</c:formatCode>
                <c:ptCount val="2"/>
                <c:pt idx="0">
                  <c:v>99</c:v>
                </c:pt>
                <c:pt idx="1">
                  <c:v>102</c:v>
                </c:pt>
              </c:numCache>
            </c:numRef>
          </c:val>
          <c:extLst>
            <c:ext xmlns:c16="http://schemas.microsoft.com/office/drawing/2014/chart" uri="{C3380CC4-5D6E-409C-BE32-E72D297353CC}">
              <c16:uniqueId val="{00000004-5EED-4269-838E-4A5D597C5B28}"/>
            </c:ext>
          </c:extLst>
        </c:ser>
        <c:dLbls>
          <c:showLegendKey val="0"/>
          <c:showVal val="0"/>
          <c:showCatName val="0"/>
          <c:showSerName val="0"/>
          <c:showPercent val="0"/>
          <c:showBubbleSize val="0"/>
        </c:dLbls>
        <c:gapWidth val="50"/>
        <c:overlap val="100"/>
        <c:axId val="160185728"/>
        <c:axId val="160191616"/>
      </c:barChart>
      <c:catAx>
        <c:axId val="160185728"/>
        <c:scaling>
          <c:orientation val="minMax"/>
        </c:scaling>
        <c:delete val="0"/>
        <c:axPos val="b"/>
        <c:numFmt formatCode="General" sourceLinked="0"/>
        <c:majorTickMark val="out"/>
        <c:minorTickMark val="none"/>
        <c:tickLblPos val="nextTo"/>
        <c:spPr>
          <a:ln>
            <a:noFill/>
          </a:ln>
        </c:spPr>
        <c:txPr>
          <a:bodyPr/>
          <a:lstStyle/>
          <a:p>
            <a:pPr algn="ctr">
              <a:defRPr lang="es-AR" sz="900" b="0" i="0" u="none" strike="noStrike" kern="1200" baseline="0">
                <a:solidFill>
                  <a:schemeClr val="bg1">
                    <a:lumMod val="10000"/>
                  </a:schemeClr>
                </a:solidFill>
                <a:latin typeface="Roboto Medium" panose="02000000000000000000" pitchFamily="2" charset="0"/>
                <a:ea typeface="Roboto Medium" panose="02000000000000000000" pitchFamily="2" charset="0"/>
                <a:cs typeface="+mn-cs"/>
              </a:defRPr>
            </a:pPr>
            <a:endParaRPr lang="es-AR"/>
          </a:p>
        </c:txPr>
        <c:crossAx val="160191616"/>
        <c:crosses val="autoZero"/>
        <c:auto val="1"/>
        <c:lblAlgn val="ctr"/>
        <c:lblOffset val="100"/>
        <c:noMultiLvlLbl val="0"/>
      </c:catAx>
      <c:valAx>
        <c:axId val="160191616"/>
        <c:scaling>
          <c:orientation val="minMax"/>
          <c:min val="0"/>
        </c:scaling>
        <c:delete val="1"/>
        <c:axPos val="l"/>
        <c:numFmt formatCode="#,##0" sourceLinked="0"/>
        <c:majorTickMark val="out"/>
        <c:minorTickMark val="none"/>
        <c:tickLblPos val="nextTo"/>
        <c:crossAx val="160185728"/>
        <c:crosses val="autoZero"/>
        <c:crossBetween val="between"/>
      </c:valAx>
    </c:plotArea>
    <c:plotVisOnly val="1"/>
    <c:dispBlanksAs val="gap"/>
    <c:showDLblsOverMax val="0"/>
  </c:chart>
  <c:spPr>
    <a:effectLst/>
  </c:spPr>
  <c:txPr>
    <a:bodyPr/>
    <a:lstStyle/>
    <a:p>
      <a:pPr>
        <a:defRPr sz="1200" b="1">
          <a:solidFill>
            <a:schemeClr val="tx2"/>
          </a:solidFill>
          <a:latin typeface="Calibri" pitchFamily="34" charset="0"/>
        </a:defRPr>
      </a:pPr>
      <a:endParaRPr lang="es-AR"/>
    </a:p>
  </c:txPr>
  <c:externalData r:id="rId1">
    <c:autoUpdate val="0"/>
  </c:externalData>
  <c:userShapes r:id="rId2"/>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s-MX"/>
  <c:roundedCorners val="0"/>
  <mc:AlternateContent xmlns:mc="http://schemas.openxmlformats.org/markup-compatibility/2006">
    <mc:Choice xmlns:c14="http://schemas.microsoft.com/office/drawing/2007/8/2/chart" Requires="c14">
      <c14:style val="127"/>
    </mc:Choice>
    <mc:Fallback>
      <c:style val="27"/>
    </mc:Fallback>
  </mc:AlternateContent>
  <c:chart>
    <c:autoTitleDeleted val="1"/>
    <c:plotArea>
      <c:layout>
        <c:manualLayout>
          <c:layoutTarget val="inner"/>
          <c:xMode val="edge"/>
          <c:yMode val="edge"/>
          <c:x val="0"/>
          <c:y val="0.23750256622068472"/>
          <c:w val="1"/>
          <c:h val="0.3797145973180136"/>
        </c:manualLayout>
      </c:layout>
      <c:barChart>
        <c:barDir val="col"/>
        <c:grouping val="stacked"/>
        <c:varyColors val="0"/>
        <c:ser>
          <c:idx val="0"/>
          <c:order val="0"/>
          <c:tx>
            <c:strRef>
              <c:f>Hoja1!$B$1</c:f>
              <c:strCache>
                <c:ptCount val="1"/>
                <c:pt idx="0">
                  <c:v>Columna1</c:v>
                </c:pt>
              </c:strCache>
            </c:strRef>
          </c:tx>
          <c:spPr>
            <a:solidFill>
              <a:schemeClr val="accent1"/>
            </a:solidFill>
            <a:ln>
              <a:noFill/>
            </a:ln>
            <a:effectLst/>
            <a:scene3d>
              <a:camera prst="orthographicFront"/>
              <a:lightRig rig="threePt" dir="t">
                <a:rot lat="0" lon="0" rev="1200000"/>
              </a:lightRig>
            </a:scene3d>
            <a:sp3d>
              <a:bevelT w="0" h="0"/>
            </a:sp3d>
          </c:spPr>
          <c:invertIfNegative val="0"/>
          <c:dPt>
            <c:idx val="0"/>
            <c:invertIfNegative val="0"/>
            <c:bubble3D val="0"/>
            <c:extLst>
              <c:ext xmlns:c16="http://schemas.microsoft.com/office/drawing/2014/chart" uri="{C3380CC4-5D6E-409C-BE32-E72D297353CC}">
                <c16:uniqueId val="{00000001-5EED-4269-838E-4A5D597C5B28}"/>
              </c:ext>
            </c:extLst>
          </c:dPt>
          <c:dPt>
            <c:idx val="1"/>
            <c:invertIfNegative val="0"/>
            <c:bubble3D val="0"/>
            <c:extLst>
              <c:ext xmlns:c16="http://schemas.microsoft.com/office/drawing/2014/chart" uri="{C3380CC4-5D6E-409C-BE32-E72D297353CC}">
                <c16:uniqueId val="{00000003-5EED-4269-838E-4A5D597C5B28}"/>
              </c:ext>
            </c:extLst>
          </c:dPt>
          <c:dLbls>
            <c:numFmt formatCode="#,##0" sourceLinked="0"/>
            <c:spPr>
              <a:noFill/>
              <a:ln>
                <a:noFill/>
              </a:ln>
              <a:effectLst/>
            </c:spPr>
            <c:txPr>
              <a:bodyPr wrap="square" lIns="38100" tIns="19050" rIns="38100" bIns="19050" anchor="ctr">
                <a:spAutoFit/>
              </a:bodyPr>
              <a:lstStyle/>
              <a:p>
                <a:pPr>
                  <a:defRPr sz="800">
                    <a:solidFill>
                      <a:schemeClr val="bg1"/>
                    </a:solidFill>
                    <a:latin typeface="Roboto" panose="02000000000000000000" pitchFamily="2" charset="0"/>
                    <a:ea typeface="Roboto" panose="02000000000000000000" pitchFamily="2" charset="0"/>
                  </a:defRPr>
                </a:pPr>
                <a:endParaRPr lang="es-AR"/>
              </a:p>
            </c:txPr>
            <c:showLegendKey val="0"/>
            <c:showVal val="1"/>
            <c:showCatName val="0"/>
            <c:showSerName val="0"/>
            <c:showPercent val="0"/>
            <c:showBubbleSize val="0"/>
            <c:showLeaderLines val="0"/>
            <c:extLst>
              <c:ext xmlns:c15="http://schemas.microsoft.com/office/drawing/2012/chart" uri="{CE6537A1-D6FC-4f65-9D91-7224C49458BB}">
                <c15:showLeaderLines val="1"/>
              </c:ext>
            </c:extLst>
          </c:dLbls>
          <c:cat>
            <c:strRef>
              <c:f>Hoja1!$A$2:$A$3</c:f>
              <c:strCache>
                <c:ptCount val="2"/>
                <c:pt idx="0">
                  <c:v>1H23</c:v>
                </c:pt>
                <c:pt idx="1">
                  <c:v>1H24</c:v>
                </c:pt>
              </c:strCache>
            </c:strRef>
          </c:cat>
          <c:val>
            <c:numRef>
              <c:f>Hoja1!$B$2:$B$3</c:f>
              <c:numCache>
                <c:formatCode>_-* #,##0.0_-;\-* #,##0.0_-;_-* "-"??_-;_-@_-</c:formatCode>
                <c:ptCount val="2"/>
                <c:pt idx="0">
                  <c:v>99</c:v>
                </c:pt>
                <c:pt idx="1">
                  <c:v>102</c:v>
                </c:pt>
              </c:numCache>
            </c:numRef>
          </c:val>
          <c:extLst>
            <c:ext xmlns:c16="http://schemas.microsoft.com/office/drawing/2014/chart" uri="{C3380CC4-5D6E-409C-BE32-E72D297353CC}">
              <c16:uniqueId val="{00000004-5EED-4269-838E-4A5D597C5B28}"/>
            </c:ext>
          </c:extLst>
        </c:ser>
        <c:dLbls>
          <c:showLegendKey val="0"/>
          <c:showVal val="0"/>
          <c:showCatName val="0"/>
          <c:showSerName val="0"/>
          <c:showPercent val="0"/>
          <c:showBubbleSize val="0"/>
        </c:dLbls>
        <c:gapWidth val="50"/>
        <c:overlap val="100"/>
        <c:axId val="160185728"/>
        <c:axId val="160191616"/>
      </c:barChart>
      <c:catAx>
        <c:axId val="160185728"/>
        <c:scaling>
          <c:orientation val="minMax"/>
        </c:scaling>
        <c:delete val="0"/>
        <c:axPos val="b"/>
        <c:numFmt formatCode="General" sourceLinked="0"/>
        <c:majorTickMark val="out"/>
        <c:minorTickMark val="none"/>
        <c:tickLblPos val="nextTo"/>
        <c:spPr>
          <a:ln>
            <a:noFill/>
          </a:ln>
        </c:spPr>
        <c:txPr>
          <a:bodyPr/>
          <a:lstStyle/>
          <a:p>
            <a:pPr algn="ctr">
              <a:defRPr lang="es-AR" sz="900" b="0" i="0" u="none" strike="noStrike" kern="1200" baseline="0">
                <a:solidFill>
                  <a:schemeClr val="bg1">
                    <a:lumMod val="10000"/>
                  </a:schemeClr>
                </a:solidFill>
                <a:latin typeface="Roboto Medium" panose="02000000000000000000" pitchFamily="2" charset="0"/>
                <a:ea typeface="Roboto Medium" panose="02000000000000000000" pitchFamily="2" charset="0"/>
                <a:cs typeface="+mn-cs"/>
              </a:defRPr>
            </a:pPr>
            <a:endParaRPr lang="es-AR"/>
          </a:p>
        </c:txPr>
        <c:crossAx val="160191616"/>
        <c:crosses val="autoZero"/>
        <c:auto val="1"/>
        <c:lblAlgn val="ctr"/>
        <c:lblOffset val="100"/>
        <c:noMultiLvlLbl val="0"/>
      </c:catAx>
      <c:valAx>
        <c:axId val="160191616"/>
        <c:scaling>
          <c:orientation val="minMax"/>
          <c:min val="0"/>
        </c:scaling>
        <c:delete val="1"/>
        <c:axPos val="l"/>
        <c:numFmt formatCode="#,##0" sourceLinked="0"/>
        <c:majorTickMark val="out"/>
        <c:minorTickMark val="none"/>
        <c:tickLblPos val="nextTo"/>
        <c:crossAx val="160185728"/>
        <c:crosses val="autoZero"/>
        <c:crossBetween val="between"/>
      </c:valAx>
    </c:plotArea>
    <c:plotVisOnly val="1"/>
    <c:dispBlanksAs val="gap"/>
    <c:showDLblsOverMax val="0"/>
  </c:chart>
  <c:spPr>
    <a:effectLst/>
  </c:spPr>
  <c:txPr>
    <a:bodyPr/>
    <a:lstStyle/>
    <a:p>
      <a:pPr>
        <a:defRPr sz="1200" b="1">
          <a:solidFill>
            <a:schemeClr val="tx2"/>
          </a:solidFill>
          <a:latin typeface="Calibri" pitchFamily="34" charset="0"/>
        </a:defRPr>
      </a:pPr>
      <a:endParaRPr lang="es-AR"/>
    </a:p>
  </c:txPr>
  <c:externalData r:id="rId1">
    <c:autoUpdate val="0"/>
  </c:externalData>
  <c:userShapes r:id="rId2"/>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4.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5.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6.xml><?xml version="1.0" encoding="utf-8"?>
<cs:chartStyle xmlns:cs="http://schemas.microsoft.com/office/drawing/2012/chartStyle" xmlns:a="http://schemas.openxmlformats.org/drawingml/2006/main" id="207">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lumOff val="2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4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7FFFEEE7_CD8C7633.xml><?xml version="1.0" encoding="utf-8"?>
<p188:cmLst xmlns:a="http://schemas.openxmlformats.org/drawingml/2006/main" xmlns:r="http://schemas.openxmlformats.org/officeDocument/2006/relationships" xmlns:p188="http://schemas.microsoft.com/office/powerpoint/2018/8/main">
  <p188:cm id="{AB8994F1-7DE7-43C5-B682-D7AAF221D598}" authorId="{11F4F70B-5F9E-DB24-E21C-DD1D46B7B6E6}" created="2024-09-11T13:35:18.322">
    <pc:sldMkLst xmlns:pc="http://schemas.microsoft.com/office/powerpoint/2013/main/command">
      <pc:docMk/>
      <pc:sldMk cId="3448534579" sldId="2147479271"/>
    </pc:sldMkLst>
    <p188:txBody>
      <a:bodyPr/>
      <a:lstStyle/>
      <a:p>
        <a:r>
          <a:rPr lang="es-AR"/>
          <a:t>Pendiente de actualización, Cambiamos el gráfico de abajo, cifras de R2019</a:t>
        </a:r>
      </a:p>
    </p188:txBody>
  </p188:cm>
</p188:cmLst>
</file>

<file path=ppt/comments/modernComment_7FFFEF31_20D8FCF.xml><?xml version="1.0" encoding="utf-8"?>
<p188:cmLst xmlns:a="http://schemas.openxmlformats.org/drawingml/2006/main" xmlns:r="http://schemas.openxmlformats.org/officeDocument/2006/relationships" xmlns:p188="http://schemas.microsoft.com/office/powerpoint/2018/8/main">
  <p188:cm id="{ED4C42E3-042E-4438-B76F-33BD47B85DBA}" authorId="{11F4F70B-5F9E-DB24-E21C-DD1D46B7B6E6}" created="2024-09-11T13:43:15.194">
    <ac:deMkLst xmlns:ac="http://schemas.microsoft.com/office/drawing/2013/main/command">
      <pc:docMk xmlns:pc="http://schemas.microsoft.com/office/powerpoint/2013/main/command"/>
      <pc:sldMk xmlns:pc="http://schemas.microsoft.com/office/powerpoint/2013/main/command" cId="34443215" sldId="2147479345"/>
      <ac:spMk id="24" creationId="{C74A3B89-E2BE-A74D-949F-A2038F842BF8}"/>
    </ac:deMkLst>
    <p188:txBody>
      <a:bodyPr/>
      <a:lstStyle/>
      <a:p>
        <a:r>
          <a:rPr lang="es-AR"/>
          <a:t>Destacar principales</a:t>
        </a:r>
      </a:p>
    </p188:txBody>
  </p188:cm>
</p188:cmLst>
</file>

<file path=ppt/comments/modernComment_7FFFF130_3714E944.xml><?xml version="1.0" encoding="utf-8"?>
<p188:cmLst xmlns:a="http://schemas.openxmlformats.org/drawingml/2006/main" xmlns:r="http://schemas.openxmlformats.org/officeDocument/2006/relationships" xmlns:p188="http://schemas.microsoft.com/office/powerpoint/2018/8/main">
  <p188:cm id="{2DDE1162-53BE-4EB3-A713-065158F97AB6}" authorId="{11F4F70B-5F9E-DB24-E21C-DD1D46B7B6E6}" created="2024-09-16T15:43:00.697">
    <pc:sldMkLst xmlns:pc="http://schemas.microsoft.com/office/powerpoint/2013/main/command">
      <pc:docMk/>
      <pc:sldMk cId="3370068707" sldId="1561"/>
    </pc:sldMkLst>
    <p188:txBody>
      <a:bodyPr/>
      <a:lstStyle/>
      <a:p>
        <a:r>
          <a:rPr lang="es-AR"/>
          <a:t>Pueden cambiar cifras en el gráfico del medio</a:t>
        </a:r>
      </a:p>
    </p188:txBody>
  </p188:cm>
</p188:cmLst>
</file>

<file path=ppt/comments/modernComment_7FFFF131_532B1EE5.xml><?xml version="1.0" encoding="utf-8"?>
<p188:cmLst xmlns:a="http://schemas.openxmlformats.org/drawingml/2006/main" xmlns:r="http://schemas.openxmlformats.org/officeDocument/2006/relationships" xmlns:p188="http://schemas.microsoft.com/office/powerpoint/2018/8/main">
  <p188:cm id="{73F70406-20ED-4A7A-91FD-75A5DD08CFA4}" authorId="{11F4F70B-5F9E-DB24-E21C-DD1D46B7B6E6}" created="2024-09-04T19:09:10.535">
    <pc:sldMkLst xmlns:pc="http://schemas.microsoft.com/office/powerpoint/2013/main/command">
      <pc:docMk/>
      <pc:sldMk cId="32306512" sldId="2147479320"/>
    </pc:sldMkLst>
    <p188:replyLst/>
    <p188:txBody>
      <a:bodyPr/>
      <a:lstStyle/>
      <a:p>
        <a:r>
          <a:rPr lang="es-AR"/>
          <a:t>Nos van a enviar actualización en breve</a:t>
        </a:r>
      </a:p>
    </p188:txBody>
  </p188:cm>
</p188:cmLst>
</file>

<file path=ppt/comments/modernComment_7FFFF134_1344A7CA.xml><?xml version="1.0" encoding="utf-8"?>
<p188:cmLst xmlns:a="http://schemas.openxmlformats.org/drawingml/2006/main" xmlns:r="http://schemas.openxmlformats.org/officeDocument/2006/relationships" xmlns:p188="http://schemas.microsoft.com/office/powerpoint/2018/8/main">
  <p188:cm id="{82205C64-15D4-4F3A-8B1C-83F12BC908C7}" authorId="{11F4F70B-5F9E-DB24-E21C-DD1D46B7B6E6}" created="2024-09-16T19:22:00.466">
    <pc:sldMkLst xmlns:pc="http://schemas.microsoft.com/office/powerpoint/2013/main/command">
      <pc:docMk/>
      <pc:sldMk cId="3678512411" sldId="2147479351"/>
    </pc:sldMkLst>
    <p188:txBody>
      <a:bodyPr/>
      <a:lstStyle/>
      <a:p>
        <a:r>
          <a:rPr lang="es-AR"/>
          <a:t>Voy a actualizar este slide</a:t>
        </a:r>
      </a:p>
    </p188:txBody>
  </p188:cm>
</p188:cmLst>
</file>

<file path=ppt/comments/modernComment_7FFFF137_9A0B6FDC.xml><?xml version="1.0" encoding="utf-8"?>
<p188:cmLst xmlns:a="http://schemas.openxmlformats.org/drawingml/2006/main" xmlns:r="http://schemas.openxmlformats.org/officeDocument/2006/relationships" xmlns:p188="http://schemas.microsoft.com/office/powerpoint/2018/8/main">
  <p188:cm id="{D3567B1D-5C3F-4BF1-AB80-6B640D067F27}" authorId="{11F4F70B-5F9E-DB24-E21C-DD1D46B7B6E6}" created="2024-09-16T19:40:55.369">
    <pc:sldMkLst xmlns:pc="http://schemas.microsoft.com/office/powerpoint/2013/main/command">
      <pc:docMk/>
      <pc:sldMk cId="1270360059" sldId="2147479356"/>
    </pc:sldMkLst>
    <p188:txBody>
      <a:bodyPr/>
      <a:lstStyle/>
      <a:p>
        <a:r>
          <a:rPr lang="es-AR"/>
          <a:t>Valor por clientes de mkt cap - pendiente</a:t>
        </a:r>
      </a:p>
    </p188:txBody>
  </p188:cm>
</p188:cmLst>
</file>

<file path=ppt/comments/modernComment_7FFFF139_89F7012A.xml><?xml version="1.0" encoding="utf-8"?>
<p188:cmLst xmlns:a="http://schemas.openxmlformats.org/drawingml/2006/main" xmlns:r="http://schemas.openxmlformats.org/officeDocument/2006/relationships" xmlns:p188="http://schemas.microsoft.com/office/powerpoint/2018/8/main">
  <p188:cm id="{AD6B47D5-5508-4A97-BCE2-770F4E0D6F79}" authorId="{11F4F70B-5F9E-DB24-E21C-DD1D46B7B6E6}" created="2024-09-16T20:02:39.845">
    <ac:deMkLst xmlns:ac="http://schemas.microsoft.com/office/drawing/2013/main/command">
      <pc:docMk xmlns:pc="http://schemas.microsoft.com/office/powerpoint/2013/main/command"/>
      <pc:sldMk xmlns:pc="http://schemas.microsoft.com/office/powerpoint/2013/main/command" cId="2314666282" sldId="2147479865"/>
      <ac:spMk id="11" creationId="{C68BAD30-F80C-8B77-9453-6ED4F9C50339}"/>
    </ac:deMkLst>
    <p188:txBody>
      <a:bodyPr/>
      <a:lstStyle/>
      <a:p>
        <a:r>
          <a:rPr lang="es-AR"/>
          <a:t>CAPEX se normalizo sin 5G</a:t>
        </a:r>
      </a:p>
    </p188:txBody>
  </p188:cm>
</p188:cmLst>
</file>

<file path=ppt/drawings/drawing1.xml><?xml version="1.0" encoding="utf-8"?>
<c:userShapes xmlns:c="http://schemas.openxmlformats.org/drawingml/2006/chart">
  <cdr:relSizeAnchor xmlns:cdr="http://schemas.openxmlformats.org/drawingml/2006/chartDrawing">
    <cdr:from>
      <cdr:x>0.23998</cdr:x>
      <cdr:y>0.0482</cdr:y>
    </cdr:from>
    <cdr:to>
      <cdr:x>0.75546</cdr:x>
      <cdr:y>0.18943</cdr:y>
    </cdr:to>
    <cdr:sp macro="" textlink="">
      <cdr:nvSpPr>
        <cdr:cNvPr id="3" name="100 Rectángulo redondeado">
          <a:extLst xmlns:a="http://schemas.openxmlformats.org/drawingml/2006/main">
            <a:ext uri="{FF2B5EF4-FFF2-40B4-BE49-F238E27FC236}">
              <a16:creationId xmlns:a16="http://schemas.microsoft.com/office/drawing/2014/main" id="{C45EC68E-0AF1-4BCD-B4F2-03044F2CCE98}"/>
            </a:ext>
          </a:extLst>
        </cdr:cNvPr>
        <cdr:cNvSpPr/>
      </cdr:nvSpPr>
      <cdr:spPr bwMode="auto">
        <a:xfrm xmlns:a="http://schemas.openxmlformats.org/drawingml/2006/main">
          <a:off x="306415" y="47069"/>
          <a:ext cx="658192" cy="137910"/>
        </a:xfrm>
        <a:prstGeom xmlns:a="http://schemas.openxmlformats.org/drawingml/2006/main" prst="roundRect">
          <a:avLst/>
        </a:prstGeom>
        <a:noFill xmlns:a="http://schemas.openxmlformats.org/drawingml/2006/main"/>
        <a:ln xmlns:a="http://schemas.openxmlformats.org/drawingml/2006/main">
          <a:noFill/>
          <a:headEnd/>
          <a:tailEnd/>
        </a:ln>
        <a:effectLst xmlns:a="http://schemas.openxmlformats.org/drawingml/2006/main"/>
        <a:scene3d xmlns:a="http://schemas.openxmlformats.org/drawingml/2006/main">
          <a:camera prst="orthographicFront">
            <a:rot lat="0" lon="0" rev="0"/>
          </a:camera>
          <a:lightRig rig="threePt" dir="t">
            <a:rot lat="0" lon="0" rev="1200000"/>
          </a:lightRig>
        </a:scene3d>
        <a:sp3d xmlns:a="http://schemas.openxmlformats.org/drawingml/2006/main">
          <a:bevelT w="0" h="0"/>
        </a:sp3d>
      </cdr:spPr>
      <cdr:style>
        <a:lnRef xmlns:a="http://schemas.openxmlformats.org/drawingml/2006/main" idx="0">
          <a:schemeClr val="accent4"/>
        </a:lnRef>
        <a:fillRef xmlns:a="http://schemas.openxmlformats.org/drawingml/2006/main" idx="3">
          <a:schemeClr val="accent4"/>
        </a:fillRef>
        <a:effectRef xmlns:a="http://schemas.openxmlformats.org/drawingml/2006/main" idx="3">
          <a:schemeClr val="accent4"/>
        </a:effectRef>
        <a:fontRef xmlns:a="http://schemas.openxmlformats.org/drawingml/2006/main" idx="minor">
          <a:schemeClr val="lt1"/>
        </a:fontRef>
      </cdr:style>
      <cdr:txBody>
        <a:bodyPr xmlns:a="http://schemas.openxmlformats.org/drawingml/2006/main" wrap="square" lIns="0" tIns="0" rIns="0" bIns="0" rtlCol="0" anchor="ctr">
          <a:spAutoFit/>
        </a:bodyPr>
        <a:lstStyle xmlns:a="http://schemas.openxmlformats.org/drawingml/2006/main">
          <a:defPPr>
            <a:defRPr lang="en-US"/>
          </a:defPPr>
          <a:lvl1pPr algn="l" rtl="0" fontAlgn="base">
            <a:spcBef>
              <a:spcPct val="0"/>
            </a:spcBef>
            <a:spcAft>
              <a:spcPct val="0"/>
            </a:spcAft>
            <a:defRPr sz="1800" kern="1200">
              <a:solidFill>
                <a:schemeClr val="lt1"/>
              </a:solidFill>
              <a:latin typeface="+mn-lt"/>
              <a:ea typeface="+mn-ea"/>
              <a:cs typeface="+mn-cs"/>
            </a:defRPr>
          </a:lvl1pPr>
          <a:lvl2pPr marL="672034" algn="l" rtl="0" fontAlgn="base">
            <a:spcBef>
              <a:spcPct val="0"/>
            </a:spcBef>
            <a:spcAft>
              <a:spcPct val="0"/>
            </a:spcAft>
            <a:defRPr sz="1800" kern="1200">
              <a:solidFill>
                <a:schemeClr val="lt1"/>
              </a:solidFill>
              <a:latin typeface="+mn-lt"/>
              <a:ea typeface="+mn-ea"/>
              <a:cs typeface="+mn-cs"/>
            </a:defRPr>
          </a:lvl2pPr>
          <a:lvl3pPr marL="1344067" algn="l" rtl="0" fontAlgn="base">
            <a:spcBef>
              <a:spcPct val="0"/>
            </a:spcBef>
            <a:spcAft>
              <a:spcPct val="0"/>
            </a:spcAft>
            <a:defRPr sz="1800" kern="1200">
              <a:solidFill>
                <a:schemeClr val="lt1"/>
              </a:solidFill>
              <a:latin typeface="+mn-lt"/>
              <a:ea typeface="+mn-ea"/>
              <a:cs typeface="+mn-cs"/>
            </a:defRPr>
          </a:lvl3pPr>
          <a:lvl4pPr marL="2016099" algn="l" rtl="0" fontAlgn="base">
            <a:spcBef>
              <a:spcPct val="0"/>
            </a:spcBef>
            <a:spcAft>
              <a:spcPct val="0"/>
            </a:spcAft>
            <a:defRPr sz="1800" kern="1200">
              <a:solidFill>
                <a:schemeClr val="lt1"/>
              </a:solidFill>
              <a:latin typeface="+mn-lt"/>
              <a:ea typeface="+mn-ea"/>
              <a:cs typeface="+mn-cs"/>
            </a:defRPr>
          </a:lvl4pPr>
          <a:lvl5pPr marL="2688133" algn="l" rtl="0" fontAlgn="base">
            <a:spcBef>
              <a:spcPct val="0"/>
            </a:spcBef>
            <a:spcAft>
              <a:spcPct val="0"/>
            </a:spcAft>
            <a:defRPr sz="1800" kern="1200">
              <a:solidFill>
                <a:schemeClr val="lt1"/>
              </a:solidFill>
              <a:latin typeface="+mn-lt"/>
              <a:ea typeface="+mn-ea"/>
              <a:cs typeface="+mn-cs"/>
            </a:defRPr>
          </a:lvl5pPr>
          <a:lvl6pPr marL="3360164" algn="l" defTabSz="1344067" rtl="0" eaLnBrk="1" latinLnBrk="0" hangingPunct="1">
            <a:defRPr sz="1800" kern="1200">
              <a:solidFill>
                <a:schemeClr val="lt1"/>
              </a:solidFill>
              <a:latin typeface="+mn-lt"/>
              <a:ea typeface="+mn-ea"/>
              <a:cs typeface="+mn-cs"/>
            </a:defRPr>
          </a:lvl6pPr>
          <a:lvl7pPr marL="4032198" algn="l" defTabSz="1344067" rtl="0" eaLnBrk="1" latinLnBrk="0" hangingPunct="1">
            <a:defRPr sz="1800" kern="1200">
              <a:solidFill>
                <a:schemeClr val="lt1"/>
              </a:solidFill>
              <a:latin typeface="+mn-lt"/>
              <a:ea typeface="+mn-ea"/>
              <a:cs typeface="+mn-cs"/>
            </a:defRPr>
          </a:lvl7pPr>
          <a:lvl8pPr marL="4704232" algn="l" defTabSz="1344067" rtl="0" eaLnBrk="1" latinLnBrk="0" hangingPunct="1">
            <a:defRPr sz="1800" kern="1200">
              <a:solidFill>
                <a:schemeClr val="lt1"/>
              </a:solidFill>
              <a:latin typeface="+mn-lt"/>
              <a:ea typeface="+mn-ea"/>
              <a:cs typeface="+mn-cs"/>
            </a:defRPr>
          </a:lvl8pPr>
          <a:lvl9pPr marL="5376265" algn="l" defTabSz="1344067" rtl="0" eaLnBrk="1" latinLnBrk="0" hangingPunct="1">
            <a:defRPr sz="1800" kern="1200">
              <a:solidFill>
                <a:schemeClr val="lt1"/>
              </a:solidFill>
              <a:latin typeface="+mn-lt"/>
              <a:ea typeface="+mn-ea"/>
              <a:cs typeface="+mn-cs"/>
            </a:defRPr>
          </a:lvl9pPr>
        </a:lstStyle>
        <a:p xmlns:a="http://schemas.openxmlformats.org/drawingml/2006/main">
          <a:pPr algn="ctr" defTabSz="435437">
            <a:lnSpc>
              <a:spcPct val="90000"/>
            </a:lnSpc>
            <a:defRPr/>
          </a:pPr>
          <a:r>
            <a:rPr lang="en-US" sz="900" dirty="0">
              <a:solidFill>
                <a:schemeClr val="tx1"/>
              </a:solidFill>
              <a:latin typeface="Roboto" panose="02000000000000000000" pitchFamily="2" charset="0"/>
              <a:ea typeface="Roboto" panose="02000000000000000000" pitchFamily="2" charset="0"/>
              <a:cs typeface="Arial" pitchFamily="34" charset="0"/>
            </a:rPr>
            <a:t>+15.4%</a:t>
          </a:r>
        </a:p>
      </cdr:txBody>
    </cdr:sp>
  </cdr:relSizeAnchor>
  <cdr:relSizeAnchor xmlns:cdr="http://schemas.openxmlformats.org/drawingml/2006/chartDrawing">
    <cdr:from>
      <cdr:x>0.24344</cdr:x>
      <cdr:y>0.20717</cdr:y>
    </cdr:from>
    <cdr:to>
      <cdr:x>0.75408</cdr:x>
      <cdr:y>0.38185</cdr:y>
    </cdr:to>
    <cdr:sp macro="" textlink="">
      <cdr:nvSpPr>
        <cdr:cNvPr id="4" name="Forma libre 3">
          <a:extLst xmlns:a="http://schemas.openxmlformats.org/drawingml/2006/main">
            <a:ext uri="{FF2B5EF4-FFF2-40B4-BE49-F238E27FC236}">
              <a16:creationId xmlns:a16="http://schemas.microsoft.com/office/drawing/2014/main" id="{2F8EEEA9-FE59-531E-0D6D-6503EB25D834}"/>
            </a:ext>
          </a:extLst>
        </cdr:cNvPr>
        <cdr:cNvSpPr/>
      </cdr:nvSpPr>
      <cdr:spPr bwMode="auto">
        <a:xfrm xmlns:a="http://schemas.openxmlformats.org/drawingml/2006/main">
          <a:off x="310831" y="202300"/>
          <a:ext cx="652007" cy="170585"/>
        </a:xfrm>
        <a:custGeom xmlns:a="http://schemas.openxmlformats.org/drawingml/2006/main">
          <a:avLst/>
          <a:gdLst>
            <a:gd name="connsiteX0" fmla="*/ 0 w 2035277"/>
            <a:gd name="connsiteY0" fmla="*/ 1047135 h 1327355"/>
            <a:gd name="connsiteX1" fmla="*/ 0 w 2035277"/>
            <a:gd name="connsiteY1" fmla="*/ 0 h 1327355"/>
            <a:gd name="connsiteX2" fmla="*/ 2035277 w 2035277"/>
            <a:gd name="connsiteY2" fmla="*/ 0 h 1327355"/>
            <a:gd name="connsiteX3" fmla="*/ 2035277 w 2035277"/>
            <a:gd name="connsiteY3" fmla="*/ 353961 h 1327355"/>
            <a:gd name="connsiteX4" fmla="*/ 2035277 w 2035277"/>
            <a:gd name="connsiteY4" fmla="*/ 1327355 h 13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5277" h="1327355">
              <a:moveTo>
                <a:pt x="0" y="1047135"/>
              </a:moveTo>
              <a:lnTo>
                <a:pt x="0" y="0"/>
              </a:lnTo>
              <a:lnTo>
                <a:pt x="2035277" y="0"/>
              </a:lnTo>
              <a:lnTo>
                <a:pt x="2035277" y="353961"/>
              </a:lnTo>
              <a:lnTo>
                <a:pt x="2035277" y="1327355"/>
              </a:lnTo>
            </a:path>
          </a:pathLst>
        </a:custGeom>
        <a:noFill xmlns:a="http://schemas.openxmlformats.org/drawingml/2006/main"/>
        <a:ln xmlns:a="http://schemas.openxmlformats.org/drawingml/2006/main" w="12700" cap="rnd" algn="ctr">
          <a:solidFill>
            <a:schemeClr val="accent1"/>
          </a:solidFill>
          <a:prstDash val="sysDot"/>
          <a:round/>
          <a:headEnd type="none"/>
          <a:tailEnd type="triangle"/>
        </a:ln>
      </cdr:spPr>
      <cdr:txBody>
        <a:bodyPr xmlns:a="http://schemas.openxmlformats.org/drawingml/2006/main" vert="horz" wrap="square" lIns="91440" tIns="45720" rIns="91440" bIns="45720" numCol="1" rtlCol="0" anchor="ctr"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just" defTabSz="1346200" rtl="0" eaLnBrk="0" fontAlgn="base" latinLnBrk="0" hangingPunct="0">
            <a:lnSpc>
              <a:spcPct val="100000"/>
            </a:lnSpc>
            <a:spcBef>
              <a:spcPct val="35000"/>
            </a:spcBef>
            <a:spcAft>
              <a:spcPct val="0"/>
            </a:spcAft>
            <a:buClr>
              <a:srgbClr val="18346C"/>
            </a:buClr>
            <a:buSzPct val="115000"/>
            <a:buFontTx/>
            <a:buNone/>
            <a:tabLst/>
          </a:pPr>
          <a:endParaRPr kumimoji="0" lang="es-AR" sz="1200" b="0" i="0" u="none" strike="noStrike" cap="none" normalizeH="0" baseline="0">
            <a:ln>
              <a:noFill/>
            </a:ln>
            <a:solidFill>
              <a:srgbClr val="808080"/>
            </a:solidFill>
            <a:effectLst/>
            <a:latin typeface="FrutigerBold" pitchFamily="2" charset="0"/>
          </a:endParaRPr>
        </a:p>
      </cdr:txBody>
    </cdr:sp>
  </cdr:relSizeAnchor>
</c:userShapes>
</file>

<file path=ppt/drawings/drawing2.xml><?xml version="1.0" encoding="utf-8"?>
<c:userShapes xmlns:c="http://schemas.openxmlformats.org/drawingml/2006/chart">
  <cdr:relSizeAnchor xmlns:cdr="http://schemas.openxmlformats.org/drawingml/2006/chartDrawing">
    <cdr:from>
      <cdr:x>0.23998</cdr:x>
      <cdr:y>0.0482</cdr:y>
    </cdr:from>
    <cdr:to>
      <cdr:x>0.75546</cdr:x>
      <cdr:y>0.18943</cdr:y>
    </cdr:to>
    <cdr:sp macro="" textlink="">
      <cdr:nvSpPr>
        <cdr:cNvPr id="3" name="100 Rectángulo redondeado">
          <a:extLst xmlns:a="http://schemas.openxmlformats.org/drawingml/2006/main">
            <a:ext uri="{FF2B5EF4-FFF2-40B4-BE49-F238E27FC236}">
              <a16:creationId xmlns:a16="http://schemas.microsoft.com/office/drawing/2014/main" id="{C45EC68E-0AF1-4BCD-B4F2-03044F2CCE98}"/>
            </a:ext>
          </a:extLst>
        </cdr:cNvPr>
        <cdr:cNvSpPr/>
      </cdr:nvSpPr>
      <cdr:spPr bwMode="auto">
        <a:xfrm xmlns:a="http://schemas.openxmlformats.org/drawingml/2006/main">
          <a:off x="306415" y="47069"/>
          <a:ext cx="658192" cy="137910"/>
        </a:xfrm>
        <a:prstGeom xmlns:a="http://schemas.openxmlformats.org/drawingml/2006/main" prst="roundRect">
          <a:avLst/>
        </a:prstGeom>
        <a:noFill xmlns:a="http://schemas.openxmlformats.org/drawingml/2006/main"/>
        <a:ln xmlns:a="http://schemas.openxmlformats.org/drawingml/2006/main">
          <a:noFill/>
          <a:headEnd/>
          <a:tailEnd/>
        </a:ln>
        <a:effectLst xmlns:a="http://schemas.openxmlformats.org/drawingml/2006/main"/>
        <a:scene3d xmlns:a="http://schemas.openxmlformats.org/drawingml/2006/main">
          <a:camera prst="orthographicFront">
            <a:rot lat="0" lon="0" rev="0"/>
          </a:camera>
          <a:lightRig rig="threePt" dir="t">
            <a:rot lat="0" lon="0" rev="1200000"/>
          </a:lightRig>
        </a:scene3d>
        <a:sp3d xmlns:a="http://schemas.openxmlformats.org/drawingml/2006/main">
          <a:bevelT w="0" h="0"/>
        </a:sp3d>
      </cdr:spPr>
      <cdr:style>
        <a:lnRef xmlns:a="http://schemas.openxmlformats.org/drawingml/2006/main" idx="0">
          <a:schemeClr val="accent4"/>
        </a:lnRef>
        <a:fillRef xmlns:a="http://schemas.openxmlformats.org/drawingml/2006/main" idx="3">
          <a:schemeClr val="accent4"/>
        </a:fillRef>
        <a:effectRef xmlns:a="http://schemas.openxmlformats.org/drawingml/2006/main" idx="3">
          <a:schemeClr val="accent4"/>
        </a:effectRef>
        <a:fontRef xmlns:a="http://schemas.openxmlformats.org/drawingml/2006/main" idx="minor">
          <a:schemeClr val="lt1"/>
        </a:fontRef>
      </cdr:style>
      <cdr:txBody>
        <a:bodyPr xmlns:a="http://schemas.openxmlformats.org/drawingml/2006/main" wrap="square" lIns="0" tIns="0" rIns="0" bIns="0" rtlCol="0" anchor="ctr">
          <a:spAutoFit/>
        </a:bodyPr>
        <a:lstStyle xmlns:a="http://schemas.openxmlformats.org/drawingml/2006/main">
          <a:defPPr>
            <a:defRPr lang="en-US"/>
          </a:defPPr>
          <a:lvl1pPr algn="l" rtl="0" fontAlgn="base">
            <a:spcBef>
              <a:spcPct val="0"/>
            </a:spcBef>
            <a:spcAft>
              <a:spcPct val="0"/>
            </a:spcAft>
            <a:defRPr sz="1800" kern="1200">
              <a:solidFill>
                <a:schemeClr val="lt1"/>
              </a:solidFill>
              <a:latin typeface="+mn-lt"/>
              <a:ea typeface="+mn-ea"/>
              <a:cs typeface="+mn-cs"/>
            </a:defRPr>
          </a:lvl1pPr>
          <a:lvl2pPr marL="672034" algn="l" rtl="0" fontAlgn="base">
            <a:spcBef>
              <a:spcPct val="0"/>
            </a:spcBef>
            <a:spcAft>
              <a:spcPct val="0"/>
            </a:spcAft>
            <a:defRPr sz="1800" kern="1200">
              <a:solidFill>
                <a:schemeClr val="lt1"/>
              </a:solidFill>
              <a:latin typeface="+mn-lt"/>
              <a:ea typeface="+mn-ea"/>
              <a:cs typeface="+mn-cs"/>
            </a:defRPr>
          </a:lvl2pPr>
          <a:lvl3pPr marL="1344067" algn="l" rtl="0" fontAlgn="base">
            <a:spcBef>
              <a:spcPct val="0"/>
            </a:spcBef>
            <a:spcAft>
              <a:spcPct val="0"/>
            </a:spcAft>
            <a:defRPr sz="1800" kern="1200">
              <a:solidFill>
                <a:schemeClr val="lt1"/>
              </a:solidFill>
              <a:latin typeface="+mn-lt"/>
              <a:ea typeface="+mn-ea"/>
              <a:cs typeface="+mn-cs"/>
            </a:defRPr>
          </a:lvl3pPr>
          <a:lvl4pPr marL="2016099" algn="l" rtl="0" fontAlgn="base">
            <a:spcBef>
              <a:spcPct val="0"/>
            </a:spcBef>
            <a:spcAft>
              <a:spcPct val="0"/>
            </a:spcAft>
            <a:defRPr sz="1800" kern="1200">
              <a:solidFill>
                <a:schemeClr val="lt1"/>
              </a:solidFill>
              <a:latin typeface="+mn-lt"/>
              <a:ea typeface="+mn-ea"/>
              <a:cs typeface="+mn-cs"/>
            </a:defRPr>
          </a:lvl4pPr>
          <a:lvl5pPr marL="2688133" algn="l" rtl="0" fontAlgn="base">
            <a:spcBef>
              <a:spcPct val="0"/>
            </a:spcBef>
            <a:spcAft>
              <a:spcPct val="0"/>
            </a:spcAft>
            <a:defRPr sz="1800" kern="1200">
              <a:solidFill>
                <a:schemeClr val="lt1"/>
              </a:solidFill>
              <a:latin typeface="+mn-lt"/>
              <a:ea typeface="+mn-ea"/>
              <a:cs typeface="+mn-cs"/>
            </a:defRPr>
          </a:lvl5pPr>
          <a:lvl6pPr marL="3360164" algn="l" defTabSz="1344067" rtl="0" eaLnBrk="1" latinLnBrk="0" hangingPunct="1">
            <a:defRPr sz="1800" kern="1200">
              <a:solidFill>
                <a:schemeClr val="lt1"/>
              </a:solidFill>
              <a:latin typeface="+mn-lt"/>
              <a:ea typeface="+mn-ea"/>
              <a:cs typeface="+mn-cs"/>
            </a:defRPr>
          </a:lvl6pPr>
          <a:lvl7pPr marL="4032198" algn="l" defTabSz="1344067" rtl="0" eaLnBrk="1" latinLnBrk="0" hangingPunct="1">
            <a:defRPr sz="1800" kern="1200">
              <a:solidFill>
                <a:schemeClr val="lt1"/>
              </a:solidFill>
              <a:latin typeface="+mn-lt"/>
              <a:ea typeface="+mn-ea"/>
              <a:cs typeface="+mn-cs"/>
            </a:defRPr>
          </a:lvl7pPr>
          <a:lvl8pPr marL="4704232" algn="l" defTabSz="1344067" rtl="0" eaLnBrk="1" latinLnBrk="0" hangingPunct="1">
            <a:defRPr sz="1800" kern="1200">
              <a:solidFill>
                <a:schemeClr val="lt1"/>
              </a:solidFill>
              <a:latin typeface="+mn-lt"/>
              <a:ea typeface="+mn-ea"/>
              <a:cs typeface="+mn-cs"/>
            </a:defRPr>
          </a:lvl8pPr>
          <a:lvl9pPr marL="5376265" algn="l" defTabSz="1344067" rtl="0" eaLnBrk="1" latinLnBrk="0" hangingPunct="1">
            <a:defRPr sz="1800" kern="1200">
              <a:solidFill>
                <a:schemeClr val="lt1"/>
              </a:solidFill>
              <a:latin typeface="+mn-lt"/>
              <a:ea typeface="+mn-ea"/>
              <a:cs typeface="+mn-cs"/>
            </a:defRPr>
          </a:lvl9pPr>
        </a:lstStyle>
        <a:p xmlns:a="http://schemas.openxmlformats.org/drawingml/2006/main">
          <a:pPr algn="ctr" defTabSz="435437">
            <a:lnSpc>
              <a:spcPct val="90000"/>
            </a:lnSpc>
            <a:defRPr/>
          </a:pPr>
          <a:r>
            <a:rPr lang="en-US" sz="900" dirty="0">
              <a:solidFill>
                <a:schemeClr val="tx1"/>
              </a:solidFill>
              <a:latin typeface="Roboto" panose="02000000000000000000" pitchFamily="2" charset="0"/>
              <a:ea typeface="Roboto" panose="02000000000000000000" pitchFamily="2" charset="0"/>
              <a:cs typeface="Arial" pitchFamily="34" charset="0"/>
            </a:rPr>
            <a:t>+3.0%</a:t>
          </a:r>
        </a:p>
      </cdr:txBody>
    </cdr:sp>
  </cdr:relSizeAnchor>
  <cdr:relSizeAnchor xmlns:cdr="http://schemas.openxmlformats.org/drawingml/2006/chartDrawing">
    <cdr:from>
      <cdr:x>0.24344</cdr:x>
      <cdr:y>0.20717</cdr:y>
    </cdr:from>
    <cdr:to>
      <cdr:x>0.75408</cdr:x>
      <cdr:y>0.38185</cdr:y>
    </cdr:to>
    <cdr:sp macro="" textlink="">
      <cdr:nvSpPr>
        <cdr:cNvPr id="4" name="Forma libre 3">
          <a:extLst xmlns:a="http://schemas.openxmlformats.org/drawingml/2006/main">
            <a:ext uri="{FF2B5EF4-FFF2-40B4-BE49-F238E27FC236}">
              <a16:creationId xmlns:a16="http://schemas.microsoft.com/office/drawing/2014/main" id="{2F8EEEA9-FE59-531E-0D6D-6503EB25D834}"/>
            </a:ext>
          </a:extLst>
        </cdr:cNvPr>
        <cdr:cNvSpPr/>
      </cdr:nvSpPr>
      <cdr:spPr bwMode="auto">
        <a:xfrm xmlns:a="http://schemas.openxmlformats.org/drawingml/2006/main">
          <a:off x="310831" y="202300"/>
          <a:ext cx="652007" cy="170585"/>
        </a:xfrm>
        <a:custGeom xmlns:a="http://schemas.openxmlformats.org/drawingml/2006/main">
          <a:avLst/>
          <a:gdLst>
            <a:gd name="connsiteX0" fmla="*/ 0 w 2035277"/>
            <a:gd name="connsiteY0" fmla="*/ 1047135 h 1327355"/>
            <a:gd name="connsiteX1" fmla="*/ 0 w 2035277"/>
            <a:gd name="connsiteY1" fmla="*/ 0 h 1327355"/>
            <a:gd name="connsiteX2" fmla="*/ 2035277 w 2035277"/>
            <a:gd name="connsiteY2" fmla="*/ 0 h 1327355"/>
            <a:gd name="connsiteX3" fmla="*/ 2035277 w 2035277"/>
            <a:gd name="connsiteY3" fmla="*/ 353961 h 1327355"/>
            <a:gd name="connsiteX4" fmla="*/ 2035277 w 2035277"/>
            <a:gd name="connsiteY4" fmla="*/ 1327355 h 132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5277" h="1327355">
              <a:moveTo>
                <a:pt x="0" y="1047135"/>
              </a:moveTo>
              <a:lnTo>
                <a:pt x="0" y="0"/>
              </a:lnTo>
              <a:lnTo>
                <a:pt x="2035277" y="0"/>
              </a:lnTo>
              <a:lnTo>
                <a:pt x="2035277" y="353961"/>
              </a:lnTo>
              <a:lnTo>
                <a:pt x="2035277" y="1327355"/>
              </a:lnTo>
            </a:path>
          </a:pathLst>
        </a:custGeom>
        <a:noFill xmlns:a="http://schemas.openxmlformats.org/drawingml/2006/main"/>
        <a:ln xmlns:a="http://schemas.openxmlformats.org/drawingml/2006/main" w="12700" cap="rnd" algn="ctr">
          <a:solidFill>
            <a:schemeClr val="accent1"/>
          </a:solidFill>
          <a:prstDash val="sysDot"/>
          <a:round/>
          <a:headEnd type="none"/>
          <a:tailEnd type="triangle"/>
        </a:ln>
      </cdr:spPr>
      <cdr:txBody>
        <a:bodyPr xmlns:a="http://schemas.openxmlformats.org/drawingml/2006/main" vert="horz" wrap="square" lIns="91440" tIns="45720" rIns="91440" bIns="45720" numCol="1" rtlCol="0" anchor="ctr" anchorCtr="0" compatLnSpc="1">
          <a:prstTxWarp prst="textNoShape">
            <a:avLst/>
          </a:prstTxWarp>
        </a:bodyPr>
        <a:lstStyle xmlns:a="http://schemas.openxmlformats.org/drawingml/2006/main">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xmlns:a="http://schemas.openxmlformats.org/drawingml/2006/main">
          <a:pPr marL="0" marR="0" indent="0" algn="just" defTabSz="1346200" rtl="0" eaLnBrk="0" fontAlgn="base" latinLnBrk="0" hangingPunct="0">
            <a:lnSpc>
              <a:spcPct val="100000"/>
            </a:lnSpc>
            <a:spcBef>
              <a:spcPct val="35000"/>
            </a:spcBef>
            <a:spcAft>
              <a:spcPct val="0"/>
            </a:spcAft>
            <a:buClr>
              <a:srgbClr val="18346C"/>
            </a:buClr>
            <a:buSzPct val="115000"/>
            <a:buFontTx/>
            <a:buNone/>
            <a:tabLst/>
          </a:pPr>
          <a:endParaRPr kumimoji="0" lang="es-AR" sz="1200" b="0" i="0" u="none" strike="noStrike" cap="none" normalizeH="0" baseline="0">
            <a:ln>
              <a:noFill/>
            </a:ln>
            <a:solidFill>
              <a:srgbClr val="808080"/>
            </a:solidFill>
            <a:effectLst/>
            <a:latin typeface="FrutigerBold" pitchFamily="2" charset="0"/>
          </a:endParaRPr>
        </a:p>
      </cdr:txBody>
    </cdr:sp>
  </cdr:relSizeAnchor>
</c:userShapes>
</file>

<file path=ppt/drawings/drawing3.xml><?xml version="1.0" encoding="utf-8"?>
<c:userShapes xmlns:c="http://schemas.openxmlformats.org/drawingml/2006/chart">
  <cdr:relSizeAnchor xmlns:cdr="http://schemas.openxmlformats.org/drawingml/2006/chartDrawing">
    <cdr:from>
      <cdr:x>0.4</cdr:x>
      <cdr:y>0.33333</cdr:y>
    </cdr:from>
    <cdr:to>
      <cdr:x>0.6</cdr:x>
      <cdr:y>0.66667</cdr:y>
    </cdr:to>
    <cdr:sp macro="" textlink="">
      <cdr:nvSpPr>
        <cdr:cNvPr id="2" name="CuadroTexto 1">
          <a:extLst xmlns:a="http://schemas.openxmlformats.org/drawingml/2006/main">
            <a:ext uri="{FF2B5EF4-FFF2-40B4-BE49-F238E27FC236}">
              <a16:creationId xmlns:a16="http://schemas.microsoft.com/office/drawing/2014/main" id="{081C25A6-D0BC-4660-AD60-C31CE1467AA8}"/>
            </a:ext>
          </a:extLst>
        </cdr:cNvPr>
        <cdr:cNvSpPr txBox="1"/>
      </cdr:nvSpPr>
      <cdr:spPr>
        <a:xfrm xmlns:a="http://schemas.openxmlformats.org/drawingml/2006/main">
          <a:off x="1828800" y="9144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s-AR" sz="1100" dirty="0"/>
        </a:p>
      </cdr:txBody>
    </cdr:sp>
  </cdr:relSizeAnchor>
</c:userShapes>
</file>

<file path=ppt/drawings/drawing4.xml><?xml version="1.0" encoding="utf-8"?>
<c:userShapes xmlns:c="http://schemas.openxmlformats.org/drawingml/2006/chart">
  <cdr:relSizeAnchor xmlns:cdr="http://schemas.openxmlformats.org/drawingml/2006/chartDrawing">
    <cdr:from>
      <cdr:x>0.4</cdr:x>
      <cdr:y>0.33333</cdr:y>
    </cdr:from>
    <cdr:to>
      <cdr:x>0.6</cdr:x>
      <cdr:y>0.66667</cdr:y>
    </cdr:to>
    <cdr:sp macro="" textlink="">
      <cdr:nvSpPr>
        <cdr:cNvPr id="2" name="CuadroTexto 1">
          <a:extLst xmlns:a="http://schemas.openxmlformats.org/drawingml/2006/main">
            <a:ext uri="{FF2B5EF4-FFF2-40B4-BE49-F238E27FC236}">
              <a16:creationId xmlns:a16="http://schemas.microsoft.com/office/drawing/2014/main" id="{081C25A6-D0BC-4660-AD60-C31CE1467AA8}"/>
            </a:ext>
          </a:extLst>
        </cdr:cNvPr>
        <cdr:cNvSpPr txBox="1"/>
      </cdr:nvSpPr>
      <cdr:spPr>
        <a:xfrm xmlns:a="http://schemas.openxmlformats.org/drawingml/2006/main">
          <a:off x="1828800" y="9144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s-AR" sz="1100" dirty="0"/>
        </a:p>
      </cdr:txBody>
    </cdr:sp>
  </cdr:relSizeAnchor>
</c:userShapes>
</file>

<file path=ppt/drawings/drawing5.xml><?xml version="1.0" encoding="utf-8"?>
<c:userShapes xmlns:c="http://schemas.openxmlformats.org/drawingml/2006/chart">
  <cdr:relSizeAnchor xmlns:cdr="http://schemas.openxmlformats.org/drawingml/2006/chartDrawing">
    <cdr:from>
      <cdr:x>0.14795</cdr:x>
      <cdr:y>0.02056</cdr:y>
    </cdr:from>
    <cdr:to>
      <cdr:x>0.25427</cdr:x>
      <cdr:y>0.16493</cdr:y>
    </cdr:to>
    <cdr:sp macro="" textlink="">
      <cdr:nvSpPr>
        <cdr:cNvPr id="3" name="CuadroTexto 2">
          <a:extLst xmlns:a="http://schemas.openxmlformats.org/drawingml/2006/main">
            <a:ext uri="{FF2B5EF4-FFF2-40B4-BE49-F238E27FC236}">
              <a16:creationId xmlns:a16="http://schemas.microsoft.com/office/drawing/2014/main" id="{4384C892-6A7F-184A-1867-B53EB28F3673}"/>
            </a:ext>
          </a:extLst>
        </cdr:cNvPr>
        <cdr:cNvSpPr txBox="1"/>
      </cdr:nvSpPr>
      <cdr:spPr>
        <a:xfrm xmlns:a="http://schemas.openxmlformats.org/drawingml/2006/main">
          <a:off x="1345819" y="51817"/>
          <a:ext cx="967115" cy="363812"/>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r>
            <a:rPr lang="es-AR" sz="1800" b="1" dirty="0">
              <a:solidFill>
                <a:srgbClr val="3C009F"/>
              </a:solidFill>
              <a:latin typeface="Roboto" panose="02000000000000000000" pitchFamily="2" charset="0"/>
              <a:ea typeface="Roboto" panose="02000000000000000000" pitchFamily="2" charset="0"/>
              <a:cs typeface="Roboto" panose="02000000000000000000" pitchFamily="2" charset="0"/>
            </a:rPr>
            <a:t>-43%</a:t>
          </a:r>
        </a:p>
      </cdr:txBody>
    </cdr:sp>
  </cdr:relSizeAnchor>
</c:userShapes>
</file>

<file path=ppt/drawings/drawing6.xml><?xml version="1.0" encoding="utf-8"?>
<c:userShapes xmlns:c="http://schemas.openxmlformats.org/drawingml/2006/chart">
  <cdr:relSizeAnchor xmlns:cdr="http://schemas.openxmlformats.org/drawingml/2006/chartDrawing">
    <cdr:from>
      <cdr:x>0.4</cdr:x>
      <cdr:y>0.33333</cdr:y>
    </cdr:from>
    <cdr:to>
      <cdr:x>0.6</cdr:x>
      <cdr:y>0.66667</cdr:y>
    </cdr:to>
    <cdr:sp macro="" textlink="">
      <cdr:nvSpPr>
        <cdr:cNvPr id="2" name="CuadroTexto 1">
          <a:extLst xmlns:a="http://schemas.openxmlformats.org/drawingml/2006/main">
            <a:ext uri="{FF2B5EF4-FFF2-40B4-BE49-F238E27FC236}">
              <a16:creationId xmlns:a16="http://schemas.microsoft.com/office/drawing/2014/main" id="{081C25A6-D0BC-4660-AD60-C31CE1467AA8}"/>
            </a:ext>
          </a:extLst>
        </cdr:cNvPr>
        <cdr:cNvSpPr txBox="1"/>
      </cdr:nvSpPr>
      <cdr:spPr>
        <a:xfrm xmlns:a="http://schemas.openxmlformats.org/drawingml/2006/main">
          <a:off x="1828800" y="9144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s-AR" sz="1100" dirty="0"/>
        </a:p>
      </cdr:txBody>
    </cdr:sp>
  </cdr:relSizeAnchor>
</c:userShapes>
</file>

<file path=ppt/drawings/drawing7.xml><?xml version="1.0" encoding="utf-8"?>
<c:userShapes xmlns:c="http://schemas.openxmlformats.org/drawingml/2006/chart">
  <cdr:relSizeAnchor xmlns:cdr="http://schemas.openxmlformats.org/drawingml/2006/chartDrawing">
    <cdr:from>
      <cdr:x>0.4</cdr:x>
      <cdr:y>0.33333</cdr:y>
    </cdr:from>
    <cdr:to>
      <cdr:x>0.6</cdr:x>
      <cdr:y>0.66667</cdr:y>
    </cdr:to>
    <cdr:sp macro="" textlink="">
      <cdr:nvSpPr>
        <cdr:cNvPr id="2" name="CuadroTexto 1">
          <a:extLst xmlns:a="http://schemas.openxmlformats.org/drawingml/2006/main">
            <a:ext uri="{FF2B5EF4-FFF2-40B4-BE49-F238E27FC236}">
              <a16:creationId xmlns:a16="http://schemas.microsoft.com/office/drawing/2014/main" id="{081C25A6-D0BC-4660-AD60-C31CE1467AA8}"/>
            </a:ext>
          </a:extLst>
        </cdr:cNvPr>
        <cdr:cNvSpPr txBox="1"/>
      </cdr:nvSpPr>
      <cdr:spPr>
        <a:xfrm xmlns:a="http://schemas.openxmlformats.org/drawingml/2006/main">
          <a:off x="1828800" y="9144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s-AR" sz="1100" dirty="0"/>
        </a:p>
      </cdr:txBody>
    </cdr:sp>
  </cdr:relSizeAnchor>
</c:userShapes>
</file>

<file path=ppt/drawings/drawing8.xml><?xml version="1.0" encoding="utf-8"?>
<c:userShapes xmlns:c="http://schemas.openxmlformats.org/drawingml/2006/chart">
  <cdr:relSizeAnchor xmlns:cdr="http://schemas.openxmlformats.org/drawingml/2006/chartDrawing">
    <cdr:from>
      <cdr:x>0.4</cdr:x>
      <cdr:y>0.33333</cdr:y>
    </cdr:from>
    <cdr:to>
      <cdr:x>0.6</cdr:x>
      <cdr:y>0.66667</cdr:y>
    </cdr:to>
    <cdr:sp macro="" textlink="">
      <cdr:nvSpPr>
        <cdr:cNvPr id="2" name="CuadroTexto 1">
          <a:extLst xmlns:a="http://schemas.openxmlformats.org/drawingml/2006/main">
            <a:ext uri="{FF2B5EF4-FFF2-40B4-BE49-F238E27FC236}">
              <a16:creationId xmlns:a16="http://schemas.microsoft.com/office/drawing/2014/main" id="{081C25A6-D0BC-4660-AD60-C31CE1467AA8}"/>
            </a:ext>
          </a:extLst>
        </cdr:cNvPr>
        <cdr:cNvSpPr txBox="1"/>
      </cdr:nvSpPr>
      <cdr:spPr>
        <a:xfrm xmlns:a="http://schemas.openxmlformats.org/drawingml/2006/main">
          <a:off x="1828800" y="9144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s-AR" sz="1100" dirty="0"/>
        </a:p>
      </cdr:txBody>
    </cdr:sp>
  </cdr:relSizeAnchor>
</c:userShapes>
</file>

<file path=ppt/drawings/drawing9.xml><?xml version="1.0" encoding="utf-8"?>
<c:userShapes xmlns:c="http://schemas.openxmlformats.org/drawingml/2006/chart">
  <cdr:relSizeAnchor xmlns:cdr="http://schemas.openxmlformats.org/drawingml/2006/chartDrawing">
    <cdr:from>
      <cdr:x>0.4</cdr:x>
      <cdr:y>0.33333</cdr:y>
    </cdr:from>
    <cdr:to>
      <cdr:x>0.6</cdr:x>
      <cdr:y>0.66667</cdr:y>
    </cdr:to>
    <cdr:sp macro="" textlink="">
      <cdr:nvSpPr>
        <cdr:cNvPr id="2" name="CuadroTexto 1">
          <a:extLst xmlns:a="http://schemas.openxmlformats.org/drawingml/2006/main">
            <a:ext uri="{FF2B5EF4-FFF2-40B4-BE49-F238E27FC236}">
              <a16:creationId xmlns:a16="http://schemas.microsoft.com/office/drawing/2014/main" id="{081C25A6-D0BC-4660-AD60-C31CE1467AA8}"/>
            </a:ext>
          </a:extLst>
        </cdr:cNvPr>
        <cdr:cNvSpPr txBox="1"/>
      </cdr:nvSpPr>
      <cdr:spPr>
        <a:xfrm xmlns:a="http://schemas.openxmlformats.org/drawingml/2006/main">
          <a:off x="1828800" y="914400"/>
          <a:ext cx="914400" cy="914400"/>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es-AR"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49" y="42"/>
            <a:ext cx="3000810" cy="463974"/>
          </a:xfrm>
          <a:prstGeom prst="rect">
            <a:avLst/>
          </a:prstGeom>
          <a:noFill/>
          <a:ln w="9525">
            <a:noFill/>
            <a:miter lim="800000"/>
            <a:headEnd/>
            <a:tailEnd/>
          </a:ln>
          <a:effectLst>
            <a:outerShdw dist="35921" dir="2700000" algn="ctr" rotWithShape="0">
              <a:srgbClr val="000000"/>
            </a:outerShdw>
          </a:effectLst>
        </p:spPr>
        <p:txBody>
          <a:bodyPr vert="horz" wrap="none" lIns="91497" tIns="45750" rIns="91497" bIns="45750" numCol="1" anchor="ctr" anchorCtr="0" compatLnSpc="1">
            <a:prstTxWarp prst="textNoShape">
              <a:avLst/>
            </a:prstTxWarp>
          </a:bodyPr>
          <a:lstStyle>
            <a:lvl1pPr algn="l" defTabSz="912183" eaLnBrk="0" hangingPunct="0">
              <a:spcBef>
                <a:spcPct val="0"/>
              </a:spcBef>
              <a:buClrTx/>
              <a:buSzTx/>
              <a:defRPr>
                <a:solidFill>
                  <a:schemeClr val="tx1"/>
                </a:solidFill>
                <a:latin typeface="FrutigerBlack" pitchFamily="2" charset="0"/>
                <a:cs typeface="+mn-cs"/>
              </a:defRPr>
            </a:lvl1pPr>
          </a:lstStyle>
          <a:p>
            <a:pPr>
              <a:defRPr/>
            </a:pPr>
            <a:endParaRPr lang="en-US"/>
          </a:p>
        </p:txBody>
      </p:sp>
      <p:sp>
        <p:nvSpPr>
          <p:cNvPr id="89091" name="Rectangle 3"/>
          <p:cNvSpPr>
            <a:spLocks noGrp="1" noChangeArrowheads="1"/>
          </p:cNvSpPr>
          <p:nvPr>
            <p:ph type="dt" sz="quarter" idx="1"/>
          </p:nvPr>
        </p:nvSpPr>
        <p:spPr bwMode="auto">
          <a:xfrm>
            <a:off x="3939811" y="42"/>
            <a:ext cx="2917079" cy="463974"/>
          </a:xfrm>
          <a:prstGeom prst="rect">
            <a:avLst/>
          </a:prstGeom>
          <a:noFill/>
          <a:ln w="9525">
            <a:noFill/>
            <a:miter lim="800000"/>
            <a:headEnd/>
            <a:tailEnd/>
          </a:ln>
          <a:effectLst>
            <a:outerShdw dist="35921" dir="2700000" algn="ctr" rotWithShape="0">
              <a:srgbClr val="000000"/>
            </a:outerShdw>
          </a:effectLst>
        </p:spPr>
        <p:txBody>
          <a:bodyPr vert="horz" wrap="none" lIns="91497" tIns="45750" rIns="91497" bIns="45750" numCol="1" anchor="ctr" anchorCtr="0" compatLnSpc="1">
            <a:prstTxWarp prst="textNoShape">
              <a:avLst/>
            </a:prstTxWarp>
          </a:bodyPr>
          <a:lstStyle>
            <a:lvl1pPr algn="r" defTabSz="912183" eaLnBrk="0" hangingPunct="0">
              <a:spcBef>
                <a:spcPct val="0"/>
              </a:spcBef>
              <a:buClrTx/>
              <a:buSzTx/>
              <a:defRPr>
                <a:solidFill>
                  <a:schemeClr val="tx1"/>
                </a:solidFill>
                <a:latin typeface="FrutigerBlack" pitchFamily="2" charset="0"/>
                <a:cs typeface="+mn-cs"/>
              </a:defRPr>
            </a:lvl1pPr>
          </a:lstStyle>
          <a:p>
            <a:pPr>
              <a:defRPr/>
            </a:pPr>
            <a:endParaRPr lang="en-US"/>
          </a:p>
        </p:txBody>
      </p:sp>
      <p:sp>
        <p:nvSpPr>
          <p:cNvPr id="89092" name="Rectangle 4"/>
          <p:cNvSpPr>
            <a:spLocks noGrp="1" noChangeArrowheads="1"/>
          </p:cNvSpPr>
          <p:nvPr>
            <p:ph type="ftr" sz="quarter" idx="2"/>
          </p:nvPr>
        </p:nvSpPr>
        <p:spPr bwMode="auto">
          <a:xfrm>
            <a:off x="49" y="9554640"/>
            <a:ext cx="3000810" cy="463974"/>
          </a:xfrm>
          <a:prstGeom prst="rect">
            <a:avLst/>
          </a:prstGeom>
          <a:noFill/>
          <a:ln w="9525">
            <a:noFill/>
            <a:miter lim="800000"/>
            <a:headEnd/>
            <a:tailEnd/>
          </a:ln>
          <a:effectLst>
            <a:outerShdw dist="35921" dir="2700000" algn="ctr" rotWithShape="0">
              <a:srgbClr val="000000"/>
            </a:outerShdw>
          </a:effectLst>
        </p:spPr>
        <p:txBody>
          <a:bodyPr vert="horz" wrap="none" lIns="91497" tIns="45750" rIns="91497" bIns="45750" numCol="1" anchor="b" anchorCtr="0" compatLnSpc="1">
            <a:prstTxWarp prst="textNoShape">
              <a:avLst/>
            </a:prstTxWarp>
          </a:bodyPr>
          <a:lstStyle>
            <a:lvl1pPr algn="l" defTabSz="912183" eaLnBrk="0" hangingPunct="0">
              <a:spcBef>
                <a:spcPct val="0"/>
              </a:spcBef>
              <a:buClrTx/>
              <a:buSzTx/>
              <a:defRPr>
                <a:solidFill>
                  <a:schemeClr val="tx1"/>
                </a:solidFill>
                <a:latin typeface="FrutigerBlack" pitchFamily="2" charset="0"/>
                <a:cs typeface="+mn-cs"/>
              </a:defRPr>
            </a:lvl1pPr>
          </a:lstStyle>
          <a:p>
            <a:pPr>
              <a:defRPr/>
            </a:pPr>
            <a:endParaRPr lang="en-US"/>
          </a:p>
        </p:txBody>
      </p:sp>
      <p:sp>
        <p:nvSpPr>
          <p:cNvPr id="89093" name="Rectangle 5"/>
          <p:cNvSpPr>
            <a:spLocks noGrp="1" noChangeArrowheads="1"/>
          </p:cNvSpPr>
          <p:nvPr>
            <p:ph type="sldNum" sz="quarter" idx="3"/>
          </p:nvPr>
        </p:nvSpPr>
        <p:spPr bwMode="auto">
          <a:xfrm>
            <a:off x="3939811" y="9554640"/>
            <a:ext cx="2917079" cy="463974"/>
          </a:xfrm>
          <a:prstGeom prst="rect">
            <a:avLst/>
          </a:prstGeom>
          <a:noFill/>
          <a:ln w="9525">
            <a:noFill/>
            <a:miter lim="800000"/>
            <a:headEnd/>
            <a:tailEnd/>
          </a:ln>
          <a:effectLst>
            <a:outerShdw dist="35921" dir="2700000" algn="ctr" rotWithShape="0">
              <a:srgbClr val="000000"/>
            </a:outerShdw>
          </a:effectLst>
        </p:spPr>
        <p:txBody>
          <a:bodyPr vert="horz" wrap="none" lIns="91497" tIns="45750" rIns="91497" bIns="45750" numCol="1" anchor="b" anchorCtr="0" compatLnSpc="1">
            <a:prstTxWarp prst="textNoShape">
              <a:avLst/>
            </a:prstTxWarp>
          </a:bodyPr>
          <a:lstStyle>
            <a:lvl1pPr algn="r" defTabSz="912183" eaLnBrk="0" hangingPunct="0">
              <a:spcBef>
                <a:spcPct val="0"/>
              </a:spcBef>
              <a:buClrTx/>
              <a:buSzTx/>
              <a:defRPr>
                <a:solidFill>
                  <a:schemeClr val="tx1"/>
                </a:solidFill>
                <a:latin typeface="FrutigerBlack" pitchFamily="2" charset="0"/>
                <a:cs typeface="+mn-cs"/>
              </a:defRPr>
            </a:lvl1pPr>
          </a:lstStyle>
          <a:p>
            <a:pPr>
              <a:defRPr/>
            </a:pPr>
            <a:fld id="{4E51EE3C-FCBC-4E91-BE74-B84018B5BE92}" type="slidenum">
              <a:rPr lang="en-US"/>
              <a:pPr>
                <a:defRPr/>
              </a:pPr>
              <a:t>‹Nº›</a:t>
            </a:fld>
            <a:endParaRPr lang="en-US"/>
          </a:p>
        </p:txBody>
      </p:sp>
    </p:spTree>
    <p:extLst>
      <p:ext uri="{BB962C8B-B14F-4D97-AF65-F5344CB8AC3E}">
        <p14:creationId xmlns:p14="http://schemas.microsoft.com/office/powerpoint/2010/main" val="17707779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hdr" sz="quarter"/>
          </p:nvPr>
        </p:nvSpPr>
        <p:spPr bwMode="auto">
          <a:xfrm>
            <a:off x="5" y="37"/>
            <a:ext cx="2982867" cy="497118"/>
          </a:xfrm>
          <a:prstGeom prst="rect">
            <a:avLst/>
          </a:prstGeom>
          <a:noFill/>
          <a:ln w="9525">
            <a:noFill/>
            <a:miter lim="800000"/>
            <a:headEnd/>
            <a:tailEnd/>
          </a:ln>
          <a:effectLst/>
        </p:spPr>
        <p:txBody>
          <a:bodyPr vert="horz" wrap="square" lIns="91464" tIns="45739" rIns="91464" bIns="45739" numCol="1" anchor="t" anchorCtr="0" compatLnSpc="1">
            <a:prstTxWarp prst="textNoShape">
              <a:avLst/>
            </a:prstTxWarp>
          </a:bodyPr>
          <a:lstStyle>
            <a:lvl1pPr algn="l" defTabSz="917033" eaLnBrk="0" hangingPunct="0">
              <a:spcBef>
                <a:spcPct val="0"/>
              </a:spcBef>
              <a:buClrTx/>
              <a:buSzTx/>
              <a:defRPr sz="1100">
                <a:solidFill>
                  <a:schemeClr val="tx1"/>
                </a:solidFill>
                <a:latin typeface="Times New Roman" pitchFamily="18" charset="0"/>
                <a:cs typeface="+mn-cs"/>
              </a:defRPr>
            </a:lvl1pPr>
          </a:lstStyle>
          <a:p>
            <a:pPr>
              <a:defRPr/>
            </a:pPr>
            <a:endParaRPr lang="en-US"/>
          </a:p>
        </p:txBody>
      </p:sp>
      <p:sp>
        <p:nvSpPr>
          <p:cNvPr id="6147" name="Rectangle 3"/>
          <p:cNvSpPr>
            <a:spLocks noGrp="1" noChangeArrowheads="1"/>
          </p:cNvSpPr>
          <p:nvPr>
            <p:ph type="dt" idx="1"/>
          </p:nvPr>
        </p:nvSpPr>
        <p:spPr bwMode="auto">
          <a:xfrm>
            <a:off x="3906885" y="37"/>
            <a:ext cx="2982867" cy="497118"/>
          </a:xfrm>
          <a:prstGeom prst="rect">
            <a:avLst/>
          </a:prstGeom>
          <a:noFill/>
          <a:ln w="9525">
            <a:noFill/>
            <a:miter lim="800000"/>
            <a:headEnd/>
            <a:tailEnd/>
          </a:ln>
          <a:effectLst/>
        </p:spPr>
        <p:txBody>
          <a:bodyPr vert="horz" wrap="square" lIns="91464" tIns="45739" rIns="91464" bIns="45739" numCol="1" anchor="t" anchorCtr="0" compatLnSpc="1">
            <a:prstTxWarp prst="textNoShape">
              <a:avLst/>
            </a:prstTxWarp>
          </a:bodyPr>
          <a:lstStyle>
            <a:lvl1pPr algn="r" defTabSz="917033" eaLnBrk="0" hangingPunct="0">
              <a:spcBef>
                <a:spcPct val="0"/>
              </a:spcBef>
              <a:buClrTx/>
              <a:buSzTx/>
              <a:defRPr sz="1100">
                <a:solidFill>
                  <a:schemeClr val="tx1"/>
                </a:solidFill>
                <a:latin typeface="Times New Roman" pitchFamily="18" charset="0"/>
                <a:cs typeface="+mn-cs"/>
              </a:defRPr>
            </a:lvl1pPr>
          </a:lstStyle>
          <a:p>
            <a:pPr>
              <a:defRPr/>
            </a:pPr>
            <a:endParaRPr lang="en-US"/>
          </a:p>
        </p:txBody>
      </p:sp>
      <p:sp>
        <p:nvSpPr>
          <p:cNvPr id="43012" name="Rectangle 4"/>
          <p:cNvSpPr>
            <a:spLocks noGrp="1" noRot="1" noChangeAspect="1" noChangeArrowheads="1" noTextEdit="1"/>
          </p:cNvSpPr>
          <p:nvPr>
            <p:ph type="sldImg" idx="2"/>
          </p:nvPr>
        </p:nvSpPr>
        <p:spPr bwMode="auto">
          <a:xfrm>
            <a:off x="127000" y="749300"/>
            <a:ext cx="6683375" cy="3760788"/>
          </a:xfrm>
          <a:prstGeom prst="rect">
            <a:avLst/>
          </a:prstGeom>
          <a:noFill/>
          <a:ln w="9525">
            <a:solidFill>
              <a:srgbClr val="000000"/>
            </a:solidFill>
            <a:miter lim="800000"/>
            <a:headEnd/>
            <a:tailEnd/>
          </a:ln>
        </p:spPr>
      </p:sp>
      <p:sp>
        <p:nvSpPr>
          <p:cNvPr id="6149" name="Rectangle 5"/>
          <p:cNvSpPr>
            <a:spLocks noGrp="1" noChangeArrowheads="1"/>
          </p:cNvSpPr>
          <p:nvPr>
            <p:ph type="body" sz="quarter" idx="3"/>
          </p:nvPr>
        </p:nvSpPr>
        <p:spPr bwMode="auto">
          <a:xfrm>
            <a:off x="918045" y="4752453"/>
            <a:ext cx="5053679" cy="4518799"/>
          </a:xfrm>
          <a:prstGeom prst="rect">
            <a:avLst/>
          </a:prstGeom>
          <a:noFill/>
          <a:ln w="9525">
            <a:noFill/>
            <a:miter lim="800000"/>
            <a:headEnd/>
            <a:tailEnd/>
          </a:ln>
          <a:effectLst/>
        </p:spPr>
        <p:txBody>
          <a:bodyPr vert="horz" wrap="square" lIns="91464" tIns="45739" rIns="91464" bIns="4573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150" name="Rectangle 6"/>
          <p:cNvSpPr>
            <a:spLocks noGrp="1" noChangeArrowheads="1"/>
          </p:cNvSpPr>
          <p:nvPr>
            <p:ph type="ftr" sz="quarter" idx="4"/>
          </p:nvPr>
        </p:nvSpPr>
        <p:spPr bwMode="auto">
          <a:xfrm>
            <a:off x="5" y="9524808"/>
            <a:ext cx="2982867" cy="497118"/>
          </a:xfrm>
          <a:prstGeom prst="rect">
            <a:avLst/>
          </a:prstGeom>
          <a:noFill/>
          <a:ln w="9525">
            <a:noFill/>
            <a:miter lim="800000"/>
            <a:headEnd/>
            <a:tailEnd/>
          </a:ln>
          <a:effectLst/>
        </p:spPr>
        <p:txBody>
          <a:bodyPr vert="horz" wrap="square" lIns="91464" tIns="45739" rIns="91464" bIns="45739" numCol="1" anchor="b" anchorCtr="0" compatLnSpc="1">
            <a:prstTxWarp prst="textNoShape">
              <a:avLst/>
            </a:prstTxWarp>
          </a:bodyPr>
          <a:lstStyle>
            <a:lvl1pPr algn="l" defTabSz="917033" eaLnBrk="0" hangingPunct="0">
              <a:spcBef>
                <a:spcPct val="0"/>
              </a:spcBef>
              <a:buClrTx/>
              <a:buSzTx/>
              <a:defRPr sz="1100">
                <a:solidFill>
                  <a:schemeClr val="tx1"/>
                </a:solidFill>
                <a:latin typeface="Times New Roman" pitchFamily="18" charset="0"/>
                <a:cs typeface="+mn-cs"/>
              </a:defRPr>
            </a:lvl1pPr>
          </a:lstStyle>
          <a:p>
            <a:pPr>
              <a:defRPr/>
            </a:pPr>
            <a:endParaRPr lang="en-US"/>
          </a:p>
        </p:txBody>
      </p:sp>
      <p:sp>
        <p:nvSpPr>
          <p:cNvPr id="6151" name="Rectangle 7"/>
          <p:cNvSpPr>
            <a:spLocks noGrp="1" noChangeArrowheads="1"/>
          </p:cNvSpPr>
          <p:nvPr>
            <p:ph type="sldNum" sz="quarter" idx="5"/>
          </p:nvPr>
        </p:nvSpPr>
        <p:spPr bwMode="auto">
          <a:xfrm>
            <a:off x="3906885" y="9524808"/>
            <a:ext cx="2982867" cy="497118"/>
          </a:xfrm>
          <a:prstGeom prst="rect">
            <a:avLst/>
          </a:prstGeom>
          <a:noFill/>
          <a:ln w="9525">
            <a:noFill/>
            <a:miter lim="800000"/>
            <a:headEnd/>
            <a:tailEnd/>
          </a:ln>
          <a:effectLst/>
        </p:spPr>
        <p:txBody>
          <a:bodyPr vert="horz" wrap="square" lIns="91464" tIns="45739" rIns="91464" bIns="45739" numCol="1" anchor="b" anchorCtr="0" compatLnSpc="1">
            <a:prstTxWarp prst="textNoShape">
              <a:avLst/>
            </a:prstTxWarp>
          </a:bodyPr>
          <a:lstStyle>
            <a:lvl1pPr algn="r" defTabSz="917033" eaLnBrk="0" hangingPunct="0">
              <a:spcBef>
                <a:spcPct val="0"/>
              </a:spcBef>
              <a:buClrTx/>
              <a:buSzTx/>
              <a:defRPr sz="1100">
                <a:solidFill>
                  <a:schemeClr val="tx1"/>
                </a:solidFill>
                <a:latin typeface="Times New Roman" pitchFamily="18" charset="0"/>
                <a:cs typeface="+mn-cs"/>
              </a:defRPr>
            </a:lvl1pPr>
          </a:lstStyle>
          <a:p>
            <a:pPr>
              <a:defRPr/>
            </a:pPr>
            <a:fld id="{8028F805-8009-40C2-86B0-C5BB0D4B0CEE}" type="slidenum">
              <a:rPr lang="en-US"/>
              <a:pPr>
                <a:defRPr/>
              </a:pPr>
              <a:t>‹Nº›</a:t>
            </a:fld>
            <a:endParaRPr lang="en-US"/>
          </a:p>
        </p:txBody>
      </p:sp>
    </p:spTree>
    <p:extLst>
      <p:ext uri="{BB962C8B-B14F-4D97-AF65-F5344CB8AC3E}">
        <p14:creationId xmlns:p14="http://schemas.microsoft.com/office/powerpoint/2010/main" val="3258943539"/>
      </p:ext>
    </p:extLst>
  </p:cSld>
  <p:clrMap bg1="lt1" tx1="dk1" bg2="lt2" tx2="dk2" accent1="accent1" accent2="accent2" accent3="accent3" accent4="accent4" accent5="accent5" accent6="accent6" hlink="hlink" folHlink="folHlink"/>
  <p:notesStyle>
    <a:lvl1pPr algn="l" rtl="0" eaLnBrk="0" fontAlgn="base" hangingPunct="0">
      <a:spcBef>
        <a:spcPts val="0"/>
      </a:spcBef>
      <a:spcAft>
        <a:spcPct val="0"/>
      </a:spcAft>
      <a:defRPr sz="744" kern="1200">
        <a:solidFill>
          <a:schemeClr val="tx1"/>
        </a:solidFill>
        <a:latin typeface="Calibri" pitchFamily="34" charset="0"/>
        <a:ea typeface="+mn-ea"/>
        <a:cs typeface="+mn-cs"/>
      </a:defRPr>
    </a:lvl1pPr>
    <a:lvl2pPr marL="333308" algn="l" rtl="0" eaLnBrk="0" fontAlgn="base" hangingPunct="0">
      <a:spcBef>
        <a:spcPts val="0"/>
      </a:spcBef>
      <a:spcAft>
        <a:spcPct val="0"/>
      </a:spcAft>
      <a:defRPr sz="744" kern="1200">
        <a:solidFill>
          <a:schemeClr val="tx1"/>
        </a:solidFill>
        <a:latin typeface="Calibri" pitchFamily="34" charset="0"/>
        <a:ea typeface="+mn-ea"/>
        <a:cs typeface="+mn-cs"/>
      </a:defRPr>
    </a:lvl2pPr>
    <a:lvl3pPr marL="666615" algn="l" rtl="0" eaLnBrk="0" fontAlgn="base" hangingPunct="0">
      <a:spcBef>
        <a:spcPts val="0"/>
      </a:spcBef>
      <a:spcAft>
        <a:spcPct val="0"/>
      </a:spcAft>
      <a:defRPr sz="744" kern="1200">
        <a:solidFill>
          <a:schemeClr val="tx1"/>
        </a:solidFill>
        <a:latin typeface="Calibri" pitchFamily="34" charset="0"/>
        <a:ea typeface="+mn-ea"/>
        <a:cs typeface="+mn-cs"/>
      </a:defRPr>
    </a:lvl3pPr>
    <a:lvl4pPr marL="999921" algn="l" rtl="0" eaLnBrk="0" fontAlgn="base" hangingPunct="0">
      <a:spcBef>
        <a:spcPts val="0"/>
      </a:spcBef>
      <a:spcAft>
        <a:spcPct val="0"/>
      </a:spcAft>
      <a:defRPr sz="744" kern="1200">
        <a:solidFill>
          <a:schemeClr val="tx1"/>
        </a:solidFill>
        <a:latin typeface="Calibri" pitchFamily="34" charset="0"/>
        <a:ea typeface="+mn-ea"/>
        <a:cs typeface="+mn-cs"/>
      </a:defRPr>
    </a:lvl4pPr>
    <a:lvl5pPr marL="1333229" algn="l" rtl="0" eaLnBrk="0" fontAlgn="base" hangingPunct="0">
      <a:spcBef>
        <a:spcPts val="0"/>
      </a:spcBef>
      <a:spcAft>
        <a:spcPct val="0"/>
      </a:spcAft>
      <a:defRPr sz="744" kern="1200">
        <a:solidFill>
          <a:schemeClr val="tx1"/>
        </a:solidFill>
        <a:latin typeface="Calibri" pitchFamily="34" charset="0"/>
        <a:ea typeface="+mn-ea"/>
        <a:cs typeface="+mn-cs"/>
      </a:defRPr>
    </a:lvl5pPr>
    <a:lvl6pPr marL="1666534" algn="l" defTabSz="666615" rtl="0" eaLnBrk="1" latinLnBrk="0" hangingPunct="1">
      <a:defRPr sz="893" kern="1200">
        <a:solidFill>
          <a:schemeClr val="tx1"/>
        </a:solidFill>
        <a:latin typeface="+mn-lt"/>
        <a:ea typeface="+mn-ea"/>
        <a:cs typeface="+mn-cs"/>
      </a:defRPr>
    </a:lvl6pPr>
    <a:lvl7pPr marL="1999842" algn="l" defTabSz="666615" rtl="0" eaLnBrk="1" latinLnBrk="0" hangingPunct="1">
      <a:defRPr sz="893" kern="1200">
        <a:solidFill>
          <a:schemeClr val="tx1"/>
        </a:solidFill>
        <a:latin typeface="+mn-lt"/>
        <a:ea typeface="+mn-ea"/>
        <a:cs typeface="+mn-cs"/>
      </a:defRPr>
    </a:lvl7pPr>
    <a:lvl8pPr marL="2333150" algn="l" defTabSz="666615" rtl="0" eaLnBrk="1" latinLnBrk="0" hangingPunct="1">
      <a:defRPr sz="893" kern="1200">
        <a:solidFill>
          <a:schemeClr val="tx1"/>
        </a:solidFill>
        <a:latin typeface="+mn-lt"/>
        <a:ea typeface="+mn-ea"/>
        <a:cs typeface="+mn-cs"/>
      </a:defRPr>
    </a:lvl8pPr>
    <a:lvl9pPr marL="2666456" algn="l" defTabSz="666615" rtl="0" eaLnBrk="1" latinLnBrk="0" hangingPunct="1">
      <a:defRPr sz="893"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0</a:t>
            </a:fld>
            <a:endParaRPr lang="en-US"/>
          </a:p>
        </p:txBody>
      </p:sp>
    </p:spTree>
    <p:extLst>
      <p:ext uri="{BB962C8B-B14F-4D97-AF65-F5344CB8AC3E}">
        <p14:creationId xmlns:p14="http://schemas.microsoft.com/office/powerpoint/2010/main" val="18370139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41</a:t>
            </a:fld>
            <a:endParaRPr lang="en-US"/>
          </a:p>
        </p:txBody>
      </p:sp>
    </p:spTree>
    <p:extLst>
      <p:ext uri="{BB962C8B-B14F-4D97-AF65-F5344CB8AC3E}">
        <p14:creationId xmlns:p14="http://schemas.microsoft.com/office/powerpoint/2010/main" val="3166963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42</a:t>
            </a:fld>
            <a:endParaRPr lang="en-US"/>
          </a:p>
        </p:txBody>
      </p:sp>
    </p:spTree>
    <p:extLst>
      <p:ext uri="{BB962C8B-B14F-4D97-AF65-F5344CB8AC3E}">
        <p14:creationId xmlns:p14="http://schemas.microsoft.com/office/powerpoint/2010/main" val="14921244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43</a:t>
            </a:fld>
            <a:endParaRPr lang="en-US"/>
          </a:p>
        </p:txBody>
      </p:sp>
    </p:spTree>
    <p:extLst>
      <p:ext uri="{BB962C8B-B14F-4D97-AF65-F5344CB8AC3E}">
        <p14:creationId xmlns:p14="http://schemas.microsoft.com/office/powerpoint/2010/main" val="26957948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44</a:t>
            </a:fld>
            <a:endParaRPr lang="en-US"/>
          </a:p>
        </p:txBody>
      </p:sp>
    </p:spTree>
    <p:extLst>
      <p:ext uri="{BB962C8B-B14F-4D97-AF65-F5344CB8AC3E}">
        <p14:creationId xmlns:p14="http://schemas.microsoft.com/office/powerpoint/2010/main" val="1881171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45</a:t>
            </a:fld>
            <a:endParaRPr lang="en-US"/>
          </a:p>
        </p:txBody>
      </p:sp>
    </p:spTree>
    <p:extLst>
      <p:ext uri="{BB962C8B-B14F-4D97-AF65-F5344CB8AC3E}">
        <p14:creationId xmlns:p14="http://schemas.microsoft.com/office/powerpoint/2010/main" val="32678782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46</a:t>
            </a:fld>
            <a:endParaRPr lang="en-US"/>
          </a:p>
        </p:txBody>
      </p:sp>
    </p:spTree>
    <p:extLst>
      <p:ext uri="{BB962C8B-B14F-4D97-AF65-F5344CB8AC3E}">
        <p14:creationId xmlns:p14="http://schemas.microsoft.com/office/powerpoint/2010/main" val="17564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47</a:t>
            </a:fld>
            <a:endParaRPr lang="en-US"/>
          </a:p>
        </p:txBody>
      </p:sp>
    </p:spTree>
    <p:extLst>
      <p:ext uri="{BB962C8B-B14F-4D97-AF65-F5344CB8AC3E}">
        <p14:creationId xmlns:p14="http://schemas.microsoft.com/office/powerpoint/2010/main" val="2854557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48</a:t>
            </a:fld>
            <a:endParaRPr lang="en-US"/>
          </a:p>
        </p:txBody>
      </p:sp>
    </p:spTree>
    <p:extLst>
      <p:ext uri="{BB962C8B-B14F-4D97-AF65-F5344CB8AC3E}">
        <p14:creationId xmlns:p14="http://schemas.microsoft.com/office/powerpoint/2010/main" val="1228790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49</a:t>
            </a:fld>
            <a:endParaRPr lang="en-US"/>
          </a:p>
        </p:txBody>
      </p:sp>
    </p:spTree>
    <p:extLst>
      <p:ext uri="{BB962C8B-B14F-4D97-AF65-F5344CB8AC3E}">
        <p14:creationId xmlns:p14="http://schemas.microsoft.com/office/powerpoint/2010/main" val="1125522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50</a:t>
            </a:fld>
            <a:endParaRPr lang="en-US"/>
          </a:p>
        </p:txBody>
      </p:sp>
    </p:spTree>
    <p:extLst>
      <p:ext uri="{BB962C8B-B14F-4D97-AF65-F5344CB8AC3E}">
        <p14:creationId xmlns:p14="http://schemas.microsoft.com/office/powerpoint/2010/main" val="40828314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1</a:t>
            </a:fld>
            <a:endParaRPr lang="en-US"/>
          </a:p>
        </p:txBody>
      </p:sp>
    </p:spTree>
    <p:extLst>
      <p:ext uri="{BB962C8B-B14F-4D97-AF65-F5344CB8AC3E}">
        <p14:creationId xmlns:p14="http://schemas.microsoft.com/office/powerpoint/2010/main" val="22870440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51</a:t>
            </a:fld>
            <a:endParaRPr lang="en-US"/>
          </a:p>
        </p:txBody>
      </p:sp>
    </p:spTree>
    <p:extLst>
      <p:ext uri="{BB962C8B-B14F-4D97-AF65-F5344CB8AC3E}">
        <p14:creationId xmlns:p14="http://schemas.microsoft.com/office/powerpoint/2010/main" val="1436180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20</a:t>
            </a:fld>
            <a:endParaRPr lang="en-US"/>
          </a:p>
        </p:txBody>
      </p:sp>
    </p:spTree>
    <p:extLst>
      <p:ext uri="{BB962C8B-B14F-4D97-AF65-F5344CB8AC3E}">
        <p14:creationId xmlns:p14="http://schemas.microsoft.com/office/powerpoint/2010/main" val="39488933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25</a:t>
            </a:fld>
            <a:endParaRPr lang="en-US"/>
          </a:p>
        </p:txBody>
      </p:sp>
    </p:spTree>
    <p:extLst>
      <p:ext uri="{BB962C8B-B14F-4D97-AF65-F5344CB8AC3E}">
        <p14:creationId xmlns:p14="http://schemas.microsoft.com/office/powerpoint/2010/main" val="12759409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199A96-C645-2315-AA60-59E7DC3986E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8CFE4B4-B132-211B-A1B4-E01804107B4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3995D53-B923-79B4-EB6D-0FBD6756F6C0}"/>
              </a:ext>
            </a:extLst>
          </p:cNvPr>
          <p:cNvSpPr>
            <a:spLocks noGrp="1"/>
          </p:cNvSpPr>
          <p:nvPr>
            <p:ph type="body" idx="1"/>
          </p:nvPr>
        </p:nvSpPr>
        <p:spPr/>
        <p:txBody>
          <a:bodyPr/>
          <a:lstStyle/>
          <a:p>
            <a:endParaRPr lang="es-AR"/>
          </a:p>
        </p:txBody>
      </p:sp>
      <p:sp>
        <p:nvSpPr>
          <p:cNvPr id="4" name="Marcador de número de diapositiva 3">
            <a:extLst>
              <a:ext uri="{FF2B5EF4-FFF2-40B4-BE49-F238E27FC236}">
                <a16:creationId xmlns:a16="http://schemas.microsoft.com/office/drawing/2014/main" id="{EA971D6F-8F00-FDF4-E5AC-6B25DB8E0BD2}"/>
              </a:ext>
            </a:extLst>
          </p:cNvPr>
          <p:cNvSpPr>
            <a:spLocks noGrp="1"/>
          </p:cNvSpPr>
          <p:nvPr>
            <p:ph type="sldNum" sz="quarter" idx="5"/>
          </p:nvPr>
        </p:nvSpPr>
        <p:spPr/>
        <p:txBody>
          <a:bodyPr/>
          <a:lstStyle/>
          <a:p>
            <a:pPr>
              <a:defRPr/>
            </a:pPr>
            <a:fld id="{8028F805-8009-40C2-86B0-C5BB0D4B0CEE}" type="slidenum">
              <a:rPr lang="en-US" smtClean="0"/>
              <a:pPr>
                <a:defRPr/>
              </a:pPr>
              <a:t>35</a:t>
            </a:fld>
            <a:endParaRPr lang="en-US"/>
          </a:p>
        </p:txBody>
      </p:sp>
    </p:spTree>
    <p:extLst>
      <p:ext uri="{BB962C8B-B14F-4D97-AF65-F5344CB8AC3E}">
        <p14:creationId xmlns:p14="http://schemas.microsoft.com/office/powerpoint/2010/main" val="3424518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27000" y="749300"/>
            <a:ext cx="6683375" cy="3760788"/>
          </a:xfrm>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Argentina's telecom sector is currently in a mature state: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It is well penetrated in terms of mobile and broadband adoption, growing at healthy rates CAGRs of around 2.8% and 3.7% respectively during the last six years.</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Right now, Argentina has the second lowest pricing in mobile and the lowest pricing in broadband services in the region, considering country's average ARPUs as of Dec-23</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This represents a chance for us to increase our revenue per user. In mobile (at nearly 4 USD per month), we stand next in comparison with Brazil, which traditionally has been a more affordable market, and well below levels we might see in some of the most expensive countries such as Chile and Uruguay.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In broadband is the same case, with current ARPUs at levels of 10 dollars.</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This situation represents a promise for growth for ARPUs in US dollars not only if we consider the regional comparison…</a:t>
            </a:r>
            <a:r>
              <a:rPr lang="en-US" sz="1800" b="1" u="sng"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10"/>
          </p:nvPr>
        </p:nvSpPr>
        <p:spPr/>
        <p:txBody>
          <a:bodyPr/>
          <a:lstStyle/>
          <a:p>
            <a:pPr>
              <a:defRPr/>
            </a:pPr>
            <a:fld id="{8028F805-8009-40C2-86B0-C5BB0D4B0CEE}" type="slidenum">
              <a:rPr lang="en-US" smtClean="0"/>
              <a:pPr>
                <a:defRPr/>
              </a:pPr>
              <a:t>37</a:t>
            </a:fld>
            <a:endParaRPr lang="en-US"/>
          </a:p>
        </p:txBody>
      </p:sp>
    </p:spTree>
    <p:extLst>
      <p:ext uri="{BB962C8B-B14F-4D97-AF65-F5344CB8AC3E}">
        <p14:creationId xmlns:p14="http://schemas.microsoft.com/office/powerpoint/2010/main" val="1564334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38</a:t>
            </a:fld>
            <a:endParaRPr lang="en-US"/>
          </a:p>
        </p:txBody>
      </p:sp>
    </p:spTree>
    <p:extLst>
      <p:ext uri="{BB962C8B-B14F-4D97-AF65-F5344CB8AC3E}">
        <p14:creationId xmlns:p14="http://schemas.microsoft.com/office/powerpoint/2010/main" val="3528395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39</a:t>
            </a:fld>
            <a:endParaRPr lang="en-US"/>
          </a:p>
        </p:txBody>
      </p:sp>
    </p:spTree>
    <p:extLst>
      <p:ext uri="{BB962C8B-B14F-4D97-AF65-F5344CB8AC3E}">
        <p14:creationId xmlns:p14="http://schemas.microsoft.com/office/powerpoint/2010/main" val="4785055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R="17145" algn="just"/>
            <a:r>
              <a:rPr lang="en-US" sz="1800" dirty="0">
                <a:solidFill>
                  <a:srgbClr val="1F4E79"/>
                </a:solidFill>
                <a:effectLst/>
                <a:latin typeface="Arial" panose="020B0604020202020204" pitchFamily="34" charset="0"/>
                <a:ea typeface="Calibri" panose="020F0502020204030204" pitchFamily="34" charset="0"/>
              </a:rPr>
              <a:t>…but also when we observe ARPUs in a historical perspective.</a:t>
            </a:r>
            <a:endParaRPr lang="es-AR" sz="1800" dirty="0">
              <a:effectLst/>
              <a:latin typeface="Times New Roman" panose="02020603050405020304" pitchFamily="18" charset="0"/>
              <a:ea typeface="Calibri" panose="020F0502020204030204" pitchFamily="34" charset="0"/>
            </a:endParaRPr>
          </a:p>
          <a:p>
            <a:pPr marR="17145" algn="just"/>
            <a:r>
              <a:rPr lang="en-US" sz="1800" dirty="0">
                <a:solidFill>
                  <a:srgbClr val="1F4E79"/>
                </a:solidFill>
                <a:effectLst/>
                <a:latin typeface="Arial" panose="020B0604020202020204" pitchFamily="34" charset="0"/>
                <a:ea typeface="Calibri" panose="020F0502020204030204" pitchFamily="34" charset="0"/>
              </a:rPr>
              <a:t>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ARPUS are very competitive right now, after the FX depreciation observed in Argentina coming from 2018. </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Considering our own ARPUs at the official FX, we have observed recovery during 2021 and 2022 years in dollar terms, because these were years of real appreciation of the peso. During 2023 and 2024, average ARPUs measured in USD were affected by the devaluation of the peso occurred during Dec-23 (because we consider in this slide average FX of the period). During 2024, ARPUs will begin to recover again. to improve from the comparison with the figures observed in 2017, where mobile ARPUs were at levels of more than 8 dollars, and broadband and Pay TV at 28 dollars and 30 dollars, respectively.</a:t>
            </a:r>
            <a:endParaRPr lang="es-AR" sz="1800" dirty="0">
              <a:effectLst/>
              <a:latin typeface="Times New Roman" panose="02020603050405020304" pitchFamily="18" charset="0"/>
              <a:ea typeface="Calibri" panose="020F0502020204030204" pitchFamily="34" charset="0"/>
            </a:endParaRPr>
          </a:p>
          <a:p>
            <a:pPr marL="342900" marR="17145" lvl="0" indent="-342900" algn="just">
              <a:buFont typeface="Symbol" panose="05050102010706020507" pitchFamily="18" charset="2"/>
              <a:buChar char=""/>
            </a:pPr>
            <a:r>
              <a:rPr lang="en-US" sz="1800" dirty="0">
                <a:solidFill>
                  <a:srgbClr val="1F4E79"/>
                </a:solidFill>
                <a:effectLst/>
                <a:latin typeface="Arial" panose="020B0604020202020204" pitchFamily="34" charset="0"/>
                <a:ea typeface="Calibri" panose="020F0502020204030204" pitchFamily="34" charset="0"/>
              </a:rPr>
              <a:t>If we observe the decline in average ARPUs during periods of high devaluation of the exchange rate, we notice that during 2023 and 1Q24 it was significantly lower than that observed in 2018. In this sense, what we see is that the pass-through of inflation to our revenues has increased compared to previous quarters, and the recovery of ARPUs in dollars is faster. Probably, in scenarios of real appreciation of the P$, we will notice that ARPUs quickly regain the values of 2023. What we want to highlight, is that the recovery you have in the face of a major devaluation is much faster than what you had before (in 2018), this is due to the improvement in pass-through and also to a stronger real appreciation environment.</a:t>
            </a:r>
            <a:endParaRPr lang="es-AR" sz="1800" dirty="0">
              <a:effectLst/>
              <a:latin typeface="Times New Roman" panose="02020603050405020304" pitchFamily="18" charset="0"/>
              <a:ea typeface="Calibri" panose="020F0502020204030204" pitchFamily="34" charset="0"/>
            </a:endParaRPr>
          </a:p>
          <a:p>
            <a:endParaRPr lang="es-AR" dirty="0"/>
          </a:p>
        </p:txBody>
      </p:sp>
      <p:sp>
        <p:nvSpPr>
          <p:cNvPr id="4" name="Marcador de número de diapositiva 3"/>
          <p:cNvSpPr>
            <a:spLocks noGrp="1"/>
          </p:cNvSpPr>
          <p:nvPr>
            <p:ph type="sldNum" sz="quarter" idx="5"/>
          </p:nvPr>
        </p:nvSpPr>
        <p:spPr/>
        <p:txBody>
          <a:bodyPr/>
          <a:lstStyle/>
          <a:p>
            <a:pPr>
              <a:defRPr/>
            </a:pPr>
            <a:fld id="{8028F805-8009-40C2-86B0-C5BB0D4B0CEE}" type="slidenum">
              <a:rPr lang="en-US" smtClean="0"/>
              <a:pPr>
                <a:defRPr/>
              </a:pPr>
              <a:t>40</a:t>
            </a:fld>
            <a:endParaRPr lang="en-US"/>
          </a:p>
        </p:txBody>
      </p:sp>
    </p:spTree>
    <p:extLst>
      <p:ext uri="{BB962C8B-B14F-4D97-AF65-F5344CB8AC3E}">
        <p14:creationId xmlns:p14="http://schemas.microsoft.com/office/powerpoint/2010/main" val="4286840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Master" Target="../slideMasters/slideMaster1.xml"/><Relationship Id="rId5" Type="http://schemas.openxmlformats.org/officeDocument/2006/relationships/image" Target="../media/image3.sv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ase Teco">
    <p:spTree>
      <p:nvGrpSpPr>
        <p:cNvPr id="1" name=""/>
        <p:cNvGrpSpPr/>
        <p:nvPr/>
      </p:nvGrpSpPr>
      <p:grpSpPr>
        <a:xfrm>
          <a:off x="0" y="0"/>
          <a:ext cx="0" cy="0"/>
          <a:chOff x="0" y="0"/>
          <a:chExt cx="0" cy="0"/>
        </a:xfrm>
      </p:grpSpPr>
    </p:spTree>
    <p:extLst>
      <p:ext uri="{BB962C8B-B14F-4D97-AF65-F5344CB8AC3E}">
        <p14:creationId xmlns:p14="http://schemas.microsoft.com/office/powerpoint/2010/main" val="912636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trategic Review 03 Strategic Challenges Raised">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CC39A8A8-CE2E-D3B8-4244-D5B00D66F17D}"/>
              </a:ext>
            </a:extLst>
          </p:cNvPr>
          <p:cNvGrpSpPr/>
          <p:nvPr userDrawn="1"/>
        </p:nvGrpSpPr>
        <p:grpSpPr>
          <a:xfrm>
            <a:off x="72000" y="4811246"/>
            <a:ext cx="9000000" cy="268682"/>
            <a:chOff x="72000" y="4811246"/>
            <a:chExt cx="9000000" cy="268682"/>
          </a:xfrm>
        </p:grpSpPr>
        <p:sp>
          <p:nvSpPr>
            <p:cNvPr id="21" name="Rectángulo redondeado 20">
              <a:extLst>
                <a:ext uri="{FF2B5EF4-FFF2-40B4-BE49-F238E27FC236}">
                  <a16:creationId xmlns:a16="http://schemas.microsoft.com/office/drawing/2014/main" id="{16D6574E-DB15-B9A8-0167-87C5A0E5FA29}"/>
                </a:ext>
              </a:extLst>
            </p:cNvPr>
            <p:cNvSpPr/>
            <p:nvPr userDrawn="1"/>
          </p:nvSpPr>
          <p:spPr>
            <a:xfrm>
              <a:off x="72000" y="4811246"/>
              <a:ext cx="9000000" cy="268682"/>
            </a:xfrm>
            <a:prstGeom prst="roundRect">
              <a:avLst>
                <a:gd name="adj" fmla="val 50000"/>
              </a:avLst>
            </a:prstGeom>
            <a:gradFill>
              <a:gsLst>
                <a:gs pos="100000">
                  <a:schemeClr val="bg2"/>
                </a:gs>
                <a:gs pos="0">
                  <a:schemeClr val="tx2"/>
                </a:gs>
              </a:gsLst>
              <a:lin ang="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latin typeface="Pulso Light" pitchFamily="2" charset="0"/>
              </a:endParaRPr>
            </a:p>
          </p:txBody>
        </p:sp>
        <p:pic>
          <p:nvPicPr>
            <p:cNvPr id="22" name="Gráfico 21">
              <a:extLst>
                <a:ext uri="{FF2B5EF4-FFF2-40B4-BE49-F238E27FC236}">
                  <a16:creationId xmlns:a16="http://schemas.microsoft.com/office/drawing/2014/main" id="{DABBC80B-8D0F-8A97-D9B2-F6019B33E92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779" y="4835939"/>
              <a:ext cx="634500" cy="219297"/>
            </a:xfrm>
            <a:prstGeom prst="rect">
              <a:avLst/>
            </a:prstGeom>
          </p:spPr>
        </p:pic>
        <p:sp>
          <p:nvSpPr>
            <p:cNvPr id="23" name="Rectángulo 22">
              <a:extLst>
                <a:ext uri="{FF2B5EF4-FFF2-40B4-BE49-F238E27FC236}">
                  <a16:creationId xmlns:a16="http://schemas.microsoft.com/office/drawing/2014/main" id="{6818973B-C2C9-365A-893B-062D3EC8B535}"/>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a:solidFill>
                    <a:schemeClr val="bg1"/>
                  </a:solidFill>
                  <a:latin typeface="Pulso Light" pitchFamily="2" charset="0"/>
                  <a:ea typeface="Inter Light BETA" panose="020B0402030000000004" pitchFamily="34" charset="0"/>
                </a:rPr>
                <a:t>Telecom Argentina</a:t>
              </a:r>
              <a:r>
                <a:rPr lang="en-US" sz="650" b="1" i="0" spc="-7" noProof="0">
                  <a:solidFill>
                    <a:schemeClr val="bg1"/>
                  </a:solidFill>
                  <a:latin typeface="Pulso Light" pitchFamily="2" charset="0"/>
                  <a:ea typeface="Inter Light BETA" panose="020B0402030000000004" pitchFamily="34" charset="0"/>
                </a:rPr>
                <a:t>    ·    </a:t>
              </a:r>
              <a:r>
                <a:rPr lang="en-US" sz="650" b="0" i="0" spc="-7" noProof="0">
                  <a:solidFill>
                    <a:schemeClr val="bg1"/>
                  </a:solidFill>
                  <a:latin typeface="Pulso Light" pitchFamily="2" charset="0"/>
                  <a:ea typeface="Inter Light BETA" panose="020B0402030000000004" pitchFamily="34" charset="0"/>
                </a:rPr>
                <a:t>Investor Day</a:t>
              </a:r>
              <a:endParaRPr lang="en-US" sz="650" b="0" i="0" spc="-7" noProof="0">
                <a:solidFill>
                  <a:schemeClr val="bg1"/>
                </a:solidFill>
                <a:latin typeface="Pulso Light" pitchFamily="2" charset="0"/>
                <a:ea typeface="Inter Extra Bold" panose="020B0502030000000004" pitchFamily="34" charset="0"/>
              </a:endParaRPr>
            </a:p>
          </p:txBody>
        </p:sp>
      </p:grpSp>
      <p:sp>
        <p:nvSpPr>
          <p:cNvPr id="24" name="Rectángulo 23">
            <a:extLst>
              <a:ext uri="{FF2B5EF4-FFF2-40B4-BE49-F238E27FC236}">
                <a16:creationId xmlns:a16="http://schemas.microsoft.com/office/drawing/2014/main" id="{27467EA0-095E-F86B-8786-519C0D97382C}"/>
              </a:ext>
            </a:extLst>
          </p:cNvPr>
          <p:cNvSpPr/>
          <p:nvPr userDrawn="1"/>
        </p:nvSpPr>
        <p:spPr>
          <a:xfrm>
            <a:off x="0" y="0"/>
            <a:ext cx="9143999" cy="605246"/>
          </a:xfrm>
          <a:prstGeom prst="rect">
            <a:avLst/>
          </a:prstGeom>
          <a:gradFill>
            <a:gsLst>
              <a:gs pos="0">
                <a:schemeClr val="accent1">
                  <a:alpha val="15000"/>
                </a:schemeClr>
              </a:gs>
              <a:gs pos="100000">
                <a:schemeClr val="accent1">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latin typeface="Pulso Light" pitchFamily="2" charset="0"/>
            </a:endParaRPr>
          </a:p>
        </p:txBody>
      </p:sp>
      <p:sp>
        <p:nvSpPr>
          <p:cNvPr id="25" name="Rectángulo 24">
            <a:extLst>
              <a:ext uri="{FF2B5EF4-FFF2-40B4-BE49-F238E27FC236}">
                <a16:creationId xmlns:a16="http://schemas.microsoft.com/office/drawing/2014/main" id="{EF193BB3-F2A3-43DC-D1C6-7B221C383324}"/>
              </a:ext>
            </a:extLst>
          </p:cNvPr>
          <p:cNvSpPr/>
          <p:nvPr userDrawn="1"/>
        </p:nvSpPr>
        <p:spPr>
          <a:xfrm>
            <a:off x="613930" y="166052"/>
            <a:ext cx="649280" cy="91692"/>
          </a:xfrm>
          <a:prstGeom prst="rect">
            <a:avLst/>
          </a:prstGeom>
        </p:spPr>
        <p:txBody>
          <a:bodyPr wrap="none" lIns="0" tIns="0" rIns="0" bIns="0">
            <a:spAutoFit/>
          </a:bodyPr>
          <a:lstStyle/>
          <a:p>
            <a:pPr algn="ctr">
              <a:lnSpc>
                <a:spcPct val="85000"/>
              </a:lnSpc>
            </a:pPr>
            <a:r>
              <a:rPr lang="en-US" sz="700" b="0" i="0" spc="-7" noProof="1">
                <a:solidFill>
                  <a:schemeClr val="bg2"/>
                </a:solidFill>
                <a:latin typeface="Pulso Light" pitchFamily="2" charset="0"/>
                <a:ea typeface="Inter Light BETA" panose="020B0402030000000004" pitchFamily="34" charset="0"/>
              </a:rPr>
              <a:t>Strategic Review</a:t>
            </a:r>
          </a:p>
        </p:txBody>
      </p:sp>
      <p:sp>
        <p:nvSpPr>
          <p:cNvPr id="26" name="Rectángulo redondeado 25">
            <a:extLst>
              <a:ext uri="{FF2B5EF4-FFF2-40B4-BE49-F238E27FC236}">
                <a16:creationId xmlns:a16="http://schemas.microsoft.com/office/drawing/2014/main" id="{3A670F09-F60B-68EB-A671-149411E7C9C9}"/>
              </a:ext>
            </a:extLst>
          </p:cNvPr>
          <p:cNvSpPr>
            <a:spLocks/>
          </p:cNvSpPr>
          <p:nvPr userDrawn="1"/>
        </p:nvSpPr>
        <p:spPr>
          <a:xfrm>
            <a:off x="398570" y="-21937"/>
            <a:ext cx="1080000" cy="36000"/>
          </a:xfrm>
          <a:prstGeom prst="roundRect">
            <a:avLst>
              <a:gd name="adj" fmla="val 50000"/>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dirty="0">
              <a:solidFill>
                <a:schemeClr val="tx1"/>
              </a:solidFill>
              <a:latin typeface="Pulso Light" pitchFamily="2" charset="0"/>
            </a:endParaRPr>
          </a:p>
        </p:txBody>
      </p:sp>
      <p:sp>
        <p:nvSpPr>
          <p:cNvPr id="27" name="Rectángulo 26">
            <a:extLst>
              <a:ext uri="{FF2B5EF4-FFF2-40B4-BE49-F238E27FC236}">
                <a16:creationId xmlns:a16="http://schemas.microsoft.com/office/drawing/2014/main" id="{92BFEE83-E208-A6FB-B5D9-395224150794}"/>
              </a:ext>
            </a:extLst>
          </p:cNvPr>
          <p:cNvSpPr/>
          <p:nvPr userDrawn="1"/>
        </p:nvSpPr>
        <p:spPr>
          <a:xfrm>
            <a:off x="1917640" y="177003"/>
            <a:ext cx="107209" cy="91692"/>
          </a:xfrm>
          <a:prstGeom prst="rect">
            <a:avLst/>
          </a:prstGeom>
        </p:spPr>
        <p:txBody>
          <a:bodyPr wrap="none" lIns="0" tIns="0" rIns="0" bIns="0">
            <a:spAutoFit/>
          </a:bodyPr>
          <a:lstStyle/>
          <a:p>
            <a:pPr algn="ctr">
              <a:lnSpc>
                <a:spcPct val="85000"/>
              </a:lnSpc>
            </a:pPr>
            <a:r>
              <a:rPr lang="en-US" sz="700" b="0" i="0" spc="-7" noProof="1">
                <a:solidFill>
                  <a:schemeClr val="bg2"/>
                </a:solidFill>
                <a:latin typeface="Pulso Light" pitchFamily="2" charset="0"/>
                <a:ea typeface="Inter Light BETA" panose="020B0402030000000004" pitchFamily="34" charset="0"/>
              </a:rPr>
              <a:t>03</a:t>
            </a:r>
            <a:endParaRPr lang="en-US" sz="700" b="0" i="0" spc="-7" noProof="1">
              <a:solidFill>
                <a:schemeClr val="tx1">
                  <a:lumMod val="75000"/>
                  <a:lumOff val="25000"/>
                </a:schemeClr>
              </a:solidFill>
              <a:latin typeface="Pulso Light" pitchFamily="2" charset="0"/>
              <a:ea typeface="Inter Light BETA" panose="020B0402030000000004" pitchFamily="34" charset="0"/>
            </a:endParaRPr>
          </a:p>
        </p:txBody>
      </p:sp>
      <p:sp>
        <p:nvSpPr>
          <p:cNvPr id="28" name="Rectángulo 27">
            <a:extLst>
              <a:ext uri="{FF2B5EF4-FFF2-40B4-BE49-F238E27FC236}">
                <a16:creationId xmlns:a16="http://schemas.microsoft.com/office/drawing/2014/main" id="{A7ACEA2E-4D07-275A-BCF4-8C9F5A1B76FF}"/>
              </a:ext>
            </a:extLst>
          </p:cNvPr>
          <p:cNvSpPr/>
          <p:nvPr userDrawn="1"/>
        </p:nvSpPr>
        <p:spPr>
          <a:xfrm>
            <a:off x="2168749" y="177003"/>
            <a:ext cx="1112292" cy="91692"/>
          </a:xfrm>
          <a:prstGeom prst="rect">
            <a:avLst/>
          </a:prstGeom>
        </p:spPr>
        <p:txBody>
          <a:bodyPr wrap="none" lIns="0" tIns="0" rIns="0" bIns="0">
            <a:spAutoFit/>
          </a:bodyPr>
          <a:lstStyle/>
          <a:p>
            <a:pPr algn="l">
              <a:lnSpc>
                <a:spcPct val="85000"/>
              </a:lnSpc>
            </a:pPr>
            <a:r>
              <a:rPr lang="en-US" sz="700" b="0" i="0" spc="-7" noProof="1">
                <a:solidFill>
                  <a:schemeClr val="tx1"/>
                </a:solidFill>
                <a:latin typeface="Pulso Light" pitchFamily="2" charset="0"/>
                <a:ea typeface="Inter Light BETA" panose="020B0402030000000004" pitchFamily="34" charset="0"/>
              </a:rPr>
              <a:t>Strategic Challenges Raised</a:t>
            </a:r>
          </a:p>
        </p:txBody>
      </p:sp>
      <p:grpSp>
        <p:nvGrpSpPr>
          <p:cNvPr id="31" name="Grupo 30">
            <a:extLst>
              <a:ext uri="{FF2B5EF4-FFF2-40B4-BE49-F238E27FC236}">
                <a16:creationId xmlns:a16="http://schemas.microsoft.com/office/drawing/2014/main" id="{A48893D5-68EC-3E1C-9200-82D695452FA7}"/>
              </a:ext>
            </a:extLst>
          </p:cNvPr>
          <p:cNvGrpSpPr>
            <a:grpSpLocks noChangeAspect="1"/>
          </p:cNvGrpSpPr>
          <p:nvPr userDrawn="1"/>
        </p:nvGrpSpPr>
        <p:grpSpPr>
          <a:xfrm>
            <a:off x="1642077" y="198211"/>
            <a:ext cx="139179" cy="36000"/>
            <a:chOff x="4907127" y="353637"/>
            <a:chExt cx="433742" cy="112191"/>
          </a:xfrm>
        </p:grpSpPr>
        <p:sp>
          <p:nvSpPr>
            <p:cNvPr id="32" name="Rectángulo 61">
              <a:extLst>
                <a:ext uri="{FF2B5EF4-FFF2-40B4-BE49-F238E27FC236}">
                  <a16:creationId xmlns:a16="http://schemas.microsoft.com/office/drawing/2014/main" id="{1A64FBA5-6B00-3E8B-806C-1EE6709A74BD}"/>
                </a:ext>
              </a:extLst>
            </p:cNvPr>
            <p:cNvSpPr/>
            <p:nvPr/>
          </p:nvSpPr>
          <p:spPr>
            <a:xfrm rot="2700000">
              <a:off x="5205442" y="353637"/>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noFill/>
            <a:ln w="8890" cap="rnd" cmpd="sng">
              <a:solidFill>
                <a:schemeClr val="bg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latin typeface="Pulso Light" pitchFamily="2" charset="0"/>
              </a:endParaRPr>
            </a:p>
          </p:txBody>
        </p:sp>
        <p:cxnSp>
          <p:nvCxnSpPr>
            <p:cNvPr id="33" name="Conector recto 32">
              <a:extLst>
                <a:ext uri="{FF2B5EF4-FFF2-40B4-BE49-F238E27FC236}">
                  <a16:creationId xmlns:a16="http://schemas.microsoft.com/office/drawing/2014/main" id="{D02E4302-1F62-E275-7BEC-A9A346E2CF7C}"/>
                </a:ext>
              </a:extLst>
            </p:cNvPr>
            <p:cNvCxnSpPr>
              <a:cxnSpLocks/>
            </p:cNvCxnSpPr>
            <p:nvPr/>
          </p:nvCxnSpPr>
          <p:spPr>
            <a:xfrm>
              <a:off x="4907127" y="409732"/>
              <a:ext cx="433742" cy="0"/>
            </a:xfrm>
            <a:prstGeom prst="line">
              <a:avLst/>
            </a:prstGeom>
            <a:ln w="8890" cap="rnd">
              <a:solidFill>
                <a:schemeClr val="bg2"/>
              </a:solidFill>
              <a:round/>
            </a:ln>
          </p:spPr>
          <p:style>
            <a:lnRef idx="1">
              <a:schemeClr val="accent1"/>
            </a:lnRef>
            <a:fillRef idx="0">
              <a:schemeClr val="accent1"/>
            </a:fillRef>
            <a:effectRef idx="0">
              <a:schemeClr val="accent1"/>
            </a:effectRef>
            <a:fontRef idx="minor">
              <a:schemeClr val="tx1"/>
            </a:fontRef>
          </p:style>
        </p:cxnSp>
      </p:grpSp>
      <p:sp>
        <p:nvSpPr>
          <p:cNvPr id="2" name="Slide Number Placeholder 24">
            <a:extLst>
              <a:ext uri="{FF2B5EF4-FFF2-40B4-BE49-F238E27FC236}">
                <a16:creationId xmlns:a16="http://schemas.microsoft.com/office/drawing/2014/main" id="{D389548B-B52F-C836-227B-FCFCD9090027}"/>
              </a:ext>
            </a:extLst>
          </p:cNvPr>
          <p:cNvSpPr txBox="1">
            <a:spLocks/>
          </p:cNvSpPr>
          <p:nvPr userDrawn="1"/>
        </p:nvSpPr>
        <p:spPr>
          <a:xfrm>
            <a:off x="8531999" y="160843"/>
            <a:ext cx="540001" cy="126542"/>
          </a:xfrm>
          <a:prstGeom prst="rect">
            <a:avLst/>
          </a:prstGeom>
        </p:spPr>
        <p:txBody>
          <a:bodyPr vert="horz" lIns="0" tIns="0" rIns="0" bIns="0" rtlCol="0" anchor="ctr"/>
          <a:lstStyle>
            <a:defPPr>
              <a:defRPr lang="en-US"/>
            </a:defPPr>
            <a:lvl1pPr lvl="0" algn="ctr">
              <a:defRPr sz="800" b="0" i="0">
                <a:solidFill>
                  <a:schemeClr val="tx1">
                    <a:lumMod val="75000"/>
                    <a:lumOff val="25000"/>
                    <a:alpha val="80000"/>
                  </a:schemeClr>
                </a:solidFill>
                <a:latin typeface="Open Sans Light" panose="020B0606030504020204" pitchFamily="34" charset="0"/>
                <a:ea typeface="Open Sans Light" panose="020B0606030504020204" pitchFamily="34" charset="0"/>
                <a:cs typeface="Open Sans Light" panose="020B0606030504020204" pitchFamily="34"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lvl="0"/>
            <a:fld id="{36C48702-E445-134E-B960-6F692773524F}" type="slidenum">
              <a:rPr lang="en-US" sz="562" b="0" i="0" smtClean="0">
                <a:solidFill>
                  <a:schemeClr val="tx1">
                    <a:lumMod val="75000"/>
                    <a:lumOff val="25000"/>
                    <a:alpha val="80000"/>
                  </a:schemeClr>
                </a:solidFill>
                <a:latin typeface="Pulso Light" pitchFamily="2" charset="0"/>
                <a:ea typeface="Open Sans Light" panose="020B0306030504020204" pitchFamily="34" charset="0"/>
                <a:cs typeface="Open Sans Light" panose="020B0306030504020204" pitchFamily="34" charset="0"/>
              </a:rPr>
              <a:pPr lvl="0"/>
              <a:t>‹Nº›</a:t>
            </a:fld>
            <a:endParaRPr lang="en-US" sz="562" b="0" i="0" dirty="0">
              <a:solidFill>
                <a:schemeClr val="tx1">
                  <a:lumMod val="75000"/>
                  <a:lumOff val="25000"/>
                  <a:alpha val="80000"/>
                </a:schemeClr>
              </a:solidFill>
              <a:latin typeface="Pulso Light" pitchFamily="2" charset="0"/>
              <a:ea typeface="Open Sans Light" panose="020B0306030504020204" pitchFamily="34" charset="0"/>
              <a:cs typeface="Open Sans Light" panose="020B0306030504020204" pitchFamily="34" charset="0"/>
            </a:endParaRPr>
          </a:p>
        </p:txBody>
      </p:sp>
      <p:cxnSp>
        <p:nvCxnSpPr>
          <p:cNvPr id="3" name="Conector recto 2">
            <a:extLst>
              <a:ext uri="{FF2B5EF4-FFF2-40B4-BE49-F238E27FC236}">
                <a16:creationId xmlns:a16="http://schemas.microsoft.com/office/drawing/2014/main" id="{5E6CD811-00C8-EFD5-79E2-EC743546168D}"/>
              </a:ext>
            </a:extLst>
          </p:cNvPr>
          <p:cNvCxnSpPr>
            <a:cxnSpLocks/>
          </p:cNvCxnSpPr>
          <p:nvPr userDrawn="1"/>
        </p:nvCxnSpPr>
        <p:spPr>
          <a:xfrm flipV="1">
            <a:off x="8532000" y="120940"/>
            <a:ext cx="0" cy="188266"/>
          </a:xfrm>
          <a:prstGeom prst="line">
            <a:avLst/>
          </a:prstGeom>
          <a:ln w="6350">
            <a:solidFill>
              <a:schemeClr val="tx1">
                <a:lumMod val="75000"/>
                <a:lumOff val="25000"/>
                <a:alpha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47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siness Outlook">
    <p:spTree>
      <p:nvGrpSpPr>
        <p:cNvPr id="1" name=""/>
        <p:cNvGrpSpPr/>
        <p:nvPr/>
      </p:nvGrpSpPr>
      <p:grpSpPr>
        <a:xfrm>
          <a:off x="0" y="0"/>
          <a:ext cx="0" cy="0"/>
          <a:chOff x="0" y="0"/>
          <a:chExt cx="0" cy="0"/>
        </a:xfrm>
      </p:grpSpPr>
      <p:grpSp>
        <p:nvGrpSpPr>
          <p:cNvPr id="3" name="Grupo 2">
            <a:extLst>
              <a:ext uri="{FF2B5EF4-FFF2-40B4-BE49-F238E27FC236}">
                <a16:creationId xmlns:a16="http://schemas.microsoft.com/office/drawing/2014/main" id="{2BB46975-1139-C0C2-066B-DAEB4AFCE56E}"/>
              </a:ext>
            </a:extLst>
          </p:cNvPr>
          <p:cNvGrpSpPr/>
          <p:nvPr userDrawn="1"/>
        </p:nvGrpSpPr>
        <p:grpSpPr>
          <a:xfrm>
            <a:off x="72000" y="4811246"/>
            <a:ext cx="9000000" cy="268682"/>
            <a:chOff x="72000" y="4811246"/>
            <a:chExt cx="9000000" cy="268682"/>
          </a:xfrm>
        </p:grpSpPr>
        <p:sp>
          <p:nvSpPr>
            <p:cNvPr id="4" name="Rectángulo redondeado 3">
              <a:extLst>
                <a:ext uri="{FF2B5EF4-FFF2-40B4-BE49-F238E27FC236}">
                  <a16:creationId xmlns:a16="http://schemas.microsoft.com/office/drawing/2014/main" id="{3284D1C1-1528-3766-59E2-3190DBC420EB}"/>
                </a:ext>
              </a:extLst>
            </p:cNvPr>
            <p:cNvSpPr/>
            <p:nvPr userDrawn="1"/>
          </p:nvSpPr>
          <p:spPr>
            <a:xfrm>
              <a:off x="72000" y="4811246"/>
              <a:ext cx="9000000" cy="268682"/>
            </a:xfrm>
            <a:prstGeom prst="roundRect">
              <a:avLst>
                <a:gd name="adj" fmla="val 50000"/>
              </a:avLst>
            </a:prstGeom>
            <a:gradFill>
              <a:gsLst>
                <a:gs pos="100000">
                  <a:schemeClr val="bg2"/>
                </a:gs>
                <a:gs pos="0">
                  <a:schemeClr val="tx2"/>
                </a:gs>
              </a:gsLst>
              <a:lin ang="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latin typeface="Pulso Light" pitchFamily="2" charset="0"/>
              </a:endParaRPr>
            </a:p>
          </p:txBody>
        </p:sp>
        <p:pic>
          <p:nvPicPr>
            <p:cNvPr id="5" name="Gráfico 4">
              <a:extLst>
                <a:ext uri="{FF2B5EF4-FFF2-40B4-BE49-F238E27FC236}">
                  <a16:creationId xmlns:a16="http://schemas.microsoft.com/office/drawing/2014/main" id="{B6B8C112-D841-90B4-88EC-73916B75DD7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779" y="4835939"/>
              <a:ext cx="634500" cy="219297"/>
            </a:xfrm>
            <a:prstGeom prst="rect">
              <a:avLst/>
            </a:prstGeom>
          </p:spPr>
        </p:pic>
        <p:sp>
          <p:nvSpPr>
            <p:cNvPr id="6" name="Rectángulo 5">
              <a:extLst>
                <a:ext uri="{FF2B5EF4-FFF2-40B4-BE49-F238E27FC236}">
                  <a16:creationId xmlns:a16="http://schemas.microsoft.com/office/drawing/2014/main" id="{5B3E4FAD-F341-6FD3-9160-383CB4968BD1}"/>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a:solidFill>
                    <a:schemeClr val="bg1"/>
                  </a:solidFill>
                  <a:latin typeface="Pulso Light" pitchFamily="2" charset="0"/>
                  <a:ea typeface="Inter Light BETA" panose="020B0402030000000004" pitchFamily="34" charset="0"/>
                </a:rPr>
                <a:t>Telecom Argentina</a:t>
              </a:r>
              <a:r>
                <a:rPr lang="en-US" sz="650" b="1" i="0" spc="-7" noProof="0">
                  <a:solidFill>
                    <a:schemeClr val="bg1"/>
                  </a:solidFill>
                  <a:latin typeface="Pulso Light" pitchFamily="2" charset="0"/>
                  <a:ea typeface="Inter Light BETA" panose="020B0402030000000004" pitchFamily="34" charset="0"/>
                </a:rPr>
                <a:t>    ·    </a:t>
              </a:r>
              <a:r>
                <a:rPr lang="en-US" sz="650" b="0" i="0" spc="-7" noProof="0">
                  <a:solidFill>
                    <a:schemeClr val="bg1"/>
                  </a:solidFill>
                  <a:latin typeface="Pulso Light" pitchFamily="2" charset="0"/>
                  <a:ea typeface="Inter Light BETA" panose="020B0402030000000004" pitchFamily="34" charset="0"/>
                </a:rPr>
                <a:t>Investor Day</a:t>
              </a:r>
              <a:endParaRPr lang="en-US" sz="650" b="0" i="0" spc="-7" noProof="0">
                <a:solidFill>
                  <a:schemeClr val="bg1"/>
                </a:solidFill>
                <a:latin typeface="Pulso Light" pitchFamily="2" charset="0"/>
                <a:ea typeface="Inter Extra Bold" panose="020B0502030000000004" pitchFamily="34" charset="0"/>
              </a:endParaRPr>
            </a:p>
          </p:txBody>
        </p:sp>
      </p:grpSp>
      <p:sp>
        <p:nvSpPr>
          <p:cNvPr id="9" name="Rectángulo 8">
            <a:extLst>
              <a:ext uri="{FF2B5EF4-FFF2-40B4-BE49-F238E27FC236}">
                <a16:creationId xmlns:a16="http://schemas.microsoft.com/office/drawing/2014/main" id="{DAC3DF2E-D40C-B449-49B0-F234D2D3E9C4}"/>
              </a:ext>
            </a:extLst>
          </p:cNvPr>
          <p:cNvSpPr/>
          <p:nvPr userDrawn="1"/>
        </p:nvSpPr>
        <p:spPr>
          <a:xfrm>
            <a:off x="0" y="0"/>
            <a:ext cx="9143999" cy="605246"/>
          </a:xfrm>
          <a:prstGeom prst="rect">
            <a:avLst/>
          </a:prstGeom>
          <a:gradFill>
            <a:gsLst>
              <a:gs pos="0">
                <a:schemeClr val="accent1">
                  <a:alpha val="15000"/>
                </a:schemeClr>
              </a:gs>
              <a:gs pos="100000">
                <a:schemeClr val="accent1">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latin typeface="Pulso Light" pitchFamily="2" charset="0"/>
            </a:endParaRPr>
          </a:p>
        </p:txBody>
      </p:sp>
      <p:sp>
        <p:nvSpPr>
          <p:cNvPr id="12" name="Rectángulo 11">
            <a:extLst>
              <a:ext uri="{FF2B5EF4-FFF2-40B4-BE49-F238E27FC236}">
                <a16:creationId xmlns:a16="http://schemas.microsoft.com/office/drawing/2014/main" id="{31F54546-7938-E638-0575-70DD276B8653}"/>
              </a:ext>
            </a:extLst>
          </p:cNvPr>
          <p:cNvSpPr/>
          <p:nvPr userDrawn="1"/>
        </p:nvSpPr>
        <p:spPr>
          <a:xfrm>
            <a:off x="591488" y="166052"/>
            <a:ext cx="694164" cy="91692"/>
          </a:xfrm>
          <a:prstGeom prst="rect">
            <a:avLst/>
          </a:prstGeom>
        </p:spPr>
        <p:txBody>
          <a:bodyPr wrap="none" lIns="0" tIns="0" rIns="0" bIns="0">
            <a:spAutoFit/>
          </a:bodyPr>
          <a:lstStyle/>
          <a:p>
            <a:pPr algn="ctr">
              <a:lnSpc>
                <a:spcPct val="85000"/>
              </a:lnSpc>
            </a:pPr>
            <a:r>
              <a:rPr lang="en-US" sz="700" b="0" i="0" spc="-7" noProof="1">
                <a:solidFill>
                  <a:schemeClr val="bg2"/>
                </a:solidFill>
                <a:latin typeface="Pulso Light" pitchFamily="2" charset="0"/>
                <a:ea typeface="Inter Light BETA" panose="020B0402030000000004" pitchFamily="34" charset="0"/>
              </a:rPr>
              <a:t>Business Outlook</a:t>
            </a:r>
          </a:p>
        </p:txBody>
      </p:sp>
      <p:sp>
        <p:nvSpPr>
          <p:cNvPr id="13" name="Rectángulo redondeado 12">
            <a:extLst>
              <a:ext uri="{FF2B5EF4-FFF2-40B4-BE49-F238E27FC236}">
                <a16:creationId xmlns:a16="http://schemas.microsoft.com/office/drawing/2014/main" id="{D340D265-52E3-981C-7BC7-9EDF8C20BAC5}"/>
              </a:ext>
            </a:extLst>
          </p:cNvPr>
          <p:cNvSpPr>
            <a:spLocks/>
          </p:cNvSpPr>
          <p:nvPr userDrawn="1"/>
        </p:nvSpPr>
        <p:spPr>
          <a:xfrm>
            <a:off x="398570" y="-21937"/>
            <a:ext cx="1080000" cy="36000"/>
          </a:xfrm>
          <a:prstGeom prst="roundRect">
            <a:avLst>
              <a:gd name="adj" fmla="val 50000"/>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dirty="0">
              <a:solidFill>
                <a:schemeClr val="tx1"/>
              </a:solidFill>
              <a:latin typeface="Pulso Light" pitchFamily="2" charset="0"/>
            </a:endParaRPr>
          </a:p>
        </p:txBody>
      </p:sp>
      <p:sp>
        <p:nvSpPr>
          <p:cNvPr id="2" name="Slide Number Placeholder 24">
            <a:extLst>
              <a:ext uri="{FF2B5EF4-FFF2-40B4-BE49-F238E27FC236}">
                <a16:creationId xmlns:a16="http://schemas.microsoft.com/office/drawing/2014/main" id="{74794F7B-2F48-CA86-5E4F-AA76B8F79FD6}"/>
              </a:ext>
            </a:extLst>
          </p:cNvPr>
          <p:cNvSpPr txBox="1">
            <a:spLocks/>
          </p:cNvSpPr>
          <p:nvPr userDrawn="1"/>
        </p:nvSpPr>
        <p:spPr>
          <a:xfrm>
            <a:off x="8531999" y="160843"/>
            <a:ext cx="540001" cy="126542"/>
          </a:xfrm>
          <a:prstGeom prst="rect">
            <a:avLst/>
          </a:prstGeom>
        </p:spPr>
        <p:txBody>
          <a:bodyPr vert="horz" lIns="0" tIns="0" rIns="0" bIns="0" rtlCol="0" anchor="ctr"/>
          <a:lstStyle>
            <a:defPPr>
              <a:defRPr lang="en-US"/>
            </a:defPPr>
            <a:lvl1pPr lvl="0" algn="ctr">
              <a:defRPr sz="800" b="0" i="0">
                <a:solidFill>
                  <a:schemeClr val="tx1">
                    <a:lumMod val="75000"/>
                    <a:lumOff val="25000"/>
                    <a:alpha val="80000"/>
                  </a:schemeClr>
                </a:solidFill>
                <a:latin typeface="Open Sans Light" panose="020B0606030504020204" pitchFamily="34" charset="0"/>
                <a:ea typeface="Open Sans Light" panose="020B0606030504020204" pitchFamily="34" charset="0"/>
                <a:cs typeface="Open Sans Light" panose="020B0606030504020204" pitchFamily="34"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lvl="0"/>
            <a:fld id="{36C48702-E445-134E-B960-6F692773524F}" type="slidenum">
              <a:rPr lang="en-US" sz="562" b="0" i="0" smtClean="0">
                <a:solidFill>
                  <a:schemeClr val="tx1">
                    <a:lumMod val="75000"/>
                    <a:lumOff val="25000"/>
                    <a:alpha val="80000"/>
                  </a:schemeClr>
                </a:solidFill>
                <a:latin typeface="Pulso Light" pitchFamily="2" charset="0"/>
                <a:ea typeface="Open Sans Light" panose="020B0306030504020204" pitchFamily="34" charset="0"/>
                <a:cs typeface="Open Sans Light" panose="020B0306030504020204" pitchFamily="34" charset="0"/>
              </a:rPr>
              <a:pPr lvl="0"/>
              <a:t>‹Nº›</a:t>
            </a:fld>
            <a:endParaRPr lang="en-US" sz="562" b="0" i="0" dirty="0">
              <a:solidFill>
                <a:schemeClr val="tx1">
                  <a:lumMod val="75000"/>
                  <a:lumOff val="25000"/>
                  <a:alpha val="80000"/>
                </a:schemeClr>
              </a:solidFill>
              <a:latin typeface="Pulso Light" pitchFamily="2" charset="0"/>
              <a:ea typeface="Open Sans Light" panose="020B0306030504020204" pitchFamily="34" charset="0"/>
              <a:cs typeface="Open Sans Light" panose="020B0306030504020204" pitchFamily="34" charset="0"/>
            </a:endParaRPr>
          </a:p>
        </p:txBody>
      </p:sp>
      <p:cxnSp>
        <p:nvCxnSpPr>
          <p:cNvPr id="7" name="Conector recto 6">
            <a:extLst>
              <a:ext uri="{FF2B5EF4-FFF2-40B4-BE49-F238E27FC236}">
                <a16:creationId xmlns:a16="http://schemas.microsoft.com/office/drawing/2014/main" id="{9BAFD76A-F64B-0B09-304F-1E1456065A99}"/>
              </a:ext>
            </a:extLst>
          </p:cNvPr>
          <p:cNvCxnSpPr>
            <a:cxnSpLocks/>
          </p:cNvCxnSpPr>
          <p:nvPr userDrawn="1"/>
        </p:nvCxnSpPr>
        <p:spPr>
          <a:xfrm flipV="1">
            <a:off x="8532000" y="120940"/>
            <a:ext cx="0" cy="188266"/>
          </a:xfrm>
          <a:prstGeom prst="line">
            <a:avLst/>
          </a:prstGeom>
          <a:ln w="6350">
            <a:solidFill>
              <a:schemeClr val="tx1">
                <a:lumMod val="75000"/>
                <a:lumOff val="25000"/>
                <a:alpha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998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Strategic Review 01 Business Context Internatio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3322B74-31B6-11EE-8C47-E5C7A9E62A6E}"/>
              </a:ext>
            </a:extLst>
          </p:cNvPr>
          <p:cNvSpPr/>
          <p:nvPr userDrawn="1"/>
        </p:nvSpPr>
        <p:spPr>
          <a:xfrm>
            <a:off x="0" y="0"/>
            <a:ext cx="9143999" cy="605246"/>
          </a:xfrm>
          <a:prstGeom prst="rect">
            <a:avLst/>
          </a:prstGeom>
          <a:gradFill>
            <a:gsLst>
              <a:gs pos="0">
                <a:schemeClr val="accent1">
                  <a:alpha val="15000"/>
                </a:schemeClr>
              </a:gs>
              <a:gs pos="100000">
                <a:schemeClr val="accent1">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endParaRPr>
          </a:p>
        </p:txBody>
      </p:sp>
      <p:grpSp>
        <p:nvGrpSpPr>
          <p:cNvPr id="23" name="Grupo 22">
            <a:extLst>
              <a:ext uri="{FF2B5EF4-FFF2-40B4-BE49-F238E27FC236}">
                <a16:creationId xmlns:a16="http://schemas.microsoft.com/office/drawing/2014/main" id="{B4B7571B-EFCC-2BCD-86F3-CB839EF3F0FD}"/>
              </a:ext>
            </a:extLst>
          </p:cNvPr>
          <p:cNvGrpSpPr/>
          <p:nvPr userDrawn="1"/>
        </p:nvGrpSpPr>
        <p:grpSpPr>
          <a:xfrm>
            <a:off x="72000" y="4811246"/>
            <a:ext cx="9000000" cy="268682"/>
            <a:chOff x="72000" y="4811246"/>
            <a:chExt cx="9000000" cy="268682"/>
          </a:xfrm>
        </p:grpSpPr>
        <p:sp>
          <p:nvSpPr>
            <p:cNvPr id="7" name="Rectángulo redondeado 6">
              <a:extLst>
                <a:ext uri="{FF2B5EF4-FFF2-40B4-BE49-F238E27FC236}">
                  <a16:creationId xmlns:a16="http://schemas.microsoft.com/office/drawing/2014/main" id="{AC66D991-9F4B-0599-CDD6-79887EA8C663}"/>
                </a:ext>
              </a:extLst>
            </p:cNvPr>
            <p:cNvSpPr/>
            <p:nvPr userDrawn="1"/>
          </p:nvSpPr>
          <p:spPr>
            <a:xfrm>
              <a:off x="72000" y="4811246"/>
              <a:ext cx="9000000" cy="268682"/>
            </a:xfrm>
            <a:prstGeom prst="roundRect">
              <a:avLst>
                <a:gd name="adj" fmla="val 50000"/>
              </a:avLst>
            </a:prstGeom>
            <a:gradFill>
              <a:gsLst>
                <a:gs pos="100000">
                  <a:schemeClr val="bg2"/>
                </a:gs>
                <a:gs pos="0">
                  <a:schemeClr val="tx2"/>
                </a:gs>
              </a:gsLst>
              <a:lin ang="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latin typeface="Pulso Light" pitchFamily="2" charset="0"/>
              </a:endParaRPr>
            </a:p>
          </p:txBody>
        </p:sp>
        <p:pic>
          <p:nvPicPr>
            <p:cNvPr id="10" name="Gráfico 9">
              <a:extLst>
                <a:ext uri="{FF2B5EF4-FFF2-40B4-BE49-F238E27FC236}">
                  <a16:creationId xmlns:a16="http://schemas.microsoft.com/office/drawing/2014/main" id="{E6AE1F5A-4437-2630-5C4B-B4C2108AF08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3779" y="4835939"/>
              <a:ext cx="634500" cy="219297"/>
            </a:xfrm>
            <a:prstGeom prst="rect">
              <a:avLst/>
            </a:prstGeom>
          </p:spPr>
        </p:pic>
        <p:sp>
          <p:nvSpPr>
            <p:cNvPr id="11" name="Rectángulo 10">
              <a:extLst>
                <a:ext uri="{FF2B5EF4-FFF2-40B4-BE49-F238E27FC236}">
                  <a16:creationId xmlns:a16="http://schemas.microsoft.com/office/drawing/2014/main" id="{7A6FBC60-4878-42BB-9B15-ACD9353EDE20}"/>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dirty="0">
                  <a:solidFill>
                    <a:schemeClr val="bg1"/>
                  </a:solidFill>
                  <a:latin typeface="Pulso Light" pitchFamily="2" charset="0"/>
                  <a:ea typeface="Inter Light BETA" panose="020B0402030000000004" pitchFamily="34" charset="0"/>
                </a:rPr>
                <a:t>Telecom Argentina</a:t>
              </a:r>
              <a:r>
                <a:rPr lang="en-US" sz="650" b="1" i="0" spc="-7" noProof="0" dirty="0">
                  <a:solidFill>
                    <a:schemeClr val="bg1"/>
                  </a:solidFill>
                  <a:latin typeface="Pulso Light" pitchFamily="2" charset="0"/>
                  <a:ea typeface="Inter Light BETA" panose="020B0402030000000004" pitchFamily="34" charset="0"/>
                </a:rPr>
                <a:t>    ·    </a:t>
              </a:r>
              <a:r>
                <a:rPr lang="en-US" sz="650" b="0" i="0" spc="-7" noProof="0" dirty="0">
                  <a:solidFill>
                    <a:schemeClr val="bg1"/>
                  </a:solidFill>
                  <a:latin typeface="Pulso Light" pitchFamily="2" charset="0"/>
                  <a:ea typeface="Inter Light BETA" panose="020B0402030000000004" pitchFamily="34" charset="0"/>
                </a:rPr>
                <a:t>Investor Day</a:t>
              </a:r>
              <a:endParaRPr lang="en-US" sz="650" b="0" i="0" spc="-7" noProof="0" dirty="0">
                <a:solidFill>
                  <a:schemeClr val="bg1"/>
                </a:solidFill>
                <a:latin typeface="Pulso Light" pitchFamily="2" charset="0"/>
                <a:ea typeface="Inter Extra Bold" panose="020B0502030000000004" pitchFamily="34" charset="0"/>
              </a:endParaRPr>
            </a:p>
          </p:txBody>
        </p:sp>
      </p:grpSp>
      <p:sp>
        <p:nvSpPr>
          <p:cNvPr id="41" name="Rectángulo 40">
            <a:extLst>
              <a:ext uri="{FF2B5EF4-FFF2-40B4-BE49-F238E27FC236}">
                <a16:creationId xmlns:a16="http://schemas.microsoft.com/office/drawing/2014/main" id="{9B640818-4164-5EFA-9486-BB8B5AD18BC2}"/>
              </a:ext>
            </a:extLst>
          </p:cNvPr>
          <p:cNvSpPr/>
          <p:nvPr userDrawn="1"/>
        </p:nvSpPr>
        <p:spPr>
          <a:xfrm>
            <a:off x="591488" y="166052"/>
            <a:ext cx="694164" cy="91692"/>
          </a:xfrm>
          <a:prstGeom prst="rect">
            <a:avLst/>
          </a:prstGeom>
        </p:spPr>
        <p:txBody>
          <a:bodyPr wrap="none" lIns="0" tIns="0" rIns="0" bIns="0">
            <a:spAutoFit/>
          </a:bodyPr>
          <a:lstStyle/>
          <a:p>
            <a:pPr algn="ctr">
              <a:lnSpc>
                <a:spcPct val="85000"/>
              </a:lnSpc>
            </a:pPr>
            <a:r>
              <a:rPr lang="en-US" sz="700" b="0" i="0" spc="-7" noProof="1">
                <a:solidFill>
                  <a:srgbClr val="FFFFFF"/>
                </a:solidFill>
                <a:latin typeface="Pulso Light" pitchFamily="2" charset="0"/>
                <a:ea typeface="Inter Light BETA" panose="020B0402030000000004" pitchFamily="34" charset="0"/>
              </a:rPr>
              <a:t>Business Outlook</a:t>
            </a:r>
          </a:p>
        </p:txBody>
      </p:sp>
      <p:sp>
        <p:nvSpPr>
          <p:cNvPr id="47" name="Rectángulo redondeado 46">
            <a:extLst>
              <a:ext uri="{FF2B5EF4-FFF2-40B4-BE49-F238E27FC236}">
                <a16:creationId xmlns:a16="http://schemas.microsoft.com/office/drawing/2014/main" id="{0D69D312-ED9C-559E-D4AA-A768EED0C094}"/>
              </a:ext>
            </a:extLst>
          </p:cNvPr>
          <p:cNvSpPr>
            <a:spLocks/>
          </p:cNvSpPr>
          <p:nvPr userDrawn="1"/>
        </p:nvSpPr>
        <p:spPr>
          <a:xfrm>
            <a:off x="398570" y="-21937"/>
            <a:ext cx="1080000" cy="36000"/>
          </a:xfrm>
          <a:prstGeom prst="roundRect">
            <a:avLst>
              <a:gd name="adj" fmla="val 50000"/>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dirty="0">
              <a:solidFill>
                <a:schemeClr val="tx1"/>
              </a:solidFill>
            </a:endParaRPr>
          </a:p>
        </p:txBody>
      </p:sp>
      <p:sp>
        <p:nvSpPr>
          <p:cNvPr id="13" name="Slide Number Placeholder 24">
            <a:extLst>
              <a:ext uri="{FF2B5EF4-FFF2-40B4-BE49-F238E27FC236}">
                <a16:creationId xmlns:a16="http://schemas.microsoft.com/office/drawing/2014/main" id="{7FFE3A86-9FF1-3FE9-E458-90E7FA0269F5}"/>
              </a:ext>
            </a:extLst>
          </p:cNvPr>
          <p:cNvSpPr txBox="1">
            <a:spLocks/>
          </p:cNvSpPr>
          <p:nvPr userDrawn="1"/>
        </p:nvSpPr>
        <p:spPr>
          <a:xfrm>
            <a:off x="8531999" y="160843"/>
            <a:ext cx="540001" cy="126542"/>
          </a:xfrm>
          <a:prstGeom prst="rect">
            <a:avLst/>
          </a:prstGeom>
        </p:spPr>
        <p:txBody>
          <a:bodyPr vert="horz" lIns="0" tIns="0" rIns="0" bIns="0" rtlCol="0" anchor="ctr"/>
          <a:lstStyle>
            <a:defPPr>
              <a:defRPr lang="en-US"/>
            </a:defPPr>
            <a:lvl1pPr lvl="0" algn="ctr">
              <a:defRPr sz="800" b="0" i="0">
                <a:solidFill>
                  <a:schemeClr val="tx1">
                    <a:lumMod val="75000"/>
                    <a:lumOff val="25000"/>
                    <a:alpha val="80000"/>
                  </a:schemeClr>
                </a:solidFill>
                <a:latin typeface="Open Sans Light" panose="020B0606030504020204" pitchFamily="34" charset="0"/>
                <a:ea typeface="Open Sans Light" panose="020B0606030504020204" pitchFamily="34" charset="0"/>
                <a:cs typeface="Open Sans Light" panose="020B0606030504020204" pitchFamily="34"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lvl="0"/>
            <a:fld id="{36C48702-E445-134E-B960-6F692773524F}" type="slidenum">
              <a:rPr lang="en-US" sz="562" b="0" i="0" smtClean="0">
                <a:solidFill>
                  <a:schemeClr val="tx1">
                    <a:lumMod val="10000"/>
                    <a:lumOff val="90000"/>
                    <a:alpha val="80000"/>
                  </a:schemeClr>
                </a:solidFill>
                <a:latin typeface="Pulso Light" pitchFamily="2" charset="0"/>
                <a:ea typeface="Open Sans Light" panose="020B0306030504020204" pitchFamily="34" charset="0"/>
                <a:cs typeface="Open Sans Light" panose="020B0306030504020204" pitchFamily="34" charset="0"/>
              </a:rPr>
              <a:pPr lvl="0"/>
              <a:t>‹Nº›</a:t>
            </a:fld>
            <a:endParaRPr lang="en-US" sz="562" b="0" i="0" dirty="0">
              <a:solidFill>
                <a:schemeClr val="tx1">
                  <a:lumMod val="10000"/>
                  <a:lumOff val="90000"/>
                  <a:alpha val="80000"/>
                </a:schemeClr>
              </a:solidFill>
              <a:latin typeface="Pulso Light" pitchFamily="2" charset="0"/>
              <a:ea typeface="Open Sans Light" panose="020B0306030504020204" pitchFamily="34" charset="0"/>
              <a:cs typeface="Open Sans Light" panose="020B0306030504020204" pitchFamily="34" charset="0"/>
            </a:endParaRPr>
          </a:p>
        </p:txBody>
      </p:sp>
      <p:cxnSp>
        <p:nvCxnSpPr>
          <p:cNvPr id="18" name="Conector recto 17">
            <a:extLst>
              <a:ext uri="{FF2B5EF4-FFF2-40B4-BE49-F238E27FC236}">
                <a16:creationId xmlns:a16="http://schemas.microsoft.com/office/drawing/2014/main" id="{478FB663-F61F-5554-7ADD-4D24821F1BF5}"/>
              </a:ext>
            </a:extLst>
          </p:cNvPr>
          <p:cNvCxnSpPr>
            <a:cxnSpLocks/>
          </p:cNvCxnSpPr>
          <p:nvPr userDrawn="1"/>
        </p:nvCxnSpPr>
        <p:spPr>
          <a:xfrm flipV="1">
            <a:off x="8532000" y="120940"/>
            <a:ext cx="0" cy="188266"/>
          </a:xfrm>
          <a:prstGeom prst="line">
            <a:avLst/>
          </a:prstGeom>
          <a:ln w="6350">
            <a:solidFill>
              <a:schemeClr val="tx1">
                <a:lumMod val="10000"/>
                <a:lumOff val="90000"/>
                <a:alpha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8677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Strategic Review 01 Business Context Internatio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Imagen 7">
            <a:extLst>
              <a:ext uri="{FF2B5EF4-FFF2-40B4-BE49-F238E27FC236}">
                <a16:creationId xmlns:a16="http://schemas.microsoft.com/office/drawing/2014/main" id="{0FEB19EF-CCCB-8793-EA55-86FBFE52D91C}"/>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b="27441"/>
          <a:stretch/>
        </p:blipFill>
        <p:spPr>
          <a:xfrm>
            <a:off x="4429386" y="-3937"/>
            <a:ext cx="4714613" cy="5147437"/>
          </a:xfrm>
          <a:prstGeom prst="rect">
            <a:avLst/>
          </a:prstGeom>
        </p:spPr>
      </p:pic>
      <p:sp>
        <p:nvSpPr>
          <p:cNvPr id="17" name="Rectángulo 16">
            <a:extLst>
              <a:ext uri="{FF2B5EF4-FFF2-40B4-BE49-F238E27FC236}">
                <a16:creationId xmlns:a16="http://schemas.microsoft.com/office/drawing/2014/main" id="{A455CA1D-BE98-540D-28A8-2B79FBA9AD1C}"/>
              </a:ext>
            </a:extLst>
          </p:cNvPr>
          <p:cNvSpPr/>
          <p:nvPr userDrawn="1"/>
        </p:nvSpPr>
        <p:spPr>
          <a:xfrm>
            <a:off x="4429387" y="2418281"/>
            <a:ext cx="4714612" cy="2727187"/>
          </a:xfrm>
          <a:prstGeom prst="rect">
            <a:avLst/>
          </a:prstGeom>
          <a:gradFill>
            <a:gsLst>
              <a:gs pos="88000">
                <a:schemeClr val="tx2">
                  <a:lumMod val="50000"/>
                </a:schemeClr>
              </a:gs>
              <a:gs pos="0">
                <a:schemeClr val="tx2">
                  <a:lumMod val="50000"/>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latin typeface="Pulso Light" pitchFamily="2" charset="0"/>
            </a:endParaRPr>
          </a:p>
        </p:txBody>
      </p:sp>
      <p:sp>
        <p:nvSpPr>
          <p:cNvPr id="19" name="Rectángulo 18">
            <a:extLst>
              <a:ext uri="{FF2B5EF4-FFF2-40B4-BE49-F238E27FC236}">
                <a16:creationId xmlns:a16="http://schemas.microsoft.com/office/drawing/2014/main" id="{5FAD3489-A0C9-1990-03F6-910549B54F4C}"/>
              </a:ext>
            </a:extLst>
          </p:cNvPr>
          <p:cNvSpPr/>
          <p:nvPr userDrawn="1"/>
        </p:nvSpPr>
        <p:spPr>
          <a:xfrm>
            <a:off x="4429386" y="0"/>
            <a:ext cx="2391066" cy="5147437"/>
          </a:xfrm>
          <a:prstGeom prst="rect">
            <a:avLst/>
          </a:prstGeom>
          <a:gradFill>
            <a:gsLst>
              <a:gs pos="100000">
                <a:srgbClr val="05010E">
                  <a:alpha val="0"/>
                </a:srgbClr>
              </a:gs>
              <a:gs pos="0">
                <a:srgbClr val="000000">
                  <a:alpha val="77701"/>
                </a:srgbClr>
              </a:gs>
            </a:gsLst>
            <a:lin ang="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endParaRPr>
          </a:p>
        </p:txBody>
      </p:sp>
      <p:sp>
        <p:nvSpPr>
          <p:cNvPr id="5" name="Rectángulo 4">
            <a:extLst>
              <a:ext uri="{FF2B5EF4-FFF2-40B4-BE49-F238E27FC236}">
                <a16:creationId xmlns:a16="http://schemas.microsoft.com/office/drawing/2014/main" id="{13322B74-31B6-11EE-8C47-E5C7A9E62A6E}"/>
              </a:ext>
            </a:extLst>
          </p:cNvPr>
          <p:cNvSpPr/>
          <p:nvPr userDrawn="1"/>
        </p:nvSpPr>
        <p:spPr>
          <a:xfrm>
            <a:off x="0" y="0"/>
            <a:ext cx="9143999" cy="605246"/>
          </a:xfrm>
          <a:prstGeom prst="rect">
            <a:avLst/>
          </a:prstGeom>
          <a:gradFill>
            <a:gsLst>
              <a:gs pos="0">
                <a:schemeClr val="accent1">
                  <a:alpha val="15000"/>
                </a:schemeClr>
              </a:gs>
              <a:gs pos="100000">
                <a:schemeClr val="accent1">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endParaRPr>
          </a:p>
        </p:txBody>
      </p:sp>
      <p:grpSp>
        <p:nvGrpSpPr>
          <p:cNvPr id="23" name="Grupo 22">
            <a:extLst>
              <a:ext uri="{FF2B5EF4-FFF2-40B4-BE49-F238E27FC236}">
                <a16:creationId xmlns:a16="http://schemas.microsoft.com/office/drawing/2014/main" id="{B4B7571B-EFCC-2BCD-86F3-CB839EF3F0FD}"/>
              </a:ext>
            </a:extLst>
          </p:cNvPr>
          <p:cNvGrpSpPr/>
          <p:nvPr userDrawn="1"/>
        </p:nvGrpSpPr>
        <p:grpSpPr>
          <a:xfrm>
            <a:off x="72000" y="4811246"/>
            <a:ext cx="9000000" cy="268682"/>
            <a:chOff x="72000" y="4811246"/>
            <a:chExt cx="9000000" cy="268682"/>
          </a:xfrm>
        </p:grpSpPr>
        <p:sp>
          <p:nvSpPr>
            <p:cNvPr id="7" name="Rectángulo redondeado 6">
              <a:extLst>
                <a:ext uri="{FF2B5EF4-FFF2-40B4-BE49-F238E27FC236}">
                  <a16:creationId xmlns:a16="http://schemas.microsoft.com/office/drawing/2014/main" id="{AC66D991-9F4B-0599-CDD6-79887EA8C663}"/>
                </a:ext>
              </a:extLst>
            </p:cNvPr>
            <p:cNvSpPr/>
            <p:nvPr userDrawn="1"/>
          </p:nvSpPr>
          <p:spPr>
            <a:xfrm>
              <a:off x="72000" y="4811246"/>
              <a:ext cx="9000000" cy="268682"/>
            </a:xfrm>
            <a:prstGeom prst="roundRect">
              <a:avLst>
                <a:gd name="adj" fmla="val 50000"/>
              </a:avLst>
            </a:prstGeom>
            <a:gradFill>
              <a:gsLst>
                <a:gs pos="100000">
                  <a:schemeClr val="bg2"/>
                </a:gs>
                <a:gs pos="0">
                  <a:schemeClr val="tx2"/>
                </a:gs>
              </a:gsLst>
              <a:lin ang="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latin typeface="Pulso Light" pitchFamily="2" charset="0"/>
              </a:endParaRPr>
            </a:p>
          </p:txBody>
        </p:sp>
        <p:pic>
          <p:nvPicPr>
            <p:cNvPr id="10" name="Gráfico 9">
              <a:extLst>
                <a:ext uri="{FF2B5EF4-FFF2-40B4-BE49-F238E27FC236}">
                  <a16:creationId xmlns:a16="http://schemas.microsoft.com/office/drawing/2014/main" id="{E6AE1F5A-4437-2630-5C4B-B4C2108AF089}"/>
                </a:ext>
              </a:extLst>
            </p:cNvPr>
            <p:cNvPicPr>
              <a:picLocks noChangeAspect="1"/>
            </p:cNvPicPr>
            <p:nvPr userDrawn="1"/>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3779" y="4835939"/>
              <a:ext cx="634500" cy="219297"/>
            </a:xfrm>
            <a:prstGeom prst="rect">
              <a:avLst/>
            </a:prstGeom>
          </p:spPr>
        </p:pic>
        <p:sp>
          <p:nvSpPr>
            <p:cNvPr id="11" name="Rectángulo 10">
              <a:extLst>
                <a:ext uri="{FF2B5EF4-FFF2-40B4-BE49-F238E27FC236}">
                  <a16:creationId xmlns:a16="http://schemas.microsoft.com/office/drawing/2014/main" id="{7A6FBC60-4878-42BB-9B15-ACD9353EDE20}"/>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dirty="0">
                  <a:solidFill>
                    <a:schemeClr val="bg1"/>
                  </a:solidFill>
                  <a:latin typeface="Pulso Light" pitchFamily="2" charset="0"/>
                  <a:ea typeface="Inter Light BETA" panose="020B0402030000000004" pitchFamily="34" charset="0"/>
                </a:rPr>
                <a:t>Telecom Argentina</a:t>
              </a:r>
              <a:r>
                <a:rPr lang="en-US" sz="650" b="1" i="0" spc="-7" noProof="0" dirty="0">
                  <a:solidFill>
                    <a:schemeClr val="bg1"/>
                  </a:solidFill>
                  <a:latin typeface="Pulso Light" pitchFamily="2" charset="0"/>
                  <a:ea typeface="Inter Light BETA" panose="020B0402030000000004" pitchFamily="34" charset="0"/>
                </a:rPr>
                <a:t>    ·    </a:t>
              </a:r>
              <a:r>
                <a:rPr lang="en-US" sz="650" b="0" i="0" spc="-7" noProof="0" dirty="0">
                  <a:solidFill>
                    <a:schemeClr val="bg1"/>
                  </a:solidFill>
                  <a:latin typeface="Pulso Light" pitchFamily="2" charset="0"/>
                  <a:ea typeface="Inter Light BETA" panose="020B0402030000000004" pitchFamily="34" charset="0"/>
                </a:rPr>
                <a:t>Investor Day</a:t>
              </a:r>
              <a:endParaRPr lang="en-US" sz="650" b="0" i="0" spc="-7" noProof="0" dirty="0">
                <a:solidFill>
                  <a:schemeClr val="bg1"/>
                </a:solidFill>
                <a:latin typeface="Pulso Light" pitchFamily="2" charset="0"/>
                <a:ea typeface="Inter Extra Bold" panose="020B0502030000000004" pitchFamily="34" charset="0"/>
              </a:endParaRPr>
            </a:p>
          </p:txBody>
        </p:sp>
      </p:grpSp>
      <p:sp>
        <p:nvSpPr>
          <p:cNvPr id="41" name="Rectángulo 40">
            <a:extLst>
              <a:ext uri="{FF2B5EF4-FFF2-40B4-BE49-F238E27FC236}">
                <a16:creationId xmlns:a16="http://schemas.microsoft.com/office/drawing/2014/main" id="{9B640818-4164-5EFA-9486-BB8B5AD18BC2}"/>
              </a:ext>
            </a:extLst>
          </p:cNvPr>
          <p:cNvSpPr/>
          <p:nvPr userDrawn="1"/>
        </p:nvSpPr>
        <p:spPr>
          <a:xfrm>
            <a:off x="591488" y="166052"/>
            <a:ext cx="694164" cy="91692"/>
          </a:xfrm>
          <a:prstGeom prst="rect">
            <a:avLst/>
          </a:prstGeom>
        </p:spPr>
        <p:txBody>
          <a:bodyPr wrap="none" lIns="0" tIns="0" rIns="0" bIns="0">
            <a:spAutoFit/>
          </a:bodyPr>
          <a:lstStyle/>
          <a:p>
            <a:pPr algn="ctr">
              <a:lnSpc>
                <a:spcPct val="85000"/>
              </a:lnSpc>
            </a:pPr>
            <a:r>
              <a:rPr lang="en-US" sz="700" b="0" i="0" spc="-7" noProof="1">
                <a:solidFill>
                  <a:srgbClr val="FFFFFF"/>
                </a:solidFill>
                <a:latin typeface="Pulso Light" pitchFamily="2" charset="0"/>
                <a:ea typeface="Inter Light BETA" panose="020B0402030000000004" pitchFamily="34" charset="0"/>
              </a:rPr>
              <a:t>Business Outlook</a:t>
            </a:r>
          </a:p>
        </p:txBody>
      </p:sp>
      <p:sp>
        <p:nvSpPr>
          <p:cNvPr id="47" name="Rectángulo redondeado 46">
            <a:extLst>
              <a:ext uri="{FF2B5EF4-FFF2-40B4-BE49-F238E27FC236}">
                <a16:creationId xmlns:a16="http://schemas.microsoft.com/office/drawing/2014/main" id="{0D69D312-ED9C-559E-D4AA-A768EED0C094}"/>
              </a:ext>
            </a:extLst>
          </p:cNvPr>
          <p:cNvSpPr>
            <a:spLocks/>
          </p:cNvSpPr>
          <p:nvPr userDrawn="1"/>
        </p:nvSpPr>
        <p:spPr>
          <a:xfrm>
            <a:off x="398570" y="-21937"/>
            <a:ext cx="1080000" cy="36000"/>
          </a:xfrm>
          <a:prstGeom prst="roundRect">
            <a:avLst>
              <a:gd name="adj" fmla="val 50000"/>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dirty="0">
              <a:solidFill>
                <a:schemeClr val="tx1"/>
              </a:solidFill>
            </a:endParaRPr>
          </a:p>
        </p:txBody>
      </p:sp>
      <p:sp>
        <p:nvSpPr>
          <p:cNvPr id="13" name="Slide Number Placeholder 24">
            <a:extLst>
              <a:ext uri="{FF2B5EF4-FFF2-40B4-BE49-F238E27FC236}">
                <a16:creationId xmlns:a16="http://schemas.microsoft.com/office/drawing/2014/main" id="{7FFE3A86-9FF1-3FE9-E458-90E7FA0269F5}"/>
              </a:ext>
            </a:extLst>
          </p:cNvPr>
          <p:cNvSpPr txBox="1">
            <a:spLocks/>
          </p:cNvSpPr>
          <p:nvPr userDrawn="1"/>
        </p:nvSpPr>
        <p:spPr>
          <a:xfrm>
            <a:off x="8531999" y="160843"/>
            <a:ext cx="540001" cy="126542"/>
          </a:xfrm>
          <a:prstGeom prst="rect">
            <a:avLst/>
          </a:prstGeom>
        </p:spPr>
        <p:txBody>
          <a:bodyPr vert="horz" lIns="0" tIns="0" rIns="0" bIns="0" rtlCol="0" anchor="ctr"/>
          <a:lstStyle>
            <a:defPPr>
              <a:defRPr lang="en-US"/>
            </a:defPPr>
            <a:lvl1pPr lvl="0" algn="ctr">
              <a:defRPr sz="800" b="0" i="0">
                <a:solidFill>
                  <a:schemeClr val="tx1">
                    <a:lumMod val="75000"/>
                    <a:lumOff val="25000"/>
                    <a:alpha val="80000"/>
                  </a:schemeClr>
                </a:solidFill>
                <a:latin typeface="Open Sans Light" panose="020B0606030504020204" pitchFamily="34" charset="0"/>
                <a:ea typeface="Open Sans Light" panose="020B0606030504020204" pitchFamily="34" charset="0"/>
                <a:cs typeface="Open Sans Light" panose="020B0606030504020204" pitchFamily="34"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lvl="0"/>
            <a:fld id="{36C48702-E445-134E-B960-6F692773524F}" type="slidenum">
              <a:rPr lang="en-US" sz="562" b="0" i="0" smtClean="0">
                <a:solidFill>
                  <a:schemeClr val="tx1">
                    <a:lumMod val="10000"/>
                    <a:lumOff val="90000"/>
                    <a:alpha val="80000"/>
                  </a:schemeClr>
                </a:solidFill>
                <a:latin typeface="Pulso Light" pitchFamily="2" charset="0"/>
                <a:ea typeface="Open Sans Light" panose="020B0306030504020204" pitchFamily="34" charset="0"/>
                <a:cs typeface="Open Sans Light" panose="020B0306030504020204" pitchFamily="34" charset="0"/>
              </a:rPr>
              <a:pPr lvl="0"/>
              <a:t>‹Nº›</a:t>
            </a:fld>
            <a:endParaRPr lang="en-US" sz="562" b="0" i="0" dirty="0">
              <a:solidFill>
                <a:schemeClr val="tx1">
                  <a:lumMod val="10000"/>
                  <a:lumOff val="90000"/>
                  <a:alpha val="80000"/>
                </a:schemeClr>
              </a:solidFill>
              <a:latin typeface="Pulso Light" pitchFamily="2" charset="0"/>
              <a:ea typeface="Open Sans Light" panose="020B0306030504020204" pitchFamily="34" charset="0"/>
              <a:cs typeface="Open Sans Light" panose="020B0306030504020204" pitchFamily="34" charset="0"/>
            </a:endParaRPr>
          </a:p>
        </p:txBody>
      </p:sp>
      <p:cxnSp>
        <p:nvCxnSpPr>
          <p:cNvPr id="18" name="Conector recto 17">
            <a:extLst>
              <a:ext uri="{FF2B5EF4-FFF2-40B4-BE49-F238E27FC236}">
                <a16:creationId xmlns:a16="http://schemas.microsoft.com/office/drawing/2014/main" id="{478FB663-F61F-5554-7ADD-4D24821F1BF5}"/>
              </a:ext>
            </a:extLst>
          </p:cNvPr>
          <p:cNvCxnSpPr>
            <a:cxnSpLocks/>
          </p:cNvCxnSpPr>
          <p:nvPr userDrawn="1"/>
        </p:nvCxnSpPr>
        <p:spPr>
          <a:xfrm flipV="1">
            <a:off x="8532000" y="120940"/>
            <a:ext cx="0" cy="188266"/>
          </a:xfrm>
          <a:prstGeom prst="line">
            <a:avLst/>
          </a:prstGeom>
          <a:ln w="6350">
            <a:solidFill>
              <a:schemeClr val="tx1">
                <a:lumMod val="10000"/>
                <a:lumOff val="90000"/>
                <a:alpha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790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seño personalizado">
    <p:bg>
      <p:bgPr>
        <a:solidFill>
          <a:srgbClr val="00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23159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Pr>
        <a:solidFill>
          <a:srgbClr val="000000"/>
        </a:solidFill>
        <a:effectLst/>
      </p:bgPr>
    </p:bg>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E2670C61-DA95-C71D-2FDE-59F5666FFE5F}"/>
              </a:ext>
            </a:extLst>
          </p:cNvPr>
          <p:cNvSpPr/>
          <p:nvPr userDrawn="1"/>
        </p:nvSpPr>
        <p:spPr>
          <a:xfrm>
            <a:off x="0" y="0"/>
            <a:ext cx="9143999" cy="1513936"/>
          </a:xfrm>
          <a:prstGeom prst="rect">
            <a:avLst/>
          </a:prstGeom>
          <a:gradFill>
            <a:gsLst>
              <a:gs pos="0">
                <a:schemeClr val="tx2">
                  <a:lumMod val="50000"/>
                </a:schemeClr>
              </a:gs>
              <a:gs pos="99000">
                <a:srgbClr val="000000"/>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endParaRPr>
          </a:p>
        </p:txBody>
      </p:sp>
    </p:spTree>
    <p:extLst>
      <p:ext uri="{BB962C8B-B14F-4D97-AF65-F5344CB8AC3E}">
        <p14:creationId xmlns:p14="http://schemas.microsoft.com/office/powerpoint/2010/main" val="1389360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cion 0 - B">
    <p:bg>
      <p:bgPr>
        <a:solidFill>
          <a:schemeClr val="bg1"/>
        </a:solidFill>
        <a:effectLst/>
      </p:bgPr>
    </p:bg>
    <p:spTree>
      <p:nvGrpSpPr>
        <p:cNvPr id="1" name=""/>
        <p:cNvGrpSpPr/>
        <p:nvPr/>
      </p:nvGrpSpPr>
      <p:grpSpPr>
        <a:xfrm>
          <a:off x="0" y="0"/>
          <a:ext cx="0" cy="0"/>
          <a:chOff x="0" y="0"/>
          <a:chExt cx="0" cy="0"/>
        </a:xfrm>
      </p:grpSpPr>
      <p:sp>
        <p:nvSpPr>
          <p:cNvPr id="7" name="Rectángulo redondeado 6">
            <a:extLst>
              <a:ext uri="{FF2B5EF4-FFF2-40B4-BE49-F238E27FC236}">
                <a16:creationId xmlns:a16="http://schemas.microsoft.com/office/drawing/2014/main" id="{FF410B0A-9B9E-76AC-7A7F-034D657DAED1}"/>
              </a:ext>
            </a:extLst>
          </p:cNvPr>
          <p:cNvSpPr/>
          <p:nvPr userDrawn="1"/>
        </p:nvSpPr>
        <p:spPr>
          <a:xfrm>
            <a:off x="72000" y="63572"/>
            <a:ext cx="9000000" cy="5016356"/>
          </a:xfrm>
          <a:prstGeom prst="roundRect">
            <a:avLst>
              <a:gd name="adj" fmla="val 2617"/>
            </a:avLst>
          </a:prstGeom>
          <a:gradFill>
            <a:gsLst>
              <a:gs pos="0">
                <a:schemeClr val="bg2"/>
              </a:gs>
              <a:gs pos="100000">
                <a:schemeClr val="tx2"/>
              </a:gs>
            </a:gsLst>
            <a:lin ang="540000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rgbClr val="FFFFFF"/>
              </a:solidFill>
            </a:endParaRPr>
          </a:p>
        </p:txBody>
      </p:sp>
      <p:pic>
        <p:nvPicPr>
          <p:cNvPr id="13" name="Gráfico 12">
            <a:extLst>
              <a:ext uri="{FF2B5EF4-FFF2-40B4-BE49-F238E27FC236}">
                <a16:creationId xmlns:a16="http://schemas.microsoft.com/office/drawing/2014/main" id="{A287B17A-5597-555C-58EA-3D138C28417E}"/>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779" y="4835939"/>
            <a:ext cx="634500" cy="219297"/>
          </a:xfrm>
          <a:prstGeom prst="rect">
            <a:avLst/>
          </a:prstGeom>
        </p:spPr>
      </p:pic>
      <p:sp>
        <p:nvSpPr>
          <p:cNvPr id="14" name="Rectángulo 13">
            <a:extLst>
              <a:ext uri="{FF2B5EF4-FFF2-40B4-BE49-F238E27FC236}">
                <a16:creationId xmlns:a16="http://schemas.microsoft.com/office/drawing/2014/main" id="{DD3A1185-9821-E395-A521-AD4805205EC2}"/>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dirty="0">
                <a:solidFill>
                  <a:schemeClr val="bg1"/>
                </a:solidFill>
                <a:latin typeface="Pulso Light" pitchFamily="2" charset="0"/>
                <a:ea typeface="Inter Light BETA" panose="020B0402030000000004" pitchFamily="34" charset="0"/>
              </a:rPr>
              <a:t>Telecom Argentina</a:t>
            </a:r>
            <a:r>
              <a:rPr lang="en-US" sz="650" b="1" i="0" spc="-7" noProof="0" dirty="0">
                <a:solidFill>
                  <a:schemeClr val="bg1"/>
                </a:solidFill>
                <a:latin typeface="Pulso Light" pitchFamily="2" charset="0"/>
                <a:ea typeface="Inter Light BETA" panose="020B0402030000000004" pitchFamily="34" charset="0"/>
              </a:rPr>
              <a:t>    ·    </a:t>
            </a:r>
            <a:r>
              <a:rPr lang="en-US" sz="650" b="0" i="0" spc="-7" noProof="0" dirty="0">
                <a:solidFill>
                  <a:schemeClr val="bg1"/>
                </a:solidFill>
                <a:latin typeface="Pulso Light" pitchFamily="2" charset="0"/>
                <a:ea typeface="Inter Light BETA" panose="020B0402030000000004" pitchFamily="34" charset="0"/>
              </a:rPr>
              <a:t>Investor Day</a:t>
            </a:r>
            <a:endParaRPr lang="en-US" sz="650" b="0" i="0" spc="-7" noProof="0" dirty="0">
              <a:solidFill>
                <a:schemeClr val="bg1"/>
              </a:solidFill>
              <a:latin typeface="Pulso Light" pitchFamily="2" charset="0"/>
              <a:ea typeface="Inter Extra Bold" panose="020B0502030000000004" pitchFamily="34" charset="0"/>
            </a:endParaRPr>
          </a:p>
        </p:txBody>
      </p:sp>
    </p:spTree>
    <p:extLst>
      <p:ext uri="{BB962C8B-B14F-4D97-AF65-F5344CB8AC3E}">
        <p14:creationId xmlns:p14="http://schemas.microsoft.com/office/powerpoint/2010/main" val="12789797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cion 0 - B">
    <p:spTree>
      <p:nvGrpSpPr>
        <p:cNvPr id="1" name=""/>
        <p:cNvGrpSpPr/>
        <p:nvPr/>
      </p:nvGrpSpPr>
      <p:grpSpPr>
        <a:xfrm>
          <a:off x="0" y="0"/>
          <a:ext cx="0" cy="0"/>
          <a:chOff x="0" y="0"/>
          <a:chExt cx="0" cy="0"/>
        </a:xfrm>
      </p:grpSpPr>
      <p:sp>
        <p:nvSpPr>
          <p:cNvPr id="4" name="Rectángulo redondeado 3">
            <a:extLst>
              <a:ext uri="{FF2B5EF4-FFF2-40B4-BE49-F238E27FC236}">
                <a16:creationId xmlns:a16="http://schemas.microsoft.com/office/drawing/2014/main" id="{9466295B-1549-8A8C-E910-4729DA077EAF}"/>
              </a:ext>
            </a:extLst>
          </p:cNvPr>
          <p:cNvSpPr/>
          <p:nvPr userDrawn="1"/>
        </p:nvSpPr>
        <p:spPr>
          <a:xfrm>
            <a:off x="72000" y="4811246"/>
            <a:ext cx="9000000" cy="268682"/>
          </a:xfrm>
          <a:prstGeom prst="roundRect">
            <a:avLst>
              <a:gd name="adj" fmla="val 50000"/>
            </a:avLst>
          </a:prstGeom>
          <a:solidFill>
            <a:srgbClr val="FFFFFF"/>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latin typeface="Pulso Light" pitchFamily="2" charset="0"/>
            </a:endParaRPr>
          </a:p>
        </p:txBody>
      </p:sp>
      <p:pic>
        <p:nvPicPr>
          <p:cNvPr id="5" name="Gráfico 4">
            <a:extLst>
              <a:ext uri="{FF2B5EF4-FFF2-40B4-BE49-F238E27FC236}">
                <a16:creationId xmlns:a16="http://schemas.microsoft.com/office/drawing/2014/main" id="{850C8A11-E8D8-F740-329D-F0C37E4ECAC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779" y="4835939"/>
            <a:ext cx="634500" cy="219297"/>
          </a:xfrm>
          <a:prstGeom prst="rect">
            <a:avLst/>
          </a:prstGeom>
        </p:spPr>
      </p:pic>
      <p:sp>
        <p:nvSpPr>
          <p:cNvPr id="6" name="Rectángulo 5">
            <a:extLst>
              <a:ext uri="{FF2B5EF4-FFF2-40B4-BE49-F238E27FC236}">
                <a16:creationId xmlns:a16="http://schemas.microsoft.com/office/drawing/2014/main" id="{612BE29A-0D5A-FD49-BDE0-51BCFC36B811}"/>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dirty="0">
                <a:solidFill>
                  <a:schemeClr val="bg1">
                    <a:lumMod val="10000"/>
                  </a:schemeClr>
                </a:solidFill>
                <a:latin typeface="Pulso Light" pitchFamily="2" charset="0"/>
                <a:ea typeface="Inter Light BETA" panose="020B0402030000000004" pitchFamily="34" charset="0"/>
              </a:rPr>
              <a:t>Telecom Argentina</a:t>
            </a:r>
            <a:r>
              <a:rPr lang="en-US" sz="650" b="1" i="0" spc="-7" noProof="0" dirty="0">
                <a:solidFill>
                  <a:schemeClr val="bg2"/>
                </a:solidFill>
                <a:latin typeface="Pulso Light" pitchFamily="2" charset="0"/>
                <a:ea typeface="Inter Light BETA" panose="020B0402030000000004" pitchFamily="34" charset="0"/>
              </a:rPr>
              <a:t>    ·    </a:t>
            </a:r>
            <a:r>
              <a:rPr lang="en-US" sz="650" b="0" i="0" spc="-7" noProof="0" dirty="0">
                <a:solidFill>
                  <a:schemeClr val="bg1">
                    <a:lumMod val="10000"/>
                  </a:schemeClr>
                </a:solidFill>
                <a:latin typeface="Pulso Light" pitchFamily="2" charset="0"/>
                <a:ea typeface="Inter Light BETA" panose="020B0402030000000004" pitchFamily="34" charset="0"/>
              </a:rPr>
              <a:t>Investor Day</a:t>
            </a:r>
            <a:endParaRPr lang="en-US" sz="650" b="0" i="0" spc="-7" noProof="0" dirty="0">
              <a:solidFill>
                <a:schemeClr val="bg1">
                  <a:lumMod val="10000"/>
                </a:schemeClr>
              </a:solidFill>
              <a:latin typeface="Pulso Light" pitchFamily="2" charset="0"/>
              <a:ea typeface="Inter Extra Bold" panose="020B0502030000000004" pitchFamily="34" charset="0"/>
            </a:endParaRPr>
          </a:p>
        </p:txBody>
      </p:sp>
      <p:sp>
        <p:nvSpPr>
          <p:cNvPr id="12" name="Rectángulo 11">
            <a:extLst>
              <a:ext uri="{FF2B5EF4-FFF2-40B4-BE49-F238E27FC236}">
                <a16:creationId xmlns:a16="http://schemas.microsoft.com/office/drawing/2014/main" id="{336678F5-DF25-F7D6-D4F6-8D49F421DD5C}"/>
              </a:ext>
            </a:extLst>
          </p:cNvPr>
          <p:cNvSpPr/>
          <p:nvPr userDrawn="1"/>
        </p:nvSpPr>
        <p:spPr>
          <a:xfrm>
            <a:off x="0" y="0"/>
            <a:ext cx="9143999" cy="605246"/>
          </a:xfrm>
          <a:prstGeom prst="rect">
            <a:avLst/>
          </a:prstGeom>
          <a:gradFill>
            <a:gsLst>
              <a:gs pos="0">
                <a:schemeClr val="accent1">
                  <a:alpha val="15000"/>
                </a:schemeClr>
              </a:gs>
              <a:gs pos="100000">
                <a:schemeClr val="accent1">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endParaRPr>
          </a:p>
        </p:txBody>
      </p:sp>
    </p:spTree>
    <p:extLst>
      <p:ext uri="{BB962C8B-B14F-4D97-AF65-F5344CB8AC3E}">
        <p14:creationId xmlns:p14="http://schemas.microsoft.com/office/powerpoint/2010/main" val="34157192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Seccion 0 - B">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2E55F67D-7081-3010-DCEF-D055FD089759}"/>
              </a:ext>
            </a:extLst>
          </p:cNvPr>
          <p:cNvSpPr/>
          <p:nvPr userDrawn="1"/>
        </p:nvSpPr>
        <p:spPr>
          <a:xfrm>
            <a:off x="0" y="2359007"/>
            <a:ext cx="9144000" cy="964837"/>
          </a:xfrm>
          <a:prstGeom prst="rect">
            <a:avLst/>
          </a:prstGeom>
          <a:gradFill>
            <a:gsLst>
              <a:gs pos="0">
                <a:schemeClr val="accent1">
                  <a:alpha val="15000"/>
                </a:schemeClr>
              </a:gs>
              <a:gs pos="100000">
                <a:schemeClr val="accent1">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n-US" sz="1400" b="1" dirty="0">
              <a:gradFill>
                <a:gsLst>
                  <a:gs pos="0">
                    <a:srgbClr val="FFFFFF"/>
                  </a:gs>
                  <a:gs pos="100000">
                    <a:schemeClr val="bg1"/>
                  </a:gs>
                </a:gsLst>
                <a:lin ang="5400000" scaled="1"/>
              </a:gradFill>
            </a:endParaRPr>
          </a:p>
        </p:txBody>
      </p:sp>
      <p:sp>
        <p:nvSpPr>
          <p:cNvPr id="3" name="Rectángulo 2">
            <a:extLst>
              <a:ext uri="{FF2B5EF4-FFF2-40B4-BE49-F238E27FC236}">
                <a16:creationId xmlns:a16="http://schemas.microsoft.com/office/drawing/2014/main" id="{F649457C-44E8-807F-3F12-561E62E99CE7}"/>
              </a:ext>
            </a:extLst>
          </p:cNvPr>
          <p:cNvSpPr/>
          <p:nvPr userDrawn="1"/>
        </p:nvSpPr>
        <p:spPr>
          <a:xfrm>
            <a:off x="0" y="0"/>
            <a:ext cx="9144000" cy="2359007"/>
          </a:xfrm>
          <a:prstGeom prst="rect">
            <a:avLst/>
          </a:prstGeom>
          <a:solidFill>
            <a:schemeClr val="accent1">
              <a:alpha val="15000"/>
            </a:schemeClr>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endParaRPr>
          </a:p>
        </p:txBody>
      </p:sp>
      <p:sp>
        <p:nvSpPr>
          <p:cNvPr id="4" name="Rectángulo redondeado 3">
            <a:extLst>
              <a:ext uri="{FF2B5EF4-FFF2-40B4-BE49-F238E27FC236}">
                <a16:creationId xmlns:a16="http://schemas.microsoft.com/office/drawing/2014/main" id="{9466295B-1549-8A8C-E910-4729DA077EAF}"/>
              </a:ext>
            </a:extLst>
          </p:cNvPr>
          <p:cNvSpPr/>
          <p:nvPr userDrawn="1"/>
        </p:nvSpPr>
        <p:spPr>
          <a:xfrm>
            <a:off x="72000" y="4811246"/>
            <a:ext cx="9000000" cy="268682"/>
          </a:xfrm>
          <a:prstGeom prst="roundRect">
            <a:avLst>
              <a:gd name="adj" fmla="val 50000"/>
            </a:avLst>
          </a:prstGeom>
          <a:solidFill>
            <a:srgbClr val="FFFFFF"/>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latin typeface="Pulso Light" pitchFamily="2" charset="0"/>
            </a:endParaRPr>
          </a:p>
        </p:txBody>
      </p:sp>
      <p:pic>
        <p:nvPicPr>
          <p:cNvPr id="5" name="Gráfico 4">
            <a:extLst>
              <a:ext uri="{FF2B5EF4-FFF2-40B4-BE49-F238E27FC236}">
                <a16:creationId xmlns:a16="http://schemas.microsoft.com/office/drawing/2014/main" id="{850C8A11-E8D8-F740-329D-F0C37E4ECACA}"/>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779" y="4835939"/>
            <a:ext cx="634500" cy="219297"/>
          </a:xfrm>
          <a:prstGeom prst="rect">
            <a:avLst/>
          </a:prstGeom>
        </p:spPr>
      </p:pic>
      <p:sp>
        <p:nvSpPr>
          <p:cNvPr id="6" name="Rectángulo 5">
            <a:extLst>
              <a:ext uri="{FF2B5EF4-FFF2-40B4-BE49-F238E27FC236}">
                <a16:creationId xmlns:a16="http://schemas.microsoft.com/office/drawing/2014/main" id="{612BE29A-0D5A-FD49-BDE0-51BCFC36B811}"/>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dirty="0">
                <a:solidFill>
                  <a:schemeClr val="bg1">
                    <a:lumMod val="10000"/>
                  </a:schemeClr>
                </a:solidFill>
                <a:latin typeface="Pulso Light" pitchFamily="2" charset="0"/>
                <a:ea typeface="Inter Light BETA" panose="020B0402030000000004" pitchFamily="34" charset="0"/>
              </a:rPr>
              <a:t>Telecom Argentina</a:t>
            </a:r>
            <a:r>
              <a:rPr lang="en-US" sz="650" b="1" i="0" spc="-7" noProof="0" dirty="0">
                <a:solidFill>
                  <a:schemeClr val="bg2"/>
                </a:solidFill>
                <a:latin typeface="Pulso Light" pitchFamily="2" charset="0"/>
                <a:ea typeface="Inter Light BETA" panose="020B0402030000000004" pitchFamily="34" charset="0"/>
              </a:rPr>
              <a:t>    ·    </a:t>
            </a:r>
            <a:r>
              <a:rPr lang="en-US" sz="650" b="0" i="0" spc="-7" noProof="0" dirty="0">
                <a:solidFill>
                  <a:schemeClr val="bg1">
                    <a:lumMod val="10000"/>
                  </a:schemeClr>
                </a:solidFill>
                <a:latin typeface="Pulso Light" pitchFamily="2" charset="0"/>
                <a:ea typeface="Inter Light BETA" panose="020B0402030000000004" pitchFamily="34" charset="0"/>
              </a:rPr>
              <a:t>Investor Day</a:t>
            </a:r>
            <a:endParaRPr lang="en-US" sz="650" b="0" i="0" spc="-7" noProof="0" dirty="0">
              <a:solidFill>
                <a:schemeClr val="bg1">
                  <a:lumMod val="10000"/>
                </a:schemeClr>
              </a:solidFill>
              <a:latin typeface="Pulso Light" pitchFamily="2" charset="0"/>
              <a:ea typeface="Inter Extra Bold" panose="020B0502030000000004" pitchFamily="34" charset="0"/>
            </a:endParaRPr>
          </a:p>
        </p:txBody>
      </p:sp>
    </p:spTree>
    <p:extLst>
      <p:ext uri="{BB962C8B-B14F-4D97-AF65-F5344CB8AC3E}">
        <p14:creationId xmlns:p14="http://schemas.microsoft.com/office/powerpoint/2010/main" val="27377996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trategic Review 01 Business Context International">
    <p:spTree>
      <p:nvGrpSpPr>
        <p:cNvPr id="1" name=""/>
        <p:cNvGrpSpPr/>
        <p:nvPr/>
      </p:nvGrpSpPr>
      <p:grpSpPr>
        <a:xfrm>
          <a:off x="0" y="0"/>
          <a:ext cx="0" cy="0"/>
          <a:chOff x="0" y="0"/>
          <a:chExt cx="0" cy="0"/>
        </a:xfrm>
      </p:grpSpPr>
      <p:sp>
        <p:nvSpPr>
          <p:cNvPr id="2" name="Rectángulo 1">
            <a:extLst>
              <a:ext uri="{FF2B5EF4-FFF2-40B4-BE49-F238E27FC236}">
                <a16:creationId xmlns:a16="http://schemas.microsoft.com/office/drawing/2014/main" id="{B4EDF633-0F83-6DC7-DFBC-AB3FAA0B8CEF}"/>
              </a:ext>
            </a:extLst>
          </p:cNvPr>
          <p:cNvSpPr/>
          <p:nvPr userDrawn="1"/>
        </p:nvSpPr>
        <p:spPr>
          <a:xfrm>
            <a:off x="0" y="0"/>
            <a:ext cx="9143999" cy="605246"/>
          </a:xfrm>
          <a:prstGeom prst="rect">
            <a:avLst/>
          </a:prstGeom>
          <a:gradFill>
            <a:gsLst>
              <a:gs pos="0">
                <a:schemeClr val="accent1">
                  <a:alpha val="15000"/>
                </a:schemeClr>
              </a:gs>
              <a:gs pos="100000">
                <a:schemeClr val="accent1">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endParaRPr>
          </a:p>
        </p:txBody>
      </p:sp>
      <p:grpSp>
        <p:nvGrpSpPr>
          <p:cNvPr id="23" name="Grupo 22">
            <a:extLst>
              <a:ext uri="{FF2B5EF4-FFF2-40B4-BE49-F238E27FC236}">
                <a16:creationId xmlns:a16="http://schemas.microsoft.com/office/drawing/2014/main" id="{B4B7571B-EFCC-2BCD-86F3-CB839EF3F0FD}"/>
              </a:ext>
            </a:extLst>
          </p:cNvPr>
          <p:cNvGrpSpPr/>
          <p:nvPr userDrawn="1"/>
        </p:nvGrpSpPr>
        <p:grpSpPr>
          <a:xfrm>
            <a:off x="72000" y="4811246"/>
            <a:ext cx="9000000" cy="268682"/>
            <a:chOff x="72000" y="4811246"/>
            <a:chExt cx="9000000" cy="268682"/>
          </a:xfrm>
        </p:grpSpPr>
        <p:sp>
          <p:nvSpPr>
            <p:cNvPr id="7" name="Rectángulo redondeado 6">
              <a:extLst>
                <a:ext uri="{FF2B5EF4-FFF2-40B4-BE49-F238E27FC236}">
                  <a16:creationId xmlns:a16="http://schemas.microsoft.com/office/drawing/2014/main" id="{AC66D991-9F4B-0599-CDD6-79887EA8C663}"/>
                </a:ext>
              </a:extLst>
            </p:cNvPr>
            <p:cNvSpPr/>
            <p:nvPr userDrawn="1"/>
          </p:nvSpPr>
          <p:spPr>
            <a:xfrm>
              <a:off x="72000" y="4811246"/>
              <a:ext cx="9000000" cy="268682"/>
            </a:xfrm>
            <a:prstGeom prst="roundRect">
              <a:avLst>
                <a:gd name="adj" fmla="val 50000"/>
              </a:avLst>
            </a:prstGeom>
            <a:gradFill>
              <a:gsLst>
                <a:gs pos="100000">
                  <a:schemeClr val="bg2"/>
                </a:gs>
                <a:gs pos="0">
                  <a:schemeClr val="tx2"/>
                </a:gs>
              </a:gsLst>
              <a:lin ang="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latin typeface="Pulso Light" pitchFamily="2" charset="0"/>
              </a:endParaRPr>
            </a:p>
          </p:txBody>
        </p:sp>
        <p:pic>
          <p:nvPicPr>
            <p:cNvPr id="10" name="Gráfico 9">
              <a:extLst>
                <a:ext uri="{FF2B5EF4-FFF2-40B4-BE49-F238E27FC236}">
                  <a16:creationId xmlns:a16="http://schemas.microsoft.com/office/drawing/2014/main" id="{E6AE1F5A-4437-2630-5C4B-B4C2108AF089}"/>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779" y="4835939"/>
              <a:ext cx="634500" cy="219297"/>
            </a:xfrm>
            <a:prstGeom prst="rect">
              <a:avLst/>
            </a:prstGeom>
          </p:spPr>
        </p:pic>
        <p:sp>
          <p:nvSpPr>
            <p:cNvPr id="11" name="Rectángulo 10">
              <a:extLst>
                <a:ext uri="{FF2B5EF4-FFF2-40B4-BE49-F238E27FC236}">
                  <a16:creationId xmlns:a16="http://schemas.microsoft.com/office/drawing/2014/main" id="{7A6FBC60-4878-42BB-9B15-ACD9353EDE20}"/>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dirty="0">
                  <a:solidFill>
                    <a:schemeClr val="bg1"/>
                  </a:solidFill>
                  <a:latin typeface="Pulso Light" pitchFamily="2" charset="0"/>
                  <a:ea typeface="Inter Light BETA" panose="020B0402030000000004" pitchFamily="34" charset="0"/>
                </a:rPr>
                <a:t>Telecom Argentina</a:t>
              </a:r>
              <a:r>
                <a:rPr lang="en-US" sz="650" b="1" i="0" spc="-7" noProof="0" dirty="0">
                  <a:solidFill>
                    <a:schemeClr val="bg1"/>
                  </a:solidFill>
                  <a:latin typeface="Pulso Light" pitchFamily="2" charset="0"/>
                  <a:ea typeface="Inter Light BETA" panose="020B0402030000000004" pitchFamily="34" charset="0"/>
                </a:rPr>
                <a:t>    ·    </a:t>
              </a:r>
              <a:r>
                <a:rPr lang="en-US" sz="650" b="0" i="0" spc="-7" noProof="0" dirty="0">
                  <a:solidFill>
                    <a:schemeClr val="bg1"/>
                  </a:solidFill>
                  <a:latin typeface="Pulso Light" pitchFamily="2" charset="0"/>
                  <a:ea typeface="Inter Light BETA" panose="020B0402030000000004" pitchFamily="34" charset="0"/>
                </a:rPr>
                <a:t>Investor Day</a:t>
              </a:r>
              <a:endParaRPr lang="en-US" sz="650" b="0" i="0" spc="-7" noProof="0" dirty="0">
                <a:solidFill>
                  <a:schemeClr val="bg1"/>
                </a:solidFill>
                <a:latin typeface="Pulso Light" pitchFamily="2" charset="0"/>
                <a:ea typeface="Inter Extra Bold" panose="020B0502030000000004" pitchFamily="34" charset="0"/>
              </a:endParaRPr>
            </a:p>
          </p:txBody>
        </p:sp>
      </p:grpSp>
      <p:sp>
        <p:nvSpPr>
          <p:cNvPr id="41" name="Rectángulo 40">
            <a:extLst>
              <a:ext uri="{FF2B5EF4-FFF2-40B4-BE49-F238E27FC236}">
                <a16:creationId xmlns:a16="http://schemas.microsoft.com/office/drawing/2014/main" id="{9B640818-4164-5EFA-9486-BB8B5AD18BC2}"/>
              </a:ext>
            </a:extLst>
          </p:cNvPr>
          <p:cNvSpPr/>
          <p:nvPr userDrawn="1"/>
        </p:nvSpPr>
        <p:spPr>
          <a:xfrm>
            <a:off x="613930" y="166052"/>
            <a:ext cx="649280" cy="91692"/>
          </a:xfrm>
          <a:prstGeom prst="rect">
            <a:avLst/>
          </a:prstGeom>
        </p:spPr>
        <p:txBody>
          <a:bodyPr wrap="none" lIns="0" tIns="0" rIns="0" bIns="0">
            <a:spAutoFit/>
          </a:bodyPr>
          <a:lstStyle/>
          <a:p>
            <a:pPr algn="ctr">
              <a:lnSpc>
                <a:spcPct val="85000"/>
              </a:lnSpc>
            </a:pPr>
            <a:r>
              <a:rPr lang="en-US" sz="700" b="0" i="0" spc="-7" noProof="1">
                <a:solidFill>
                  <a:schemeClr val="bg2"/>
                </a:solidFill>
                <a:latin typeface="Pulso" pitchFamily="2" charset="0"/>
                <a:ea typeface="Inter Light BETA" panose="020B0402030000000004" pitchFamily="34" charset="0"/>
              </a:rPr>
              <a:t>Strategic Review</a:t>
            </a:r>
          </a:p>
        </p:txBody>
      </p:sp>
      <p:sp>
        <p:nvSpPr>
          <p:cNvPr id="47" name="Rectángulo redondeado 46">
            <a:extLst>
              <a:ext uri="{FF2B5EF4-FFF2-40B4-BE49-F238E27FC236}">
                <a16:creationId xmlns:a16="http://schemas.microsoft.com/office/drawing/2014/main" id="{0D69D312-ED9C-559E-D4AA-A768EED0C094}"/>
              </a:ext>
            </a:extLst>
          </p:cNvPr>
          <p:cNvSpPr>
            <a:spLocks/>
          </p:cNvSpPr>
          <p:nvPr userDrawn="1"/>
        </p:nvSpPr>
        <p:spPr>
          <a:xfrm>
            <a:off x="398570" y="-21937"/>
            <a:ext cx="1080000" cy="36000"/>
          </a:xfrm>
          <a:prstGeom prst="roundRect">
            <a:avLst>
              <a:gd name="adj" fmla="val 50000"/>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dirty="0">
              <a:solidFill>
                <a:schemeClr val="tx1"/>
              </a:solidFill>
            </a:endParaRPr>
          </a:p>
        </p:txBody>
      </p:sp>
      <p:sp>
        <p:nvSpPr>
          <p:cNvPr id="4" name="Rectángulo 3">
            <a:extLst>
              <a:ext uri="{FF2B5EF4-FFF2-40B4-BE49-F238E27FC236}">
                <a16:creationId xmlns:a16="http://schemas.microsoft.com/office/drawing/2014/main" id="{19CAEE5D-13FB-2921-2E16-A6ADDE15910E}"/>
              </a:ext>
            </a:extLst>
          </p:cNvPr>
          <p:cNvSpPr/>
          <p:nvPr userDrawn="1"/>
        </p:nvSpPr>
        <p:spPr>
          <a:xfrm>
            <a:off x="1924853" y="177003"/>
            <a:ext cx="92782" cy="91692"/>
          </a:xfrm>
          <a:prstGeom prst="rect">
            <a:avLst/>
          </a:prstGeom>
        </p:spPr>
        <p:txBody>
          <a:bodyPr wrap="none" lIns="0" tIns="0" rIns="0" bIns="0">
            <a:spAutoFit/>
          </a:bodyPr>
          <a:lstStyle/>
          <a:p>
            <a:pPr algn="ctr">
              <a:lnSpc>
                <a:spcPct val="85000"/>
              </a:lnSpc>
            </a:pPr>
            <a:r>
              <a:rPr lang="en-US" sz="700" b="0" i="0" spc="-7" noProof="1">
                <a:solidFill>
                  <a:schemeClr val="bg2"/>
                </a:solidFill>
                <a:latin typeface="Pulso" pitchFamily="2" charset="0"/>
                <a:ea typeface="Inter Light BETA" panose="020B0402030000000004" pitchFamily="34" charset="0"/>
              </a:rPr>
              <a:t>01</a:t>
            </a:r>
            <a:endParaRPr lang="en-US" sz="700" b="0" i="0" spc="-7" noProof="1">
              <a:solidFill>
                <a:schemeClr val="tx1">
                  <a:lumMod val="75000"/>
                  <a:lumOff val="25000"/>
                </a:schemeClr>
              </a:solidFill>
              <a:latin typeface="Pulso" pitchFamily="2" charset="0"/>
              <a:ea typeface="Inter Light BETA" panose="020B0402030000000004" pitchFamily="34" charset="0"/>
            </a:endParaRPr>
          </a:p>
        </p:txBody>
      </p:sp>
      <p:sp>
        <p:nvSpPr>
          <p:cNvPr id="6" name="Rectángulo 5">
            <a:extLst>
              <a:ext uri="{FF2B5EF4-FFF2-40B4-BE49-F238E27FC236}">
                <a16:creationId xmlns:a16="http://schemas.microsoft.com/office/drawing/2014/main" id="{87B6C77C-FEFD-20FD-8688-750068068721}"/>
              </a:ext>
            </a:extLst>
          </p:cNvPr>
          <p:cNvSpPr/>
          <p:nvPr userDrawn="1"/>
        </p:nvSpPr>
        <p:spPr>
          <a:xfrm>
            <a:off x="2168749" y="177003"/>
            <a:ext cx="692562" cy="91692"/>
          </a:xfrm>
          <a:prstGeom prst="rect">
            <a:avLst/>
          </a:prstGeom>
        </p:spPr>
        <p:txBody>
          <a:bodyPr wrap="none" lIns="0" tIns="0" rIns="0" bIns="0">
            <a:spAutoFit/>
          </a:bodyPr>
          <a:lstStyle/>
          <a:p>
            <a:pPr algn="l">
              <a:lnSpc>
                <a:spcPct val="85000"/>
              </a:lnSpc>
            </a:pPr>
            <a:r>
              <a:rPr lang="en-US" sz="700" b="0" i="0" spc="-7" noProof="1">
                <a:solidFill>
                  <a:schemeClr val="tx1"/>
                </a:solidFill>
                <a:latin typeface="Pulso" pitchFamily="2" charset="0"/>
                <a:ea typeface="Inter Light BETA" panose="020B0402030000000004" pitchFamily="34" charset="0"/>
              </a:rPr>
              <a:t>Business Context</a:t>
            </a:r>
          </a:p>
        </p:txBody>
      </p:sp>
      <p:grpSp>
        <p:nvGrpSpPr>
          <p:cNvPr id="22" name="Grupo 21">
            <a:extLst>
              <a:ext uri="{FF2B5EF4-FFF2-40B4-BE49-F238E27FC236}">
                <a16:creationId xmlns:a16="http://schemas.microsoft.com/office/drawing/2014/main" id="{A61DEBD7-7FB7-DF07-9B0E-3C5A99C9A1E2}"/>
              </a:ext>
            </a:extLst>
          </p:cNvPr>
          <p:cNvGrpSpPr>
            <a:grpSpLocks noChangeAspect="1"/>
          </p:cNvGrpSpPr>
          <p:nvPr userDrawn="1"/>
        </p:nvGrpSpPr>
        <p:grpSpPr>
          <a:xfrm>
            <a:off x="1642077" y="198211"/>
            <a:ext cx="139179" cy="36000"/>
            <a:chOff x="4907127" y="353637"/>
            <a:chExt cx="433742" cy="112191"/>
          </a:xfrm>
        </p:grpSpPr>
        <p:sp>
          <p:nvSpPr>
            <p:cNvPr id="15" name="Rectángulo 61">
              <a:extLst>
                <a:ext uri="{FF2B5EF4-FFF2-40B4-BE49-F238E27FC236}">
                  <a16:creationId xmlns:a16="http://schemas.microsoft.com/office/drawing/2014/main" id="{124144DE-B1B0-C259-4AB7-D591B91CAC5E}"/>
                </a:ext>
              </a:extLst>
            </p:cNvPr>
            <p:cNvSpPr/>
            <p:nvPr/>
          </p:nvSpPr>
          <p:spPr>
            <a:xfrm rot="2700000">
              <a:off x="5205442" y="353637"/>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noFill/>
            <a:ln w="8890" cap="rnd" cmpd="sng">
              <a:solidFill>
                <a:schemeClr val="bg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cxnSp>
          <p:nvCxnSpPr>
            <p:cNvPr id="16" name="Conector recto 15">
              <a:extLst>
                <a:ext uri="{FF2B5EF4-FFF2-40B4-BE49-F238E27FC236}">
                  <a16:creationId xmlns:a16="http://schemas.microsoft.com/office/drawing/2014/main" id="{449D7223-E1A8-64F3-99BB-C75D354825DA}"/>
                </a:ext>
              </a:extLst>
            </p:cNvPr>
            <p:cNvCxnSpPr>
              <a:cxnSpLocks/>
            </p:cNvCxnSpPr>
            <p:nvPr/>
          </p:nvCxnSpPr>
          <p:spPr>
            <a:xfrm>
              <a:off x="4907127" y="409732"/>
              <a:ext cx="433742" cy="0"/>
            </a:xfrm>
            <a:prstGeom prst="line">
              <a:avLst/>
            </a:prstGeom>
            <a:ln w="8890" cap="rnd">
              <a:solidFill>
                <a:schemeClr val="bg2"/>
              </a:solidFill>
              <a:round/>
            </a:ln>
          </p:spPr>
          <p:style>
            <a:lnRef idx="1">
              <a:schemeClr val="accent1"/>
            </a:lnRef>
            <a:fillRef idx="0">
              <a:schemeClr val="accent1"/>
            </a:fillRef>
            <a:effectRef idx="0">
              <a:schemeClr val="accent1"/>
            </a:effectRef>
            <a:fontRef idx="minor">
              <a:schemeClr val="tx1"/>
            </a:fontRef>
          </p:style>
        </p:cxnSp>
      </p:grpSp>
      <p:sp>
        <p:nvSpPr>
          <p:cNvPr id="3" name="Slide Number Placeholder 24">
            <a:extLst>
              <a:ext uri="{FF2B5EF4-FFF2-40B4-BE49-F238E27FC236}">
                <a16:creationId xmlns:a16="http://schemas.microsoft.com/office/drawing/2014/main" id="{30B376D2-7C51-07EC-2CF8-F43C148B245A}"/>
              </a:ext>
            </a:extLst>
          </p:cNvPr>
          <p:cNvSpPr txBox="1">
            <a:spLocks/>
          </p:cNvSpPr>
          <p:nvPr userDrawn="1"/>
        </p:nvSpPr>
        <p:spPr>
          <a:xfrm>
            <a:off x="8531999" y="160843"/>
            <a:ext cx="540001" cy="126542"/>
          </a:xfrm>
          <a:prstGeom prst="rect">
            <a:avLst/>
          </a:prstGeom>
        </p:spPr>
        <p:txBody>
          <a:bodyPr vert="horz" lIns="0" tIns="0" rIns="0" bIns="0" rtlCol="0" anchor="ctr"/>
          <a:lstStyle>
            <a:defPPr>
              <a:defRPr lang="en-US"/>
            </a:defPPr>
            <a:lvl1pPr lvl="0" algn="ctr">
              <a:defRPr sz="800" b="0" i="0">
                <a:solidFill>
                  <a:schemeClr val="tx1">
                    <a:lumMod val="75000"/>
                    <a:lumOff val="25000"/>
                    <a:alpha val="80000"/>
                  </a:schemeClr>
                </a:solidFill>
                <a:latin typeface="Open Sans Light" panose="020B0606030504020204" pitchFamily="34" charset="0"/>
                <a:ea typeface="Open Sans Light" panose="020B0606030504020204" pitchFamily="34" charset="0"/>
                <a:cs typeface="Open Sans Light" panose="020B0606030504020204" pitchFamily="34"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lvl="0"/>
            <a:fld id="{36C48702-E445-134E-B960-6F692773524F}" type="slidenum">
              <a:rPr lang="en-US" sz="562" b="0" i="0" smtClean="0">
                <a:solidFill>
                  <a:schemeClr val="tx1">
                    <a:lumMod val="75000"/>
                    <a:lumOff val="25000"/>
                    <a:alpha val="80000"/>
                  </a:schemeClr>
                </a:solidFill>
                <a:latin typeface="Open Sans Light" panose="020B0306030504020204" pitchFamily="34" charset="0"/>
                <a:ea typeface="Open Sans Light" panose="020B0306030504020204" pitchFamily="34" charset="0"/>
                <a:cs typeface="Open Sans Light" panose="020B0306030504020204" pitchFamily="34" charset="0"/>
              </a:rPr>
              <a:pPr lvl="0"/>
              <a:t>‹Nº›</a:t>
            </a:fld>
            <a:endParaRPr lang="en-US" sz="562" b="0" i="0" dirty="0">
              <a:solidFill>
                <a:schemeClr val="tx1">
                  <a:lumMod val="75000"/>
                  <a:lumOff val="25000"/>
                  <a:alpha val="80000"/>
                </a:schemeClr>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5" name="Conector recto 4">
            <a:extLst>
              <a:ext uri="{FF2B5EF4-FFF2-40B4-BE49-F238E27FC236}">
                <a16:creationId xmlns:a16="http://schemas.microsoft.com/office/drawing/2014/main" id="{30398755-0461-3C87-0640-80D07E546551}"/>
              </a:ext>
            </a:extLst>
          </p:cNvPr>
          <p:cNvCxnSpPr>
            <a:cxnSpLocks/>
          </p:cNvCxnSpPr>
          <p:nvPr userDrawn="1"/>
        </p:nvCxnSpPr>
        <p:spPr>
          <a:xfrm flipV="1">
            <a:off x="8532000" y="120940"/>
            <a:ext cx="0" cy="188266"/>
          </a:xfrm>
          <a:prstGeom prst="line">
            <a:avLst/>
          </a:prstGeom>
          <a:ln w="6350">
            <a:solidFill>
              <a:schemeClr val="tx1">
                <a:lumMod val="75000"/>
                <a:lumOff val="25000"/>
                <a:alpha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51075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Strategic Review 01 Business Context International">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13322B74-31B6-11EE-8C47-E5C7A9E62A6E}"/>
              </a:ext>
            </a:extLst>
          </p:cNvPr>
          <p:cNvSpPr/>
          <p:nvPr userDrawn="1"/>
        </p:nvSpPr>
        <p:spPr>
          <a:xfrm>
            <a:off x="0" y="0"/>
            <a:ext cx="9143999" cy="605246"/>
          </a:xfrm>
          <a:prstGeom prst="rect">
            <a:avLst/>
          </a:prstGeom>
          <a:gradFill>
            <a:gsLst>
              <a:gs pos="0">
                <a:schemeClr val="accent1">
                  <a:alpha val="15000"/>
                </a:schemeClr>
              </a:gs>
              <a:gs pos="100000">
                <a:schemeClr val="accent1">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latin typeface="Pulso Light" pitchFamily="2" charset="0"/>
            </a:endParaRPr>
          </a:p>
        </p:txBody>
      </p:sp>
      <p:grpSp>
        <p:nvGrpSpPr>
          <p:cNvPr id="23" name="Grupo 22">
            <a:extLst>
              <a:ext uri="{FF2B5EF4-FFF2-40B4-BE49-F238E27FC236}">
                <a16:creationId xmlns:a16="http://schemas.microsoft.com/office/drawing/2014/main" id="{B4B7571B-EFCC-2BCD-86F3-CB839EF3F0FD}"/>
              </a:ext>
            </a:extLst>
          </p:cNvPr>
          <p:cNvGrpSpPr/>
          <p:nvPr userDrawn="1"/>
        </p:nvGrpSpPr>
        <p:grpSpPr>
          <a:xfrm>
            <a:off x="72000" y="4811246"/>
            <a:ext cx="9000000" cy="268682"/>
            <a:chOff x="72000" y="4811246"/>
            <a:chExt cx="9000000" cy="268682"/>
          </a:xfrm>
        </p:grpSpPr>
        <p:sp>
          <p:nvSpPr>
            <p:cNvPr id="7" name="Rectángulo redondeado 6">
              <a:extLst>
                <a:ext uri="{FF2B5EF4-FFF2-40B4-BE49-F238E27FC236}">
                  <a16:creationId xmlns:a16="http://schemas.microsoft.com/office/drawing/2014/main" id="{AC66D991-9F4B-0599-CDD6-79887EA8C663}"/>
                </a:ext>
              </a:extLst>
            </p:cNvPr>
            <p:cNvSpPr/>
            <p:nvPr userDrawn="1"/>
          </p:nvSpPr>
          <p:spPr>
            <a:xfrm>
              <a:off x="72000" y="4811246"/>
              <a:ext cx="9000000" cy="268682"/>
            </a:xfrm>
            <a:prstGeom prst="roundRect">
              <a:avLst>
                <a:gd name="adj" fmla="val 50000"/>
              </a:avLst>
            </a:prstGeom>
            <a:gradFill>
              <a:gsLst>
                <a:gs pos="100000">
                  <a:schemeClr val="bg2"/>
                </a:gs>
                <a:gs pos="0">
                  <a:schemeClr val="tx2"/>
                </a:gs>
              </a:gsLst>
              <a:lin ang="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latin typeface="Pulso Light" pitchFamily="2" charset="0"/>
              </a:endParaRPr>
            </a:p>
          </p:txBody>
        </p:sp>
        <p:pic>
          <p:nvPicPr>
            <p:cNvPr id="10" name="Gráfico 9">
              <a:extLst>
                <a:ext uri="{FF2B5EF4-FFF2-40B4-BE49-F238E27FC236}">
                  <a16:creationId xmlns:a16="http://schemas.microsoft.com/office/drawing/2014/main" id="{E6AE1F5A-4437-2630-5C4B-B4C2108AF089}"/>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03779" y="4835939"/>
              <a:ext cx="634500" cy="219297"/>
            </a:xfrm>
            <a:prstGeom prst="rect">
              <a:avLst/>
            </a:prstGeom>
          </p:spPr>
        </p:pic>
        <p:sp>
          <p:nvSpPr>
            <p:cNvPr id="11" name="Rectángulo 10">
              <a:extLst>
                <a:ext uri="{FF2B5EF4-FFF2-40B4-BE49-F238E27FC236}">
                  <a16:creationId xmlns:a16="http://schemas.microsoft.com/office/drawing/2014/main" id="{7A6FBC60-4878-42BB-9B15-ACD9353EDE20}"/>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dirty="0">
                  <a:solidFill>
                    <a:schemeClr val="bg1"/>
                  </a:solidFill>
                  <a:latin typeface="Pulso Light" pitchFamily="2" charset="0"/>
                  <a:ea typeface="Inter Light BETA" panose="020B0402030000000004" pitchFamily="34" charset="0"/>
                </a:rPr>
                <a:t>Telecom Argentina</a:t>
              </a:r>
              <a:r>
                <a:rPr lang="en-US" sz="650" b="1" i="0" spc="-7" noProof="0" dirty="0">
                  <a:solidFill>
                    <a:schemeClr val="bg1"/>
                  </a:solidFill>
                  <a:latin typeface="Pulso Light" pitchFamily="2" charset="0"/>
                  <a:ea typeface="Inter Light BETA" panose="020B0402030000000004" pitchFamily="34" charset="0"/>
                </a:rPr>
                <a:t>    ·    </a:t>
              </a:r>
              <a:r>
                <a:rPr lang="en-US" sz="650" b="0" i="0" spc="-7" noProof="0" dirty="0">
                  <a:solidFill>
                    <a:schemeClr val="bg1"/>
                  </a:solidFill>
                  <a:latin typeface="Pulso Light" pitchFamily="2" charset="0"/>
                  <a:ea typeface="Inter Light BETA" panose="020B0402030000000004" pitchFamily="34" charset="0"/>
                </a:rPr>
                <a:t>Investor Day</a:t>
              </a:r>
              <a:endParaRPr lang="en-US" sz="650" b="0" i="0" spc="-7" noProof="0" dirty="0">
                <a:solidFill>
                  <a:schemeClr val="bg1"/>
                </a:solidFill>
                <a:latin typeface="Pulso Light" pitchFamily="2" charset="0"/>
                <a:ea typeface="Inter Extra Bold" panose="020B0502030000000004" pitchFamily="34" charset="0"/>
              </a:endParaRPr>
            </a:p>
          </p:txBody>
        </p:sp>
      </p:grpSp>
      <p:sp>
        <p:nvSpPr>
          <p:cNvPr id="41" name="Rectángulo 40">
            <a:extLst>
              <a:ext uri="{FF2B5EF4-FFF2-40B4-BE49-F238E27FC236}">
                <a16:creationId xmlns:a16="http://schemas.microsoft.com/office/drawing/2014/main" id="{9B640818-4164-5EFA-9486-BB8B5AD18BC2}"/>
              </a:ext>
            </a:extLst>
          </p:cNvPr>
          <p:cNvSpPr/>
          <p:nvPr userDrawn="1"/>
        </p:nvSpPr>
        <p:spPr>
          <a:xfrm>
            <a:off x="613930" y="166052"/>
            <a:ext cx="649280" cy="91692"/>
          </a:xfrm>
          <a:prstGeom prst="rect">
            <a:avLst/>
          </a:prstGeom>
        </p:spPr>
        <p:txBody>
          <a:bodyPr wrap="none" lIns="0" tIns="0" rIns="0" bIns="0">
            <a:spAutoFit/>
          </a:bodyPr>
          <a:lstStyle/>
          <a:p>
            <a:pPr algn="ctr">
              <a:lnSpc>
                <a:spcPct val="85000"/>
              </a:lnSpc>
            </a:pPr>
            <a:r>
              <a:rPr lang="en-US" sz="700" b="0" i="0" spc="-7" noProof="1">
                <a:solidFill>
                  <a:srgbClr val="FFFFFF"/>
                </a:solidFill>
                <a:latin typeface="Pulso Light" pitchFamily="2" charset="0"/>
                <a:ea typeface="Inter Light BETA" panose="020B0402030000000004" pitchFamily="34" charset="0"/>
              </a:rPr>
              <a:t>Strategic Review</a:t>
            </a:r>
          </a:p>
        </p:txBody>
      </p:sp>
      <p:sp>
        <p:nvSpPr>
          <p:cNvPr id="47" name="Rectángulo redondeado 46">
            <a:extLst>
              <a:ext uri="{FF2B5EF4-FFF2-40B4-BE49-F238E27FC236}">
                <a16:creationId xmlns:a16="http://schemas.microsoft.com/office/drawing/2014/main" id="{0D69D312-ED9C-559E-D4AA-A768EED0C094}"/>
              </a:ext>
            </a:extLst>
          </p:cNvPr>
          <p:cNvSpPr>
            <a:spLocks/>
          </p:cNvSpPr>
          <p:nvPr userDrawn="1"/>
        </p:nvSpPr>
        <p:spPr>
          <a:xfrm>
            <a:off x="398570" y="-21937"/>
            <a:ext cx="1080000" cy="36000"/>
          </a:xfrm>
          <a:prstGeom prst="roundRect">
            <a:avLst>
              <a:gd name="adj" fmla="val 50000"/>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dirty="0">
              <a:solidFill>
                <a:schemeClr val="tx1"/>
              </a:solidFill>
            </a:endParaRPr>
          </a:p>
        </p:txBody>
      </p:sp>
      <p:sp>
        <p:nvSpPr>
          <p:cNvPr id="4" name="Rectángulo 3">
            <a:extLst>
              <a:ext uri="{FF2B5EF4-FFF2-40B4-BE49-F238E27FC236}">
                <a16:creationId xmlns:a16="http://schemas.microsoft.com/office/drawing/2014/main" id="{19CAEE5D-13FB-2921-2E16-A6ADDE15910E}"/>
              </a:ext>
            </a:extLst>
          </p:cNvPr>
          <p:cNvSpPr/>
          <p:nvPr userDrawn="1"/>
        </p:nvSpPr>
        <p:spPr>
          <a:xfrm>
            <a:off x="1924853" y="177003"/>
            <a:ext cx="92782" cy="91692"/>
          </a:xfrm>
          <a:prstGeom prst="rect">
            <a:avLst/>
          </a:prstGeom>
        </p:spPr>
        <p:txBody>
          <a:bodyPr wrap="none" lIns="0" tIns="0" rIns="0" bIns="0">
            <a:spAutoFit/>
          </a:bodyPr>
          <a:lstStyle/>
          <a:p>
            <a:pPr algn="ctr">
              <a:lnSpc>
                <a:spcPct val="85000"/>
              </a:lnSpc>
            </a:pPr>
            <a:r>
              <a:rPr lang="en-US" sz="700" b="0" i="0" spc="-7" noProof="1">
                <a:solidFill>
                  <a:schemeClr val="accent1"/>
                </a:solidFill>
                <a:latin typeface="Pulso Light" pitchFamily="2" charset="0"/>
                <a:ea typeface="Inter Light BETA" panose="020B0402030000000004" pitchFamily="34" charset="0"/>
              </a:rPr>
              <a:t>01</a:t>
            </a:r>
          </a:p>
        </p:txBody>
      </p:sp>
      <p:sp>
        <p:nvSpPr>
          <p:cNvPr id="6" name="Rectángulo 5">
            <a:extLst>
              <a:ext uri="{FF2B5EF4-FFF2-40B4-BE49-F238E27FC236}">
                <a16:creationId xmlns:a16="http://schemas.microsoft.com/office/drawing/2014/main" id="{87B6C77C-FEFD-20FD-8688-750068068721}"/>
              </a:ext>
            </a:extLst>
          </p:cNvPr>
          <p:cNvSpPr/>
          <p:nvPr userDrawn="1"/>
        </p:nvSpPr>
        <p:spPr>
          <a:xfrm>
            <a:off x="2168749" y="177003"/>
            <a:ext cx="692562" cy="91692"/>
          </a:xfrm>
          <a:prstGeom prst="rect">
            <a:avLst/>
          </a:prstGeom>
        </p:spPr>
        <p:txBody>
          <a:bodyPr wrap="none" lIns="0" tIns="0" rIns="0" bIns="0">
            <a:spAutoFit/>
          </a:bodyPr>
          <a:lstStyle/>
          <a:p>
            <a:pPr algn="l">
              <a:lnSpc>
                <a:spcPct val="85000"/>
              </a:lnSpc>
            </a:pPr>
            <a:r>
              <a:rPr lang="en-US" sz="700" b="0" i="0" spc="-7" noProof="1">
                <a:solidFill>
                  <a:srgbClr val="FFFFFF"/>
                </a:solidFill>
                <a:latin typeface="Pulso Light" pitchFamily="2" charset="0"/>
                <a:ea typeface="Inter Light BETA" panose="020B0402030000000004" pitchFamily="34" charset="0"/>
              </a:rPr>
              <a:t>Business Context</a:t>
            </a:r>
          </a:p>
        </p:txBody>
      </p:sp>
      <p:sp>
        <p:nvSpPr>
          <p:cNvPr id="13" name="Slide Number Placeholder 24">
            <a:extLst>
              <a:ext uri="{FF2B5EF4-FFF2-40B4-BE49-F238E27FC236}">
                <a16:creationId xmlns:a16="http://schemas.microsoft.com/office/drawing/2014/main" id="{7FFE3A86-9FF1-3FE9-E458-90E7FA0269F5}"/>
              </a:ext>
            </a:extLst>
          </p:cNvPr>
          <p:cNvSpPr txBox="1">
            <a:spLocks/>
          </p:cNvSpPr>
          <p:nvPr userDrawn="1"/>
        </p:nvSpPr>
        <p:spPr>
          <a:xfrm>
            <a:off x="8531999" y="160843"/>
            <a:ext cx="540001" cy="126542"/>
          </a:xfrm>
          <a:prstGeom prst="rect">
            <a:avLst/>
          </a:prstGeom>
        </p:spPr>
        <p:txBody>
          <a:bodyPr vert="horz" lIns="0" tIns="0" rIns="0" bIns="0" rtlCol="0" anchor="ctr"/>
          <a:lstStyle>
            <a:defPPr>
              <a:defRPr lang="en-US"/>
            </a:defPPr>
            <a:lvl1pPr lvl="0" algn="ctr">
              <a:defRPr sz="800" b="0" i="0">
                <a:solidFill>
                  <a:schemeClr val="tx1">
                    <a:lumMod val="75000"/>
                    <a:lumOff val="25000"/>
                    <a:alpha val="80000"/>
                  </a:schemeClr>
                </a:solidFill>
                <a:latin typeface="Open Sans Light" panose="020B0606030504020204" pitchFamily="34" charset="0"/>
                <a:ea typeface="Open Sans Light" panose="020B0606030504020204" pitchFamily="34" charset="0"/>
                <a:cs typeface="Open Sans Light" panose="020B0606030504020204" pitchFamily="34"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lvl="0"/>
            <a:fld id="{36C48702-E445-134E-B960-6F692773524F}" type="slidenum">
              <a:rPr lang="en-US" sz="562" b="0" i="0" smtClean="0">
                <a:solidFill>
                  <a:srgbClr val="727276">
                    <a:alpha val="80000"/>
                  </a:srgbClr>
                </a:solidFill>
                <a:latin typeface="Pulso Light" pitchFamily="2" charset="0"/>
                <a:ea typeface="Open Sans Light" panose="020B0306030504020204" pitchFamily="34" charset="0"/>
                <a:cs typeface="Open Sans Light" panose="020B0306030504020204" pitchFamily="34" charset="0"/>
              </a:rPr>
              <a:pPr lvl="0"/>
              <a:t>‹Nº›</a:t>
            </a:fld>
            <a:endParaRPr lang="en-US" sz="562" b="0" i="0" dirty="0">
              <a:solidFill>
                <a:srgbClr val="727276">
                  <a:alpha val="80000"/>
                </a:srgbClr>
              </a:solidFill>
              <a:latin typeface="Pulso Light" pitchFamily="2" charset="0"/>
              <a:ea typeface="Open Sans Light" panose="020B0306030504020204" pitchFamily="34" charset="0"/>
              <a:cs typeface="Open Sans Light" panose="020B0306030504020204" pitchFamily="34" charset="0"/>
            </a:endParaRPr>
          </a:p>
        </p:txBody>
      </p:sp>
      <p:cxnSp>
        <p:nvCxnSpPr>
          <p:cNvPr id="18" name="Conector recto 17">
            <a:extLst>
              <a:ext uri="{FF2B5EF4-FFF2-40B4-BE49-F238E27FC236}">
                <a16:creationId xmlns:a16="http://schemas.microsoft.com/office/drawing/2014/main" id="{478FB663-F61F-5554-7ADD-4D24821F1BF5}"/>
              </a:ext>
            </a:extLst>
          </p:cNvPr>
          <p:cNvCxnSpPr>
            <a:cxnSpLocks/>
          </p:cNvCxnSpPr>
          <p:nvPr userDrawn="1"/>
        </p:nvCxnSpPr>
        <p:spPr>
          <a:xfrm flipV="1">
            <a:off x="8532000" y="120940"/>
            <a:ext cx="0" cy="188266"/>
          </a:xfrm>
          <a:prstGeom prst="line">
            <a:avLst/>
          </a:prstGeom>
          <a:ln w="6350">
            <a:solidFill>
              <a:schemeClr val="bg1">
                <a:lumMod val="75000"/>
                <a:alpha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2" name="Grupo 21">
            <a:extLst>
              <a:ext uri="{FF2B5EF4-FFF2-40B4-BE49-F238E27FC236}">
                <a16:creationId xmlns:a16="http://schemas.microsoft.com/office/drawing/2014/main" id="{A61DEBD7-7FB7-DF07-9B0E-3C5A99C9A1E2}"/>
              </a:ext>
            </a:extLst>
          </p:cNvPr>
          <p:cNvGrpSpPr>
            <a:grpSpLocks noChangeAspect="1"/>
          </p:cNvGrpSpPr>
          <p:nvPr userDrawn="1"/>
        </p:nvGrpSpPr>
        <p:grpSpPr>
          <a:xfrm>
            <a:off x="1642077" y="198211"/>
            <a:ext cx="139179" cy="36000"/>
            <a:chOff x="4907127" y="353637"/>
            <a:chExt cx="433742" cy="112191"/>
          </a:xfrm>
        </p:grpSpPr>
        <p:sp>
          <p:nvSpPr>
            <p:cNvPr id="15" name="Rectángulo 61">
              <a:extLst>
                <a:ext uri="{FF2B5EF4-FFF2-40B4-BE49-F238E27FC236}">
                  <a16:creationId xmlns:a16="http://schemas.microsoft.com/office/drawing/2014/main" id="{124144DE-B1B0-C259-4AB7-D591B91CAC5E}"/>
                </a:ext>
              </a:extLst>
            </p:cNvPr>
            <p:cNvSpPr/>
            <p:nvPr/>
          </p:nvSpPr>
          <p:spPr>
            <a:xfrm rot="2700000">
              <a:off x="5205442" y="353637"/>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noFill/>
            <a:ln w="8890" cap="rnd" cmpd="sng">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rgbClr val="FFFFFF"/>
                </a:solidFill>
                <a:latin typeface="Pulso Light" pitchFamily="2" charset="0"/>
              </a:endParaRPr>
            </a:p>
          </p:txBody>
        </p:sp>
        <p:cxnSp>
          <p:nvCxnSpPr>
            <p:cNvPr id="16" name="Conector recto 15">
              <a:extLst>
                <a:ext uri="{FF2B5EF4-FFF2-40B4-BE49-F238E27FC236}">
                  <a16:creationId xmlns:a16="http://schemas.microsoft.com/office/drawing/2014/main" id="{449D7223-E1A8-64F3-99BB-C75D354825DA}"/>
                </a:ext>
              </a:extLst>
            </p:cNvPr>
            <p:cNvCxnSpPr>
              <a:cxnSpLocks/>
            </p:cNvCxnSpPr>
            <p:nvPr/>
          </p:nvCxnSpPr>
          <p:spPr>
            <a:xfrm>
              <a:off x="4907127" y="409732"/>
              <a:ext cx="433742" cy="0"/>
            </a:xfrm>
            <a:prstGeom prst="line">
              <a:avLst/>
            </a:prstGeom>
            <a:ln w="8890" cap="rnd">
              <a:solidFill>
                <a:schemeClr val="accent1"/>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642188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trategic Review 02 Visiion and Purpose">
    <p:spTree>
      <p:nvGrpSpPr>
        <p:cNvPr id="1" name=""/>
        <p:cNvGrpSpPr/>
        <p:nvPr/>
      </p:nvGrpSpPr>
      <p:grpSpPr>
        <a:xfrm>
          <a:off x="0" y="0"/>
          <a:ext cx="0" cy="0"/>
          <a:chOff x="0" y="0"/>
          <a:chExt cx="0" cy="0"/>
        </a:xfrm>
      </p:grpSpPr>
      <p:grpSp>
        <p:nvGrpSpPr>
          <p:cNvPr id="10" name="Grupo 9">
            <a:extLst>
              <a:ext uri="{FF2B5EF4-FFF2-40B4-BE49-F238E27FC236}">
                <a16:creationId xmlns:a16="http://schemas.microsoft.com/office/drawing/2014/main" id="{465D1DAA-E8C2-F86A-6918-7EC2A5E6EE70}"/>
              </a:ext>
            </a:extLst>
          </p:cNvPr>
          <p:cNvGrpSpPr/>
          <p:nvPr userDrawn="1"/>
        </p:nvGrpSpPr>
        <p:grpSpPr>
          <a:xfrm>
            <a:off x="72000" y="4811246"/>
            <a:ext cx="9000000" cy="268682"/>
            <a:chOff x="72000" y="4811246"/>
            <a:chExt cx="9000000" cy="268682"/>
          </a:xfrm>
        </p:grpSpPr>
        <p:sp>
          <p:nvSpPr>
            <p:cNvPr id="11" name="Rectángulo redondeado 10">
              <a:extLst>
                <a:ext uri="{FF2B5EF4-FFF2-40B4-BE49-F238E27FC236}">
                  <a16:creationId xmlns:a16="http://schemas.microsoft.com/office/drawing/2014/main" id="{79E50E8B-9501-85EF-005C-AAC48DEDAEA3}"/>
                </a:ext>
              </a:extLst>
            </p:cNvPr>
            <p:cNvSpPr/>
            <p:nvPr userDrawn="1"/>
          </p:nvSpPr>
          <p:spPr>
            <a:xfrm>
              <a:off x="72000" y="4811246"/>
              <a:ext cx="9000000" cy="268682"/>
            </a:xfrm>
            <a:prstGeom prst="roundRect">
              <a:avLst>
                <a:gd name="adj" fmla="val 50000"/>
              </a:avLst>
            </a:prstGeom>
            <a:gradFill>
              <a:gsLst>
                <a:gs pos="100000">
                  <a:schemeClr val="bg2"/>
                </a:gs>
                <a:gs pos="0">
                  <a:schemeClr val="tx2"/>
                </a:gs>
              </a:gsLst>
              <a:lin ang="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latin typeface="Pulso Light" pitchFamily="2" charset="0"/>
              </a:endParaRPr>
            </a:p>
          </p:txBody>
        </p:sp>
        <p:pic>
          <p:nvPicPr>
            <p:cNvPr id="21" name="Gráfico 20">
              <a:extLst>
                <a:ext uri="{FF2B5EF4-FFF2-40B4-BE49-F238E27FC236}">
                  <a16:creationId xmlns:a16="http://schemas.microsoft.com/office/drawing/2014/main" id="{359A5E3F-4FBE-2350-6565-0168BA24E6E1}"/>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303779" y="4835939"/>
              <a:ext cx="634500" cy="219297"/>
            </a:xfrm>
            <a:prstGeom prst="rect">
              <a:avLst/>
            </a:prstGeom>
          </p:spPr>
        </p:pic>
        <p:sp>
          <p:nvSpPr>
            <p:cNvPr id="22" name="Rectángulo 21">
              <a:extLst>
                <a:ext uri="{FF2B5EF4-FFF2-40B4-BE49-F238E27FC236}">
                  <a16:creationId xmlns:a16="http://schemas.microsoft.com/office/drawing/2014/main" id="{1EBA1812-DCBF-3273-826C-127FF29E3DA9}"/>
                </a:ext>
              </a:extLst>
            </p:cNvPr>
            <p:cNvSpPr/>
            <p:nvPr userDrawn="1"/>
          </p:nvSpPr>
          <p:spPr>
            <a:xfrm>
              <a:off x="250761" y="4908701"/>
              <a:ext cx="1296381" cy="85023"/>
            </a:xfrm>
            <a:prstGeom prst="rect">
              <a:avLst/>
            </a:prstGeom>
          </p:spPr>
          <p:txBody>
            <a:bodyPr wrap="none" lIns="0" tIns="0" rIns="0" bIns="0">
              <a:spAutoFit/>
            </a:bodyPr>
            <a:lstStyle/>
            <a:p>
              <a:pPr algn="l">
                <a:lnSpc>
                  <a:spcPct val="85000"/>
                </a:lnSpc>
              </a:pPr>
              <a:r>
                <a:rPr lang="en-US" sz="650" b="0" i="0" spc="-7" noProof="0">
                  <a:solidFill>
                    <a:schemeClr val="bg1"/>
                  </a:solidFill>
                  <a:latin typeface="Pulso Light" pitchFamily="2" charset="0"/>
                  <a:ea typeface="Inter Light BETA" panose="020B0402030000000004" pitchFamily="34" charset="0"/>
                </a:rPr>
                <a:t>Telecom Argentina</a:t>
              </a:r>
              <a:r>
                <a:rPr lang="en-US" sz="650" b="1" i="0" spc="-7" noProof="0">
                  <a:solidFill>
                    <a:schemeClr val="bg1"/>
                  </a:solidFill>
                  <a:latin typeface="Pulso Light" pitchFamily="2" charset="0"/>
                  <a:ea typeface="Inter Light BETA" panose="020B0402030000000004" pitchFamily="34" charset="0"/>
                </a:rPr>
                <a:t>    ·    </a:t>
              </a:r>
              <a:r>
                <a:rPr lang="en-US" sz="650" b="0" i="0" spc="-7" noProof="0">
                  <a:solidFill>
                    <a:schemeClr val="bg1"/>
                  </a:solidFill>
                  <a:latin typeface="Pulso Light" pitchFamily="2" charset="0"/>
                  <a:ea typeface="Inter Light BETA" panose="020B0402030000000004" pitchFamily="34" charset="0"/>
                </a:rPr>
                <a:t>Investor Day</a:t>
              </a:r>
              <a:endParaRPr lang="en-US" sz="650" b="0" i="0" spc="-7" noProof="0">
                <a:solidFill>
                  <a:schemeClr val="bg1"/>
                </a:solidFill>
                <a:latin typeface="Pulso Light" pitchFamily="2" charset="0"/>
                <a:ea typeface="Inter Extra Bold" panose="020B0502030000000004" pitchFamily="34" charset="0"/>
              </a:endParaRPr>
            </a:p>
          </p:txBody>
        </p:sp>
      </p:grpSp>
      <p:sp>
        <p:nvSpPr>
          <p:cNvPr id="23" name="Rectángulo 22">
            <a:extLst>
              <a:ext uri="{FF2B5EF4-FFF2-40B4-BE49-F238E27FC236}">
                <a16:creationId xmlns:a16="http://schemas.microsoft.com/office/drawing/2014/main" id="{34E9368C-25A4-5090-85A7-266011609195}"/>
              </a:ext>
            </a:extLst>
          </p:cNvPr>
          <p:cNvSpPr/>
          <p:nvPr userDrawn="1"/>
        </p:nvSpPr>
        <p:spPr>
          <a:xfrm>
            <a:off x="0" y="0"/>
            <a:ext cx="9143999" cy="605246"/>
          </a:xfrm>
          <a:prstGeom prst="rect">
            <a:avLst/>
          </a:prstGeom>
          <a:gradFill>
            <a:gsLst>
              <a:gs pos="0">
                <a:schemeClr val="accent1">
                  <a:alpha val="15000"/>
                </a:schemeClr>
              </a:gs>
              <a:gs pos="100000">
                <a:schemeClr val="accent1">
                  <a:alpha val="0"/>
                </a:schemeClr>
              </a:gs>
            </a:gsLst>
            <a:lin ang="5400000" scaled="1"/>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gradFill>
                <a:gsLst>
                  <a:gs pos="0">
                    <a:srgbClr val="FFFFFF"/>
                  </a:gs>
                  <a:gs pos="100000">
                    <a:schemeClr val="bg1"/>
                  </a:gs>
                </a:gsLst>
                <a:lin ang="5400000" scaled="1"/>
              </a:gradFill>
              <a:latin typeface="Pulso Light" pitchFamily="2" charset="0"/>
            </a:endParaRPr>
          </a:p>
        </p:txBody>
      </p:sp>
      <p:sp>
        <p:nvSpPr>
          <p:cNvPr id="26" name="Rectángulo 25">
            <a:extLst>
              <a:ext uri="{FF2B5EF4-FFF2-40B4-BE49-F238E27FC236}">
                <a16:creationId xmlns:a16="http://schemas.microsoft.com/office/drawing/2014/main" id="{B891B385-F74C-BCEA-5421-7EC091907DCE}"/>
              </a:ext>
            </a:extLst>
          </p:cNvPr>
          <p:cNvSpPr/>
          <p:nvPr userDrawn="1"/>
        </p:nvSpPr>
        <p:spPr>
          <a:xfrm>
            <a:off x="613930" y="166052"/>
            <a:ext cx="649280" cy="91692"/>
          </a:xfrm>
          <a:prstGeom prst="rect">
            <a:avLst/>
          </a:prstGeom>
        </p:spPr>
        <p:txBody>
          <a:bodyPr wrap="none" lIns="0" tIns="0" rIns="0" bIns="0">
            <a:spAutoFit/>
          </a:bodyPr>
          <a:lstStyle/>
          <a:p>
            <a:pPr algn="ctr">
              <a:lnSpc>
                <a:spcPct val="85000"/>
              </a:lnSpc>
            </a:pPr>
            <a:r>
              <a:rPr lang="en-US" sz="700" b="0" i="0" spc="-7" noProof="1">
                <a:solidFill>
                  <a:schemeClr val="bg2"/>
                </a:solidFill>
                <a:latin typeface="Pulso Light" pitchFamily="2" charset="0"/>
                <a:ea typeface="Inter Light BETA" panose="020B0402030000000004" pitchFamily="34" charset="0"/>
              </a:rPr>
              <a:t>Strategic Review</a:t>
            </a:r>
          </a:p>
        </p:txBody>
      </p:sp>
      <p:sp>
        <p:nvSpPr>
          <p:cNvPr id="27" name="Rectángulo redondeado 26">
            <a:extLst>
              <a:ext uri="{FF2B5EF4-FFF2-40B4-BE49-F238E27FC236}">
                <a16:creationId xmlns:a16="http://schemas.microsoft.com/office/drawing/2014/main" id="{4D452092-1015-C78E-FA5D-154EE4D62893}"/>
              </a:ext>
            </a:extLst>
          </p:cNvPr>
          <p:cNvSpPr>
            <a:spLocks/>
          </p:cNvSpPr>
          <p:nvPr userDrawn="1"/>
        </p:nvSpPr>
        <p:spPr>
          <a:xfrm>
            <a:off x="398570" y="-21937"/>
            <a:ext cx="1080000" cy="36000"/>
          </a:xfrm>
          <a:prstGeom prst="roundRect">
            <a:avLst>
              <a:gd name="adj" fmla="val 50000"/>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dirty="0">
              <a:solidFill>
                <a:schemeClr val="tx1"/>
              </a:solidFill>
              <a:latin typeface="Pulso Light" pitchFamily="2" charset="0"/>
            </a:endParaRPr>
          </a:p>
        </p:txBody>
      </p:sp>
      <p:sp>
        <p:nvSpPr>
          <p:cNvPr id="28" name="Rectángulo 27">
            <a:extLst>
              <a:ext uri="{FF2B5EF4-FFF2-40B4-BE49-F238E27FC236}">
                <a16:creationId xmlns:a16="http://schemas.microsoft.com/office/drawing/2014/main" id="{80D991A0-CDE9-C04C-B54E-6B2F1C887ED1}"/>
              </a:ext>
            </a:extLst>
          </p:cNvPr>
          <p:cNvSpPr/>
          <p:nvPr userDrawn="1"/>
        </p:nvSpPr>
        <p:spPr>
          <a:xfrm>
            <a:off x="1917639" y="177003"/>
            <a:ext cx="107210" cy="91692"/>
          </a:xfrm>
          <a:prstGeom prst="rect">
            <a:avLst/>
          </a:prstGeom>
        </p:spPr>
        <p:txBody>
          <a:bodyPr wrap="none" lIns="0" tIns="0" rIns="0" bIns="0">
            <a:spAutoFit/>
          </a:bodyPr>
          <a:lstStyle/>
          <a:p>
            <a:pPr algn="ctr">
              <a:lnSpc>
                <a:spcPct val="85000"/>
              </a:lnSpc>
            </a:pPr>
            <a:r>
              <a:rPr lang="en-US" sz="700" b="0" i="0" spc="-7" noProof="1">
                <a:solidFill>
                  <a:schemeClr val="bg2"/>
                </a:solidFill>
                <a:latin typeface="Pulso Light" pitchFamily="2" charset="0"/>
                <a:ea typeface="Inter Light BETA" panose="020B0402030000000004" pitchFamily="34" charset="0"/>
              </a:rPr>
              <a:t>02</a:t>
            </a:r>
            <a:endParaRPr lang="en-US" sz="700" b="0" i="0" spc="-7" noProof="1">
              <a:solidFill>
                <a:schemeClr val="tx1">
                  <a:lumMod val="75000"/>
                  <a:lumOff val="25000"/>
                </a:schemeClr>
              </a:solidFill>
              <a:latin typeface="Pulso Light" pitchFamily="2" charset="0"/>
              <a:ea typeface="Inter Light BETA" panose="020B0402030000000004" pitchFamily="34" charset="0"/>
            </a:endParaRPr>
          </a:p>
        </p:txBody>
      </p:sp>
      <p:sp>
        <p:nvSpPr>
          <p:cNvPr id="29" name="Rectángulo 28">
            <a:extLst>
              <a:ext uri="{FF2B5EF4-FFF2-40B4-BE49-F238E27FC236}">
                <a16:creationId xmlns:a16="http://schemas.microsoft.com/office/drawing/2014/main" id="{471BC367-F546-1E3C-F95D-46350034F14E}"/>
              </a:ext>
            </a:extLst>
          </p:cNvPr>
          <p:cNvSpPr/>
          <p:nvPr userDrawn="1"/>
        </p:nvSpPr>
        <p:spPr>
          <a:xfrm>
            <a:off x="2168749" y="177003"/>
            <a:ext cx="756489" cy="91692"/>
          </a:xfrm>
          <a:prstGeom prst="rect">
            <a:avLst/>
          </a:prstGeom>
        </p:spPr>
        <p:txBody>
          <a:bodyPr wrap="none" lIns="0" tIns="0" rIns="0" bIns="0">
            <a:spAutoFit/>
          </a:bodyPr>
          <a:lstStyle/>
          <a:p>
            <a:pPr algn="l">
              <a:lnSpc>
                <a:spcPct val="85000"/>
              </a:lnSpc>
            </a:pPr>
            <a:r>
              <a:rPr lang="en-US" sz="700" b="0" i="0" spc="-7" noProof="1">
                <a:solidFill>
                  <a:schemeClr val="tx1"/>
                </a:solidFill>
                <a:latin typeface="Pulso Light" pitchFamily="2" charset="0"/>
                <a:ea typeface="Inter Light BETA" panose="020B0402030000000004" pitchFamily="34" charset="0"/>
              </a:rPr>
              <a:t>Vision and Purpose</a:t>
            </a:r>
          </a:p>
        </p:txBody>
      </p:sp>
      <p:grpSp>
        <p:nvGrpSpPr>
          <p:cNvPr id="33" name="Grupo 32">
            <a:extLst>
              <a:ext uri="{FF2B5EF4-FFF2-40B4-BE49-F238E27FC236}">
                <a16:creationId xmlns:a16="http://schemas.microsoft.com/office/drawing/2014/main" id="{F607CDCD-36B9-6E69-32E0-2AE7610D345B}"/>
              </a:ext>
            </a:extLst>
          </p:cNvPr>
          <p:cNvGrpSpPr>
            <a:grpSpLocks noChangeAspect="1"/>
          </p:cNvGrpSpPr>
          <p:nvPr userDrawn="1"/>
        </p:nvGrpSpPr>
        <p:grpSpPr>
          <a:xfrm>
            <a:off x="1642077" y="198211"/>
            <a:ext cx="139179" cy="36000"/>
            <a:chOff x="4907127" y="353637"/>
            <a:chExt cx="433742" cy="112191"/>
          </a:xfrm>
        </p:grpSpPr>
        <p:sp>
          <p:nvSpPr>
            <p:cNvPr id="34" name="Rectángulo 61">
              <a:extLst>
                <a:ext uri="{FF2B5EF4-FFF2-40B4-BE49-F238E27FC236}">
                  <a16:creationId xmlns:a16="http://schemas.microsoft.com/office/drawing/2014/main" id="{59DB639E-DE69-FF31-699E-C7F3AD4EC51C}"/>
                </a:ext>
              </a:extLst>
            </p:cNvPr>
            <p:cNvSpPr/>
            <p:nvPr/>
          </p:nvSpPr>
          <p:spPr>
            <a:xfrm rot="2700000">
              <a:off x="5205442" y="353637"/>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noFill/>
            <a:ln w="8890" cap="rnd" cmpd="sng">
              <a:solidFill>
                <a:schemeClr val="bg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latin typeface="Pulso Light" pitchFamily="2" charset="0"/>
              </a:endParaRPr>
            </a:p>
          </p:txBody>
        </p:sp>
        <p:cxnSp>
          <p:nvCxnSpPr>
            <p:cNvPr id="35" name="Conector recto 34">
              <a:extLst>
                <a:ext uri="{FF2B5EF4-FFF2-40B4-BE49-F238E27FC236}">
                  <a16:creationId xmlns:a16="http://schemas.microsoft.com/office/drawing/2014/main" id="{384E86E2-EC25-DD84-A692-55642811B3B2}"/>
                </a:ext>
              </a:extLst>
            </p:cNvPr>
            <p:cNvCxnSpPr>
              <a:cxnSpLocks/>
            </p:cNvCxnSpPr>
            <p:nvPr/>
          </p:nvCxnSpPr>
          <p:spPr>
            <a:xfrm>
              <a:off x="4907127" y="409732"/>
              <a:ext cx="433742" cy="0"/>
            </a:xfrm>
            <a:prstGeom prst="line">
              <a:avLst/>
            </a:prstGeom>
            <a:ln w="8890" cap="rnd">
              <a:solidFill>
                <a:schemeClr val="bg2"/>
              </a:solidFill>
              <a:round/>
            </a:ln>
          </p:spPr>
          <p:style>
            <a:lnRef idx="1">
              <a:schemeClr val="accent1"/>
            </a:lnRef>
            <a:fillRef idx="0">
              <a:schemeClr val="accent1"/>
            </a:fillRef>
            <a:effectRef idx="0">
              <a:schemeClr val="accent1"/>
            </a:effectRef>
            <a:fontRef idx="minor">
              <a:schemeClr val="tx1"/>
            </a:fontRef>
          </p:style>
        </p:cxnSp>
      </p:grpSp>
      <p:sp>
        <p:nvSpPr>
          <p:cNvPr id="2" name="Slide Number Placeholder 24">
            <a:extLst>
              <a:ext uri="{FF2B5EF4-FFF2-40B4-BE49-F238E27FC236}">
                <a16:creationId xmlns:a16="http://schemas.microsoft.com/office/drawing/2014/main" id="{805CCDE5-8BA1-B1F3-BAA9-4521A1A4406E}"/>
              </a:ext>
            </a:extLst>
          </p:cNvPr>
          <p:cNvSpPr txBox="1">
            <a:spLocks/>
          </p:cNvSpPr>
          <p:nvPr userDrawn="1"/>
        </p:nvSpPr>
        <p:spPr>
          <a:xfrm>
            <a:off x="8531999" y="160843"/>
            <a:ext cx="540001" cy="126542"/>
          </a:xfrm>
          <a:prstGeom prst="rect">
            <a:avLst/>
          </a:prstGeom>
        </p:spPr>
        <p:txBody>
          <a:bodyPr vert="horz" lIns="0" tIns="0" rIns="0" bIns="0" rtlCol="0" anchor="ctr"/>
          <a:lstStyle>
            <a:defPPr>
              <a:defRPr lang="en-US"/>
            </a:defPPr>
            <a:lvl1pPr lvl="0" algn="ctr">
              <a:defRPr sz="800" b="0" i="0">
                <a:solidFill>
                  <a:schemeClr val="tx1">
                    <a:lumMod val="75000"/>
                    <a:lumOff val="25000"/>
                    <a:alpha val="80000"/>
                  </a:schemeClr>
                </a:solidFill>
                <a:latin typeface="Open Sans Light" panose="020B0606030504020204" pitchFamily="34" charset="0"/>
                <a:ea typeface="Open Sans Light" panose="020B0606030504020204" pitchFamily="34" charset="0"/>
                <a:cs typeface="Open Sans Light" panose="020B0606030504020204" pitchFamily="34" charset="0"/>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a:lstStyle>
          <a:p>
            <a:pPr lvl="0"/>
            <a:fld id="{36C48702-E445-134E-B960-6F692773524F}" type="slidenum">
              <a:rPr lang="en-US" sz="562" b="0" i="0" smtClean="0">
                <a:solidFill>
                  <a:schemeClr val="tx1">
                    <a:lumMod val="75000"/>
                    <a:lumOff val="25000"/>
                    <a:alpha val="80000"/>
                  </a:schemeClr>
                </a:solidFill>
                <a:latin typeface="Pulso Light" pitchFamily="2" charset="0"/>
                <a:ea typeface="Open Sans Light" panose="020B0306030504020204" pitchFamily="34" charset="0"/>
                <a:cs typeface="Open Sans Light" panose="020B0306030504020204" pitchFamily="34" charset="0"/>
              </a:rPr>
              <a:pPr lvl="0"/>
              <a:t>‹Nº›</a:t>
            </a:fld>
            <a:endParaRPr lang="en-US" sz="562" b="0" i="0" dirty="0">
              <a:solidFill>
                <a:schemeClr val="tx1">
                  <a:lumMod val="75000"/>
                  <a:lumOff val="25000"/>
                  <a:alpha val="80000"/>
                </a:schemeClr>
              </a:solidFill>
              <a:latin typeface="Pulso Light" pitchFamily="2" charset="0"/>
              <a:ea typeface="Open Sans Light" panose="020B0306030504020204" pitchFamily="34" charset="0"/>
              <a:cs typeface="Open Sans Light" panose="020B0306030504020204" pitchFamily="34" charset="0"/>
            </a:endParaRPr>
          </a:p>
        </p:txBody>
      </p:sp>
      <p:cxnSp>
        <p:nvCxnSpPr>
          <p:cNvPr id="3" name="Conector recto 2">
            <a:extLst>
              <a:ext uri="{FF2B5EF4-FFF2-40B4-BE49-F238E27FC236}">
                <a16:creationId xmlns:a16="http://schemas.microsoft.com/office/drawing/2014/main" id="{08864553-95C9-D97A-7D88-066B9DA46739}"/>
              </a:ext>
            </a:extLst>
          </p:cNvPr>
          <p:cNvCxnSpPr>
            <a:cxnSpLocks/>
          </p:cNvCxnSpPr>
          <p:nvPr userDrawn="1"/>
        </p:nvCxnSpPr>
        <p:spPr>
          <a:xfrm flipV="1">
            <a:off x="8532000" y="120940"/>
            <a:ext cx="0" cy="188266"/>
          </a:xfrm>
          <a:prstGeom prst="line">
            <a:avLst/>
          </a:prstGeom>
          <a:ln w="6350">
            <a:solidFill>
              <a:schemeClr val="tx1">
                <a:lumMod val="75000"/>
                <a:lumOff val="25000"/>
                <a:alpha val="75000"/>
              </a:schemeClr>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4785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25639572"/>
      </p:ext>
    </p:extLst>
  </p:cSld>
  <p:clrMap bg1="lt1" tx1="dk1" bg2="lt2" tx2="dk2" accent1="accent1" accent2="accent2" accent3="accent3" accent4="accent4" accent5="accent5" accent6="accent6" hlink="hlink" folHlink="folHlink"/>
  <p:sldLayoutIdLst>
    <p:sldLayoutId id="2147486869" r:id="rId1"/>
    <p:sldLayoutId id="2147486958" r:id="rId2"/>
    <p:sldLayoutId id="2147486960" r:id="rId3"/>
    <p:sldLayoutId id="2147486957" r:id="rId4"/>
    <p:sldLayoutId id="2147486873" r:id="rId5"/>
    <p:sldLayoutId id="2147486959" r:id="rId6"/>
    <p:sldLayoutId id="2147486947" r:id="rId7"/>
    <p:sldLayoutId id="2147486961" r:id="rId8"/>
    <p:sldLayoutId id="2147486955" r:id="rId9"/>
    <p:sldLayoutId id="2147486956" r:id="rId10"/>
    <p:sldLayoutId id="2147486949" r:id="rId11"/>
    <p:sldLayoutId id="2147486967" r:id="rId12"/>
    <p:sldLayoutId id="2147486966"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642909" rtl="0" eaLnBrk="1" latinLnBrk="0" hangingPunct="1">
        <a:lnSpc>
          <a:spcPct val="80000"/>
        </a:lnSpc>
        <a:spcBef>
          <a:spcPct val="0"/>
        </a:spcBef>
        <a:buNone/>
        <a:defRPr sz="2531" b="1" i="0" kern="1200" spc="-70" baseline="0">
          <a:solidFill>
            <a:schemeClr val="tx1"/>
          </a:solidFill>
          <a:latin typeface="+mj-lt"/>
          <a:ea typeface="Montserrat" charset="0"/>
          <a:cs typeface="Montserrat" charset="0"/>
        </a:defRPr>
      </a:lvl1pPr>
    </p:titleStyle>
    <p:bodyStyle>
      <a:lvl1pPr marL="0" indent="0" algn="l" defTabSz="642909" rtl="0" eaLnBrk="1" latinLnBrk="0" hangingPunct="1">
        <a:lnSpc>
          <a:spcPct val="150000"/>
        </a:lnSpc>
        <a:spcBef>
          <a:spcPts val="703"/>
        </a:spcBef>
        <a:buFont typeface="Arial" panose="020B0604020202020204" pitchFamily="34" charset="0"/>
        <a:buNone/>
        <a:defRPr sz="1969" kern="1200">
          <a:solidFill>
            <a:schemeClr val="tx1"/>
          </a:solidFill>
          <a:latin typeface="+mn-lt"/>
          <a:ea typeface="+mn-ea"/>
          <a:cs typeface="+mn-cs"/>
        </a:defRPr>
      </a:lvl1pPr>
      <a:lvl2pPr marL="0" indent="0" algn="l" defTabSz="642909" rtl="0" eaLnBrk="1" latinLnBrk="0" hangingPunct="1">
        <a:lnSpc>
          <a:spcPct val="150000"/>
        </a:lnSpc>
        <a:spcBef>
          <a:spcPts val="351"/>
        </a:spcBef>
        <a:buFont typeface="Arial" panose="020B0604020202020204" pitchFamily="34" charset="0"/>
        <a:buNone/>
        <a:defRPr sz="1266" kern="1200">
          <a:solidFill>
            <a:schemeClr val="tx1"/>
          </a:solidFill>
          <a:latin typeface="+mn-lt"/>
          <a:ea typeface="+mn-ea"/>
          <a:cs typeface="+mn-cs"/>
        </a:defRPr>
      </a:lvl2pPr>
      <a:lvl3pPr marL="0" indent="0" algn="l" defTabSz="642909" rtl="0" eaLnBrk="1" latinLnBrk="0" hangingPunct="1">
        <a:lnSpc>
          <a:spcPct val="150000"/>
        </a:lnSpc>
        <a:spcBef>
          <a:spcPts val="351"/>
        </a:spcBef>
        <a:buFont typeface="Arial" panose="020B0604020202020204" pitchFamily="34" charset="0"/>
        <a:buNone/>
        <a:defRPr sz="844" kern="1200">
          <a:solidFill>
            <a:schemeClr val="tx1"/>
          </a:solidFill>
          <a:latin typeface="+mn-lt"/>
          <a:ea typeface="+mn-ea"/>
          <a:cs typeface="+mn-cs"/>
        </a:defRPr>
      </a:lvl3pPr>
      <a:lvl4pPr marL="0" indent="0" algn="l" defTabSz="642909" rtl="0" eaLnBrk="1" latinLnBrk="0" hangingPunct="1">
        <a:lnSpc>
          <a:spcPct val="150000"/>
        </a:lnSpc>
        <a:spcBef>
          <a:spcPts val="351"/>
        </a:spcBef>
        <a:buFont typeface="Arial" panose="020B0604020202020204" pitchFamily="34" charset="0"/>
        <a:buNone/>
        <a:defRPr sz="703" kern="1200">
          <a:solidFill>
            <a:schemeClr val="tx1">
              <a:alpha val="70000"/>
            </a:schemeClr>
          </a:solidFill>
          <a:latin typeface="+mn-lt"/>
          <a:ea typeface="+mn-ea"/>
          <a:cs typeface="+mn-cs"/>
        </a:defRPr>
      </a:lvl4pPr>
      <a:lvl5pPr marL="0" indent="0" algn="l" defTabSz="642909" rtl="0" eaLnBrk="1" latinLnBrk="0" hangingPunct="1">
        <a:lnSpc>
          <a:spcPct val="150000"/>
        </a:lnSpc>
        <a:spcBef>
          <a:spcPts val="351"/>
        </a:spcBef>
        <a:buFont typeface="Arial" panose="020B0604020202020204" pitchFamily="34" charset="0"/>
        <a:buNone/>
        <a:defRPr sz="703" kern="1200" baseline="0">
          <a:solidFill>
            <a:schemeClr val="tx1">
              <a:alpha val="50000"/>
            </a:schemeClr>
          </a:solidFill>
          <a:latin typeface="+mn-lt"/>
          <a:ea typeface="+mn-ea"/>
          <a:cs typeface="+mn-cs"/>
        </a:defRPr>
      </a:lvl5pPr>
      <a:lvl6pPr marL="1768000"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6pPr>
      <a:lvl7pPr marL="2089455"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7pPr>
      <a:lvl8pPr marL="2410909"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8pPr>
      <a:lvl9pPr marL="2732362"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909" rtl="0" eaLnBrk="1" latinLnBrk="0" hangingPunct="1">
        <a:defRPr sz="1266" kern="1200">
          <a:solidFill>
            <a:schemeClr val="tx1"/>
          </a:solidFill>
          <a:latin typeface="+mn-lt"/>
          <a:ea typeface="+mn-ea"/>
          <a:cs typeface="+mn-cs"/>
        </a:defRPr>
      </a:lvl1pPr>
      <a:lvl2pPr marL="321455" algn="l" defTabSz="642909" rtl="0" eaLnBrk="1" latinLnBrk="0" hangingPunct="1">
        <a:defRPr sz="1266" kern="1200">
          <a:solidFill>
            <a:schemeClr val="tx1"/>
          </a:solidFill>
          <a:latin typeface="+mn-lt"/>
          <a:ea typeface="+mn-ea"/>
          <a:cs typeface="+mn-cs"/>
        </a:defRPr>
      </a:lvl2pPr>
      <a:lvl3pPr marL="642909" algn="l" defTabSz="642909" rtl="0" eaLnBrk="1" latinLnBrk="0" hangingPunct="1">
        <a:defRPr sz="1266" kern="1200">
          <a:solidFill>
            <a:schemeClr val="tx1"/>
          </a:solidFill>
          <a:latin typeface="+mn-lt"/>
          <a:ea typeface="+mn-ea"/>
          <a:cs typeface="+mn-cs"/>
        </a:defRPr>
      </a:lvl3pPr>
      <a:lvl4pPr marL="964364" algn="l" defTabSz="642909" rtl="0" eaLnBrk="1" latinLnBrk="0" hangingPunct="1">
        <a:defRPr sz="1266" kern="1200">
          <a:solidFill>
            <a:schemeClr val="tx1"/>
          </a:solidFill>
          <a:latin typeface="+mn-lt"/>
          <a:ea typeface="+mn-ea"/>
          <a:cs typeface="+mn-cs"/>
        </a:defRPr>
      </a:lvl4pPr>
      <a:lvl5pPr marL="1285818" algn="l" defTabSz="642909" rtl="0" eaLnBrk="1" latinLnBrk="0" hangingPunct="1">
        <a:defRPr sz="1266" kern="1200">
          <a:solidFill>
            <a:schemeClr val="tx1"/>
          </a:solidFill>
          <a:latin typeface="+mn-lt"/>
          <a:ea typeface="+mn-ea"/>
          <a:cs typeface="+mn-cs"/>
        </a:defRPr>
      </a:lvl5pPr>
      <a:lvl6pPr marL="1607272" algn="l" defTabSz="642909" rtl="0" eaLnBrk="1" latinLnBrk="0" hangingPunct="1">
        <a:defRPr sz="1266" kern="1200">
          <a:solidFill>
            <a:schemeClr val="tx1"/>
          </a:solidFill>
          <a:latin typeface="+mn-lt"/>
          <a:ea typeface="+mn-ea"/>
          <a:cs typeface="+mn-cs"/>
        </a:defRPr>
      </a:lvl6pPr>
      <a:lvl7pPr marL="1928726" algn="l" defTabSz="642909" rtl="0" eaLnBrk="1" latinLnBrk="0" hangingPunct="1">
        <a:defRPr sz="1266" kern="1200">
          <a:solidFill>
            <a:schemeClr val="tx1"/>
          </a:solidFill>
          <a:latin typeface="+mn-lt"/>
          <a:ea typeface="+mn-ea"/>
          <a:cs typeface="+mn-cs"/>
        </a:defRPr>
      </a:lvl7pPr>
      <a:lvl8pPr marL="2250181" algn="l" defTabSz="642909" rtl="0" eaLnBrk="1" latinLnBrk="0" hangingPunct="1">
        <a:defRPr sz="1266" kern="1200">
          <a:solidFill>
            <a:schemeClr val="tx1"/>
          </a:solidFill>
          <a:latin typeface="+mn-lt"/>
          <a:ea typeface="+mn-ea"/>
          <a:cs typeface="+mn-cs"/>
        </a:defRPr>
      </a:lvl8pPr>
      <a:lvl9pPr marL="2571635" algn="l" defTabSz="642909" rtl="0" eaLnBrk="1" latinLnBrk="0" hangingPunct="1">
        <a:defRPr sz="1266" kern="1200">
          <a:solidFill>
            <a:schemeClr val="tx1"/>
          </a:solidFill>
          <a:latin typeface="+mn-lt"/>
          <a:ea typeface="+mn-ea"/>
          <a:cs typeface="+mn-cs"/>
        </a:defRPr>
      </a:lvl9pPr>
    </p:otherStyle>
  </p:txStyles>
  <p:extLst>
    <p:ext uri="{27BBF7A9-308A-43DC-89C8-2F10F3537804}">
      <p15:sldGuideLst xmlns:p15="http://schemas.microsoft.com/office/powerpoint/2012/main">
        <p15:guide id="0" pos="1950" userDrawn="1">
          <p15:clr>
            <a:srgbClr val="F26B43"/>
          </p15:clr>
        </p15:guide>
        <p15:guide id="1" orient="horz" pos="1029" userDrawn="1">
          <p15:clr>
            <a:srgbClr val="F26B43"/>
          </p15:clr>
        </p15:guide>
        <p15:guide id="14" orient="horz" pos="165" userDrawn="1">
          <p15:clr>
            <a:srgbClr val="F26B43"/>
          </p15:clr>
        </p15:guide>
        <p15:guide id="27" orient="horz" pos="1882" userDrawn="1">
          <p15:clr>
            <a:srgbClr val="F26B43"/>
          </p15:clr>
        </p15:guide>
        <p15:guide id="28" pos="326" userDrawn="1">
          <p15:clr>
            <a:srgbClr val="F26B43"/>
          </p15:clr>
        </p15:guide>
        <p15:guide id="29" pos="3575" userDrawn="1">
          <p15:clr>
            <a:srgbClr val="F26B43"/>
          </p15:clr>
        </p15:guide>
        <p15:guide id="44" userDrawn="1">
          <p15:clr>
            <a:srgbClr val="F26B43"/>
          </p15:clr>
        </p15:guide>
        <p15:guide id="45" pos="3901" userDrawn="1">
          <p15:clr>
            <a:srgbClr val="F26B43"/>
          </p15:clr>
        </p15:guide>
        <p15:guide id="46" orient="horz" userDrawn="1">
          <p15:clr>
            <a:srgbClr val="F26B43"/>
          </p15:clr>
        </p15:guide>
        <p15:guide id="47" orient="horz" pos="2057" userDrawn="1">
          <p15:clr>
            <a:srgbClr val="F26B43"/>
          </p15:clr>
        </p15:guide>
        <p15:guide id="48" pos="649" userDrawn="1">
          <p15:clr>
            <a:srgbClr val="F26B43"/>
          </p15:clr>
        </p15:guide>
        <p15:guide id="51" orient="horz" pos="338" userDrawn="1">
          <p15:clr>
            <a:srgbClr val="F26B43"/>
          </p15:clr>
        </p15:guide>
        <p15:guide id="52" pos="971"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jpe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10" Type="http://schemas.openxmlformats.org/officeDocument/2006/relationships/image" Target="../media/image16.jpeg"/><Relationship Id="rId4" Type="http://schemas.openxmlformats.org/officeDocument/2006/relationships/image" Target="../media/image10.jpg"/><Relationship Id="rId9" Type="http://schemas.openxmlformats.org/officeDocument/2006/relationships/image" Target="../media/image15.jpeg"/></Relationships>
</file>

<file path=ppt/slides/_rels/slide1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49.emf"/><Relationship Id="rId7" Type="http://schemas.openxmlformats.org/officeDocument/2006/relationships/image" Target="../media/image53.emf"/><Relationship Id="rId2" Type="http://schemas.openxmlformats.org/officeDocument/2006/relationships/chart" Target="../charts/chart2.xml"/><Relationship Id="rId1" Type="http://schemas.openxmlformats.org/officeDocument/2006/relationships/slideLayout" Target="../slideLayouts/slideLayout7.xml"/><Relationship Id="rId6" Type="http://schemas.openxmlformats.org/officeDocument/2006/relationships/image" Target="../media/image52.emf"/><Relationship Id="rId11" Type="http://schemas.openxmlformats.org/officeDocument/2006/relationships/image" Target="../media/image57.emf"/><Relationship Id="rId5" Type="http://schemas.openxmlformats.org/officeDocument/2006/relationships/image" Target="../media/image51.emf"/><Relationship Id="rId10" Type="http://schemas.openxmlformats.org/officeDocument/2006/relationships/image" Target="../media/image56.jpeg"/><Relationship Id="rId4" Type="http://schemas.openxmlformats.org/officeDocument/2006/relationships/image" Target="../media/image50.emf"/><Relationship Id="rId9" Type="http://schemas.openxmlformats.org/officeDocument/2006/relationships/image" Target="../media/image55.emf"/></Relationships>
</file>

<file path=ppt/slides/_rels/slide12.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54.emf"/><Relationship Id="rId1" Type="http://schemas.openxmlformats.org/officeDocument/2006/relationships/slideLayout" Target="../slideLayouts/slideLayout7.xml"/><Relationship Id="rId4" Type="http://schemas.openxmlformats.org/officeDocument/2006/relationships/image" Target="../media/image57.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9.xml"/><Relationship Id="rId5" Type="http://schemas.openxmlformats.org/officeDocument/2006/relationships/image" Target="../media/image61.jpg"/><Relationship Id="rId4" Type="http://schemas.openxmlformats.org/officeDocument/2006/relationships/image" Target="../media/image60.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10.xml"/><Relationship Id="rId6" Type="http://schemas.openxmlformats.org/officeDocument/2006/relationships/chart" Target="../charts/chart5.xml"/><Relationship Id="rId5" Type="http://schemas.openxmlformats.org/officeDocument/2006/relationships/chart" Target="../charts/chart4.xml"/><Relationship Id="rId4" Type="http://schemas.openxmlformats.org/officeDocument/2006/relationships/chart" Target="../charts/chart3.xml"/></Relationships>
</file>

<file path=ppt/slides/_rels/slide1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microsoft.com/office/2018/10/relationships/comments" Target="../comments/modernComment_7FFFF130_3714E94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jpg"/><Relationship Id="rId7"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8" Type="http://schemas.openxmlformats.org/officeDocument/2006/relationships/image" Target="../media/image54.emf"/><Relationship Id="rId3" Type="http://schemas.openxmlformats.org/officeDocument/2006/relationships/image" Target="../media/image67.png"/><Relationship Id="rId7" Type="http://schemas.openxmlformats.org/officeDocument/2006/relationships/image" Target="../media/image55.emf"/><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57.emf"/><Relationship Id="rId5" Type="http://schemas.openxmlformats.org/officeDocument/2006/relationships/image" Target="../media/image69.jpeg"/><Relationship Id="rId4" Type="http://schemas.openxmlformats.org/officeDocument/2006/relationships/image" Target="../media/image68.svg"/></Relationships>
</file>

<file path=ppt/slides/_rels/slide2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chart" Target="../charts/chart6.xml"/><Relationship Id="rId2" Type="http://schemas.microsoft.com/office/2018/10/relationships/comments" Target="../comments/modernComment_7FFFEEE7_CD8C7633.xml"/><Relationship Id="rId1" Type="http://schemas.openxmlformats.org/officeDocument/2006/relationships/slideLayout" Target="../slideLayouts/slideLayout10.xml"/><Relationship Id="rId4" Type="http://schemas.openxmlformats.org/officeDocument/2006/relationships/chart" Target="../charts/chart7.xml"/></Relationships>
</file>

<file path=ppt/slides/_rels/slide2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55.emf"/><Relationship Id="rId5" Type="http://schemas.openxmlformats.org/officeDocument/2006/relationships/chart" Target="../charts/chart9.xml"/><Relationship Id="rId4" Type="http://schemas.openxmlformats.org/officeDocument/2006/relationships/image" Target="../media/image54.emf"/></Relationships>
</file>

<file path=ppt/slides/_rels/slide27.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4.svg"/><Relationship Id="rId7" Type="http://schemas.openxmlformats.org/officeDocument/2006/relationships/image" Target="../media/image78.svg"/><Relationship Id="rId2" Type="http://schemas.openxmlformats.org/officeDocument/2006/relationships/image" Target="../media/image34.png"/><Relationship Id="rId1" Type="http://schemas.openxmlformats.org/officeDocument/2006/relationships/slideLayout" Target="../slideLayouts/slideLayout10.xml"/><Relationship Id="rId6" Type="http://schemas.openxmlformats.org/officeDocument/2006/relationships/image" Target="../media/image77.png"/><Relationship Id="rId5" Type="http://schemas.openxmlformats.org/officeDocument/2006/relationships/image" Target="../media/image76.svg"/><Relationship Id="rId4" Type="http://schemas.openxmlformats.org/officeDocument/2006/relationships/image" Target="../media/image75.png"/><Relationship Id="rId9" Type="http://schemas.openxmlformats.org/officeDocument/2006/relationships/image" Target="../media/image80.svg"/></Relationships>
</file>

<file path=ppt/slides/_rels/slide28.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chart" Target="../charts/chart10.xml"/><Relationship Id="rId2" Type="http://schemas.microsoft.com/office/2018/10/relationships/comments" Target="../comments/modernComment_7FFFF131_532B1EE5.xml"/><Relationship Id="rId1" Type="http://schemas.openxmlformats.org/officeDocument/2006/relationships/slideLayout" Target="../slideLayouts/slideLayout10.xml"/><Relationship Id="rId5" Type="http://schemas.openxmlformats.org/officeDocument/2006/relationships/chart" Target="../charts/chart12.xml"/><Relationship Id="rId4" Type="http://schemas.openxmlformats.org/officeDocument/2006/relationships/chart" Target="../charts/chart11.xml"/></Relationships>
</file>

<file path=ppt/slides/_rels/slide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84.jpg"/><Relationship Id="rId2" Type="http://schemas.microsoft.com/office/2018/10/relationships/comments" Target="../comments/modernComment_7FFFEF31_20D8FCF.xml"/><Relationship Id="rId1" Type="http://schemas.openxmlformats.org/officeDocument/2006/relationships/slideLayout" Target="../slideLayouts/slideLayout10.xml"/></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57.emf"/><Relationship Id="rId7" Type="http://schemas.openxmlformats.org/officeDocument/2006/relationships/image" Target="../media/image86.png"/><Relationship Id="rId2" Type="http://schemas.openxmlformats.org/officeDocument/2006/relationships/image" Target="../media/image26.png"/><Relationship Id="rId1" Type="http://schemas.openxmlformats.org/officeDocument/2006/relationships/slideLayout" Target="../slideLayouts/slideLayout10.xml"/><Relationship Id="rId6" Type="http://schemas.openxmlformats.org/officeDocument/2006/relationships/image" Target="../media/image85.png"/><Relationship Id="rId5" Type="http://schemas.openxmlformats.org/officeDocument/2006/relationships/image" Target="../media/image54.emf"/><Relationship Id="rId4" Type="http://schemas.openxmlformats.org/officeDocument/2006/relationships/image" Target="../media/image55.emf"/><Relationship Id="rId9" Type="http://schemas.openxmlformats.org/officeDocument/2006/relationships/image" Target="../media/image88.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99.png"/><Relationship Id="rId18" Type="http://schemas.openxmlformats.org/officeDocument/2006/relationships/image" Target="../media/image104.png"/><Relationship Id="rId26" Type="http://schemas.openxmlformats.org/officeDocument/2006/relationships/image" Target="../media/image112.png"/><Relationship Id="rId3" Type="http://schemas.openxmlformats.org/officeDocument/2006/relationships/chart" Target="../charts/chart14.xml"/><Relationship Id="rId21" Type="http://schemas.openxmlformats.org/officeDocument/2006/relationships/image" Target="../media/image107.png"/><Relationship Id="rId7" Type="http://schemas.openxmlformats.org/officeDocument/2006/relationships/image" Target="../media/image94.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111.png"/><Relationship Id="rId2" Type="http://schemas.openxmlformats.org/officeDocument/2006/relationships/chart" Target="../charts/chart13.xml"/><Relationship Id="rId16" Type="http://schemas.openxmlformats.org/officeDocument/2006/relationships/image" Target="../media/image102.png"/><Relationship Id="rId20" Type="http://schemas.openxmlformats.org/officeDocument/2006/relationships/image" Target="../media/image106.png"/><Relationship Id="rId1" Type="http://schemas.openxmlformats.org/officeDocument/2006/relationships/slideLayout" Target="../slideLayouts/slideLayout11.xml"/><Relationship Id="rId6" Type="http://schemas.openxmlformats.org/officeDocument/2006/relationships/image" Target="../media/image93.png"/><Relationship Id="rId11" Type="http://schemas.openxmlformats.org/officeDocument/2006/relationships/image" Target="../media/image97.svg"/><Relationship Id="rId24" Type="http://schemas.openxmlformats.org/officeDocument/2006/relationships/image" Target="../media/image110.png"/><Relationship Id="rId5" Type="http://schemas.openxmlformats.org/officeDocument/2006/relationships/image" Target="../media/image92.png"/><Relationship Id="rId15" Type="http://schemas.openxmlformats.org/officeDocument/2006/relationships/image" Target="../media/image101.png"/><Relationship Id="rId23" Type="http://schemas.openxmlformats.org/officeDocument/2006/relationships/image" Target="../media/image109.png"/><Relationship Id="rId10" Type="http://schemas.openxmlformats.org/officeDocument/2006/relationships/image" Target="../media/image4.png"/><Relationship Id="rId19" Type="http://schemas.openxmlformats.org/officeDocument/2006/relationships/image" Target="../media/image105.png"/><Relationship Id="rId4" Type="http://schemas.openxmlformats.org/officeDocument/2006/relationships/image" Target="../media/image91.png"/><Relationship Id="rId9" Type="http://schemas.openxmlformats.org/officeDocument/2006/relationships/image" Target="../media/image96.png"/><Relationship Id="rId14" Type="http://schemas.openxmlformats.org/officeDocument/2006/relationships/image" Target="../media/image100.png"/><Relationship Id="rId22" Type="http://schemas.openxmlformats.org/officeDocument/2006/relationships/image" Target="../media/image108.png"/></Relationships>
</file>

<file path=ppt/slides/_rels/slide36.xml.rels><?xml version="1.0" encoding="UTF-8" standalone="yes"?>
<Relationships xmlns="http://schemas.openxmlformats.org/package/2006/relationships"><Relationship Id="rId8" Type="http://schemas.openxmlformats.org/officeDocument/2006/relationships/image" Target="../media/image100.png"/><Relationship Id="rId13" Type="http://schemas.openxmlformats.org/officeDocument/2006/relationships/image" Target="../media/image4.png"/><Relationship Id="rId3" Type="http://schemas.openxmlformats.org/officeDocument/2006/relationships/chart" Target="../charts/chart15.xml"/><Relationship Id="rId7" Type="http://schemas.openxmlformats.org/officeDocument/2006/relationships/image" Target="../media/image103.png"/><Relationship Id="rId12" Type="http://schemas.openxmlformats.org/officeDocument/2006/relationships/image" Target="../media/image106.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05.png"/><Relationship Id="rId11" Type="http://schemas.openxmlformats.org/officeDocument/2006/relationships/image" Target="../media/image98.png"/><Relationship Id="rId5" Type="http://schemas.openxmlformats.org/officeDocument/2006/relationships/image" Target="../media/image102.png"/><Relationship Id="rId15" Type="http://schemas.openxmlformats.org/officeDocument/2006/relationships/image" Target="../media/image99.png"/><Relationship Id="rId10" Type="http://schemas.openxmlformats.org/officeDocument/2006/relationships/image" Target="../media/image101.png"/><Relationship Id="rId4" Type="http://schemas.openxmlformats.org/officeDocument/2006/relationships/chart" Target="../charts/chart16.xml"/><Relationship Id="rId9" Type="http://schemas.openxmlformats.org/officeDocument/2006/relationships/image" Target="../media/image107.png"/><Relationship Id="rId14" Type="http://schemas.openxmlformats.org/officeDocument/2006/relationships/image" Target="../media/image97.sv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chart" Target="../charts/chart18.xml"/></Relationships>
</file>

<file path=ppt/slides/_rels/slide3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chart" Target="../charts/chart22.xml"/><Relationship Id="rId5" Type="http://schemas.openxmlformats.org/officeDocument/2006/relationships/chart" Target="../charts/chart21.xml"/><Relationship Id="rId4" Type="http://schemas.openxmlformats.org/officeDocument/2006/relationships/chart" Target="../charts/chart20.xml"/></Relationships>
</file>

<file path=ppt/slides/_rels/slide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6.jpeg"/><Relationship Id="rId3" Type="http://schemas.microsoft.com/office/2018/10/relationships/comments" Target="../comments/modernComment_7FFFF134_1344A7CA.xml"/><Relationship Id="rId7" Type="http://schemas.openxmlformats.org/officeDocument/2006/relationships/image" Target="../media/image52.emf"/><Relationship Id="rId12" Type="http://schemas.openxmlformats.org/officeDocument/2006/relationships/image" Target="../media/image55.emf"/><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57.emf"/><Relationship Id="rId11" Type="http://schemas.openxmlformats.org/officeDocument/2006/relationships/image" Target="../media/image50.emf"/><Relationship Id="rId5" Type="http://schemas.openxmlformats.org/officeDocument/2006/relationships/chart" Target="../charts/chart24.xml"/><Relationship Id="rId10" Type="http://schemas.openxmlformats.org/officeDocument/2006/relationships/image" Target="../media/image49.emf"/><Relationship Id="rId4" Type="http://schemas.openxmlformats.org/officeDocument/2006/relationships/chart" Target="../charts/chart23.xml"/><Relationship Id="rId9" Type="http://schemas.openxmlformats.org/officeDocument/2006/relationships/image" Target="../media/image51.emf"/><Relationship Id="rId14" Type="http://schemas.openxmlformats.org/officeDocument/2006/relationships/image" Target="../media/image54.emf"/></Relationships>
</file>

<file path=ppt/slides/_rels/slide41.xml.rels><?xml version="1.0" encoding="UTF-8" standalone="yes"?>
<Relationships xmlns="http://schemas.openxmlformats.org/package/2006/relationships"><Relationship Id="rId3" Type="http://schemas.openxmlformats.org/officeDocument/2006/relationships/chart" Target="../charts/chart25.xml"/><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chart" Target="../charts/chart27.xml"/></Relationships>
</file>

<file path=ppt/slides/_rels/slide43.xml.rels><?xml version="1.0" encoding="UTF-8" standalone="yes"?>
<Relationships xmlns="http://schemas.openxmlformats.org/package/2006/relationships"><Relationship Id="rId8" Type="http://schemas.openxmlformats.org/officeDocument/2006/relationships/chart" Target="../charts/chart33.xml"/><Relationship Id="rId3" Type="http://schemas.openxmlformats.org/officeDocument/2006/relationships/chart" Target="../charts/chart28.xml"/><Relationship Id="rId7" Type="http://schemas.openxmlformats.org/officeDocument/2006/relationships/chart" Target="../charts/chart32.xml"/><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chart" Target="../charts/chart31.xml"/><Relationship Id="rId5" Type="http://schemas.openxmlformats.org/officeDocument/2006/relationships/chart" Target="../charts/chart30.xml"/><Relationship Id="rId4" Type="http://schemas.openxmlformats.org/officeDocument/2006/relationships/chart" Target="../charts/chart29.xml"/><Relationship Id="rId9" Type="http://schemas.openxmlformats.org/officeDocument/2006/relationships/chart" Target="../charts/chart34.xml"/></Relationships>
</file>

<file path=ppt/slides/_rels/slide44.xml.rels><?xml version="1.0" encoding="UTF-8" standalone="yes"?>
<Relationships xmlns="http://schemas.openxmlformats.org/package/2006/relationships"><Relationship Id="rId8" Type="http://schemas.openxmlformats.org/officeDocument/2006/relationships/chart" Target="../charts/chart40.xml"/><Relationship Id="rId3" Type="http://schemas.openxmlformats.org/officeDocument/2006/relationships/chart" Target="../charts/chart35.xml"/><Relationship Id="rId7" Type="http://schemas.openxmlformats.org/officeDocument/2006/relationships/chart" Target="../charts/chart39.xml"/><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chart" Target="../charts/chart38.xml"/><Relationship Id="rId5" Type="http://schemas.openxmlformats.org/officeDocument/2006/relationships/chart" Target="../charts/chart37.xml"/><Relationship Id="rId10" Type="http://schemas.openxmlformats.org/officeDocument/2006/relationships/chart" Target="../charts/chart42.xml"/><Relationship Id="rId4" Type="http://schemas.openxmlformats.org/officeDocument/2006/relationships/chart" Target="../charts/chart36.xml"/><Relationship Id="rId9" Type="http://schemas.openxmlformats.org/officeDocument/2006/relationships/chart" Target="../charts/chart41.xml"/></Relationships>
</file>

<file path=ppt/slides/_rels/slide45.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chart" Target="../charts/chart44.xml"/></Relationships>
</file>

<file path=ppt/slides/_rels/slide46.xml.rels><?xml version="1.0" encoding="UTF-8" standalone="yes"?>
<Relationships xmlns="http://schemas.openxmlformats.org/package/2006/relationships"><Relationship Id="rId3" Type="http://schemas.microsoft.com/office/2018/10/relationships/comments" Target="../comments/modernComment_7FFFF137_9A0B6FDC.xml"/><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8" Type="http://schemas.openxmlformats.org/officeDocument/2006/relationships/chart" Target="../charts/chart50.xml"/><Relationship Id="rId3" Type="http://schemas.microsoft.com/office/2018/10/relationships/comments" Target="../comments/modernComment_7FFFF139_89F7012A.xml"/><Relationship Id="rId7" Type="http://schemas.openxmlformats.org/officeDocument/2006/relationships/chart" Target="../charts/chart49.xml"/><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chart" Target="../charts/chart48.xml"/><Relationship Id="rId5" Type="http://schemas.openxmlformats.org/officeDocument/2006/relationships/chart" Target="../charts/chart47.xml"/><Relationship Id="rId4" Type="http://schemas.openxmlformats.org/officeDocument/2006/relationships/chart" Target="../charts/chart46.xml"/><Relationship Id="rId9" Type="http://schemas.openxmlformats.org/officeDocument/2006/relationships/chart" Target="../charts/chart51.xml"/></Relationships>
</file>

<file path=ppt/slides/_rels/slide49.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17.xml"/><Relationship Id="rId1" Type="http://schemas.openxmlformats.org/officeDocument/2006/relationships/slideLayout" Target="../slideLayouts/slideLayout11.xml"/><Relationship Id="rId6" Type="http://schemas.openxmlformats.org/officeDocument/2006/relationships/chart" Target="../charts/chart55.xml"/><Relationship Id="rId5" Type="http://schemas.openxmlformats.org/officeDocument/2006/relationships/chart" Target="../charts/chart54.xml"/><Relationship Id="rId4" Type="http://schemas.openxmlformats.org/officeDocument/2006/relationships/chart" Target="../charts/chart5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chart" Target="../charts/chart58.xml"/><Relationship Id="rId4" Type="http://schemas.openxmlformats.org/officeDocument/2006/relationships/chart" Target="../charts/chart5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chart" Target="../charts/chart60.xml"/><Relationship Id="rId1" Type="http://schemas.openxmlformats.org/officeDocument/2006/relationships/slideLayout" Target="../slideLayouts/slideLayout12.xml"/><Relationship Id="rId5" Type="http://schemas.openxmlformats.org/officeDocument/2006/relationships/chart" Target="../charts/chart63.xml"/><Relationship Id="rId4" Type="http://schemas.openxmlformats.org/officeDocument/2006/relationships/chart" Target="../charts/chart62.xml"/></Relationships>
</file>

<file path=ppt/slides/_rels/slide54.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14.gif"/><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svg"/><Relationship Id="rId3" Type="http://schemas.openxmlformats.org/officeDocument/2006/relationships/image" Target="../media/image35.svg"/><Relationship Id="rId7" Type="http://schemas.openxmlformats.org/officeDocument/2006/relationships/image" Target="../media/image39.sv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38.png"/><Relationship Id="rId11" Type="http://schemas.openxmlformats.org/officeDocument/2006/relationships/image" Target="../media/image43.svg"/><Relationship Id="rId5" Type="http://schemas.openxmlformats.org/officeDocument/2006/relationships/image" Target="../media/image37.svg"/><Relationship Id="rId15" Type="http://schemas.openxmlformats.org/officeDocument/2006/relationships/image" Target="../media/image47.sv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svg"/><Relationship Id="rId14" Type="http://schemas.openxmlformats.org/officeDocument/2006/relationships/image" Target="../media/image4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Forma libre 24">
            <a:extLst>
              <a:ext uri="{FF2B5EF4-FFF2-40B4-BE49-F238E27FC236}">
                <a16:creationId xmlns:a16="http://schemas.microsoft.com/office/drawing/2014/main" id="{59CB6C24-F812-818E-B5A7-EA5D2D628568}"/>
              </a:ext>
            </a:extLst>
          </p:cNvPr>
          <p:cNvSpPr>
            <a:spLocks noChangeAspect="1"/>
          </p:cNvSpPr>
          <p:nvPr/>
        </p:nvSpPr>
        <p:spPr>
          <a:xfrm>
            <a:off x="2070463" y="0"/>
            <a:ext cx="6732192" cy="4868394"/>
          </a:xfrm>
          <a:custGeom>
            <a:avLst/>
            <a:gdLst>
              <a:gd name="connsiteX0" fmla="*/ 5444976 w 6732192"/>
              <a:gd name="connsiteY0" fmla="*/ 247911 h 4868394"/>
              <a:gd name="connsiteX1" fmla="*/ 5146427 w 6732192"/>
              <a:gd name="connsiteY1" fmla="*/ 368911 h 4868394"/>
              <a:gd name="connsiteX2" fmla="*/ 5131837 w 6732192"/>
              <a:gd name="connsiteY2" fmla="*/ 383507 h 4868394"/>
              <a:gd name="connsiteX3" fmla="*/ 4081146 w 6732192"/>
              <a:gd name="connsiteY3" fmla="*/ 383507 h 4868394"/>
              <a:gd name="connsiteX4" fmla="*/ 3487702 w 6732192"/>
              <a:gd name="connsiteY4" fmla="*/ 364051 h 4868394"/>
              <a:gd name="connsiteX5" fmla="*/ 3477972 w 6732192"/>
              <a:gd name="connsiteY5" fmla="*/ 957495 h 4868394"/>
              <a:gd name="connsiteX6" fmla="*/ 3492567 w 6732192"/>
              <a:gd name="connsiteY6" fmla="*/ 972085 h 4868394"/>
              <a:gd name="connsiteX7" fmla="*/ 3492567 w 6732192"/>
              <a:gd name="connsiteY7" fmla="*/ 2022776 h 4868394"/>
              <a:gd name="connsiteX8" fmla="*/ 3487702 w 6732192"/>
              <a:gd name="connsiteY8" fmla="*/ 2635675 h 4868394"/>
              <a:gd name="connsiteX9" fmla="*/ 3774699 w 6732192"/>
              <a:gd name="connsiteY9" fmla="*/ 2747556 h 4868394"/>
              <a:gd name="connsiteX10" fmla="*/ 4071421 w 6732192"/>
              <a:gd name="connsiteY10" fmla="*/ 2625950 h 4868394"/>
              <a:gd name="connsiteX11" fmla="*/ 4086011 w 6732192"/>
              <a:gd name="connsiteY11" fmla="*/ 2611355 h 4868394"/>
              <a:gd name="connsiteX12" fmla="*/ 5136702 w 6732192"/>
              <a:gd name="connsiteY12" fmla="*/ 2611355 h 4868394"/>
              <a:gd name="connsiteX13" fmla="*/ 5151292 w 6732192"/>
              <a:gd name="connsiteY13" fmla="*/ 2625950 h 4868394"/>
              <a:gd name="connsiteX14" fmla="*/ 5448014 w 6732192"/>
              <a:gd name="connsiteY14" fmla="*/ 2747556 h 4868394"/>
              <a:gd name="connsiteX15" fmla="*/ 5735011 w 6732192"/>
              <a:gd name="connsiteY15" fmla="*/ 2635675 h 4868394"/>
              <a:gd name="connsiteX16" fmla="*/ 5725281 w 6732192"/>
              <a:gd name="connsiteY16" fmla="*/ 2635675 h 4868394"/>
              <a:gd name="connsiteX17" fmla="*/ 5720416 w 6732192"/>
              <a:gd name="connsiteY17" fmla="*/ 2022776 h 4868394"/>
              <a:gd name="connsiteX18" fmla="*/ 5720416 w 6732192"/>
              <a:gd name="connsiteY18" fmla="*/ 972085 h 4868394"/>
              <a:gd name="connsiteX19" fmla="*/ 5739871 w 6732192"/>
              <a:gd name="connsiteY19" fmla="*/ 378641 h 4868394"/>
              <a:gd name="connsiteX20" fmla="*/ 5444976 w 6732192"/>
              <a:gd name="connsiteY20" fmla="*/ 247911 h 4868394"/>
              <a:gd name="connsiteX21" fmla="*/ 2004088 w 6732192"/>
              <a:gd name="connsiteY21" fmla="*/ 222986 h 4868394"/>
              <a:gd name="connsiteX22" fmla="*/ 1099332 w 6732192"/>
              <a:gd name="connsiteY22" fmla="*/ 597538 h 4868394"/>
              <a:gd name="connsiteX23" fmla="*/ 1099332 w 6732192"/>
              <a:gd name="connsiteY23" fmla="*/ 2407054 h 4868394"/>
              <a:gd name="connsiteX24" fmla="*/ 2004088 w 6732192"/>
              <a:gd name="connsiteY24" fmla="*/ 2781606 h 4868394"/>
              <a:gd name="connsiteX25" fmla="*/ 2908848 w 6732192"/>
              <a:gd name="connsiteY25" fmla="*/ 2407054 h 4868394"/>
              <a:gd name="connsiteX26" fmla="*/ 2908848 w 6732192"/>
              <a:gd name="connsiteY26" fmla="*/ 1833070 h 4868394"/>
              <a:gd name="connsiteX27" fmla="*/ 2334865 w 6732192"/>
              <a:gd name="connsiteY27" fmla="*/ 1833070 h 4868394"/>
              <a:gd name="connsiteX28" fmla="*/ 2004088 w 6732192"/>
              <a:gd name="connsiteY28" fmla="*/ 1969266 h 4868394"/>
              <a:gd name="connsiteX29" fmla="*/ 1673316 w 6732192"/>
              <a:gd name="connsiteY29" fmla="*/ 1833070 h 4868394"/>
              <a:gd name="connsiteX30" fmla="*/ 1673316 w 6732192"/>
              <a:gd name="connsiteY30" fmla="*/ 1171521 h 4868394"/>
              <a:gd name="connsiteX31" fmla="*/ 2004088 w 6732192"/>
              <a:gd name="connsiteY31" fmla="*/ 1035325 h 4868394"/>
              <a:gd name="connsiteX32" fmla="*/ 2334865 w 6732192"/>
              <a:gd name="connsiteY32" fmla="*/ 1171521 h 4868394"/>
              <a:gd name="connsiteX33" fmla="*/ 2908848 w 6732192"/>
              <a:gd name="connsiteY33" fmla="*/ 1171521 h 4868394"/>
              <a:gd name="connsiteX34" fmla="*/ 2908848 w 6732192"/>
              <a:gd name="connsiteY34" fmla="*/ 597538 h 4868394"/>
              <a:gd name="connsiteX35" fmla="*/ 2004088 w 6732192"/>
              <a:gd name="connsiteY35" fmla="*/ 222986 h 4868394"/>
              <a:gd name="connsiteX36" fmla="*/ 357390 w 6732192"/>
              <a:gd name="connsiteY36" fmla="*/ 0 h 4868394"/>
              <a:gd name="connsiteX37" fmla="*/ 6373781 w 6732192"/>
              <a:gd name="connsiteY37" fmla="*/ 0 h 4868394"/>
              <a:gd name="connsiteX38" fmla="*/ 6467543 w 6732192"/>
              <a:gd name="connsiteY38" fmla="*/ 194485 h 4868394"/>
              <a:gd name="connsiteX39" fmla="*/ 6732192 w 6732192"/>
              <a:gd name="connsiteY39" fmla="*/ 1502298 h 4868394"/>
              <a:gd name="connsiteX40" fmla="*/ 3366096 w 6732192"/>
              <a:gd name="connsiteY40" fmla="*/ 4868394 h 4868394"/>
              <a:gd name="connsiteX41" fmla="*/ 0 w 6732192"/>
              <a:gd name="connsiteY41" fmla="*/ 1502298 h 4868394"/>
              <a:gd name="connsiteX42" fmla="*/ 264649 w 6732192"/>
              <a:gd name="connsiteY42" fmla="*/ 192434 h 4868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732192" h="4868394">
                <a:moveTo>
                  <a:pt x="5444976" y="247911"/>
                </a:moveTo>
                <a:cubicBezTo>
                  <a:pt x="5337355" y="246089"/>
                  <a:pt x="5229123" y="286221"/>
                  <a:pt x="5146427" y="368911"/>
                </a:cubicBezTo>
                <a:lnTo>
                  <a:pt x="5131837" y="383507"/>
                </a:lnTo>
                <a:cubicBezTo>
                  <a:pt x="4839975" y="675363"/>
                  <a:pt x="4373008" y="675363"/>
                  <a:pt x="4081146" y="383507"/>
                </a:cubicBezTo>
                <a:cubicBezTo>
                  <a:pt x="3920625" y="222986"/>
                  <a:pt x="3653088" y="208390"/>
                  <a:pt x="3487702" y="364051"/>
                </a:cubicBezTo>
                <a:cubicBezTo>
                  <a:pt x="3317451" y="524572"/>
                  <a:pt x="3312586" y="792109"/>
                  <a:pt x="3477972" y="957495"/>
                </a:cubicBezTo>
                <a:cubicBezTo>
                  <a:pt x="3477972" y="957495"/>
                  <a:pt x="3482837" y="962360"/>
                  <a:pt x="3492567" y="972085"/>
                </a:cubicBezTo>
                <a:cubicBezTo>
                  <a:pt x="3784424" y="1263942"/>
                  <a:pt x="3784424" y="1730920"/>
                  <a:pt x="3492567" y="2022776"/>
                </a:cubicBezTo>
                <a:cubicBezTo>
                  <a:pt x="3327181" y="2193028"/>
                  <a:pt x="3317451" y="2475154"/>
                  <a:pt x="3487702" y="2635675"/>
                </a:cubicBezTo>
                <a:cubicBezTo>
                  <a:pt x="3570397" y="2708641"/>
                  <a:pt x="3667683" y="2747556"/>
                  <a:pt x="3774699" y="2747556"/>
                </a:cubicBezTo>
                <a:cubicBezTo>
                  <a:pt x="3881709" y="2747556"/>
                  <a:pt x="3988725" y="2708641"/>
                  <a:pt x="4071421" y="2625950"/>
                </a:cubicBezTo>
                <a:lnTo>
                  <a:pt x="4086011" y="2611355"/>
                </a:lnTo>
                <a:cubicBezTo>
                  <a:pt x="4377867" y="2319498"/>
                  <a:pt x="4844840" y="2319498"/>
                  <a:pt x="5136702" y="2611355"/>
                </a:cubicBezTo>
                <a:lnTo>
                  <a:pt x="5151292" y="2625950"/>
                </a:lnTo>
                <a:cubicBezTo>
                  <a:pt x="5233988" y="2708641"/>
                  <a:pt x="5345864" y="2747556"/>
                  <a:pt x="5448014" y="2747556"/>
                </a:cubicBezTo>
                <a:cubicBezTo>
                  <a:pt x="5550165" y="2747556"/>
                  <a:pt x="5657181" y="2713506"/>
                  <a:pt x="5735011" y="2635675"/>
                </a:cubicBezTo>
                <a:lnTo>
                  <a:pt x="5725281" y="2635675"/>
                </a:lnTo>
                <a:cubicBezTo>
                  <a:pt x="5895532" y="2470289"/>
                  <a:pt x="5885802" y="2188162"/>
                  <a:pt x="5720416" y="2022776"/>
                </a:cubicBezTo>
                <a:cubicBezTo>
                  <a:pt x="5433424" y="1730920"/>
                  <a:pt x="5433424" y="1263942"/>
                  <a:pt x="5720416" y="972085"/>
                </a:cubicBezTo>
                <a:cubicBezTo>
                  <a:pt x="5880937" y="811564"/>
                  <a:pt x="5895532" y="544027"/>
                  <a:pt x="5739871" y="378641"/>
                </a:cubicBezTo>
                <a:cubicBezTo>
                  <a:pt x="5659613" y="293519"/>
                  <a:pt x="5552597" y="249738"/>
                  <a:pt x="5444976" y="247911"/>
                </a:cubicBezTo>
                <a:close/>
                <a:moveTo>
                  <a:pt x="2004088" y="222986"/>
                </a:moveTo>
                <a:cubicBezTo>
                  <a:pt x="1663591" y="222986"/>
                  <a:pt x="1342543" y="354321"/>
                  <a:pt x="1099332" y="597538"/>
                </a:cubicBezTo>
                <a:cubicBezTo>
                  <a:pt x="598309" y="1093696"/>
                  <a:pt x="598309" y="1906031"/>
                  <a:pt x="1099332" y="2407054"/>
                </a:cubicBezTo>
                <a:cubicBezTo>
                  <a:pt x="1342543" y="2650270"/>
                  <a:pt x="1663591" y="2781606"/>
                  <a:pt x="2004088" y="2781606"/>
                </a:cubicBezTo>
                <a:cubicBezTo>
                  <a:pt x="2344590" y="2781606"/>
                  <a:pt x="2665637" y="2650270"/>
                  <a:pt x="2908848" y="2407054"/>
                </a:cubicBezTo>
                <a:cubicBezTo>
                  <a:pt x="3069369" y="2246533"/>
                  <a:pt x="3069369" y="1993591"/>
                  <a:pt x="2908848" y="1833070"/>
                </a:cubicBezTo>
                <a:cubicBezTo>
                  <a:pt x="2748327" y="1672544"/>
                  <a:pt x="2495386" y="1672544"/>
                  <a:pt x="2334865" y="1833070"/>
                </a:cubicBezTo>
                <a:cubicBezTo>
                  <a:pt x="2247304" y="1920626"/>
                  <a:pt x="2130563" y="1969266"/>
                  <a:pt x="2004088" y="1969266"/>
                </a:cubicBezTo>
                <a:cubicBezTo>
                  <a:pt x="1877617" y="1969266"/>
                  <a:pt x="1760876" y="1920626"/>
                  <a:pt x="1673316" y="1833070"/>
                </a:cubicBezTo>
                <a:cubicBezTo>
                  <a:pt x="1488475" y="1653089"/>
                  <a:pt x="1488475" y="1356367"/>
                  <a:pt x="1673316" y="1171521"/>
                </a:cubicBezTo>
                <a:cubicBezTo>
                  <a:pt x="1760876" y="1083966"/>
                  <a:pt x="1877617" y="1035325"/>
                  <a:pt x="2004088" y="1035325"/>
                </a:cubicBezTo>
                <a:cubicBezTo>
                  <a:pt x="2130563" y="1035325"/>
                  <a:pt x="2174339" y="1011000"/>
                  <a:pt x="2334865" y="1171521"/>
                </a:cubicBezTo>
                <a:cubicBezTo>
                  <a:pt x="2495386" y="1332047"/>
                  <a:pt x="2748327" y="1332047"/>
                  <a:pt x="2908848" y="1171521"/>
                </a:cubicBezTo>
                <a:cubicBezTo>
                  <a:pt x="3069369" y="1011000"/>
                  <a:pt x="3152065" y="840749"/>
                  <a:pt x="2908848" y="597538"/>
                </a:cubicBezTo>
                <a:cubicBezTo>
                  <a:pt x="2665637" y="354321"/>
                  <a:pt x="2344590" y="222986"/>
                  <a:pt x="2004088" y="222986"/>
                </a:cubicBezTo>
                <a:close/>
                <a:moveTo>
                  <a:pt x="357390" y="0"/>
                </a:moveTo>
                <a:lnTo>
                  <a:pt x="6373781" y="0"/>
                </a:lnTo>
                <a:lnTo>
                  <a:pt x="6467543" y="194485"/>
                </a:lnTo>
                <a:cubicBezTo>
                  <a:pt x="6637946" y="596929"/>
                  <a:pt x="6732192" y="1038973"/>
                  <a:pt x="6732192" y="1502298"/>
                </a:cubicBezTo>
                <a:cubicBezTo>
                  <a:pt x="6732192" y="3355594"/>
                  <a:pt x="5224258" y="4868394"/>
                  <a:pt x="3366096" y="4868394"/>
                </a:cubicBezTo>
                <a:cubicBezTo>
                  <a:pt x="1507935" y="4868394"/>
                  <a:pt x="0" y="3360460"/>
                  <a:pt x="0" y="1502298"/>
                </a:cubicBezTo>
                <a:cubicBezTo>
                  <a:pt x="0" y="1037758"/>
                  <a:pt x="94246" y="595107"/>
                  <a:pt x="264649" y="192434"/>
                </a:cubicBezTo>
                <a:close/>
              </a:path>
            </a:pathLst>
          </a:custGeom>
          <a:gradFill flip="none" rotWithShape="1">
            <a:gsLst>
              <a:gs pos="0">
                <a:srgbClr val="000000"/>
              </a:gs>
              <a:gs pos="99000">
                <a:schemeClr val="tx2">
                  <a:lumMod val="75000"/>
                  <a:alpha val="42887"/>
                </a:schemeClr>
              </a:gs>
            </a:gsLst>
            <a:lin ang="2700000" scaled="1"/>
            <a:tileRect/>
          </a:gradFill>
          <a:ln w="1546"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s-ES_tradnl" noProof="1"/>
          </a:p>
        </p:txBody>
      </p:sp>
      <p:sp>
        <p:nvSpPr>
          <p:cNvPr id="30" name="Marcador de texto 20">
            <a:extLst>
              <a:ext uri="{FF2B5EF4-FFF2-40B4-BE49-F238E27FC236}">
                <a16:creationId xmlns:a16="http://schemas.microsoft.com/office/drawing/2014/main" id="{EFA1EDCB-5F4A-617D-B182-0C45A90A343E}"/>
              </a:ext>
            </a:extLst>
          </p:cNvPr>
          <p:cNvSpPr txBox="1">
            <a:spLocks/>
          </p:cNvSpPr>
          <p:nvPr/>
        </p:nvSpPr>
        <p:spPr>
          <a:xfrm>
            <a:off x="3061284" y="4738450"/>
            <a:ext cx="575479" cy="138499"/>
          </a:xfrm>
          <a:prstGeom prst="rect">
            <a:avLst/>
          </a:prstGeom>
        </p:spPr>
        <p:txBody>
          <a:bodyPr wrap="none" lIns="0" tIns="0" rIns="0" bIns="0">
            <a:spAutoFit/>
          </a:bodyPr>
          <a:lstStyle>
            <a:lvl1pPr marL="0" indent="0" algn="l" defTabSz="642909" rtl="0" eaLnBrk="1" latinLnBrk="0" hangingPunct="1">
              <a:lnSpc>
                <a:spcPct val="150000"/>
              </a:lnSpc>
              <a:spcBef>
                <a:spcPts val="703"/>
              </a:spcBef>
              <a:buFont typeface="Arial" panose="020B0604020202020204" pitchFamily="34" charset="0"/>
              <a:buNone/>
              <a:defRPr sz="1969" kern="1200">
                <a:solidFill>
                  <a:schemeClr val="tx1"/>
                </a:solidFill>
                <a:latin typeface="+mn-lt"/>
                <a:ea typeface="+mn-ea"/>
                <a:cs typeface="+mn-cs"/>
              </a:defRPr>
            </a:lvl1pPr>
            <a:lvl2pPr marL="0" indent="0" algn="l" defTabSz="642909" rtl="0" eaLnBrk="1" latinLnBrk="0" hangingPunct="1">
              <a:lnSpc>
                <a:spcPct val="150000"/>
              </a:lnSpc>
              <a:spcBef>
                <a:spcPts val="351"/>
              </a:spcBef>
              <a:buFont typeface="Arial" panose="020B0604020202020204" pitchFamily="34" charset="0"/>
              <a:buNone/>
              <a:defRPr sz="1266" kern="1200">
                <a:solidFill>
                  <a:schemeClr val="tx1"/>
                </a:solidFill>
                <a:latin typeface="+mn-lt"/>
                <a:ea typeface="+mn-ea"/>
                <a:cs typeface="+mn-cs"/>
              </a:defRPr>
            </a:lvl2pPr>
            <a:lvl3pPr marL="0" indent="0" algn="l" defTabSz="642909" rtl="0" eaLnBrk="1" latinLnBrk="0" hangingPunct="1">
              <a:lnSpc>
                <a:spcPct val="150000"/>
              </a:lnSpc>
              <a:spcBef>
                <a:spcPts val="351"/>
              </a:spcBef>
              <a:buFont typeface="Arial" panose="020B0604020202020204" pitchFamily="34" charset="0"/>
              <a:buNone/>
              <a:defRPr sz="844" kern="1200">
                <a:solidFill>
                  <a:schemeClr val="tx1"/>
                </a:solidFill>
                <a:latin typeface="+mn-lt"/>
                <a:ea typeface="+mn-ea"/>
                <a:cs typeface="+mn-cs"/>
              </a:defRPr>
            </a:lvl3pPr>
            <a:lvl4pPr marL="0" indent="0" algn="l" defTabSz="642909" rtl="0" eaLnBrk="1" latinLnBrk="0" hangingPunct="1">
              <a:lnSpc>
                <a:spcPct val="150000"/>
              </a:lnSpc>
              <a:spcBef>
                <a:spcPts val="351"/>
              </a:spcBef>
              <a:buFont typeface="Arial" panose="020B0604020202020204" pitchFamily="34" charset="0"/>
              <a:buNone/>
              <a:defRPr sz="703" kern="1200">
                <a:solidFill>
                  <a:schemeClr val="tx1">
                    <a:alpha val="70000"/>
                  </a:schemeClr>
                </a:solidFill>
                <a:latin typeface="+mn-lt"/>
                <a:ea typeface="+mn-ea"/>
                <a:cs typeface="+mn-cs"/>
              </a:defRPr>
            </a:lvl4pPr>
            <a:lvl5pPr marL="0" indent="0" algn="l" defTabSz="642909" rtl="0" eaLnBrk="1" latinLnBrk="0" hangingPunct="1">
              <a:lnSpc>
                <a:spcPct val="150000"/>
              </a:lnSpc>
              <a:spcBef>
                <a:spcPts val="351"/>
              </a:spcBef>
              <a:buFont typeface="Arial" panose="020B0604020202020204" pitchFamily="34" charset="0"/>
              <a:buNone/>
              <a:defRPr sz="703" kern="1200" baseline="0">
                <a:solidFill>
                  <a:schemeClr val="tx1">
                    <a:alpha val="50000"/>
                  </a:schemeClr>
                </a:solidFill>
                <a:latin typeface="+mn-lt"/>
                <a:ea typeface="+mn-ea"/>
                <a:cs typeface="+mn-cs"/>
              </a:defRPr>
            </a:lvl5pPr>
            <a:lvl6pPr marL="1768000"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6pPr>
            <a:lvl7pPr marL="2089455"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7pPr>
            <a:lvl8pPr marL="2410909"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8pPr>
            <a:lvl9pPr marL="2732362"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9pPr>
          </a:lstStyle>
          <a:p>
            <a:pPr fontAlgn="auto">
              <a:lnSpc>
                <a:spcPct val="100000"/>
              </a:lnSpc>
              <a:spcAft>
                <a:spcPts val="0"/>
              </a:spcAft>
            </a:pPr>
            <a:r>
              <a:rPr lang="es-ES_tradnl" sz="900" noProof="1">
                <a:solidFill>
                  <a:srgbClr val="FFFFFF"/>
                </a:solidFill>
                <a:latin typeface="Rubik Light" pitchFamily="2" charset="-79"/>
                <a:cs typeface="Rubik Light" pitchFamily="2" charset="-79"/>
              </a:rPr>
              <a:t>Julio, 2025</a:t>
            </a:r>
          </a:p>
        </p:txBody>
      </p:sp>
      <p:sp>
        <p:nvSpPr>
          <p:cNvPr id="42" name="Título 4">
            <a:extLst>
              <a:ext uri="{FF2B5EF4-FFF2-40B4-BE49-F238E27FC236}">
                <a16:creationId xmlns:a16="http://schemas.microsoft.com/office/drawing/2014/main" id="{79F244D8-995B-BFEA-5511-BF6E9734C721}"/>
              </a:ext>
            </a:extLst>
          </p:cNvPr>
          <p:cNvSpPr txBox="1">
            <a:spLocks/>
          </p:cNvSpPr>
          <p:nvPr/>
        </p:nvSpPr>
        <p:spPr>
          <a:xfrm>
            <a:off x="3061284" y="1581990"/>
            <a:ext cx="5443157" cy="1015663"/>
          </a:xfrm>
          <a:prstGeom prst="rect">
            <a:avLst/>
          </a:prstGeom>
        </p:spPr>
        <p:txBody>
          <a:bodyPr wrap="none" lIns="0" tIns="0" rIns="0" bIns="0">
            <a:spAutoFit/>
          </a:bodyPr>
          <a:lstStyle>
            <a:lvl1pPr algn="l" defTabSz="642909" rtl="0" eaLnBrk="1" latinLnBrk="0" hangingPunct="1">
              <a:lnSpc>
                <a:spcPct val="80000"/>
              </a:lnSpc>
              <a:spcBef>
                <a:spcPct val="0"/>
              </a:spcBef>
              <a:buNone/>
              <a:defRPr sz="2531" b="1" i="0" kern="1200" spc="-70" baseline="0">
                <a:solidFill>
                  <a:schemeClr val="tx1"/>
                </a:solidFill>
                <a:latin typeface="+mj-lt"/>
                <a:ea typeface="Montserrat" charset="0"/>
                <a:cs typeface="Montserrat" charset="0"/>
              </a:defRPr>
            </a:lvl1pPr>
          </a:lstStyle>
          <a:p>
            <a:pPr fontAlgn="auto">
              <a:lnSpc>
                <a:spcPct val="100000"/>
              </a:lnSpc>
              <a:spcAft>
                <a:spcPts val="0"/>
              </a:spcAft>
            </a:pPr>
            <a:r>
              <a:rPr lang="es-ES_tradnl" sz="3300" noProof="1">
                <a:solidFill>
                  <a:srgbClr val="FFFFFF"/>
                </a:solidFill>
                <a:latin typeface="Rubik" pitchFamily="2" charset="-79"/>
                <a:cs typeface="Rubik" pitchFamily="2" charset="-79"/>
              </a:rPr>
              <a:t>Potenciamos Negocios,</a:t>
            </a:r>
          </a:p>
          <a:p>
            <a:pPr fontAlgn="auto">
              <a:lnSpc>
                <a:spcPct val="100000"/>
              </a:lnSpc>
              <a:spcAft>
                <a:spcPts val="0"/>
              </a:spcAft>
            </a:pPr>
            <a:r>
              <a:rPr lang="es-ES_tradnl" sz="3300" noProof="1">
                <a:solidFill>
                  <a:srgbClr val="FFFFFF"/>
                </a:solidFill>
                <a:latin typeface="Rubik" pitchFamily="2" charset="-79"/>
                <a:cs typeface="Rubik" pitchFamily="2" charset="-79"/>
              </a:rPr>
              <a:t>Maximizamos Experiencias</a:t>
            </a:r>
          </a:p>
        </p:txBody>
      </p:sp>
      <p:sp>
        <p:nvSpPr>
          <p:cNvPr id="43" name="Subtítulo 8">
            <a:extLst>
              <a:ext uri="{FF2B5EF4-FFF2-40B4-BE49-F238E27FC236}">
                <a16:creationId xmlns:a16="http://schemas.microsoft.com/office/drawing/2014/main" id="{E5511F02-FD3E-35DF-3BEB-7F56115091F7}"/>
              </a:ext>
            </a:extLst>
          </p:cNvPr>
          <p:cNvSpPr txBox="1">
            <a:spLocks/>
          </p:cNvSpPr>
          <p:nvPr/>
        </p:nvSpPr>
        <p:spPr>
          <a:xfrm>
            <a:off x="3061284" y="2722485"/>
            <a:ext cx="4052196" cy="603242"/>
          </a:xfrm>
          <a:prstGeom prst="rect">
            <a:avLst/>
          </a:prstGeom>
        </p:spPr>
        <p:txBody>
          <a:bodyPr wrap="square" lIns="0" tIns="0" rIns="0" bIns="0">
            <a:spAutoFit/>
          </a:bodyPr>
          <a:lstStyle>
            <a:lvl1pPr marL="0" indent="0" algn="l" defTabSz="642909" rtl="0" eaLnBrk="1" latinLnBrk="0" hangingPunct="1">
              <a:lnSpc>
                <a:spcPct val="150000"/>
              </a:lnSpc>
              <a:spcBef>
                <a:spcPts val="703"/>
              </a:spcBef>
              <a:buFont typeface="Arial" panose="020B0604020202020204" pitchFamily="34" charset="0"/>
              <a:buNone/>
              <a:defRPr sz="1969" kern="1200">
                <a:solidFill>
                  <a:schemeClr val="tx1"/>
                </a:solidFill>
                <a:latin typeface="+mn-lt"/>
                <a:ea typeface="+mn-ea"/>
                <a:cs typeface="+mn-cs"/>
              </a:defRPr>
            </a:lvl1pPr>
            <a:lvl2pPr marL="0" indent="0" algn="l" defTabSz="642909" rtl="0" eaLnBrk="1" latinLnBrk="0" hangingPunct="1">
              <a:lnSpc>
                <a:spcPct val="150000"/>
              </a:lnSpc>
              <a:spcBef>
                <a:spcPts val="351"/>
              </a:spcBef>
              <a:buFont typeface="Arial" panose="020B0604020202020204" pitchFamily="34" charset="0"/>
              <a:buNone/>
              <a:defRPr sz="1266" kern="1200">
                <a:solidFill>
                  <a:schemeClr val="tx1"/>
                </a:solidFill>
                <a:latin typeface="+mn-lt"/>
                <a:ea typeface="+mn-ea"/>
                <a:cs typeface="+mn-cs"/>
              </a:defRPr>
            </a:lvl2pPr>
            <a:lvl3pPr marL="0" indent="0" algn="l" defTabSz="642909" rtl="0" eaLnBrk="1" latinLnBrk="0" hangingPunct="1">
              <a:lnSpc>
                <a:spcPct val="150000"/>
              </a:lnSpc>
              <a:spcBef>
                <a:spcPts val="351"/>
              </a:spcBef>
              <a:buFont typeface="Arial" panose="020B0604020202020204" pitchFamily="34" charset="0"/>
              <a:buNone/>
              <a:defRPr sz="844" kern="1200">
                <a:solidFill>
                  <a:schemeClr val="tx1"/>
                </a:solidFill>
                <a:latin typeface="+mn-lt"/>
                <a:ea typeface="+mn-ea"/>
                <a:cs typeface="+mn-cs"/>
              </a:defRPr>
            </a:lvl3pPr>
            <a:lvl4pPr marL="0" indent="0" algn="l" defTabSz="642909" rtl="0" eaLnBrk="1" latinLnBrk="0" hangingPunct="1">
              <a:lnSpc>
                <a:spcPct val="150000"/>
              </a:lnSpc>
              <a:spcBef>
                <a:spcPts val="351"/>
              </a:spcBef>
              <a:buFont typeface="Arial" panose="020B0604020202020204" pitchFamily="34" charset="0"/>
              <a:buNone/>
              <a:defRPr sz="703" kern="1200">
                <a:solidFill>
                  <a:schemeClr val="tx1">
                    <a:alpha val="70000"/>
                  </a:schemeClr>
                </a:solidFill>
                <a:latin typeface="+mn-lt"/>
                <a:ea typeface="+mn-ea"/>
                <a:cs typeface="+mn-cs"/>
              </a:defRPr>
            </a:lvl4pPr>
            <a:lvl5pPr marL="0" indent="0" algn="l" defTabSz="642909" rtl="0" eaLnBrk="1" latinLnBrk="0" hangingPunct="1">
              <a:lnSpc>
                <a:spcPct val="150000"/>
              </a:lnSpc>
              <a:spcBef>
                <a:spcPts val="351"/>
              </a:spcBef>
              <a:buFont typeface="Arial" panose="020B0604020202020204" pitchFamily="34" charset="0"/>
              <a:buNone/>
              <a:defRPr sz="703" kern="1200" baseline="0">
                <a:solidFill>
                  <a:schemeClr val="tx1">
                    <a:alpha val="50000"/>
                  </a:schemeClr>
                </a:solidFill>
                <a:latin typeface="+mn-lt"/>
                <a:ea typeface="+mn-ea"/>
                <a:cs typeface="+mn-cs"/>
              </a:defRPr>
            </a:lvl5pPr>
            <a:lvl6pPr marL="1768000"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6pPr>
            <a:lvl7pPr marL="2089455"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7pPr>
            <a:lvl8pPr marL="2410909"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8pPr>
            <a:lvl9pPr marL="2732362" indent="-160728" algn="l" defTabSz="642909" rtl="0" eaLnBrk="1" latinLnBrk="0" hangingPunct="1">
              <a:lnSpc>
                <a:spcPct val="90000"/>
              </a:lnSpc>
              <a:spcBef>
                <a:spcPts val="351"/>
              </a:spcBef>
              <a:buFont typeface="Arial" panose="020B0604020202020204" pitchFamily="34" charset="0"/>
              <a:buChar char="•"/>
              <a:defRPr sz="1266" kern="1200">
                <a:solidFill>
                  <a:schemeClr val="tx1"/>
                </a:solidFill>
                <a:latin typeface="+mn-lt"/>
                <a:ea typeface="+mn-ea"/>
                <a:cs typeface="+mn-cs"/>
              </a:defRPr>
            </a:lvl9pPr>
          </a:lstStyle>
          <a:p>
            <a:pPr fontAlgn="auto">
              <a:lnSpc>
                <a:spcPts val="1600"/>
              </a:lnSpc>
              <a:spcBef>
                <a:spcPts val="0"/>
              </a:spcBef>
              <a:spcAft>
                <a:spcPts val="0"/>
              </a:spcAft>
            </a:pPr>
            <a:r>
              <a:rPr lang="es-ES_tradnl" sz="1200" noProof="1">
                <a:solidFill>
                  <a:srgbClr val="FFFFFF"/>
                </a:solidFill>
                <a:latin typeface="Rubik Light" pitchFamily="2" charset="-79"/>
                <a:ea typeface="Roboto" panose="02000000000000000000" pitchFamily="2" charset="0"/>
                <a:cs typeface="Rubik Light" pitchFamily="2" charset="-79"/>
              </a:rPr>
              <a:t>Ofrecemos soluciones integrales de CX, EX y UX para múltiples industrias, potenciadas por Inteligencia Artificial, automatización de procesos y Omnicanalidad.</a:t>
            </a:r>
          </a:p>
        </p:txBody>
      </p:sp>
      <p:grpSp>
        <p:nvGrpSpPr>
          <p:cNvPr id="22" name="Grupo 21">
            <a:extLst>
              <a:ext uri="{FF2B5EF4-FFF2-40B4-BE49-F238E27FC236}">
                <a16:creationId xmlns:a16="http://schemas.microsoft.com/office/drawing/2014/main" id="{7E4130EA-34E7-1FBF-25A7-A2606E5E40DC}"/>
              </a:ext>
            </a:extLst>
          </p:cNvPr>
          <p:cNvGrpSpPr/>
          <p:nvPr/>
        </p:nvGrpSpPr>
        <p:grpSpPr>
          <a:xfrm>
            <a:off x="3061284" y="333460"/>
            <a:ext cx="1114034" cy="380915"/>
            <a:chOff x="1429569" y="-1949935"/>
            <a:chExt cx="4762499" cy="1628412"/>
          </a:xfrm>
        </p:grpSpPr>
        <p:grpSp>
          <p:nvGrpSpPr>
            <p:cNvPr id="13" name="Gráfico 10">
              <a:extLst>
                <a:ext uri="{FF2B5EF4-FFF2-40B4-BE49-F238E27FC236}">
                  <a16:creationId xmlns:a16="http://schemas.microsoft.com/office/drawing/2014/main" id="{F7AADC5F-830E-D04F-69C7-28DDF61D26EC}"/>
                </a:ext>
              </a:extLst>
            </p:cNvPr>
            <p:cNvGrpSpPr/>
            <p:nvPr/>
          </p:nvGrpSpPr>
          <p:grpSpPr>
            <a:xfrm>
              <a:off x="1429569" y="-1668825"/>
              <a:ext cx="3320891" cy="749775"/>
              <a:chOff x="1429569" y="-1668825"/>
              <a:chExt cx="3320891" cy="749775"/>
            </a:xfrm>
            <a:solidFill>
              <a:schemeClr val="bg1"/>
            </a:solidFill>
          </p:grpSpPr>
          <p:sp>
            <p:nvSpPr>
              <p:cNvPr id="14" name="Forma libre 13">
                <a:extLst>
                  <a:ext uri="{FF2B5EF4-FFF2-40B4-BE49-F238E27FC236}">
                    <a16:creationId xmlns:a16="http://schemas.microsoft.com/office/drawing/2014/main" id="{9F65EE5F-3166-3A52-F611-D7FCA3F5E1F6}"/>
                  </a:ext>
                </a:extLst>
              </p:cNvPr>
              <p:cNvSpPr/>
              <p:nvPr/>
            </p:nvSpPr>
            <p:spPr>
              <a:xfrm>
                <a:off x="1429569" y="-1656290"/>
                <a:ext cx="560832" cy="731174"/>
              </a:xfrm>
              <a:custGeom>
                <a:avLst/>
                <a:gdLst>
                  <a:gd name="connsiteX0" fmla="*/ 0 w 560832"/>
                  <a:gd name="connsiteY0" fmla="*/ 79714 h 731174"/>
                  <a:gd name="connsiteX1" fmla="*/ 80105 w 560832"/>
                  <a:gd name="connsiteY1" fmla="*/ 0 h 731174"/>
                  <a:gd name="connsiteX2" fmla="*/ 487966 w 560832"/>
                  <a:gd name="connsiteY2" fmla="*/ 0 h 731174"/>
                  <a:gd name="connsiteX3" fmla="*/ 560832 w 560832"/>
                  <a:gd name="connsiteY3" fmla="*/ 72511 h 731174"/>
                  <a:gd name="connsiteX4" fmla="*/ 487966 w 560832"/>
                  <a:gd name="connsiteY4" fmla="*/ 145022 h 731174"/>
                  <a:gd name="connsiteX5" fmla="*/ 160211 w 560832"/>
                  <a:gd name="connsiteY5" fmla="*/ 145022 h 731174"/>
                  <a:gd name="connsiteX6" fmla="*/ 160211 w 560832"/>
                  <a:gd name="connsiteY6" fmla="*/ 299332 h 731174"/>
                  <a:gd name="connsiteX7" fmla="*/ 441103 w 560832"/>
                  <a:gd name="connsiteY7" fmla="*/ 299332 h 731174"/>
                  <a:gd name="connsiteX8" fmla="*/ 513969 w 560832"/>
                  <a:gd name="connsiteY8" fmla="*/ 371843 h 731174"/>
                  <a:gd name="connsiteX9" fmla="*/ 441103 w 560832"/>
                  <a:gd name="connsiteY9" fmla="*/ 444354 h 731174"/>
                  <a:gd name="connsiteX10" fmla="*/ 160211 w 560832"/>
                  <a:gd name="connsiteY10" fmla="*/ 444354 h 731174"/>
                  <a:gd name="connsiteX11" fmla="*/ 160211 w 560832"/>
                  <a:gd name="connsiteY11" fmla="*/ 651460 h 731174"/>
                  <a:gd name="connsiteX12" fmla="*/ 80105 w 560832"/>
                  <a:gd name="connsiteY12" fmla="*/ 731174 h 731174"/>
                  <a:gd name="connsiteX13" fmla="*/ 0 w 560832"/>
                  <a:gd name="connsiteY13" fmla="*/ 651270 h 731174"/>
                  <a:gd name="connsiteX14" fmla="*/ 0 w 560832"/>
                  <a:gd name="connsiteY14" fmla="*/ 79714 h 731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60832" h="731174">
                    <a:moveTo>
                      <a:pt x="0" y="79714"/>
                    </a:moveTo>
                    <a:cubicBezTo>
                      <a:pt x="0" y="35165"/>
                      <a:pt x="35338" y="0"/>
                      <a:pt x="80105" y="0"/>
                    </a:cubicBezTo>
                    <a:lnTo>
                      <a:pt x="487966" y="0"/>
                    </a:lnTo>
                    <a:cubicBezTo>
                      <a:pt x="528542" y="0"/>
                      <a:pt x="560832" y="32132"/>
                      <a:pt x="560832" y="72511"/>
                    </a:cubicBezTo>
                    <a:cubicBezTo>
                      <a:pt x="560832" y="112889"/>
                      <a:pt x="528542" y="145022"/>
                      <a:pt x="487966" y="145022"/>
                    </a:cubicBezTo>
                    <a:lnTo>
                      <a:pt x="160211" y="145022"/>
                    </a:lnTo>
                    <a:lnTo>
                      <a:pt x="160211" y="299332"/>
                    </a:lnTo>
                    <a:lnTo>
                      <a:pt x="441103" y="299332"/>
                    </a:lnTo>
                    <a:cubicBezTo>
                      <a:pt x="481679" y="299332"/>
                      <a:pt x="513969" y="331464"/>
                      <a:pt x="513969" y="371843"/>
                    </a:cubicBezTo>
                    <a:cubicBezTo>
                      <a:pt x="513969" y="412222"/>
                      <a:pt x="481679" y="444354"/>
                      <a:pt x="441103" y="444354"/>
                    </a:cubicBezTo>
                    <a:lnTo>
                      <a:pt x="160211" y="444354"/>
                    </a:lnTo>
                    <a:lnTo>
                      <a:pt x="160211" y="651460"/>
                    </a:lnTo>
                    <a:cubicBezTo>
                      <a:pt x="160211" y="696009"/>
                      <a:pt x="124873" y="731174"/>
                      <a:pt x="80105" y="731174"/>
                    </a:cubicBezTo>
                    <a:cubicBezTo>
                      <a:pt x="35338" y="731174"/>
                      <a:pt x="0" y="695819"/>
                      <a:pt x="0" y="651270"/>
                    </a:cubicBezTo>
                    <a:lnTo>
                      <a:pt x="0" y="79714"/>
                    </a:lnTo>
                    <a:close/>
                  </a:path>
                </a:pathLst>
              </a:custGeom>
              <a:grpFill/>
              <a:ln w="9525" cap="flat">
                <a:noFill/>
                <a:prstDash val="solid"/>
                <a:miter/>
              </a:ln>
            </p:spPr>
            <p:txBody>
              <a:bodyPr rtlCol="0" anchor="ctr"/>
              <a:lstStyle/>
              <a:p>
                <a:endParaRPr lang="es-ES_tradnl" noProof="1"/>
              </a:p>
            </p:txBody>
          </p:sp>
          <p:sp>
            <p:nvSpPr>
              <p:cNvPr id="15" name="Forma libre 14">
                <a:extLst>
                  <a:ext uri="{FF2B5EF4-FFF2-40B4-BE49-F238E27FC236}">
                    <a16:creationId xmlns:a16="http://schemas.microsoft.com/office/drawing/2014/main" id="{59EAC1C0-46AF-0E65-C72F-4560D71E2069}"/>
                  </a:ext>
                </a:extLst>
              </p:cNvPr>
              <p:cNvSpPr/>
              <p:nvPr/>
            </p:nvSpPr>
            <p:spPr>
              <a:xfrm>
                <a:off x="1990305" y="-1668802"/>
                <a:ext cx="774191" cy="749752"/>
              </a:xfrm>
              <a:custGeom>
                <a:avLst/>
                <a:gdLst>
                  <a:gd name="connsiteX0" fmla="*/ 0 w 774191"/>
                  <a:gd name="connsiteY0" fmla="*/ 376961 h 749752"/>
                  <a:gd name="connsiteX1" fmla="*/ 0 w 774191"/>
                  <a:gd name="connsiteY1" fmla="*/ 374876 h 749752"/>
                  <a:gd name="connsiteX2" fmla="*/ 388144 w 774191"/>
                  <a:gd name="connsiteY2" fmla="*/ 0 h 749752"/>
                  <a:gd name="connsiteX3" fmla="*/ 774192 w 774191"/>
                  <a:gd name="connsiteY3" fmla="*/ 372791 h 749752"/>
                  <a:gd name="connsiteX4" fmla="*/ 774192 w 774191"/>
                  <a:gd name="connsiteY4" fmla="*/ 374876 h 749752"/>
                  <a:gd name="connsiteX5" fmla="*/ 386048 w 774191"/>
                  <a:gd name="connsiteY5" fmla="*/ 749752 h 749752"/>
                  <a:gd name="connsiteX6" fmla="*/ 0 w 774191"/>
                  <a:gd name="connsiteY6" fmla="*/ 376961 h 749752"/>
                  <a:gd name="connsiteX7" fmla="*/ 606552 w 774191"/>
                  <a:gd name="connsiteY7" fmla="*/ 376961 h 749752"/>
                  <a:gd name="connsiteX8" fmla="*/ 606552 w 774191"/>
                  <a:gd name="connsiteY8" fmla="*/ 374876 h 749752"/>
                  <a:gd name="connsiteX9" fmla="*/ 385953 w 774191"/>
                  <a:gd name="connsiteY9" fmla="*/ 147107 h 749752"/>
                  <a:gd name="connsiteX10" fmla="*/ 167449 w 774191"/>
                  <a:gd name="connsiteY10" fmla="*/ 372791 h 749752"/>
                  <a:gd name="connsiteX11" fmla="*/ 167449 w 774191"/>
                  <a:gd name="connsiteY11" fmla="*/ 374876 h 749752"/>
                  <a:gd name="connsiteX12" fmla="*/ 388049 w 774191"/>
                  <a:gd name="connsiteY12" fmla="*/ 602645 h 749752"/>
                  <a:gd name="connsiteX13" fmla="*/ 606552 w 774191"/>
                  <a:gd name="connsiteY13" fmla="*/ 376961 h 749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74191" h="749752">
                    <a:moveTo>
                      <a:pt x="0" y="376961"/>
                    </a:moveTo>
                    <a:lnTo>
                      <a:pt x="0" y="374876"/>
                    </a:lnTo>
                    <a:cubicBezTo>
                      <a:pt x="0" y="168813"/>
                      <a:pt x="163354" y="0"/>
                      <a:pt x="388144" y="0"/>
                    </a:cubicBezTo>
                    <a:cubicBezTo>
                      <a:pt x="612934" y="0"/>
                      <a:pt x="774192" y="166727"/>
                      <a:pt x="774192" y="372791"/>
                    </a:cubicBezTo>
                    <a:lnTo>
                      <a:pt x="774192" y="374876"/>
                    </a:lnTo>
                    <a:cubicBezTo>
                      <a:pt x="774192" y="580940"/>
                      <a:pt x="610838" y="749752"/>
                      <a:pt x="386048" y="749752"/>
                    </a:cubicBezTo>
                    <a:cubicBezTo>
                      <a:pt x="161258" y="749752"/>
                      <a:pt x="0" y="583025"/>
                      <a:pt x="0" y="376961"/>
                    </a:cubicBezTo>
                    <a:close/>
                    <a:moveTo>
                      <a:pt x="606552" y="376961"/>
                    </a:moveTo>
                    <a:lnTo>
                      <a:pt x="606552" y="374876"/>
                    </a:lnTo>
                    <a:cubicBezTo>
                      <a:pt x="606552" y="250613"/>
                      <a:pt x="515017" y="147107"/>
                      <a:pt x="385953" y="147107"/>
                    </a:cubicBezTo>
                    <a:cubicBezTo>
                      <a:pt x="256889" y="147107"/>
                      <a:pt x="167449" y="248622"/>
                      <a:pt x="167449" y="372791"/>
                    </a:cubicBezTo>
                    <a:lnTo>
                      <a:pt x="167449" y="374876"/>
                    </a:lnTo>
                    <a:cubicBezTo>
                      <a:pt x="167449" y="499140"/>
                      <a:pt x="258985" y="602645"/>
                      <a:pt x="388049" y="602645"/>
                    </a:cubicBezTo>
                    <a:cubicBezTo>
                      <a:pt x="517112" y="602645"/>
                      <a:pt x="606552" y="501130"/>
                      <a:pt x="606552" y="376961"/>
                    </a:cubicBezTo>
                    <a:close/>
                  </a:path>
                </a:pathLst>
              </a:custGeom>
              <a:grpFill/>
              <a:ln w="9525" cap="flat">
                <a:noFill/>
                <a:prstDash val="solid"/>
                <a:miter/>
              </a:ln>
            </p:spPr>
            <p:txBody>
              <a:bodyPr rtlCol="0" anchor="ctr"/>
              <a:lstStyle/>
              <a:p>
                <a:endParaRPr lang="es-ES_tradnl" noProof="1"/>
              </a:p>
            </p:txBody>
          </p:sp>
          <p:sp>
            <p:nvSpPr>
              <p:cNvPr id="16" name="Forma libre 15">
                <a:extLst>
                  <a:ext uri="{FF2B5EF4-FFF2-40B4-BE49-F238E27FC236}">
                    <a16:creationId xmlns:a16="http://schemas.microsoft.com/office/drawing/2014/main" id="{97608CBA-CF76-FB3D-D56F-7BDAFB3E3124}"/>
                  </a:ext>
                </a:extLst>
              </p:cNvPr>
              <p:cNvSpPr/>
              <p:nvPr/>
            </p:nvSpPr>
            <p:spPr>
              <a:xfrm>
                <a:off x="2805074" y="-1668825"/>
                <a:ext cx="665035" cy="749775"/>
              </a:xfrm>
              <a:custGeom>
                <a:avLst/>
                <a:gdLst>
                  <a:gd name="connsiteX0" fmla="*/ 376904 w 665035"/>
                  <a:gd name="connsiteY0" fmla="*/ 749776 h 749775"/>
                  <a:gd name="connsiteX1" fmla="*/ 110395 w 665035"/>
                  <a:gd name="connsiteY1" fmla="*/ 640109 h 749775"/>
                  <a:gd name="connsiteX2" fmla="*/ 0 w 665035"/>
                  <a:gd name="connsiteY2" fmla="*/ 374900 h 749775"/>
                  <a:gd name="connsiteX3" fmla="*/ 110395 w 665035"/>
                  <a:gd name="connsiteY3" fmla="*/ 109690 h 749775"/>
                  <a:gd name="connsiteX4" fmla="*/ 643318 w 665035"/>
                  <a:gd name="connsiteY4" fmla="*/ 109690 h 749775"/>
                  <a:gd name="connsiteX5" fmla="*/ 643318 w 665035"/>
                  <a:gd name="connsiteY5" fmla="*/ 213954 h 749775"/>
                  <a:gd name="connsiteX6" fmla="*/ 538543 w 665035"/>
                  <a:gd name="connsiteY6" fmla="*/ 213954 h 749775"/>
                  <a:gd name="connsiteX7" fmla="*/ 215075 w 665035"/>
                  <a:gd name="connsiteY7" fmla="*/ 213954 h 749775"/>
                  <a:gd name="connsiteX8" fmla="*/ 148114 w 665035"/>
                  <a:gd name="connsiteY8" fmla="*/ 374900 h 749775"/>
                  <a:gd name="connsiteX9" fmla="*/ 215075 w 665035"/>
                  <a:gd name="connsiteY9" fmla="*/ 535845 h 749775"/>
                  <a:gd name="connsiteX10" fmla="*/ 538543 w 665035"/>
                  <a:gd name="connsiteY10" fmla="*/ 535845 h 749775"/>
                  <a:gd name="connsiteX11" fmla="*/ 643318 w 665035"/>
                  <a:gd name="connsiteY11" fmla="*/ 535845 h 749775"/>
                  <a:gd name="connsiteX12" fmla="*/ 643318 w 665035"/>
                  <a:gd name="connsiteY12" fmla="*/ 640109 h 749775"/>
                  <a:gd name="connsiteX13" fmla="*/ 376809 w 665035"/>
                  <a:gd name="connsiteY13" fmla="*/ 749776 h 749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65035" h="749775">
                    <a:moveTo>
                      <a:pt x="376904" y="749776"/>
                    </a:moveTo>
                    <a:cubicBezTo>
                      <a:pt x="280416" y="749776"/>
                      <a:pt x="183928" y="713189"/>
                      <a:pt x="110395" y="640109"/>
                    </a:cubicBezTo>
                    <a:cubicBezTo>
                      <a:pt x="39243" y="569305"/>
                      <a:pt x="0" y="475088"/>
                      <a:pt x="0" y="374900"/>
                    </a:cubicBezTo>
                    <a:cubicBezTo>
                      <a:pt x="0" y="274712"/>
                      <a:pt x="39243" y="180590"/>
                      <a:pt x="110395" y="109690"/>
                    </a:cubicBezTo>
                    <a:cubicBezTo>
                      <a:pt x="257365" y="-36563"/>
                      <a:pt x="496443" y="-36563"/>
                      <a:pt x="643318" y="109690"/>
                    </a:cubicBezTo>
                    <a:cubicBezTo>
                      <a:pt x="672275" y="138505"/>
                      <a:pt x="672275" y="185140"/>
                      <a:pt x="643318" y="213954"/>
                    </a:cubicBezTo>
                    <a:cubicBezTo>
                      <a:pt x="614363" y="242769"/>
                      <a:pt x="567500" y="242769"/>
                      <a:pt x="538543" y="213954"/>
                    </a:cubicBezTo>
                    <a:cubicBezTo>
                      <a:pt x="449389" y="125235"/>
                      <a:pt x="304229" y="125235"/>
                      <a:pt x="215075" y="213954"/>
                    </a:cubicBezTo>
                    <a:cubicBezTo>
                      <a:pt x="171831" y="256987"/>
                      <a:pt x="148114" y="314142"/>
                      <a:pt x="148114" y="374900"/>
                    </a:cubicBezTo>
                    <a:cubicBezTo>
                      <a:pt x="148114" y="435657"/>
                      <a:pt x="171926" y="492908"/>
                      <a:pt x="215075" y="535845"/>
                    </a:cubicBezTo>
                    <a:cubicBezTo>
                      <a:pt x="304229" y="624564"/>
                      <a:pt x="449389" y="624564"/>
                      <a:pt x="538543" y="535845"/>
                    </a:cubicBezTo>
                    <a:cubicBezTo>
                      <a:pt x="567500" y="507031"/>
                      <a:pt x="614363" y="507031"/>
                      <a:pt x="643318" y="535845"/>
                    </a:cubicBezTo>
                    <a:cubicBezTo>
                      <a:pt x="672275" y="564660"/>
                      <a:pt x="672275" y="611295"/>
                      <a:pt x="643318" y="640109"/>
                    </a:cubicBezTo>
                    <a:cubicBezTo>
                      <a:pt x="569881" y="713189"/>
                      <a:pt x="473392" y="749776"/>
                      <a:pt x="376809" y="749776"/>
                    </a:cubicBezTo>
                    <a:close/>
                  </a:path>
                </a:pathLst>
              </a:custGeom>
              <a:grpFill/>
              <a:ln w="9525" cap="flat">
                <a:noFill/>
                <a:prstDash val="solid"/>
                <a:miter/>
              </a:ln>
            </p:spPr>
            <p:txBody>
              <a:bodyPr rtlCol="0" anchor="ctr"/>
              <a:lstStyle/>
              <a:p>
                <a:endParaRPr lang="es-ES_tradnl" noProof="1"/>
              </a:p>
            </p:txBody>
          </p:sp>
          <p:sp>
            <p:nvSpPr>
              <p:cNvPr id="17" name="Forma libre 16">
                <a:extLst>
                  <a:ext uri="{FF2B5EF4-FFF2-40B4-BE49-F238E27FC236}">
                    <a16:creationId xmlns:a16="http://schemas.microsoft.com/office/drawing/2014/main" id="{A2A41340-9AB5-EF6A-1281-D272CE30A503}"/>
                  </a:ext>
                </a:extLst>
              </p:cNvPr>
              <p:cNvSpPr/>
              <p:nvPr/>
            </p:nvSpPr>
            <p:spPr>
              <a:xfrm>
                <a:off x="3518973" y="-1662546"/>
                <a:ext cx="634745" cy="742359"/>
              </a:xfrm>
              <a:custGeom>
                <a:avLst/>
                <a:gdLst>
                  <a:gd name="connsiteX0" fmla="*/ 95 w 634745"/>
                  <a:gd name="connsiteY0" fmla="*/ 420373 h 742359"/>
                  <a:gd name="connsiteX1" fmla="*/ 95 w 634745"/>
                  <a:gd name="connsiteY1" fmla="*/ 79714 h 742359"/>
                  <a:gd name="connsiteX2" fmla="*/ 80200 w 634745"/>
                  <a:gd name="connsiteY2" fmla="*/ 0 h 742359"/>
                  <a:gd name="connsiteX3" fmla="*/ 160306 w 634745"/>
                  <a:gd name="connsiteY3" fmla="*/ 79714 h 742359"/>
                  <a:gd name="connsiteX4" fmla="*/ 160306 w 634745"/>
                  <a:gd name="connsiteY4" fmla="*/ 416203 h 742359"/>
                  <a:gd name="connsiteX5" fmla="*/ 317468 w 634745"/>
                  <a:gd name="connsiteY5" fmla="*/ 595347 h 742359"/>
                  <a:gd name="connsiteX6" fmla="*/ 474535 w 634745"/>
                  <a:gd name="connsiteY6" fmla="*/ 421416 h 742359"/>
                  <a:gd name="connsiteX7" fmla="*/ 474535 w 634745"/>
                  <a:gd name="connsiteY7" fmla="*/ 79714 h 742359"/>
                  <a:gd name="connsiteX8" fmla="*/ 554641 w 634745"/>
                  <a:gd name="connsiteY8" fmla="*/ 0 h 742359"/>
                  <a:gd name="connsiteX9" fmla="*/ 634746 w 634745"/>
                  <a:gd name="connsiteY9" fmla="*/ 79714 h 742359"/>
                  <a:gd name="connsiteX10" fmla="*/ 634746 w 634745"/>
                  <a:gd name="connsiteY10" fmla="*/ 415160 h 742359"/>
                  <a:gd name="connsiteX11" fmla="*/ 315278 w 634745"/>
                  <a:gd name="connsiteY11" fmla="*/ 742359 h 742359"/>
                  <a:gd name="connsiteX12" fmla="*/ 0 w 634745"/>
                  <a:gd name="connsiteY12" fmla="*/ 420373 h 74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745" h="742359">
                    <a:moveTo>
                      <a:pt x="95" y="420373"/>
                    </a:moveTo>
                    <a:lnTo>
                      <a:pt x="95" y="79714"/>
                    </a:lnTo>
                    <a:cubicBezTo>
                      <a:pt x="95" y="35165"/>
                      <a:pt x="35433" y="0"/>
                      <a:pt x="80200" y="0"/>
                    </a:cubicBezTo>
                    <a:cubicBezTo>
                      <a:pt x="124968" y="0"/>
                      <a:pt x="160306" y="35165"/>
                      <a:pt x="160306" y="79714"/>
                    </a:cubicBezTo>
                    <a:lnTo>
                      <a:pt x="160306" y="416203"/>
                    </a:lnTo>
                    <a:cubicBezTo>
                      <a:pt x="160306" y="534210"/>
                      <a:pt x="219646" y="595347"/>
                      <a:pt x="317468" y="595347"/>
                    </a:cubicBezTo>
                    <a:cubicBezTo>
                      <a:pt x="415290" y="595347"/>
                      <a:pt x="474535" y="536296"/>
                      <a:pt x="474535" y="421416"/>
                    </a:cubicBezTo>
                    <a:lnTo>
                      <a:pt x="474535" y="79714"/>
                    </a:lnTo>
                    <a:cubicBezTo>
                      <a:pt x="474535" y="35165"/>
                      <a:pt x="509873" y="0"/>
                      <a:pt x="554641" y="0"/>
                    </a:cubicBezTo>
                    <a:cubicBezTo>
                      <a:pt x="599408" y="0"/>
                      <a:pt x="634746" y="35165"/>
                      <a:pt x="634746" y="79714"/>
                    </a:cubicBezTo>
                    <a:lnTo>
                      <a:pt x="634746" y="415160"/>
                    </a:lnTo>
                    <a:cubicBezTo>
                      <a:pt x="634746" y="634683"/>
                      <a:pt x="510921" y="742359"/>
                      <a:pt x="315278" y="742359"/>
                    </a:cubicBezTo>
                    <a:cubicBezTo>
                      <a:pt x="119634" y="742359"/>
                      <a:pt x="0" y="633640"/>
                      <a:pt x="0" y="420373"/>
                    </a:cubicBezTo>
                    <a:close/>
                  </a:path>
                </a:pathLst>
              </a:custGeom>
              <a:grpFill/>
              <a:ln w="9525" cap="flat">
                <a:noFill/>
                <a:prstDash val="solid"/>
                <a:miter/>
              </a:ln>
            </p:spPr>
            <p:txBody>
              <a:bodyPr rtlCol="0" anchor="ctr"/>
              <a:lstStyle/>
              <a:p>
                <a:endParaRPr lang="es-ES_tradnl" noProof="1"/>
              </a:p>
            </p:txBody>
          </p:sp>
          <p:sp>
            <p:nvSpPr>
              <p:cNvPr id="18" name="Forma libre 17">
                <a:extLst>
                  <a:ext uri="{FF2B5EF4-FFF2-40B4-BE49-F238E27FC236}">
                    <a16:creationId xmlns:a16="http://schemas.microsoft.com/office/drawing/2014/main" id="{1246DF17-708E-9286-7647-277D92FF1892}"/>
                  </a:ext>
                </a:extLst>
              </p:cNvPr>
              <p:cNvSpPr/>
              <p:nvPr/>
            </p:nvSpPr>
            <p:spPr>
              <a:xfrm>
                <a:off x="4179245" y="-1666811"/>
                <a:ext cx="571214" cy="745581"/>
              </a:xfrm>
              <a:custGeom>
                <a:avLst/>
                <a:gdLst>
                  <a:gd name="connsiteX0" fmla="*/ 30194 w 571214"/>
                  <a:gd name="connsiteY0" fmla="*/ 658664 h 745581"/>
                  <a:gd name="connsiteX1" fmla="*/ 0 w 571214"/>
                  <a:gd name="connsiteY1" fmla="*/ 598570 h 745581"/>
                  <a:gd name="connsiteX2" fmla="*/ 74962 w 571214"/>
                  <a:gd name="connsiteY2" fmla="*/ 525016 h 745581"/>
                  <a:gd name="connsiteX3" fmla="*/ 120777 w 571214"/>
                  <a:gd name="connsiteY3" fmla="*/ 539518 h 745581"/>
                  <a:gd name="connsiteX4" fmla="*/ 306991 w 571214"/>
                  <a:gd name="connsiteY4" fmla="*/ 604731 h 745581"/>
                  <a:gd name="connsiteX5" fmla="*/ 412052 w 571214"/>
                  <a:gd name="connsiteY5" fmla="*/ 536390 h 745581"/>
                  <a:gd name="connsiteX6" fmla="*/ 412052 w 571214"/>
                  <a:gd name="connsiteY6" fmla="*/ 534305 h 745581"/>
                  <a:gd name="connsiteX7" fmla="*/ 265367 w 571214"/>
                  <a:gd name="connsiteY7" fmla="*/ 442174 h 745581"/>
                  <a:gd name="connsiteX8" fmla="*/ 24003 w 571214"/>
                  <a:gd name="connsiteY8" fmla="*/ 220566 h 745581"/>
                  <a:gd name="connsiteX9" fmla="*/ 24003 w 571214"/>
                  <a:gd name="connsiteY9" fmla="*/ 218480 h 745581"/>
                  <a:gd name="connsiteX10" fmla="*/ 278892 w 571214"/>
                  <a:gd name="connsiteY10" fmla="*/ 0 h 745581"/>
                  <a:gd name="connsiteX11" fmla="*/ 509873 w 571214"/>
                  <a:gd name="connsiteY11" fmla="*/ 64170 h 745581"/>
                  <a:gd name="connsiteX12" fmla="*/ 545211 w 571214"/>
                  <a:gd name="connsiteY12" fmla="*/ 127297 h 745581"/>
                  <a:gd name="connsiteX13" fmla="*/ 470249 w 571214"/>
                  <a:gd name="connsiteY13" fmla="*/ 200850 h 745581"/>
                  <a:gd name="connsiteX14" fmla="*/ 429673 w 571214"/>
                  <a:gd name="connsiteY14" fmla="*/ 189476 h 745581"/>
                  <a:gd name="connsiteX15" fmla="*/ 276701 w 571214"/>
                  <a:gd name="connsiteY15" fmla="*/ 140851 h 745581"/>
                  <a:gd name="connsiteX16" fmla="*/ 183071 w 571214"/>
                  <a:gd name="connsiteY16" fmla="*/ 203978 h 745581"/>
                  <a:gd name="connsiteX17" fmla="*/ 183071 w 571214"/>
                  <a:gd name="connsiteY17" fmla="*/ 206063 h 745581"/>
                  <a:gd name="connsiteX18" fmla="*/ 340233 w 571214"/>
                  <a:gd name="connsiteY18" fmla="*/ 301323 h 745581"/>
                  <a:gd name="connsiteX19" fmla="*/ 571214 w 571214"/>
                  <a:gd name="connsiteY19" fmla="*/ 518760 h 745581"/>
                  <a:gd name="connsiteX20" fmla="*/ 571214 w 571214"/>
                  <a:gd name="connsiteY20" fmla="*/ 520846 h 745581"/>
                  <a:gd name="connsiteX21" fmla="*/ 303847 w 571214"/>
                  <a:gd name="connsiteY21" fmla="*/ 745582 h 745581"/>
                  <a:gd name="connsiteX22" fmla="*/ 30194 w 571214"/>
                  <a:gd name="connsiteY22" fmla="*/ 658569 h 7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71214" h="745581">
                    <a:moveTo>
                      <a:pt x="30194" y="658664"/>
                    </a:moveTo>
                    <a:cubicBezTo>
                      <a:pt x="12478" y="646247"/>
                      <a:pt x="0" y="623498"/>
                      <a:pt x="0" y="598570"/>
                    </a:cubicBezTo>
                    <a:cubicBezTo>
                      <a:pt x="0" y="557148"/>
                      <a:pt x="33338" y="525016"/>
                      <a:pt x="74962" y="525016"/>
                    </a:cubicBezTo>
                    <a:cubicBezTo>
                      <a:pt x="95821" y="525016"/>
                      <a:pt x="110300" y="532220"/>
                      <a:pt x="120777" y="539518"/>
                    </a:cubicBezTo>
                    <a:cubicBezTo>
                      <a:pt x="175927" y="579897"/>
                      <a:pt x="236315" y="604731"/>
                      <a:pt x="306991" y="604731"/>
                    </a:cubicBezTo>
                    <a:cubicBezTo>
                      <a:pt x="372523" y="604731"/>
                      <a:pt x="412052" y="578854"/>
                      <a:pt x="412052" y="536390"/>
                    </a:cubicBezTo>
                    <a:lnTo>
                      <a:pt x="412052" y="534305"/>
                    </a:lnTo>
                    <a:cubicBezTo>
                      <a:pt x="412052" y="493927"/>
                      <a:pt x="387096" y="473169"/>
                      <a:pt x="265367" y="442174"/>
                    </a:cubicBezTo>
                    <a:cubicBezTo>
                      <a:pt x="118682" y="404923"/>
                      <a:pt x="24003" y="364545"/>
                      <a:pt x="24003" y="220566"/>
                    </a:cubicBezTo>
                    <a:lnTo>
                      <a:pt x="24003" y="218480"/>
                    </a:lnTo>
                    <a:cubicBezTo>
                      <a:pt x="24003" y="87013"/>
                      <a:pt x="130112" y="0"/>
                      <a:pt x="278892" y="0"/>
                    </a:cubicBezTo>
                    <a:cubicBezTo>
                      <a:pt x="367284" y="0"/>
                      <a:pt x="444341" y="22749"/>
                      <a:pt x="509873" y="64170"/>
                    </a:cubicBezTo>
                    <a:cubicBezTo>
                      <a:pt x="527590" y="74501"/>
                      <a:pt x="545211" y="96302"/>
                      <a:pt x="545211" y="127297"/>
                    </a:cubicBezTo>
                    <a:cubicBezTo>
                      <a:pt x="545211" y="168718"/>
                      <a:pt x="511874" y="200850"/>
                      <a:pt x="470249" y="200850"/>
                    </a:cubicBezTo>
                    <a:cubicBezTo>
                      <a:pt x="454628" y="200850"/>
                      <a:pt x="442151" y="196680"/>
                      <a:pt x="429673" y="189476"/>
                    </a:cubicBezTo>
                    <a:cubicBezTo>
                      <a:pt x="376619" y="158386"/>
                      <a:pt x="326708" y="140851"/>
                      <a:pt x="276701" y="140851"/>
                    </a:cubicBezTo>
                    <a:cubicBezTo>
                      <a:pt x="215360" y="140851"/>
                      <a:pt x="183071" y="168813"/>
                      <a:pt x="183071" y="203978"/>
                    </a:cubicBezTo>
                    <a:lnTo>
                      <a:pt x="183071" y="206063"/>
                    </a:lnTo>
                    <a:cubicBezTo>
                      <a:pt x="183071" y="253740"/>
                      <a:pt x="214313" y="269190"/>
                      <a:pt x="340233" y="301323"/>
                    </a:cubicBezTo>
                    <a:cubicBezTo>
                      <a:pt x="487966" y="339616"/>
                      <a:pt x="571214" y="392411"/>
                      <a:pt x="571214" y="518760"/>
                    </a:cubicBezTo>
                    <a:lnTo>
                      <a:pt x="571214" y="520846"/>
                    </a:lnTo>
                    <a:cubicBezTo>
                      <a:pt x="571214" y="664730"/>
                      <a:pt x="460915" y="745582"/>
                      <a:pt x="303847" y="745582"/>
                    </a:cubicBezTo>
                    <a:cubicBezTo>
                      <a:pt x="208121" y="745582"/>
                      <a:pt x="111347" y="716577"/>
                      <a:pt x="30194" y="658569"/>
                    </a:cubicBezTo>
                    <a:close/>
                  </a:path>
                </a:pathLst>
              </a:custGeom>
              <a:grpFill/>
              <a:ln w="9525" cap="flat">
                <a:noFill/>
                <a:prstDash val="solid"/>
                <a:miter/>
              </a:ln>
            </p:spPr>
            <p:txBody>
              <a:bodyPr rtlCol="0" anchor="ctr"/>
              <a:lstStyle/>
              <a:p>
                <a:endParaRPr lang="es-ES_tradnl" noProof="1"/>
              </a:p>
            </p:txBody>
          </p:sp>
        </p:grpSp>
        <p:grpSp>
          <p:nvGrpSpPr>
            <p:cNvPr id="19" name="Gráfico 10">
              <a:extLst>
                <a:ext uri="{FF2B5EF4-FFF2-40B4-BE49-F238E27FC236}">
                  <a16:creationId xmlns:a16="http://schemas.microsoft.com/office/drawing/2014/main" id="{FCAD894F-05FB-188E-D048-DD0F1E0F7902}"/>
                </a:ext>
              </a:extLst>
            </p:cNvPr>
            <p:cNvGrpSpPr/>
            <p:nvPr/>
          </p:nvGrpSpPr>
          <p:grpSpPr>
            <a:xfrm>
              <a:off x="4873523" y="-1949935"/>
              <a:ext cx="1318545" cy="1628412"/>
              <a:chOff x="4873523" y="-1949935"/>
              <a:chExt cx="1318545" cy="1628412"/>
            </a:xfrm>
            <a:solidFill>
              <a:srgbClr val="EF4147"/>
            </a:solidFill>
          </p:grpSpPr>
          <p:sp>
            <p:nvSpPr>
              <p:cNvPr id="20" name="Forma libre 19">
                <a:extLst>
                  <a:ext uri="{FF2B5EF4-FFF2-40B4-BE49-F238E27FC236}">
                    <a16:creationId xmlns:a16="http://schemas.microsoft.com/office/drawing/2014/main" id="{8507E7F9-EF89-08A3-E3BF-DBE2C5997CED}"/>
                  </a:ext>
                </a:extLst>
              </p:cNvPr>
              <p:cNvSpPr/>
              <p:nvPr/>
            </p:nvSpPr>
            <p:spPr>
              <a:xfrm>
                <a:off x="4873523" y="-1949935"/>
                <a:ext cx="1318545" cy="1312208"/>
              </a:xfrm>
              <a:custGeom>
                <a:avLst/>
                <a:gdLst>
                  <a:gd name="connsiteX0" fmla="*/ 659225 w 1318545"/>
                  <a:gd name="connsiteY0" fmla="*/ 0 h 1312208"/>
                  <a:gd name="connsiteX1" fmla="*/ 0 w 1318545"/>
                  <a:gd name="connsiteY1" fmla="*/ 656104 h 1312208"/>
                  <a:gd name="connsiteX2" fmla="*/ 659225 w 1318545"/>
                  <a:gd name="connsiteY2" fmla="*/ 1312209 h 1312208"/>
                  <a:gd name="connsiteX3" fmla="*/ 1318546 w 1318545"/>
                  <a:gd name="connsiteY3" fmla="*/ 656104 h 1312208"/>
                  <a:gd name="connsiteX4" fmla="*/ 659225 w 1318545"/>
                  <a:gd name="connsiteY4" fmla="*/ 0 h 1312208"/>
                  <a:gd name="connsiteX5" fmla="*/ 327850 w 1318545"/>
                  <a:gd name="connsiteY5" fmla="*/ 720653 h 1312208"/>
                  <a:gd name="connsiteX6" fmla="*/ 392716 w 1318545"/>
                  <a:gd name="connsiteY6" fmla="*/ 747383 h 1312208"/>
                  <a:gd name="connsiteX7" fmla="*/ 457581 w 1318545"/>
                  <a:gd name="connsiteY7" fmla="*/ 720653 h 1312208"/>
                  <a:gd name="connsiteX8" fmla="*/ 569976 w 1318545"/>
                  <a:gd name="connsiteY8" fmla="*/ 720653 h 1312208"/>
                  <a:gd name="connsiteX9" fmla="*/ 569976 w 1318545"/>
                  <a:gd name="connsiteY9" fmla="*/ 832500 h 1312208"/>
                  <a:gd name="connsiteX10" fmla="*/ 392716 w 1318545"/>
                  <a:gd name="connsiteY10" fmla="*/ 905579 h 1312208"/>
                  <a:gd name="connsiteX11" fmla="*/ 215455 w 1318545"/>
                  <a:gd name="connsiteY11" fmla="*/ 832500 h 1312208"/>
                  <a:gd name="connsiteX12" fmla="*/ 215455 w 1318545"/>
                  <a:gd name="connsiteY12" fmla="*/ 479614 h 1312208"/>
                  <a:gd name="connsiteX13" fmla="*/ 392811 w 1318545"/>
                  <a:gd name="connsiteY13" fmla="*/ 406534 h 1312208"/>
                  <a:gd name="connsiteX14" fmla="*/ 570071 w 1318545"/>
                  <a:gd name="connsiteY14" fmla="*/ 479614 h 1312208"/>
                  <a:gd name="connsiteX15" fmla="*/ 570071 w 1318545"/>
                  <a:gd name="connsiteY15" fmla="*/ 591461 h 1312208"/>
                  <a:gd name="connsiteX16" fmla="*/ 457676 w 1318545"/>
                  <a:gd name="connsiteY16" fmla="*/ 591461 h 1312208"/>
                  <a:gd name="connsiteX17" fmla="*/ 392811 w 1318545"/>
                  <a:gd name="connsiteY17" fmla="*/ 564731 h 1312208"/>
                  <a:gd name="connsiteX18" fmla="*/ 327850 w 1318545"/>
                  <a:gd name="connsiteY18" fmla="*/ 591461 h 1312208"/>
                  <a:gd name="connsiteX19" fmla="*/ 327850 w 1318545"/>
                  <a:gd name="connsiteY19" fmla="*/ 720653 h 1312208"/>
                  <a:gd name="connsiteX20" fmla="*/ 1122998 w 1318545"/>
                  <a:gd name="connsiteY20" fmla="*/ 877333 h 1312208"/>
                  <a:gd name="connsiteX21" fmla="*/ 1067181 w 1318545"/>
                  <a:gd name="connsiteY21" fmla="*/ 899418 h 1312208"/>
                  <a:gd name="connsiteX22" fmla="*/ 1009555 w 1318545"/>
                  <a:gd name="connsiteY22" fmla="*/ 875722 h 1312208"/>
                  <a:gd name="connsiteX23" fmla="*/ 1006792 w 1318545"/>
                  <a:gd name="connsiteY23" fmla="*/ 872973 h 1312208"/>
                  <a:gd name="connsiteX24" fmla="*/ 801148 w 1318545"/>
                  <a:gd name="connsiteY24" fmla="*/ 872973 h 1312208"/>
                  <a:gd name="connsiteX25" fmla="*/ 798386 w 1318545"/>
                  <a:gd name="connsiteY25" fmla="*/ 875722 h 1312208"/>
                  <a:gd name="connsiteX26" fmla="*/ 740759 w 1318545"/>
                  <a:gd name="connsiteY26" fmla="*/ 899418 h 1312208"/>
                  <a:gd name="connsiteX27" fmla="*/ 684943 w 1318545"/>
                  <a:gd name="connsiteY27" fmla="*/ 877333 h 1312208"/>
                  <a:gd name="connsiteX28" fmla="*/ 685990 w 1318545"/>
                  <a:gd name="connsiteY28" fmla="*/ 758378 h 1312208"/>
                  <a:gd name="connsiteX29" fmla="*/ 685990 w 1318545"/>
                  <a:gd name="connsiteY29" fmla="*/ 553736 h 1312208"/>
                  <a:gd name="connsiteX30" fmla="*/ 683228 w 1318545"/>
                  <a:gd name="connsiteY30" fmla="*/ 550893 h 1312208"/>
                  <a:gd name="connsiteX31" fmla="*/ 684752 w 1318545"/>
                  <a:gd name="connsiteY31" fmla="*/ 434780 h 1312208"/>
                  <a:gd name="connsiteX32" fmla="*/ 801053 w 1318545"/>
                  <a:gd name="connsiteY32" fmla="*/ 438951 h 1312208"/>
                  <a:gd name="connsiteX33" fmla="*/ 801148 w 1318545"/>
                  <a:gd name="connsiteY33" fmla="*/ 439046 h 1312208"/>
                  <a:gd name="connsiteX34" fmla="*/ 1006792 w 1318545"/>
                  <a:gd name="connsiteY34" fmla="*/ 439046 h 1312208"/>
                  <a:gd name="connsiteX35" fmla="*/ 1009555 w 1318545"/>
                  <a:gd name="connsiteY35" fmla="*/ 436297 h 1312208"/>
                  <a:gd name="connsiteX36" fmla="*/ 1126236 w 1318545"/>
                  <a:gd name="connsiteY36" fmla="*/ 437814 h 1312208"/>
                  <a:gd name="connsiteX37" fmla="*/ 1122045 w 1318545"/>
                  <a:gd name="connsiteY37" fmla="*/ 553547 h 1312208"/>
                  <a:gd name="connsiteX38" fmla="*/ 1121950 w 1318545"/>
                  <a:gd name="connsiteY38" fmla="*/ 553641 h 1312208"/>
                  <a:gd name="connsiteX39" fmla="*/ 1121950 w 1318545"/>
                  <a:gd name="connsiteY39" fmla="*/ 758283 h 1312208"/>
                  <a:gd name="connsiteX40" fmla="*/ 1121950 w 1318545"/>
                  <a:gd name="connsiteY40" fmla="*/ 758283 h 1312208"/>
                  <a:gd name="connsiteX41" fmla="*/ 1122998 w 1318545"/>
                  <a:gd name="connsiteY41" fmla="*/ 877239 h 131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318545" h="1312208">
                    <a:moveTo>
                      <a:pt x="659225" y="0"/>
                    </a:moveTo>
                    <a:cubicBezTo>
                      <a:pt x="295751" y="0"/>
                      <a:pt x="0" y="294309"/>
                      <a:pt x="0" y="656104"/>
                    </a:cubicBezTo>
                    <a:cubicBezTo>
                      <a:pt x="0" y="1017900"/>
                      <a:pt x="295751" y="1312209"/>
                      <a:pt x="659225" y="1312209"/>
                    </a:cubicBezTo>
                    <a:cubicBezTo>
                      <a:pt x="1022699" y="1312209"/>
                      <a:pt x="1318546" y="1017900"/>
                      <a:pt x="1318546" y="656104"/>
                    </a:cubicBezTo>
                    <a:cubicBezTo>
                      <a:pt x="1318546" y="294309"/>
                      <a:pt x="1022795" y="0"/>
                      <a:pt x="659225" y="0"/>
                    </a:cubicBezTo>
                    <a:close/>
                    <a:moveTo>
                      <a:pt x="327850" y="720653"/>
                    </a:moveTo>
                    <a:cubicBezTo>
                      <a:pt x="345186" y="737904"/>
                      <a:pt x="368237" y="747383"/>
                      <a:pt x="392716" y="747383"/>
                    </a:cubicBezTo>
                    <a:cubicBezTo>
                      <a:pt x="417195" y="747383"/>
                      <a:pt x="440246" y="737904"/>
                      <a:pt x="457581" y="720653"/>
                    </a:cubicBezTo>
                    <a:cubicBezTo>
                      <a:pt x="488632" y="689753"/>
                      <a:pt x="538924" y="689753"/>
                      <a:pt x="569976" y="720653"/>
                    </a:cubicBezTo>
                    <a:cubicBezTo>
                      <a:pt x="601028" y="751553"/>
                      <a:pt x="601028" y="801600"/>
                      <a:pt x="569976" y="832500"/>
                    </a:cubicBezTo>
                    <a:cubicBezTo>
                      <a:pt x="522637" y="879608"/>
                      <a:pt x="459676" y="905579"/>
                      <a:pt x="392716" y="905579"/>
                    </a:cubicBezTo>
                    <a:cubicBezTo>
                      <a:pt x="325755" y="905579"/>
                      <a:pt x="262795" y="879608"/>
                      <a:pt x="215455" y="832500"/>
                    </a:cubicBezTo>
                    <a:cubicBezTo>
                      <a:pt x="117729" y="735250"/>
                      <a:pt x="117729" y="576959"/>
                      <a:pt x="215455" y="479614"/>
                    </a:cubicBezTo>
                    <a:cubicBezTo>
                      <a:pt x="262795" y="432506"/>
                      <a:pt x="325755" y="406534"/>
                      <a:pt x="392811" y="406534"/>
                    </a:cubicBezTo>
                    <a:cubicBezTo>
                      <a:pt x="459867" y="406534"/>
                      <a:pt x="522732" y="432506"/>
                      <a:pt x="570071" y="479614"/>
                    </a:cubicBezTo>
                    <a:cubicBezTo>
                      <a:pt x="601123" y="510514"/>
                      <a:pt x="601123" y="560561"/>
                      <a:pt x="570071" y="591461"/>
                    </a:cubicBezTo>
                    <a:cubicBezTo>
                      <a:pt x="539020" y="622361"/>
                      <a:pt x="488728" y="622361"/>
                      <a:pt x="457676" y="591461"/>
                    </a:cubicBezTo>
                    <a:cubicBezTo>
                      <a:pt x="440341" y="574210"/>
                      <a:pt x="417290" y="564731"/>
                      <a:pt x="392811" y="564731"/>
                    </a:cubicBezTo>
                    <a:cubicBezTo>
                      <a:pt x="368332" y="564731"/>
                      <a:pt x="345281" y="574210"/>
                      <a:pt x="327850" y="591461"/>
                    </a:cubicBezTo>
                    <a:cubicBezTo>
                      <a:pt x="292037" y="627100"/>
                      <a:pt x="292037" y="685014"/>
                      <a:pt x="327850" y="720653"/>
                    </a:cubicBezTo>
                    <a:close/>
                    <a:moveTo>
                      <a:pt x="1122998" y="877333"/>
                    </a:moveTo>
                    <a:cubicBezTo>
                      <a:pt x="1107376" y="892025"/>
                      <a:pt x="1087279" y="899418"/>
                      <a:pt x="1067181" y="899418"/>
                    </a:cubicBezTo>
                    <a:cubicBezTo>
                      <a:pt x="1047083" y="899418"/>
                      <a:pt x="1025462" y="891456"/>
                      <a:pt x="1009555" y="875722"/>
                    </a:cubicBezTo>
                    <a:lnTo>
                      <a:pt x="1006792" y="872973"/>
                    </a:lnTo>
                    <a:cubicBezTo>
                      <a:pt x="950023" y="816481"/>
                      <a:pt x="858012" y="816481"/>
                      <a:pt x="801148" y="872973"/>
                    </a:cubicBezTo>
                    <a:cubicBezTo>
                      <a:pt x="799338" y="874774"/>
                      <a:pt x="798386" y="875722"/>
                      <a:pt x="798386" y="875722"/>
                    </a:cubicBezTo>
                    <a:cubicBezTo>
                      <a:pt x="782479" y="891551"/>
                      <a:pt x="761619" y="899418"/>
                      <a:pt x="740759" y="899418"/>
                    </a:cubicBezTo>
                    <a:cubicBezTo>
                      <a:pt x="719899" y="899418"/>
                      <a:pt x="700564" y="892025"/>
                      <a:pt x="684943" y="877333"/>
                    </a:cubicBezTo>
                    <a:cubicBezTo>
                      <a:pt x="651415" y="845865"/>
                      <a:pt x="653320" y="790794"/>
                      <a:pt x="685990" y="758378"/>
                    </a:cubicBezTo>
                    <a:cubicBezTo>
                      <a:pt x="742759" y="701886"/>
                      <a:pt x="742759" y="610323"/>
                      <a:pt x="685990" y="553736"/>
                    </a:cubicBezTo>
                    <a:cubicBezTo>
                      <a:pt x="684181" y="551935"/>
                      <a:pt x="683228" y="550893"/>
                      <a:pt x="683228" y="550893"/>
                    </a:cubicBezTo>
                    <a:cubicBezTo>
                      <a:pt x="650938" y="518760"/>
                      <a:pt x="651415" y="466249"/>
                      <a:pt x="684752" y="434780"/>
                    </a:cubicBezTo>
                    <a:cubicBezTo>
                      <a:pt x="717232" y="404070"/>
                      <a:pt x="769334" y="407388"/>
                      <a:pt x="801053" y="438951"/>
                    </a:cubicBezTo>
                    <a:cubicBezTo>
                      <a:pt x="801053" y="438951"/>
                      <a:pt x="801053" y="438951"/>
                      <a:pt x="801148" y="439046"/>
                    </a:cubicBezTo>
                    <a:cubicBezTo>
                      <a:pt x="858012" y="495443"/>
                      <a:pt x="950023" y="495443"/>
                      <a:pt x="1006792" y="439046"/>
                    </a:cubicBezTo>
                    <a:lnTo>
                      <a:pt x="1009555" y="436297"/>
                    </a:lnTo>
                    <a:cubicBezTo>
                      <a:pt x="1041845" y="404165"/>
                      <a:pt x="1094613" y="404639"/>
                      <a:pt x="1126236" y="437814"/>
                    </a:cubicBezTo>
                    <a:cubicBezTo>
                      <a:pt x="1157097" y="470135"/>
                      <a:pt x="1153763" y="521983"/>
                      <a:pt x="1122045" y="553547"/>
                    </a:cubicBezTo>
                    <a:cubicBezTo>
                      <a:pt x="1122045" y="553547"/>
                      <a:pt x="1122045" y="553547"/>
                      <a:pt x="1121950" y="553641"/>
                    </a:cubicBezTo>
                    <a:cubicBezTo>
                      <a:pt x="1065276" y="610228"/>
                      <a:pt x="1065276" y="701791"/>
                      <a:pt x="1121950" y="758283"/>
                    </a:cubicBezTo>
                    <a:lnTo>
                      <a:pt x="1121950" y="758283"/>
                    </a:lnTo>
                    <a:cubicBezTo>
                      <a:pt x="1154525" y="790700"/>
                      <a:pt x="1156525" y="845770"/>
                      <a:pt x="1122998" y="877239"/>
                    </a:cubicBezTo>
                    <a:close/>
                  </a:path>
                </a:pathLst>
              </a:custGeom>
              <a:solidFill>
                <a:srgbClr val="EF4147"/>
              </a:solidFill>
              <a:ln w="9525" cap="flat">
                <a:noFill/>
                <a:prstDash val="solid"/>
                <a:miter/>
              </a:ln>
            </p:spPr>
            <p:txBody>
              <a:bodyPr rtlCol="0" anchor="ctr"/>
              <a:lstStyle/>
              <a:p>
                <a:endParaRPr lang="es-ES_tradnl" noProof="1"/>
              </a:p>
            </p:txBody>
          </p:sp>
          <p:sp>
            <p:nvSpPr>
              <p:cNvPr id="21" name="Forma libre 20">
                <a:extLst>
                  <a:ext uri="{FF2B5EF4-FFF2-40B4-BE49-F238E27FC236}">
                    <a16:creationId xmlns:a16="http://schemas.microsoft.com/office/drawing/2014/main" id="{5EF8B4C2-759C-9672-6FF9-C1AC86BA8779}"/>
                  </a:ext>
                </a:extLst>
              </p:cNvPr>
              <p:cNvSpPr/>
              <p:nvPr/>
            </p:nvSpPr>
            <p:spPr>
              <a:xfrm>
                <a:off x="5112315" y="-479624"/>
                <a:ext cx="841057" cy="158101"/>
              </a:xfrm>
              <a:custGeom>
                <a:avLst/>
                <a:gdLst>
                  <a:gd name="connsiteX0" fmla="*/ 761619 w 841057"/>
                  <a:gd name="connsiteY0" fmla="*/ 0 h 158101"/>
                  <a:gd name="connsiteX1" fmla="*/ 79438 w 841057"/>
                  <a:gd name="connsiteY1" fmla="*/ 0 h 158101"/>
                  <a:gd name="connsiteX2" fmla="*/ 0 w 841057"/>
                  <a:gd name="connsiteY2" fmla="*/ 79051 h 158101"/>
                  <a:gd name="connsiteX3" fmla="*/ 79438 w 841057"/>
                  <a:gd name="connsiteY3" fmla="*/ 158102 h 158101"/>
                  <a:gd name="connsiteX4" fmla="*/ 761619 w 841057"/>
                  <a:gd name="connsiteY4" fmla="*/ 158102 h 158101"/>
                  <a:gd name="connsiteX5" fmla="*/ 841057 w 841057"/>
                  <a:gd name="connsiteY5" fmla="*/ 79051 h 158101"/>
                  <a:gd name="connsiteX6" fmla="*/ 761619 w 841057"/>
                  <a:gd name="connsiteY6" fmla="*/ 0 h 158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41057" h="158101">
                    <a:moveTo>
                      <a:pt x="761619" y="0"/>
                    </a:moveTo>
                    <a:lnTo>
                      <a:pt x="79438" y="0"/>
                    </a:lnTo>
                    <a:cubicBezTo>
                      <a:pt x="35528" y="0"/>
                      <a:pt x="0" y="35450"/>
                      <a:pt x="0" y="79051"/>
                    </a:cubicBezTo>
                    <a:cubicBezTo>
                      <a:pt x="0" y="122652"/>
                      <a:pt x="35623" y="158102"/>
                      <a:pt x="79438" y="158102"/>
                    </a:cubicBezTo>
                    <a:lnTo>
                      <a:pt x="761619" y="158102"/>
                    </a:lnTo>
                    <a:cubicBezTo>
                      <a:pt x="805529" y="158102"/>
                      <a:pt x="841057" y="122652"/>
                      <a:pt x="841057" y="79051"/>
                    </a:cubicBezTo>
                    <a:cubicBezTo>
                      <a:pt x="841057" y="35450"/>
                      <a:pt x="805434" y="0"/>
                      <a:pt x="761619" y="0"/>
                    </a:cubicBezTo>
                    <a:close/>
                  </a:path>
                </a:pathLst>
              </a:custGeom>
              <a:solidFill>
                <a:srgbClr val="EF4147"/>
              </a:solidFill>
              <a:ln w="9525" cap="flat">
                <a:noFill/>
                <a:prstDash val="solid"/>
                <a:miter/>
              </a:ln>
            </p:spPr>
            <p:txBody>
              <a:bodyPr rtlCol="0" anchor="ctr"/>
              <a:lstStyle/>
              <a:p>
                <a:endParaRPr lang="es-ES_tradnl" noProof="1"/>
              </a:p>
            </p:txBody>
          </p:sp>
        </p:grpSp>
      </p:grpSp>
      <p:pic>
        <p:nvPicPr>
          <p:cNvPr id="28" name="Imagen 27">
            <a:extLst>
              <a:ext uri="{FF2B5EF4-FFF2-40B4-BE49-F238E27FC236}">
                <a16:creationId xmlns:a16="http://schemas.microsoft.com/office/drawing/2014/main" id="{64A0BF97-4387-B75C-282D-16CEFBE638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6005" y="1317883"/>
            <a:ext cx="1242000" cy="1863514"/>
          </a:xfrm>
          <a:prstGeom prst="roundRect">
            <a:avLst>
              <a:gd name="adj" fmla="val 11299"/>
            </a:avLst>
          </a:prstGeom>
          <a:blipFill dpi="0" rotWithShape="1">
            <a:blip r:embed="rId4"/>
            <a:srcRect/>
            <a:stretch>
              <a:fillRect/>
            </a:stretch>
          </a:blipFill>
          <a:ln w="38100" cap="rnd" cmpd="sng">
            <a:noFill/>
            <a:prstDash val="sysDash"/>
            <a:miter lim="800000"/>
          </a:ln>
          <a:effectLst>
            <a:outerShdw blurRad="38100" dist="12700" dir="5400000" algn="t" rotWithShape="0">
              <a:prstClr val="black">
                <a:alpha val="15000"/>
              </a:prstClr>
            </a:outerShdw>
          </a:effectLst>
        </p:spPr>
      </p:pic>
      <p:pic>
        <p:nvPicPr>
          <p:cNvPr id="31" name="Imagen 30">
            <a:extLst>
              <a:ext uri="{FF2B5EF4-FFF2-40B4-BE49-F238E27FC236}">
                <a16:creationId xmlns:a16="http://schemas.microsoft.com/office/drawing/2014/main" id="{C4F6069D-7792-00E4-3D0A-DCB43EC52824}"/>
              </a:ext>
            </a:extLst>
          </p:cNvPr>
          <p:cNvPicPr>
            <a:picLocks noChangeAspect="1"/>
          </p:cNvPicPr>
          <p:nvPr/>
        </p:nvPicPr>
        <p:blipFill>
          <a:blip r:embed="rId5">
            <a:extLst>
              <a:ext uri="{28A0092B-C50C-407E-A947-70E740481C1C}">
                <a14:useLocalDpi xmlns:a14="http://schemas.microsoft.com/office/drawing/2010/main" val="0"/>
              </a:ext>
            </a:extLst>
          </a:blip>
          <a:srcRect t="12137" r="15923" b="1740"/>
          <a:stretch/>
        </p:blipFill>
        <p:spPr>
          <a:xfrm>
            <a:off x="1366005" y="3235166"/>
            <a:ext cx="1242000" cy="1908334"/>
          </a:xfrm>
          <a:prstGeom prst="round2SameRect">
            <a:avLst>
              <a:gd name="adj1" fmla="val 12449"/>
              <a:gd name="adj2" fmla="val 0"/>
            </a:avLst>
          </a:prstGeom>
        </p:spPr>
      </p:pic>
      <p:pic>
        <p:nvPicPr>
          <p:cNvPr id="33" name="Imagen 32">
            <a:extLst>
              <a:ext uri="{FF2B5EF4-FFF2-40B4-BE49-F238E27FC236}">
                <a16:creationId xmlns:a16="http://schemas.microsoft.com/office/drawing/2014/main" id="{015C503B-D94B-2AFA-C023-5AB69322B051}"/>
              </a:ext>
            </a:extLst>
          </p:cNvPr>
          <p:cNvPicPr>
            <a:picLocks noChangeAspect="1"/>
          </p:cNvPicPr>
          <p:nvPr/>
        </p:nvPicPr>
        <p:blipFill>
          <a:blip r:embed="rId6">
            <a:extLst>
              <a:ext uri="{28A0092B-C50C-407E-A947-70E740481C1C}">
                <a14:useLocalDpi xmlns:a14="http://schemas.microsoft.com/office/drawing/2010/main" val="0"/>
              </a:ext>
            </a:extLst>
          </a:blip>
          <a:srcRect t="2300" b="29897"/>
          <a:stretch/>
        </p:blipFill>
        <p:spPr>
          <a:xfrm>
            <a:off x="1371752" y="1"/>
            <a:ext cx="1242000" cy="1263600"/>
          </a:xfrm>
          <a:prstGeom prst="round2SameRect">
            <a:avLst>
              <a:gd name="adj1" fmla="val 0"/>
              <a:gd name="adj2" fmla="val 11887"/>
            </a:avLst>
          </a:prstGeom>
        </p:spPr>
      </p:pic>
      <p:pic>
        <p:nvPicPr>
          <p:cNvPr id="46" name="Imagen 45">
            <a:extLst>
              <a:ext uri="{FF2B5EF4-FFF2-40B4-BE49-F238E27FC236}">
                <a16:creationId xmlns:a16="http://schemas.microsoft.com/office/drawing/2014/main" id="{FE9D7320-A525-711E-C093-ABBEA060B49C}"/>
              </a:ext>
            </a:extLst>
          </p:cNvPr>
          <p:cNvPicPr>
            <a:picLocks noChangeAspect="1"/>
          </p:cNvPicPr>
          <p:nvPr/>
        </p:nvPicPr>
        <p:blipFill>
          <a:blip r:embed="rId7">
            <a:extLst>
              <a:ext uri="{28A0092B-C50C-407E-A947-70E740481C1C}">
                <a14:useLocalDpi xmlns:a14="http://schemas.microsoft.com/office/drawing/2010/main" val="0"/>
              </a:ext>
            </a:extLst>
          </a:blip>
          <a:srcRect l="1137" r="12246"/>
          <a:stretch/>
        </p:blipFill>
        <p:spPr>
          <a:xfrm>
            <a:off x="71339" y="4229466"/>
            <a:ext cx="1242000" cy="914034"/>
          </a:xfrm>
          <a:prstGeom prst="round2SameRect">
            <a:avLst/>
          </a:prstGeom>
        </p:spPr>
      </p:pic>
      <p:pic>
        <p:nvPicPr>
          <p:cNvPr id="47" name="Imagen 46">
            <a:extLst>
              <a:ext uri="{FF2B5EF4-FFF2-40B4-BE49-F238E27FC236}">
                <a16:creationId xmlns:a16="http://schemas.microsoft.com/office/drawing/2014/main" id="{04A3CD58-C3E3-9907-F850-59C29172DF3D}"/>
              </a:ext>
            </a:extLst>
          </p:cNvPr>
          <p:cNvPicPr>
            <a:picLocks noChangeAspect="1"/>
          </p:cNvPicPr>
          <p:nvPr/>
        </p:nvPicPr>
        <p:blipFill>
          <a:blip r:embed="rId8">
            <a:extLst>
              <a:ext uri="{28A0092B-C50C-407E-A947-70E740481C1C}">
                <a14:useLocalDpi xmlns:a14="http://schemas.microsoft.com/office/drawing/2010/main" val="0"/>
              </a:ext>
            </a:extLst>
          </a:blip>
          <a:srcRect t="13481"/>
          <a:stretch/>
        </p:blipFill>
        <p:spPr>
          <a:xfrm flipH="1">
            <a:off x="71339" y="633714"/>
            <a:ext cx="1242000" cy="1610928"/>
          </a:xfrm>
          <a:prstGeom prst="roundRect">
            <a:avLst>
              <a:gd name="adj" fmla="val 10532"/>
            </a:avLst>
          </a:prstGeom>
        </p:spPr>
      </p:pic>
      <p:pic>
        <p:nvPicPr>
          <p:cNvPr id="48" name="Imagen 47">
            <a:extLst>
              <a:ext uri="{FF2B5EF4-FFF2-40B4-BE49-F238E27FC236}">
                <a16:creationId xmlns:a16="http://schemas.microsoft.com/office/drawing/2014/main" id="{399600A6-1F96-068B-BAC3-9A6EAB59111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flipH="1">
            <a:off x="71339" y="2305554"/>
            <a:ext cx="1242000" cy="1863000"/>
          </a:xfrm>
          <a:prstGeom prst="roundRect">
            <a:avLst>
              <a:gd name="adj" fmla="val 11682"/>
            </a:avLst>
          </a:prstGeom>
        </p:spPr>
      </p:pic>
      <p:pic>
        <p:nvPicPr>
          <p:cNvPr id="51" name="Imagen 50">
            <a:extLst>
              <a:ext uri="{FF2B5EF4-FFF2-40B4-BE49-F238E27FC236}">
                <a16:creationId xmlns:a16="http://schemas.microsoft.com/office/drawing/2014/main" id="{6DD7B1B6-91ED-A34A-DA79-D8F2433B8576}"/>
              </a:ext>
            </a:extLst>
          </p:cNvPr>
          <p:cNvPicPr>
            <a:picLocks noChangeAspect="1"/>
          </p:cNvPicPr>
          <p:nvPr/>
        </p:nvPicPr>
        <p:blipFill>
          <a:blip r:embed="rId10">
            <a:extLst>
              <a:ext uri="{28A0092B-C50C-407E-A947-70E740481C1C}">
                <a14:useLocalDpi xmlns:a14="http://schemas.microsoft.com/office/drawing/2010/main" val="0"/>
              </a:ext>
            </a:extLst>
          </a:blip>
          <a:srcRect l="20471" t="29231" r="13598" b="25216"/>
          <a:stretch/>
        </p:blipFill>
        <p:spPr>
          <a:xfrm>
            <a:off x="71339" y="0"/>
            <a:ext cx="1242000" cy="572802"/>
          </a:xfrm>
          <a:prstGeom prst="round2SameRect">
            <a:avLst>
              <a:gd name="adj1" fmla="val 0"/>
              <a:gd name="adj2" fmla="val 20900"/>
            </a:avLst>
          </a:prstGeom>
        </p:spPr>
      </p:pic>
    </p:spTree>
    <p:extLst>
      <p:ext uri="{BB962C8B-B14F-4D97-AF65-F5344CB8AC3E}">
        <p14:creationId xmlns:p14="http://schemas.microsoft.com/office/powerpoint/2010/main" val="1781797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B4A92-90C2-2FB6-8913-9668506F51BD}"/>
              </a:ext>
            </a:extLst>
          </p:cNvPr>
          <p:cNvSpPr txBox="1">
            <a:spLocks/>
          </p:cNvSpPr>
          <p:nvPr/>
        </p:nvSpPr>
        <p:spPr>
          <a:xfrm>
            <a:off x="612000" y="640652"/>
            <a:ext cx="301947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Open Gateway</a:t>
            </a:r>
            <a:br>
              <a:rPr lang="en-US" sz="2531" b="0" spc="-70">
                <a:solidFill>
                  <a:schemeClr val="bg2"/>
                </a:solidFill>
                <a:latin typeface="Pulso" pitchFamily="2" charset="0"/>
              </a:rPr>
            </a:br>
            <a:r>
              <a:rPr lang="en-US" sz="2531" b="0" spc="-70">
                <a:solidFill>
                  <a:schemeClr val="bg2"/>
                </a:solidFill>
                <a:latin typeface="Pulso" pitchFamily="2" charset="0"/>
              </a:rPr>
              <a:t>Telecom leadership</a:t>
            </a:r>
          </a:p>
        </p:txBody>
      </p:sp>
      <p:grpSp>
        <p:nvGrpSpPr>
          <p:cNvPr id="1461" name="Grupo 1460">
            <a:extLst>
              <a:ext uri="{FF2B5EF4-FFF2-40B4-BE49-F238E27FC236}">
                <a16:creationId xmlns:a16="http://schemas.microsoft.com/office/drawing/2014/main" id="{3522F51C-C3A3-3FCA-6321-E5DC89226425}"/>
              </a:ext>
            </a:extLst>
          </p:cNvPr>
          <p:cNvGrpSpPr/>
          <p:nvPr/>
        </p:nvGrpSpPr>
        <p:grpSpPr>
          <a:xfrm>
            <a:off x="481372" y="1510024"/>
            <a:ext cx="3150102" cy="2891519"/>
            <a:chOff x="481372" y="1680755"/>
            <a:chExt cx="3150102" cy="2690897"/>
          </a:xfrm>
        </p:grpSpPr>
        <p:sp>
          <p:nvSpPr>
            <p:cNvPr id="38" name="Redondear rectángulo de esquina del mismo lado 37">
              <a:extLst>
                <a:ext uri="{FF2B5EF4-FFF2-40B4-BE49-F238E27FC236}">
                  <a16:creationId xmlns:a16="http://schemas.microsoft.com/office/drawing/2014/main" id="{43DADC32-0BB8-FF8A-7BA8-9B0142A17CC5}"/>
                </a:ext>
              </a:extLst>
            </p:cNvPr>
            <p:cNvSpPr/>
            <p:nvPr/>
          </p:nvSpPr>
          <p:spPr>
            <a:xfrm rot="5400000">
              <a:off x="1772151" y="1392249"/>
              <a:ext cx="568544" cy="3150102"/>
            </a:xfrm>
            <a:prstGeom prst="round2SameRect">
              <a:avLst>
                <a:gd name="adj1" fmla="val 9726"/>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37" name="Redondear rectángulo de esquina del mismo lado 36">
              <a:extLst>
                <a:ext uri="{FF2B5EF4-FFF2-40B4-BE49-F238E27FC236}">
                  <a16:creationId xmlns:a16="http://schemas.microsoft.com/office/drawing/2014/main" id="{8EFFB30B-638F-AA4E-63F8-062B8E9AEB57}"/>
                </a:ext>
              </a:extLst>
            </p:cNvPr>
            <p:cNvSpPr/>
            <p:nvPr/>
          </p:nvSpPr>
          <p:spPr>
            <a:xfrm rot="5400000">
              <a:off x="1832090" y="1952289"/>
              <a:ext cx="448666" cy="3150102"/>
            </a:xfrm>
            <a:prstGeom prst="round2SameRect">
              <a:avLst>
                <a:gd name="adj1" fmla="val 12135"/>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36" name="Redondear rectángulo de esquina del mismo lado 35">
              <a:extLst>
                <a:ext uri="{FF2B5EF4-FFF2-40B4-BE49-F238E27FC236}">
                  <a16:creationId xmlns:a16="http://schemas.microsoft.com/office/drawing/2014/main" id="{7C6BC247-D31F-C0DA-F239-F591F7F0CCCC}"/>
                </a:ext>
              </a:extLst>
            </p:cNvPr>
            <p:cNvSpPr/>
            <p:nvPr/>
          </p:nvSpPr>
          <p:spPr>
            <a:xfrm rot="5400000">
              <a:off x="1772151" y="2512329"/>
              <a:ext cx="568544" cy="3150102"/>
            </a:xfrm>
            <a:prstGeom prst="round2SameRect">
              <a:avLst>
                <a:gd name="adj1" fmla="val 9726"/>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54" name="Redondear rectángulo de esquina del mismo lado 53">
              <a:extLst>
                <a:ext uri="{FF2B5EF4-FFF2-40B4-BE49-F238E27FC236}">
                  <a16:creationId xmlns:a16="http://schemas.microsoft.com/office/drawing/2014/main" id="{1E354F22-53DC-BAE4-62B0-542B5C63CACA}"/>
                </a:ext>
              </a:extLst>
            </p:cNvPr>
            <p:cNvSpPr/>
            <p:nvPr/>
          </p:nvSpPr>
          <p:spPr>
            <a:xfrm rot="5400000">
              <a:off x="1832090" y="330037"/>
              <a:ext cx="448666" cy="3150102"/>
            </a:xfrm>
            <a:prstGeom prst="round2SameRect">
              <a:avLst>
                <a:gd name="adj1" fmla="val 1303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55" name="Title 1">
              <a:extLst>
                <a:ext uri="{FF2B5EF4-FFF2-40B4-BE49-F238E27FC236}">
                  <a16:creationId xmlns:a16="http://schemas.microsoft.com/office/drawing/2014/main" id="{D4AAD090-F919-F307-8C00-5C7395BACE8A}"/>
                </a:ext>
              </a:extLst>
            </p:cNvPr>
            <p:cNvSpPr txBox="1">
              <a:spLocks/>
            </p:cNvSpPr>
            <p:nvPr/>
          </p:nvSpPr>
          <p:spPr>
            <a:xfrm>
              <a:off x="681668" y="1752026"/>
              <a:ext cx="1891714" cy="14321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marL="171450" indent="-171450">
                <a:lnSpc>
                  <a:spcPct val="100000"/>
                </a:lnSpc>
                <a:buFont typeface="Arial" panose="020B0604020202020204" pitchFamily="34" charset="0"/>
                <a:buChar char="•"/>
              </a:pPr>
              <a:r>
                <a:rPr lang="es-ES_tradnl" sz="1000" b="0" spc="-15">
                  <a:solidFill>
                    <a:schemeClr val="accent1"/>
                  </a:solidFill>
                  <a:latin typeface="Roboto Medium" panose="02000000000000000000" pitchFamily="2" charset="0"/>
                  <a:ea typeface="Roboto Medium" panose="02000000000000000000" pitchFamily="2" charset="0"/>
                </a:rPr>
                <a:t>Argentina Market Champion</a:t>
              </a:r>
            </a:p>
          </p:txBody>
        </p:sp>
        <p:sp>
          <p:nvSpPr>
            <p:cNvPr id="56" name="Forma libre: forma 36">
              <a:extLst>
                <a:ext uri="{FF2B5EF4-FFF2-40B4-BE49-F238E27FC236}">
                  <a16:creationId xmlns:a16="http://schemas.microsoft.com/office/drawing/2014/main" id="{11EE1C44-712B-6646-EA40-024738EDE049}"/>
                </a:ext>
              </a:extLst>
            </p:cNvPr>
            <p:cNvSpPr/>
            <p:nvPr/>
          </p:nvSpPr>
          <p:spPr>
            <a:xfrm>
              <a:off x="842776" y="1927314"/>
              <a:ext cx="1896719" cy="11456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defTabSz="800080">
                <a:spcAft>
                  <a:spcPts val="300"/>
                </a:spcAft>
                <a:buClr>
                  <a:srgbClr val="5950FA"/>
                </a:buCl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First Deploy and Leardership in Argentina.</a:t>
              </a:r>
            </a:p>
          </p:txBody>
        </p:sp>
        <p:sp>
          <p:nvSpPr>
            <p:cNvPr id="14" name="Redondear rectángulo de esquina del mismo lado 13">
              <a:extLst>
                <a:ext uri="{FF2B5EF4-FFF2-40B4-BE49-F238E27FC236}">
                  <a16:creationId xmlns:a16="http://schemas.microsoft.com/office/drawing/2014/main" id="{6B59B08B-5637-37E2-65C0-8C48C7F39D71}"/>
                </a:ext>
              </a:extLst>
            </p:cNvPr>
            <p:cNvSpPr/>
            <p:nvPr/>
          </p:nvSpPr>
          <p:spPr>
            <a:xfrm rot="5400000">
              <a:off x="1832090" y="831649"/>
              <a:ext cx="448666" cy="3150102"/>
            </a:xfrm>
            <a:prstGeom prst="round2SameRect">
              <a:avLst>
                <a:gd name="adj1" fmla="val 1303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15" name="Title 1">
              <a:extLst>
                <a:ext uri="{FF2B5EF4-FFF2-40B4-BE49-F238E27FC236}">
                  <a16:creationId xmlns:a16="http://schemas.microsoft.com/office/drawing/2014/main" id="{9806E983-8C0E-9C21-CE5F-3743661667A8}"/>
                </a:ext>
              </a:extLst>
            </p:cNvPr>
            <p:cNvSpPr txBox="1">
              <a:spLocks/>
            </p:cNvSpPr>
            <p:nvPr/>
          </p:nvSpPr>
          <p:spPr>
            <a:xfrm>
              <a:off x="681668" y="2253638"/>
              <a:ext cx="1891714" cy="14321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marL="171450" indent="-171450">
                <a:lnSpc>
                  <a:spcPct val="100000"/>
                </a:lnSpc>
                <a:buFont typeface="Arial" panose="020B0604020202020204" pitchFamily="34" charset="0"/>
                <a:buChar char="•"/>
              </a:pPr>
              <a:r>
                <a:rPr lang="es-ES_tradnl" sz="1000" b="0" spc="-15">
                  <a:solidFill>
                    <a:schemeClr val="accent1"/>
                  </a:solidFill>
                  <a:latin typeface="Roboto Medium" panose="02000000000000000000" pitchFamily="2" charset="0"/>
                  <a:ea typeface="Roboto Medium" panose="02000000000000000000" pitchFamily="2" charset="0"/>
                </a:rPr>
                <a:t>TECO Value Proposition</a:t>
              </a:r>
            </a:p>
          </p:txBody>
        </p:sp>
        <p:sp>
          <p:nvSpPr>
            <p:cNvPr id="16" name="Forma libre: forma 36">
              <a:extLst>
                <a:ext uri="{FF2B5EF4-FFF2-40B4-BE49-F238E27FC236}">
                  <a16:creationId xmlns:a16="http://schemas.microsoft.com/office/drawing/2014/main" id="{0A5FCC61-E4A5-4204-32CC-A16D69543872}"/>
                </a:ext>
              </a:extLst>
            </p:cNvPr>
            <p:cNvSpPr/>
            <p:nvPr/>
          </p:nvSpPr>
          <p:spPr>
            <a:xfrm>
              <a:off x="842776" y="2428926"/>
              <a:ext cx="2113784" cy="11456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defTabSz="800080">
                <a:spcAft>
                  <a:spcPts val="300"/>
                </a:spcAft>
                <a:buClr>
                  <a:srgbClr val="5950FA"/>
                </a:buCl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Antifraud &amp; Localization APIs in the first phase.</a:t>
              </a:r>
            </a:p>
          </p:txBody>
        </p:sp>
        <p:sp>
          <p:nvSpPr>
            <p:cNvPr id="20" name="Title 1">
              <a:extLst>
                <a:ext uri="{FF2B5EF4-FFF2-40B4-BE49-F238E27FC236}">
                  <a16:creationId xmlns:a16="http://schemas.microsoft.com/office/drawing/2014/main" id="{B9354B6A-28E6-0A9C-AD0E-3BD3D34141DC}"/>
                </a:ext>
              </a:extLst>
            </p:cNvPr>
            <p:cNvSpPr txBox="1">
              <a:spLocks/>
            </p:cNvSpPr>
            <p:nvPr/>
          </p:nvSpPr>
          <p:spPr>
            <a:xfrm>
              <a:off x="681668" y="2754298"/>
              <a:ext cx="1891714" cy="14321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marL="171450" indent="-171450">
                <a:lnSpc>
                  <a:spcPct val="100000"/>
                </a:lnSpc>
                <a:buFont typeface="Arial" panose="020B0604020202020204" pitchFamily="34" charset="0"/>
                <a:buChar char="•"/>
              </a:pPr>
              <a:r>
                <a:rPr lang="es-ES_tradnl" sz="1000" b="0" spc="-15">
                  <a:solidFill>
                    <a:schemeClr val="accent1"/>
                  </a:solidFill>
                  <a:latin typeface="Roboto Medium" panose="02000000000000000000" pitchFamily="2" charset="0"/>
                  <a:ea typeface="Roboto Medium" panose="02000000000000000000" pitchFamily="2" charset="0"/>
                </a:rPr>
                <a:t>TECO Value Proposition</a:t>
              </a:r>
            </a:p>
          </p:txBody>
        </p:sp>
        <p:sp>
          <p:nvSpPr>
            <p:cNvPr id="21" name="Forma libre: forma 36">
              <a:extLst>
                <a:ext uri="{FF2B5EF4-FFF2-40B4-BE49-F238E27FC236}">
                  <a16:creationId xmlns:a16="http://schemas.microsoft.com/office/drawing/2014/main" id="{F047E988-76A3-7714-CAD3-A3982B5F5C84}"/>
                </a:ext>
              </a:extLst>
            </p:cNvPr>
            <p:cNvSpPr/>
            <p:nvPr/>
          </p:nvSpPr>
          <p:spPr>
            <a:xfrm>
              <a:off x="842775" y="2930646"/>
              <a:ext cx="2658069" cy="229137"/>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defTabSz="800080">
                <a:spcAft>
                  <a:spcPts val="300"/>
                </a:spcAft>
                <a:buClr>
                  <a:srgbClr val="5950FA"/>
                </a:buCl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Testing in Labs Quality on Demand API, exploring use cases and designing new APIs for Latam Market. </a:t>
              </a:r>
            </a:p>
          </p:txBody>
        </p:sp>
        <p:sp>
          <p:nvSpPr>
            <p:cNvPr id="25" name="Title 1">
              <a:extLst>
                <a:ext uri="{FF2B5EF4-FFF2-40B4-BE49-F238E27FC236}">
                  <a16:creationId xmlns:a16="http://schemas.microsoft.com/office/drawing/2014/main" id="{99A3DB34-2E26-0506-E291-FB54CE83457A}"/>
                </a:ext>
              </a:extLst>
            </p:cNvPr>
            <p:cNvSpPr txBox="1">
              <a:spLocks/>
            </p:cNvSpPr>
            <p:nvPr/>
          </p:nvSpPr>
          <p:spPr>
            <a:xfrm>
              <a:off x="681668" y="3374278"/>
              <a:ext cx="1891714" cy="14321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marL="171450" indent="-171450">
                <a:lnSpc>
                  <a:spcPct val="100000"/>
                </a:lnSpc>
                <a:buFont typeface="Arial" panose="020B0604020202020204" pitchFamily="34" charset="0"/>
                <a:buChar char="•"/>
              </a:pPr>
              <a:r>
                <a:rPr lang="es-ES_tradnl" sz="1000" b="0" spc="-15">
                  <a:solidFill>
                    <a:schemeClr val="accent1"/>
                  </a:solidFill>
                  <a:latin typeface="Roboto Medium" panose="02000000000000000000" pitchFamily="2" charset="0"/>
                  <a:ea typeface="Roboto Medium" panose="02000000000000000000" pitchFamily="2" charset="0"/>
                </a:rPr>
                <a:t>Paraguay Market Launch</a:t>
              </a:r>
            </a:p>
          </p:txBody>
        </p:sp>
        <p:sp>
          <p:nvSpPr>
            <p:cNvPr id="26" name="Forma libre: forma 36">
              <a:extLst>
                <a:ext uri="{FF2B5EF4-FFF2-40B4-BE49-F238E27FC236}">
                  <a16:creationId xmlns:a16="http://schemas.microsoft.com/office/drawing/2014/main" id="{70D01615-9045-CC6F-F108-1E6E6ACC4178}"/>
                </a:ext>
              </a:extLst>
            </p:cNvPr>
            <p:cNvSpPr/>
            <p:nvPr/>
          </p:nvSpPr>
          <p:spPr>
            <a:xfrm>
              <a:off x="842777" y="3549566"/>
              <a:ext cx="2592754" cy="11456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defTabSz="800080">
                <a:spcAft>
                  <a:spcPts val="300"/>
                </a:spcAft>
                <a:buClr>
                  <a:srgbClr val="5950FA"/>
                </a:buCl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Planning to launch Antifraud &amp; Localization APIs 4Q 2024.</a:t>
              </a:r>
            </a:p>
          </p:txBody>
        </p:sp>
        <p:sp>
          <p:nvSpPr>
            <p:cNvPr id="34" name="Title 1">
              <a:extLst>
                <a:ext uri="{FF2B5EF4-FFF2-40B4-BE49-F238E27FC236}">
                  <a16:creationId xmlns:a16="http://schemas.microsoft.com/office/drawing/2014/main" id="{CC7BEC66-E7D1-9135-CD6C-266D0B19E865}"/>
                </a:ext>
              </a:extLst>
            </p:cNvPr>
            <p:cNvSpPr txBox="1">
              <a:spLocks/>
            </p:cNvSpPr>
            <p:nvPr/>
          </p:nvSpPr>
          <p:spPr>
            <a:xfrm>
              <a:off x="681668" y="3874379"/>
              <a:ext cx="1891714" cy="14321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marL="171450" indent="-171450">
                <a:lnSpc>
                  <a:spcPct val="100000"/>
                </a:lnSpc>
                <a:buFont typeface="Arial" panose="020B0604020202020204" pitchFamily="34" charset="0"/>
                <a:buChar char="•"/>
              </a:pPr>
              <a:r>
                <a:rPr lang="es-ES_tradnl" sz="1000" b="0" spc="-15">
                  <a:solidFill>
                    <a:schemeClr val="accent1"/>
                  </a:solidFill>
                  <a:latin typeface="Roboto Medium" panose="02000000000000000000" pitchFamily="2" charset="0"/>
                  <a:ea typeface="Roboto Medium" panose="02000000000000000000" pitchFamily="2" charset="0"/>
                </a:rPr>
                <a:t>OpenXPand Platform</a:t>
              </a:r>
            </a:p>
          </p:txBody>
        </p:sp>
        <p:sp>
          <p:nvSpPr>
            <p:cNvPr id="35" name="Forma libre: forma 36">
              <a:extLst>
                <a:ext uri="{FF2B5EF4-FFF2-40B4-BE49-F238E27FC236}">
                  <a16:creationId xmlns:a16="http://schemas.microsoft.com/office/drawing/2014/main" id="{613A8D6F-90FF-6988-8D15-AD53068491A6}"/>
                </a:ext>
              </a:extLst>
            </p:cNvPr>
            <p:cNvSpPr/>
            <p:nvPr/>
          </p:nvSpPr>
          <p:spPr>
            <a:xfrm>
              <a:off x="842775" y="4050727"/>
              <a:ext cx="2523088" cy="229137"/>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t" anchorCtr="0">
              <a:spAutoFit/>
            </a:bodyPr>
            <a:lstStyle/>
            <a:p>
              <a:pPr marL="0" lvl="1" defTabSz="800080">
                <a:spcAft>
                  <a:spcPts val="300"/>
                </a:spcAft>
                <a:buClr>
                  <a:srgbClr val="5950FA"/>
                </a:buCl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Alliance with Intraway to design and develop our end to end Open Gateway platform.</a:t>
              </a:r>
            </a:p>
          </p:txBody>
        </p:sp>
      </p:grpSp>
      <p:sp>
        <p:nvSpPr>
          <p:cNvPr id="39" name="Rectángulo redondeado 38">
            <a:extLst>
              <a:ext uri="{FF2B5EF4-FFF2-40B4-BE49-F238E27FC236}">
                <a16:creationId xmlns:a16="http://schemas.microsoft.com/office/drawing/2014/main" id="{4BB928A7-0D75-4576-78B4-D11249E8FF43}"/>
              </a:ext>
            </a:extLst>
          </p:cNvPr>
          <p:cNvSpPr/>
          <p:nvPr/>
        </p:nvSpPr>
        <p:spPr>
          <a:xfrm>
            <a:off x="7076657" y="4282822"/>
            <a:ext cx="1471084" cy="288976"/>
          </a:xfrm>
          <a:prstGeom prst="roundRect">
            <a:avLst>
              <a:gd name="adj" fmla="val 12233"/>
            </a:avLst>
          </a:prstGeom>
          <a:solidFill>
            <a:schemeClr val="accent1">
              <a:alpha val="10000"/>
            </a:schemeClr>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500">
              <a:latin typeface="Roboto" panose="02000000000000000000" pitchFamily="2" charset="0"/>
              <a:ea typeface="Roboto" panose="02000000000000000000" pitchFamily="2" charset="0"/>
            </a:endParaRPr>
          </a:p>
        </p:txBody>
      </p:sp>
      <p:sp>
        <p:nvSpPr>
          <p:cNvPr id="40" name="Title 1">
            <a:extLst>
              <a:ext uri="{FF2B5EF4-FFF2-40B4-BE49-F238E27FC236}">
                <a16:creationId xmlns:a16="http://schemas.microsoft.com/office/drawing/2014/main" id="{E36DF8AB-064B-CEF3-7703-F3072171CEC5}"/>
              </a:ext>
            </a:extLst>
          </p:cNvPr>
          <p:cNvSpPr txBox="1">
            <a:spLocks/>
          </p:cNvSpPr>
          <p:nvPr/>
        </p:nvSpPr>
        <p:spPr>
          <a:xfrm>
            <a:off x="7374291" y="4313172"/>
            <a:ext cx="1130108" cy="228268"/>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spcAft>
                <a:spcPts val="100"/>
              </a:spcAft>
              <a:tabLst>
                <a:tab pos="128588" algn="r"/>
                <a:tab pos="215900" algn="l"/>
                <a:tab pos="265113" algn="l"/>
                <a:tab pos="352425" algn="l"/>
              </a:tabLst>
            </a:pPr>
            <a:r>
              <a:rPr lang="es-ES_tradnl" sz="700" spc="0">
                <a:solidFill>
                  <a:schemeClr val="bg2">
                    <a:lumMod val="75000"/>
                  </a:schemeClr>
                </a:solidFill>
                <a:latin typeface="Roboto" panose="02000000000000000000" pitchFamily="2" charset="0"/>
                <a:ea typeface="Roboto" panose="02000000000000000000" pitchFamily="2" charset="0"/>
              </a:rPr>
              <a:t>	</a:t>
            </a:r>
            <a:r>
              <a:rPr lang="es-ES_tradnl" sz="700" spc="0">
                <a:solidFill>
                  <a:schemeClr val="accent1"/>
                </a:solidFill>
                <a:latin typeface="Roboto" panose="02000000000000000000" pitchFamily="2" charset="0"/>
                <a:ea typeface="Roboto" panose="02000000000000000000" pitchFamily="2" charset="0"/>
              </a:rPr>
              <a:t>24	</a:t>
            </a:r>
            <a:r>
              <a:rPr lang="es-ES_tradnl" sz="700" b="0" spc="0">
                <a:solidFill>
                  <a:schemeClr val="accent1"/>
                </a:solidFill>
                <a:latin typeface="Roboto" panose="02000000000000000000" pitchFamily="2" charset="0"/>
                <a:ea typeface="Roboto" panose="02000000000000000000" pitchFamily="2" charset="0"/>
              </a:rPr>
              <a:t>Championed Markets</a:t>
            </a:r>
          </a:p>
          <a:p>
            <a:pPr>
              <a:lnSpc>
                <a:spcPct val="100000"/>
              </a:lnSpc>
              <a:spcAft>
                <a:spcPts val="100"/>
              </a:spcAft>
              <a:tabLst>
                <a:tab pos="128588" algn="r"/>
                <a:tab pos="215900" algn="l"/>
                <a:tab pos="265113" algn="l"/>
                <a:tab pos="352425" algn="l"/>
              </a:tabLst>
            </a:pPr>
            <a:r>
              <a:rPr lang="es-ES_tradnl" sz="700" spc="0">
                <a:solidFill>
                  <a:schemeClr val="accent1"/>
                </a:solidFill>
                <a:latin typeface="Roboto" panose="02000000000000000000" pitchFamily="2" charset="0"/>
                <a:ea typeface="Roboto" panose="02000000000000000000" pitchFamily="2" charset="0"/>
              </a:rPr>
              <a:t>	8	</a:t>
            </a:r>
            <a:r>
              <a:rPr lang="es-ES_tradnl" sz="700" b="0" spc="0">
                <a:solidFill>
                  <a:schemeClr val="accent1"/>
                </a:solidFill>
                <a:latin typeface="Roboto" panose="02000000000000000000" pitchFamily="2" charset="0"/>
                <a:ea typeface="Roboto" panose="02000000000000000000" pitchFamily="2" charset="0"/>
              </a:rPr>
              <a:t>Markets Live</a:t>
            </a:r>
          </a:p>
        </p:txBody>
      </p:sp>
      <p:sp>
        <p:nvSpPr>
          <p:cNvPr id="41" name="Estrella de 5 puntas 40">
            <a:extLst>
              <a:ext uri="{FF2B5EF4-FFF2-40B4-BE49-F238E27FC236}">
                <a16:creationId xmlns:a16="http://schemas.microsoft.com/office/drawing/2014/main" id="{81EBF560-5F45-2042-FE99-B62712F60F3C}"/>
              </a:ext>
            </a:extLst>
          </p:cNvPr>
          <p:cNvSpPr/>
          <p:nvPr/>
        </p:nvSpPr>
        <p:spPr>
          <a:xfrm>
            <a:off x="7164324" y="4349371"/>
            <a:ext cx="155876" cy="155876"/>
          </a:xfrm>
          <a:prstGeom prst="star5">
            <a:avLst>
              <a:gd name="adj" fmla="val 24896"/>
              <a:gd name="hf" fmla="val 105146"/>
              <a:gd name="vf" fmla="val 110557"/>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000" b="1">
              <a:solidFill>
                <a:schemeClr val="tx1"/>
              </a:solidFill>
              <a:latin typeface="Roboto" panose="02000000000000000000" pitchFamily="2" charset="0"/>
              <a:ea typeface="Roboto" panose="02000000000000000000" pitchFamily="2" charset="0"/>
            </a:endParaRPr>
          </a:p>
        </p:txBody>
      </p:sp>
      <p:grpSp>
        <p:nvGrpSpPr>
          <p:cNvPr id="42" name="Grupo 41">
            <a:extLst>
              <a:ext uri="{FF2B5EF4-FFF2-40B4-BE49-F238E27FC236}">
                <a16:creationId xmlns:a16="http://schemas.microsoft.com/office/drawing/2014/main" id="{DBF90951-5F71-1E4B-2B88-4D9174F9D59C}"/>
              </a:ext>
            </a:extLst>
          </p:cNvPr>
          <p:cNvGrpSpPr/>
          <p:nvPr/>
        </p:nvGrpSpPr>
        <p:grpSpPr>
          <a:xfrm>
            <a:off x="3927021" y="2068001"/>
            <a:ext cx="4604979" cy="2424515"/>
            <a:chOff x="1215522" y="1167156"/>
            <a:chExt cx="6712957" cy="3534363"/>
          </a:xfrm>
        </p:grpSpPr>
        <p:grpSp>
          <p:nvGrpSpPr>
            <p:cNvPr id="43" name="Grupo 42">
              <a:extLst>
                <a:ext uri="{FF2B5EF4-FFF2-40B4-BE49-F238E27FC236}">
                  <a16:creationId xmlns:a16="http://schemas.microsoft.com/office/drawing/2014/main" id="{172130B7-5B74-ED54-8C47-A9639DA3CA53}"/>
                </a:ext>
              </a:extLst>
            </p:cNvPr>
            <p:cNvGrpSpPr/>
            <p:nvPr/>
          </p:nvGrpSpPr>
          <p:grpSpPr>
            <a:xfrm>
              <a:off x="1215522" y="1167156"/>
              <a:ext cx="6712957" cy="3309052"/>
              <a:chOff x="1462999" y="1214666"/>
              <a:chExt cx="5617766" cy="2769194"/>
            </a:xfrm>
          </p:grpSpPr>
          <p:grpSp>
            <p:nvGrpSpPr>
              <p:cNvPr id="1173" name="Gráfico 7">
                <a:extLst>
                  <a:ext uri="{FF2B5EF4-FFF2-40B4-BE49-F238E27FC236}">
                    <a16:creationId xmlns:a16="http://schemas.microsoft.com/office/drawing/2014/main" id="{AD42A977-4C6E-70D0-C616-35D63E6F66BC}"/>
                  </a:ext>
                </a:extLst>
              </p:cNvPr>
              <p:cNvGrpSpPr/>
              <p:nvPr/>
            </p:nvGrpSpPr>
            <p:grpSpPr>
              <a:xfrm>
                <a:off x="1462999" y="1214666"/>
                <a:ext cx="5617766" cy="2769194"/>
                <a:chOff x="1462999" y="1214666"/>
                <a:chExt cx="5617766" cy="2769194"/>
              </a:xfrm>
            </p:grpSpPr>
            <p:sp>
              <p:nvSpPr>
                <p:cNvPr id="1251" name="Forma libre 1250">
                  <a:extLst>
                    <a:ext uri="{FF2B5EF4-FFF2-40B4-BE49-F238E27FC236}">
                      <a16:creationId xmlns:a16="http://schemas.microsoft.com/office/drawing/2014/main" id="{31BA1B68-1F44-25EA-A4CA-31CE9E4D9A31}"/>
                    </a:ext>
                  </a:extLst>
                </p:cNvPr>
                <p:cNvSpPr/>
                <p:nvPr/>
              </p:nvSpPr>
              <p:spPr>
                <a:xfrm>
                  <a:off x="4285468" y="3273484"/>
                  <a:ext cx="197137" cy="197979"/>
                </a:xfrm>
                <a:custGeom>
                  <a:avLst/>
                  <a:gdLst>
                    <a:gd name="connsiteX0" fmla="*/ 71458 w 197137"/>
                    <a:gd name="connsiteY0" fmla="*/ 190932 h 197979"/>
                    <a:gd name="connsiteX1" fmla="*/ 79992 w 197137"/>
                    <a:gd name="connsiteY1" fmla="*/ 186275 h 197979"/>
                    <a:gd name="connsiteX2" fmla="*/ 88526 w 197137"/>
                    <a:gd name="connsiteY2" fmla="*/ 197141 h 197979"/>
                    <a:gd name="connsiteX3" fmla="*/ 108697 w 197137"/>
                    <a:gd name="connsiteY3" fmla="*/ 196365 h 197979"/>
                    <a:gd name="connsiteX4" fmla="*/ 118782 w 197137"/>
                    <a:gd name="connsiteY4" fmla="*/ 186275 h 197979"/>
                    <a:gd name="connsiteX5" fmla="*/ 118782 w 197137"/>
                    <a:gd name="connsiteY5" fmla="*/ 83048 h 197979"/>
                    <a:gd name="connsiteX6" fmla="*/ 134298 w 197137"/>
                    <a:gd name="connsiteY6" fmla="*/ 76838 h 197979"/>
                    <a:gd name="connsiteX7" fmla="*/ 134298 w 197137"/>
                    <a:gd name="connsiteY7" fmla="*/ 23284 h 197979"/>
                    <a:gd name="connsiteX8" fmla="*/ 149038 w 197137"/>
                    <a:gd name="connsiteY8" fmla="*/ 21732 h 197979"/>
                    <a:gd name="connsiteX9" fmla="*/ 166881 w 197137"/>
                    <a:gd name="connsiteY9" fmla="*/ 16299 h 197979"/>
                    <a:gd name="connsiteX10" fmla="*/ 175415 w 197137"/>
                    <a:gd name="connsiteY10" fmla="*/ 22508 h 197979"/>
                    <a:gd name="connsiteX11" fmla="*/ 186276 w 197137"/>
                    <a:gd name="connsiteY11" fmla="*/ 15523 h 197979"/>
                    <a:gd name="connsiteX12" fmla="*/ 197137 w 197137"/>
                    <a:gd name="connsiteY12" fmla="*/ 13195 h 197979"/>
                    <a:gd name="connsiteX13" fmla="*/ 195586 w 197137"/>
                    <a:gd name="connsiteY13" fmla="*/ 9314 h 197979"/>
                    <a:gd name="connsiteX14" fmla="*/ 163002 w 197137"/>
                    <a:gd name="connsiteY14" fmla="*/ 11642 h 197979"/>
                    <a:gd name="connsiteX15" fmla="*/ 138953 w 197137"/>
                    <a:gd name="connsiteY15" fmla="*/ 13195 h 197979"/>
                    <a:gd name="connsiteX16" fmla="*/ 104818 w 197137"/>
                    <a:gd name="connsiteY16" fmla="*/ 13195 h 197979"/>
                    <a:gd name="connsiteX17" fmla="*/ 99387 w 197137"/>
                    <a:gd name="connsiteY17" fmla="*/ 7761 h 197979"/>
                    <a:gd name="connsiteX18" fmla="*/ 45857 w 197137"/>
                    <a:gd name="connsiteY18" fmla="*/ 7761 h 197979"/>
                    <a:gd name="connsiteX19" fmla="*/ 31893 w 197137"/>
                    <a:gd name="connsiteY19" fmla="*/ 3881 h 197979"/>
                    <a:gd name="connsiteX20" fmla="*/ 17153 w 197137"/>
                    <a:gd name="connsiteY20" fmla="*/ 3105 h 197979"/>
                    <a:gd name="connsiteX21" fmla="*/ 10170 w 197137"/>
                    <a:gd name="connsiteY21" fmla="*/ 0 h 197979"/>
                    <a:gd name="connsiteX22" fmla="*/ 4740 w 197137"/>
                    <a:gd name="connsiteY22" fmla="*/ 3881 h 197979"/>
                    <a:gd name="connsiteX23" fmla="*/ 85 w 197137"/>
                    <a:gd name="connsiteY23" fmla="*/ 5433 h 197979"/>
                    <a:gd name="connsiteX24" fmla="*/ 8619 w 197137"/>
                    <a:gd name="connsiteY24" fmla="*/ 25613 h 197979"/>
                    <a:gd name="connsiteX25" fmla="*/ 24135 w 197137"/>
                    <a:gd name="connsiteY25" fmla="*/ 57435 h 197979"/>
                    <a:gd name="connsiteX26" fmla="*/ 40426 w 197137"/>
                    <a:gd name="connsiteY26" fmla="*/ 90033 h 197979"/>
                    <a:gd name="connsiteX27" fmla="*/ 41202 w 197137"/>
                    <a:gd name="connsiteY27" fmla="*/ 116422 h 197979"/>
                    <a:gd name="connsiteX28" fmla="*/ 46633 w 197137"/>
                    <a:gd name="connsiteY28" fmla="*/ 141259 h 197979"/>
                    <a:gd name="connsiteX29" fmla="*/ 57494 w 197137"/>
                    <a:gd name="connsiteY29" fmla="*/ 179290 h 197979"/>
                    <a:gd name="connsiteX30" fmla="*/ 66804 w 197137"/>
                    <a:gd name="connsiteY30" fmla="*/ 191708 h 197979"/>
                    <a:gd name="connsiteX31" fmla="*/ 71458 w 197137"/>
                    <a:gd name="connsiteY31" fmla="*/ 190932 h 197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97137" h="197979">
                      <a:moveTo>
                        <a:pt x="71458" y="190932"/>
                      </a:moveTo>
                      <a:cubicBezTo>
                        <a:pt x="71458" y="187828"/>
                        <a:pt x="76889" y="181618"/>
                        <a:pt x="79992" y="186275"/>
                      </a:cubicBezTo>
                      <a:cubicBezTo>
                        <a:pt x="83095" y="190932"/>
                        <a:pt x="81544" y="197141"/>
                        <a:pt x="88526" y="197141"/>
                      </a:cubicBezTo>
                      <a:cubicBezTo>
                        <a:pt x="94732" y="197141"/>
                        <a:pt x="106369" y="199470"/>
                        <a:pt x="108697" y="196365"/>
                      </a:cubicBezTo>
                      <a:cubicBezTo>
                        <a:pt x="110248" y="193260"/>
                        <a:pt x="118782" y="190932"/>
                        <a:pt x="118782" y="186275"/>
                      </a:cubicBezTo>
                      <a:cubicBezTo>
                        <a:pt x="118782" y="180842"/>
                        <a:pt x="118782" y="86928"/>
                        <a:pt x="118782" y="83048"/>
                      </a:cubicBezTo>
                      <a:cubicBezTo>
                        <a:pt x="118782" y="79167"/>
                        <a:pt x="134298" y="83048"/>
                        <a:pt x="134298" y="76838"/>
                      </a:cubicBezTo>
                      <a:cubicBezTo>
                        <a:pt x="134298" y="70629"/>
                        <a:pt x="134298" y="23284"/>
                        <a:pt x="134298" y="23284"/>
                      </a:cubicBezTo>
                      <a:cubicBezTo>
                        <a:pt x="134298" y="23284"/>
                        <a:pt x="145935" y="22508"/>
                        <a:pt x="149038" y="21732"/>
                      </a:cubicBezTo>
                      <a:cubicBezTo>
                        <a:pt x="152141" y="20956"/>
                        <a:pt x="163778" y="14747"/>
                        <a:pt x="166881" y="16299"/>
                      </a:cubicBezTo>
                      <a:cubicBezTo>
                        <a:pt x="169985" y="17852"/>
                        <a:pt x="173088" y="24837"/>
                        <a:pt x="175415" y="22508"/>
                      </a:cubicBezTo>
                      <a:cubicBezTo>
                        <a:pt x="176967" y="20180"/>
                        <a:pt x="181622" y="15523"/>
                        <a:pt x="186276" y="15523"/>
                      </a:cubicBezTo>
                      <a:cubicBezTo>
                        <a:pt x="188604" y="15523"/>
                        <a:pt x="193258" y="14747"/>
                        <a:pt x="197137" y="13195"/>
                      </a:cubicBezTo>
                      <a:cubicBezTo>
                        <a:pt x="196362" y="11642"/>
                        <a:pt x="195586" y="10866"/>
                        <a:pt x="195586" y="9314"/>
                      </a:cubicBezTo>
                      <a:cubicBezTo>
                        <a:pt x="195586" y="5433"/>
                        <a:pt x="167657" y="10090"/>
                        <a:pt x="163002" y="11642"/>
                      </a:cubicBezTo>
                      <a:cubicBezTo>
                        <a:pt x="158348" y="13195"/>
                        <a:pt x="143608" y="15523"/>
                        <a:pt x="138953" y="13195"/>
                      </a:cubicBezTo>
                      <a:cubicBezTo>
                        <a:pt x="134298" y="10866"/>
                        <a:pt x="104818" y="13195"/>
                        <a:pt x="104818" y="13195"/>
                      </a:cubicBezTo>
                      <a:lnTo>
                        <a:pt x="99387" y="7761"/>
                      </a:lnTo>
                      <a:cubicBezTo>
                        <a:pt x="99387" y="7761"/>
                        <a:pt x="51288" y="7761"/>
                        <a:pt x="45857" y="7761"/>
                      </a:cubicBezTo>
                      <a:cubicBezTo>
                        <a:pt x="40426" y="7761"/>
                        <a:pt x="36548" y="6985"/>
                        <a:pt x="31893" y="3881"/>
                      </a:cubicBezTo>
                      <a:cubicBezTo>
                        <a:pt x="27238" y="776"/>
                        <a:pt x="22583" y="776"/>
                        <a:pt x="17153" y="3105"/>
                      </a:cubicBezTo>
                      <a:cubicBezTo>
                        <a:pt x="11722" y="5433"/>
                        <a:pt x="14049" y="0"/>
                        <a:pt x="10170" y="0"/>
                      </a:cubicBezTo>
                      <a:cubicBezTo>
                        <a:pt x="6291" y="0"/>
                        <a:pt x="4740" y="3881"/>
                        <a:pt x="4740" y="3881"/>
                      </a:cubicBezTo>
                      <a:lnTo>
                        <a:pt x="85" y="5433"/>
                      </a:lnTo>
                      <a:cubicBezTo>
                        <a:pt x="-691" y="10090"/>
                        <a:pt x="3964" y="18627"/>
                        <a:pt x="8619" y="25613"/>
                      </a:cubicBezTo>
                      <a:cubicBezTo>
                        <a:pt x="14049" y="32598"/>
                        <a:pt x="20256" y="45793"/>
                        <a:pt x="24135" y="57435"/>
                      </a:cubicBezTo>
                      <a:cubicBezTo>
                        <a:pt x="27238" y="69077"/>
                        <a:pt x="37323" y="81495"/>
                        <a:pt x="40426" y="90033"/>
                      </a:cubicBezTo>
                      <a:cubicBezTo>
                        <a:pt x="42754" y="98571"/>
                        <a:pt x="38875" y="110989"/>
                        <a:pt x="41202" y="116422"/>
                      </a:cubicBezTo>
                      <a:cubicBezTo>
                        <a:pt x="43530" y="121855"/>
                        <a:pt x="45081" y="131169"/>
                        <a:pt x="46633" y="141259"/>
                      </a:cubicBezTo>
                      <a:cubicBezTo>
                        <a:pt x="48184" y="150572"/>
                        <a:pt x="48960" y="170752"/>
                        <a:pt x="57494" y="179290"/>
                      </a:cubicBezTo>
                      <a:cubicBezTo>
                        <a:pt x="60597" y="182394"/>
                        <a:pt x="63700" y="187051"/>
                        <a:pt x="66804" y="191708"/>
                      </a:cubicBezTo>
                      <a:cubicBezTo>
                        <a:pt x="68355" y="193260"/>
                        <a:pt x="71458" y="193260"/>
                        <a:pt x="71458" y="19093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52" name="Forma libre 1251">
                  <a:extLst>
                    <a:ext uri="{FF2B5EF4-FFF2-40B4-BE49-F238E27FC236}">
                      <a16:creationId xmlns:a16="http://schemas.microsoft.com/office/drawing/2014/main" id="{C32DD068-0AB7-4745-60C6-581ED98D1B3E}"/>
                    </a:ext>
                  </a:extLst>
                </p:cNvPr>
                <p:cNvSpPr/>
                <p:nvPr/>
              </p:nvSpPr>
              <p:spPr>
                <a:xfrm>
                  <a:off x="4481830" y="3253305"/>
                  <a:ext cx="121453" cy="109436"/>
                </a:xfrm>
                <a:custGeom>
                  <a:avLst/>
                  <a:gdLst>
                    <a:gd name="connsiteX0" fmla="*/ 82234 w 121453"/>
                    <a:gd name="connsiteY0" fmla="*/ 5433 h 109436"/>
                    <a:gd name="connsiteX1" fmla="*/ 79907 w 121453"/>
                    <a:gd name="connsiteY1" fmla="*/ 0 h 109436"/>
                    <a:gd name="connsiteX2" fmla="*/ 66719 w 121453"/>
                    <a:gd name="connsiteY2" fmla="*/ 776 h 109436"/>
                    <a:gd name="connsiteX3" fmla="*/ 58185 w 121453"/>
                    <a:gd name="connsiteY3" fmla="*/ 8538 h 109436"/>
                    <a:gd name="connsiteX4" fmla="*/ 44220 w 121453"/>
                    <a:gd name="connsiteY4" fmla="*/ 19404 h 109436"/>
                    <a:gd name="connsiteX5" fmla="*/ 27929 w 121453"/>
                    <a:gd name="connsiteY5" fmla="*/ 37255 h 109436"/>
                    <a:gd name="connsiteX6" fmla="*/ 7758 w 121453"/>
                    <a:gd name="connsiteY6" fmla="*/ 34151 h 109436"/>
                    <a:gd name="connsiteX7" fmla="*/ 0 w 121453"/>
                    <a:gd name="connsiteY7" fmla="*/ 35703 h 109436"/>
                    <a:gd name="connsiteX8" fmla="*/ 8534 w 121453"/>
                    <a:gd name="connsiteY8" fmla="*/ 44240 h 109436"/>
                    <a:gd name="connsiteX9" fmla="*/ 17068 w 121453"/>
                    <a:gd name="connsiteY9" fmla="*/ 62868 h 109436"/>
                    <a:gd name="connsiteX10" fmla="*/ 32584 w 121453"/>
                    <a:gd name="connsiteY10" fmla="*/ 73734 h 109436"/>
                    <a:gd name="connsiteX11" fmla="*/ 38790 w 121453"/>
                    <a:gd name="connsiteY11" fmla="*/ 85376 h 109436"/>
                    <a:gd name="connsiteX12" fmla="*/ 49651 w 121453"/>
                    <a:gd name="connsiteY12" fmla="*/ 96242 h 109436"/>
                    <a:gd name="connsiteX13" fmla="*/ 60512 w 121453"/>
                    <a:gd name="connsiteY13" fmla="*/ 103228 h 109436"/>
                    <a:gd name="connsiteX14" fmla="*/ 75252 w 121453"/>
                    <a:gd name="connsiteY14" fmla="*/ 106332 h 109436"/>
                    <a:gd name="connsiteX15" fmla="*/ 93096 w 121453"/>
                    <a:gd name="connsiteY15" fmla="*/ 109437 h 109436"/>
                    <a:gd name="connsiteX16" fmla="*/ 108611 w 121453"/>
                    <a:gd name="connsiteY16" fmla="*/ 93914 h 109436"/>
                    <a:gd name="connsiteX17" fmla="*/ 112490 w 121453"/>
                    <a:gd name="connsiteY17" fmla="*/ 78391 h 109436"/>
                    <a:gd name="connsiteX18" fmla="*/ 121024 w 121453"/>
                    <a:gd name="connsiteY18" fmla="*/ 66749 h 109436"/>
                    <a:gd name="connsiteX19" fmla="*/ 116369 w 121453"/>
                    <a:gd name="connsiteY19" fmla="*/ 55106 h 109436"/>
                    <a:gd name="connsiteX20" fmla="*/ 120248 w 121453"/>
                    <a:gd name="connsiteY20" fmla="*/ 41136 h 109436"/>
                    <a:gd name="connsiteX21" fmla="*/ 119473 w 121453"/>
                    <a:gd name="connsiteY21" fmla="*/ 17075 h 109436"/>
                    <a:gd name="connsiteX22" fmla="*/ 101629 w 121453"/>
                    <a:gd name="connsiteY22" fmla="*/ 10866 h 109436"/>
                    <a:gd name="connsiteX23" fmla="*/ 82234 w 121453"/>
                    <a:gd name="connsiteY23" fmla="*/ 5433 h 10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1453" h="109436">
                      <a:moveTo>
                        <a:pt x="82234" y="5433"/>
                      </a:moveTo>
                      <a:lnTo>
                        <a:pt x="79907" y="0"/>
                      </a:lnTo>
                      <a:lnTo>
                        <a:pt x="66719" y="776"/>
                      </a:lnTo>
                      <a:cubicBezTo>
                        <a:pt x="58185" y="3105"/>
                        <a:pt x="58185" y="6209"/>
                        <a:pt x="58185" y="8538"/>
                      </a:cubicBezTo>
                      <a:cubicBezTo>
                        <a:pt x="58185" y="11642"/>
                        <a:pt x="49651" y="17852"/>
                        <a:pt x="44220" y="19404"/>
                      </a:cubicBezTo>
                      <a:cubicBezTo>
                        <a:pt x="38014" y="20956"/>
                        <a:pt x="31808" y="34927"/>
                        <a:pt x="27929" y="37255"/>
                      </a:cubicBezTo>
                      <a:cubicBezTo>
                        <a:pt x="24050" y="38807"/>
                        <a:pt x="11637" y="34151"/>
                        <a:pt x="7758" y="34151"/>
                      </a:cubicBezTo>
                      <a:cubicBezTo>
                        <a:pt x="6206" y="34151"/>
                        <a:pt x="3103" y="34927"/>
                        <a:pt x="0" y="35703"/>
                      </a:cubicBezTo>
                      <a:cubicBezTo>
                        <a:pt x="2327" y="39584"/>
                        <a:pt x="6982" y="44240"/>
                        <a:pt x="8534" y="44240"/>
                      </a:cubicBezTo>
                      <a:cubicBezTo>
                        <a:pt x="10861" y="44240"/>
                        <a:pt x="11637" y="60540"/>
                        <a:pt x="17068" y="62868"/>
                      </a:cubicBezTo>
                      <a:cubicBezTo>
                        <a:pt x="22498" y="65196"/>
                        <a:pt x="32584" y="70629"/>
                        <a:pt x="32584" y="73734"/>
                      </a:cubicBezTo>
                      <a:cubicBezTo>
                        <a:pt x="32584" y="76839"/>
                        <a:pt x="38790" y="80719"/>
                        <a:pt x="38790" y="85376"/>
                      </a:cubicBezTo>
                      <a:cubicBezTo>
                        <a:pt x="38790" y="90033"/>
                        <a:pt x="44996" y="96242"/>
                        <a:pt x="49651" y="96242"/>
                      </a:cubicBezTo>
                      <a:cubicBezTo>
                        <a:pt x="59736" y="96242"/>
                        <a:pt x="60512" y="100123"/>
                        <a:pt x="60512" y="103228"/>
                      </a:cubicBezTo>
                      <a:cubicBezTo>
                        <a:pt x="60512" y="106332"/>
                        <a:pt x="73701" y="103228"/>
                        <a:pt x="75252" y="106332"/>
                      </a:cubicBezTo>
                      <a:cubicBezTo>
                        <a:pt x="76804" y="108660"/>
                        <a:pt x="89992" y="107885"/>
                        <a:pt x="93096" y="109437"/>
                      </a:cubicBezTo>
                      <a:cubicBezTo>
                        <a:pt x="98526" y="104004"/>
                        <a:pt x="106284" y="97018"/>
                        <a:pt x="108611" y="93914"/>
                      </a:cubicBezTo>
                      <a:cubicBezTo>
                        <a:pt x="112490" y="88481"/>
                        <a:pt x="109387" y="80719"/>
                        <a:pt x="112490" y="78391"/>
                      </a:cubicBezTo>
                      <a:cubicBezTo>
                        <a:pt x="115594" y="76062"/>
                        <a:pt x="123352" y="67525"/>
                        <a:pt x="121024" y="66749"/>
                      </a:cubicBezTo>
                      <a:cubicBezTo>
                        <a:pt x="117921" y="65972"/>
                        <a:pt x="120248" y="58987"/>
                        <a:pt x="116369" y="55106"/>
                      </a:cubicBezTo>
                      <a:cubicBezTo>
                        <a:pt x="112490" y="51226"/>
                        <a:pt x="121024" y="48897"/>
                        <a:pt x="120248" y="41136"/>
                      </a:cubicBezTo>
                      <a:cubicBezTo>
                        <a:pt x="119473" y="33374"/>
                        <a:pt x="121800" y="18628"/>
                        <a:pt x="119473" y="17075"/>
                      </a:cubicBezTo>
                      <a:cubicBezTo>
                        <a:pt x="117145" y="15523"/>
                        <a:pt x="107836" y="14747"/>
                        <a:pt x="101629" y="10866"/>
                      </a:cubicBezTo>
                      <a:cubicBezTo>
                        <a:pt x="96199" y="5433"/>
                        <a:pt x="82234" y="5433"/>
                        <a:pt x="82234" y="543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55" name="Forma libre 1254">
                  <a:extLst>
                    <a:ext uri="{FF2B5EF4-FFF2-40B4-BE49-F238E27FC236}">
                      <a16:creationId xmlns:a16="http://schemas.microsoft.com/office/drawing/2014/main" id="{3A3690B1-B179-38CD-32CA-3CAAE65BEDDC}"/>
                    </a:ext>
                  </a:extLst>
                </p:cNvPr>
                <p:cNvSpPr/>
                <p:nvPr/>
              </p:nvSpPr>
              <p:spPr>
                <a:xfrm>
                  <a:off x="4403475" y="3289007"/>
                  <a:ext cx="139643" cy="150195"/>
                </a:xfrm>
                <a:custGeom>
                  <a:avLst/>
                  <a:gdLst>
                    <a:gd name="connsiteX0" fmla="*/ 128006 w 139643"/>
                    <a:gd name="connsiteY0" fmla="*/ 60540 h 150195"/>
                    <a:gd name="connsiteX1" fmla="*/ 117145 w 139643"/>
                    <a:gd name="connsiteY1" fmla="*/ 49673 h 150195"/>
                    <a:gd name="connsiteX2" fmla="*/ 110939 w 139643"/>
                    <a:gd name="connsiteY2" fmla="*/ 38031 h 150195"/>
                    <a:gd name="connsiteX3" fmla="*/ 95423 w 139643"/>
                    <a:gd name="connsiteY3" fmla="*/ 27165 h 150195"/>
                    <a:gd name="connsiteX4" fmla="*/ 86889 w 139643"/>
                    <a:gd name="connsiteY4" fmla="*/ 8538 h 150195"/>
                    <a:gd name="connsiteX5" fmla="*/ 78355 w 139643"/>
                    <a:gd name="connsiteY5" fmla="*/ 0 h 150195"/>
                    <a:gd name="connsiteX6" fmla="*/ 67494 w 139643"/>
                    <a:gd name="connsiteY6" fmla="*/ 2329 h 150195"/>
                    <a:gd name="connsiteX7" fmla="*/ 56633 w 139643"/>
                    <a:gd name="connsiteY7" fmla="*/ 9314 h 150195"/>
                    <a:gd name="connsiteX8" fmla="*/ 48099 w 139643"/>
                    <a:gd name="connsiteY8" fmla="*/ 3105 h 150195"/>
                    <a:gd name="connsiteX9" fmla="*/ 30256 w 139643"/>
                    <a:gd name="connsiteY9" fmla="*/ 8538 h 150195"/>
                    <a:gd name="connsiteX10" fmla="*/ 15516 w 139643"/>
                    <a:gd name="connsiteY10" fmla="*/ 10090 h 150195"/>
                    <a:gd name="connsiteX11" fmla="*/ 15516 w 139643"/>
                    <a:gd name="connsiteY11" fmla="*/ 63644 h 150195"/>
                    <a:gd name="connsiteX12" fmla="*/ 0 w 139643"/>
                    <a:gd name="connsiteY12" fmla="*/ 69853 h 150195"/>
                    <a:gd name="connsiteX13" fmla="*/ 0 w 139643"/>
                    <a:gd name="connsiteY13" fmla="*/ 115646 h 150195"/>
                    <a:gd name="connsiteX14" fmla="*/ 7758 w 139643"/>
                    <a:gd name="connsiteY14" fmla="*/ 120303 h 150195"/>
                    <a:gd name="connsiteX15" fmla="*/ 13189 w 139643"/>
                    <a:gd name="connsiteY15" fmla="*/ 138154 h 150195"/>
                    <a:gd name="connsiteX16" fmla="*/ 10085 w 139643"/>
                    <a:gd name="connsiteY16" fmla="*/ 142035 h 150195"/>
                    <a:gd name="connsiteX17" fmla="*/ 13189 w 139643"/>
                    <a:gd name="connsiteY17" fmla="*/ 149020 h 150195"/>
                    <a:gd name="connsiteX18" fmla="*/ 28705 w 139643"/>
                    <a:gd name="connsiteY18" fmla="*/ 148244 h 150195"/>
                    <a:gd name="connsiteX19" fmla="*/ 42669 w 139643"/>
                    <a:gd name="connsiteY19" fmla="*/ 131945 h 150195"/>
                    <a:gd name="connsiteX20" fmla="*/ 53530 w 139643"/>
                    <a:gd name="connsiteY20" fmla="*/ 123407 h 150195"/>
                    <a:gd name="connsiteX21" fmla="*/ 72149 w 139643"/>
                    <a:gd name="connsiteY21" fmla="*/ 129617 h 150195"/>
                    <a:gd name="connsiteX22" fmla="*/ 86889 w 139643"/>
                    <a:gd name="connsiteY22" fmla="*/ 122631 h 150195"/>
                    <a:gd name="connsiteX23" fmla="*/ 93096 w 139643"/>
                    <a:gd name="connsiteY23" fmla="*/ 110989 h 150195"/>
                    <a:gd name="connsiteX24" fmla="*/ 106284 w 139643"/>
                    <a:gd name="connsiteY24" fmla="*/ 101675 h 150195"/>
                    <a:gd name="connsiteX25" fmla="*/ 112490 w 139643"/>
                    <a:gd name="connsiteY25" fmla="*/ 90809 h 150195"/>
                    <a:gd name="connsiteX26" fmla="*/ 124903 w 139643"/>
                    <a:gd name="connsiteY26" fmla="*/ 81495 h 150195"/>
                    <a:gd name="connsiteX27" fmla="*/ 134213 w 139643"/>
                    <a:gd name="connsiteY27" fmla="*/ 76062 h 150195"/>
                    <a:gd name="connsiteX28" fmla="*/ 139643 w 139643"/>
                    <a:gd name="connsiteY28" fmla="*/ 68301 h 150195"/>
                    <a:gd name="connsiteX29" fmla="*/ 139643 w 139643"/>
                    <a:gd name="connsiteY29" fmla="*/ 68301 h 150195"/>
                    <a:gd name="connsiteX30" fmla="*/ 128006 w 139643"/>
                    <a:gd name="connsiteY30" fmla="*/ 60540 h 150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39643" h="150195">
                      <a:moveTo>
                        <a:pt x="128006" y="60540"/>
                      </a:moveTo>
                      <a:cubicBezTo>
                        <a:pt x="123352" y="60540"/>
                        <a:pt x="117145" y="54330"/>
                        <a:pt x="117145" y="49673"/>
                      </a:cubicBezTo>
                      <a:cubicBezTo>
                        <a:pt x="117145" y="45017"/>
                        <a:pt x="110939" y="41136"/>
                        <a:pt x="110939" y="38031"/>
                      </a:cubicBezTo>
                      <a:cubicBezTo>
                        <a:pt x="110939" y="34927"/>
                        <a:pt x="100854" y="29494"/>
                        <a:pt x="95423" y="27165"/>
                      </a:cubicBezTo>
                      <a:cubicBezTo>
                        <a:pt x="89992" y="24837"/>
                        <a:pt x="89217" y="8538"/>
                        <a:pt x="86889" y="8538"/>
                      </a:cubicBezTo>
                      <a:cubicBezTo>
                        <a:pt x="85338" y="8538"/>
                        <a:pt x="80683" y="3881"/>
                        <a:pt x="78355" y="0"/>
                      </a:cubicBezTo>
                      <a:cubicBezTo>
                        <a:pt x="74477" y="776"/>
                        <a:pt x="70598" y="2329"/>
                        <a:pt x="67494" y="2329"/>
                      </a:cubicBezTo>
                      <a:cubicBezTo>
                        <a:pt x="62840" y="2329"/>
                        <a:pt x="58185" y="6985"/>
                        <a:pt x="56633" y="9314"/>
                      </a:cubicBezTo>
                      <a:cubicBezTo>
                        <a:pt x="55082" y="11642"/>
                        <a:pt x="51203" y="5433"/>
                        <a:pt x="48099" y="3105"/>
                      </a:cubicBezTo>
                      <a:cubicBezTo>
                        <a:pt x="44996" y="1552"/>
                        <a:pt x="34135" y="6985"/>
                        <a:pt x="30256" y="8538"/>
                      </a:cubicBezTo>
                      <a:cubicBezTo>
                        <a:pt x="27153" y="9314"/>
                        <a:pt x="15516" y="10090"/>
                        <a:pt x="15516" y="10090"/>
                      </a:cubicBezTo>
                      <a:cubicBezTo>
                        <a:pt x="15516" y="10090"/>
                        <a:pt x="15516" y="57435"/>
                        <a:pt x="15516" y="63644"/>
                      </a:cubicBezTo>
                      <a:cubicBezTo>
                        <a:pt x="15516" y="69853"/>
                        <a:pt x="0" y="65972"/>
                        <a:pt x="0" y="69853"/>
                      </a:cubicBezTo>
                      <a:cubicBezTo>
                        <a:pt x="0" y="71406"/>
                        <a:pt x="0" y="93138"/>
                        <a:pt x="0" y="115646"/>
                      </a:cubicBezTo>
                      <a:cubicBezTo>
                        <a:pt x="3103" y="117198"/>
                        <a:pt x="6982" y="118751"/>
                        <a:pt x="7758" y="120303"/>
                      </a:cubicBezTo>
                      <a:cubicBezTo>
                        <a:pt x="9310" y="124960"/>
                        <a:pt x="13964" y="135049"/>
                        <a:pt x="13189" y="138154"/>
                      </a:cubicBezTo>
                      <a:cubicBezTo>
                        <a:pt x="12413" y="141259"/>
                        <a:pt x="10085" y="138930"/>
                        <a:pt x="10085" y="142035"/>
                      </a:cubicBezTo>
                      <a:cubicBezTo>
                        <a:pt x="10085" y="145139"/>
                        <a:pt x="8534" y="149020"/>
                        <a:pt x="13189" y="149020"/>
                      </a:cubicBezTo>
                      <a:cubicBezTo>
                        <a:pt x="17843" y="149020"/>
                        <a:pt x="25601" y="152125"/>
                        <a:pt x="28705" y="148244"/>
                      </a:cubicBezTo>
                      <a:cubicBezTo>
                        <a:pt x="31808" y="144363"/>
                        <a:pt x="42669" y="136602"/>
                        <a:pt x="42669" y="131945"/>
                      </a:cubicBezTo>
                      <a:cubicBezTo>
                        <a:pt x="43445" y="128064"/>
                        <a:pt x="45772" y="118751"/>
                        <a:pt x="53530" y="123407"/>
                      </a:cubicBezTo>
                      <a:cubicBezTo>
                        <a:pt x="61288" y="128840"/>
                        <a:pt x="62064" y="129617"/>
                        <a:pt x="72149" y="129617"/>
                      </a:cubicBezTo>
                      <a:cubicBezTo>
                        <a:pt x="82234" y="129617"/>
                        <a:pt x="85338" y="128840"/>
                        <a:pt x="86889" y="122631"/>
                      </a:cubicBezTo>
                      <a:cubicBezTo>
                        <a:pt x="88441" y="116422"/>
                        <a:pt x="86889" y="110989"/>
                        <a:pt x="93096" y="110989"/>
                      </a:cubicBezTo>
                      <a:cubicBezTo>
                        <a:pt x="99302" y="110989"/>
                        <a:pt x="106284" y="105556"/>
                        <a:pt x="106284" y="101675"/>
                      </a:cubicBezTo>
                      <a:cubicBezTo>
                        <a:pt x="106284" y="97794"/>
                        <a:pt x="109387" y="90809"/>
                        <a:pt x="112490" y="90809"/>
                      </a:cubicBezTo>
                      <a:cubicBezTo>
                        <a:pt x="116369" y="90809"/>
                        <a:pt x="124127" y="86152"/>
                        <a:pt x="124903" y="81495"/>
                      </a:cubicBezTo>
                      <a:cubicBezTo>
                        <a:pt x="125679" y="76838"/>
                        <a:pt x="132661" y="78391"/>
                        <a:pt x="134213" y="76062"/>
                      </a:cubicBezTo>
                      <a:cubicBezTo>
                        <a:pt x="134989" y="74510"/>
                        <a:pt x="137316" y="71406"/>
                        <a:pt x="139643" y="68301"/>
                      </a:cubicBezTo>
                      <a:cubicBezTo>
                        <a:pt x="139643" y="68301"/>
                        <a:pt x="139643" y="68301"/>
                        <a:pt x="139643" y="68301"/>
                      </a:cubicBezTo>
                      <a:cubicBezTo>
                        <a:pt x="138868" y="64420"/>
                        <a:pt x="138092" y="59763"/>
                        <a:pt x="128006" y="6054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56" name="Forma libre 1255">
                  <a:extLst>
                    <a:ext uri="{FF2B5EF4-FFF2-40B4-BE49-F238E27FC236}">
                      <a16:creationId xmlns:a16="http://schemas.microsoft.com/office/drawing/2014/main" id="{3C317583-7406-AB6A-B799-3BFEE76BBD2A}"/>
                    </a:ext>
                  </a:extLst>
                </p:cNvPr>
                <p:cNvSpPr/>
                <p:nvPr/>
              </p:nvSpPr>
              <p:spPr>
                <a:xfrm>
                  <a:off x="4567168" y="3418624"/>
                  <a:ext cx="20170" cy="25612"/>
                </a:xfrm>
                <a:custGeom>
                  <a:avLst/>
                  <a:gdLst>
                    <a:gd name="connsiteX0" fmla="*/ 10861 w 20170"/>
                    <a:gd name="connsiteY0" fmla="*/ 0 h 25612"/>
                    <a:gd name="connsiteX1" fmla="*/ 0 w 20170"/>
                    <a:gd name="connsiteY1" fmla="*/ 10866 h 25612"/>
                    <a:gd name="connsiteX2" fmla="*/ 9310 w 20170"/>
                    <a:gd name="connsiteY2" fmla="*/ 25613 h 25612"/>
                    <a:gd name="connsiteX3" fmla="*/ 17843 w 20170"/>
                    <a:gd name="connsiteY3" fmla="*/ 21732 h 25612"/>
                    <a:gd name="connsiteX4" fmla="*/ 20171 w 20170"/>
                    <a:gd name="connsiteY4" fmla="*/ 17851 h 25612"/>
                    <a:gd name="connsiteX5" fmla="*/ 18619 w 20170"/>
                    <a:gd name="connsiteY5" fmla="*/ 4657 h 25612"/>
                    <a:gd name="connsiteX6" fmla="*/ 10861 w 20170"/>
                    <a:gd name="connsiteY6" fmla="*/ 0 h 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70" h="25612">
                      <a:moveTo>
                        <a:pt x="10861" y="0"/>
                      </a:moveTo>
                      <a:cubicBezTo>
                        <a:pt x="6982" y="0"/>
                        <a:pt x="0" y="9314"/>
                        <a:pt x="0" y="10866"/>
                      </a:cubicBezTo>
                      <a:cubicBezTo>
                        <a:pt x="0" y="12418"/>
                        <a:pt x="4655" y="24837"/>
                        <a:pt x="9310" y="25613"/>
                      </a:cubicBezTo>
                      <a:cubicBezTo>
                        <a:pt x="13964" y="25613"/>
                        <a:pt x="17843" y="25613"/>
                        <a:pt x="17843" y="21732"/>
                      </a:cubicBezTo>
                      <a:cubicBezTo>
                        <a:pt x="17843" y="20180"/>
                        <a:pt x="19395" y="18627"/>
                        <a:pt x="20171" y="17851"/>
                      </a:cubicBezTo>
                      <a:cubicBezTo>
                        <a:pt x="20171" y="14747"/>
                        <a:pt x="18619" y="8538"/>
                        <a:pt x="18619" y="4657"/>
                      </a:cubicBezTo>
                      <a:cubicBezTo>
                        <a:pt x="17068" y="2328"/>
                        <a:pt x="13189" y="0"/>
                        <a:pt x="10861" y="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57" name="Forma libre 1256">
                  <a:extLst>
                    <a:ext uri="{FF2B5EF4-FFF2-40B4-BE49-F238E27FC236}">
                      <a16:creationId xmlns:a16="http://schemas.microsoft.com/office/drawing/2014/main" id="{7ACD1DF6-F4ED-BDF4-0EBF-38120536FC67}"/>
                    </a:ext>
                  </a:extLst>
                </p:cNvPr>
                <p:cNvSpPr/>
                <p:nvPr/>
              </p:nvSpPr>
              <p:spPr>
                <a:xfrm>
                  <a:off x="4511310" y="3465601"/>
                  <a:ext cx="34910" cy="35294"/>
                </a:xfrm>
                <a:custGeom>
                  <a:avLst/>
                  <a:gdLst>
                    <a:gd name="connsiteX0" fmla="*/ 24826 w 34910"/>
                    <a:gd name="connsiteY0" fmla="*/ 1144 h 35294"/>
                    <a:gd name="connsiteX1" fmla="*/ 9310 w 34910"/>
                    <a:gd name="connsiteY1" fmla="*/ 7353 h 35294"/>
                    <a:gd name="connsiteX2" fmla="*/ 0 w 34910"/>
                    <a:gd name="connsiteY2" fmla="*/ 21324 h 35294"/>
                    <a:gd name="connsiteX3" fmla="*/ 9310 w 34910"/>
                    <a:gd name="connsiteY3" fmla="*/ 34518 h 35294"/>
                    <a:gd name="connsiteX4" fmla="*/ 15516 w 34910"/>
                    <a:gd name="connsiteY4" fmla="*/ 35295 h 35294"/>
                    <a:gd name="connsiteX5" fmla="*/ 19395 w 34910"/>
                    <a:gd name="connsiteY5" fmla="*/ 26757 h 35294"/>
                    <a:gd name="connsiteX6" fmla="*/ 29480 w 34910"/>
                    <a:gd name="connsiteY6" fmla="*/ 23652 h 35294"/>
                    <a:gd name="connsiteX7" fmla="*/ 34911 w 34910"/>
                    <a:gd name="connsiteY7" fmla="*/ 12786 h 35294"/>
                    <a:gd name="connsiteX8" fmla="*/ 24826 w 34910"/>
                    <a:gd name="connsiteY8" fmla="*/ 1144 h 35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910" h="35294">
                      <a:moveTo>
                        <a:pt x="24826" y="1144"/>
                      </a:moveTo>
                      <a:cubicBezTo>
                        <a:pt x="23274" y="-2737"/>
                        <a:pt x="10861" y="4249"/>
                        <a:pt x="9310" y="7353"/>
                      </a:cubicBezTo>
                      <a:cubicBezTo>
                        <a:pt x="7758" y="11234"/>
                        <a:pt x="0" y="21324"/>
                        <a:pt x="0" y="21324"/>
                      </a:cubicBezTo>
                      <a:lnTo>
                        <a:pt x="9310" y="34518"/>
                      </a:lnTo>
                      <a:lnTo>
                        <a:pt x="15516" y="35295"/>
                      </a:lnTo>
                      <a:cubicBezTo>
                        <a:pt x="15516" y="35295"/>
                        <a:pt x="17068" y="30638"/>
                        <a:pt x="19395" y="26757"/>
                      </a:cubicBezTo>
                      <a:cubicBezTo>
                        <a:pt x="20947" y="22876"/>
                        <a:pt x="29480" y="27533"/>
                        <a:pt x="29480" y="23652"/>
                      </a:cubicBezTo>
                      <a:cubicBezTo>
                        <a:pt x="29480" y="19772"/>
                        <a:pt x="34911" y="15891"/>
                        <a:pt x="34911" y="12786"/>
                      </a:cubicBezTo>
                      <a:cubicBezTo>
                        <a:pt x="34911" y="8905"/>
                        <a:pt x="26377" y="4249"/>
                        <a:pt x="24826" y="114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58" name="Forma libre 1257">
                  <a:extLst>
                    <a:ext uri="{FF2B5EF4-FFF2-40B4-BE49-F238E27FC236}">
                      <a16:creationId xmlns:a16="http://schemas.microsoft.com/office/drawing/2014/main" id="{3E575898-CFB7-76A5-9E26-BBA4B7E9C443}"/>
                    </a:ext>
                  </a:extLst>
                </p:cNvPr>
                <p:cNvSpPr/>
                <p:nvPr/>
              </p:nvSpPr>
              <p:spPr>
                <a:xfrm>
                  <a:off x="4349945" y="3356532"/>
                  <a:ext cx="249806" cy="219560"/>
                </a:xfrm>
                <a:custGeom>
                  <a:avLst/>
                  <a:gdLst>
                    <a:gd name="connsiteX0" fmla="*/ 238945 w 249806"/>
                    <a:gd name="connsiteY0" fmla="*/ 81495 h 219560"/>
                    <a:gd name="connsiteX1" fmla="*/ 238945 w 249806"/>
                    <a:gd name="connsiteY1" fmla="*/ 79943 h 219560"/>
                    <a:gd name="connsiteX2" fmla="*/ 236618 w 249806"/>
                    <a:gd name="connsiteY2" fmla="*/ 83824 h 219560"/>
                    <a:gd name="connsiteX3" fmla="*/ 228084 w 249806"/>
                    <a:gd name="connsiteY3" fmla="*/ 87704 h 219560"/>
                    <a:gd name="connsiteX4" fmla="*/ 218775 w 249806"/>
                    <a:gd name="connsiteY4" fmla="*/ 72958 h 219560"/>
                    <a:gd name="connsiteX5" fmla="*/ 229636 w 249806"/>
                    <a:gd name="connsiteY5" fmla="*/ 62092 h 219560"/>
                    <a:gd name="connsiteX6" fmla="*/ 238170 w 249806"/>
                    <a:gd name="connsiteY6" fmla="*/ 66749 h 219560"/>
                    <a:gd name="connsiteX7" fmla="*/ 238170 w 249806"/>
                    <a:gd name="connsiteY7" fmla="*/ 63644 h 219560"/>
                    <a:gd name="connsiteX8" fmla="*/ 236618 w 249806"/>
                    <a:gd name="connsiteY8" fmla="*/ 34927 h 219560"/>
                    <a:gd name="connsiteX9" fmla="*/ 227308 w 249806"/>
                    <a:gd name="connsiteY9" fmla="*/ 6209 h 219560"/>
                    <a:gd name="connsiteX10" fmla="*/ 208689 w 249806"/>
                    <a:gd name="connsiteY10" fmla="*/ 2328 h 219560"/>
                    <a:gd name="connsiteX11" fmla="*/ 193949 w 249806"/>
                    <a:gd name="connsiteY11" fmla="*/ 0 h 219560"/>
                    <a:gd name="connsiteX12" fmla="*/ 188518 w 249806"/>
                    <a:gd name="connsiteY12" fmla="*/ 7761 h 219560"/>
                    <a:gd name="connsiteX13" fmla="*/ 179209 w 249806"/>
                    <a:gd name="connsiteY13" fmla="*/ 13194 h 219560"/>
                    <a:gd name="connsiteX14" fmla="*/ 166796 w 249806"/>
                    <a:gd name="connsiteY14" fmla="*/ 22508 h 219560"/>
                    <a:gd name="connsiteX15" fmla="*/ 160590 w 249806"/>
                    <a:gd name="connsiteY15" fmla="*/ 33374 h 219560"/>
                    <a:gd name="connsiteX16" fmla="*/ 147401 w 249806"/>
                    <a:gd name="connsiteY16" fmla="*/ 42688 h 219560"/>
                    <a:gd name="connsiteX17" fmla="*/ 141195 w 249806"/>
                    <a:gd name="connsiteY17" fmla="*/ 54330 h 219560"/>
                    <a:gd name="connsiteX18" fmla="*/ 126455 w 249806"/>
                    <a:gd name="connsiteY18" fmla="*/ 61316 h 219560"/>
                    <a:gd name="connsiteX19" fmla="*/ 107836 w 249806"/>
                    <a:gd name="connsiteY19" fmla="*/ 55106 h 219560"/>
                    <a:gd name="connsiteX20" fmla="*/ 96975 w 249806"/>
                    <a:gd name="connsiteY20" fmla="*/ 63644 h 219560"/>
                    <a:gd name="connsiteX21" fmla="*/ 83010 w 249806"/>
                    <a:gd name="connsiteY21" fmla="*/ 79943 h 219560"/>
                    <a:gd name="connsiteX22" fmla="*/ 67494 w 249806"/>
                    <a:gd name="connsiteY22" fmla="*/ 80719 h 219560"/>
                    <a:gd name="connsiteX23" fmla="*/ 64391 w 249806"/>
                    <a:gd name="connsiteY23" fmla="*/ 73734 h 219560"/>
                    <a:gd name="connsiteX24" fmla="*/ 67494 w 249806"/>
                    <a:gd name="connsiteY24" fmla="*/ 69853 h 219560"/>
                    <a:gd name="connsiteX25" fmla="*/ 62064 w 249806"/>
                    <a:gd name="connsiteY25" fmla="*/ 52002 h 219560"/>
                    <a:gd name="connsiteX26" fmla="*/ 54306 w 249806"/>
                    <a:gd name="connsiteY26" fmla="*/ 47345 h 219560"/>
                    <a:gd name="connsiteX27" fmla="*/ 54306 w 249806"/>
                    <a:gd name="connsiteY27" fmla="*/ 104004 h 219560"/>
                    <a:gd name="connsiteX28" fmla="*/ 44220 w 249806"/>
                    <a:gd name="connsiteY28" fmla="*/ 114093 h 219560"/>
                    <a:gd name="connsiteX29" fmla="*/ 24050 w 249806"/>
                    <a:gd name="connsiteY29" fmla="*/ 114870 h 219560"/>
                    <a:gd name="connsiteX30" fmla="*/ 15516 w 249806"/>
                    <a:gd name="connsiteY30" fmla="*/ 104004 h 219560"/>
                    <a:gd name="connsiteX31" fmla="*/ 6982 w 249806"/>
                    <a:gd name="connsiteY31" fmla="*/ 108660 h 219560"/>
                    <a:gd name="connsiteX32" fmla="*/ 0 w 249806"/>
                    <a:gd name="connsiteY32" fmla="*/ 110213 h 219560"/>
                    <a:gd name="connsiteX33" fmla="*/ 11637 w 249806"/>
                    <a:gd name="connsiteY33" fmla="*/ 135049 h 219560"/>
                    <a:gd name="connsiteX34" fmla="*/ 26377 w 249806"/>
                    <a:gd name="connsiteY34" fmla="*/ 166095 h 219560"/>
                    <a:gd name="connsiteX35" fmla="*/ 26377 w 249806"/>
                    <a:gd name="connsiteY35" fmla="*/ 180842 h 219560"/>
                    <a:gd name="connsiteX36" fmla="*/ 26377 w 249806"/>
                    <a:gd name="connsiteY36" fmla="*/ 193260 h 219560"/>
                    <a:gd name="connsiteX37" fmla="*/ 31808 w 249806"/>
                    <a:gd name="connsiteY37" fmla="*/ 206455 h 219560"/>
                    <a:gd name="connsiteX38" fmla="*/ 38014 w 249806"/>
                    <a:gd name="connsiteY38" fmla="*/ 210336 h 219560"/>
                    <a:gd name="connsiteX39" fmla="*/ 46548 w 249806"/>
                    <a:gd name="connsiteY39" fmla="*/ 217321 h 219560"/>
                    <a:gd name="connsiteX40" fmla="*/ 56633 w 249806"/>
                    <a:gd name="connsiteY40" fmla="*/ 216545 h 219560"/>
                    <a:gd name="connsiteX41" fmla="*/ 75252 w 249806"/>
                    <a:gd name="connsiteY41" fmla="*/ 211888 h 219560"/>
                    <a:gd name="connsiteX42" fmla="*/ 89217 w 249806"/>
                    <a:gd name="connsiteY42" fmla="*/ 206455 h 219560"/>
                    <a:gd name="connsiteX43" fmla="*/ 113266 w 249806"/>
                    <a:gd name="connsiteY43" fmla="*/ 206455 h 219560"/>
                    <a:gd name="connsiteX44" fmla="*/ 128006 w 249806"/>
                    <a:gd name="connsiteY44" fmla="*/ 204903 h 219560"/>
                    <a:gd name="connsiteX45" fmla="*/ 138092 w 249806"/>
                    <a:gd name="connsiteY45" fmla="*/ 202574 h 219560"/>
                    <a:gd name="connsiteX46" fmla="*/ 151280 w 249806"/>
                    <a:gd name="connsiteY46" fmla="*/ 197917 h 219560"/>
                    <a:gd name="connsiteX47" fmla="*/ 183088 w 249806"/>
                    <a:gd name="connsiteY47" fmla="*/ 177737 h 219560"/>
                    <a:gd name="connsiteX48" fmla="*/ 220326 w 249806"/>
                    <a:gd name="connsiteY48" fmla="*/ 131945 h 219560"/>
                    <a:gd name="connsiteX49" fmla="*/ 242824 w 249806"/>
                    <a:gd name="connsiteY49" fmla="*/ 107108 h 219560"/>
                    <a:gd name="connsiteX50" fmla="*/ 249807 w 249806"/>
                    <a:gd name="connsiteY50" fmla="*/ 81495 h 219560"/>
                    <a:gd name="connsiteX51" fmla="*/ 238945 w 249806"/>
                    <a:gd name="connsiteY51" fmla="*/ 81495 h 219560"/>
                    <a:gd name="connsiteX52" fmla="*/ 190846 w 249806"/>
                    <a:gd name="connsiteY52" fmla="*/ 132721 h 219560"/>
                    <a:gd name="connsiteX53" fmla="*/ 180760 w 249806"/>
                    <a:gd name="connsiteY53" fmla="*/ 135826 h 219560"/>
                    <a:gd name="connsiteX54" fmla="*/ 176881 w 249806"/>
                    <a:gd name="connsiteY54" fmla="*/ 144363 h 219560"/>
                    <a:gd name="connsiteX55" fmla="*/ 170675 w 249806"/>
                    <a:gd name="connsiteY55" fmla="*/ 143587 h 219560"/>
                    <a:gd name="connsiteX56" fmla="*/ 161366 w 249806"/>
                    <a:gd name="connsiteY56" fmla="*/ 130392 h 219560"/>
                    <a:gd name="connsiteX57" fmla="*/ 170675 w 249806"/>
                    <a:gd name="connsiteY57" fmla="*/ 116422 h 219560"/>
                    <a:gd name="connsiteX58" fmla="*/ 186191 w 249806"/>
                    <a:gd name="connsiteY58" fmla="*/ 110213 h 219560"/>
                    <a:gd name="connsiteX59" fmla="*/ 196276 w 249806"/>
                    <a:gd name="connsiteY59" fmla="*/ 121855 h 219560"/>
                    <a:gd name="connsiteX60" fmla="*/ 190846 w 249806"/>
                    <a:gd name="connsiteY60" fmla="*/ 132721 h 21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249806" h="219560">
                      <a:moveTo>
                        <a:pt x="238945" y="81495"/>
                      </a:moveTo>
                      <a:cubicBezTo>
                        <a:pt x="238945" y="81495"/>
                        <a:pt x="238945" y="80719"/>
                        <a:pt x="238945" y="79943"/>
                      </a:cubicBezTo>
                      <a:cubicBezTo>
                        <a:pt x="237394" y="80719"/>
                        <a:pt x="236618" y="82272"/>
                        <a:pt x="236618" y="83824"/>
                      </a:cubicBezTo>
                      <a:cubicBezTo>
                        <a:pt x="236618" y="87704"/>
                        <a:pt x="232739" y="87704"/>
                        <a:pt x="228084" y="87704"/>
                      </a:cubicBezTo>
                      <a:cubicBezTo>
                        <a:pt x="223429" y="87704"/>
                        <a:pt x="218775" y="75286"/>
                        <a:pt x="218775" y="72958"/>
                      </a:cubicBezTo>
                      <a:cubicBezTo>
                        <a:pt x="218775" y="71405"/>
                        <a:pt x="225757" y="62092"/>
                        <a:pt x="229636" y="62092"/>
                      </a:cubicBezTo>
                      <a:cubicBezTo>
                        <a:pt x="231963" y="62092"/>
                        <a:pt x="235842" y="64420"/>
                        <a:pt x="238170" y="66749"/>
                      </a:cubicBezTo>
                      <a:cubicBezTo>
                        <a:pt x="238170" y="65196"/>
                        <a:pt x="238170" y="64420"/>
                        <a:pt x="238170" y="63644"/>
                      </a:cubicBezTo>
                      <a:cubicBezTo>
                        <a:pt x="238170" y="61316"/>
                        <a:pt x="241273" y="38031"/>
                        <a:pt x="236618" y="34927"/>
                      </a:cubicBezTo>
                      <a:cubicBezTo>
                        <a:pt x="232739" y="32598"/>
                        <a:pt x="228084" y="8538"/>
                        <a:pt x="227308" y="6209"/>
                      </a:cubicBezTo>
                      <a:cubicBezTo>
                        <a:pt x="225757" y="3881"/>
                        <a:pt x="211017" y="5433"/>
                        <a:pt x="208689" y="2328"/>
                      </a:cubicBezTo>
                      <a:cubicBezTo>
                        <a:pt x="207138" y="-776"/>
                        <a:pt x="193949" y="2328"/>
                        <a:pt x="193949" y="0"/>
                      </a:cubicBezTo>
                      <a:cubicBezTo>
                        <a:pt x="191622" y="3105"/>
                        <a:pt x="190070" y="6209"/>
                        <a:pt x="188518" y="7761"/>
                      </a:cubicBezTo>
                      <a:cubicBezTo>
                        <a:pt x="186191" y="10866"/>
                        <a:pt x="179985" y="8538"/>
                        <a:pt x="179209" y="13194"/>
                      </a:cubicBezTo>
                      <a:cubicBezTo>
                        <a:pt x="178433" y="17851"/>
                        <a:pt x="170675" y="22508"/>
                        <a:pt x="166796" y="22508"/>
                      </a:cubicBezTo>
                      <a:cubicBezTo>
                        <a:pt x="162917" y="22508"/>
                        <a:pt x="160590" y="28717"/>
                        <a:pt x="160590" y="33374"/>
                      </a:cubicBezTo>
                      <a:cubicBezTo>
                        <a:pt x="160590" y="37255"/>
                        <a:pt x="152832" y="42688"/>
                        <a:pt x="147401" y="42688"/>
                      </a:cubicBezTo>
                      <a:cubicBezTo>
                        <a:pt x="141195" y="42688"/>
                        <a:pt x="143522" y="48121"/>
                        <a:pt x="141195" y="54330"/>
                      </a:cubicBezTo>
                      <a:cubicBezTo>
                        <a:pt x="139643" y="60539"/>
                        <a:pt x="136540" y="61316"/>
                        <a:pt x="126455" y="61316"/>
                      </a:cubicBezTo>
                      <a:cubicBezTo>
                        <a:pt x="116369" y="61316"/>
                        <a:pt x="115594" y="60539"/>
                        <a:pt x="107836" y="55106"/>
                      </a:cubicBezTo>
                      <a:cubicBezTo>
                        <a:pt x="100078" y="49673"/>
                        <a:pt x="97750" y="58987"/>
                        <a:pt x="96975" y="63644"/>
                      </a:cubicBezTo>
                      <a:cubicBezTo>
                        <a:pt x="96199" y="67525"/>
                        <a:pt x="86113" y="76062"/>
                        <a:pt x="83010" y="79943"/>
                      </a:cubicBezTo>
                      <a:cubicBezTo>
                        <a:pt x="79907" y="83824"/>
                        <a:pt x="72149" y="80719"/>
                        <a:pt x="67494" y="80719"/>
                      </a:cubicBezTo>
                      <a:cubicBezTo>
                        <a:pt x="62840" y="80719"/>
                        <a:pt x="64391" y="76838"/>
                        <a:pt x="64391" y="73734"/>
                      </a:cubicBezTo>
                      <a:cubicBezTo>
                        <a:pt x="64391" y="70629"/>
                        <a:pt x="66719" y="72958"/>
                        <a:pt x="67494" y="69853"/>
                      </a:cubicBezTo>
                      <a:cubicBezTo>
                        <a:pt x="68270" y="66749"/>
                        <a:pt x="64391" y="56659"/>
                        <a:pt x="62064" y="52002"/>
                      </a:cubicBezTo>
                      <a:cubicBezTo>
                        <a:pt x="61288" y="49673"/>
                        <a:pt x="58185" y="48121"/>
                        <a:pt x="54306" y="47345"/>
                      </a:cubicBezTo>
                      <a:cubicBezTo>
                        <a:pt x="54306" y="73734"/>
                        <a:pt x="54306" y="101675"/>
                        <a:pt x="54306" y="104004"/>
                      </a:cubicBezTo>
                      <a:cubicBezTo>
                        <a:pt x="54306" y="109437"/>
                        <a:pt x="45772" y="111765"/>
                        <a:pt x="44220" y="114093"/>
                      </a:cubicBezTo>
                      <a:cubicBezTo>
                        <a:pt x="42669" y="117198"/>
                        <a:pt x="31032" y="114870"/>
                        <a:pt x="24050" y="114870"/>
                      </a:cubicBezTo>
                      <a:cubicBezTo>
                        <a:pt x="17843" y="114870"/>
                        <a:pt x="18619" y="108660"/>
                        <a:pt x="15516" y="104004"/>
                      </a:cubicBezTo>
                      <a:cubicBezTo>
                        <a:pt x="12413" y="99347"/>
                        <a:pt x="6982" y="105556"/>
                        <a:pt x="6982" y="108660"/>
                      </a:cubicBezTo>
                      <a:cubicBezTo>
                        <a:pt x="6982" y="110989"/>
                        <a:pt x="3879" y="110989"/>
                        <a:pt x="0" y="110213"/>
                      </a:cubicBezTo>
                      <a:cubicBezTo>
                        <a:pt x="5431" y="117974"/>
                        <a:pt x="9310" y="127288"/>
                        <a:pt x="11637" y="135049"/>
                      </a:cubicBezTo>
                      <a:cubicBezTo>
                        <a:pt x="15516" y="147468"/>
                        <a:pt x="24050" y="159110"/>
                        <a:pt x="26377" y="166095"/>
                      </a:cubicBezTo>
                      <a:cubicBezTo>
                        <a:pt x="28705" y="173081"/>
                        <a:pt x="31032" y="180066"/>
                        <a:pt x="26377" y="180842"/>
                      </a:cubicBezTo>
                      <a:cubicBezTo>
                        <a:pt x="21722" y="181618"/>
                        <a:pt x="21722" y="185499"/>
                        <a:pt x="26377" y="193260"/>
                      </a:cubicBezTo>
                      <a:cubicBezTo>
                        <a:pt x="31808" y="201022"/>
                        <a:pt x="27153" y="205679"/>
                        <a:pt x="31808" y="206455"/>
                      </a:cubicBezTo>
                      <a:cubicBezTo>
                        <a:pt x="36463" y="207231"/>
                        <a:pt x="34911" y="210336"/>
                        <a:pt x="38014" y="210336"/>
                      </a:cubicBezTo>
                      <a:cubicBezTo>
                        <a:pt x="41117" y="210336"/>
                        <a:pt x="44220" y="214216"/>
                        <a:pt x="46548" y="217321"/>
                      </a:cubicBezTo>
                      <a:cubicBezTo>
                        <a:pt x="48875" y="220426"/>
                        <a:pt x="54306" y="220426"/>
                        <a:pt x="56633" y="216545"/>
                      </a:cubicBezTo>
                      <a:cubicBezTo>
                        <a:pt x="58961" y="212664"/>
                        <a:pt x="66719" y="211888"/>
                        <a:pt x="75252" y="211888"/>
                      </a:cubicBezTo>
                      <a:cubicBezTo>
                        <a:pt x="83010" y="211888"/>
                        <a:pt x="81459" y="208783"/>
                        <a:pt x="89217" y="206455"/>
                      </a:cubicBezTo>
                      <a:cubicBezTo>
                        <a:pt x="96975" y="204126"/>
                        <a:pt x="106284" y="204126"/>
                        <a:pt x="113266" y="206455"/>
                      </a:cubicBezTo>
                      <a:cubicBezTo>
                        <a:pt x="120248" y="208783"/>
                        <a:pt x="124903" y="206455"/>
                        <a:pt x="128006" y="204903"/>
                      </a:cubicBezTo>
                      <a:cubicBezTo>
                        <a:pt x="131110" y="202574"/>
                        <a:pt x="137316" y="208007"/>
                        <a:pt x="138092" y="202574"/>
                      </a:cubicBezTo>
                      <a:cubicBezTo>
                        <a:pt x="138868" y="197141"/>
                        <a:pt x="145074" y="197917"/>
                        <a:pt x="151280" y="197917"/>
                      </a:cubicBezTo>
                      <a:cubicBezTo>
                        <a:pt x="157487" y="197917"/>
                        <a:pt x="171451" y="188603"/>
                        <a:pt x="183088" y="177737"/>
                      </a:cubicBezTo>
                      <a:cubicBezTo>
                        <a:pt x="194725" y="166871"/>
                        <a:pt x="214120" y="142811"/>
                        <a:pt x="220326" y="131945"/>
                      </a:cubicBezTo>
                      <a:cubicBezTo>
                        <a:pt x="226533" y="121079"/>
                        <a:pt x="237394" y="111765"/>
                        <a:pt x="242824" y="107108"/>
                      </a:cubicBezTo>
                      <a:cubicBezTo>
                        <a:pt x="246703" y="103227"/>
                        <a:pt x="249031" y="90809"/>
                        <a:pt x="249807" y="81495"/>
                      </a:cubicBezTo>
                      <a:cubicBezTo>
                        <a:pt x="245152" y="80719"/>
                        <a:pt x="238945" y="81495"/>
                        <a:pt x="238945" y="81495"/>
                      </a:cubicBezTo>
                      <a:close/>
                      <a:moveTo>
                        <a:pt x="190846" y="132721"/>
                      </a:moveTo>
                      <a:cubicBezTo>
                        <a:pt x="190846" y="136602"/>
                        <a:pt x="182312" y="131945"/>
                        <a:pt x="180760" y="135826"/>
                      </a:cubicBezTo>
                      <a:cubicBezTo>
                        <a:pt x="179209" y="139706"/>
                        <a:pt x="176881" y="144363"/>
                        <a:pt x="176881" y="144363"/>
                      </a:cubicBezTo>
                      <a:lnTo>
                        <a:pt x="170675" y="143587"/>
                      </a:lnTo>
                      <a:lnTo>
                        <a:pt x="161366" y="130392"/>
                      </a:lnTo>
                      <a:cubicBezTo>
                        <a:pt x="161366" y="130392"/>
                        <a:pt x="169124" y="120303"/>
                        <a:pt x="170675" y="116422"/>
                      </a:cubicBezTo>
                      <a:cubicBezTo>
                        <a:pt x="172227" y="112541"/>
                        <a:pt x="184639" y="106332"/>
                        <a:pt x="186191" y="110213"/>
                      </a:cubicBezTo>
                      <a:cubicBezTo>
                        <a:pt x="187743" y="114093"/>
                        <a:pt x="196276" y="118750"/>
                        <a:pt x="196276" y="121855"/>
                      </a:cubicBezTo>
                      <a:cubicBezTo>
                        <a:pt x="196276" y="125736"/>
                        <a:pt x="190846" y="129616"/>
                        <a:pt x="190846" y="132721"/>
                      </a:cubicBezTo>
                      <a:close/>
                    </a:path>
                  </a:pathLst>
                </a:custGeom>
                <a:solidFill>
                  <a:schemeClr val="accent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59" name="Forma libre 1258">
                  <a:extLst>
                    <a:ext uri="{FF2B5EF4-FFF2-40B4-BE49-F238E27FC236}">
                      <a16:creationId xmlns:a16="http://schemas.microsoft.com/office/drawing/2014/main" id="{478301F2-97DE-5D48-3A0A-DA37B06F4A9F}"/>
                    </a:ext>
                  </a:extLst>
                </p:cNvPr>
                <p:cNvSpPr/>
                <p:nvPr/>
              </p:nvSpPr>
              <p:spPr>
                <a:xfrm>
                  <a:off x="4283226" y="3098507"/>
                  <a:ext cx="182312" cy="190709"/>
                </a:xfrm>
                <a:custGeom>
                  <a:avLst/>
                  <a:gdLst>
                    <a:gd name="connsiteX0" fmla="*/ 10861 w 182312"/>
                    <a:gd name="connsiteY0" fmla="*/ 176530 h 190709"/>
                    <a:gd name="connsiteX1" fmla="*/ 17843 w 182312"/>
                    <a:gd name="connsiteY1" fmla="*/ 179635 h 190709"/>
                    <a:gd name="connsiteX2" fmla="*/ 32584 w 182312"/>
                    <a:gd name="connsiteY2" fmla="*/ 180411 h 190709"/>
                    <a:gd name="connsiteX3" fmla="*/ 46548 w 182312"/>
                    <a:gd name="connsiteY3" fmla="*/ 184292 h 190709"/>
                    <a:gd name="connsiteX4" fmla="*/ 100078 w 182312"/>
                    <a:gd name="connsiteY4" fmla="*/ 184292 h 190709"/>
                    <a:gd name="connsiteX5" fmla="*/ 105508 w 182312"/>
                    <a:gd name="connsiteY5" fmla="*/ 189725 h 190709"/>
                    <a:gd name="connsiteX6" fmla="*/ 139643 w 182312"/>
                    <a:gd name="connsiteY6" fmla="*/ 189725 h 190709"/>
                    <a:gd name="connsiteX7" fmla="*/ 163693 w 182312"/>
                    <a:gd name="connsiteY7" fmla="*/ 188172 h 190709"/>
                    <a:gd name="connsiteX8" fmla="*/ 168348 w 182312"/>
                    <a:gd name="connsiteY8" fmla="*/ 187396 h 190709"/>
                    <a:gd name="connsiteX9" fmla="*/ 150504 w 182312"/>
                    <a:gd name="connsiteY9" fmla="*/ 163336 h 190709"/>
                    <a:gd name="connsiteX10" fmla="*/ 152056 w 182312"/>
                    <a:gd name="connsiteY10" fmla="*/ 111334 h 190709"/>
                    <a:gd name="connsiteX11" fmla="*/ 175330 w 182312"/>
                    <a:gd name="connsiteY11" fmla="*/ 112110 h 190709"/>
                    <a:gd name="connsiteX12" fmla="*/ 179209 w 182312"/>
                    <a:gd name="connsiteY12" fmla="*/ 108229 h 190709"/>
                    <a:gd name="connsiteX13" fmla="*/ 182312 w 182312"/>
                    <a:gd name="connsiteY13" fmla="*/ 77183 h 190709"/>
                    <a:gd name="connsiteX14" fmla="*/ 178433 w 182312"/>
                    <a:gd name="connsiteY14" fmla="*/ 77183 h 190709"/>
                    <a:gd name="connsiteX15" fmla="*/ 164469 w 182312"/>
                    <a:gd name="connsiteY15" fmla="*/ 78736 h 190709"/>
                    <a:gd name="connsiteX16" fmla="*/ 155935 w 182312"/>
                    <a:gd name="connsiteY16" fmla="*/ 82616 h 190709"/>
                    <a:gd name="connsiteX17" fmla="*/ 155935 w 182312"/>
                    <a:gd name="connsiteY17" fmla="*/ 70198 h 190709"/>
                    <a:gd name="connsiteX18" fmla="*/ 148177 w 182312"/>
                    <a:gd name="connsiteY18" fmla="*/ 57780 h 190709"/>
                    <a:gd name="connsiteX19" fmla="*/ 150504 w 182312"/>
                    <a:gd name="connsiteY19" fmla="*/ 35272 h 190709"/>
                    <a:gd name="connsiteX20" fmla="*/ 147401 w 182312"/>
                    <a:gd name="connsiteY20" fmla="*/ 22853 h 190709"/>
                    <a:gd name="connsiteX21" fmla="*/ 137316 w 182312"/>
                    <a:gd name="connsiteY21" fmla="*/ 20525 h 190709"/>
                    <a:gd name="connsiteX22" fmla="*/ 129558 w 182312"/>
                    <a:gd name="connsiteY22" fmla="*/ 17420 h 190709"/>
                    <a:gd name="connsiteX23" fmla="*/ 117145 w 182312"/>
                    <a:gd name="connsiteY23" fmla="*/ 17420 h 190709"/>
                    <a:gd name="connsiteX24" fmla="*/ 110939 w 182312"/>
                    <a:gd name="connsiteY24" fmla="*/ 31391 h 190709"/>
                    <a:gd name="connsiteX25" fmla="*/ 93096 w 182312"/>
                    <a:gd name="connsiteY25" fmla="*/ 34495 h 190709"/>
                    <a:gd name="connsiteX26" fmla="*/ 79907 w 182312"/>
                    <a:gd name="connsiteY26" fmla="*/ 25182 h 190709"/>
                    <a:gd name="connsiteX27" fmla="*/ 73701 w 182312"/>
                    <a:gd name="connsiteY27" fmla="*/ 13540 h 190709"/>
                    <a:gd name="connsiteX28" fmla="*/ 70598 w 182312"/>
                    <a:gd name="connsiteY28" fmla="*/ 345 h 190709"/>
                    <a:gd name="connsiteX29" fmla="*/ 20171 w 182312"/>
                    <a:gd name="connsiteY29" fmla="*/ 345 h 190709"/>
                    <a:gd name="connsiteX30" fmla="*/ 11637 w 182312"/>
                    <a:gd name="connsiteY30" fmla="*/ 5002 h 190709"/>
                    <a:gd name="connsiteX31" fmla="*/ 25601 w 182312"/>
                    <a:gd name="connsiteY31" fmla="*/ 37600 h 190709"/>
                    <a:gd name="connsiteX32" fmla="*/ 23274 w 182312"/>
                    <a:gd name="connsiteY32" fmla="*/ 53899 h 190709"/>
                    <a:gd name="connsiteX33" fmla="*/ 32584 w 182312"/>
                    <a:gd name="connsiteY33" fmla="*/ 86497 h 190709"/>
                    <a:gd name="connsiteX34" fmla="*/ 21722 w 182312"/>
                    <a:gd name="connsiteY34" fmla="*/ 109005 h 190709"/>
                    <a:gd name="connsiteX35" fmla="*/ 10085 w 182312"/>
                    <a:gd name="connsiteY35" fmla="*/ 139275 h 190709"/>
                    <a:gd name="connsiteX36" fmla="*/ 2328 w 182312"/>
                    <a:gd name="connsiteY36" fmla="*/ 161007 h 190709"/>
                    <a:gd name="connsiteX37" fmla="*/ 0 w 182312"/>
                    <a:gd name="connsiteY37" fmla="*/ 181963 h 190709"/>
                    <a:gd name="connsiteX38" fmla="*/ 0 w 182312"/>
                    <a:gd name="connsiteY38" fmla="*/ 182739 h 190709"/>
                    <a:gd name="connsiteX39" fmla="*/ 4655 w 182312"/>
                    <a:gd name="connsiteY39" fmla="*/ 181187 h 190709"/>
                    <a:gd name="connsiteX40" fmla="*/ 10861 w 182312"/>
                    <a:gd name="connsiteY40" fmla="*/ 176530 h 190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82312" h="190709">
                      <a:moveTo>
                        <a:pt x="10861" y="176530"/>
                      </a:moveTo>
                      <a:cubicBezTo>
                        <a:pt x="14740" y="176530"/>
                        <a:pt x="12413" y="181963"/>
                        <a:pt x="17843" y="179635"/>
                      </a:cubicBezTo>
                      <a:cubicBezTo>
                        <a:pt x="23274" y="177306"/>
                        <a:pt x="27929" y="177306"/>
                        <a:pt x="32584" y="180411"/>
                      </a:cubicBezTo>
                      <a:cubicBezTo>
                        <a:pt x="37238" y="183516"/>
                        <a:pt x="41117" y="184292"/>
                        <a:pt x="46548" y="184292"/>
                      </a:cubicBezTo>
                      <a:cubicBezTo>
                        <a:pt x="51978" y="184292"/>
                        <a:pt x="100078" y="184292"/>
                        <a:pt x="100078" y="184292"/>
                      </a:cubicBezTo>
                      <a:lnTo>
                        <a:pt x="105508" y="189725"/>
                      </a:lnTo>
                      <a:cubicBezTo>
                        <a:pt x="105508" y="189725"/>
                        <a:pt x="134989" y="187396"/>
                        <a:pt x="139643" y="189725"/>
                      </a:cubicBezTo>
                      <a:cubicBezTo>
                        <a:pt x="144298" y="192053"/>
                        <a:pt x="159038" y="189725"/>
                        <a:pt x="163693" y="188172"/>
                      </a:cubicBezTo>
                      <a:cubicBezTo>
                        <a:pt x="164469" y="188172"/>
                        <a:pt x="166020" y="187396"/>
                        <a:pt x="168348" y="187396"/>
                      </a:cubicBezTo>
                      <a:lnTo>
                        <a:pt x="150504" y="163336"/>
                      </a:lnTo>
                      <a:lnTo>
                        <a:pt x="152056" y="111334"/>
                      </a:lnTo>
                      <a:lnTo>
                        <a:pt x="175330" y="112110"/>
                      </a:lnTo>
                      <a:lnTo>
                        <a:pt x="179209" y="108229"/>
                      </a:lnTo>
                      <a:lnTo>
                        <a:pt x="182312" y="77183"/>
                      </a:lnTo>
                      <a:cubicBezTo>
                        <a:pt x="180761" y="76407"/>
                        <a:pt x="179985" y="76407"/>
                        <a:pt x="178433" y="77183"/>
                      </a:cubicBezTo>
                      <a:cubicBezTo>
                        <a:pt x="173778" y="79512"/>
                        <a:pt x="169124" y="78736"/>
                        <a:pt x="164469" y="78736"/>
                      </a:cubicBezTo>
                      <a:cubicBezTo>
                        <a:pt x="159814" y="78736"/>
                        <a:pt x="159038" y="83393"/>
                        <a:pt x="155935" y="82616"/>
                      </a:cubicBezTo>
                      <a:cubicBezTo>
                        <a:pt x="152832" y="81840"/>
                        <a:pt x="155159" y="73303"/>
                        <a:pt x="155935" y="70198"/>
                      </a:cubicBezTo>
                      <a:cubicBezTo>
                        <a:pt x="156711" y="67094"/>
                        <a:pt x="152056" y="60884"/>
                        <a:pt x="148177" y="57780"/>
                      </a:cubicBezTo>
                      <a:cubicBezTo>
                        <a:pt x="145074" y="54675"/>
                        <a:pt x="152056" y="37600"/>
                        <a:pt x="150504" y="35272"/>
                      </a:cubicBezTo>
                      <a:cubicBezTo>
                        <a:pt x="148177" y="32943"/>
                        <a:pt x="147401" y="27510"/>
                        <a:pt x="147401" y="22853"/>
                      </a:cubicBezTo>
                      <a:cubicBezTo>
                        <a:pt x="147401" y="18196"/>
                        <a:pt x="144298" y="20525"/>
                        <a:pt x="137316" y="20525"/>
                      </a:cubicBezTo>
                      <a:cubicBezTo>
                        <a:pt x="130334" y="20525"/>
                        <a:pt x="129558" y="17420"/>
                        <a:pt x="129558" y="17420"/>
                      </a:cubicBezTo>
                      <a:cubicBezTo>
                        <a:pt x="129558" y="17420"/>
                        <a:pt x="121024" y="15092"/>
                        <a:pt x="117145" y="17420"/>
                      </a:cubicBezTo>
                      <a:cubicBezTo>
                        <a:pt x="113266" y="19749"/>
                        <a:pt x="114042" y="32167"/>
                        <a:pt x="110939" y="31391"/>
                      </a:cubicBezTo>
                      <a:cubicBezTo>
                        <a:pt x="107836" y="30615"/>
                        <a:pt x="100078" y="32167"/>
                        <a:pt x="93096" y="34495"/>
                      </a:cubicBezTo>
                      <a:cubicBezTo>
                        <a:pt x="86113" y="36824"/>
                        <a:pt x="83786" y="32943"/>
                        <a:pt x="79907" y="25182"/>
                      </a:cubicBezTo>
                      <a:cubicBezTo>
                        <a:pt x="76804" y="16644"/>
                        <a:pt x="72149" y="19749"/>
                        <a:pt x="73701" y="13540"/>
                      </a:cubicBezTo>
                      <a:cubicBezTo>
                        <a:pt x="75252" y="7330"/>
                        <a:pt x="70598" y="345"/>
                        <a:pt x="70598" y="345"/>
                      </a:cubicBezTo>
                      <a:cubicBezTo>
                        <a:pt x="70598" y="345"/>
                        <a:pt x="24826" y="-431"/>
                        <a:pt x="20171" y="345"/>
                      </a:cubicBezTo>
                      <a:cubicBezTo>
                        <a:pt x="17843" y="345"/>
                        <a:pt x="14740" y="2673"/>
                        <a:pt x="11637" y="5002"/>
                      </a:cubicBezTo>
                      <a:cubicBezTo>
                        <a:pt x="14740" y="15868"/>
                        <a:pt x="23274" y="33719"/>
                        <a:pt x="25601" y="37600"/>
                      </a:cubicBezTo>
                      <a:cubicBezTo>
                        <a:pt x="27929" y="42257"/>
                        <a:pt x="23274" y="46138"/>
                        <a:pt x="23274" y="53899"/>
                      </a:cubicBezTo>
                      <a:cubicBezTo>
                        <a:pt x="23274" y="61660"/>
                        <a:pt x="31808" y="76407"/>
                        <a:pt x="32584" y="86497"/>
                      </a:cubicBezTo>
                      <a:cubicBezTo>
                        <a:pt x="33359" y="96587"/>
                        <a:pt x="27153" y="102796"/>
                        <a:pt x="21722" y="109005"/>
                      </a:cubicBezTo>
                      <a:cubicBezTo>
                        <a:pt x="16292" y="115215"/>
                        <a:pt x="10085" y="129961"/>
                        <a:pt x="10085" y="139275"/>
                      </a:cubicBezTo>
                      <a:cubicBezTo>
                        <a:pt x="10085" y="148589"/>
                        <a:pt x="1552" y="157127"/>
                        <a:pt x="2328" y="161007"/>
                      </a:cubicBezTo>
                      <a:cubicBezTo>
                        <a:pt x="2328" y="164888"/>
                        <a:pt x="1552" y="177306"/>
                        <a:pt x="0" y="181963"/>
                      </a:cubicBezTo>
                      <a:cubicBezTo>
                        <a:pt x="0" y="181963"/>
                        <a:pt x="0" y="182739"/>
                        <a:pt x="0" y="182739"/>
                      </a:cubicBezTo>
                      <a:lnTo>
                        <a:pt x="4655" y="181187"/>
                      </a:lnTo>
                      <a:cubicBezTo>
                        <a:pt x="5431" y="180411"/>
                        <a:pt x="6982" y="176530"/>
                        <a:pt x="10861" y="17653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0" name="Forma libre 1259">
                  <a:extLst>
                    <a:ext uri="{FF2B5EF4-FFF2-40B4-BE49-F238E27FC236}">
                      <a16:creationId xmlns:a16="http://schemas.microsoft.com/office/drawing/2014/main" id="{14CF8C20-5506-C84F-3747-D14519A59DA6}"/>
                    </a:ext>
                  </a:extLst>
                </p:cNvPr>
                <p:cNvSpPr/>
                <p:nvPr/>
              </p:nvSpPr>
              <p:spPr>
                <a:xfrm>
                  <a:off x="4434506" y="3133778"/>
                  <a:ext cx="179209" cy="157427"/>
                </a:xfrm>
                <a:custGeom>
                  <a:avLst/>
                  <a:gdLst>
                    <a:gd name="connsiteX0" fmla="*/ 137316 w 179209"/>
                    <a:gd name="connsiteY0" fmla="*/ 6209 h 157427"/>
                    <a:gd name="connsiteX1" fmla="*/ 125679 w 179209"/>
                    <a:gd name="connsiteY1" fmla="*/ 0 h 157427"/>
                    <a:gd name="connsiteX2" fmla="*/ 107060 w 179209"/>
                    <a:gd name="connsiteY2" fmla="*/ 3105 h 157427"/>
                    <a:gd name="connsiteX3" fmla="*/ 103181 w 179209"/>
                    <a:gd name="connsiteY3" fmla="*/ 13195 h 157427"/>
                    <a:gd name="connsiteX4" fmla="*/ 100854 w 179209"/>
                    <a:gd name="connsiteY4" fmla="*/ 21732 h 157427"/>
                    <a:gd name="connsiteX5" fmla="*/ 100078 w 179209"/>
                    <a:gd name="connsiteY5" fmla="*/ 38807 h 157427"/>
                    <a:gd name="connsiteX6" fmla="*/ 96975 w 179209"/>
                    <a:gd name="connsiteY6" fmla="*/ 53554 h 157427"/>
                    <a:gd name="connsiteX7" fmla="*/ 107060 w 179209"/>
                    <a:gd name="connsiteY7" fmla="*/ 65972 h 157427"/>
                    <a:gd name="connsiteX8" fmla="*/ 117145 w 179209"/>
                    <a:gd name="connsiteY8" fmla="*/ 62868 h 157427"/>
                    <a:gd name="connsiteX9" fmla="*/ 119473 w 179209"/>
                    <a:gd name="connsiteY9" fmla="*/ 73734 h 157427"/>
                    <a:gd name="connsiteX10" fmla="*/ 116369 w 179209"/>
                    <a:gd name="connsiteY10" fmla="*/ 80719 h 157427"/>
                    <a:gd name="connsiteX11" fmla="*/ 105508 w 179209"/>
                    <a:gd name="connsiteY11" fmla="*/ 80719 h 157427"/>
                    <a:gd name="connsiteX12" fmla="*/ 99302 w 179209"/>
                    <a:gd name="connsiteY12" fmla="*/ 67525 h 157427"/>
                    <a:gd name="connsiteX13" fmla="*/ 87665 w 179209"/>
                    <a:gd name="connsiteY13" fmla="*/ 64420 h 157427"/>
                    <a:gd name="connsiteX14" fmla="*/ 79131 w 179209"/>
                    <a:gd name="connsiteY14" fmla="*/ 55106 h 157427"/>
                    <a:gd name="connsiteX15" fmla="*/ 73701 w 179209"/>
                    <a:gd name="connsiteY15" fmla="*/ 58211 h 157427"/>
                    <a:gd name="connsiteX16" fmla="*/ 66719 w 179209"/>
                    <a:gd name="connsiteY16" fmla="*/ 60540 h 157427"/>
                    <a:gd name="connsiteX17" fmla="*/ 53530 w 179209"/>
                    <a:gd name="connsiteY17" fmla="*/ 56659 h 157427"/>
                    <a:gd name="connsiteX18" fmla="*/ 48875 w 179209"/>
                    <a:gd name="connsiteY18" fmla="*/ 48897 h 157427"/>
                    <a:gd name="connsiteX19" fmla="*/ 39566 w 179209"/>
                    <a:gd name="connsiteY19" fmla="*/ 49673 h 157427"/>
                    <a:gd name="connsiteX20" fmla="*/ 35687 w 179209"/>
                    <a:gd name="connsiteY20" fmla="*/ 46569 h 157427"/>
                    <a:gd name="connsiteX21" fmla="*/ 31808 w 179209"/>
                    <a:gd name="connsiteY21" fmla="*/ 42688 h 157427"/>
                    <a:gd name="connsiteX22" fmla="*/ 28705 w 179209"/>
                    <a:gd name="connsiteY22" fmla="*/ 73734 h 157427"/>
                    <a:gd name="connsiteX23" fmla="*/ 24826 w 179209"/>
                    <a:gd name="connsiteY23" fmla="*/ 77615 h 157427"/>
                    <a:gd name="connsiteX24" fmla="*/ 1552 w 179209"/>
                    <a:gd name="connsiteY24" fmla="*/ 76838 h 157427"/>
                    <a:gd name="connsiteX25" fmla="*/ 0 w 179209"/>
                    <a:gd name="connsiteY25" fmla="*/ 128840 h 157427"/>
                    <a:gd name="connsiteX26" fmla="*/ 17843 w 179209"/>
                    <a:gd name="connsiteY26" fmla="*/ 152901 h 157427"/>
                    <a:gd name="connsiteX27" fmla="*/ 46548 w 179209"/>
                    <a:gd name="connsiteY27" fmla="*/ 151349 h 157427"/>
                    <a:gd name="connsiteX28" fmla="*/ 48099 w 179209"/>
                    <a:gd name="connsiteY28" fmla="*/ 155229 h 157427"/>
                    <a:gd name="connsiteX29" fmla="*/ 55857 w 179209"/>
                    <a:gd name="connsiteY29" fmla="*/ 153677 h 157427"/>
                    <a:gd name="connsiteX30" fmla="*/ 76028 w 179209"/>
                    <a:gd name="connsiteY30" fmla="*/ 156782 h 157427"/>
                    <a:gd name="connsiteX31" fmla="*/ 92320 w 179209"/>
                    <a:gd name="connsiteY31" fmla="*/ 138930 h 157427"/>
                    <a:gd name="connsiteX32" fmla="*/ 106284 w 179209"/>
                    <a:gd name="connsiteY32" fmla="*/ 128064 h 157427"/>
                    <a:gd name="connsiteX33" fmla="*/ 114818 w 179209"/>
                    <a:gd name="connsiteY33" fmla="*/ 120303 h 157427"/>
                    <a:gd name="connsiteX34" fmla="*/ 128006 w 179209"/>
                    <a:gd name="connsiteY34" fmla="*/ 119526 h 157427"/>
                    <a:gd name="connsiteX35" fmla="*/ 128782 w 179209"/>
                    <a:gd name="connsiteY35" fmla="*/ 119526 h 157427"/>
                    <a:gd name="connsiteX36" fmla="*/ 125679 w 179209"/>
                    <a:gd name="connsiteY36" fmla="*/ 107884 h 157427"/>
                    <a:gd name="connsiteX37" fmla="*/ 169124 w 179209"/>
                    <a:gd name="connsiteY37" fmla="*/ 92361 h 157427"/>
                    <a:gd name="connsiteX38" fmla="*/ 166020 w 179209"/>
                    <a:gd name="connsiteY38" fmla="*/ 85376 h 157427"/>
                    <a:gd name="connsiteX39" fmla="*/ 168348 w 179209"/>
                    <a:gd name="connsiteY39" fmla="*/ 69853 h 157427"/>
                    <a:gd name="connsiteX40" fmla="*/ 174554 w 179209"/>
                    <a:gd name="connsiteY40" fmla="*/ 65972 h 157427"/>
                    <a:gd name="connsiteX41" fmla="*/ 173778 w 179209"/>
                    <a:gd name="connsiteY41" fmla="*/ 40360 h 157427"/>
                    <a:gd name="connsiteX42" fmla="*/ 179209 w 179209"/>
                    <a:gd name="connsiteY42" fmla="*/ 37255 h 157427"/>
                    <a:gd name="connsiteX43" fmla="*/ 172227 w 179209"/>
                    <a:gd name="connsiteY43" fmla="*/ 20180 h 157427"/>
                    <a:gd name="connsiteX44" fmla="*/ 152056 w 179209"/>
                    <a:gd name="connsiteY44" fmla="*/ 11642 h 157427"/>
                    <a:gd name="connsiteX45" fmla="*/ 137316 w 179209"/>
                    <a:gd name="connsiteY45" fmla="*/ 6209 h 157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79209" h="157427">
                      <a:moveTo>
                        <a:pt x="137316" y="6209"/>
                      </a:moveTo>
                      <a:cubicBezTo>
                        <a:pt x="134989" y="6209"/>
                        <a:pt x="130334" y="3105"/>
                        <a:pt x="125679" y="0"/>
                      </a:cubicBezTo>
                      <a:cubicBezTo>
                        <a:pt x="122576" y="3105"/>
                        <a:pt x="111715" y="3105"/>
                        <a:pt x="107060" y="3105"/>
                      </a:cubicBezTo>
                      <a:cubicBezTo>
                        <a:pt x="101629" y="3105"/>
                        <a:pt x="106284" y="10866"/>
                        <a:pt x="103181" y="13195"/>
                      </a:cubicBezTo>
                      <a:cubicBezTo>
                        <a:pt x="100078" y="16299"/>
                        <a:pt x="98526" y="20180"/>
                        <a:pt x="100854" y="21732"/>
                      </a:cubicBezTo>
                      <a:cubicBezTo>
                        <a:pt x="103957" y="23284"/>
                        <a:pt x="100078" y="34927"/>
                        <a:pt x="100078" y="38807"/>
                      </a:cubicBezTo>
                      <a:cubicBezTo>
                        <a:pt x="100078" y="42688"/>
                        <a:pt x="94647" y="52002"/>
                        <a:pt x="96975" y="53554"/>
                      </a:cubicBezTo>
                      <a:cubicBezTo>
                        <a:pt x="99302" y="55106"/>
                        <a:pt x="102405" y="64420"/>
                        <a:pt x="107060" y="65972"/>
                      </a:cubicBezTo>
                      <a:cubicBezTo>
                        <a:pt x="111715" y="67525"/>
                        <a:pt x="115594" y="62868"/>
                        <a:pt x="117145" y="62868"/>
                      </a:cubicBezTo>
                      <a:cubicBezTo>
                        <a:pt x="119473" y="62868"/>
                        <a:pt x="119473" y="69077"/>
                        <a:pt x="119473" y="73734"/>
                      </a:cubicBezTo>
                      <a:cubicBezTo>
                        <a:pt x="119473" y="78391"/>
                        <a:pt x="116369" y="80719"/>
                        <a:pt x="116369" y="80719"/>
                      </a:cubicBezTo>
                      <a:cubicBezTo>
                        <a:pt x="116369" y="80719"/>
                        <a:pt x="108611" y="83824"/>
                        <a:pt x="105508" y="80719"/>
                      </a:cubicBezTo>
                      <a:cubicBezTo>
                        <a:pt x="102405" y="77615"/>
                        <a:pt x="99302" y="70629"/>
                        <a:pt x="99302" y="67525"/>
                      </a:cubicBezTo>
                      <a:cubicBezTo>
                        <a:pt x="99302" y="64420"/>
                        <a:pt x="90768" y="64420"/>
                        <a:pt x="87665" y="64420"/>
                      </a:cubicBezTo>
                      <a:cubicBezTo>
                        <a:pt x="84562" y="64420"/>
                        <a:pt x="80683" y="58211"/>
                        <a:pt x="79131" y="55106"/>
                      </a:cubicBezTo>
                      <a:cubicBezTo>
                        <a:pt x="77580" y="52002"/>
                        <a:pt x="73701" y="55883"/>
                        <a:pt x="73701" y="58211"/>
                      </a:cubicBezTo>
                      <a:cubicBezTo>
                        <a:pt x="73701" y="60540"/>
                        <a:pt x="70598" y="60540"/>
                        <a:pt x="66719" y="60540"/>
                      </a:cubicBezTo>
                      <a:cubicBezTo>
                        <a:pt x="63615" y="60540"/>
                        <a:pt x="56633" y="55106"/>
                        <a:pt x="53530" y="56659"/>
                      </a:cubicBezTo>
                      <a:cubicBezTo>
                        <a:pt x="50427" y="58211"/>
                        <a:pt x="48099" y="52002"/>
                        <a:pt x="48875" y="48897"/>
                      </a:cubicBezTo>
                      <a:cubicBezTo>
                        <a:pt x="49651" y="45793"/>
                        <a:pt x="41893" y="48121"/>
                        <a:pt x="39566" y="49673"/>
                      </a:cubicBezTo>
                      <a:cubicBezTo>
                        <a:pt x="36463" y="51226"/>
                        <a:pt x="35687" y="46569"/>
                        <a:pt x="35687" y="46569"/>
                      </a:cubicBezTo>
                      <a:cubicBezTo>
                        <a:pt x="35687" y="46569"/>
                        <a:pt x="34135" y="43464"/>
                        <a:pt x="31808" y="42688"/>
                      </a:cubicBezTo>
                      <a:lnTo>
                        <a:pt x="28705" y="73734"/>
                      </a:lnTo>
                      <a:lnTo>
                        <a:pt x="24826" y="77615"/>
                      </a:lnTo>
                      <a:lnTo>
                        <a:pt x="1552" y="76838"/>
                      </a:lnTo>
                      <a:lnTo>
                        <a:pt x="0" y="128840"/>
                      </a:lnTo>
                      <a:lnTo>
                        <a:pt x="17843" y="152901"/>
                      </a:lnTo>
                      <a:cubicBezTo>
                        <a:pt x="27153" y="151349"/>
                        <a:pt x="46548" y="148244"/>
                        <a:pt x="46548" y="151349"/>
                      </a:cubicBezTo>
                      <a:cubicBezTo>
                        <a:pt x="46548" y="152125"/>
                        <a:pt x="47324" y="153677"/>
                        <a:pt x="48099" y="155229"/>
                      </a:cubicBezTo>
                      <a:cubicBezTo>
                        <a:pt x="51203" y="154453"/>
                        <a:pt x="54306" y="153677"/>
                        <a:pt x="55857" y="153677"/>
                      </a:cubicBezTo>
                      <a:cubicBezTo>
                        <a:pt x="59736" y="154453"/>
                        <a:pt x="72149" y="159110"/>
                        <a:pt x="76028" y="156782"/>
                      </a:cubicBezTo>
                      <a:cubicBezTo>
                        <a:pt x="79907" y="155229"/>
                        <a:pt x="86113" y="141259"/>
                        <a:pt x="92320" y="138930"/>
                      </a:cubicBezTo>
                      <a:cubicBezTo>
                        <a:pt x="98526" y="137378"/>
                        <a:pt x="106284" y="130393"/>
                        <a:pt x="106284" y="128064"/>
                      </a:cubicBezTo>
                      <a:cubicBezTo>
                        <a:pt x="106284" y="124960"/>
                        <a:pt x="106284" y="122631"/>
                        <a:pt x="114818" y="120303"/>
                      </a:cubicBezTo>
                      <a:lnTo>
                        <a:pt x="128006" y="119526"/>
                      </a:lnTo>
                      <a:lnTo>
                        <a:pt x="128782" y="119526"/>
                      </a:lnTo>
                      <a:lnTo>
                        <a:pt x="125679" y="107884"/>
                      </a:lnTo>
                      <a:cubicBezTo>
                        <a:pt x="125679" y="107884"/>
                        <a:pt x="166796" y="92361"/>
                        <a:pt x="169124" y="92361"/>
                      </a:cubicBezTo>
                      <a:cubicBezTo>
                        <a:pt x="167572" y="88481"/>
                        <a:pt x="165245" y="86152"/>
                        <a:pt x="166020" y="85376"/>
                      </a:cubicBezTo>
                      <a:cubicBezTo>
                        <a:pt x="167572" y="84600"/>
                        <a:pt x="168348" y="73734"/>
                        <a:pt x="168348" y="69853"/>
                      </a:cubicBezTo>
                      <a:cubicBezTo>
                        <a:pt x="168348" y="66749"/>
                        <a:pt x="177657" y="69077"/>
                        <a:pt x="174554" y="65972"/>
                      </a:cubicBezTo>
                      <a:cubicBezTo>
                        <a:pt x="171451" y="62868"/>
                        <a:pt x="172227" y="44240"/>
                        <a:pt x="173778" y="40360"/>
                      </a:cubicBezTo>
                      <a:cubicBezTo>
                        <a:pt x="175330" y="36479"/>
                        <a:pt x="179209" y="40360"/>
                        <a:pt x="179209" y="37255"/>
                      </a:cubicBezTo>
                      <a:cubicBezTo>
                        <a:pt x="179209" y="34150"/>
                        <a:pt x="174554" y="23284"/>
                        <a:pt x="172227" y="20180"/>
                      </a:cubicBezTo>
                      <a:cubicBezTo>
                        <a:pt x="170675" y="17852"/>
                        <a:pt x="155935" y="12418"/>
                        <a:pt x="152056" y="11642"/>
                      </a:cubicBezTo>
                      <a:cubicBezTo>
                        <a:pt x="148177" y="10866"/>
                        <a:pt x="141195" y="6209"/>
                        <a:pt x="137316" y="620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1" name="Forma libre 1260">
                  <a:extLst>
                    <a:ext uri="{FF2B5EF4-FFF2-40B4-BE49-F238E27FC236}">
                      <a16:creationId xmlns:a16="http://schemas.microsoft.com/office/drawing/2014/main" id="{530A98F2-18AD-E10A-932A-61ABCD9AFCB6}"/>
                    </a:ext>
                  </a:extLst>
                </p:cNvPr>
                <p:cNvSpPr/>
                <p:nvPr/>
              </p:nvSpPr>
              <p:spPr>
                <a:xfrm>
                  <a:off x="4541566" y="3021237"/>
                  <a:ext cx="29604" cy="26638"/>
                </a:xfrm>
                <a:custGeom>
                  <a:avLst/>
                  <a:gdLst>
                    <a:gd name="connsiteX0" fmla="*/ 24049 w 29604"/>
                    <a:gd name="connsiteY0" fmla="*/ 0 h 26638"/>
                    <a:gd name="connsiteX1" fmla="*/ 15516 w 29604"/>
                    <a:gd name="connsiteY1" fmla="*/ 3105 h 26638"/>
                    <a:gd name="connsiteX2" fmla="*/ 7758 w 29604"/>
                    <a:gd name="connsiteY2" fmla="*/ 4657 h 26638"/>
                    <a:gd name="connsiteX3" fmla="*/ 6206 w 29604"/>
                    <a:gd name="connsiteY3" fmla="*/ 6209 h 26638"/>
                    <a:gd name="connsiteX4" fmla="*/ 3103 w 29604"/>
                    <a:gd name="connsiteY4" fmla="*/ 16299 h 26638"/>
                    <a:gd name="connsiteX5" fmla="*/ 0 w 29604"/>
                    <a:gd name="connsiteY5" fmla="*/ 20956 h 26638"/>
                    <a:gd name="connsiteX6" fmla="*/ 3103 w 29604"/>
                    <a:gd name="connsiteY6" fmla="*/ 25613 h 26638"/>
                    <a:gd name="connsiteX7" fmla="*/ 8534 w 29604"/>
                    <a:gd name="connsiteY7" fmla="*/ 26389 h 26638"/>
                    <a:gd name="connsiteX8" fmla="*/ 16292 w 29604"/>
                    <a:gd name="connsiteY8" fmla="*/ 21732 h 26638"/>
                    <a:gd name="connsiteX9" fmla="*/ 29480 w 29604"/>
                    <a:gd name="connsiteY9" fmla="*/ 18628 h 26638"/>
                    <a:gd name="connsiteX10" fmla="*/ 27153 w 29604"/>
                    <a:gd name="connsiteY10" fmla="*/ 8538 h 26638"/>
                    <a:gd name="connsiteX11" fmla="*/ 24049 w 29604"/>
                    <a:gd name="connsiteY11" fmla="*/ 0 h 26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604" h="26638">
                      <a:moveTo>
                        <a:pt x="24049" y="0"/>
                      </a:moveTo>
                      <a:cubicBezTo>
                        <a:pt x="20946" y="776"/>
                        <a:pt x="17067" y="2328"/>
                        <a:pt x="15516" y="3105"/>
                      </a:cubicBezTo>
                      <a:cubicBezTo>
                        <a:pt x="13188" y="3881"/>
                        <a:pt x="12413" y="4657"/>
                        <a:pt x="7758" y="4657"/>
                      </a:cubicBezTo>
                      <a:cubicBezTo>
                        <a:pt x="6982" y="5433"/>
                        <a:pt x="6982" y="6209"/>
                        <a:pt x="6206" y="6209"/>
                      </a:cubicBezTo>
                      <a:cubicBezTo>
                        <a:pt x="2327" y="7761"/>
                        <a:pt x="3103" y="16299"/>
                        <a:pt x="3103" y="16299"/>
                      </a:cubicBezTo>
                      <a:cubicBezTo>
                        <a:pt x="3103" y="16299"/>
                        <a:pt x="0" y="16299"/>
                        <a:pt x="0" y="20956"/>
                      </a:cubicBezTo>
                      <a:cubicBezTo>
                        <a:pt x="0" y="24061"/>
                        <a:pt x="1551" y="24837"/>
                        <a:pt x="3103" y="25613"/>
                      </a:cubicBezTo>
                      <a:cubicBezTo>
                        <a:pt x="5430" y="25613"/>
                        <a:pt x="6982" y="25613"/>
                        <a:pt x="8534" y="26389"/>
                      </a:cubicBezTo>
                      <a:cubicBezTo>
                        <a:pt x="17067" y="27941"/>
                        <a:pt x="16292" y="21732"/>
                        <a:pt x="16292" y="21732"/>
                      </a:cubicBezTo>
                      <a:cubicBezTo>
                        <a:pt x="16292" y="21732"/>
                        <a:pt x="28704" y="22508"/>
                        <a:pt x="29480" y="18628"/>
                      </a:cubicBezTo>
                      <a:cubicBezTo>
                        <a:pt x="30256" y="14747"/>
                        <a:pt x="27153" y="8538"/>
                        <a:pt x="27153" y="8538"/>
                      </a:cubicBezTo>
                      <a:lnTo>
                        <a:pt x="24049" y="0"/>
                      </a:ln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2" name="Forma libre 1261">
                  <a:extLst>
                    <a:ext uri="{FF2B5EF4-FFF2-40B4-BE49-F238E27FC236}">
                      <a16:creationId xmlns:a16="http://schemas.microsoft.com/office/drawing/2014/main" id="{4D51A2CB-371A-285B-2480-5C4E95C495DE}"/>
                    </a:ext>
                  </a:extLst>
                </p:cNvPr>
                <p:cNvSpPr/>
                <p:nvPr/>
              </p:nvSpPr>
              <p:spPr>
                <a:xfrm>
                  <a:off x="4728533" y="2813770"/>
                  <a:ext cx="161415" cy="215228"/>
                </a:xfrm>
                <a:custGeom>
                  <a:avLst/>
                  <a:gdLst>
                    <a:gd name="connsiteX0" fmla="*/ 37238 w 161415"/>
                    <a:gd name="connsiteY0" fmla="*/ 39043 h 215228"/>
                    <a:gd name="connsiteX1" fmla="*/ 47324 w 161415"/>
                    <a:gd name="connsiteY1" fmla="*/ 48357 h 215228"/>
                    <a:gd name="connsiteX2" fmla="*/ 79131 w 161415"/>
                    <a:gd name="connsiteY2" fmla="*/ 59223 h 215228"/>
                    <a:gd name="connsiteX3" fmla="*/ 100854 w 161415"/>
                    <a:gd name="connsiteY3" fmla="*/ 63880 h 215228"/>
                    <a:gd name="connsiteX4" fmla="*/ 106284 w 161415"/>
                    <a:gd name="connsiteY4" fmla="*/ 66985 h 215228"/>
                    <a:gd name="connsiteX5" fmla="*/ 64391 w 161415"/>
                    <a:gd name="connsiteY5" fmla="*/ 108897 h 215228"/>
                    <a:gd name="connsiteX6" fmla="*/ 47324 w 161415"/>
                    <a:gd name="connsiteY6" fmla="*/ 112001 h 215228"/>
                    <a:gd name="connsiteX7" fmla="*/ 27153 w 161415"/>
                    <a:gd name="connsiteY7" fmla="*/ 122867 h 215228"/>
                    <a:gd name="connsiteX8" fmla="*/ 14740 w 161415"/>
                    <a:gd name="connsiteY8" fmla="*/ 125196 h 215228"/>
                    <a:gd name="connsiteX9" fmla="*/ 6982 w 161415"/>
                    <a:gd name="connsiteY9" fmla="*/ 136062 h 215228"/>
                    <a:gd name="connsiteX10" fmla="*/ 0 w 161415"/>
                    <a:gd name="connsiteY10" fmla="*/ 146928 h 215228"/>
                    <a:gd name="connsiteX11" fmla="*/ 776 w 161415"/>
                    <a:gd name="connsiteY11" fmla="*/ 202810 h 215228"/>
                    <a:gd name="connsiteX12" fmla="*/ 8534 w 161415"/>
                    <a:gd name="connsiteY12" fmla="*/ 215229 h 215228"/>
                    <a:gd name="connsiteX13" fmla="*/ 43445 w 161415"/>
                    <a:gd name="connsiteY13" fmla="*/ 178750 h 215228"/>
                    <a:gd name="connsiteX14" fmla="*/ 70598 w 161415"/>
                    <a:gd name="connsiteY14" fmla="*/ 157794 h 215228"/>
                    <a:gd name="connsiteX15" fmla="*/ 109387 w 161415"/>
                    <a:gd name="connsiteY15" fmla="*/ 119763 h 215228"/>
                    <a:gd name="connsiteX16" fmla="*/ 127231 w 161415"/>
                    <a:gd name="connsiteY16" fmla="*/ 91045 h 215228"/>
                    <a:gd name="connsiteX17" fmla="*/ 141195 w 161415"/>
                    <a:gd name="connsiteY17" fmla="*/ 66985 h 215228"/>
                    <a:gd name="connsiteX18" fmla="*/ 155935 w 161415"/>
                    <a:gd name="connsiteY18" fmla="*/ 35939 h 215228"/>
                    <a:gd name="connsiteX19" fmla="*/ 161366 w 161415"/>
                    <a:gd name="connsiteY19" fmla="*/ 8774 h 215228"/>
                    <a:gd name="connsiteX20" fmla="*/ 151280 w 161415"/>
                    <a:gd name="connsiteY20" fmla="*/ 3341 h 215228"/>
                    <a:gd name="connsiteX21" fmla="*/ 116369 w 161415"/>
                    <a:gd name="connsiteY21" fmla="*/ 12654 h 215228"/>
                    <a:gd name="connsiteX22" fmla="*/ 91544 w 161415"/>
                    <a:gd name="connsiteY22" fmla="*/ 18087 h 215228"/>
                    <a:gd name="connsiteX23" fmla="*/ 71373 w 161415"/>
                    <a:gd name="connsiteY23" fmla="*/ 21968 h 215228"/>
                    <a:gd name="connsiteX24" fmla="*/ 45772 w 161415"/>
                    <a:gd name="connsiteY24" fmla="*/ 19640 h 215228"/>
                    <a:gd name="connsiteX25" fmla="*/ 38014 w 161415"/>
                    <a:gd name="connsiteY25" fmla="*/ 11102 h 215228"/>
                    <a:gd name="connsiteX26" fmla="*/ 29480 w 161415"/>
                    <a:gd name="connsiteY26" fmla="*/ 24297 h 215228"/>
                    <a:gd name="connsiteX27" fmla="*/ 37238 w 161415"/>
                    <a:gd name="connsiteY27" fmla="*/ 39043 h 215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61415" h="215228">
                      <a:moveTo>
                        <a:pt x="37238" y="39043"/>
                      </a:moveTo>
                      <a:cubicBezTo>
                        <a:pt x="40342" y="40596"/>
                        <a:pt x="44220" y="47581"/>
                        <a:pt x="47324" y="48357"/>
                      </a:cubicBezTo>
                      <a:cubicBezTo>
                        <a:pt x="50427" y="49133"/>
                        <a:pt x="67494" y="54566"/>
                        <a:pt x="79131" y="59223"/>
                      </a:cubicBezTo>
                      <a:cubicBezTo>
                        <a:pt x="89992" y="63880"/>
                        <a:pt x="96975" y="63880"/>
                        <a:pt x="100854" y="63880"/>
                      </a:cubicBezTo>
                      <a:cubicBezTo>
                        <a:pt x="103957" y="63880"/>
                        <a:pt x="109387" y="64656"/>
                        <a:pt x="106284" y="66985"/>
                      </a:cubicBezTo>
                      <a:cubicBezTo>
                        <a:pt x="103181" y="69313"/>
                        <a:pt x="69046" y="103464"/>
                        <a:pt x="64391" y="108897"/>
                      </a:cubicBezTo>
                      <a:cubicBezTo>
                        <a:pt x="59736" y="113553"/>
                        <a:pt x="57409" y="112001"/>
                        <a:pt x="47324" y="112001"/>
                      </a:cubicBezTo>
                      <a:cubicBezTo>
                        <a:pt x="37238" y="112001"/>
                        <a:pt x="29480" y="122867"/>
                        <a:pt x="27153" y="122867"/>
                      </a:cubicBezTo>
                      <a:cubicBezTo>
                        <a:pt x="25601" y="122867"/>
                        <a:pt x="19395" y="123643"/>
                        <a:pt x="14740" y="125196"/>
                      </a:cubicBezTo>
                      <a:lnTo>
                        <a:pt x="6982" y="136062"/>
                      </a:lnTo>
                      <a:lnTo>
                        <a:pt x="0" y="146928"/>
                      </a:lnTo>
                      <a:lnTo>
                        <a:pt x="776" y="202810"/>
                      </a:lnTo>
                      <a:lnTo>
                        <a:pt x="8534" y="215229"/>
                      </a:lnTo>
                      <a:cubicBezTo>
                        <a:pt x="14740" y="206691"/>
                        <a:pt x="31032" y="191168"/>
                        <a:pt x="43445" y="178750"/>
                      </a:cubicBezTo>
                      <a:cubicBezTo>
                        <a:pt x="56633" y="164779"/>
                        <a:pt x="63615" y="161674"/>
                        <a:pt x="70598" y="157794"/>
                      </a:cubicBezTo>
                      <a:cubicBezTo>
                        <a:pt x="78355" y="153913"/>
                        <a:pt x="96975" y="136062"/>
                        <a:pt x="109387" y="119763"/>
                      </a:cubicBezTo>
                      <a:cubicBezTo>
                        <a:pt x="117145" y="109673"/>
                        <a:pt x="126455" y="98031"/>
                        <a:pt x="127231" y="91045"/>
                      </a:cubicBezTo>
                      <a:cubicBezTo>
                        <a:pt x="128006" y="83284"/>
                        <a:pt x="135764" y="73970"/>
                        <a:pt x="141195" y="66985"/>
                      </a:cubicBezTo>
                      <a:cubicBezTo>
                        <a:pt x="146626" y="59999"/>
                        <a:pt x="155935" y="41372"/>
                        <a:pt x="155935" y="35939"/>
                      </a:cubicBezTo>
                      <a:cubicBezTo>
                        <a:pt x="155935" y="30506"/>
                        <a:pt x="160590" y="18864"/>
                        <a:pt x="161366" y="8774"/>
                      </a:cubicBezTo>
                      <a:cubicBezTo>
                        <a:pt x="162142" y="-1316"/>
                        <a:pt x="153608" y="-2092"/>
                        <a:pt x="151280" y="3341"/>
                      </a:cubicBezTo>
                      <a:cubicBezTo>
                        <a:pt x="148953" y="8774"/>
                        <a:pt x="128782" y="12654"/>
                        <a:pt x="116369" y="12654"/>
                      </a:cubicBezTo>
                      <a:cubicBezTo>
                        <a:pt x="103957" y="12654"/>
                        <a:pt x="96199" y="14207"/>
                        <a:pt x="91544" y="18087"/>
                      </a:cubicBezTo>
                      <a:cubicBezTo>
                        <a:pt x="86889" y="22744"/>
                        <a:pt x="75252" y="17311"/>
                        <a:pt x="71373" y="21968"/>
                      </a:cubicBezTo>
                      <a:cubicBezTo>
                        <a:pt x="67494" y="26625"/>
                        <a:pt x="51203" y="31282"/>
                        <a:pt x="45772" y="19640"/>
                      </a:cubicBezTo>
                      <a:cubicBezTo>
                        <a:pt x="43445" y="14983"/>
                        <a:pt x="40342" y="12654"/>
                        <a:pt x="38014" y="11102"/>
                      </a:cubicBezTo>
                      <a:cubicBezTo>
                        <a:pt x="33359" y="15759"/>
                        <a:pt x="27929" y="22744"/>
                        <a:pt x="29480" y="24297"/>
                      </a:cubicBezTo>
                      <a:cubicBezTo>
                        <a:pt x="29480" y="28177"/>
                        <a:pt x="34911" y="38267"/>
                        <a:pt x="37238" y="3904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3" name="Forma libre 1262">
                  <a:extLst>
                    <a:ext uri="{FF2B5EF4-FFF2-40B4-BE49-F238E27FC236}">
                      <a16:creationId xmlns:a16="http://schemas.microsoft.com/office/drawing/2014/main" id="{307687B1-7C77-0ADB-5490-E1D7B7314C72}"/>
                    </a:ext>
                  </a:extLst>
                </p:cNvPr>
                <p:cNvSpPr/>
                <p:nvPr/>
              </p:nvSpPr>
              <p:spPr>
                <a:xfrm>
                  <a:off x="3896104" y="2416845"/>
                  <a:ext cx="186966" cy="147241"/>
                </a:xfrm>
                <a:custGeom>
                  <a:avLst/>
                  <a:gdLst>
                    <a:gd name="connsiteX0" fmla="*/ 68270 w 186966"/>
                    <a:gd name="connsiteY0" fmla="*/ 147242 h 147241"/>
                    <a:gd name="connsiteX1" fmla="*/ 68270 w 186966"/>
                    <a:gd name="connsiteY1" fmla="*/ 126286 h 147241"/>
                    <a:gd name="connsiteX2" fmla="*/ 93096 w 186966"/>
                    <a:gd name="connsiteY2" fmla="*/ 109987 h 147241"/>
                    <a:gd name="connsiteX3" fmla="*/ 103181 w 186966"/>
                    <a:gd name="connsiteY3" fmla="*/ 106882 h 147241"/>
                    <a:gd name="connsiteX4" fmla="*/ 117145 w 186966"/>
                    <a:gd name="connsiteY4" fmla="*/ 103777 h 147241"/>
                    <a:gd name="connsiteX5" fmla="*/ 124903 w 186966"/>
                    <a:gd name="connsiteY5" fmla="*/ 94464 h 147241"/>
                    <a:gd name="connsiteX6" fmla="*/ 136540 w 186966"/>
                    <a:gd name="connsiteY6" fmla="*/ 90583 h 147241"/>
                    <a:gd name="connsiteX7" fmla="*/ 143522 w 186966"/>
                    <a:gd name="connsiteY7" fmla="*/ 85926 h 147241"/>
                    <a:gd name="connsiteX8" fmla="*/ 145850 w 186966"/>
                    <a:gd name="connsiteY8" fmla="*/ 76612 h 147241"/>
                    <a:gd name="connsiteX9" fmla="*/ 151280 w 186966"/>
                    <a:gd name="connsiteY9" fmla="*/ 72732 h 147241"/>
                    <a:gd name="connsiteX10" fmla="*/ 160590 w 186966"/>
                    <a:gd name="connsiteY10" fmla="*/ 67299 h 147241"/>
                    <a:gd name="connsiteX11" fmla="*/ 183088 w 186966"/>
                    <a:gd name="connsiteY11" fmla="*/ 66523 h 147241"/>
                    <a:gd name="connsiteX12" fmla="*/ 186967 w 186966"/>
                    <a:gd name="connsiteY12" fmla="*/ 60313 h 147241"/>
                    <a:gd name="connsiteX13" fmla="*/ 180760 w 186966"/>
                    <a:gd name="connsiteY13" fmla="*/ 49447 h 147241"/>
                    <a:gd name="connsiteX14" fmla="*/ 179985 w 186966"/>
                    <a:gd name="connsiteY14" fmla="*/ 35477 h 147241"/>
                    <a:gd name="connsiteX15" fmla="*/ 175330 w 186966"/>
                    <a:gd name="connsiteY15" fmla="*/ 19178 h 147241"/>
                    <a:gd name="connsiteX16" fmla="*/ 173002 w 186966"/>
                    <a:gd name="connsiteY16" fmla="*/ 14521 h 147241"/>
                    <a:gd name="connsiteX17" fmla="*/ 155159 w 186966"/>
                    <a:gd name="connsiteY17" fmla="*/ 10640 h 147241"/>
                    <a:gd name="connsiteX18" fmla="*/ 128782 w 186966"/>
                    <a:gd name="connsiteY18" fmla="*/ 7535 h 147241"/>
                    <a:gd name="connsiteX19" fmla="*/ 114042 w 186966"/>
                    <a:gd name="connsiteY19" fmla="*/ 550 h 147241"/>
                    <a:gd name="connsiteX20" fmla="*/ 96975 w 186966"/>
                    <a:gd name="connsiteY20" fmla="*/ 32372 h 147241"/>
                    <a:gd name="connsiteX21" fmla="*/ 72925 w 186966"/>
                    <a:gd name="connsiteY21" fmla="*/ 44014 h 147241"/>
                    <a:gd name="connsiteX22" fmla="*/ 61288 w 186966"/>
                    <a:gd name="connsiteY22" fmla="*/ 57209 h 147241"/>
                    <a:gd name="connsiteX23" fmla="*/ 52754 w 186966"/>
                    <a:gd name="connsiteY23" fmla="*/ 71956 h 147241"/>
                    <a:gd name="connsiteX24" fmla="*/ 52754 w 186966"/>
                    <a:gd name="connsiteY24" fmla="*/ 96016 h 147241"/>
                    <a:gd name="connsiteX25" fmla="*/ 34135 w 186966"/>
                    <a:gd name="connsiteY25" fmla="*/ 121629 h 147241"/>
                    <a:gd name="connsiteX26" fmla="*/ 11637 w 186966"/>
                    <a:gd name="connsiteY26" fmla="*/ 137152 h 147241"/>
                    <a:gd name="connsiteX27" fmla="*/ 0 w 186966"/>
                    <a:gd name="connsiteY27" fmla="*/ 142585 h 147241"/>
                    <a:gd name="connsiteX28" fmla="*/ 58185 w 186966"/>
                    <a:gd name="connsiteY28" fmla="*/ 142585 h 147241"/>
                    <a:gd name="connsiteX29" fmla="*/ 68270 w 186966"/>
                    <a:gd name="connsiteY29" fmla="*/ 147242 h 147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186966" h="147241">
                      <a:moveTo>
                        <a:pt x="68270" y="147242"/>
                      </a:moveTo>
                      <a:cubicBezTo>
                        <a:pt x="68270" y="137152"/>
                        <a:pt x="67494" y="127062"/>
                        <a:pt x="68270" y="126286"/>
                      </a:cubicBezTo>
                      <a:cubicBezTo>
                        <a:pt x="69046" y="123957"/>
                        <a:pt x="89992" y="112315"/>
                        <a:pt x="93096" y="109987"/>
                      </a:cubicBezTo>
                      <a:cubicBezTo>
                        <a:pt x="96975" y="107658"/>
                        <a:pt x="103181" y="110763"/>
                        <a:pt x="103181" y="106882"/>
                      </a:cubicBezTo>
                      <a:cubicBezTo>
                        <a:pt x="103181" y="103001"/>
                        <a:pt x="111715" y="104554"/>
                        <a:pt x="117145" y="103777"/>
                      </a:cubicBezTo>
                      <a:cubicBezTo>
                        <a:pt x="122576" y="103001"/>
                        <a:pt x="124903" y="99121"/>
                        <a:pt x="124903" y="94464"/>
                      </a:cubicBezTo>
                      <a:cubicBezTo>
                        <a:pt x="124903" y="89807"/>
                        <a:pt x="131885" y="90583"/>
                        <a:pt x="136540" y="90583"/>
                      </a:cubicBezTo>
                      <a:cubicBezTo>
                        <a:pt x="141195" y="89807"/>
                        <a:pt x="140419" y="85926"/>
                        <a:pt x="143522" y="85926"/>
                      </a:cubicBezTo>
                      <a:cubicBezTo>
                        <a:pt x="146625" y="85926"/>
                        <a:pt x="145074" y="81269"/>
                        <a:pt x="145850" y="76612"/>
                      </a:cubicBezTo>
                      <a:cubicBezTo>
                        <a:pt x="146625" y="71179"/>
                        <a:pt x="146625" y="72732"/>
                        <a:pt x="151280" y="72732"/>
                      </a:cubicBezTo>
                      <a:cubicBezTo>
                        <a:pt x="155935" y="72732"/>
                        <a:pt x="160590" y="70403"/>
                        <a:pt x="160590" y="67299"/>
                      </a:cubicBezTo>
                      <a:cubicBezTo>
                        <a:pt x="160590" y="64194"/>
                        <a:pt x="180760" y="66523"/>
                        <a:pt x="183088" y="66523"/>
                      </a:cubicBezTo>
                      <a:cubicBezTo>
                        <a:pt x="186191" y="66523"/>
                        <a:pt x="186967" y="62642"/>
                        <a:pt x="186967" y="60313"/>
                      </a:cubicBezTo>
                      <a:cubicBezTo>
                        <a:pt x="186191" y="57985"/>
                        <a:pt x="183864" y="50223"/>
                        <a:pt x="180760" y="49447"/>
                      </a:cubicBezTo>
                      <a:cubicBezTo>
                        <a:pt x="177657" y="48671"/>
                        <a:pt x="179985" y="41686"/>
                        <a:pt x="179985" y="35477"/>
                      </a:cubicBezTo>
                      <a:cubicBezTo>
                        <a:pt x="179985" y="29267"/>
                        <a:pt x="179209" y="23834"/>
                        <a:pt x="175330" y="19178"/>
                      </a:cubicBezTo>
                      <a:cubicBezTo>
                        <a:pt x="174554" y="18401"/>
                        <a:pt x="173778" y="16073"/>
                        <a:pt x="173002" y="14521"/>
                      </a:cubicBezTo>
                      <a:cubicBezTo>
                        <a:pt x="167572" y="14521"/>
                        <a:pt x="160590" y="10640"/>
                        <a:pt x="155159" y="10640"/>
                      </a:cubicBezTo>
                      <a:cubicBezTo>
                        <a:pt x="147401" y="10640"/>
                        <a:pt x="134989" y="14521"/>
                        <a:pt x="128782" y="7535"/>
                      </a:cubicBezTo>
                      <a:cubicBezTo>
                        <a:pt x="122576" y="550"/>
                        <a:pt x="118697" y="-1002"/>
                        <a:pt x="114042" y="550"/>
                      </a:cubicBezTo>
                      <a:cubicBezTo>
                        <a:pt x="109387" y="2878"/>
                        <a:pt x="101629" y="25387"/>
                        <a:pt x="96975" y="32372"/>
                      </a:cubicBezTo>
                      <a:cubicBezTo>
                        <a:pt x="92320" y="39357"/>
                        <a:pt x="79131" y="44014"/>
                        <a:pt x="72925" y="44014"/>
                      </a:cubicBezTo>
                      <a:cubicBezTo>
                        <a:pt x="66719" y="44014"/>
                        <a:pt x="65943" y="53328"/>
                        <a:pt x="61288" y="57209"/>
                      </a:cubicBezTo>
                      <a:cubicBezTo>
                        <a:pt x="56633" y="61089"/>
                        <a:pt x="58185" y="67299"/>
                        <a:pt x="52754" y="71956"/>
                      </a:cubicBezTo>
                      <a:cubicBezTo>
                        <a:pt x="47324" y="76612"/>
                        <a:pt x="49651" y="90583"/>
                        <a:pt x="52754" y="96016"/>
                      </a:cubicBezTo>
                      <a:cubicBezTo>
                        <a:pt x="55857" y="101449"/>
                        <a:pt x="41893" y="116972"/>
                        <a:pt x="34135" y="121629"/>
                      </a:cubicBezTo>
                      <a:cubicBezTo>
                        <a:pt x="26377" y="126286"/>
                        <a:pt x="24050" y="134823"/>
                        <a:pt x="11637" y="137152"/>
                      </a:cubicBezTo>
                      <a:cubicBezTo>
                        <a:pt x="6982" y="137928"/>
                        <a:pt x="3103" y="140256"/>
                        <a:pt x="0" y="142585"/>
                      </a:cubicBezTo>
                      <a:cubicBezTo>
                        <a:pt x="19395" y="142585"/>
                        <a:pt x="48099" y="142585"/>
                        <a:pt x="58185" y="142585"/>
                      </a:cubicBezTo>
                      <a:cubicBezTo>
                        <a:pt x="69046" y="141809"/>
                        <a:pt x="65943" y="144137"/>
                        <a:pt x="68270" y="14724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4" name="Forma libre 1263">
                  <a:extLst>
                    <a:ext uri="{FF2B5EF4-FFF2-40B4-BE49-F238E27FC236}">
                      <a16:creationId xmlns:a16="http://schemas.microsoft.com/office/drawing/2014/main" id="{48AF596B-E76D-4137-6881-EE331DE3276F}"/>
                    </a:ext>
                  </a:extLst>
                </p:cNvPr>
                <p:cNvSpPr/>
                <p:nvPr/>
              </p:nvSpPr>
              <p:spPr>
                <a:xfrm>
                  <a:off x="4217282" y="2388851"/>
                  <a:ext cx="65168" cy="124786"/>
                </a:xfrm>
                <a:custGeom>
                  <a:avLst/>
                  <a:gdLst>
                    <a:gd name="connsiteX0" fmla="*/ 16293 w 65168"/>
                    <a:gd name="connsiteY0" fmla="*/ 30872 h 124786"/>
                    <a:gd name="connsiteX1" fmla="*/ 11638 w 65168"/>
                    <a:gd name="connsiteY1" fmla="*/ 47172 h 124786"/>
                    <a:gd name="connsiteX2" fmla="*/ 1553 w 65168"/>
                    <a:gd name="connsiteY2" fmla="*/ 57262 h 124786"/>
                    <a:gd name="connsiteX3" fmla="*/ 7759 w 65168"/>
                    <a:gd name="connsiteY3" fmla="*/ 73561 h 124786"/>
                    <a:gd name="connsiteX4" fmla="*/ 13966 w 65168"/>
                    <a:gd name="connsiteY4" fmla="*/ 83650 h 124786"/>
                    <a:gd name="connsiteX5" fmla="*/ 25603 w 65168"/>
                    <a:gd name="connsiteY5" fmla="*/ 92964 h 124786"/>
                    <a:gd name="connsiteX6" fmla="*/ 33361 w 65168"/>
                    <a:gd name="connsiteY6" fmla="*/ 120906 h 124786"/>
                    <a:gd name="connsiteX7" fmla="*/ 34912 w 65168"/>
                    <a:gd name="connsiteY7" fmla="*/ 124786 h 124786"/>
                    <a:gd name="connsiteX8" fmla="*/ 41119 w 65168"/>
                    <a:gd name="connsiteY8" fmla="*/ 119353 h 124786"/>
                    <a:gd name="connsiteX9" fmla="*/ 44222 w 65168"/>
                    <a:gd name="connsiteY9" fmla="*/ 106935 h 124786"/>
                    <a:gd name="connsiteX10" fmla="*/ 45773 w 65168"/>
                    <a:gd name="connsiteY10" fmla="*/ 99950 h 124786"/>
                    <a:gd name="connsiteX11" fmla="*/ 57410 w 65168"/>
                    <a:gd name="connsiteY11" fmla="*/ 88307 h 124786"/>
                    <a:gd name="connsiteX12" fmla="*/ 64393 w 65168"/>
                    <a:gd name="connsiteY12" fmla="*/ 83650 h 124786"/>
                    <a:gd name="connsiteX13" fmla="*/ 65168 w 65168"/>
                    <a:gd name="connsiteY13" fmla="*/ 75889 h 124786"/>
                    <a:gd name="connsiteX14" fmla="*/ 58962 w 65168"/>
                    <a:gd name="connsiteY14" fmla="*/ 68904 h 124786"/>
                    <a:gd name="connsiteX15" fmla="*/ 52756 w 65168"/>
                    <a:gd name="connsiteY15" fmla="*/ 63471 h 124786"/>
                    <a:gd name="connsiteX16" fmla="*/ 40343 w 65168"/>
                    <a:gd name="connsiteY16" fmla="*/ 58038 h 124786"/>
                    <a:gd name="connsiteX17" fmla="*/ 52756 w 65168"/>
                    <a:gd name="connsiteY17" fmla="*/ 47172 h 124786"/>
                    <a:gd name="connsiteX18" fmla="*/ 53531 w 65168"/>
                    <a:gd name="connsiteY18" fmla="*/ 26216 h 124786"/>
                    <a:gd name="connsiteX19" fmla="*/ 56635 w 65168"/>
                    <a:gd name="connsiteY19" fmla="*/ 12245 h 124786"/>
                    <a:gd name="connsiteX20" fmla="*/ 54307 w 65168"/>
                    <a:gd name="connsiteY20" fmla="*/ 6812 h 124786"/>
                    <a:gd name="connsiteX21" fmla="*/ 46549 w 65168"/>
                    <a:gd name="connsiteY21" fmla="*/ 4484 h 124786"/>
                    <a:gd name="connsiteX22" fmla="*/ 24827 w 65168"/>
                    <a:gd name="connsiteY22" fmla="*/ 3707 h 124786"/>
                    <a:gd name="connsiteX23" fmla="*/ 16293 w 65168"/>
                    <a:gd name="connsiteY23" fmla="*/ 6036 h 124786"/>
                    <a:gd name="connsiteX24" fmla="*/ 16293 w 65168"/>
                    <a:gd name="connsiteY24" fmla="*/ 30872 h 124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5168" h="124786">
                      <a:moveTo>
                        <a:pt x="16293" y="30872"/>
                      </a:moveTo>
                      <a:cubicBezTo>
                        <a:pt x="20172" y="36306"/>
                        <a:pt x="15517" y="45619"/>
                        <a:pt x="11638" y="47172"/>
                      </a:cubicBezTo>
                      <a:cubicBezTo>
                        <a:pt x="7759" y="48724"/>
                        <a:pt x="5432" y="57262"/>
                        <a:pt x="1553" y="57262"/>
                      </a:cubicBezTo>
                      <a:cubicBezTo>
                        <a:pt x="-2326" y="57262"/>
                        <a:pt x="1553" y="71232"/>
                        <a:pt x="7759" y="73561"/>
                      </a:cubicBezTo>
                      <a:cubicBezTo>
                        <a:pt x="13966" y="76665"/>
                        <a:pt x="13966" y="80546"/>
                        <a:pt x="13966" y="83650"/>
                      </a:cubicBezTo>
                      <a:cubicBezTo>
                        <a:pt x="13966" y="86755"/>
                        <a:pt x="23275" y="89083"/>
                        <a:pt x="25603" y="92964"/>
                      </a:cubicBezTo>
                      <a:cubicBezTo>
                        <a:pt x="28706" y="96845"/>
                        <a:pt x="33361" y="113920"/>
                        <a:pt x="33361" y="120906"/>
                      </a:cubicBezTo>
                      <a:cubicBezTo>
                        <a:pt x="33361" y="122458"/>
                        <a:pt x="34136" y="124010"/>
                        <a:pt x="34912" y="124786"/>
                      </a:cubicBezTo>
                      <a:cubicBezTo>
                        <a:pt x="37240" y="123234"/>
                        <a:pt x="40343" y="121682"/>
                        <a:pt x="41119" y="119353"/>
                      </a:cubicBezTo>
                      <a:cubicBezTo>
                        <a:pt x="43446" y="115473"/>
                        <a:pt x="44998" y="108487"/>
                        <a:pt x="44222" y="106935"/>
                      </a:cubicBezTo>
                      <a:cubicBezTo>
                        <a:pt x="43446" y="105383"/>
                        <a:pt x="43446" y="101502"/>
                        <a:pt x="45773" y="99950"/>
                      </a:cubicBezTo>
                      <a:cubicBezTo>
                        <a:pt x="48101" y="98397"/>
                        <a:pt x="55859" y="89083"/>
                        <a:pt x="57410" y="88307"/>
                      </a:cubicBezTo>
                      <a:cubicBezTo>
                        <a:pt x="58962" y="87531"/>
                        <a:pt x="64393" y="88307"/>
                        <a:pt x="64393" y="83650"/>
                      </a:cubicBezTo>
                      <a:cubicBezTo>
                        <a:pt x="64393" y="81322"/>
                        <a:pt x="64393" y="78217"/>
                        <a:pt x="65168" y="75889"/>
                      </a:cubicBezTo>
                      <a:cubicBezTo>
                        <a:pt x="61289" y="73561"/>
                        <a:pt x="58962" y="70456"/>
                        <a:pt x="58962" y="68904"/>
                      </a:cubicBezTo>
                      <a:cubicBezTo>
                        <a:pt x="58962" y="65799"/>
                        <a:pt x="55083" y="61142"/>
                        <a:pt x="52756" y="63471"/>
                      </a:cubicBezTo>
                      <a:cubicBezTo>
                        <a:pt x="50428" y="66575"/>
                        <a:pt x="41894" y="64247"/>
                        <a:pt x="40343" y="58038"/>
                      </a:cubicBezTo>
                      <a:cubicBezTo>
                        <a:pt x="39567" y="52605"/>
                        <a:pt x="45773" y="52605"/>
                        <a:pt x="52756" y="47172"/>
                      </a:cubicBezTo>
                      <a:cubicBezTo>
                        <a:pt x="58962" y="41739"/>
                        <a:pt x="60514" y="31649"/>
                        <a:pt x="53531" y="26216"/>
                      </a:cubicBezTo>
                      <a:cubicBezTo>
                        <a:pt x="46549" y="20783"/>
                        <a:pt x="51204" y="17678"/>
                        <a:pt x="56635" y="12245"/>
                      </a:cubicBezTo>
                      <a:cubicBezTo>
                        <a:pt x="61289" y="6812"/>
                        <a:pt x="57410" y="4484"/>
                        <a:pt x="54307" y="6812"/>
                      </a:cubicBezTo>
                      <a:cubicBezTo>
                        <a:pt x="51980" y="9140"/>
                        <a:pt x="47325" y="9917"/>
                        <a:pt x="46549" y="4484"/>
                      </a:cubicBezTo>
                      <a:cubicBezTo>
                        <a:pt x="45773" y="-949"/>
                        <a:pt x="31033" y="-1726"/>
                        <a:pt x="24827" y="3707"/>
                      </a:cubicBezTo>
                      <a:cubicBezTo>
                        <a:pt x="22499" y="5260"/>
                        <a:pt x="19396" y="6036"/>
                        <a:pt x="16293" y="6036"/>
                      </a:cubicBezTo>
                      <a:cubicBezTo>
                        <a:pt x="14741" y="16126"/>
                        <a:pt x="13966" y="27768"/>
                        <a:pt x="16293" y="3087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5" name="Forma libre 1264">
                  <a:extLst>
                    <a:ext uri="{FF2B5EF4-FFF2-40B4-BE49-F238E27FC236}">
                      <a16:creationId xmlns:a16="http://schemas.microsoft.com/office/drawing/2014/main" id="{A55D1492-35E4-FCC0-123D-92EF559F0B12}"/>
                    </a:ext>
                  </a:extLst>
                </p:cNvPr>
                <p:cNvSpPr/>
                <p:nvPr/>
              </p:nvSpPr>
              <p:spPr>
                <a:xfrm>
                  <a:off x="3963598" y="2392400"/>
                  <a:ext cx="325058" cy="310616"/>
                </a:xfrm>
                <a:custGeom>
                  <a:avLst/>
                  <a:gdLst>
                    <a:gd name="connsiteX0" fmla="*/ 111715 w 325058"/>
                    <a:gd name="connsiteY0" fmla="*/ 59146 h 310616"/>
                    <a:gd name="connsiteX1" fmla="*/ 112490 w 325058"/>
                    <a:gd name="connsiteY1" fmla="*/ 73116 h 310616"/>
                    <a:gd name="connsiteX2" fmla="*/ 118697 w 325058"/>
                    <a:gd name="connsiteY2" fmla="*/ 83982 h 310616"/>
                    <a:gd name="connsiteX3" fmla="*/ 114818 w 325058"/>
                    <a:gd name="connsiteY3" fmla="*/ 90191 h 310616"/>
                    <a:gd name="connsiteX4" fmla="*/ 92320 w 325058"/>
                    <a:gd name="connsiteY4" fmla="*/ 90968 h 310616"/>
                    <a:gd name="connsiteX5" fmla="*/ 83010 w 325058"/>
                    <a:gd name="connsiteY5" fmla="*/ 96401 h 310616"/>
                    <a:gd name="connsiteX6" fmla="*/ 77580 w 325058"/>
                    <a:gd name="connsiteY6" fmla="*/ 100281 h 310616"/>
                    <a:gd name="connsiteX7" fmla="*/ 75252 w 325058"/>
                    <a:gd name="connsiteY7" fmla="*/ 109595 h 310616"/>
                    <a:gd name="connsiteX8" fmla="*/ 68270 w 325058"/>
                    <a:gd name="connsiteY8" fmla="*/ 114252 h 310616"/>
                    <a:gd name="connsiteX9" fmla="*/ 56633 w 325058"/>
                    <a:gd name="connsiteY9" fmla="*/ 118133 h 310616"/>
                    <a:gd name="connsiteX10" fmla="*/ 48875 w 325058"/>
                    <a:gd name="connsiteY10" fmla="*/ 127446 h 310616"/>
                    <a:gd name="connsiteX11" fmla="*/ 34911 w 325058"/>
                    <a:gd name="connsiteY11" fmla="*/ 130551 h 310616"/>
                    <a:gd name="connsiteX12" fmla="*/ 24825 w 325058"/>
                    <a:gd name="connsiteY12" fmla="*/ 133656 h 310616"/>
                    <a:gd name="connsiteX13" fmla="*/ 0 w 325058"/>
                    <a:gd name="connsiteY13" fmla="*/ 149955 h 310616"/>
                    <a:gd name="connsiteX14" fmla="*/ 0 w 325058"/>
                    <a:gd name="connsiteY14" fmla="*/ 170911 h 310616"/>
                    <a:gd name="connsiteX15" fmla="*/ 3103 w 325058"/>
                    <a:gd name="connsiteY15" fmla="*/ 174015 h 310616"/>
                    <a:gd name="connsiteX16" fmla="*/ 154383 w 325058"/>
                    <a:gd name="connsiteY16" fmla="*/ 274914 h 310616"/>
                    <a:gd name="connsiteX17" fmla="*/ 164469 w 325058"/>
                    <a:gd name="connsiteY17" fmla="*/ 288885 h 310616"/>
                    <a:gd name="connsiteX18" fmla="*/ 182312 w 325058"/>
                    <a:gd name="connsiteY18" fmla="*/ 294318 h 310616"/>
                    <a:gd name="connsiteX19" fmla="*/ 190070 w 325058"/>
                    <a:gd name="connsiteY19" fmla="*/ 310617 h 310616"/>
                    <a:gd name="connsiteX20" fmla="*/ 205586 w 325058"/>
                    <a:gd name="connsiteY20" fmla="*/ 307512 h 310616"/>
                    <a:gd name="connsiteX21" fmla="*/ 229636 w 325058"/>
                    <a:gd name="connsiteY21" fmla="*/ 299751 h 310616"/>
                    <a:gd name="connsiteX22" fmla="*/ 258340 w 325058"/>
                    <a:gd name="connsiteY22" fmla="*/ 276467 h 310616"/>
                    <a:gd name="connsiteX23" fmla="*/ 325059 w 325058"/>
                    <a:gd name="connsiteY23" fmla="*/ 234555 h 310616"/>
                    <a:gd name="connsiteX24" fmla="*/ 325059 w 325058"/>
                    <a:gd name="connsiteY24" fmla="*/ 234555 h 310616"/>
                    <a:gd name="connsiteX25" fmla="*/ 317301 w 325058"/>
                    <a:gd name="connsiteY25" fmla="*/ 221360 h 310616"/>
                    <a:gd name="connsiteX26" fmla="*/ 305664 w 325058"/>
                    <a:gd name="connsiteY26" fmla="*/ 218256 h 310616"/>
                    <a:gd name="connsiteX27" fmla="*/ 294803 w 325058"/>
                    <a:gd name="connsiteY27" fmla="*/ 212046 h 310616"/>
                    <a:gd name="connsiteX28" fmla="*/ 293251 w 325058"/>
                    <a:gd name="connsiteY28" fmla="*/ 199628 h 310616"/>
                    <a:gd name="connsiteX29" fmla="*/ 286269 w 325058"/>
                    <a:gd name="connsiteY29" fmla="*/ 189538 h 310616"/>
                    <a:gd name="connsiteX30" fmla="*/ 293251 w 325058"/>
                    <a:gd name="connsiteY30" fmla="*/ 181777 h 310616"/>
                    <a:gd name="connsiteX31" fmla="*/ 290924 w 325058"/>
                    <a:gd name="connsiteY31" fmla="*/ 174791 h 310616"/>
                    <a:gd name="connsiteX32" fmla="*/ 290924 w 325058"/>
                    <a:gd name="connsiteY32" fmla="*/ 165478 h 310616"/>
                    <a:gd name="connsiteX33" fmla="*/ 291699 w 325058"/>
                    <a:gd name="connsiteY33" fmla="*/ 154612 h 310616"/>
                    <a:gd name="connsiteX34" fmla="*/ 292475 w 325058"/>
                    <a:gd name="connsiteY34" fmla="*/ 138312 h 310616"/>
                    <a:gd name="connsiteX35" fmla="*/ 285493 w 325058"/>
                    <a:gd name="connsiteY35" fmla="*/ 124342 h 310616"/>
                    <a:gd name="connsiteX36" fmla="*/ 288596 w 325058"/>
                    <a:gd name="connsiteY36" fmla="*/ 121237 h 310616"/>
                    <a:gd name="connsiteX37" fmla="*/ 287045 w 325058"/>
                    <a:gd name="connsiteY37" fmla="*/ 117357 h 310616"/>
                    <a:gd name="connsiteX38" fmla="*/ 279287 w 325058"/>
                    <a:gd name="connsiteY38" fmla="*/ 89415 h 310616"/>
                    <a:gd name="connsiteX39" fmla="*/ 267650 w 325058"/>
                    <a:gd name="connsiteY39" fmla="*/ 80101 h 310616"/>
                    <a:gd name="connsiteX40" fmla="*/ 261443 w 325058"/>
                    <a:gd name="connsiteY40" fmla="*/ 70012 h 310616"/>
                    <a:gd name="connsiteX41" fmla="*/ 255237 w 325058"/>
                    <a:gd name="connsiteY41" fmla="*/ 53713 h 310616"/>
                    <a:gd name="connsiteX42" fmla="*/ 265322 w 325058"/>
                    <a:gd name="connsiteY42" fmla="*/ 43623 h 310616"/>
                    <a:gd name="connsiteX43" fmla="*/ 269977 w 325058"/>
                    <a:gd name="connsiteY43" fmla="*/ 27323 h 310616"/>
                    <a:gd name="connsiteX44" fmla="*/ 269977 w 325058"/>
                    <a:gd name="connsiteY44" fmla="*/ 3263 h 310616"/>
                    <a:gd name="connsiteX45" fmla="*/ 255237 w 325058"/>
                    <a:gd name="connsiteY45" fmla="*/ 158 h 310616"/>
                    <a:gd name="connsiteX46" fmla="*/ 238945 w 325058"/>
                    <a:gd name="connsiteY46" fmla="*/ 1711 h 310616"/>
                    <a:gd name="connsiteX47" fmla="*/ 217223 w 325058"/>
                    <a:gd name="connsiteY47" fmla="*/ 6368 h 310616"/>
                    <a:gd name="connsiteX48" fmla="*/ 158262 w 325058"/>
                    <a:gd name="connsiteY48" fmla="*/ 9472 h 310616"/>
                    <a:gd name="connsiteX49" fmla="*/ 134213 w 325058"/>
                    <a:gd name="connsiteY49" fmla="*/ 22667 h 310616"/>
                    <a:gd name="connsiteX50" fmla="*/ 109387 w 325058"/>
                    <a:gd name="connsiteY50" fmla="*/ 35085 h 310616"/>
                    <a:gd name="connsiteX51" fmla="*/ 103181 w 325058"/>
                    <a:gd name="connsiteY51" fmla="*/ 37413 h 310616"/>
                    <a:gd name="connsiteX52" fmla="*/ 105508 w 325058"/>
                    <a:gd name="connsiteY52" fmla="*/ 42070 h 310616"/>
                    <a:gd name="connsiteX53" fmla="*/ 111715 w 325058"/>
                    <a:gd name="connsiteY53" fmla="*/ 59146 h 310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25058" h="310616">
                      <a:moveTo>
                        <a:pt x="111715" y="59146"/>
                      </a:moveTo>
                      <a:cubicBezTo>
                        <a:pt x="111715" y="65355"/>
                        <a:pt x="109387" y="73116"/>
                        <a:pt x="112490" y="73116"/>
                      </a:cubicBezTo>
                      <a:cubicBezTo>
                        <a:pt x="115594" y="73892"/>
                        <a:pt x="117921" y="80878"/>
                        <a:pt x="118697" y="83982"/>
                      </a:cubicBezTo>
                      <a:cubicBezTo>
                        <a:pt x="119473" y="86311"/>
                        <a:pt x="117921" y="90191"/>
                        <a:pt x="114818" y="90191"/>
                      </a:cubicBezTo>
                      <a:cubicBezTo>
                        <a:pt x="111715" y="90191"/>
                        <a:pt x="92320" y="87863"/>
                        <a:pt x="92320" y="90968"/>
                      </a:cubicBezTo>
                      <a:cubicBezTo>
                        <a:pt x="92320" y="94072"/>
                        <a:pt x="87665" y="96401"/>
                        <a:pt x="83010" y="96401"/>
                      </a:cubicBezTo>
                      <a:cubicBezTo>
                        <a:pt x="78355" y="96401"/>
                        <a:pt x="78355" y="95624"/>
                        <a:pt x="77580" y="100281"/>
                      </a:cubicBezTo>
                      <a:cubicBezTo>
                        <a:pt x="76804" y="105714"/>
                        <a:pt x="78355" y="109595"/>
                        <a:pt x="75252" y="109595"/>
                      </a:cubicBezTo>
                      <a:cubicBezTo>
                        <a:pt x="72149" y="109595"/>
                        <a:pt x="72925" y="113476"/>
                        <a:pt x="68270" y="114252"/>
                      </a:cubicBezTo>
                      <a:cubicBezTo>
                        <a:pt x="63615" y="115028"/>
                        <a:pt x="56633" y="113476"/>
                        <a:pt x="56633" y="118133"/>
                      </a:cubicBezTo>
                      <a:cubicBezTo>
                        <a:pt x="56633" y="122790"/>
                        <a:pt x="53530" y="125894"/>
                        <a:pt x="48875" y="127446"/>
                      </a:cubicBezTo>
                      <a:cubicBezTo>
                        <a:pt x="43444" y="128223"/>
                        <a:pt x="34911" y="126670"/>
                        <a:pt x="34911" y="130551"/>
                      </a:cubicBezTo>
                      <a:cubicBezTo>
                        <a:pt x="34911" y="134432"/>
                        <a:pt x="27928" y="131327"/>
                        <a:pt x="24825" y="133656"/>
                      </a:cubicBezTo>
                      <a:cubicBezTo>
                        <a:pt x="20946" y="135984"/>
                        <a:pt x="776" y="147626"/>
                        <a:pt x="0" y="149955"/>
                      </a:cubicBezTo>
                      <a:cubicBezTo>
                        <a:pt x="0" y="150731"/>
                        <a:pt x="0" y="160821"/>
                        <a:pt x="0" y="170911"/>
                      </a:cubicBezTo>
                      <a:cubicBezTo>
                        <a:pt x="776" y="171687"/>
                        <a:pt x="1551" y="172463"/>
                        <a:pt x="3103" y="174015"/>
                      </a:cubicBezTo>
                      <a:cubicBezTo>
                        <a:pt x="10861" y="178672"/>
                        <a:pt x="149729" y="270257"/>
                        <a:pt x="154383" y="274914"/>
                      </a:cubicBezTo>
                      <a:cubicBezTo>
                        <a:pt x="159038" y="279571"/>
                        <a:pt x="164469" y="288885"/>
                        <a:pt x="164469" y="288885"/>
                      </a:cubicBezTo>
                      <a:cubicBezTo>
                        <a:pt x="164469" y="288885"/>
                        <a:pt x="174554" y="289661"/>
                        <a:pt x="182312" y="294318"/>
                      </a:cubicBezTo>
                      <a:cubicBezTo>
                        <a:pt x="190070" y="298975"/>
                        <a:pt x="190070" y="310617"/>
                        <a:pt x="190070" y="310617"/>
                      </a:cubicBezTo>
                      <a:cubicBezTo>
                        <a:pt x="190070" y="310617"/>
                        <a:pt x="200155" y="308289"/>
                        <a:pt x="205586" y="307512"/>
                      </a:cubicBezTo>
                      <a:cubicBezTo>
                        <a:pt x="211016" y="306736"/>
                        <a:pt x="229636" y="299751"/>
                        <a:pt x="229636" y="299751"/>
                      </a:cubicBezTo>
                      <a:lnTo>
                        <a:pt x="258340" y="276467"/>
                      </a:lnTo>
                      <a:lnTo>
                        <a:pt x="325059" y="234555"/>
                      </a:lnTo>
                      <a:cubicBezTo>
                        <a:pt x="325059" y="234555"/>
                        <a:pt x="325059" y="234555"/>
                        <a:pt x="325059" y="234555"/>
                      </a:cubicBezTo>
                      <a:cubicBezTo>
                        <a:pt x="322731" y="226793"/>
                        <a:pt x="320404" y="221360"/>
                        <a:pt x="317301" y="221360"/>
                      </a:cubicBezTo>
                      <a:cubicBezTo>
                        <a:pt x="313422" y="221360"/>
                        <a:pt x="310319" y="218256"/>
                        <a:pt x="305664" y="218256"/>
                      </a:cubicBezTo>
                      <a:cubicBezTo>
                        <a:pt x="301009" y="218256"/>
                        <a:pt x="295578" y="215927"/>
                        <a:pt x="294803" y="212046"/>
                      </a:cubicBezTo>
                      <a:cubicBezTo>
                        <a:pt x="294027" y="208166"/>
                        <a:pt x="296354" y="205061"/>
                        <a:pt x="293251" y="199628"/>
                      </a:cubicBezTo>
                      <a:cubicBezTo>
                        <a:pt x="290148" y="194195"/>
                        <a:pt x="286269" y="191867"/>
                        <a:pt x="286269" y="189538"/>
                      </a:cubicBezTo>
                      <a:cubicBezTo>
                        <a:pt x="286269" y="187210"/>
                        <a:pt x="292475" y="182553"/>
                        <a:pt x="293251" y="181777"/>
                      </a:cubicBezTo>
                      <a:cubicBezTo>
                        <a:pt x="294027" y="181000"/>
                        <a:pt x="290924" y="177120"/>
                        <a:pt x="290924" y="174791"/>
                      </a:cubicBezTo>
                      <a:cubicBezTo>
                        <a:pt x="290924" y="172463"/>
                        <a:pt x="288596" y="167806"/>
                        <a:pt x="290924" y="165478"/>
                      </a:cubicBezTo>
                      <a:cubicBezTo>
                        <a:pt x="293251" y="162373"/>
                        <a:pt x="294803" y="160045"/>
                        <a:pt x="291699" y="154612"/>
                      </a:cubicBezTo>
                      <a:cubicBezTo>
                        <a:pt x="289372" y="149179"/>
                        <a:pt x="294803" y="145298"/>
                        <a:pt x="292475" y="138312"/>
                      </a:cubicBezTo>
                      <a:cubicBezTo>
                        <a:pt x="289372" y="131327"/>
                        <a:pt x="284717" y="126670"/>
                        <a:pt x="285493" y="124342"/>
                      </a:cubicBezTo>
                      <a:cubicBezTo>
                        <a:pt x="285493" y="123566"/>
                        <a:pt x="287045" y="122013"/>
                        <a:pt x="288596" y="121237"/>
                      </a:cubicBezTo>
                      <a:cubicBezTo>
                        <a:pt x="287820" y="120461"/>
                        <a:pt x="287045" y="118909"/>
                        <a:pt x="287045" y="117357"/>
                      </a:cubicBezTo>
                      <a:cubicBezTo>
                        <a:pt x="287045" y="111147"/>
                        <a:pt x="282390" y="93296"/>
                        <a:pt x="279287" y="89415"/>
                      </a:cubicBezTo>
                      <a:cubicBezTo>
                        <a:pt x="276183" y="85534"/>
                        <a:pt x="267650" y="83206"/>
                        <a:pt x="267650" y="80101"/>
                      </a:cubicBezTo>
                      <a:cubicBezTo>
                        <a:pt x="267650" y="76997"/>
                        <a:pt x="267650" y="72340"/>
                        <a:pt x="261443" y="70012"/>
                      </a:cubicBezTo>
                      <a:cubicBezTo>
                        <a:pt x="255237" y="66907"/>
                        <a:pt x="251358" y="53713"/>
                        <a:pt x="255237" y="53713"/>
                      </a:cubicBezTo>
                      <a:cubicBezTo>
                        <a:pt x="259116" y="53713"/>
                        <a:pt x="261443" y="45175"/>
                        <a:pt x="265322" y="43623"/>
                      </a:cubicBezTo>
                      <a:cubicBezTo>
                        <a:pt x="269201" y="42070"/>
                        <a:pt x="273856" y="32757"/>
                        <a:pt x="269977" y="27323"/>
                      </a:cubicBezTo>
                      <a:cubicBezTo>
                        <a:pt x="267650" y="23443"/>
                        <a:pt x="268425" y="11801"/>
                        <a:pt x="269977" y="3263"/>
                      </a:cubicBezTo>
                      <a:cubicBezTo>
                        <a:pt x="263771" y="3263"/>
                        <a:pt x="256788" y="935"/>
                        <a:pt x="255237" y="158"/>
                      </a:cubicBezTo>
                      <a:cubicBezTo>
                        <a:pt x="252134" y="-618"/>
                        <a:pt x="244376" y="1711"/>
                        <a:pt x="238945" y="1711"/>
                      </a:cubicBezTo>
                      <a:cubicBezTo>
                        <a:pt x="233515" y="1711"/>
                        <a:pt x="221102" y="10248"/>
                        <a:pt x="217223" y="6368"/>
                      </a:cubicBezTo>
                      <a:cubicBezTo>
                        <a:pt x="213344" y="2487"/>
                        <a:pt x="170675" y="9472"/>
                        <a:pt x="158262" y="9472"/>
                      </a:cubicBezTo>
                      <a:cubicBezTo>
                        <a:pt x="146625" y="10248"/>
                        <a:pt x="141195" y="22667"/>
                        <a:pt x="134213" y="22667"/>
                      </a:cubicBezTo>
                      <a:cubicBezTo>
                        <a:pt x="127231" y="22667"/>
                        <a:pt x="115594" y="28876"/>
                        <a:pt x="109387" y="35085"/>
                      </a:cubicBezTo>
                      <a:cubicBezTo>
                        <a:pt x="107836" y="36637"/>
                        <a:pt x="105508" y="37413"/>
                        <a:pt x="103181" y="37413"/>
                      </a:cubicBezTo>
                      <a:cubicBezTo>
                        <a:pt x="103957" y="39742"/>
                        <a:pt x="104733" y="41294"/>
                        <a:pt x="105508" y="42070"/>
                      </a:cubicBezTo>
                      <a:cubicBezTo>
                        <a:pt x="110939" y="47503"/>
                        <a:pt x="111715" y="52936"/>
                        <a:pt x="111715" y="5914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6" name="Forma libre 1265">
                  <a:extLst>
                    <a:ext uri="{FF2B5EF4-FFF2-40B4-BE49-F238E27FC236}">
                      <a16:creationId xmlns:a16="http://schemas.microsoft.com/office/drawing/2014/main" id="{3FB97445-07AE-A92B-0D41-3BDECBB63649}"/>
                    </a:ext>
                  </a:extLst>
                </p:cNvPr>
                <p:cNvSpPr/>
                <p:nvPr/>
              </p:nvSpPr>
              <p:spPr>
                <a:xfrm>
                  <a:off x="4248229" y="2465516"/>
                  <a:ext cx="235152" cy="228186"/>
                </a:xfrm>
                <a:custGeom>
                  <a:avLst/>
                  <a:gdLst>
                    <a:gd name="connsiteX0" fmla="*/ 26463 w 235152"/>
                    <a:gd name="connsiteY0" fmla="*/ 12418 h 228186"/>
                    <a:gd name="connsiteX1" fmla="*/ 14826 w 235152"/>
                    <a:gd name="connsiteY1" fmla="*/ 24060 h 228186"/>
                    <a:gd name="connsiteX2" fmla="*/ 13275 w 235152"/>
                    <a:gd name="connsiteY2" fmla="*/ 31046 h 228186"/>
                    <a:gd name="connsiteX3" fmla="*/ 10171 w 235152"/>
                    <a:gd name="connsiteY3" fmla="*/ 43464 h 228186"/>
                    <a:gd name="connsiteX4" fmla="*/ 86 w 235152"/>
                    <a:gd name="connsiteY4" fmla="*/ 52778 h 228186"/>
                    <a:gd name="connsiteX5" fmla="*/ 7068 w 235152"/>
                    <a:gd name="connsiteY5" fmla="*/ 66749 h 228186"/>
                    <a:gd name="connsiteX6" fmla="*/ 6292 w 235152"/>
                    <a:gd name="connsiteY6" fmla="*/ 83048 h 228186"/>
                    <a:gd name="connsiteX7" fmla="*/ 5517 w 235152"/>
                    <a:gd name="connsiteY7" fmla="*/ 93914 h 228186"/>
                    <a:gd name="connsiteX8" fmla="*/ 5517 w 235152"/>
                    <a:gd name="connsiteY8" fmla="*/ 103227 h 228186"/>
                    <a:gd name="connsiteX9" fmla="*/ 7844 w 235152"/>
                    <a:gd name="connsiteY9" fmla="*/ 110213 h 228186"/>
                    <a:gd name="connsiteX10" fmla="*/ 862 w 235152"/>
                    <a:gd name="connsiteY10" fmla="*/ 117974 h 228186"/>
                    <a:gd name="connsiteX11" fmla="*/ 7844 w 235152"/>
                    <a:gd name="connsiteY11" fmla="*/ 128064 h 228186"/>
                    <a:gd name="connsiteX12" fmla="*/ 9396 w 235152"/>
                    <a:gd name="connsiteY12" fmla="*/ 140482 h 228186"/>
                    <a:gd name="connsiteX13" fmla="*/ 20257 w 235152"/>
                    <a:gd name="connsiteY13" fmla="*/ 146692 h 228186"/>
                    <a:gd name="connsiteX14" fmla="*/ 31894 w 235152"/>
                    <a:gd name="connsiteY14" fmla="*/ 149796 h 228186"/>
                    <a:gd name="connsiteX15" fmla="*/ 39652 w 235152"/>
                    <a:gd name="connsiteY15" fmla="*/ 162991 h 228186"/>
                    <a:gd name="connsiteX16" fmla="*/ 62150 w 235152"/>
                    <a:gd name="connsiteY16" fmla="*/ 167648 h 228186"/>
                    <a:gd name="connsiteX17" fmla="*/ 72235 w 235152"/>
                    <a:gd name="connsiteY17" fmla="*/ 177737 h 228186"/>
                    <a:gd name="connsiteX18" fmla="*/ 98612 w 235152"/>
                    <a:gd name="connsiteY18" fmla="*/ 163767 h 228186"/>
                    <a:gd name="connsiteX19" fmla="*/ 217309 w 235152"/>
                    <a:gd name="connsiteY19" fmla="*/ 228187 h 228186"/>
                    <a:gd name="connsiteX20" fmla="*/ 217309 w 235152"/>
                    <a:gd name="connsiteY20" fmla="*/ 219649 h 228186"/>
                    <a:gd name="connsiteX21" fmla="*/ 232049 w 235152"/>
                    <a:gd name="connsiteY21" fmla="*/ 219649 h 228186"/>
                    <a:gd name="connsiteX22" fmla="*/ 232049 w 235152"/>
                    <a:gd name="connsiteY22" fmla="*/ 66749 h 228186"/>
                    <a:gd name="connsiteX23" fmla="*/ 232049 w 235152"/>
                    <a:gd name="connsiteY23" fmla="*/ 43464 h 228186"/>
                    <a:gd name="connsiteX24" fmla="*/ 233601 w 235152"/>
                    <a:gd name="connsiteY24" fmla="*/ 24060 h 228186"/>
                    <a:gd name="connsiteX25" fmla="*/ 235152 w 235152"/>
                    <a:gd name="connsiteY25" fmla="*/ 20180 h 228186"/>
                    <a:gd name="connsiteX26" fmla="*/ 234376 w 235152"/>
                    <a:gd name="connsiteY26" fmla="*/ 19404 h 228186"/>
                    <a:gd name="connsiteX27" fmla="*/ 213430 w 235152"/>
                    <a:gd name="connsiteY27" fmla="*/ 13971 h 228186"/>
                    <a:gd name="connsiteX28" fmla="*/ 189380 w 235152"/>
                    <a:gd name="connsiteY28" fmla="*/ 1552 h 228186"/>
                    <a:gd name="connsiteX29" fmla="*/ 154469 w 235152"/>
                    <a:gd name="connsiteY29" fmla="*/ 19404 h 228186"/>
                    <a:gd name="connsiteX30" fmla="*/ 156797 w 235152"/>
                    <a:gd name="connsiteY30" fmla="*/ 39583 h 228186"/>
                    <a:gd name="connsiteX31" fmla="*/ 132747 w 235152"/>
                    <a:gd name="connsiteY31" fmla="*/ 39583 h 228186"/>
                    <a:gd name="connsiteX32" fmla="*/ 104043 w 235152"/>
                    <a:gd name="connsiteY32" fmla="*/ 29494 h 228186"/>
                    <a:gd name="connsiteX33" fmla="*/ 88527 w 235152"/>
                    <a:gd name="connsiteY33" fmla="*/ 18627 h 228186"/>
                    <a:gd name="connsiteX34" fmla="*/ 78441 w 235152"/>
                    <a:gd name="connsiteY34" fmla="*/ 9314 h 228186"/>
                    <a:gd name="connsiteX35" fmla="*/ 49737 w 235152"/>
                    <a:gd name="connsiteY35" fmla="*/ 3881 h 228186"/>
                    <a:gd name="connsiteX36" fmla="*/ 31894 w 235152"/>
                    <a:gd name="connsiteY36" fmla="*/ 0 h 228186"/>
                    <a:gd name="connsiteX37" fmla="*/ 31118 w 235152"/>
                    <a:gd name="connsiteY37" fmla="*/ 7761 h 228186"/>
                    <a:gd name="connsiteX38" fmla="*/ 26463 w 235152"/>
                    <a:gd name="connsiteY38" fmla="*/ 12418 h 2281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235152" h="228186">
                      <a:moveTo>
                        <a:pt x="26463" y="12418"/>
                      </a:moveTo>
                      <a:cubicBezTo>
                        <a:pt x="24911" y="13194"/>
                        <a:pt x="16378" y="21732"/>
                        <a:pt x="14826" y="24060"/>
                      </a:cubicBezTo>
                      <a:cubicBezTo>
                        <a:pt x="12499" y="25613"/>
                        <a:pt x="12499" y="29494"/>
                        <a:pt x="13275" y="31046"/>
                      </a:cubicBezTo>
                      <a:cubicBezTo>
                        <a:pt x="14050" y="32598"/>
                        <a:pt x="12499" y="39583"/>
                        <a:pt x="10171" y="43464"/>
                      </a:cubicBezTo>
                      <a:cubicBezTo>
                        <a:pt x="7844" y="47345"/>
                        <a:pt x="862" y="50450"/>
                        <a:pt x="86" y="52778"/>
                      </a:cubicBezTo>
                      <a:cubicBezTo>
                        <a:pt x="-690" y="55106"/>
                        <a:pt x="3965" y="60539"/>
                        <a:pt x="7068" y="66749"/>
                      </a:cubicBezTo>
                      <a:cubicBezTo>
                        <a:pt x="10171" y="73734"/>
                        <a:pt x="3965" y="78391"/>
                        <a:pt x="6292" y="83048"/>
                      </a:cubicBezTo>
                      <a:cubicBezTo>
                        <a:pt x="8620" y="88481"/>
                        <a:pt x="7068" y="90809"/>
                        <a:pt x="5517" y="93914"/>
                      </a:cubicBezTo>
                      <a:cubicBezTo>
                        <a:pt x="3189" y="97018"/>
                        <a:pt x="5517" y="100899"/>
                        <a:pt x="5517" y="103227"/>
                      </a:cubicBezTo>
                      <a:cubicBezTo>
                        <a:pt x="5517" y="105556"/>
                        <a:pt x="8620" y="109437"/>
                        <a:pt x="7844" y="110213"/>
                      </a:cubicBezTo>
                      <a:cubicBezTo>
                        <a:pt x="7068" y="110989"/>
                        <a:pt x="862" y="115646"/>
                        <a:pt x="862" y="117974"/>
                      </a:cubicBezTo>
                      <a:cubicBezTo>
                        <a:pt x="862" y="120303"/>
                        <a:pt x="3965" y="122631"/>
                        <a:pt x="7844" y="128064"/>
                      </a:cubicBezTo>
                      <a:cubicBezTo>
                        <a:pt x="10947" y="133497"/>
                        <a:pt x="8620" y="135826"/>
                        <a:pt x="9396" y="140482"/>
                      </a:cubicBezTo>
                      <a:cubicBezTo>
                        <a:pt x="10171" y="144363"/>
                        <a:pt x="15602" y="146692"/>
                        <a:pt x="20257" y="146692"/>
                      </a:cubicBezTo>
                      <a:cubicBezTo>
                        <a:pt x="24911" y="146692"/>
                        <a:pt x="28015" y="149796"/>
                        <a:pt x="31894" y="149796"/>
                      </a:cubicBezTo>
                      <a:cubicBezTo>
                        <a:pt x="35773" y="149796"/>
                        <a:pt x="37324" y="156005"/>
                        <a:pt x="39652" y="162991"/>
                      </a:cubicBezTo>
                      <a:cubicBezTo>
                        <a:pt x="41203" y="162991"/>
                        <a:pt x="55943" y="162991"/>
                        <a:pt x="62150" y="167648"/>
                      </a:cubicBezTo>
                      <a:cubicBezTo>
                        <a:pt x="68356" y="172304"/>
                        <a:pt x="72235" y="177737"/>
                        <a:pt x="72235" y="177737"/>
                      </a:cubicBezTo>
                      <a:lnTo>
                        <a:pt x="98612" y="163767"/>
                      </a:lnTo>
                      <a:lnTo>
                        <a:pt x="217309" y="228187"/>
                      </a:lnTo>
                      <a:lnTo>
                        <a:pt x="217309" y="219649"/>
                      </a:lnTo>
                      <a:lnTo>
                        <a:pt x="232049" y="219649"/>
                      </a:lnTo>
                      <a:cubicBezTo>
                        <a:pt x="232049" y="219649"/>
                        <a:pt x="232049" y="77615"/>
                        <a:pt x="232049" y="66749"/>
                      </a:cubicBezTo>
                      <a:cubicBezTo>
                        <a:pt x="232049" y="55883"/>
                        <a:pt x="227394" y="49673"/>
                        <a:pt x="232049" y="43464"/>
                      </a:cubicBezTo>
                      <a:cubicBezTo>
                        <a:pt x="236704" y="38031"/>
                        <a:pt x="230497" y="34927"/>
                        <a:pt x="233601" y="24060"/>
                      </a:cubicBezTo>
                      <a:cubicBezTo>
                        <a:pt x="234376" y="22508"/>
                        <a:pt x="234376" y="21732"/>
                        <a:pt x="235152" y="20180"/>
                      </a:cubicBezTo>
                      <a:cubicBezTo>
                        <a:pt x="235152" y="20180"/>
                        <a:pt x="235152" y="19404"/>
                        <a:pt x="234376" y="19404"/>
                      </a:cubicBezTo>
                      <a:cubicBezTo>
                        <a:pt x="233601" y="16299"/>
                        <a:pt x="226619" y="16299"/>
                        <a:pt x="213430" y="13971"/>
                      </a:cubicBezTo>
                      <a:cubicBezTo>
                        <a:pt x="199466" y="11642"/>
                        <a:pt x="204896" y="2328"/>
                        <a:pt x="189380" y="1552"/>
                      </a:cubicBezTo>
                      <a:cubicBezTo>
                        <a:pt x="173864" y="776"/>
                        <a:pt x="154469" y="13194"/>
                        <a:pt x="154469" y="19404"/>
                      </a:cubicBezTo>
                      <a:cubicBezTo>
                        <a:pt x="154469" y="25613"/>
                        <a:pt x="161452" y="33374"/>
                        <a:pt x="156797" y="39583"/>
                      </a:cubicBezTo>
                      <a:cubicBezTo>
                        <a:pt x="151366" y="46569"/>
                        <a:pt x="140505" y="47345"/>
                        <a:pt x="132747" y="39583"/>
                      </a:cubicBezTo>
                      <a:cubicBezTo>
                        <a:pt x="124989" y="32598"/>
                        <a:pt x="113352" y="29494"/>
                        <a:pt x="104043" y="29494"/>
                      </a:cubicBezTo>
                      <a:cubicBezTo>
                        <a:pt x="94733" y="29494"/>
                        <a:pt x="87751" y="23284"/>
                        <a:pt x="88527" y="18627"/>
                      </a:cubicBezTo>
                      <a:cubicBezTo>
                        <a:pt x="89302" y="13194"/>
                        <a:pt x="86199" y="10866"/>
                        <a:pt x="78441" y="9314"/>
                      </a:cubicBezTo>
                      <a:cubicBezTo>
                        <a:pt x="70683" y="7761"/>
                        <a:pt x="63701" y="1552"/>
                        <a:pt x="49737" y="3881"/>
                      </a:cubicBezTo>
                      <a:cubicBezTo>
                        <a:pt x="41979" y="5433"/>
                        <a:pt x="35773" y="3105"/>
                        <a:pt x="31894" y="0"/>
                      </a:cubicBezTo>
                      <a:cubicBezTo>
                        <a:pt x="31894" y="3105"/>
                        <a:pt x="31118" y="6209"/>
                        <a:pt x="31118" y="7761"/>
                      </a:cubicBezTo>
                      <a:cubicBezTo>
                        <a:pt x="33445" y="13194"/>
                        <a:pt x="28015" y="11642"/>
                        <a:pt x="26463" y="1241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7" name="Forma libre 1266">
                  <a:extLst>
                    <a:ext uri="{FF2B5EF4-FFF2-40B4-BE49-F238E27FC236}">
                      <a16:creationId xmlns:a16="http://schemas.microsoft.com/office/drawing/2014/main" id="{925845CD-7F57-CC93-8EB6-B6720CA6B809}"/>
                    </a:ext>
                  </a:extLst>
                </p:cNvPr>
                <p:cNvSpPr/>
                <p:nvPr/>
              </p:nvSpPr>
              <p:spPr>
                <a:xfrm>
                  <a:off x="3839471" y="2786164"/>
                  <a:ext cx="44996" cy="13095"/>
                </a:xfrm>
                <a:custGeom>
                  <a:avLst/>
                  <a:gdLst>
                    <a:gd name="connsiteX0" fmla="*/ 22498 w 44996"/>
                    <a:gd name="connsiteY0" fmla="*/ 6886 h 13095"/>
                    <a:gd name="connsiteX1" fmla="*/ 35686 w 44996"/>
                    <a:gd name="connsiteY1" fmla="*/ 10767 h 13095"/>
                    <a:gd name="connsiteX2" fmla="*/ 44996 w 44996"/>
                    <a:gd name="connsiteY2" fmla="*/ 8438 h 13095"/>
                    <a:gd name="connsiteX3" fmla="*/ 36462 w 44996"/>
                    <a:gd name="connsiteY3" fmla="*/ 6886 h 13095"/>
                    <a:gd name="connsiteX4" fmla="*/ 21722 w 44996"/>
                    <a:gd name="connsiteY4" fmla="*/ 677 h 13095"/>
                    <a:gd name="connsiteX5" fmla="*/ 2327 w 44996"/>
                    <a:gd name="connsiteY5" fmla="*/ 3782 h 13095"/>
                    <a:gd name="connsiteX6" fmla="*/ 0 w 44996"/>
                    <a:gd name="connsiteY6" fmla="*/ 13095 h 13095"/>
                    <a:gd name="connsiteX7" fmla="*/ 4655 w 44996"/>
                    <a:gd name="connsiteY7" fmla="*/ 12319 h 13095"/>
                    <a:gd name="connsiteX8" fmla="*/ 22498 w 44996"/>
                    <a:gd name="connsiteY8" fmla="*/ 6886 h 13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996" h="13095">
                      <a:moveTo>
                        <a:pt x="22498" y="6886"/>
                      </a:moveTo>
                      <a:cubicBezTo>
                        <a:pt x="25601" y="3782"/>
                        <a:pt x="31032" y="9991"/>
                        <a:pt x="35686" y="10767"/>
                      </a:cubicBezTo>
                      <a:cubicBezTo>
                        <a:pt x="40341" y="11543"/>
                        <a:pt x="44996" y="8438"/>
                        <a:pt x="44996" y="8438"/>
                      </a:cubicBezTo>
                      <a:cubicBezTo>
                        <a:pt x="44996" y="8438"/>
                        <a:pt x="44220" y="7662"/>
                        <a:pt x="36462" y="6886"/>
                      </a:cubicBezTo>
                      <a:cubicBezTo>
                        <a:pt x="28704" y="6110"/>
                        <a:pt x="27928" y="-2428"/>
                        <a:pt x="21722" y="677"/>
                      </a:cubicBezTo>
                      <a:cubicBezTo>
                        <a:pt x="14740" y="3782"/>
                        <a:pt x="10085" y="4558"/>
                        <a:pt x="2327" y="3782"/>
                      </a:cubicBezTo>
                      <a:cubicBezTo>
                        <a:pt x="2327" y="6110"/>
                        <a:pt x="776" y="9991"/>
                        <a:pt x="0" y="13095"/>
                      </a:cubicBezTo>
                      <a:cubicBezTo>
                        <a:pt x="2327" y="12319"/>
                        <a:pt x="3879" y="12319"/>
                        <a:pt x="4655" y="12319"/>
                      </a:cubicBezTo>
                      <a:cubicBezTo>
                        <a:pt x="9309" y="11543"/>
                        <a:pt x="19395" y="9215"/>
                        <a:pt x="22498" y="688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8" name="Forma libre 1267">
                  <a:extLst>
                    <a:ext uri="{FF2B5EF4-FFF2-40B4-BE49-F238E27FC236}">
                      <a16:creationId xmlns:a16="http://schemas.microsoft.com/office/drawing/2014/main" id="{5DB1E57A-94E5-886A-0ECA-F3E0F656DB03}"/>
                    </a:ext>
                  </a:extLst>
                </p:cNvPr>
                <p:cNvSpPr/>
                <p:nvPr/>
              </p:nvSpPr>
              <p:spPr>
                <a:xfrm>
                  <a:off x="3831385" y="2742511"/>
                  <a:ext cx="88768" cy="68766"/>
                </a:xfrm>
                <a:custGeom>
                  <a:avLst/>
                  <a:gdLst>
                    <a:gd name="connsiteX0" fmla="*/ 18947 w 88768"/>
                    <a:gd name="connsiteY0" fmla="*/ 67614 h 68766"/>
                    <a:gd name="connsiteX1" fmla="*/ 27480 w 88768"/>
                    <a:gd name="connsiteY1" fmla="*/ 63734 h 68766"/>
                    <a:gd name="connsiteX2" fmla="*/ 49978 w 88768"/>
                    <a:gd name="connsiteY2" fmla="*/ 62181 h 68766"/>
                    <a:gd name="connsiteX3" fmla="*/ 53857 w 88768"/>
                    <a:gd name="connsiteY3" fmla="*/ 62958 h 68766"/>
                    <a:gd name="connsiteX4" fmla="*/ 53857 w 88768"/>
                    <a:gd name="connsiteY4" fmla="*/ 61405 h 68766"/>
                    <a:gd name="connsiteX5" fmla="*/ 64719 w 88768"/>
                    <a:gd name="connsiteY5" fmla="*/ 66062 h 68766"/>
                    <a:gd name="connsiteX6" fmla="*/ 87217 w 88768"/>
                    <a:gd name="connsiteY6" fmla="*/ 67614 h 68766"/>
                    <a:gd name="connsiteX7" fmla="*/ 88768 w 88768"/>
                    <a:gd name="connsiteY7" fmla="*/ 66838 h 68766"/>
                    <a:gd name="connsiteX8" fmla="*/ 88768 w 88768"/>
                    <a:gd name="connsiteY8" fmla="*/ 56748 h 68766"/>
                    <a:gd name="connsiteX9" fmla="*/ 80234 w 88768"/>
                    <a:gd name="connsiteY9" fmla="*/ 46659 h 68766"/>
                    <a:gd name="connsiteX10" fmla="*/ 77907 w 88768"/>
                    <a:gd name="connsiteY10" fmla="*/ 37345 h 68766"/>
                    <a:gd name="connsiteX11" fmla="*/ 74804 w 88768"/>
                    <a:gd name="connsiteY11" fmla="*/ 33464 h 68766"/>
                    <a:gd name="connsiteX12" fmla="*/ 66270 w 88768"/>
                    <a:gd name="connsiteY12" fmla="*/ 22598 h 68766"/>
                    <a:gd name="connsiteX13" fmla="*/ 55409 w 88768"/>
                    <a:gd name="connsiteY13" fmla="*/ 8627 h 68766"/>
                    <a:gd name="connsiteX14" fmla="*/ 49978 w 88768"/>
                    <a:gd name="connsiteY14" fmla="*/ 8627 h 68766"/>
                    <a:gd name="connsiteX15" fmla="*/ 41445 w 88768"/>
                    <a:gd name="connsiteY15" fmla="*/ 866 h 68766"/>
                    <a:gd name="connsiteX16" fmla="*/ 29032 w 88768"/>
                    <a:gd name="connsiteY16" fmla="*/ 1642 h 68766"/>
                    <a:gd name="connsiteX17" fmla="*/ 15068 w 88768"/>
                    <a:gd name="connsiteY17" fmla="*/ 1642 h 68766"/>
                    <a:gd name="connsiteX18" fmla="*/ 6534 w 88768"/>
                    <a:gd name="connsiteY18" fmla="*/ 9404 h 68766"/>
                    <a:gd name="connsiteX19" fmla="*/ 5758 w 88768"/>
                    <a:gd name="connsiteY19" fmla="*/ 9404 h 68766"/>
                    <a:gd name="connsiteX20" fmla="*/ 1879 w 88768"/>
                    <a:gd name="connsiteY20" fmla="*/ 21822 h 68766"/>
                    <a:gd name="connsiteX21" fmla="*/ 7310 w 88768"/>
                    <a:gd name="connsiteY21" fmla="*/ 44330 h 68766"/>
                    <a:gd name="connsiteX22" fmla="*/ 8086 w 88768"/>
                    <a:gd name="connsiteY22" fmla="*/ 47435 h 68766"/>
                    <a:gd name="connsiteX23" fmla="*/ 27480 w 88768"/>
                    <a:gd name="connsiteY23" fmla="*/ 44330 h 68766"/>
                    <a:gd name="connsiteX24" fmla="*/ 42221 w 88768"/>
                    <a:gd name="connsiteY24" fmla="*/ 50539 h 68766"/>
                    <a:gd name="connsiteX25" fmla="*/ 50754 w 88768"/>
                    <a:gd name="connsiteY25" fmla="*/ 52092 h 68766"/>
                    <a:gd name="connsiteX26" fmla="*/ 41445 w 88768"/>
                    <a:gd name="connsiteY26" fmla="*/ 54420 h 68766"/>
                    <a:gd name="connsiteX27" fmla="*/ 28256 w 88768"/>
                    <a:gd name="connsiteY27" fmla="*/ 50539 h 68766"/>
                    <a:gd name="connsiteX28" fmla="*/ 10413 w 88768"/>
                    <a:gd name="connsiteY28" fmla="*/ 55196 h 68766"/>
                    <a:gd name="connsiteX29" fmla="*/ 5758 w 88768"/>
                    <a:gd name="connsiteY29" fmla="*/ 55972 h 68766"/>
                    <a:gd name="connsiteX30" fmla="*/ 7310 w 88768"/>
                    <a:gd name="connsiteY30" fmla="*/ 62958 h 68766"/>
                    <a:gd name="connsiteX31" fmla="*/ 8861 w 88768"/>
                    <a:gd name="connsiteY31" fmla="*/ 64510 h 68766"/>
                    <a:gd name="connsiteX32" fmla="*/ 18947 w 88768"/>
                    <a:gd name="connsiteY32" fmla="*/ 67614 h 68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88768" h="68766">
                      <a:moveTo>
                        <a:pt x="18947" y="67614"/>
                      </a:moveTo>
                      <a:cubicBezTo>
                        <a:pt x="22050" y="67614"/>
                        <a:pt x="27480" y="63734"/>
                        <a:pt x="27480" y="63734"/>
                      </a:cubicBezTo>
                      <a:cubicBezTo>
                        <a:pt x="27480" y="63734"/>
                        <a:pt x="46875" y="62181"/>
                        <a:pt x="49978" y="62181"/>
                      </a:cubicBezTo>
                      <a:cubicBezTo>
                        <a:pt x="50754" y="62181"/>
                        <a:pt x="52306" y="62181"/>
                        <a:pt x="53857" y="62958"/>
                      </a:cubicBezTo>
                      <a:cubicBezTo>
                        <a:pt x="53857" y="62181"/>
                        <a:pt x="53857" y="61405"/>
                        <a:pt x="53857" y="61405"/>
                      </a:cubicBezTo>
                      <a:cubicBezTo>
                        <a:pt x="53857" y="61405"/>
                        <a:pt x="63943" y="63734"/>
                        <a:pt x="64719" y="66062"/>
                      </a:cubicBezTo>
                      <a:cubicBezTo>
                        <a:pt x="65494" y="68391"/>
                        <a:pt x="79459" y="69943"/>
                        <a:pt x="87217" y="67614"/>
                      </a:cubicBezTo>
                      <a:cubicBezTo>
                        <a:pt x="87992" y="67614"/>
                        <a:pt x="87992" y="66838"/>
                        <a:pt x="88768" y="66838"/>
                      </a:cubicBezTo>
                      <a:cubicBezTo>
                        <a:pt x="88768" y="63734"/>
                        <a:pt x="88768" y="58301"/>
                        <a:pt x="88768" y="56748"/>
                      </a:cubicBezTo>
                      <a:cubicBezTo>
                        <a:pt x="87992" y="54420"/>
                        <a:pt x="83338" y="48987"/>
                        <a:pt x="80234" y="46659"/>
                      </a:cubicBezTo>
                      <a:cubicBezTo>
                        <a:pt x="77131" y="43554"/>
                        <a:pt x="77907" y="37345"/>
                        <a:pt x="77907" y="37345"/>
                      </a:cubicBezTo>
                      <a:lnTo>
                        <a:pt x="74804" y="33464"/>
                      </a:lnTo>
                      <a:cubicBezTo>
                        <a:pt x="74804" y="33464"/>
                        <a:pt x="72477" y="24926"/>
                        <a:pt x="66270" y="22598"/>
                      </a:cubicBezTo>
                      <a:cubicBezTo>
                        <a:pt x="60064" y="20270"/>
                        <a:pt x="55409" y="8627"/>
                        <a:pt x="55409" y="8627"/>
                      </a:cubicBezTo>
                      <a:lnTo>
                        <a:pt x="49978" y="8627"/>
                      </a:lnTo>
                      <a:cubicBezTo>
                        <a:pt x="49978" y="8627"/>
                        <a:pt x="45324" y="3194"/>
                        <a:pt x="41445" y="866"/>
                      </a:cubicBezTo>
                      <a:cubicBezTo>
                        <a:pt x="36790" y="-1462"/>
                        <a:pt x="29032" y="1642"/>
                        <a:pt x="29032" y="1642"/>
                      </a:cubicBezTo>
                      <a:cubicBezTo>
                        <a:pt x="29032" y="1642"/>
                        <a:pt x="20498" y="2418"/>
                        <a:pt x="15068" y="1642"/>
                      </a:cubicBezTo>
                      <a:cubicBezTo>
                        <a:pt x="9637" y="866"/>
                        <a:pt x="10413" y="7851"/>
                        <a:pt x="6534" y="9404"/>
                      </a:cubicBezTo>
                      <a:cubicBezTo>
                        <a:pt x="6534" y="9404"/>
                        <a:pt x="5758" y="9404"/>
                        <a:pt x="5758" y="9404"/>
                      </a:cubicBezTo>
                      <a:cubicBezTo>
                        <a:pt x="4982" y="14060"/>
                        <a:pt x="4207" y="18717"/>
                        <a:pt x="1879" y="21822"/>
                      </a:cubicBezTo>
                      <a:cubicBezTo>
                        <a:pt x="-3551" y="29583"/>
                        <a:pt x="4207" y="40449"/>
                        <a:pt x="7310" y="44330"/>
                      </a:cubicBezTo>
                      <a:cubicBezTo>
                        <a:pt x="8086" y="45106"/>
                        <a:pt x="8086" y="45882"/>
                        <a:pt x="8086" y="47435"/>
                      </a:cubicBezTo>
                      <a:cubicBezTo>
                        <a:pt x="16619" y="48211"/>
                        <a:pt x="21274" y="47435"/>
                        <a:pt x="27480" y="44330"/>
                      </a:cubicBezTo>
                      <a:cubicBezTo>
                        <a:pt x="34463" y="41226"/>
                        <a:pt x="34463" y="50539"/>
                        <a:pt x="42221" y="50539"/>
                      </a:cubicBezTo>
                      <a:cubicBezTo>
                        <a:pt x="49978" y="51315"/>
                        <a:pt x="50754" y="52092"/>
                        <a:pt x="50754" y="52092"/>
                      </a:cubicBezTo>
                      <a:cubicBezTo>
                        <a:pt x="50754" y="52092"/>
                        <a:pt x="46099" y="55196"/>
                        <a:pt x="41445" y="54420"/>
                      </a:cubicBezTo>
                      <a:cubicBezTo>
                        <a:pt x="36790" y="53644"/>
                        <a:pt x="31359" y="48211"/>
                        <a:pt x="28256" y="50539"/>
                      </a:cubicBezTo>
                      <a:cubicBezTo>
                        <a:pt x="25153" y="53644"/>
                        <a:pt x="15068" y="55196"/>
                        <a:pt x="10413" y="55196"/>
                      </a:cubicBezTo>
                      <a:cubicBezTo>
                        <a:pt x="9637" y="55196"/>
                        <a:pt x="8086" y="55972"/>
                        <a:pt x="5758" y="55972"/>
                      </a:cubicBezTo>
                      <a:cubicBezTo>
                        <a:pt x="5758" y="58301"/>
                        <a:pt x="5758" y="61405"/>
                        <a:pt x="7310" y="62958"/>
                      </a:cubicBezTo>
                      <a:cubicBezTo>
                        <a:pt x="8086" y="63734"/>
                        <a:pt x="8086" y="64510"/>
                        <a:pt x="8861" y="64510"/>
                      </a:cubicBezTo>
                      <a:cubicBezTo>
                        <a:pt x="18947" y="62958"/>
                        <a:pt x="16619" y="67614"/>
                        <a:pt x="18947" y="6761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69" name="Forma libre 1268">
                  <a:extLst>
                    <a:ext uri="{FF2B5EF4-FFF2-40B4-BE49-F238E27FC236}">
                      <a16:creationId xmlns:a16="http://schemas.microsoft.com/office/drawing/2014/main" id="{692F456D-6105-D63F-4034-91E72AA89C5D}"/>
                    </a:ext>
                  </a:extLst>
                </p:cNvPr>
                <p:cNvSpPr/>
                <p:nvPr/>
              </p:nvSpPr>
              <p:spPr>
                <a:xfrm>
                  <a:off x="3842574" y="2804692"/>
                  <a:ext cx="42668" cy="25612"/>
                </a:xfrm>
                <a:custGeom>
                  <a:avLst/>
                  <a:gdLst>
                    <a:gd name="connsiteX0" fmla="*/ 22498 w 42668"/>
                    <a:gd name="connsiteY0" fmla="*/ 24061 h 25612"/>
                    <a:gd name="connsiteX1" fmla="*/ 34911 w 42668"/>
                    <a:gd name="connsiteY1" fmla="*/ 16299 h 25612"/>
                    <a:gd name="connsiteX2" fmla="*/ 40341 w 42668"/>
                    <a:gd name="connsiteY2" fmla="*/ 13971 h 25612"/>
                    <a:gd name="connsiteX3" fmla="*/ 39566 w 42668"/>
                    <a:gd name="connsiteY3" fmla="*/ 6985 h 25612"/>
                    <a:gd name="connsiteX4" fmla="*/ 42669 w 42668"/>
                    <a:gd name="connsiteY4" fmla="*/ 776 h 25612"/>
                    <a:gd name="connsiteX5" fmla="*/ 38790 w 42668"/>
                    <a:gd name="connsiteY5" fmla="*/ 0 h 25612"/>
                    <a:gd name="connsiteX6" fmla="*/ 16292 w 42668"/>
                    <a:gd name="connsiteY6" fmla="*/ 1552 h 25612"/>
                    <a:gd name="connsiteX7" fmla="*/ 7758 w 42668"/>
                    <a:gd name="connsiteY7" fmla="*/ 5433 h 25612"/>
                    <a:gd name="connsiteX8" fmla="*/ 0 w 42668"/>
                    <a:gd name="connsiteY8" fmla="*/ 3105 h 25612"/>
                    <a:gd name="connsiteX9" fmla="*/ 12413 w 42668"/>
                    <a:gd name="connsiteY9" fmla="*/ 12418 h 25612"/>
                    <a:gd name="connsiteX10" fmla="*/ 19395 w 42668"/>
                    <a:gd name="connsiteY10" fmla="*/ 24061 h 25612"/>
                    <a:gd name="connsiteX11" fmla="*/ 20946 w 42668"/>
                    <a:gd name="connsiteY11" fmla="*/ 25613 h 25612"/>
                    <a:gd name="connsiteX12" fmla="*/ 22498 w 42668"/>
                    <a:gd name="connsiteY12" fmla="*/ 24061 h 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2668" h="25612">
                      <a:moveTo>
                        <a:pt x="22498" y="24061"/>
                      </a:moveTo>
                      <a:cubicBezTo>
                        <a:pt x="25601" y="21732"/>
                        <a:pt x="32583" y="15523"/>
                        <a:pt x="34911" y="16299"/>
                      </a:cubicBezTo>
                      <a:cubicBezTo>
                        <a:pt x="37238" y="17075"/>
                        <a:pt x="40341" y="15523"/>
                        <a:pt x="40341" y="13971"/>
                      </a:cubicBezTo>
                      <a:cubicBezTo>
                        <a:pt x="40341" y="12418"/>
                        <a:pt x="35687" y="7761"/>
                        <a:pt x="39566" y="6985"/>
                      </a:cubicBezTo>
                      <a:cubicBezTo>
                        <a:pt x="41893" y="6209"/>
                        <a:pt x="42669" y="3105"/>
                        <a:pt x="42669" y="776"/>
                      </a:cubicBezTo>
                      <a:cubicBezTo>
                        <a:pt x="41117" y="0"/>
                        <a:pt x="39566" y="0"/>
                        <a:pt x="38790" y="0"/>
                      </a:cubicBezTo>
                      <a:cubicBezTo>
                        <a:pt x="35687" y="0"/>
                        <a:pt x="16292" y="1552"/>
                        <a:pt x="16292" y="1552"/>
                      </a:cubicBezTo>
                      <a:cubicBezTo>
                        <a:pt x="16292" y="1552"/>
                        <a:pt x="10085" y="5433"/>
                        <a:pt x="7758" y="5433"/>
                      </a:cubicBezTo>
                      <a:cubicBezTo>
                        <a:pt x="5430" y="5433"/>
                        <a:pt x="7758" y="1552"/>
                        <a:pt x="0" y="3105"/>
                      </a:cubicBezTo>
                      <a:cubicBezTo>
                        <a:pt x="3879" y="7761"/>
                        <a:pt x="4655" y="10866"/>
                        <a:pt x="12413" y="12418"/>
                      </a:cubicBezTo>
                      <a:cubicBezTo>
                        <a:pt x="21722" y="14747"/>
                        <a:pt x="11637" y="19404"/>
                        <a:pt x="19395" y="24061"/>
                      </a:cubicBezTo>
                      <a:cubicBezTo>
                        <a:pt x="20171" y="24837"/>
                        <a:pt x="20946" y="24837"/>
                        <a:pt x="20946" y="25613"/>
                      </a:cubicBezTo>
                      <a:cubicBezTo>
                        <a:pt x="21722" y="24837"/>
                        <a:pt x="22498" y="24837"/>
                        <a:pt x="22498" y="2406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0" name="Forma libre 1269">
                  <a:extLst>
                    <a:ext uri="{FF2B5EF4-FFF2-40B4-BE49-F238E27FC236}">
                      <a16:creationId xmlns:a16="http://schemas.microsoft.com/office/drawing/2014/main" id="{478B2112-71CC-4EA8-9B7F-9EAFC86B7EBE}"/>
                    </a:ext>
                  </a:extLst>
                </p:cNvPr>
                <p:cNvSpPr/>
                <p:nvPr/>
              </p:nvSpPr>
              <p:spPr>
                <a:xfrm>
                  <a:off x="4325895" y="2830673"/>
                  <a:ext cx="190070" cy="135457"/>
                </a:xfrm>
                <a:custGeom>
                  <a:avLst/>
                  <a:gdLst>
                    <a:gd name="connsiteX0" fmla="*/ 176882 w 190070"/>
                    <a:gd name="connsiteY0" fmla="*/ 74142 h 135457"/>
                    <a:gd name="connsiteX1" fmla="*/ 171451 w 190070"/>
                    <a:gd name="connsiteY1" fmla="*/ 63276 h 135457"/>
                    <a:gd name="connsiteX2" fmla="*/ 162141 w 190070"/>
                    <a:gd name="connsiteY2" fmla="*/ 54738 h 135457"/>
                    <a:gd name="connsiteX3" fmla="*/ 155159 w 190070"/>
                    <a:gd name="connsiteY3" fmla="*/ 45425 h 135457"/>
                    <a:gd name="connsiteX4" fmla="*/ 142746 w 190070"/>
                    <a:gd name="connsiteY4" fmla="*/ 39992 h 135457"/>
                    <a:gd name="connsiteX5" fmla="*/ 141195 w 190070"/>
                    <a:gd name="connsiteY5" fmla="*/ 35335 h 135457"/>
                    <a:gd name="connsiteX6" fmla="*/ 134213 w 190070"/>
                    <a:gd name="connsiteY6" fmla="*/ 34559 h 135457"/>
                    <a:gd name="connsiteX7" fmla="*/ 135764 w 190070"/>
                    <a:gd name="connsiteY7" fmla="*/ 29126 h 135457"/>
                    <a:gd name="connsiteX8" fmla="*/ 134989 w 190070"/>
                    <a:gd name="connsiteY8" fmla="*/ 15931 h 135457"/>
                    <a:gd name="connsiteX9" fmla="*/ 124127 w 190070"/>
                    <a:gd name="connsiteY9" fmla="*/ 1184 h 135457"/>
                    <a:gd name="connsiteX10" fmla="*/ 121800 w 190070"/>
                    <a:gd name="connsiteY10" fmla="*/ 408 h 135457"/>
                    <a:gd name="connsiteX11" fmla="*/ 108611 w 190070"/>
                    <a:gd name="connsiteY11" fmla="*/ 5841 h 135457"/>
                    <a:gd name="connsiteX12" fmla="*/ 105508 w 190070"/>
                    <a:gd name="connsiteY12" fmla="*/ 13603 h 135457"/>
                    <a:gd name="connsiteX13" fmla="*/ 89992 w 190070"/>
                    <a:gd name="connsiteY13" fmla="*/ 29126 h 135457"/>
                    <a:gd name="connsiteX14" fmla="*/ 67494 w 190070"/>
                    <a:gd name="connsiteY14" fmla="*/ 33783 h 135457"/>
                    <a:gd name="connsiteX15" fmla="*/ 66719 w 190070"/>
                    <a:gd name="connsiteY15" fmla="*/ 42320 h 135457"/>
                    <a:gd name="connsiteX16" fmla="*/ 52754 w 190070"/>
                    <a:gd name="connsiteY16" fmla="*/ 50082 h 135457"/>
                    <a:gd name="connsiteX17" fmla="*/ 35687 w 190070"/>
                    <a:gd name="connsiteY17" fmla="*/ 55515 h 135457"/>
                    <a:gd name="connsiteX18" fmla="*/ 25601 w 190070"/>
                    <a:gd name="connsiteY18" fmla="*/ 55515 h 135457"/>
                    <a:gd name="connsiteX19" fmla="*/ 17068 w 190070"/>
                    <a:gd name="connsiteY19" fmla="*/ 59395 h 135457"/>
                    <a:gd name="connsiteX20" fmla="*/ 15516 w 190070"/>
                    <a:gd name="connsiteY20" fmla="*/ 57843 h 135457"/>
                    <a:gd name="connsiteX21" fmla="*/ 7758 w 190070"/>
                    <a:gd name="connsiteY21" fmla="*/ 67933 h 135457"/>
                    <a:gd name="connsiteX22" fmla="*/ 0 w 190070"/>
                    <a:gd name="connsiteY22" fmla="*/ 83456 h 135457"/>
                    <a:gd name="connsiteX23" fmla="*/ 2328 w 190070"/>
                    <a:gd name="connsiteY23" fmla="*/ 95874 h 135457"/>
                    <a:gd name="connsiteX24" fmla="*/ 6982 w 190070"/>
                    <a:gd name="connsiteY24" fmla="*/ 108293 h 135457"/>
                    <a:gd name="connsiteX25" fmla="*/ 9310 w 190070"/>
                    <a:gd name="connsiteY25" fmla="*/ 117606 h 135457"/>
                    <a:gd name="connsiteX26" fmla="*/ 12413 w 190070"/>
                    <a:gd name="connsiteY26" fmla="*/ 123039 h 135457"/>
                    <a:gd name="connsiteX27" fmla="*/ 22498 w 190070"/>
                    <a:gd name="connsiteY27" fmla="*/ 133129 h 135457"/>
                    <a:gd name="connsiteX28" fmla="*/ 24826 w 190070"/>
                    <a:gd name="connsiteY28" fmla="*/ 135458 h 135457"/>
                    <a:gd name="connsiteX29" fmla="*/ 25601 w 190070"/>
                    <a:gd name="connsiteY29" fmla="*/ 133905 h 135457"/>
                    <a:gd name="connsiteX30" fmla="*/ 28705 w 190070"/>
                    <a:gd name="connsiteY30" fmla="*/ 122263 h 135457"/>
                    <a:gd name="connsiteX31" fmla="*/ 37238 w 190070"/>
                    <a:gd name="connsiteY31" fmla="*/ 120711 h 135457"/>
                    <a:gd name="connsiteX32" fmla="*/ 44220 w 190070"/>
                    <a:gd name="connsiteY32" fmla="*/ 119159 h 135457"/>
                    <a:gd name="connsiteX33" fmla="*/ 57409 w 190070"/>
                    <a:gd name="connsiteY33" fmla="*/ 120711 h 135457"/>
                    <a:gd name="connsiteX34" fmla="*/ 57409 w 190070"/>
                    <a:gd name="connsiteY34" fmla="*/ 109845 h 135457"/>
                    <a:gd name="connsiteX35" fmla="*/ 73701 w 190070"/>
                    <a:gd name="connsiteY35" fmla="*/ 97426 h 135457"/>
                    <a:gd name="connsiteX36" fmla="*/ 86113 w 190070"/>
                    <a:gd name="connsiteY36" fmla="*/ 105964 h 135457"/>
                    <a:gd name="connsiteX37" fmla="*/ 115594 w 190070"/>
                    <a:gd name="connsiteY37" fmla="*/ 111397 h 135457"/>
                    <a:gd name="connsiteX38" fmla="*/ 120248 w 190070"/>
                    <a:gd name="connsiteY38" fmla="*/ 100531 h 135457"/>
                    <a:gd name="connsiteX39" fmla="*/ 132661 w 190070"/>
                    <a:gd name="connsiteY39" fmla="*/ 100531 h 135457"/>
                    <a:gd name="connsiteX40" fmla="*/ 148953 w 190070"/>
                    <a:gd name="connsiteY40" fmla="*/ 95874 h 135457"/>
                    <a:gd name="connsiteX41" fmla="*/ 161366 w 190070"/>
                    <a:gd name="connsiteY41" fmla="*/ 94322 h 135457"/>
                    <a:gd name="connsiteX42" fmla="*/ 178433 w 190070"/>
                    <a:gd name="connsiteY42" fmla="*/ 95874 h 135457"/>
                    <a:gd name="connsiteX43" fmla="*/ 190070 w 190070"/>
                    <a:gd name="connsiteY43" fmla="*/ 94322 h 135457"/>
                    <a:gd name="connsiteX44" fmla="*/ 186191 w 190070"/>
                    <a:gd name="connsiteY44" fmla="*/ 85008 h 135457"/>
                    <a:gd name="connsiteX45" fmla="*/ 176882 w 190070"/>
                    <a:gd name="connsiteY45" fmla="*/ 74142 h 135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0070" h="135457">
                      <a:moveTo>
                        <a:pt x="176882" y="74142"/>
                      </a:moveTo>
                      <a:cubicBezTo>
                        <a:pt x="176882" y="71038"/>
                        <a:pt x="176882" y="68709"/>
                        <a:pt x="171451" y="63276"/>
                      </a:cubicBezTo>
                      <a:cubicBezTo>
                        <a:pt x="166020" y="58619"/>
                        <a:pt x="162141" y="57843"/>
                        <a:pt x="162141" y="54738"/>
                      </a:cubicBezTo>
                      <a:cubicBezTo>
                        <a:pt x="162141" y="51634"/>
                        <a:pt x="160590" y="50858"/>
                        <a:pt x="155159" y="45425"/>
                      </a:cubicBezTo>
                      <a:cubicBezTo>
                        <a:pt x="150504" y="39992"/>
                        <a:pt x="142746" y="39992"/>
                        <a:pt x="142746" y="39992"/>
                      </a:cubicBezTo>
                      <a:lnTo>
                        <a:pt x="141195" y="35335"/>
                      </a:lnTo>
                      <a:lnTo>
                        <a:pt x="134213" y="34559"/>
                      </a:lnTo>
                      <a:cubicBezTo>
                        <a:pt x="134213" y="34559"/>
                        <a:pt x="130334" y="31454"/>
                        <a:pt x="135764" y="29126"/>
                      </a:cubicBezTo>
                      <a:cubicBezTo>
                        <a:pt x="141195" y="26021"/>
                        <a:pt x="135764" y="18260"/>
                        <a:pt x="134989" y="15931"/>
                      </a:cubicBezTo>
                      <a:cubicBezTo>
                        <a:pt x="134213" y="13603"/>
                        <a:pt x="125679" y="3513"/>
                        <a:pt x="124127" y="1184"/>
                      </a:cubicBezTo>
                      <a:cubicBezTo>
                        <a:pt x="123352" y="1184"/>
                        <a:pt x="121800" y="1184"/>
                        <a:pt x="121800" y="408"/>
                      </a:cubicBezTo>
                      <a:cubicBezTo>
                        <a:pt x="118697" y="-1144"/>
                        <a:pt x="112490" y="1961"/>
                        <a:pt x="108611" y="5841"/>
                      </a:cubicBezTo>
                      <a:cubicBezTo>
                        <a:pt x="105508" y="8946"/>
                        <a:pt x="107836" y="11274"/>
                        <a:pt x="105508" y="13603"/>
                      </a:cubicBezTo>
                      <a:cubicBezTo>
                        <a:pt x="103181" y="15931"/>
                        <a:pt x="95423" y="22917"/>
                        <a:pt x="89992" y="29126"/>
                      </a:cubicBezTo>
                      <a:cubicBezTo>
                        <a:pt x="84562" y="35335"/>
                        <a:pt x="72149" y="31454"/>
                        <a:pt x="67494" y="33783"/>
                      </a:cubicBezTo>
                      <a:cubicBezTo>
                        <a:pt x="63615" y="36111"/>
                        <a:pt x="69046" y="39992"/>
                        <a:pt x="66719" y="42320"/>
                      </a:cubicBezTo>
                      <a:cubicBezTo>
                        <a:pt x="63615" y="44649"/>
                        <a:pt x="55857" y="48529"/>
                        <a:pt x="52754" y="50082"/>
                      </a:cubicBezTo>
                      <a:cubicBezTo>
                        <a:pt x="49651" y="51634"/>
                        <a:pt x="38790" y="50858"/>
                        <a:pt x="35687" y="55515"/>
                      </a:cubicBezTo>
                      <a:cubicBezTo>
                        <a:pt x="32584" y="59395"/>
                        <a:pt x="28705" y="50858"/>
                        <a:pt x="25601" y="55515"/>
                      </a:cubicBezTo>
                      <a:cubicBezTo>
                        <a:pt x="22498" y="60172"/>
                        <a:pt x="18619" y="60948"/>
                        <a:pt x="17068" y="59395"/>
                      </a:cubicBezTo>
                      <a:cubicBezTo>
                        <a:pt x="16292" y="59395"/>
                        <a:pt x="16292" y="58619"/>
                        <a:pt x="15516" y="57843"/>
                      </a:cubicBezTo>
                      <a:cubicBezTo>
                        <a:pt x="12413" y="60948"/>
                        <a:pt x="8534" y="64052"/>
                        <a:pt x="7758" y="67933"/>
                      </a:cubicBezTo>
                      <a:cubicBezTo>
                        <a:pt x="5431" y="74142"/>
                        <a:pt x="0" y="80351"/>
                        <a:pt x="0" y="83456"/>
                      </a:cubicBezTo>
                      <a:cubicBezTo>
                        <a:pt x="0" y="86560"/>
                        <a:pt x="2328" y="90441"/>
                        <a:pt x="2328" y="95874"/>
                      </a:cubicBezTo>
                      <a:cubicBezTo>
                        <a:pt x="2328" y="101307"/>
                        <a:pt x="3879" y="104412"/>
                        <a:pt x="6982" y="108293"/>
                      </a:cubicBezTo>
                      <a:cubicBezTo>
                        <a:pt x="10085" y="112173"/>
                        <a:pt x="9310" y="117606"/>
                        <a:pt x="9310" y="117606"/>
                      </a:cubicBezTo>
                      <a:cubicBezTo>
                        <a:pt x="9310" y="117606"/>
                        <a:pt x="10085" y="119935"/>
                        <a:pt x="12413" y="123039"/>
                      </a:cubicBezTo>
                      <a:cubicBezTo>
                        <a:pt x="14740" y="126144"/>
                        <a:pt x="21722" y="130801"/>
                        <a:pt x="22498" y="133129"/>
                      </a:cubicBezTo>
                      <a:cubicBezTo>
                        <a:pt x="22498" y="133905"/>
                        <a:pt x="24050" y="135458"/>
                        <a:pt x="24826" y="135458"/>
                      </a:cubicBezTo>
                      <a:cubicBezTo>
                        <a:pt x="24826" y="134682"/>
                        <a:pt x="25601" y="134682"/>
                        <a:pt x="25601" y="133905"/>
                      </a:cubicBezTo>
                      <a:cubicBezTo>
                        <a:pt x="29480" y="129249"/>
                        <a:pt x="28705" y="122263"/>
                        <a:pt x="28705" y="122263"/>
                      </a:cubicBezTo>
                      <a:lnTo>
                        <a:pt x="37238" y="120711"/>
                      </a:lnTo>
                      <a:lnTo>
                        <a:pt x="44220" y="119159"/>
                      </a:lnTo>
                      <a:lnTo>
                        <a:pt x="57409" y="120711"/>
                      </a:lnTo>
                      <a:lnTo>
                        <a:pt x="57409" y="109845"/>
                      </a:lnTo>
                      <a:cubicBezTo>
                        <a:pt x="57409" y="109845"/>
                        <a:pt x="66719" y="97426"/>
                        <a:pt x="73701" y="97426"/>
                      </a:cubicBezTo>
                      <a:cubicBezTo>
                        <a:pt x="80683" y="97426"/>
                        <a:pt x="86113" y="105964"/>
                        <a:pt x="86113" y="105964"/>
                      </a:cubicBezTo>
                      <a:lnTo>
                        <a:pt x="115594" y="111397"/>
                      </a:lnTo>
                      <a:cubicBezTo>
                        <a:pt x="115594" y="111397"/>
                        <a:pt x="117145" y="102860"/>
                        <a:pt x="120248" y="100531"/>
                      </a:cubicBezTo>
                      <a:cubicBezTo>
                        <a:pt x="123352" y="98979"/>
                        <a:pt x="128782" y="102083"/>
                        <a:pt x="132661" y="100531"/>
                      </a:cubicBezTo>
                      <a:cubicBezTo>
                        <a:pt x="136540" y="98979"/>
                        <a:pt x="141971" y="95874"/>
                        <a:pt x="148953" y="95874"/>
                      </a:cubicBezTo>
                      <a:cubicBezTo>
                        <a:pt x="155935" y="95874"/>
                        <a:pt x="158262" y="99755"/>
                        <a:pt x="161366" y="94322"/>
                      </a:cubicBezTo>
                      <a:cubicBezTo>
                        <a:pt x="164469" y="88889"/>
                        <a:pt x="178433" y="95874"/>
                        <a:pt x="178433" y="95874"/>
                      </a:cubicBezTo>
                      <a:lnTo>
                        <a:pt x="190070" y="94322"/>
                      </a:lnTo>
                      <a:lnTo>
                        <a:pt x="186191" y="85008"/>
                      </a:lnTo>
                      <a:cubicBezTo>
                        <a:pt x="186967" y="81904"/>
                        <a:pt x="176882" y="77247"/>
                        <a:pt x="176882" y="7414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1" name="Forma libre 1270">
                  <a:extLst>
                    <a:ext uri="{FF2B5EF4-FFF2-40B4-BE49-F238E27FC236}">
                      <a16:creationId xmlns:a16="http://schemas.microsoft.com/office/drawing/2014/main" id="{4450338C-0D8F-D532-1044-F36F31286410}"/>
                    </a:ext>
                  </a:extLst>
                </p:cNvPr>
                <p:cNvSpPr/>
                <p:nvPr/>
              </p:nvSpPr>
              <p:spPr>
                <a:xfrm>
                  <a:off x="4144014" y="2786041"/>
                  <a:ext cx="184208" cy="151689"/>
                </a:xfrm>
                <a:custGeom>
                  <a:avLst/>
                  <a:gdLst>
                    <a:gd name="connsiteX0" fmla="*/ 113611 w 184208"/>
                    <a:gd name="connsiteY0" fmla="*/ 110237 h 151689"/>
                    <a:gd name="connsiteX1" fmla="*/ 122921 w 184208"/>
                    <a:gd name="connsiteY1" fmla="*/ 108685 h 151689"/>
                    <a:gd name="connsiteX2" fmla="*/ 133782 w 184208"/>
                    <a:gd name="connsiteY2" fmla="*/ 116446 h 151689"/>
                    <a:gd name="connsiteX3" fmla="*/ 139988 w 184208"/>
                    <a:gd name="connsiteY3" fmla="*/ 109461 h 151689"/>
                    <a:gd name="connsiteX4" fmla="*/ 151625 w 184208"/>
                    <a:gd name="connsiteY4" fmla="*/ 85400 h 151689"/>
                    <a:gd name="connsiteX5" fmla="*/ 159383 w 184208"/>
                    <a:gd name="connsiteY5" fmla="*/ 76086 h 151689"/>
                    <a:gd name="connsiteX6" fmla="*/ 160935 w 184208"/>
                    <a:gd name="connsiteY6" fmla="*/ 67549 h 151689"/>
                    <a:gd name="connsiteX7" fmla="*/ 164814 w 184208"/>
                    <a:gd name="connsiteY7" fmla="*/ 57459 h 151689"/>
                    <a:gd name="connsiteX8" fmla="*/ 174123 w 184208"/>
                    <a:gd name="connsiteY8" fmla="*/ 40384 h 151689"/>
                    <a:gd name="connsiteX9" fmla="*/ 183433 w 184208"/>
                    <a:gd name="connsiteY9" fmla="*/ 34951 h 151689"/>
                    <a:gd name="connsiteX10" fmla="*/ 182657 w 184208"/>
                    <a:gd name="connsiteY10" fmla="*/ 25637 h 151689"/>
                    <a:gd name="connsiteX11" fmla="*/ 176451 w 184208"/>
                    <a:gd name="connsiteY11" fmla="*/ 19428 h 151689"/>
                    <a:gd name="connsiteX12" fmla="*/ 177226 w 184208"/>
                    <a:gd name="connsiteY12" fmla="*/ 10890 h 151689"/>
                    <a:gd name="connsiteX13" fmla="*/ 171020 w 184208"/>
                    <a:gd name="connsiteY13" fmla="*/ 4681 h 151689"/>
                    <a:gd name="connsiteX14" fmla="*/ 165589 w 184208"/>
                    <a:gd name="connsiteY14" fmla="*/ 1576 h 151689"/>
                    <a:gd name="connsiteX15" fmla="*/ 154728 w 184208"/>
                    <a:gd name="connsiteY15" fmla="*/ 11666 h 151689"/>
                    <a:gd name="connsiteX16" fmla="*/ 141540 w 184208"/>
                    <a:gd name="connsiteY16" fmla="*/ 8562 h 151689"/>
                    <a:gd name="connsiteX17" fmla="*/ 121369 w 184208"/>
                    <a:gd name="connsiteY17" fmla="*/ 7785 h 151689"/>
                    <a:gd name="connsiteX18" fmla="*/ 109732 w 184208"/>
                    <a:gd name="connsiteY18" fmla="*/ 15547 h 151689"/>
                    <a:gd name="connsiteX19" fmla="*/ 94216 w 184208"/>
                    <a:gd name="connsiteY19" fmla="*/ 15547 h 151689"/>
                    <a:gd name="connsiteX20" fmla="*/ 82579 w 184208"/>
                    <a:gd name="connsiteY20" fmla="*/ 9338 h 151689"/>
                    <a:gd name="connsiteX21" fmla="*/ 69391 w 184208"/>
                    <a:gd name="connsiteY21" fmla="*/ 13218 h 151689"/>
                    <a:gd name="connsiteX22" fmla="*/ 60857 w 184208"/>
                    <a:gd name="connsiteY22" fmla="*/ 4681 h 151689"/>
                    <a:gd name="connsiteX23" fmla="*/ 48444 w 184208"/>
                    <a:gd name="connsiteY23" fmla="*/ 800 h 151689"/>
                    <a:gd name="connsiteX24" fmla="*/ 39135 w 184208"/>
                    <a:gd name="connsiteY24" fmla="*/ 3905 h 151689"/>
                    <a:gd name="connsiteX25" fmla="*/ 25170 w 184208"/>
                    <a:gd name="connsiteY25" fmla="*/ 3905 h 151689"/>
                    <a:gd name="connsiteX26" fmla="*/ 21291 w 184208"/>
                    <a:gd name="connsiteY26" fmla="*/ 16323 h 151689"/>
                    <a:gd name="connsiteX27" fmla="*/ 14309 w 184208"/>
                    <a:gd name="connsiteY27" fmla="*/ 27189 h 151689"/>
                    <a:gd name="connsiteX28" fmla="*/ 12758 w 184208"/>
                    <a:gd name="connsiteY28" fmla="*/ 30294 h 151689"/>
                    <a:gd name="connsiteX29" fmla="*/ 14309 w 184208"/>
                    <a:gd name="connsiteY29" fmla="*/ 41160 h 151689"/>
                    <a:gd name="connsiteX30" fmla="*/ 12758 w 184208"/>
                    <a:gd name="connsiteY30" fmla="*/ 63668 h 151689"/>
                    <a:gd name="connsiteX31" fmla="*/ 6551 w 184208"/>
                    <a:gd name="connsiteY31" fmla="*/ 72982 h 151689"/>
                    <a:gd name="connsiteX32" fmla="*/ 345 w 184208"/>
                    <a:gd name="connsiteY32" fmla="*/ 84624 h 151689"/>
                    <a:gd name="connsiteX33" fmla="*/ 345 w 184208"/>
                    <a:gd name="connsiteY33" fmla="*/ 103251 h 151689"/>
                    <a:gd name="connsiteX34" fmla="*/ 5000 w 184208"/>
                    <a:gd name="connsiteY34" fmla="*/ 115670 h 151689"/>
                    <a:gd name="connsiteX35" fmla="*/ 5000 w 184208"/>
                    <a:gd name="connsiteY35" fmla="*/ 115670 h 151689"/>
                    <a:gd name="connsiteX36" fmla="*/ 28274 w 184208"/>
                    <a:gd name="connsiteY36" fmla="*/ 121879 h 151689"/>
                    <a:gd name="connsiteX37" fmla="*/ 43014 w 184208"/>
                    <a:gd name="connsiteY37" fmla="*/ 138178 h 151689"/>
                    <a:gd name="connsiteX38" fmla="*/ 51547 w 184208"/>
                    <a:gd name="connsiteY38" fmla="*/ 151373 h 151689"/>
                    <a:gd name="connsiteX39" fmla="*/ 67839 w 184208"/>
                    <a:gd name="connsiteY39" fmla="*/ 148268 h 151689"/>
                    <a:gd name="connsiteX40" fmla="*/ 88786 w 184208"/>
                    <a:gd name="connsiteY40" fmla="*/ 145939 h 151689"/>
                    <a:gd name="connsiteX41" fmla="*/ 91113 w 184208"/>
                    <a:gd name="connsiteY41" fmla="*/ 145939 h 151689"/>
                    <a:gd name="connsiteX42" fmla="*/ 95768 w 184208"/>
                    <a:gd name="connsiteY42" fmla="*/ 128864 h 151689"/>
                    <a:gd name="connsiteX43" fmla="*/ 113611 w 184208"/>
                    <a:gd name="connsiteY43" fmla="*/ 110237 h 15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4208" h="151689">
                      <a:moveTo>
                        <a:pt x="113611" y="110237"/>
                      </a:moveTo>
                      <a:cubicBezTo>
                        <a:pt x="115163" y="109461"/>
                        <a:pt x="119817" y="111013"/>
                        <a:pt x="122921" y="108685"/>
                      </a:cubicBezTo>
                      <a:cubicBezTo>
                        <a:pt x="126024" y="106356"/>
                        <a:pt x="133006" y="111789"/>
                        <a:pt x="133782" y="116446"/>
                      </a:cubicBezTo>
                      <a:cubicBezTo>
                        <a:pt x="134558" y="121103"/>
                        <a:pt x="137661" y="114894"/>
                        <a:pt x="139988" y="109461"/>
                      </a:cubicBezTo>
                      <a:cubicBezTo>
                        <a:pt x="143091" y="104028"/>
                        <a:pt x="151625" y="89281"/>
                        <a:pt x="151625" y="85400"/>
                      </a:cubicBezTo>
                      <a:cubicBezTo>
                        <a:pt x="151625" y="81519"/>
                        <a:pt x="159383" y="78415"/>
                        <a:pt x="159383" y="76086"/>
                      </a:cubicBezTo>
                      <a:cubicBezTo>
                        <a:pt x="159383" y="73758"/>
                        <a:pt x="158607" y="68325"/>
                        <a:pt x="160935" y="67549"/>
                      </a:cubicBezTo>
                      <a:cubicBezTo>
                        <a:pt x="163262" y="66773"/>
                        <a:pt x="164814" y="59787"/>
                        <a:pt x="164814" y="57459"/>
                      </a:cubicBezTo>
                      <a:cubicBezTo>
                        <a:pt x="164038" y="55130"/>
                        <a:pt x="172572" y="41936"/>
                        <a:pt x="174123" y="40384"/>
                      </a:cubicBezTo>
                      <a:cubicBezTo>
                        <a:pt x="175675" y="38831"/>
                        <a:pt x="182657" y="39607"/>
                        <a:pt x="183433" y="34951"/>
                      </a:cubicBezTo>
                      <a:cubicBezTo>
                        <a:pt x="184209" y="31070"/>
                        <a:pt x="184984" y="26413"/>
                        <a:pt x="182657" y="25637"/>
                      </a:cubicBezTo>
                      <a:cubicBezTo>
                        <a:pt x="179554" y="24861"/>
                        <a:pt x="176451" y="21756"/>
                        <a:pt x="176451" y="19428"/>
                      </a:cubicBezTo>
                      <a:cubicBezTo>
                        <a:pt x="176451" y="17875"/>
                        <a:pt x="176451" y="13995"/>
                        <a:pt x="177226" y="10890"/>
                      </a:cubicBezTo>
                      <a:cubicBezTo>
                        <a:pt x="173347" y="10114"/>
                        <a:pt x="173347" y="7009"/>
                        <a:pt x="171020" y="4681"/>
                      </a:cubicBezTo>
                      <a:cubicBezTo>
                        <a:pt x="168693" y="2352"/>
                        <a:pt x="168693" y="800"/>
                        <a:pt x="165589" y="1576"/>
                      </a:cubicBezTo>
                      <a:cubicBezTo>
                        <a:pt x="162486" y="2352"/>
                        <a:pt x="158607" y="10114"/>
                        <a:pt x="154728" y="11666"/>
                      </a:cubicBezTo>
                      <a:cubicBezTo>
                        <a:pt x="150849" y="13218"/>
                        <a:pt x="144643" y="10114"/>
                        <a:pt x="141540" y="8562"/>
                      </a:cubicBezTo>
                      <a:cubicBezTo>
                        <a:pt x="138436" y="7009"/>
                        <a:pt x="126024" y="8562"/>
                        <a:pt x="121369" y="7785"/>
                      </a:cubicBezTo>
                      <a:cubicBezTo>
                        <a:pt x="117490" y="7009"/>
                        <a:pt x="112835" y="13218"/>
                        <a:pt x="109732" y="15547"/>
                      </a:cubicBezTo>
                      <a:cubicBezTo>
                        <a:pt x="106629" y="17099"/>
                        <a:pt x="97319" y="16323"/>
                        <a:pt x="94216" y="15547"/>
                      </a:cubicBezTo>
                      <a:cubicBezTo>
                        <a:pt x="91113" y="14771"/>
                        <a:pt x="84907" y="9338"/>
                        <a:pt x="82579" y="9338"/>
                      </a:cubicBezTo>
                      <a:cubicBezTo>
                        <a:pt x="79476" y="9338"/>
                        <a:pt x="74045" y="10114"/>
                        <a:pt x="69391" y="13218"/>
                      </a:cubicBezTo>
                      <a:cubicBezTo>
                        <a:pt x="64736" y="16323"/>
                        <a:pt x="63184" y="7785"/>
                        <a:pt x="60857" y="4681"/>
                      </a:cubicBezTo>
                      <a:cubicBezTo>
                        <a:pt x="57754" y="1576"/>
                        <a:pt x="52323" y="3905"/>
                        <a:pt x="48444" y="800"/>
                      </a:cubicBezTo>
                      <a:cubicBezTo>
                        <a:pt x="44565" y="-2304"/>
                        <a:pt x="42238" y="4681"/>
                        <a:pt x="39135" y="3905"/>
                      </a:cubicBezTo>
                      <a:cubicBezTo>
                        <a:pt x="36032" y="3129"/>
                        <a:pt x="27498" y="1576"/>
                        <a:pt x="25170" y="3905"/>
                      </a:cubicBezTo>
                      <a:cubicBezTo>
                        <a:pt x="22067" y="6233"/>
                        <a:pt x="22843" y="14771"/>
                        <a:pt x="21291" y="16323"/>
                      </a:cubicBezTo>
                      <a:cubicBezTo>
                        <a:pt x="19740" y="17875"/>
                        <a:pt x="14309" y="24084"/>
                        <a:pt x="14309" y="27189"/>
                      </a:cubicBezTo>
                      <a:cubicBezTo>
                        <a:pt x="14309" y="28741"/>
                        <a:pt x="13533" y="29518"/>
                        <a:pt x="12758" y="30294"/>
                      </a:cubicBezTo>
                      <a:cubicBezTo>
                        <a:pt x="13533" y="34174"/>
                        <a:pt x="14309" y="38831"/>
                        <a:pt x="14309" y="41160"/>
                      </a:cubicBezTo>
                      <a:cubicBezTo>
                        <a:pt x="14309" y="44264"/>
                        <a:pt x="15861" y="59787"/>
                        <a:pt x="12758" y="63668"/>
                      </a:cubicBezTo>
                      <a:cubicBezTo>
                        <a:pt x="9654" y="66773"/>
                        <a:pt x="6551" y="72982"/>
                        <a:pt x="6551" y="72982"/>
                      </a:cubicBezTo>
                      <a:cubicBezTo>
                        <a:pt x="6551" y="72982"/>
                        <a:pt x="1121" y="76862"/>
                        <a:pt x="345" y="84624"/>
                      </a:cubicBezTo>
                      <a:cubicBezTo>
                        <a:pt x="-431" y="92385"/>
                        <a:pt x="345" y="97042"/>
                        <a:pt x="345" y="103251"/>
                      </a:cubicBezTo>
                      <a:cubicBezTo>
                        <a:pt x="345" y="107132"/>
                        <a:pt x="3448" y="110237"/>
                        <a:pt x="5000" y="115670"/>
                      </a:cubicBezTo>
                      <a:cubicBezTo>
                        <a:pt x="5000" y="115670"/>
                        <a:pt x="5000" y="115670"/>
                        <a:pt x="5000" y="115670"/>
                      </a:cubicBezTo>
                      <a:cubicBezTo>
                        <a:pt x="8103" y="119551"/>
                        <a:pt x="21291" y="120327"/>
                        <a:pt x="28274" y="121879"/>
                      </a:cubicBezTo>
                      <a:cubicBezTo>
                        <a:pt x="36032" y="123431"/>
                        <a:pt x="43014" y="133521"/>
                        <a:pt x="43014" y="138178"/>
                      </a:cubicBezTo>
                      <a:cubicBezTo>
                        <a:pt x="43014" y="142059"/>
                        <a:pt x="47668" y="149820"/>
                        <a:pt x="51547" y="151373"/>
                      </a:cubicBezTo>
                      <a:cubicBezTo>
                        <a:pt x="54651" y="152925"/>
                        <a:pt x="63184" y="148268"/>
                        <a:pt x="67839" y="148268"/>
                      </a:cubicBezTo>
                      <a:cubicBezTo>
                        <a:pt x="71718" y="148268"/>
                        <a:pt x="85682" y="148268"/>
                        <a:pt x="88786" y="145939"/>
                      </a:cubicBezTo>
                      <a:cubicBezTo>
                        <a:pt x="89561" y="145163"/>
                        <a:pt x="90337" y="145163"/>
                        <a:pt x="91113" y="145939"/>
                      </a:cubicBezTo>
                      <a:cubicBezTo>
                        <a:pt x="94216" y="137402"/>
                        <a:pt x="95768" y="128864"/>
                        <a:pt x="95768" y="128864"/>
                      </a:cubicBezTo>
                      <a:cubicBezTo>
                        <a:pt x="95768" y="128864"/>
                        <a:pt x="111284" y="110237"/>
                        <a:pt x="113611" y="110237"/>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2" name="Forma libre 1271">
                  <a:extLst>
                    <a:ext uri="{FF2B5EF4-FFF2-40B4-BE49-F238E27FC236}">
                      <a16:creationId xmlns:a16="http://schemas.microsoft.com/office/drawing/2014/main" id="{3D563B39-31D3-3F9A-B850-5278866D67A1}"/>
                    </a:ext>
                  </a:extLst>
                </p:cNvPr>
                <p:cNvSpPr/>
                <p:nvPr/>
              </p:nvSpPr>
              <p:spPr>
                <a:xfrm>
                  <a:off x="4113327" y="2807525"/>
                  <a:ext cx="45690" cy="97290"/>
                </a:xfrm>
                <a:custGeom>
                  <a:avLst/>
                  <a:gdLst>
                    <a:gd name="connsiteX0" fmla="*/ 31032 w 45690"/>
                    <a:gd name="connsiteY0" fmla="*/ 62364 h 97290"/>
                    <a:gd name="connsiteX1" fmla="*/ 37238 w 45690"/>
                    <a:gd name="connsiteY1" fmla="*/ 50721 h 97290"/>
                    <a:gd name="connsiteX2" fmla="*/ 43445 w 45690"/>
                    <a:gd name="connsiteY2" fmla="*/ 41408 h 97290"/>
                    <a:gd name="connsiteX3" fmla="*/ 44996 w 45690"/>
                    <a:gd name="connsiteY3" fmla="*/ 18899 h 97290"/>
                    <a:gd name="connsiteX4" fmla="*/ 43445 w 45690"/>
                    <a:gd name="connsiteY4" fmla="*/ 8033 h 97290"/>
                    <a:gd name="connsiteX5" fmla="*/ 38790 w 45690"/>
                    <a:gd name="connsiteY5" fmla="*/ 8033 h 97290"/>
                    <a:gd name="connsiteX6" fmla="*/ 33359 w 45690"/>
                    <a:gd name="connsiteY6" fmla="*/ 272 h 97290"/>
                    <a:gd name="connsiteX7" fmla="*/ 27929 w 45690"/>
                    <a:gd name="connsiteY7" fmla="*/ 8033 h 97290"/>
                    <a:gd name="connsiteX8" fmla="*/ 24050 w 45690"/>
                    <a:gd name="connsiteY8" fmla="*/ 14242 h 97290"/>
                    <a:gd name="connsiteX9" fmla="*/ 10861 w 45690"/>
                    <a:gd name="connsiteY9" fmla="*/ 17347 h 97290"/>
                    <a:gd name="connsiteX10" fmla="*/ 2327 w 45690"/>
                    <a:gd name="connsiteY10" fmla="*/ 23556 h 97290"/>
                    <a:gd name="connsiteX11" fmla="*/ 0 w 45690"/>
                    <a:gd name="connsiteY11" fmla="*/ 23556 h 97290"/>
                    <a:gd name="connsiteX12" fmla="*/ 8534 w 45690"/>
                    <a:gd name="connsiteY12" fmla="*/ 38303 h 97290"/>
                    <a:gd name="connsiteX13" fmla="*/ 11637 w 45690"/>
                    <a:gd name="connsiteY13" fmla="*/ 49945 h 97290"/>
                    <a:gd name="connsiteX14" fmla="*/ 13964 w 45690"/>
                    <a:gd name="connsiteY14" fmla="*/ 68573 h 97290"/>
                    <a:gd name="connsiteX15" fmla="*/ 15516 w 45690"/>
                    <a:gd name="connsiteY15" fmla="*/ 97290 h 97290"/>
                    <a:gd name="connsiteX16" fmla="*/ 25601 w 45690"/>
                    <a:gd name="connsiteY16" fmla="*/ 96514 h 97290"/>
                    <a:gd name="connsiteX17" fmla="*/ 36463 w 45690"/>
                    <a:gd name="connsiteY17" fmla="*/ 93409 h 97290"/>
                    <a:gd name="connsiteX18" fmla="*/ 31808 w 45690"/>
                    <a:gd name="connsiteY18" fmla="*/ 80991 h 97290"/>
                    <a:gd name="connsiteX19" fmla="*/ 31032 w 45690"/>
                    <a:gd name="connsiteY19" fmla="*/ 62364 h 97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5690" h="97290">
                      <a:moveTo>
                        <a:pt x="31032" y="62364"/>
                      </a:moveTo>
                      <a:cubicBezTo>
                        <a:pt x="31808" y="54602"/>
                        <a:pt x="37238" y="50721"/>
                        <a:pt x="37238" y="50721"/>
                      </a:cubicBezTo>
                      <a:cubicBezTo>
                        <a:pt x="37238" y="50721"/>
                        <a:pt x="39566" y="45288"/>
                        <a:pt x="43445" y="41408"/>
                      </a:cubicBezTo>
                      <a:cubicBezTo>
                        <a:pt x="46548" y="38303"/>
                        <a:pt x="45772" y="22004"/>
                        <a:pt x="44996" y="18899"/>
                      </a:cubicBezTo>
                      <a:cubicBezTo>
                        <a:pt x="44996" y="17347"/>
                        <a:pt x="44220" y="11914"/>
                        <a:pt x="43445" y="8033"/>
                      </a:cubicBezTo>
                      <a:cubicBezTo>
                        <a:pt x="42669" y="8809"/>
                        <a:pt x="40342" y="8809"/>
                        <a:pt x="38790" y="8033"/>
                      </a:cubicBezTo>
                      <a:cubicBezTo>
                        <a:pt x="34911" y="6481"/>
                        <a:pt x="38014" y="1824"/>
                        <a:pt x="33359" y="272"/>
                      </a:cubicBezTo>
                      <a:cubicBezTo>
                        <a:pt x="28705" y="-1280"/>
                        <a:pt x="27153" y="4153"/>
                        <a:pt x="27929" y="8033"/>
                      </a:cubicBezTo>
                      <a:cubicBezTo>
                        <a:pt x="28705" y="11914"/>
                        <a:pt x="25601" y="11914"/>
                        <a:pt x="24050" y="14242"/>
                      </a:cubicBezTo>
                      <a:cubicBezTo>
                        <a:pt x="22498" y="16571"/>
                        <a:pt x="13964" y="17347"/>
                        <a:pt x="10861" y="17347"/>
                      </a:cubicBezTo>
                      <a:cubicBezTo>
                        <a:pt x="7758" y="17347"/>
                        <a:pt x="4655" y="22780"/>
                        <a:pt x="2327" y="23556"/>
                      </a:cubicBezTo>
                      <a:cubicBezTo>
                        <a:pt x="1552" y="23556"/>
                        <a:pt x="776" y="23556"/>
                        <a:pt x="0" y="23556"/>
                      </a:cubicBezTo>
                      <a:cubicBezTo>
                        <a:pt x="776" y="35975"/>
                        <a:pt x="2327" y="34422"/>
                        <a:pt x="8534" y="38303"/>
                      </a:cubicBezTo>
                      <a:cubicBezTo>
                        <a:pt x="14740" y="42184"/>
                        <a:pt x="8534" y="47617"/>
                        <a:pt x="11637" y="49945"/>
                      </a:cubicBezTo>
                      <a:cubicBezTo>
                        <a:pt x="14740" y="53050"/>
                        <a:pt x="13189" y="59259"/>
                        <a:pt x="13964" y="68573"/>
                      </a:cubicBezTo>
                      <a:cubicBezTo>
                        <a:pt x="14740" y="74006"/>
                        <a:pt x="14740" y="87200"/>
                        <a:pt x="15516" y="97290"/>
                      </a:cubicBezTo>
                      <a:cubicBezTo>
                        <a:pt x="19395" y="96514"/>
                        <a:pt x="23274" y="96514"/>
                        <a:pt x="25601" y="96514"/>
                      </a:cubicBezTo>
                      <a:cubicBezTo>
                        <a:pt x="30256" y="96514"/>
                        <a:pt x="33359" y="90305"/>
                        <a:pt x="36463" y="93409"/>
                      </a:cubicBezTo>
                      <a:cubicBezTo>
                        <a:pt x="34911" y="87976"/>
                        <a:pt x="31808" y="85648"/>
                        <a:pt x="31808" y="80991"/>
                      </a:cubicBezTo>
                      <a:cubicBezTo>
                        <a:pt x="31032" y="74782"/>
                        <a:pt x="29480" y="70125"/>
                        <a:pt x="31032" y="6236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3" name="Forma libre 1272">
                  <a:extLst>
                    <a:ext uri="{FF2B5EF4-FFF2-40B4-BE49-F238E27FC236}">
                      <a16:creationId xmlns:a16="http://schemas.microsoft.com/office/drawing/2014/main" id="{F9FE5AEC-6C2E-E88D-A2D9-A23D6BC092F9}"/>
                    </a:ext>
                  </a:extLst>
                </p:cNvPr>
                <p:cNvSpPr/>
                <p:nvPr/>
              </p:nvSpPr>
              <p:spPr>
                <a:xfrm>
                  <a:off x="4099363" y="2828753"/>
                  <a:ext cx="27928" cy="80719"/>
                </a:xfrm>
                <a:custGeom>
                  <a:avLst/>
                  <a:gdLst>
                    <a:gd name="connsiteX0" fmla="*/ 24825 w 27928"/>
                    <a:gd name="connsiteY0" fmla="*/ 28717 h 80719"/>
                    <a:gd name="connsiteX1" fmla="*/ 21722 w 27928"/>
                    <a:gd name="connsiteY1" fmla="*/ 17075 h 80719"/>
                    <a:gd name="connsiteX2" fmla="*/ 13188 w 27928"/>
                    <a:gd name="connsiteY2" fmla="*/ 2328 h 80719"/>
                    <a:gd name="connsiteX3" fmla="*/ 1551 w 27928"/>
                    <a:gd name="connsiteY3" fmla="*/ 0 h 80719"/>
                    <a:gd name="connsiteX4" fmla="*/ 0 w 27928"/>
                    <a:gd name="connsiteY4" fmla="*/ 0 h 80719"/>
                    <a:gd name="connsiteX5" fmla="*/ 3103 w 27928"/>
                    <a:gd name="connsiteY5" fmla="*/ 10090 h 80719"/>
                    <a:gd name="connsiteX6" fmla="*/ 6982 w 27928"/>
                    <a:gd name="connsiteY6" fmla="*/ 19404 h 80719"/>
                    <a:gd name="connsiteX7" fmla="*/ 6982 w 27928"/>
                    <a:gd name="connsiteY7" fmla="*/ 41136 h 80719"/>
                    <a:gd name="connsiteX8" fmla="*/ 10861 w 27928"/>
                    <a:gd name="connsiteY8" fmla="*/ 62868 h 80719"/>
                    <a:gd name="connsiteX9" fmla="*/ 16292 w 27928"/>
                    <a:gd name="connsiteY9" fmla="*/ 80719 h 80719"/>
                    <a:gd name="connsiteX10" fmla="*/ 19395 w 27928"/>
                    <a:gd name="connsiteY10" fmla="*/ 78391 h 80719"/>
                    <a:gd name="connsiteX11" fmla="*/ 27928 w 27928"/>
                    <a:gd name="connsiteY11" fmla="*/ 75286 h 80719"/>
                    <a:gd name="connsiteX12" fmla="*/ 26377 w 27928"/>
                    <a:gd name="connsiteY12" fmla="*/ 46569 h 80719"/>
                    <a:gd name="connsiteX13" fmla="*/ 24825 w 27928"/>
                    <a:gd name="connsiteY13" fmla="*/ 28717 h 80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928" h="80719">
                      <a:moveTo>
                        <a:pt x="24825" y="28717"/>
                      </a:moveTo>
                      <a:cubicBezTo>
                        <a:pt x="21722" y="25613"/>
                        <a:pt x="27928" y="20956"/>
                        <a:pt x="21722" y="17075"/>
                      </a:cubicBezTo>
                      <a:cubicBezTo>
                        <a:pt x="16292" y="13971"/>
                        <a:pt x="13964" y="14747"/>
                        <a:pt x="13188" y="2328"/>
                      </a:cubicBezTo>
                      <a:cubicBezTo>
                        <a:pt x="10085" y="2328"/>
                        <a:pt x="4655" y="776"/>
                        <a:pt x="1551" y="0"/>
                      </a:cubicBezTo>
                      <a:cubicBezTo>
                        <a:pt x="776" y="0"/>
                        <a:pt x="0" y="0"/>
                        <a:pt x="0" y="0"/>
                      </a:cubicBezTo>
                      <a:cubicBezTo>
                        <a:pt x="776" y="4657"/>
                        <a:pt x="1551" y="9314"/>
                        <a:pt x="3103" y="10090"/>
                      </a:cubicBezTo>
                      <a:cubicBezTo>
                        <a:pt x="5430" y="11642"/>
                        <a:pt x="6982" y="13971"/>
                        <a:pt x="6982" y="19404"/>
                      </a:cubicBezTo>
                      <a:cubicBezTo>
                        <a:pt x="6982" y="24837"/>
                        <a:pt x="5430" y="35703"/>
                        <a:pt x="6982" y="41136"/>
                      </a:cubicBezTo>
                      <a:cubicBezTo>
                        <a:pt x="9309" y="46569"/>
                        <a:pt x="10861" y="54330"/>
                        <a:pt x="10861" y="62868"/>
                      </a:cubicBezTo>
                      <a:cubicBezTo>
                        <a:pt x="10861" y="67525"/>
                        <a:pt x="13964" y="75286"/>
                        <a:pt x="16292" y="80719"/>
                      </a:cubicBezTo>
                      <a:cubicBezTo>
                        <a:pt x="17843" y="79943"/>
                        <a:pt x="18619" y="79167"/>
                        <a:pt x="19395" y="78391"/>
                      </a:cubicBezTo>
                      <a:cubicBezTo>
                        <a:pt x="21722" y="76838"/>
                        <a:pt x="24825" y="75286"/>
                        <a:pt x="27928" y="75286"/>
                      </a:cubicBezTo>
                      <a:cubicBezTo>
                        <a:pt x="27928" y="65196"/>
                        <a:pt x="27153" y="52002"/>
                        <a:pt x="26377" y="46569"/>
                      </a:cubicBezTo>
                      <a:cubicBezTo>
                        <a:pt x="27153" y="38807"/>
                        <a:pt x="27928" y="31822"/>
                        <a:pt x="24825" y="2871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4" name="Forma libre 1273">
                  <a:extLst>
                    <a:ext uri="{FF2B5EF4-FFF2-40B4-BE49-F238E27FC236}">
                      <a16:creationId xmlns:a16="http://schemas.microsoft.com/office/drawing/2014/main" id="{67C72563-C1E9-9DCC-5610-FE722F34AEE1}"/>
                    </a:ext>
                  </a:extLst>
                </p:cNvPr>
                <p:cNvSpPr/>
                <p:nvPr/>
              </p:nvSpPr>
              <p:spPr>
                <a:xfrm>
                  <a:off x="4235127" y="2797707"/>
                  <a:ext cx="115593" cy="179289"/>
                </a:xfrm>
                <a:custGeom>
                  <a:avLst/>
                  <a:gdLst>
                    <a:gd name="connsiteX0" fmla="*/ 48099 w 115593"/>
                    <a:gd name="connsiteY0" fmla="*/ 170752 h 179289"/>
                    <a:gd name="connsiteX1" fmla="*/ 89217 w 115593"/>
                    <a:gd name="connsiteY1" fmla="*/ 171528 h 179289"/>
                    <a:gd name="connsiteX2" fmla="*/ 111715 w 115593"/>
                    <a:gd name="connsiteY2" fmla="*/ 179290 h 179289"/>
                    <a:gd name="connsiteX3" fmla="*/ 115594 w 115593"/>
                    <a:gd name="connsiteY3" fmla="*/ 165319 h 179289"/>
                    <a:gd name="connsiteX4" fmla="*/ 113266 w 115593"/>
                    <a:gd name="connsiteY4" fmla="*/ 162991 h 179289"/>
                    <a:gd name="connsiteX5" fmla="*/ 103181 w 115593"/>
                    <a:gd name="connsiteY5" fmla="*/ 152901 h 179289"/>
                    <a:gd name="connsiteX6" fmla="*/ 100078 w 115593"/>
                    <a:gd name="connsiteY6" fmla="*/ 147468 h 179289"/>
                    <a:gd name="connsiteX7" fmla="*/ 97750 w 115593"/>
                    <a:gd name="connsiteY7" fmla="*/ 138154 h 179289"/>
                    <a:gd name="connsiteX8" fmla="*/ 93096 w 115593"/>
                    <a:gd name="connsiteY8" fmla="*/ 125736 h 179289"/>
                    <a:gd name="connsiteX9" fmla="*/ 90768 w 115593"/>
                    <a:gd name="connsiteY9" fmla="*/ 113317 h 179289"/>
                    <a:gd name="connsiteX10" fmla="*/ 98526 w 115593"/>
                    <a:gd name="connsiteY10" fmla="*/ 97794 h 179289"/>
                    <a:gd name="connsiteX11" fmla="*/ 106284 w 115593"/>
                    <a:gd name="connsiteY11" fmla="*/ 87704 h 179289"/>
                    <a:gd name="connsiteX12" fmla="*/ 101629 w 115593"/>
                    <a:gd name="connsiteY12" fmla="*/ 76062 h 179289"/>
                    <a:gd name="connsiteX13" fmla="*/ 88441 w 115593"/>
                    <a:gd name="connsiteY13" fmla="*/ 62868 h 179289"/>
                    <a:gd name="connsiteX14" fmla="*/ 84562 w 115593"/>
                    <a:gd name="connsiteY14" fmla="*/ 52002 h 179289"/>
                    <a:gd name="connsiteX15" fmla="*/ 97750 w 115593"/>
                    <a:gd name="connsiteY15" fmla="*/ 50450 h 179289"/>
                    <a:gd name="connsiteX16" fmla="*/ 103957 w 115593"/>
                    <a:gd name="connsiteY16" fmla="*/ 48121 h 179289"/>
                    <a:gd name="connsiteX17" fmla="*/ 97750 w 115593"/>
                    <a:gd name="connsiteY17" fmla="*/ 28717 h 179289"/>
                    <a:gd name="connsiteX18" fmla="*/ 96199 w 115593"/>
                    <a:gd name="connsiteY18" fmla="*/ 14747 h 179289"/>
                    <a:gd name="connsiteX19" fmla="*/ 86889 w 115593"/>
                    <a:gd name="connsiteY19" fmla="*/ 0 h 179289"/>
                    <a:gd name="connsiteX20" fmla="*/ 86113 w 115593"/>
                    <a:gd name="connsiteY20" fmla="*/ 0 h 179289"/>
                    <a:gd name="connsiteX21" fmla="*/ 85338 w 115593"/>
                    <a:gd name="connsiteY21" fmla="*/ 8538 h 179289"/>
                    <a:gd name="connsiteX22" fmla="*/ 91544 w 115593"/>
                    <a:gd name="connsiteY22" fmla="*/ 14747 h 179289"/>
                    <a:gd name="connsiteX23" fmla="*/ 92320 w 115593"/>
                    <a:gd name="connsiteY23" fmla="*/ 24060 h 179289"/>
                    <a:gd name="connsiteX24" fmla="*/ 83010 w 115593"/>
                    <a:gd name="connsiteY24" fmla="*/ 29493 h 179289"/>
                    <a:gd name="connsiteX25" fmla="*/ 73701 w 115593"/>
                    <a:gd name="connsiteY25" fmla="*/ 46569 h 179289"/>
                    <a:gd name="connsiteX26" fmla="*/ 69822 w 115593"/>
                    <a:gd name="connsiteY26" fmla="*/ 56659 h 179289"/>
                    <a:gd name="connsiteX27" fmla="*/ 68270 w 115593"/>
                    <a:gd name="connsiteY27" fmla="*/ 65196 h 179289"/>
                    <a:gd name="connsiteX28" fmla="*/ 60512 w 115593"/>
                    <a:gd name="connsiteY28" fmla="*/ 74510 h 179289"/>
                    <a:gd name="connsiteX29" fmla="*/ 48875 w 115593"/>
                    <a:gd name="connsiteY29" fmla="*/ 98571 h 179289"/>
                    <a:gd name="connsiteX30" fmla="*/ 42669 w 115593"/>
                    <a:gd name="connsiteY30" fmla="*/ 105556 h 179289"/>
                    <a:gd name="connsiteX31" fmla="*/ 31807 w 115593"/>
                    <a:gd name="connsiteY31" fmla="*/ 97794 h 179289"/>
                    <a:gd name="connsiteX32" fmla="*/ 22498 w 115593"/>
                    <a:gd name="connsiteY32" fmla="*/ 99347 h 179289"/>
                    <a:gd name="connsiteX33" fmla="*/ 4655 w 115593"/>
                    <a:gd name="connsiteY33" fmla="*/ 116422 h 179289"/>
                    <a:gd name="connsiteX34" fmla="*/ 0 w 115593"/>
                    <a:gd name="connsiteY34" fmla="*/ 133497 h 179289"/>
                    <a:gd name="connsiteX35" fmla="*/ 6206 w 115593"/>
                    <a:gd name="connsiteY35" fmla="*/ 142035 h 179289"/>
                    <a:gd name="connsiteX36" fmla="*/ 17843 w 115593"/>
                    <a:gd name="connsiteY36" fmla="*/ 144363 h 179289"/>
                    <a:gd name="connsiteX37" fmla="*/ 22498 w 115593"/>
                    <a:gd name="connsiteY37" fmla="*/ 159886 h 179289"/>
                    <a:gd name="connsiteX38" fmla="*/ 19395 w 115593"/>
                    <a:gd name="connsiteY38" fmla="*/ 173857 h 179289"/>
                    <a:gd name="connsiteX39" fmla="*/ 41117 w 115593"/>
                    <a:gd name="connsiteY39" fmla="*/ 173857 h 179289"/>
                    <a:gd name="connsiteX40" fmla="*/ 48099 w 115593"/>
                    <a:gd name="connsiteY40" fmla="*/ 170752 h 17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15593" h="179289">
                      <a:moveTo>
                        <a:pt x="48099" y="170752"/>
                      </a:moveTo>
                      <a:cubicBezTo>
                        <a:pt x="48099" y="170752"/>
                        <a:pt x="84562" y="172304"/>
                        <a:pt x="89217" y="171528"/>
                      </a:cubicBezTo>
                      <a:cubicBezTo>
                        <a:pt x="93871" y="170752"/>
                        <a:pt x="111715" y="179290"/>
                        <a:pt x="111715" y="179290"/>
                      </a:cubicBezTo>
                      <a:cubicBezTo>
                        <a:pt x="111715" y="179290"/>
                        <a:pt x="112490" y="170752"/>
                        <a:pt x="115594" y="165319"/>
                      </a:cubicBezTo>
                      <a:cubicBezTo>
                        <a:pt x="114042" y="164543"/>
                        <a:pt x="113266" y="163767"/>
                        <a:pt x="113266" y="162991"/>
                      </a:cubicBezTo>
                      <a:cubicBezTo>
                        <a:pt x="112490" y="160662"/>
                        <a:pt x="105508" y="156005"/>
                        <a:pt x="103181" y="152901"/>
                      </a:cubicBezTo>
                      <a:cubicBezTo>
                        <a:pt x="100854" y="149796"/>
                        <a:pt x="100078" y="147468"/>
                        <a:pt x="100078" y="147468"/>
                      </a:cubicBezTo>
                      <a:cubicBezTo>
                        <a:pt x="100078" y="147468"/>
                        <a:pt x="100854" y="142035"/>
                        <a:pt x="97750" y="138154"/>
                      </a:cubicBezTo>
                      <a:cubicBezTo>
                        <a:pt x="94647" y="134273"/>
                        <a:pt x="93096" y="131169"/>
                        <a:pt x="93096" y="125736"/>
                      </a:cubicBezTo>
                      <a:cubicBezTo>
                        <a:pt x="93096" y="120303"/>
                        <a:pt x="90768" y="116422"/>
                        <a:pt x="90768" y="113317"/>
                      </a:cubicBezTo>
                      <a:cubicBezTo>
                        <a:pt x="90768" y="110213"/>
                        <a:pt x="96199" y="104004"/>
                        <a:pt x="98526" y="97794"/>
                      </a:cubicBezTo>
                      <a:cubicBezTo>
                        <a:pt x="100078" y="93914"/>
                        <a:pt x="103181" y="90809"/>
                        <a:pt x="106284" y="87704"/>
                      </a:cubicBezTo>
                      <a:cubicBezTo>
                        <a:pt x="104733" y="85376"/>
                        <a:pt x="103181" y="80719"/>
                        <a:pt x="101629" y="76062"/>
                      </a:cubicBezTo>
                      <a:cubicBezTo>
                        <a:pt x="100078" y="69853"/>
                        <a:pt x="94647" y="68301"/>
                        <a:pt x="88441" y="62868"/>
                      </a:cubicBezTo>
                      <a:cubicBezTo>
                        <a:pt x="82234" y="57435"/>
                        <a:pt x="84562" y="54330"/>
                        <a:pt x="84562" y="52002"/>
                      </a:cubicBezTo>
                      <a:cubicBezTo>
                        <a:pt x="84562" y="49673"/>
                        <a:pt x="92320" y="49673"/>
                        <a:pt x="97750" y="50450"/>
                      </a:cubicBezTo>
                      <a:cubicBezTo>
                        <a:pt x="103181" y="51226"/>
                        <a:pt x="106284" y="49673"/>
                        <a:pt x="103957" y="48121"/>
                      </a:cubicBezTo>
                      <a:cubicBezTo>
                        <a:pt x="101629" y="46569"/>
                        <a:pt x="96975" y="36479"/>
                        <a:pt x="97750" y="28717"/>
                      </a:cubicBezTo>
                      <a:cubicBezTo>
                        <a:pt x="98526" y="20956"/>
                        <a:pt x="95423" y="19404"/>
                        <a:pt x="96199" y="14747"/>
                      </a:cubicBezTo>
                      <a:cubicBezTo>
                        <a:pt x="96975" y="10866"/>
                        <a:pt x="90768" y="0"/>
                        <a:pt x="86889" y="0"/>
                      </a:cubicBezTo>
                      <a:cubicBezTo>
                        <a:pt x="86889" y="0"/>
                        <a:pt x="86113" y="0"/>
                        <a:pt x="86113" y="0"/>
                      </a:cubicBezTo>
                      <a:cubicBezTo>
                        <a:pt x="85338" y="3105"/>
                        <a:pt x="85338" y="6985"/>
                        <a:pt x="85338" y="8538"/>
                      </a:cubicBezTo>
                      <a:cubicBezTo>
                        <a:pt x="85338" y="10866"/>
                        <a:pt x="89217" y="13971"/>
                        <a:pt x="91544" y="14747"/>
                      </a:cubicBezTo>
                      <a:cubicBezTo>
                        <a:pt x="94647" y="15523"/>
                        <a:pt x="93096" y="20180"/>
                        <a:pt x="92320" y="24060"/>
                      </a:cubicBezTo>
                      <a:cubicBezTo>
                        <a:pt x="91544" y="27941"/>
                        <a:pt x="84562" y="27165"/>
                        <a:pt x="83010" y="29493"/>
                      </a:cubicBezTo>
                      <a:cubicBezTo>
                        <a:pt x="81459" y="31046"/>
                        <a:pt x="73701" y="44240"/>
                        <a:pt x="73701" y="46569"/>
                      </a:cubicBezTo>
                      <a:cubicBezTo>
                        <a:pt x="74476" y="48897"/>
                        <a:pt x="72149" y="55883"/>
                        <a:pt x="69822" y="56659"/>
                      </a:cubicBezTo>
                      <a:cubicBezTo>
                        <a:pt x="67494" y="57435"/>
                        <a:pt x="68270" y="62868"/>
                        <a:pt x="68270" y="65196"/>
                      </a:cubicBezTo>
                      <a:cubicBezTo>
                        <a:pt x="68270" y="67525"/>
                        <a:pt x="60512" y="70629"/>
                        <a:pt x="60512" y="74510"/>
                      </a:cubicBezTo>
                      <a:cubicBezTo>
                        <a:pt x="60512" y="78391"/>
                        <a:pt x="51978" y="93138"/>
                        <a:pt x="48875" y="98571"/>
                      </a:cubicBezTo>
                      <a:cubicBezTo>
                        <a:pt x="45772" y="104004"/>
                        <a:pt x="43444" y="110213"/>
                        <a:pt x="42669" y="105556"/>
                      </a:cubicBezTo>
                      <a:cubicBezTo>
                        <a:pt x="41893" y="100899"/>
                        <a:pt x="34911" y="95466"/>
                        <a:pt x="31807" y="97794"/>
                      </a:cubicBezTo>
                      <a:cubicBezTo>
                        <a:pt x="28704" y="100123"/>
                        <a:pt x="24049" y="98571"/>
                        <a:pt x="22498" y="99347"/>
                      </a:cubicBezTo>
                      <a:cubicBezTo>
                        <a:pt x="20946" y="100123"/>
                        <a:pt x="4655" y="116422"/>
                        <a:pt x="4655" y="116422"/>
                      </a:cubicBezTo>
                      <a:cubicBezTo>
                        <a:pt x="4655" y="116422"/>
                        <a:pt x="3103" y="124183"/>
                        <a:pt x="0" y="133497"/>
                      </a:cubicBezTo>
                      <a:cubicBezTo>
                        <a:pt x="2327" y="135049"/>
                        <a:pt x="3879" y="138930"/>
                        <a:pt x="6206" y="142035"/>
                      </a:cubicBezTo>
                      <a:cubicBezTo>
                        <a:pt x="9309" y="146692"/>
                        <a:pt x="15516" y="142811"/>
                        <a:pt x="17843" y="144363"/>
                      </a:cubicBezTo>
                      <a:cubicBezTo>
                        <a:pt x="20171" y="145915"/>
                        <a:pt x="23274" y="156782"/>
                        <a:pt x="22498" y="159886"/>
                      </a:cubicBezTo>
                      <a:cubicBezTo>
                        <a:pt x="21722" y="162991"/>
                        <a:pt x="17843" y="169976"/>
                        <a:pt x="19395" y="173857"/>
                      </a:cubicBezTo>
                      <a:lnTo>
                        <a:pt x="41117" y="173857"/>
                      </a:lnTo>
                      <a:lnTo>
                        <a:pt x="48099" y="170752"/>
                      </a:ln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5" name="Forma libre 1274">
                  <a:extLst>
                    <a:ext uri="{FF2B5EF4-FFF2-40B4-BE49-F238E27FC236}">
                      <a16:creationId xmlns:a16="http://schemas.microsoft.com/office/drawing/2014/main" id="{13A3417E-968A-A95E-1FA3-A136830EC078}"/>
                    </a:ext>
                  </a:extLst>
                </p:cNvPr>
                <p:cNvSpPr/>
                <p:nvPr/>
              </p:nvSpPr>
              <p:spPr>
                <a:xfrm>
                  <a:off x="3968906" y="2837844"/>
                  <a:ext cx="93994" cy="95688"/>
                </a:xfrm>
                <a:custGeom>
                  <a:avLst/>
                  <a:gdLst>
                    <a:gd name="connsiteX0" fmla="*/ 87788 w 93994"/>
                    <a:gd name="connsiteY0" fmla="*/ 80166 h 95688"/>
                    <a:gd name="connsiteX1" fmla="*/ 81581 w 93994"/>
                    <a:gd name="connsiteY1" fmla="*/ 63091 h 95688"/>
                    <a:gd name="connsiteX2" fmla="*/ 87788 w 93994"/>
                    <a:gd name="connsiteY2" fmla="*/ 47568 h 95688"/>
                    <a:gd name="connsiteX3" fmla="*/ 93994 w 93994"/>
                    <a:gd name="connsiteY3" fmla="*/ 37478 h 95688"/>
                    <a:gd name="connsiteX4" fmla="*/ 88564 w 93994"/>
                    <a:gd name="connsiteY4" fmla="*/ 13417 h 95688"/>
                    <a:gd name="connsiteX5" fmla="*/ 85460 w 93994"/>
                    <a:gd name="connsiteY5" fmla="*/ 11865 h 95688"/>
                    <a:gd name="connsiteX6" fmla="*/ 66841 w 93994"/>
                    <a:gd name="connsiteY6" fmla="*/ 14194 h 95688"/>
                    <a:gd name="connsiteX7" fmla="*/ 52877 w 93994"/>
                    <a:gd name="connsiteY7" fmla="*/ 7984 h 95688"/>
                    <a:gd name="connsiteX8" fmla="*/ 41240 w 93994"/>
                    <a:gd name="connsiteY8" fmla="*/ 4104 h 95688"/>
                    <a:gd name="connsiteX9" fmla="*/ 35809 w 93994"/>
                    <a:gd name="connsiteY9" fmla="*/ 2551 h 95688"/>
                    <a:gd name="connsiteX10" fmla="*/ 28052 w 93994"/>
                    <a:gd name="connsiteY10" fmla="*/ 3327 h 95688"/>
                    <a:gd name="connsiteX11" fmla="*/ 19518 w 93994"/>
                    <a:gd name="connsiteY11" fmla="*/ 7208 h 95688"/>
                    <a:gd name="connsiteX12" fmla="*/ 11760 w 93994"/>
                    <a:gd name="connsiteY12" fmla="*/ 4880 h 95688"/>
                    <a:gd name="connsiteX13" fmla="*/ 6329 w 93994"/>
                    <a:gd name="connsiteY13" fmla="*/ 6432 h 95688"/>
                    <a:gd name="connsiteX14" fmla="*/ 6329 w 93994"/>
                    <a:gd name="connsiteY14" fmla="*/ 18850 h 95688"/>
                    <a:gd name="connsiteX15" fmla="*/ 9432 w 93994"/>
                    <a:gd name="connsiteY15" fmla="*/ 25836 h 95688"/>
                    <a:gd name="connsiteX16" fmla="*/ 12536 w 93994"/>
                    <a:gd name="connsiteY16" fmla="*/ 35150 h 95688"/>
                    <a:gd name="connsiteX17" fmla="*/ 5553 w 93994"/>
                    <a:gd name="connsiteY17" fmla="*/ 35926 h 95688"/>
                    <a:gd name="connsiteX18" fmla="*/ 7105 w 93994"/>
                    <a:gd name="connsiteY18" fmla="*/ 45239 h 95688"/>
                    <a:gd name="connsiteX19" fmla="*/ 2450 w 93994"/>
                    <a:gd name="connsiteY19" fmla="*/ 53777 h 95688"/>
                    <a:gd name="connsiteX20" fmla="*/ 899 w 93994"/>
                    <a:gd name="connsiteY20" fmla="*/ 64643 h 95688"/>
                    <a:gd name="connsiteX21" fmla="*/ 6329 w 93994"/>
                    <a:gd name="connsiteY21" fmla="*/ 69300 h 95688"/>
                    <a:gd name="connsiteX22" fmla="*/ 18742 w 93994"/>
                    <a:gd name="connsiteY22" fmla="*/ 80942 h 95688"/>
                    <a:gd name="connsiteX23" fmla="*/ 14087 w 93994"/>
                    <a:gd name="connsiteY23" fmla="*/ 95689 h 95688"/>
                    <a:gd name="connsiteX24" fmla="*/ 59859 w 93994"/>
                    <a:gd name="connsiteY24" fmla="*/ 85599 h 95688"/>
                    <a:gd name="connsiteX25" fmla="*/ 90115 w 93994"/>
                    <a:gd name="connsiteY25" fmla="*/ 87151 h 95688"/>
                    <a:gd name="connsiteX26" fmla="*/ 87788 w 93994"/>
                    <a:gd name="connsiteY26" fmla="*/ 80166 h 95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3994" h="95688">
                      <a:moveTo>
                        <a:pt x="87788" y="80166"/>
                      </a:moveTo>
                      <a:cubicBezTo>
                        <a:pt x="85460" y="77061"/>
                        <a:pt x="80806" y="65419"/>
                        <a:pt x="81581" y="63091"/>
                      </a:cubicBezTo>
                      <a:cubicBezTo>
                        <a:pt x="81581" y="59986"/>
                        <a:pt x="87788" y="52225"/>
                        <a:pt x="87788" y="47568"/>
                      </a:cubicBezTo>
                      <a:cubicBezTo>
                        <a:pt x="87788" y="43687"/>
                        <a:pt x="93994" y="40583"/>
                        <a:pt x="93994" y="37478"/>
                      </a:cubicBezTo>
                      <a:cubicBezTo>
                        <a:pt x="93994" y="35150"/>
                        <a:pt x="92443" y="21955"/>
                        <a:pt x="88564" y="13417"/>
                      </a:cubicBezTo>
                      <a:cubicBezTo>
                        <a:pt x="87788" y="13417"/>
                        <a:pt x="87012" y="13417"/>
                        <a:pt x="85460" y="11865"/>
                      </a:cubicBezTo>
                      <a:cubicBezTo>
                        <a:pt x="82357" y="8760"/>
                        <a:pt x="71496" y="9537"/>
                        <a:pt x="66841" y="14194"/>
                      </a:cubicBezTo>
                      <a:cubicBezTo>
                        <a:pt x="62962" y="18850"/>
                        <a:pt x="54429" y="10313"/>
                        <a:pt x="52877" y="7984"/>
                      </a:cubicBezTo>
                      <a:cubicBezTo>
                        <a:pt x="51325" y="5656"/>
                        <a:pt x="45119" y="223"/>
                        <a:pt x="41240" y="4104"/>
                      </a:cubicBezTo>
                      <a:cubicBezTo>
                        <a:pt x="36585" y="7208"/>
                        <a:pt x="35034" y="6432"/>
                        <a:pt x="35809" y="2551"/>
                      </a:cubicBezTo>
                      <a:cubicBezTo>
                        <a:pt x="36585" y="-1329"/>
                        <a:pt x="28827" y="-553"/>
                        <a:pt x="28052" y="3327"/>
                      </a:cubicBezTo>
                      <a:cubicBezTo>
                        <a:pt x="27276" y="7208"/>
                        <a:pt x="21069" y="10313"/>
                        <a:pt x="19518" y="7208"/>
                      </a:cubicBezTo>
                      <a:cubicBezTo>
                        <a:pt x="17966" y="4104"/>
                        <a:pt x="13311" y="999"/>
                        <a:pt x="11760" y="4880"/>
                      </a:cubicBezTo>
                      <a:cubicBezTo>
                        <a:pt x="10208" y="7984"/>
                        <a:pt x="8657" y="7208"/>
                        <a:pt x="6329" y="6432"/>
                      </a:cubicBezTo>
                      <a:cubicBezTo>
                        <a:pt x="5553" y="11865"/>
                        <a:pt x="4002" y="17298"/>
                        <a:pt x="6329" y="18850"/>
                      </a:cubicBezTo>
                      <a:cubicBezTo>
                        <a:pt x="9432" y="20403"/>
                        <a:pt x="9432" y="24283"/>
                        <a:pt x="9432" y="25836"/>
                      </a:cubicBezTo>
                      <a:cubicBezTo>
                        <a:pt x="8657" y="28164"/>
                        <a:pt x="14863" y="32821"/>
                        <a:pt x="12536" y="35150"/>
                      </a:cubicBezTo>
                      <a:cubicBezTo>
                        <a:pt x="10208" y="37478"/>
                        <a:pt x="7105" y="32821"/>
                        <a:pt x="5553" y="35926"/>
                      </a:cubicBezTo>
                      <a:cubicBezTo>
                        <a:pt x="4002" y="39030"/>
                        <a:pt x="8657" y="42135"/>
                        <a:pt x="7105" y="45239"/>
                      </a:cubicBezTo>
                      <a:cubicBezTo>
                        <a:pt x="4778" y="48344"/>
                        <a:pt x="1674" y="48344"/>
                        <a:pt x="2450" y="53777"/>
                      </a:cubicBezTo>
                      <a:cubicBezTo>
                        <a:pt x="3226" y="59210"/>
                        <a:pt x="2450" y="63091"/>
                        <a:pt x="899" y="64643"/>
                      </a:cubicBezTo>
                      <a:cubicBezTo>
                        <a:pt x="-1429" y="66195"/>
                        <a:pt x="899" y="66195"/>
                        <a:pt x="6329" y="69300"/>
                      </a:cubicBezTo>
                      <a:cubicBezTo>
                        <a:pt x="10984" y="72405"/>
                        <a:pt x="18742" y="75509"/>
                        <a:pt x="18742" y="80942"/>
                      </a:cubicBezTo>
                      <a:cubicBezTo>
                        <a:pt x="17966" y="85599"/>
                        <a:pt x="16415" y="86375"/>
                        <a:pt x="14087" y="95689"/>
                      </a:cubicBezTo>
                      <a:cubicBezTo>
                        <a:pt x="23397" y="95689"/>
                        <a:pt x="40464" y="88704"/>
                        <a:pt x="59859" y="85599"/>
                      </a:cubicBezTo>
                      <a:cubicBezTo>
                        <a:pt x="72272" y="83271"/>
                        <a:pt x="82357" y="85599"/>
                        <a:pt x="90115" y="87151"/>
                      </a:cubicBezTo>
                      <a:cubicBezTo>
                        <a:pt x="88564" y="84823"/>
                        <a:pt x="88564" y="81718"/>
                        <a:pt x="87788" y="8016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6" name="Forma libre 1275">
                  <a:extLst>
                    <a:ext uri="{FF2B5EF4-FFF2-40B4-BE49-F238E27FC236}">
                      <a16:creationId xmlns:a16="http://schemas.microsoft.com/office/drawing/2014/main" id="{368934C9-42DF-27EC-94F0-320C7BD03AB9}"/>
                    </a:ext>
                  </a:extLst>
                </p:cNvPr>
                <p:cNvSpPr/>
                <p:nvPr/>
              </p:nvSpPr>
              <p:spPr>
                <a:xfrm>
                  <a:off x="4049711" y="2829529"/>
                  <a:ext cx="65942" cy="100168"/>
                </a:xfrm>
                <a:custGeom>
                  <a:avLst/>
                  <a:gdLst>
                    <a:gd name="connsiteX0" fmla="*/ 56633 w 65942"/>
                    <a:gd name="connsiteY0" fmla="*/ 41136 h 100168"/>
                    <a:gd name="connsiteX1" fmla="*/ 56633 w 65942"/>
                    <a:gd name="connsiteY1" fmla="*/ 19404 h 100168"/>
                    <a:gd name="connsiteX2" fmla="*/ 52754 w 65942"/>
                    <a:gd name="connsiteY2" fmla="*/ 10090 h 100168"/>
                    <a:gd name="connsiteX3" fmla="*/ 49651 w 65942"/>
                    <a:gd name="connsiteY3" fmla="*/ 0 h 100168"/>
                    <a:gd name="connsiteX4" fmla="*/ 45772 w 65942"/>
                    <a:gd name="connsiteY4" fmla="*/ 3881 h 100168"/>
                    <a:gd name="connsiteX5" fmla="*/ 6207 w 65942"/>
                    <a:gd name="connsiteY5" fmla="*/ 3105 h 100168"/>
                    <a:gd name="connsiteX6" fmla="*/ 9310 w 65942"/>
                    <a:gd name="connsiteY6" fmla="*/ 18628 h 100168"/>
                    <a:gd name="connsiteX7" fmla="*/ 6982 w 65942"/>
                    <a:gd name="connsiteY7" fmla="*/ 21732 h 100168"/>
                    <a:gd name="connsiteX8" fmla="*/ 12413 w 65942"/>
                    <a:gd name="connsiteY8" fmla="*/ 45793 h 100168"/>
                    <a:gd name="connsiteX9" fmla="*/ 6207 w 65942"/>
                    <a:gd name="connsiteY9" fmla="*/ 55883 h 100168"/>
                    <a:gd name="connsiteX10" fmla="*/ 0 w 65942"/>
                    <a:gd name="connsiteY10" fmla="*/ 71405 h 100168"/>
                    <a:gd name="connsiteX11" fmla="*/ 6207 w 65942"/>
                    <a:gd name="connsiteY11" fmla="*/ 88481 h 100168"/>
                    <a:gd name="connsiteX12" fmla="*/ 6207 w 65942"/>
                    <a:gd name="connsiteY12" fmla="*/ 96242 h 100168"/>
                    <a:gd name="connsiteX13" fmla="*/ 17843 w 65942"/>
                    <a:gd name="connsiteY13" fmla="*/ 100123 h 100168"/>
                    <a:gd name="connsiteX14" fmla="*/ 48099 w 65942"/>
                    <a:gd name="connsiteY14" fmla="*/ 87705 h 100168"/>
                    <a:gd name="connsiteX15" fmla="*/ 65943 w 65942"/>
                    <a:gd name="connsiteY15" fmla="*/ 79943 h 100168"/>
                    <a:gd name="connsiteX16" fmla="*/ 60512 w 65942"/>
                    <a:gd name="connsiteY16" fmla="*/ 62092 h 100168"/>
                    <a:gd name="connsiteX17" fmla="*/ 56633 w 65942"/>
                    <a:gd name="connsiteY17" fmla="*/ 41136 h 10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5942" h="100168">
                      <a:moveTo>
                        <a:pt x="56633" y="41136"/>
                      </a:moveTo>
                      <a:cubicBezTo>
                        <a:pt x="54306" y="35703"/>
                        <a:pt x="55857" y="24837"/>
                        <a:pt x="56633" y="19404"/>
                      </a:cubicBezTo>
                      <a:cubicBezTo>
                        <a:pt x="56633" y="13971"/>
                        <a:pt x="55082" y="11642"/>
                        <a:pt x="52754" y="10090"/>
                      </a:cubicBezTo>
                      <a:cubicBezTo>
                        <a:pt x="51203" y="9314"/>
                        <a:pt x="50427" y="4657"/>
                        <a:pt x="49651" y="0"/>
                      </a:cubicBezTo>
                      <a:cubicBezTo>
                        <a:pt x="46548" y="1552"/>
                        <a:pt x="46548" y="5433"/>
                        <a:pt x="45772" y="3881"/>
                      </a:cubicBezTo>
                      <a:cubicBezTo>
                        <a:pt x="44220" y="1552"/>
                        <a:pt x="8534" y="0"/>
                        <a:pt x="6207" y="3105"/>
                      </a:cubicBezTo>
                      <a:cubicBezTo>
                        <a:pt x="4655" y="6209"/>
                        <a:pt x="9310" y="16299"/>
                        <a:pt x="9310" y="18628"/>
                      </a:cubicBezTo>
                      <a:cubicBezTo>
                        <a:pt x="9310" y="20180"/>
                        <a:pt x="8534" y="21732"/>
                        <a:pt x="6982" y="21732"/>
                      </a:cubicBezTo>
                      <a:cubicBezTo>
                        <a:pt x="10861" y="30270"/>
                        <a:pt x="12413" y="43464"/>
                        <a:pt x="12413" y="45793"/>
                      </a:cubicBezTo>
                      <a:cubicBezTo>
                        <a:pt x="12413" y="48897"/>
                        <a:pt x="6207" y="52002"/>
                        <a:pt x="6207" y="55883"/>
                      </a:cubicBezTo>
                      <a:cubicBezTo>
                        <a:pt x="6207" y="59763"/>
                        <a:pt x="776" y="68301"/>
                        <a:pt x="0" y="71405"/>
                      </a:cubicBezTo>
                      <a:cubicBezTo>
                        <a:pt x="0" y="74510"/>
                        <a:pt x="4655" y="86152"/>
                        <a:pt x="6207" y="88481"/>
                      </a:cubicBezTo>
                      <a:cubicBezTo>
                        <a:pt x="6982" y="90033"/>
                        <a:pt x="6982" y="93138"/>
                        <a:pt x="6207" y="96242"/>
                      </a:cubicBezTo>
                      <a:cubicBezTo>
                        <a:pt x="12413" y="97794"/>
                        <a:pt x="16292" y="100123"/>
                        <a:pt x="17843" y="100123"/>
                      </a:cubicBezTo>
                      <a:cubicBezTo>
                        <a:pt x="20947" y="100899"/>
                        <a:pt x="40342" y="91585"/>
                        <a:pt x="48099" y="87705"/>
                      </a:cubicBezTo>
                      <a:cubicBezTo>
                        <a:pt x="54306" y="84600"/>
                        <a:pt x="61288" y="82272"/>
                        <a:pt x="65943" y="79943"/>
                      </a:cubicBezTo>
                      <a:cubicBezTo>
                        <a:pt x="62840" y="74510"/>
                        <a:pt x="60512" y="66749"/>
                        <a:pt x="60512" y="62092"/>
                      </a:cubicBezTo>
                      <a:cubicBezTo>
                        <a:pt x="61288" y="55106"/>
                        <a:pt x="58961" y="46569"/>
                        <a:pt x="56633" y="4113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7" name="Forma libre 1276">
                  <a:extLst>
                    <a:ext uri="{FF2B5EF4-FFF2-40B4-BE49-F238E27FC236}">
                      <a16:creationId xmlns:a16="http://schemas.microsoft.com/office/drawing/2014/main" id="{26600E2E-3C48-CD9B-9366-8E1FFE10FF7F}"/>
                    </a:ext>
                  </a:extLst>
                </p:cNvPr>
                <p:cNvSpPr/>
                <p:nvPr/>
              </p:nvSpPr>
              <p:spPr>
                <a:xfrm>
                  <a:off x="3864296" y="2805468"/>
                  <a:ext cx="116173" cy="85833"/>
                </a:xfrm>
                <a:custGeom>
                  <a:avLst/>
                  <a:gdLst>
                    <a:gd name="connsiteX0" fmla="*/ 38790 w 116173"/>
                    <a:gd name="connsiteY0" fmla="*/ 46569 h 85833"/>
                    <a:gd name="connsiteX1" fmla="*/ 45772 w 116173"/>
                    <a:gd name="connsiteY1" fmla="*/ 45016 h 85833"/>
                    <a:gd name="connsiteX2" fmla="*/ 57409 w 116173"/>
                    <a:gd name="connsiteY2" fmla="*/ 42688 h 85833"/>
                    <a:gd name="connsiteX3" fmla="*/ 69822 w 116173"/>
                    <a:gd name="connsiteY3" fmla="*/ 58211 h 85833"/>
                    <a:gd name="connsiteX4" fmla="*/ 72149 w 116173"/>
                    <a:gd name="connsiteY4" fmla="*/ 67525 h 85833"/>
                    <a:gd name="connsiteX5" fmla="*/ 72925 w 116173"/>
                    <a:gd name="connsiteY5" fmla="*/ 68301 h 85833"/>
                    <a:gd name="connsiteX6" fmla="*/ 84562 w 116173"/>
                    <a:gd name="connsiteY6" fmla="*/ 65972 h 85833"/>
                    <a:gd name="connsiteX7" fmla="*/ 89217 w 116173"/>
                    <a:gd name="connsiteY7" fmla="*/ 79167 h 85833"/>
                    <a:gd name="connsiteX8" fmla="*/ 96975 w 116173"/>
                    <a:gd name="connsiteY8" fmla="*/ 84600 h 85833"/>
                    <a:gd name="connsiteX9" fmla="*/ 103181 w 116173"/>
                    <a:gd name="connsiteY9" fmla="*/ 79943 h 85833"/>
                    <a:gd name="connsiteX10" fmla="*/ 106284 w 116173"/>
                    <a:gd name="connsiteY10" fmla="*/ 82271 h 85833"/>
                    <a:gd name="connsiteX11" fmla="*/ 110163 w 116173"/>
                    <a:gd name="connsiteY11" fmla="*/ 77615 h 85833"/>
                    <a:gd name="connsiteX12" fmla="*/ 108611 w 116173"/>
                    <a:gd name="connsiteY12" fmla="*/ 68301 h 85833"/>
                    <a:gd name="connsiteX13" fmla="*/ 115594 w 116173"/>
                    <a:gd name="connsiteY13" fmla="*/ 67525 h 85833"/>
                    <a:gd name="connsiteX14" fmla="*/ 112490 w 116173"/>
                    <a:gd name="connsiteY14" fmla="*/ 58211 h 85833"/>
                    <a:gd name="connsiteX15" fmla="*/ 109387 w 116173"/>
                    <a:gd name="connsiteY15" fmla="*/ 51226 h 85833"/>
                    <a:gd name="connsiteX16" fmla="*/ 109387 w 116173"/>
                    <a:gd name="connsiteY16" fmla="*/ 38807 h 85833"/>
                    <a:gd name="connsiteX17" fmla="*/ 107060 w 116173"/>
                    <a:gd name="connsiteY17" fmla="*/ 36479 h 85833"/>
                    <a:gd name="connsiteX18" fmla="*/ 103181 w 116173"/>
                    <a:gd name="connsiteY18" fmla="*/ 27941 h 85833"/>
                    <a:gd name="connsiteX19" fmla="*/ 103181 w 116173"/>
                    <a:gd name="connsiteY19" fmla="*/ 22508 h 85833"/>
                    <a:gd name="connsiteX20" fmla="*/ 97750 w 116173"/>
                    <a:gd name="connsiteY20" fmla="*/ 14747 h 85833"/>
                    <a:gd name="connsiteX21" fmla="*/ 91544 w 116173"/>
                    <a:gd name="connsiteY21" fmla="*/ 3105 h 85833"/>
                    <a:gd name="connsiteX22" fmla="*/ 80683 w 116173"/>
                    <a:gd name="connsiteY22" fmla="*/ 10866 h 85833"/>
                    <a:gd name="connsiteX23" fmla="*/ 69822 w 116173"/>
                    <a:gd name="connsiteY23" fmla="*/ 10090 h 85833"/>
                    <a:gd name="connsiteX24" fmla="*/ 61288 w 116173"/>
                    <a:gd name="connsiteY24" fmla="*/ 11642 h 85833"/>
                    <a:gd name="connsiteX25" fmla="*/ 56633 w 116173"/>
                    <a:gd name="connsiteY25" fmla="*/ 7761 h 85833"/>
                    <a:gd name="connsiteX26" fmla="*/ 56633 w 116173"/>
                    <a:gd name="connsiteY26" fmla="*/ 5433 h 85833"/>
                    <a:gd name="connsiteX27" fmla="*/ 55082 w 116173"/>
                    <a:gd name="connsiteY27" fmla="*/ 6209 h 85833"/>
                    <a:gd name="connsiteX28" fmla="*/ 32584 w 116173"/>
                    <a:gd name="connsiteY28" fmla="*/ 4657 h 85833"/>
                    <a:gd name="connsiteX29" fmla="*/ 21722 w 116173"/>
                    <a:gd name="connsiteY29" fmla="*/ 0 h 85833"/>
                    <a:gd name="connsiteX30" fmla="*/ 18619 w 116173"/>
                    <a:gd name="connsiteY30" fmla="*/ 6985 h 85833"/>
                    <a:gd name="connsiteX31" fmla="*/ 19395 w 116173"/>
                    <a:gd name="connsiteY31" fmla="*/ 13971 h 85833"/>
                    <a:gd name="connsiteX32" fmla="*/ 13964 w 116173"/>
                    <a:gd name="connsiteY32" fmla="*/ 16299 h 85833"/>
                    <a:gd name="connsiteX33" fmla="*/ 1552 w 116173"/>
                    <a:gd name="connsiteY33" fmla="*/ 24060 h 85833"/>
                    <a:gd name="connsiteX34" fmla="*/ 0 w 116173"/>
                    <a:gd name="connsiteY34" fmla="*/ 25613 h 85833"/>
                    <a:gd name="connsiteX35" fmla="*/ 10861 w 116173"/>
                    <a:gd name="connsiteY35" fmla="*/ 39583 h 85833"/>
                    <a:gd name="connsiteX36" fmla="*/ 28705 w 116173"/>
                    <a:gd name="connsiteY36" fmla="*/ 58987 h 85833"/>
                    <a:gd name="connsiteX37" fmla="*/ 38790 w 116173"/>
                    <a:gd name="connsiteY37" fmla="*/ 46569 h 85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173" h="85833">
                      <a:moveTo>
                        <a:pt x="38790" y="46569"/>
                      </a:moveTo>
                      <a:cubicBezTo>
                        <a:pt x="38790" y="42688"/>
                        <a:pt x="41893" y="44240"/>
                        <a:pt x="45772" y="45016"/>
                      </a:cubicBezTo>
                      <a:cubicBezTo>
                        <a:pt x="49651" y="45793"/>
                        <a:pt x="54306" y="42688"/>
                        <a:pt x="57409" y="42688"/>
                      </a:cubicBezTo>
                      <a:cubicBezTo>
                        <a:pt x="60512" y="42688"/>
                        <a:pt x="69822" y="55106"/>
                        <a:pt x="69822" y="58211"/>
                      </a:cubicBezTo>
                      <a:cubicBezTo>
                        <a:pt x="69822" y="61316"/>
                        <a:pt x="69822" y="64420"/>
                        <a:pt x="72149" y="67525"/>
                      </a:cubicBezTo>
                      <a:cubicBezTo>
                        <a:pt x="72149" y="67525"/>
                        <a:pt x="72149" y="68301"/>
                        <a:pt x="72925" y="68301"/>
                      </a:cubicBezTo>
                      <a:cubicBezTo>
                        <a:pt x="78355" y="66749"/>
                        <a:pt x="83010" y="65972"/>
                        <a:pt x="84562" y="65972"/>
                      </a:cubicBezTo>
                      <a:cubicBezTo>
                        <a:pt x="86113" y="65972"/>
                        <a:pt x="89992" y="74510"/>
                        <a:pt x="89217" y="79167"/>
                      </a:cubicBezTo>
                      <a:cubicBezTo>
                        <a:pt x="88441" y="84600"/>
                        <a:pt x="94647" y="87704"/>
                        <a:pt x="96975" y="84600"/>
                      </a:cubicBezTo>
                      <a:cubicBezTo>
                        <a:pt x="99302" y="81495"/>
                        <a:pt x="102405" y="76838"/>
                        <a:pt x="103181" y="79943"/>
                      </a:cubicBezTo>
                      <a:cubicBezTo>
                        <a:pt x="103181" y="80719"/>
                        <a:pt x="104733" y="81495"/>
                        <a:pt x="106284" y="82271"/>
                      </a:cubicBezTo>
                      <a:cubicBezTo>
                        <a:pt x="107060" y="79943"/>
                        <a:pt x="108611" y="79167"/>
                        <a:pt x="110163" y="77615"/>
                      </a:cubicBezTo>
                      <a:cubicBezTo>
                        <a:pt x="112490" y="74510"/>
                        <a:pt x="107060" y="71405"/>
                        <a:pt x="108611" y="68301"/>
                      </a:cubicBezTo>
                      <a:cubicBezTo>
                        <a:pt x="110163" y="65196"/>
                        <a:pt x="113266" y="69853"/>
                        <a:pt x="115594" y="67525"/>
                      </a:cubicBezTo>
                      <a:cubicBezTo>
                        <a:pt x="117921" y="65196"/>
                        <a:pt x="112490" y="59763"/>
                        <a:pt x="112490" y="58211"/>
                      </a:cubicBezTo>
                      <a:cubicBezTo>
                        <a:pt x="113266" y="55883"/>
                        <a:pt x="112490" y="52778"/>
                        <a:pt x="109387" y="51226"/>
                      </a:cubicBezTo>
                      <a:cubicBezTo>
                        <a:pt x="107060" y="49673"/>
                        <a:pt x="108611" y="44240"/>
                        <a:pt x="109387" y="38807"/>
                      </a:cubicBezTo>
                      <a:cubicBezTo>
                        <a:pt x="108611" y="38031"/>
                        <a:pt x="107836" y="37255"/>
                        <a:pt x="107060" y="36479"/>
                      </a:cubicBezTo>
                      <a:cubicBezTo>
                        <a:pt x="105508" y="33374"/>
                        <a:pt x="106284" y="27941"/>
                        <a:pt x="103181" y="27941"/>
                      </a:cubicBezTo>
                      <a:cubicBezTo>
                        <a:pt x="100078" y="27941"/>
                        <a:pt x="100078" y="23284"/>
                        <a:pt x="103181" y="22508"/>
                      </a:cubicBezTo>
                      <a:cubicBezTo>
                        <a:pt x="106284" y="21732"/>
                        <a:pt x="97750" y="18627"/>
                        <a:pt x="97750" y="14747"/>
                      </a:cubicBezTo>
                      <a:cubicBezTo>
                        <a:pt x="97750" y="11642"/>
                        <a:pt x="93871" y="3881"/>
                        <a:pt x="91544" y="3105"/>
                      </a:cubicBezTo>
                      <a:cubicBezTo>
                        <a:pt x="89992" y="2328"/>
                        <a:pt x="83010" y="10866"/>
                        <a:pt x="80683" y="10866"/>
                      </a:cubicBezTo>
                      <a:cubicBezTo>
                        <a:pt x="77580" y="10866"/>
                        <a:pt x="72149" y="5433"/>
                        <a:pt x="69822" y="10090"/>
                      </a:cubicBezTo>
                      <a:cubicBezTo>
                        <a:pt x="68270" y="14747"/>
                        <a:pt x="63615" y="7761"/>
                        <a:pt x="61288" y="11642"/>
                      </a:cubicBezTo>
                      <a:cubicBezTo>
                        <a:pt x="58185" y="15523"/>
                        <a:pt x="56633" y="7761"/>
                        <a:pt x="56633" y="7761"/>
                      </a:cubicBezTo>
                      <a:cubicBezTo>
                        <a:pt x="56633" y="7761"/>
                        <a:pt x="56633" y="6985"/>
                        <a:pt x="56633" y="5433"/>
                      </a:cubicBezTo>
                      <a:cubicBezTo>
                        <a:pt x="55857" y="5433"/>
                        <a:pt x="55857" y="6209"/>
                        <a:pt x="55082" y="6209"/>
                      </a:cubicBezTo>
                      <a:cubicBezTo>
                        <a:pt x="47324" y="9314"/>
                        <a:pt x="32584" y="6985"/>
                        <a:pt x="32584" y="4657"/>
                      </a:cubicBezTo>
                      <a:cubicBezTo>
                        <a:pt x="31808" y="2328"/>
                        <a:pt x="21722" y="0"/>
                        <a:pt x="21722" y="0"/>
                      </a:cubicBezTo>
                      <a:cubicBezTo>
                        <a:pt x="21722" y="0"/>
                        <a:pt x="21722" y="6209"/>
                        <a:pt x="18619" y="6985"/>
                      </a:cubicBezTo>
                      <a:cubicBezTo>
                        <a:pt x="14740" y="8538"/>
                        <a:pt x="19395" y="13194"/>
                        <a:pt x="19395" y="13971"/>
                      </a:cubicBezTo>
                      <a:cubicBezTo>
                        <a:pt x="19395" y="15523"/>
                        <a:pt x="16292" y="17075"/>
                        <a:pt x="13964" y="16299"/>
                      </a:cubicBezTo>
                      <a:cubicBezTo>
                        <a:pt x="11637" y="15523"/>
                        <a:pt x="4655" y="21732"/>
                        <a:pt x="1552" y="24060"/>
                      </a:cubicBezTo>
                      <a:cubicBezTo>
                        <a:pt x="776" y="24060"/>
                        <a:pt x="776" y="24837"/>
                        <a:pt x="0" y="25613"/>
                      </a:cubicBezTo>
                      <a:cubicBezTo>
                        <a:pt x="5431" y="30270"/>
                        <a:pt x="4655" y="34927"/>
                        <a:pt x="10861" y="39583"/>
                      </a:cubicBezTo>
                      <a:cubicBezTo>
                        <a:pt x="16292" y="43464"/>
                        <a:pt x="24050" y="49673"/>
                        <a:pt x="28705" y="58987"/>
                      </a:cubicBezTo>
                      <a:cubicBezTo>
                        <a:pt x="32584" y="54330"/>
                        <a:pt x="38790" y="48897"/>
                        <a:pt x="38790" y="4656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8" name="Forma libre 1277">
                  <a:extLst>
                    <a:ext uri="{FF2B5EF4-FFF2-40B4-BE49-F238E27FC236}">
                      <a16:creationId xmlns:a16="http://schemas.microsoft.com/office/drawing/2014/main" id="{006A694F-112E-434D-D633-D395D144B8BF}"/>
                    </a:ext>
                  </a:extLst>
                </p:cNvPr>
                <p:cNvSpPr/>
                <p:nvPr/>
              </p:nvSpPr>
              <p:spPr>
                <a:xfrm>
                  <a:off x="3917826" y="2872217"/>
                  <a:ext cx="65592" cy="62091"/>
                </a:xfrm>
                <a:custGeom>
                  <a:avLst/>
                  <a:gdLst>
                    <a:gd name="connsiteX0" fmla="*/ 55082 w 65592"/>
                    <a:gd name="connsiteY0" fmla="*/ 35703 h 62091"/>
                    <a:gd name="connsiteX1" fmla="*/ 49651 w 65592"/>
                    <a:gd name="connsiteY1" fmla="*/ 31046 h 62091"/>
                    <a:gd name="connsiteX2" fmla="*/ 51203 w 65592"/>
                    <a:gd name="connsiteY2" fmla="*/ 20180 h 62091"/>
                    <a:gd name="connsiteX3" fmla="*/ 51203 w 65592"/>
                    <a:gd name="connsiteY3" fmla="*/ 16299 h 62091"/>
                    <a:gd name="connsiteX4" fmla="*/ 48099 w 65592"/>
                    <a:gd name="connsiteY4" fmla="*/ 13971 h 62091"/>
                    <a:gd name="connsiteX5" fmla="*/ 41893 w 65592"/>
                    <a:gd name="connsiteY5" fmla="*/ 18628 h 62091"/>
                    <a:gd name="connsiteX6" fmla="*/ 34135 w 65592"/>
                    <a:gd name="connsiteY6" fmla="*/ 13194 h 62091"/>
                    <a:gd name="connsiteX7" fmla="*/ 29480 w 65592"/>
                    <a:gd name="connsiteY7" fmla="*/ 0 h 62091"/>
                    <a:gd name="connsiteX8" fmla="*/ 17843 w 65592"/>
                    <a:gd name="connsiteY8" fmla="*/ 2328 h 62091"/>
                    <a:gd name="connsiteX9" fmla="*/ 16292 w 65592"/>
                    <a:gd name="connsiteY9" fmla="*/ 10090 h 62091"/>
                    <a:gd name="connsiteX10" fmla="*/ 3879 w 65592"/>
                    <a:gd name="connsiteY10" fmla="*/ 20180 h 62091"/>
                    <a:gd name="connsiteX11" fmla="*/ 0 w 65592"/>
                    <a:gd name="connsiteY11" fmla="*/ 25613 h 62091"/>
                    <a:gd name="connsiteX12" fmla="*/ 20171 w 65592"/>
                    <a:gd name="connsiteY12" fmla="*/ 38807 h 62091"/>
                    <a:gd name="connsiteX13" fmla="*/ 56633 w 65592"/>
                    <a:gd name="connsiteY13" fmla="*/ 61316 h 62091"/>
                    <a:gd name="connsiteX14" fmla="*/ 60512 w 65592"/>
                    <a:gd name="connsiteY14" fmla="*/ 62092 h 62091"/>
                    <a:gd name="connsiteX15" fmla="*/ 65167 w 65592"/>
                    <a:gd name="connsiteY15" fmla="*/ 47345 h 62091"/>
                    <a:gd name="connsiteX16" fmla="*/ 55082 w 65592"/>
                    <a:gd name="connsiteY16" fmla="*/ 35703 h 62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65592" h="62091">
                      <a:moveTo>
                        <a:pt x="55082" y="35703"/>
                      </a:moveTo>
                      <a:cubicBezTo>
                        <a:pt x="50427" y="32598"/>
                        <a:pt x="48099" y="32598"/>
                        <a:pt x="49651" y="31046"/>
                      </a:cubicBezTo>
                      <a:cubicBezTo>
                        <a:pt x="51978" y="29494"/>
                        <a:pt x="51978" y="25613"/>
                        <a:pt x="51203" y="20180"/>
                      </a:cubicBezTo>
                      <a:cubicBezTo>
                        <a:pt x="51203" y="18628"/>
                        <a:pt x="51203" y="17075"/>
                        <a:pt x="51203" y="16299"/>
                      </a:cubicBezTo>
                      <a:cubicBezTo>
                        <a:pt x="49651" y="15523"/>
                        <a:pt x="48099" y="14747"/>
                        <a:pt x="48099" y="13971"/>
                      </a:cubicBezTo>
                      <a:cubicBezTo>
                        <a:pt x="47324" y="10866"/>
                        <a:pt x="44220" y="15523"/>
                        <a:pt x="41893" y="18628"/>
                      </a:cubicBezTo>
                      <a:cubicBezTo>
                        <a:pt x="39566" y="21732"/>
                        <a:pt x="33359" y="18628"/>
                        <a:pt x="34135" y="13194"/>
                      </a:cubicBezTo>
                      <a:cubicBezTo>
                        <a:pt x="34911" y="7761"/>
                        <a:pt x="31032" y="0"/>
                        <a:pt x="29480" y="0"/>
                      </a:cubicBezTo>
                      <a:cubicBezTo>
                        <a:pt x="28705" y="0"/>
                        <a:pt x="24050" y="776"/>
                        <a:pt x="17843" y="2328"/>
                      </a:cubicBezTo>
                      <a:cubicBezTo>
                        <a:pt x="18619" y="4657"/>
                        <a:pt x="17068" y="7761"/>
                        <a:pt x="16292" y="10090"/>
                      </a:cubicBezTo>
                      <a:cubicBezTo>
                        <a:pt x="15516" y="13194"/>
                        <a:pt x="6982" y="17851"/>
                        <a:pt x="3879" y="20180"/>
                      </a:cubicBezTo>
                      <a:cubicBezTo>
                        <a:pt x="3103" y="20956"/>
                        <a:pt x="1552" y="23284"/>
                        <a:pt x="0" y="25613"/>
                      </a:cubicBezTo>
                      <a:cubicBezTo>
                        <a:pt x="6207" y="29494"/>
                        <a:pt x="13964" y="34151"/>
                        <a:pt x="20171" y="38807"/>
                      </a:cubicBezTo>
                      <a:cubicBezTo>
                        <a:pt x="31808" y="47345"/>
                        <a:pt x="48875" y="58987"/>
                        <a:pt x="56633" y="61316"/>
                      </a:cubicBezTo>
                      <a:cubicBezTo>
                        <a:pt x="57409" y="62092"/>
                        <a:pt x="58961" y="62092"/>
                        <a:pt x="60512" y="62092"/>
                      </a:cubicBezTo>
                      <a:cubicBezTo>
                        <a:pt x="62064" y="53554"/>
                        <a:pt x="64391" y="52002"/>
                        <a:pt x="65167" y="47345"/>
                      </a:cubicBezTo>
                      <a:cubicBezTo>
                        <a:pt x="67494" y="41912"/>
                        <a:pt x="59736" y="38807"/>
                        <a:pt x="55082" y="3570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79" name="Forma libre 1278">
                  <a:extLst>
                    <a:ext uri="{FF2B5EF4-FFF2-40B4-BE49-F238E27FC236}">
                      <a16:creationId xmlns:a16="http://schemas.microsoft.com/office/drawing/2014/main" id="{DC81198A-27E2-9278-2612-B329F096156B}"/>
                    </a:ext>
                  </a:extLst>
                </p:cNvPr>
                <p:cNvSpPr/>
                <p:nvPr/>
              </p:nvSpPr>
              <p:spPr>
                <a:xfrm>
                  <a:off x="3892225" y="2847380"/>
                  <a:ext cx="45228" cy="48897"/>
                </a:xfrm>
                <a:custGeom>
                  <a:avLst/>
                  <a:gdLst>
                    <a:gd name="connsiteX0" fmla="*/ 43445 w 45228"/>
                    <a:gd name="connsiteY0" fmla="*/ 34150 h 48897"/>
                    <a:gd name="connsiteX1" fmla="*/ 44220 w 45228"/>
                    <a:gd name="connsiteY1" fmla="*/ 24837 h 48897"/>
                    <a:gd name="connsiteX2" fmla="*/ 41893 w 45228"/>
                    <a:gd name="connsiteY2" fmla="*/ 15523 h 48897"/>
                    <a:gd name="connsiteX3" fmla="*/ 29480 w 45228"/>
                    <a:gd name="connsiteY3" fmla="*/ 0 h 48897"/>
                    <a:gd name="connsiteX4" fmla="*/ 17843 w 45228"/>
                    <a:gd name="connsiteY4" fmla="*/ 2328 h 48897"/>
                    <a:gd name="connsiteX5" fmla="*/ 10861 w 45228"/>
                    <a:gd name="connsiteY5" fmla="*/ 3881 h 48897"/>
                    <a:gd name="connsiteX6" fmla="*/ 0 w 45228"/>
                    <a:gd name="connsiteY6" fmla="*/ 15523 h 48897"/>
                    <a:gd name="connsiteX7" fmla="*/ 2327 w 45228"/>
                    <a:gd name="connsiteY7" fmla="*/ 20956 h 48897"/>
                    <a:gd name="connsiteX8" fmla="*/ 14740 w 45228"/>
                    <a:gd name="connsiteY8" fmla="*/ 40360 h 48897"/>
                    <a:gd name="connsiteX9" fmla="*/ 27153 w 45228"/>
                    <a:gd name="connsiteY9" fmla="*/ 48897 h 48897"/>
                    <a:gd name="connsiteX10" fmla="*/ 31032 w 45228"/>
                    <a:gd name="connsiteY10" fmla="*/ 43464 h 48897"/>
                    <a:gd name="connsiteX11" fmla="*/ 43445 w 45228"/>
                    <a:gd name="connsiteY11" fmla="*/ 34150 h 48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28" h="48897">
                      <a:moveTo>
                        <a:pt x="43445" y="34150"/>
                      </a:moveTo>
                      <a:cubicBezTo>
                        <a:pt x="44220" y="31046"/>
                        <a:pt x="46548" y="27941"/>
                        <a:pt x="44220" y="24837"/>
                      </a:cubicBezTo>
                      <a:cubicBezTo>
                        <a:pt x="42669" y="21732"/>
                        <a:pt x="41893" y="18627"/>
                        <a:pt x="41893" y="15523"/>
                      </a:cubicBezTo>
                      <a:cubicBezTo>
                        <a:pt x="41893" y="12418"/>
                        <a:pt x="32584" y="0"/>
                        <a:pt x="29480" y="0"/>
                      </a:cubicBezTo>
                      <a:cubicBezTo>
                        <a:pt x="26377" y="0"/>
                        <a:pt x="21722" y="3105"/>
                        <a:pt x="17843" y="2328"/>
                      </a:cubicBezTo>
                      <a:cubicBezTo>
                        <a:pt x="13964" y="1552"/>
                        <a:pt x="10861" y="0"/>
                        <a:pt x="10861" y="3881"/>
                      </a:cubicBezTo>
                      <a:cubicBezTo>
                        <a:pt x="10861" y="6209"/>
                        <a:pt x="4655" y="11642"/>
                        <a:pt x="0" y="15523"/>
                      </a:cubicBezTo>
                      <a:cubicBezTo>
                        <a:pt x="776" y="17075"/>
                        <a:pt x="1552" y="19404"/>
                        <a:pt x="2327" y="20956"/>
                      </a:cubicBezTo>
                      <a:cubicBezTo>
                        <a:pt x="6206" y="33374"/>
                        <a:pt x="9310" y="36479"/>
                        <a:pt x="14740" y="40360"/>
                      </a:cubicBezTo>
                      <a:cubicBezTo>
                        <a:pt x="17068" y="42688"/>
                        <a:pt x="21722" y="45017"/>
                        <a:pt x="27153" y="48897"/>
                      </a:cubicBezTo>
                      <a:cubicBezTo>
                        <a:pt x="28705" y="46569"/>
                        <a:pt x="29480" y="44240"/>
                        <a:pt x="31032" y="43464"/>
                      </a:cubicBezTo>
                      <a:cubicBezTo>
                        <a:pt x="34135" y="41912"/>
                        <a:pt x="42669" y="37255"/>
                        <a:pt x="43445" y="3415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0" name="Forma libre 1279">
                  <a:extLst>
                    <a:ext uri="{FF2B5EF4-FFF2-40B4-BE49-F238E27FC236}">
                      <a16:creationId xmlns:a16="http://schemas.microsoft.com/office/drawing/2014/main" id="{F54F42D8-28E0-B238-7459-A565EF06FF04}"/>
                    </a:ext>
                  </a:extLst>
                </p:cNvPr>
                <p:cNvSpPr/>
                <p:nvPr/>
              </p:nvSpPr>
              <p:spPr>
                <a:xfrm>
                  <a:off x="3834040" y="2557878"/>
                  <a:ext cx="130915" cy="106353"/>
                </a:xfrm>
                <a:custGeom>
                  <a:avLst/>
                  <a:gdLst>
                    <a:gd name="connsiteX0" fmla="*/ 61288 w 130915"/>
                    <a:gd name="connsiteY0" fmla="*/ 82272 h 106353"/>
                    <a:gd name="connsiteX1" fmla="*/ 77580 w 130915"/>
                    <a:gd name="connsiteY1" fmla="*/ 70629 h 106353"/>
                    <a:gd name="connsiteX2" fmla="*/ 77580 w 130915"/>
                    <a:gd name="connsiteY2" fmla="*/ 28717 h 106353"/>
                    <a:gd name="connsiteX3" fmla="*/ 130334 w 130915"/>
                    <a:gd name="connsiteY3" fmla="*/ 28717 h 106353"/>
                    <a:gd name="connsiteX4" fmla="*/ 130334 w 130915"/>
                    <a:gd name="connsiteY4" fmla="*/ 6209 h 106353"/>
                    <a:gd name="connsiteX5" fmla="*/ 119473 w 130915"/>
                    <a:gd name="connsiteY5" fmla="*/ 0 h 106353"/>
                    <a:gd name="connsiteX6" fmla="*/ 61288 w 130915"/>
                    <a:gd name="connsiteY6" fmla="*/ 0 h 106353"/>
                    <a:gd name="connsiteX7" fmla="*/ 52754 w 130915"/>
                    <a:gd name="connsiteY7" fmla="*/ 13971 h 106353"/>
                    <a:gd name="connsiteX8" fmla="*/ 31808 w 130915"/>
                    <a:gd name="connsiteY8" fmla="*/ 42688 h 106353"/>
                    <a:gd name="connsiteX9" fmla="*/ 4655 w 130915"/>
                    <a:gd name="connsiteY9" fmla="*/ 91585 h 106353"/>
                    <a:gd name="connsiteX10" fmla="*/ 0 w 130915"/>
                    <a:gd name="connsiteY10" fmla="*/ 106332 h 106353"/>
                    <a:gd name="connsiteX11" fmla="*/ 61288 w 130915"/>
                    <a:gd name="connsiteY11" fmla="*/ 106332 h 106353"/>
                    <a:gd name="connsiteX12" fmla="*/ 61288 w 130915"/>
                    <a:gd name="connsiteY12" fmla="*/ 82272 h 1063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0915" h="106353">
                      <a:moveTo>
                        <a:pt x="61288" y="82272"/>
                      </a:moveTo>
                      <a:cubicBezTo>
                        <a:pt x="61288" y="78391"/>
                        <a:pt x="77580" y="74510"/>
                        <a:pt x="77580" y="70629"/>
                      </a:cubicBezTo>
                      <a:cubicBezTo>
                        <a:pt x="77580" y="66749"/>
                        <a:pt x="77580" y="28717"/>
                        <a:pt x="77580" y="28717"/>
                      </a:cubicBezTo>
                      <a:cubicBezTo>
                        <a:pt x="77580" y="28717"/>
                        <a:pt x="128782" y="29494"/>
                        <a:pt x="130334" y="28717"/>
                      </a:cubicBezTo>
                      <a:cubicBezTo>
                        <a:pt x="131110" y="27941"/>
                        <a:pt x="131110" y="17075"/>
                        <a:pt x="130334" y="6209"/>
                      </a:cubicBezTo>
                      <a:cubicBezTo>
                        <a:pt x="128782" y="3105"/>
                        <a:pt x="131110" y="0"/>
                        <a:pt x="119473" y="0"/>
                      </a:cubicBezTo>
                      <a:cubicBezTo>
                        <a:pt x="109387" y="0"/>
                        <a:pt x="80683" y="0"/>
                        <a:pt x="61288" y="0"/>
                      </a:cubicBezTo>
                      <a:cubicBezTo>
                        <a:pt x="56633" y="3881"/>
                        <a:pt x="54306" y="10090"/>
                        <a:pt x="52754" y="13971"/>
                      </a:cubicBezTo>
                      <a:cubicBezTo>
                        <a:pt x="49651" y="21732"/>
                        <a:pt x="32584" y="31822"/>
                        <a:pt x="31808" y="42688"/>
                      </a:cubicBezTo>
                      <a:cubicBezTo>
                        <a:pt x="31032" y="52778"/>
                        <a:pt x="14740" y="69077"/>
                        <a:pt x="4655" y="91585"/>
                      </a:cubicBezTo>
                      <a:cubicBezTo>
                        <a:pt x="1552" y="97794"/>
                        <a:pt x="776" y="102451"/>
                        <a:pt x="0" y="106332"/>
                      </a:cubicBezTo>
                      <a:lnTo>
                        <a:pt x="61288" y="106332"/>
                      </a:lnTo>
                      <a:cubicBezTo>
                        <a:pt x="61288" y="107108"/>
                        <a:pt x="61288" y="86152"/>
                        <a:pt x="61288" y="8227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1" name="Forma libre 1280">
                  <a:extLst>
                    <a:ext uri="{FF2B5EF4-FFF2-40B4-BE49-F238E27FC236}">
                      <a16:creationId xmlns:a16="http://schemas.microsoft.com/office/drawing/2014/main" id="{0560CAAF-6F38-1C69-3B21-8D8A1693EE1A}"/>
                    </a:ext>
                  </a:extLst>
                </p:cNvPr>
                <p:cNvSpPr/>
                <p:nvPr/>
              </p:nvSpPr>
              <p:spPr>
                <a:xfrm>
                  <a:off x="3833974" y="2564087"/>
                  <a:ext cx="190136" cy="208007"/>
                </a:xfrm>
                <a:custGeom>
                  <a:avLst/>
                  <a:gdLst>
                    <a:gd name="connsiteX0" fmla="*/ 14031 w 190136"/>
                    <a:gd name="connsiteY0" fmla="*/ 180066 h 208007"/>
                    <a:gd name="connsiteX1" fmla="*/ 27995 w 190136"/>
                    <a:gd name="connsiteY1" fmla="*/ 180066 h 208007"/>
                    <a:gd name="connsiteX2" fmla="*/ 40408 w 190136"/>
                    <a:gd name="connsiteY2" fmla="*/ 179290 h 208007"/>
                    <a:gd name="connsiteX3" fmla="*/ 48942 w 190136"/>
                    <a:gd name="connsiteY3" fmla="*/ 187051 h 208007"/>
                    <a:gd name="connsiteX4" fmla="*/ 54372 w 190136"/>
                    <a:gd name="connsiteY4" fmla="*/ 187051 h 208007"/>
                    <a:gd name="connsiteX5" fmla="*/ 65233 w 190136"/>
                    <a:gd name="connsiteY5" fmla="*/ 201022 h 208007"/>
                    <a:gd name="connsiteX6" fmla="*/ 72991 w 190136"/>
                    <a:gd name="connsiteY6" fmla="*/ 208007 h 208007"/>
                    <a:gd name="connsiteX7" fmla="*/ 81525 w 190136"/>
                    <a:gd name="connsiteY7" fmla="*/ 203350 h 208007"/>
                    <a:gd name="connsiteX8" fmla="*/ 90835 w 190136"/>
                    <a:gd name="connsiteY8" fmla="*/ 199470 h 208007"/>
                    <a:gd name="connsiteX9" fmla="*/ 99368 w 190136"/>
                    <a:gd name="connsiteY9" fmla="*/ 197917 h 208007"/>
                    <a:gd name="connsiteX10" fmla="*/ 110230 w 190136"/>
                    <a:gd name="connsiteY10" fmla="*/ 198694 h 208007"/>
                    <a:gd name="connsiteX11" fmla="*/ 120315 w 190136"/>
                    <a:gd name="connsiteY11" fmla="*/ 195589 h 208007"/>
                    <a:gd name="connsiteX12" fmla="*/ 180827 w 190136"/>
                    <a:gd name="connsiteY12" fmla="*/ 194813 h 208007"/>
                    <a:gd name="connsiteX13" fmla="*/ 183154 w 190136"/>
                    <a:gd name="connsiteY13" fmla="*/ 181618 h 208007"/>
                    <a:gd name="connsiteX14" fmla="*/ 178500 w 190136"/>
                    <a:gd name="connsiteY14" fmla="*/ 176961 h 208007"/>
                    <a:gd name="connsiteX15" fmla="*/ 163760 w 190136"/>
                    <a:gd name="connsiteY15" fmla="*/ 38807 h 208007"/>
                    <a:gd name="connsiteX16" fmla="*/ 190137 w 190136"/>
                    <a:gd name="connsiteY16" fmla="*/ 38807 h 208007"/>
                    <a:gd name="connsiteX17" fmla="*/ 135055 w 190136"/>
                    <a:gd name="connsiteY17" fmla="*/ 3105 h 208007"/>
                    <a:gd name="connsiteX18" fmla="*/ 131952 w 190136"/>
                    <a:gd name="connsiteY18" fmla="*/ 0 h 208007"/>
                    <a:gd name="connsiteX19" fmla="*/ 131952 w 190136"/>
                    <a:gd name="connsiteY19" fmla="*/ 22508 h 208007"/>
                    <a:gd name="connsiteX20" fmla="*/ 79198 w 190136"/>
                    <a:gd name="connsiteY20" fmla="*/ 22508 h 208007"/>
                    <a:gd name="connsiteX21" fmla="*/ 79198 w 190136"/>
                    <a:gd name="connsiteY21" fmla="*/ 64420 h 208007"/>
                    <a:gd name="connsiteX22" fmla="*/ 62906 w 190136"/>
                    <a:gd name="connsiteY22" fmla="*/ 76062 h 208007"/>
                    <a:gd name="connsiteX23" fmla="*/ 62906 w 190136"/>
                    <a:gd name="connsiteY23" fmla="*/ 100123 h 208007"/>
                    <a:gd name="connsiteX24" fmla="*/ 66 w 190136"/>
                    <a:gd name="connsiteY24" fmla="*/ 100123 h 208007"/>
                    <a:gd name="connsiteX25" fmla="*/ 8600 w 190136"/>
                    <a:gd name="connsiteY25" fmla="*/ 117974 h 208007"/>
                    <a:gd name="connsiteX26" fmla="*/ 11703 w 190136"/>
                    <a:gd name="connsiteY26" fmla="*/ 142811 h 208007"/>
                    <a:gd name="connsiteX27" fmla="*/ 6273 w 190136"/>
                    <a:gd name="connsiteY27" fmla="*/ 173857 h 208007"/>
                    <a:gd name="connsiteX28" fmla="*/ 3945 w 190136"/>
                    <a:gd name="connsiteY28" fmla="*/ 187051 h 208007"/>
                    <a:gd name="connsiteX29" fmla="*/ 4721 w 190136"/>
                    <a:gd name="connsiteY29" fmla="*/ 187051 h 208007"/>
                    <a:gd name="connsiteX30" fmla="*/ 14031 w 190136"/>
                    <a:gd name="connsiteY30" fmla="*/ 180066 h 208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90136" h="208007">
                      <a:moveTo>
                        <a:pt x="14031" y="180066"/>
                      </a:moveTo>
                      <a:cubicBezTo>
                        <a:pt x="19461" y="180842"/>
                        <a:pt x="27995" y="180066"/>
                        <a:pt x="27995" y="180066"/>
                      </a:cubicBezTo>
                      <a:cubicBezTo>
                        <a:pt x="27995" y="180066"/>
                        <a:pt x="35753" y="176961"/>
                        <a:pt x="40408" y="179290"/>
                      </a:cubicBezTo>
                      <a:cubicBezTo>
                        <a:pt x="45063" y="181618"/>
                        <a:pt x="48942" y="187051"/>
                        <a:pt x="48942" y="187051"/>
                      </a:cubicBezTo>
                      <a:lnTo>
                        <a:pt x="54372" y="187051"/>
                      </a:lnTo>
                      <a:cubicBezTo>
                        <a:pt x="54372" y="187051"/>
                        <a:pt x="59027" y="199470"/>
                        <a:pt x="65233" y="201022"/>
                      </a:cubicBezTo>
                      <a:cubicBezTo>
                        <a:pt x="69112" y="202574"/>
                        <a:pt x="71440" y="205679"/>
                        <a:pt x="72991" y="208007"/>
                      </a:cubicBezTo>
                      <a:cubicBezTo>
                        <a:pt x="77646" y="208007"/>
                        <a:pt x="81525" y="206455"/>
                        <a:pt x="81525" y="203350"/>
                      </a:cubicBezTo>
                      <a:cubicBezTo>
                        <a:pt x="81525" y="199470"/>
                        <a:pt x="83852" y="193260"/>
                        <a:pt x="90835" y="199470"/>
                      </a:cubicBezTo>
                      <a:cubicBezTo>
                        <a:pt x="97817" y="205679"/>
                        <a:pt x="97817" y="200246"/>
                        <a:pt x="99368" y="197917"/>
                      </a:cubicBezTo>
                      <a:cubicBezTo>
                        <a:pt x="100920" y="195589"/>
                        <a:pt x="105575" y="198694"/>
                        <a:pt x="110230" y="198694"/>
                      </a:cubicBezTo>
                      <a:cubicBezTo>
                        <a:pt x="114109" y="198694"/>
                        <a:pt x="120315" y="195589"/>
                        <a:pt x="120315" y="195589"/>
                      </a:cubicBezTo>
                      <a:cubicBezTo>
                        <a:pt x="120315" y="195589"/>
                        <a:pt x="178500" y="196365"/>
                        <a:pt x="180827" y="194813"/>
                      </a:cubicBezTo>
                      <a:cubicBezTo>
                        <a:pt x="183930" y="193260"/>
                        <a:pt x="183154" y="181618"/>
                        <a:pt x="183154" y="181618"/>
                      </a:cubicBezTo>
                      <a:lnTo>
                        <a:pt x="178500" y="176961"/>
                      </a:lnTo>
                      <a:lnTo>
                        <a:pt x="163760" y="38807"/>
                      </a:lnTo>
                      <a:lnTo>
                        <a:pt x="190137" y="38807"/>
                      </a:lnTo>
                      <a:cubicBezTo>
                        <a:pt x="162208" y="20180"/>
                        <a:pt x="138158" y="4657"/>
                        <a:pt x="135055" y="3105"/>
                      </a:cubicBezTo>
                      <a:cubicBezTo>
                        <a:pt x="133504" y="2328"/>
                        <a:pt x="132728" y="1552"/>
                        <a:pt x="131952" y="0"/>
                      </a:cubicBezTo>
                      <a:cubicBezTo>
                        <a:pt x="131952" y="10866"/>
                        <a:pt x="132728" y="21732"/>
                        <a:pt x="131952" y="22508"/>
                      </a:cubicBezTo>
                      <a:cubicBezTo>
                        <a:pt x="130400" y="23284"/>
                        <a:pt x="79198" y="22508"/>
                        <a:pt x="79198" y="22508"/>
                      </a:cubicBezTo>
                      <a:cubicBezTo>
                        <a:pt x="79198" y="22508"/>
                        <a:pt x="79198" y="60539"/>
                        <a:pt x="79198" y="64420"/>
                      </a:cubicBezTo>
                      <a:cubicBezTo>
                        <a:pt x="79198" y="68301"/>
                        <a:pt x="62906" y="72182"/>
                        <a:pt x="62906" y="76062"/>
                      </a:cubicBezTo>
                      <a:cubicBezTo>
                        <a:pt x="62906" y="79943"/>
                        <a:pt x="62906" y="100123"/>
                        <a:pt x="62906" y="100123"/>
                      </a:cubicBezTo>
                      <a:lnTo>
                        <a:pt x="66" y="100123"/>
                      </a:lnTo>
                      <a:cubicBezTo>
                        <a:pt x="-709" y="110213"/>
                        <a:pt x="5497" y="114093"/>
                        <a:pt x="8600" y="117974"/>
                      </a:cubicBezTo>
                      <a:cubicBezTo>
                        <a:pt x="13255" y="123407"/>
                        <a:pt x="4721" y="133497"/>
                        <a:pt x="11703" y="142811"/>
                      </a:cubicBezTo>
                      <a:cubicBezTo>
                        <a:pt x="18686" y="152901"/>
                        <a:pt x="10152" y="167648"/>
                        <a:pt x="6273" y="173857"/>
                      </a:cubicBezTo>
                      <a:cubicBezTo>
                        <a:pt x="4721" y="176961"/>
                        <a:pt x="3945" y="182394"/>
                        <a:pt x="3945" y="187051"/>
                      </a:cubicBezTo>
                      <a:cubicBezTo>
                        <a:pt x="3945" y="187051"/>
                        <a:pt x="4721" y="187051"/>
                        <a:pt x="4721" y="187051"/>
                      </a:cubicBezTo>
                      <a:cubicBezTo>
                        <a:pt x="9376" y="186275"/>
                        <a:pt x="8600" y="178514"/>
                        <a:pt x="14031" y="18006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2" name="Forma libre 1281">
                  <a:extLst>
                    <a:ext uri="{FF2B5EF4-FFF2-40B4-BE49-F238E27FC236}">
                      <a16:creationId xmlns:a16="http://schemas.microsoft.com/office/drawing/2014/main" id="{A859361B-0F0C-7354-CC7C-9A9355A77742}"/>
                    </a:ext>
                  </a:extLst>
                </p:cNvPr>
                <p:cNvSpPr/>
                <p:nvPr/>
              </p:nvSpPr>
              <p:spPr>
                <a:xfrm>
                  <a:off x="3904638" y="2603670"/>
                  <a:ext cx="262728" cy="241746"/>
                </a:xfrm>
                <a:custGeom>
                  <a:avLst/>
                  <a:gdLst>
                    <a:gd name="connsiteX0" fmla="*/ 249031 w 262728"/>
                    <a:gd name="connsiteY0" fmla="*/ 100899 h 241746"/>
                    <a:gd name="connsiteX1" fmla="*/ 241273 w 262728"/>
                    <a:gd name="connsiteY1" fmla="*/ 84600 h 241746"/>
                    <a:gd name="connsiteX2" fmla="*/ 223429 w 262728"/>
                    <a:gd name="connsiteY2" fmla="*/ 79167 h 241746"/>
                    <a:gd name="connsiteX3" fmla="*/ 213344 w 262728"/>
                    <a:gd name="connsiteY3" fmla="*/ 65196 h 241746"/>
                    <a:gd name="connsiteX4" fmla="*/ 117145 w 262728"/>
                    <a:gd name="connsiteY4" fmla="*/ 0 h 241746"/>
                    <a:gd name="connsiteX5" fmla="*/ 90768 w 262728"/>
                    <a:gd name="connsiteY5" fmla="*/ 0 h 241746"/>
                    <a:gd name="connsiteX6" fmla="*/ 105508 w 262728"/>
                    <a:gd name="connsiteY6" fmla="*/ 138154 h 241746"/>
                    <a:gd name="connsiteX7" fmla="*/ 110163 w 262728"/>
                    <a:gd name="connsiteY7" fmla="*/ 142811 h 241746"/>
                    <a:gd name="connsiteX8" fmla="*/ 107836 w 262728"/>
                    <a:gd name="connsiteY8" fmla="*/ 156005 h 241746"/>
                    <a:gd name="connsiteX9" fmla="*/ 47324 w 262728"/>
                    <a:gd name="connsiteY9" fmla="*/ 156782 h 241746"/>
                    <a:gd name="connsiteX10" fmla="*/ 37238 w 262728"/>
                    <a:gd name="connsiteY10" fmla="*/ 159886 h 241746"/>
                    <a:gd name="connsiteX11" fmla="*/ 26377 w 262728"/>
                    <a:gd name="connsiteY11" fmla="*/ 159110 h 241746"/>
                    <a:gd name="connsiteX12" fmla="*/ 17843 w 262728"/>
                    <a:gd name="connsiteY12" fmla="*/ 160662 h 241746"/>
                    <a:gd name="connsiteX13" fmla="*/ 8534 w 262728"/>
                    <a:gd name="connsiteY13" fmla="*/ 164543 h 241746"/>
                    <a:gd name="connsiteX14" fmla="*/ 0 w 262728"/>
                    <a:gd name="connsiteY14" fmla="*/ 169200 h 241746"/>
                    <a:gd name="connsiteX15" fmla="*/ 1551 w 262728"/>
                    <a:gd name="connsiteY15" fmla="*/ 173081 h 241746"/>
                    <a:gd name="connsiteX16" fmla="*/ 4655 w 262728"/>
                    <a:gd name="connsiteY16" fmla="*/ 176961 h 241746"/>
                    <a:gd name="connsiteX17" fmla="*/ 6982 w 262728"/>
                    <a:gd name="connsiteY17" fmla="*/ 186275 h 241746"/>
                    <a:gd name="connsiteX18" fmla="*/ 15516 w 262728"/>
                    <a:gd name="connsiteY18" fmla="*/ 196365 h 241746"/>
                    <a:gd name="connsiteX19" fmla="*/ 15516 w 262728"/>
                    <a:gd name="connsiteY19" fmla="*/ 208783 h 241746"/>
                    <a:gd name="connsiteX20" fmla="*/ 20171 w 262728"/>
                    <a:gd name="connsiteY20" fmla="*/ 212664 h 241746"/>
                    <a:gd name="connsiteX21" fmla="*/ 28704 w 262728"/>
                    <a:gd name="connsiteY21" fmla="*/ 211112 h 241746"/>
                    <a:gd name="connsiteX22" fmla="*/ 39566 w 262728"/>
                    <a:gd name="connsiteY22" fmla="*/ 211888 h 241746"/>
                    <a:gd name="connsiteX23" fmla="*/ 50427 w 262728"/>
                    <a:gd name="connsiteY23" fmla="*/ 204126 h 241746"/>
                    <a:gd name="connsiteX24" fmla="*/ 56633 w 262728"/>
                    <a:gd name="connsiteY24" fmla="*/ 215769 h 241746"/>
                    <a:gd name="connsiteX25" fmla="*/ 62064 w 262728"/>
                    <a:gd name="connsiteY25" fmla="*/ 223530 h 241746"/>
                    <a:gd name="connsiteX26" fmla="*/ 62064 w 262728"/>
                    <a:gd name="connsiteY26" fmla="*/ 228963 h 241746"/>
                    <a:gd name="connsiteX27" fmla="*/ 65943 w 262728"/>
                    <a:gd name="connsiteY27" fmla="*/ 237501 h 241746"/>
                    <a:gd name="connsiteX28" fmla="*/ 73701 w 262728"/>
                    <a:gd name="connsiteY28" fmla="*/ 238277 h 241746"/>
                    <a:gd name="connsiteX29" fmla="*/ 81459 w 262728"/>
                    <a:gd name="connsiteY29" fmla="*/ 240605 h 241746"/>
                    <a:gd name="connsiteX30" fmla="*/ 89992 w 262728"/>
                    <a:gd name="connsiteY30" fmla="*/ 236725 h 241746"/>
                    <a:gd name="connsiteX31" fmla="*/ 97750 w 262728"/>
                    <a:gd name="connsiteY31" fmla="*/ 235948 h 241746"/>
                    <a:gd name="connsiteX32" fmla="*/ 103181 w 262728"/>
                    <a:gd name="connsiteY32" fmla="*/ 237501 h 241746"/>
                    <a:gd name="connsiteX33" fmla="*/ 107836 w 262728"/>
                    <a:gd name="connsiteY33" fmla="*/ 236725 h 241746"/>
                    <a:gd name="connsiteX34" fmla="*/ 112490 w 262728"/>
                    <a:gd name="connsiteY34" fmla="*/ 225082 h 241746"/>
                    <a:gd name="connsiteX35" fmla="*/ 111715 w 262728"/>
                    <a:gd name="connsiteY35" fmla="*/ 214993 h 241746"/>
                    <a:gd name="connsiteX36" fmla="*/ 124127 w 262728"/>
                    <a:gd name="connsiteY36" fmla="*/ 209560 h 241746"/>
                    <a:gd name="connsiteX37" fmla="*/ 129558 w 262728"/>
                    <a:gd name="connsiteY37" fmla="*/ 200246 h 241746"/>
                    <a:gd name="connsiteX38" fmla="*/ 134989 w 262728"/>
                    <a:gd name="connsiteY38" fmla="*/ 188603 h 241746"/>
                    <a:gd name="connsiteX39" fmla="*/ 144298 w 262728"/>
                    <a:gd name="connsiteY39" fmla="*/ 189380 h 241746"/>
                    <a:gd name="connsiteX40" fmla="*/ 151280 w 262728"/>
                    <a:gd name="connsiteY40" fmla="*/ 181618 h 241746"/>
                    <a:gd name="connsiteX41" fmla="*/ 159038 w 262728"/>
                    <a:gd name="connsiteY41" fmla="*/ 177737 h 241746"/>
                    <a:gd name="connsiteX42" fmla="*/ 165245 w 262728"/>
                    <a:gd name="connsiteY42" fmla="*/ 174633 h 241746"/>
                    <a:gd name="connsiteX43" fmla="*/ 178433 w 262728"/>
                    <a:gd name="connsiteY43" fmla="*/ 169200 h 241746"/>
                    <a:gd name="connsiteX44" fmla="*/ 190070 w 262728"/>
                    <a:gd name="connsiteY44" fmla="*/ 163767 h 241746"/>
                    <a:gd name="connsiteX45" fmla="*/ 210241 w 262728"/>
                    <a:gd name="connsiteY45" fmla="*/ 164543 h 241746"/>
                    <a:gd name="connsiteX46" fmla="*/ 222653 w 262728"/>
                    <a:gd name="connsiteY46" fmla="*/ 160662 h 241746"/>
                    <a:gd name="connsiteX47" fmla="*/ 246703 w 262728"/>
                    <a:gd name="connsiteY47" fmla="*/ 158334 h 241746"/>
                    <a:gd name="connsiteX48" fmla="*/ 256013 w 262728"/>
                    <a:gd name="connsiteY48" fmla="*/ 151349 h 241746"/>
                    <a:gd name="connsiteX49" fmla="*/ 261443 w 262728"/>
                    <a:gd name="connsiteY49" fmla="*/ 139706 h 241746"/>
                    <a:gd name="connsiteX50" fmla="*/ 262219 w 262728"/>
                    <a:gd name="connsiteY50" fmla="*/ 98571 h 241746"/>
                    <a:gd name="connsiteX51" fmla="*/ 249031 w 262728"/>
                    <a:gd name="connsiteY51" fmla="*/ 100899 h 241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62728" h="241746">
                      <a:moveTo>
                        <a:pt x="249031" y="100899"/>
                      </a:moveTo>
                      <a:cubicBezTo>
                        <a:pt x="249031" y="100899"/>
                        <a:pt x="249031" y="88481"/>
                        <a:pt x="241273" y="84600"/>
                      </a:cubicBezTo>
                      <a:cubicBezTo>
                        <a:pt x="233515" y="79943"/>
                        <a:pt x="223429" y="79167"/>
                        <a:pt x="223429" y="79167"/>
                      </a:cubicBezTo>
                      <a:cubicBezTo>
                        <a:pt x="223429" y="79167"/>
                        <a:pt x="217999" y="69077"/>
                        <a:pt x="213344" y="65196"/>
                      </a:cubicBezTo>
                      <a:cubicBezTo>
                        <a:pt x="211016" y="62868"/>
                        <a:pt x="159038" y="27941"/>
                        <a:pt x="117145" y="0"/>
                      </a:cubicBezTo>
                      <a:lnTo>
                        <a:pt x="90768" y="0"/>
                      </a:lnTo>
                      <a:lnTo>
                        <a:pt x="105508" y="138154"/>
                      </a:lnTo>
                      <a:lnTo>
                        <a:pt x="110163" y="142811"/>
                      </a:lnTo>
                      <a:cubicBezTo>
                        <a:pt x="110163" y="142811"/>
                        <a:pt x="110939" y="154453"/>
                        <a:pt x="107836" y="156005"/>
                      </a:cubicBezTo>
                      <a:cubicBezTo>
                        <a:pt x="104733" y="157558"/>
                        <a:pt x="47324" y="156782"/>
                        <a:pt x="47324" y="156782"/>
                      </a:cubicBezTo>
                      <a:cubicBezTo>
                        <a:pt x="47324" y="156782"/>
                        <a:pt x="41893" y="159886"/>
                        <a:pt x="37238" y="159886"/>
                      </a:cubicBezTo>
                      <a:cubicBezTo>
                        <a:pt x="33359" y="159886"/>
                        <a:pt x="27929" y="156782"/>
                        <a:pt x="26377" y="159110"/>
                      </a:cubicBezTo>
                      <a:cubicBezTo>
                        <a:pt x="24825" y="161438"/>
                        <a:pt x="24825" y="166871"/>
                        <a:pt x="17843" y="160662"/>
                      </a:cubicBezTo>
                      <a:cubicBezTo>
                        <a:pt x="10861" y="154453"/>
                        <a:pt x="8534" y="159886"/>
                        <a:pt x="8534" y="164543"/>
                      </a:cubicBezTo>
                      <a:cubicBezTo>
                        <a:pt x="8534" y="167648"/>
                        <a:pt x="4655" y="169200"/>
                        <a:pt x="0" y="169200"/>
                      </a:cubicBezTo>
                      <a:cubicBezTo>
                        <a:pt x="776" y="171528"/>
                        <a:pt x="1551" y="173081"/>
                        <a:pt x="1551" y="173081"/>
                      </a:cubicBezTo>
                      <a:lnTo>
                        <a:pt x="4655" y="176961"/>
                      </a:lnTo>
                      <a:cubicBezTo>
                        <a:pt x="4655" y="176961"/>
                        <a:pt x="3879" y="183947"/>
                        <a:pt x="6982" y="186275"/>
                      </a:cubicBezTo>
                      <a:cubicBezTo>
                        <a:pt x="10085" y="189380"/>
                        <a:pt x="14740" y="194037"/>
                        <a:pt x="15516" y="196365"/>
                      </a:cubicBezTo>
                      <a:cubicBezTo>
                        <a:pt x="16292" y="198693"/>
                        <a:pt x="15516" y="208783"/>
                        <a:pt x="15516" y="208783"/>
                      </a:cubicBezTo>
                      <a:cubicBezTo>
                        <a:pt x="15516" y="208783"/>
                        <a:pt x="17067" y="216545"/>
                        <a:pt x="20171" y="212664"/>
                      </a:cubicBezTo>
                      <a:cubicBezTo>
                        <a:pt x="23274" y="208783"/>
                        <a:pt x="27153" y="215769"/>
                        <a:pt x="28704" y="211112"/>
                      </a:cubicBezTo>
                      <a:cubicBezTo>
                        <a:pt x="30256" y="206455"/>
                        <a:pt x="36462" y="211888"/>
                        <a:pt x="39566" y="211888"/>
                      </a:cubicBezTo>
                      <a:cubicBezTo>
                        <a:pt x="42669" y="211888"/>
                        <a:pt x="48875" y="203350"/>
                        <a:pt x="50427" y="204126"/>
                      </a:cubicBezTo>
                      <a:cubicBezTo>
                        <a:pt x="51978" y="204903"/>
                        <a:pt x="56633" y="212664"/>
                        <a:pt x="56633" y="215769"/>
                      </a:cubicBezTo>
                      <a:cubicBezTo>
                        <a:pt x="56633" y="218873"/>
                        <a:pt x="65167" y="221978"/>
                        <a:pt x="62064" y="223530"/>
                      </a:cubicBezTo>
                      <a:cubicBezTo>
                        <a:pt x="58961" y="224306"/>
                        <a:pt x="58961" y="228963"/>
                        <a:pt x="62064" y="228963"/>
                      </a:cubicBezTo>
                      <a:cubicBezTo>
                        <a:pt x="65167" y="228963"/>
                        <a:pt x="63615" y="235172"/>
                        <a:pt x="65943" y="237501"/>
                      </a:cubicBezTo>
                      <a:cubicBezTo>
                        <a:pt x="67494" y="240605"/>
                        <a:pt x="71373" y="242934"/>
                        <a:pt x="73701" y="238277"/>
                      </a:cubicBezTo>
                      <a:cubicBezTo>
                        <a:pt x="75252" y="234396"/>
                        <a:pt x="79907" y="237501"/>
                        <a:pt x="81459" y="240605"/>
                      </a:cubicBezTo>
                      <a:cubicBezTo>
                        <a:pt x="83010" y="243710"/>
                        <a:pt x="89217" y="239829"/>
                        <a:pt x="89992" y="236725"/>
                      </a:cubicBezTo>
                      <a:cubicBezTo>
                        <a:pt x="90768" y="232844"/>
                        <a:pt x="98526" y="231292"/>
                        <a:pt x="97750" y="235948"/>
                      </a:cubicBezTo>
                      <a:cubicBezTo>
                        <a:pt x="96975" y="239829"/>
                        <a:pt x="98526" y="241381"/>
                        <a:pt x="103181" y="237501"/>
                      </a:cubicBezTo>
                      <a:cubicBezTo>
                        <a:pt x="104733" y="236725"/>
                        <a:pt x="106284" y="236725"/>
                        <a:pt x="107836" y="236725"/>
                      </a:cubicBezTo>
                      <a:cubicBezTo>
                        <a:pt x="109387" y="231292"/>
                        <a:pt x="111715" y="226635"/>
                        <a:pt x="112490" y="225082"/>
                      </a:cubicBezTo>
                      <a:cubicBezTo>
                        <a:pt x="114042" y="221978"/>
                        <a:pt x="109387" y="215769"/>
                        <a:pt x="111715" y="214993"/>
                      </a:cubicBezTo>
                      <a:cubicBezTo>
                        <a:pt x="114042" y="214216"/>
                        <a:pt x="121800" y="215769"/>
                        <a:pt x="124127" y="209560"/>
                      </a:cubicBezTo>
                      <a:cubicBezTo>
                        <a:pt x="126455" y="203350"/>
                        <a:pt x="129558" y="200246"/>
                        <a:pt x="129558" y="200246"/>
                      </a:cubicBezTo>
                      <a:cubicBezTo>
                        <a:pt x="129558" y="200246"/>
                        <a:pt x="130334" y="186275"/>
                        <a:pt x="134989" y="188603"/>
                      </a:cubicBezTo>
                      <a:cubicBezTo>
                        <a:pt x="138868" y="190932"/>
                        <a:pt x="144298" y="194813"/>
                        <a:pt x="144298" y="189380"/>
                      </a:cubicBezTo>
                      <a:cubicBezTo>
                        <a:pt x="145074" y="183947"/>
                        <a:pt x="149729" y="187051"/>
                        <a:pt x="151280" y="181618"/>
                      </a:cubicBezTo>
                      <a:cubicBezTo>
                        <a:pt x="152832" y="176185"/>
                        <a:pt x="155159" y="176961"/>
                        <a:pt x="159038" y="177737"/>
                      </a:cubicBezTo>
                      <a:cubicBezTo>
                        <a:pt x="162141" y="178514"/>
                        <a:pt x="165245" y="176961"/>
                        <a:pt x="165245" y="174633"/>
                      </a:cubicBezTo>
                      <a:cubicBezTo>
                        <a:pt x="165245" y="171528"/>
                        <a:pt x="173002" y="173081"/>
                        <a:pt x="178433" y="169200"/>
                      </a:cubicBezTo>
                      <a:cubicBezTo>
                        <a:pt x="184639" y="165319"/>
                        <a:pt x="187743" y="161438"/>
                        <a:pt x="190070" y="163767"/>
                      </a:cubicBezTo>
                      <a:cubicBezTo>
                        <a:pt x="192397" y="166095"/>
                        <a:pt x="207913" y="165319"/>
                        <a:pt x="210241" y="164543"/>
                      </a:cubicBezTo>
                      <a:cubicBezTo>
                        <a:pt x="212568" y="163767"/>
                        <a:pt x="217223" y="159110"/>
                        <a:pt x="222653" y="160662"/>
                      </a:cubicBezTo>
                      <a:cubicBezTo>
                        <a:pt x="228084" y="161438"/>
                        <a:pt x="241273" y="158334"/>
                        <a:pt x="246703" y="158334"/>
                      </a:cubicBezTo>
                      <a:cubicBezTo>
                        <a:pt x="252134" y="158334"/>
                        <a:pt x="254461" y="152901"/>
                        <a:pt x="256013" y="151349"/>
                      </a:cubicBezTo>
                      <a:cubicBezTo>
                        <a:pt x="257564" y="149796"/>
                        <a:pt x="259116" y="141259"/>
                        <a:pt x="261443" y="139706"/>
                      </a:cubicBezTo>
                      <a:cubicBezTo>
                        <a:pt x="262995" y="138930"/>
                        <a:pt x="262995" y="109437"/>
                        <a:pt x="262219" y="98571"/>
                      </a:cubicBezTo>
                      <a:cubicBezTo>
                        <a:pt x="256789" y="98571"/>
                        <a:pt x="249031" y="100899"/>
                        <a:pt x="249031" y="10089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3" name="Forma libre 1282">
                  <a:extLst>
                    <a:ext uri="{FF2B5EF4-FFF2-40B4-BE49-F238E27FC236}">
                      <a16:creationId xmlns:a16="http://schemas.microsoft.com/office/drawing/2014/main" id="{D968488B-B712-E2A8-C2D7-F5312DCEC17F}"/>
                    </a:ext>
                  </a:extLst>
                </p:cNvPr>
                <p:cNvSpPr/>
                <p:nvPr/>
              </p:nvSpPr>
              <p:spPr>
                <a:xfrm>
                  <a:off x="4013249" y="2765093"/>
                  <a:ext cx="128128" cy="86759"/>
                </a:xfrm>
                <a:custGeom>
                  <a:avLst/>
                  <a:gdLst>
                    <a:gd name="connsiteX0" fmla="*/ 128006 w 128128"/>
                    <a:gd name="connsiteY0" fmla="*/ 51241 h 86759"/>
                    <a:gd name="connsiteX1" fmla="*/ 121800 w 128128"/>
                    <a:gd name="connsiteY1" fmla="*/ 48137 h 86759"/>
                    <a:gd name="connsiteX2" fmla="*/ 121024 w 128128"/>
                    <a:gd name="connsiteY2" fmla="*/ 39599 h 86759"/>
                    <a:gd name="connsiteX3" fmla="*/ 113266 w 128128"/>
                    <a:gd name="connsiteY3" fmla="*/ 40375 h 86759"/>
                    <a:gd name="connsiteX4" fmla="*/ 107060 w 128128"/>
                    <a:gd name="connsiteY4" fmla="*/ 34942 h 86759"/>
                    <a:gd name="connsiteX5" fmla="*/ 103957 w 128128"/>
                    <a:gd name="connsiteY5" fmla="*/ 28733 h 86759"/>
                    <a:gd name="connsiteX6" fmla="*/ 96975 w 128128"/>
                    <a:gd name="connsiteY6" fmla="*/ 20195 h 86759"/>
                    <a:gd name="connsiteX7" fmla="*/ 91544 w 128128"/>
                    <a:gd name="connsiteY7" fmla="*/ 10882 h 86759"/>
                    <a:gd name="connsiteX8" fmla="*/ 91544 w 128128"/>
                    <a:gd name="connsiteY8" fmla="*/ 2344 h 86759"/>
                    <a:gd name="connsiteX9" fmla="*/ 82234 w 128128"/>
                    <a:gd name="connsiteY9" fmla="*/ 792 h 86759"/>
                    <a:gd name="connsiteX10" fmla="*/ 70598 w 128128"/>
                    <a:gd name="connsiteY10" fmla="*/ 6225 h 86759"/>
                    <a:gd name="connsiteX11" fmla="*/ 57409 w 128128"/>
                    <a:gd name="connsiteY11" fmla="*/ 11658 h 86759"/>
                    <a:gd name="connsiteX12" fmla="*/ 51203 w 128128"/>
                    <a:gd name="connsiteY12" fmla="*/ 14762 h 86759"/>
                    <a:gd name="connsiteX13" fmla="*/ 43445 w 128128"/>
                    <a:gd name="connsiteY13" fmla="*/ 18643 h 86759"/>
                    <a:gd name="connsiteX14" fmla="*/ 36462 w 128128"/>
                    <a:gd name="connsiteY14" fmla="*/ 26405 h 86759"/>
                    <a:gd name="connsiteX15" fmla="*/ 27153 w 128128"/>
                    <a:gd name="connsiteY15" fmla="*/ 25628 h 86759"/>
                    <a:gd name="connsiteX16" fmla="*/ 21722 w 128128"/>
                    <a:gd name="connsiteY16" fmla="*/ 37271 h 86759"/>
                    <a:gd name="connsiteX17" fmla="*/ 16292 w 128128"/>
                    <a:gd name="connsiteY17" fmla="*/ 46584 h 86759"/>
                    <a:gd name="connsiteX18" fmla="*/ 3879 w 128128"/>
                    <a:gd name="connsiteY18" fmla="*/ 52018 h 86759"/>
                    <a:gd name="connsiteX19" fmla="*/ 4655 w 128128"/>
                    <a:gd name="connsiteY19" fmla="*/ 62107 h 86759"/>
                    <a:gd name="connsiteX20" fmla="*/ 0 w 128128"/>
                    <a:gd name="connsiteY20" fmla="*/ 73750 h 86759"/>
                    <a:gd name="connsiteX21" fmla="*/ 7758 w 128128"/>
                    <a:gd name="connsiteY21" fmla="*/ 79183 h 86759"/>
                    <a:gd name="connsiteX22" fmla="*/ 21722 w 128128"/>
                    <a:gd name="connsiteY22" fmla="*/ 85392 h 86759"/>
                    <a:gd name="connsiteX23" fmla="*/ 40341 w 128128"/>
                    <a:gd name="connsiteY23" fmla="*/ 83063 h 86759"/>
                    <a:gd name="connsiteX24" fmla="*/ 45772 w 128128"/>
                    <a:gd name="connsiteY24" fmla="*/ 81511 h 86759"/>
                    <a:gd name="connsiteX25" fmla="*/ 42669 w 128128"/>
                    <a:gd name="connsiteY25" fmla="*/ 65988 h 86759"/>
                    <a:gd name="connsiteX26" fmla="*/ 82234 w 128128"/>
                    <a:gd name="connsiteY26" fmla="*/ 66764 h 86759"/>
                    <a:gd name="connsiteX27" fmla="*/ 88441 w 128128"/>
                    <a:gd name="connsiteY27" fmla="*/ 62884 h 86759"/>
                    <a:gd name="connsiteX28" fmla="*/ 102405 w 128128"/>
                    <a:gd name="connsiteY28" fmla="*/ 64436 h 86759"/>
                    <a:gd name="connsiteX29" fmla="*/ 110939 w 128128"/>
                    <a:gd name="connsiteY29" fmla="*/ 58227 h 86759"/>
                    <a:gd name="connsiteX30" fmla="*/ 124127 w 128128"/>
                    <a:gd name="connsiteY30" fmla="*/ 55122 h 86759"/>
                    <a:gd name="connsiteX31" fmla="*/ 128006 w 128128"/>
                    <a:gd name="connsiteY31" fmla="*/ 51241 h 86759"/>
                    <a:gd name="connsiteX32" fmla="*/ 128006 w 128128"/>
                    <a:gd name="connsiteY32" fmla="*/ 51241 h 86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28128" h="86759">
                      <a:moveTo>
                        <a:pt x="128006" y="51241"/>
                      </a:moveTo>
                      <a:cubicBezTo>
                        <a:pt x="125679" y="48913"/>
                        <a:pt x="122576" y="48137"/>
                        <a:pt x="121800" y="48137"/>
                      </a:cubicBezTo>
                      <a:cubicBezTo>
                        <a:pt x="120248" y="48137"/>
                        <a:pt x="121800" y="40375"/>
                        <a:pt x="121024" y="39599"/>
                      </a:cubicBezTo>
                      <a:cubicBezTo>
                        <a:pt x="120248" y="38823"/>
                        <a:pt x="115594" y="41928"/>
                        <a:pt x="113266" y="40375"/>
                      </a:cubicBezTo>
                      <a:cubicBezTo>
                        <a:pt x="110163" y="39599"/>
                        <a:pt x="109387" y="34942"/>
                        <a:pt x="107060" y="34942"/>
                      </a:cubicBezTo>
                      <a:cubicBezTo>
                        <a:pt x="104733" y="34942"/>
                        <a:pt x="103957" y="31838"/>
                        <a:pt x="103957" y="28733"/>
                      </a:cubicBezTo>
                      <a:cubicBezTo>
                        <a:pt x="103957" y="25628"/>
                        <a:pt x="99302" y="22524"/>
                        <a:pt x="96975" y="20195"/>
                      </a:cubicBezTo>
                      <a:cubicBezTo>
                        <a:pt x="93871" y="17867"/>
                        <a:pt x="93871" y="12434"/>
                        <a:pt x="91544" y="10882"/>
                      </a:cubicBezTo>
                      <a:cubicBezTo>
                        <a:pt x="90768" y="10106"/>
                        <a:pt x="90768" y="6225"/>
                        <a:pt x="91544" y="2344"/>
                      </a:cubicBezTo>
                      <a:cubicBezTo>
                        <a:pt x="86889" y="2344"/>
                        <a:pt x="83010" y="1568"/>
                        <a:pt x="82234" y="792"/>
                      </a:cubicBezTo>
                      <a:cubicBezTo>
                        <a:pt x="79907" y="-1537"/>
                        <a:pt x="76804" y="1568"/>
                        <a:pt x="70598" y="6225"/>
                      </a:cubicBezTo>
                      <a:cubicBezTo>
                        <a:pt x="64391" y="10106"/>
                        <a:pt x="57409" y="9329"/>
                        <a:pt x="57409" y="11658"/>
                      </a:cubicBezTo>
                      <a:cubicBezTo>
                        <a:pt x="57409" y="14762"/>
                        <a:pt x="54306" y="15539"/>
                        <a:pt x="51203" y="14762"/>
                      </a:cubicBezTo>
                      <a:cubicBezTo>
                        <a:pt x="48099" y="13986"/>
                        <a:pt x="44996" y="13210"/>
                        <a:pt x="43445" y="18643"/>
                      </a:cubicBezTo>
                      <a:cubicBezTo>
                        <a:pt x="41893" y="24076"/>
                        <a:pt x="37238" y="20195"/>
                        <a:pt x="36462" y="26405"/>
                      </a:cubicBezTo>
                      <a:cubicBezTo>
                        <a:pt x="35687" y="31838"/>
                        <a:pt x="31032" y="27957"/>
                        <a:pt x="27153" y="25628"/>
                      </a:cubicBezTo>
                      <a:cubicBezTo>
                        <a:pt x="23274" y="23300"/>
                        <a:pt x="21722" y="37271"/>
                        <a:pt x="21722" y="37271"/>
                      </a:cubicBezTo>
                      <a:cubicBezTo>
                        <a:pt x="21722" y="37271"/>
                        <a:pt x="18619" y="40375"/>
                        <a:pt x="16292" y="46584"/>
                      </a:cubicBezTo>
                      <a:cubicBezTo>
                        <a:pt x="13964" y="52794"/>
                        <a:pt x="6206" y="51241"/>
                        <a:pt x="3879" y="52018"/>
                      </a:cubicBezTo>
                      <a:cubicBezTo>
                        <a:pt x="1551" y="52794"/>
                        <a:pt x="6206" y="59779"/>
                        <a:pt x="4655" y="62107"/>
                      </a:cubicBezTo>
                      <a:cubicBezTo>
                        <a:pt x="3879" y="63660"/>
                        <a:pt x="1551" y="69093"/>
                        <a:pt x="0" y="73750"/>
                      </a:cubicBezTo>
                      <a:cubicBezTo>
                        <a:pt x="3103" y="74526"/>
                        <a:pt x="6982" y="76854"/>
                        <a:pt x="7758" y="79183"/>
                      </a:cubicBezTo>
                      <a:cubicBezTo>
                        <a:pt x="9309" y="81511"/>
                        <a:pt x="17067" y="90049"/>
                        <a:pt x="21722" y="85392"/>
                      </a:cubicBezTo>
                      <a:cubicBezTo>
                        <a:pt x="25601" y="80735"/>
                        <a:pt x="37238" y="79959"/>
                        <a:pt x="40341" y="83063"/>
                      </a:cubicBezTo>
                      <a:cubicBezTo>
                        <a:pt x="43445" y="86168"/>
                        <a:pt x="44996" y="84616"/>
                        <a:pt x="45772" y="81511"/>
                      </a:cubicBezTo>
                      <a:cubicBezTo>
                        <a:pt x="46548" y="78406"/>
                        <a:pt x="41117" y="68317"/>
                        <a:pt x="42669" y="65988"/>
                      </a:cubicBezTo>
                      <a:cubicBezTo>
                        <a:pt x="44220" y="62884"/>
                        <a:pt x="80683" y="64436"/>
                        <a:pt x="82234" y="66764"/>
                      </a:cubicBezTo>
                      <a:cubicBezTo>
                        <a:pt x="83786" y="69093"/>
                        <a:pt x="83786" y="62107"/>
                        <a:pt x="88441" y="62884"/>
                      </a:cubicBezTo>
                      <a:cubicBezTo>
                        <a:pt x="93096" y="63660"/>
                        <a:pt x="100078" y="65988"/>
                        <a:pt x="102405" y="64436"/>
                      </a:cubicBezTo>
                      <a:cubicBezTo>
                        <a:pt x="105508" y="63660"/>
                        <a:pt x="108611" y="58227"/>
                        <a:pt x="110939" y="58227"/>
                      </a:cubicBezTo>
                      <a:cubicBezTo>
                        <a:pt x="114042" y="58227"/>
                        <a:pt x="121800" y="57451"/>
                        <a:pt x="124127" y="55122"/>
                      </a:cubicBezTo>
                      <a:cubicBezTo>
                        <a:pt x="125679" y="55122"/>
                        <a:pt x="128782" y="55122"/>
                        <a:pt x="128006" y="51241"/>
                      </a:cubicBezTo>
                      <a:cubicBezTo>
                        <a:pt x="128006" y="51241"/>
                        <a:pt x="128006" y="51241"/>
                        <a:pt x="128006" y="5124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4" name="Forma libre 1283">
                  <a:extLst>
                    <a:ext uri="{FF2B5EF4-FFF2-40B4-BE49-F238E27FC236}">
                      <a16:creationId xmlns:a16="http://schemas.microsoft.com/office/drawing/2014/main" id="{EEFD389F-675D-80FB-D389-ECC7CC326E27}"/>
                    </a:ext>
                  </a:extLst>
                </p:cNvPr>
                <p:cNvSpPr/>
                <p:nvPr/>
              </p:nvSpPr>
              <p:spPr>
                <a:xfrm>
                  <a:off x="4104211" y="2628507"/>
                  <a:ext cx="240619" cy="190905"/>
                </a:xfrm>
                <a:custGeom>
                  <a:avLst/>
                  <a:gdLst>
                    <a:gd name="connsiteX0" fmla="*/ 230994 w 240619"/>
                    <a:gd name="connsiteY0" fmla="*/ 27941 h 190905"/>
                    <a:gd name="connsiteX1" fmla="*/ 230218 w 240619"/>
                    <a:gd name="connsiteY1" fmla="*/ 7761 h 190905"/>
                    <a:gd name="connsiteX2" fmla="*/ 217805 w 240619"/>
                    <a:gd name="connsiteY2" fmla="*/ 14747 h 190905"/>
                    <a:gd name="connsiteX3" fmla="*/ 207720 w 240619"/>
                    <a:gd name="connsiteY3" fmla="*/ 4657 h 190905"/>
                    <a:gd name="connsiteX4" fmla="*/ 184446 w 240619"/>
                    <a:gd name="connsiteY4" fmla="*/ 0 h 190905"/>
                    <a:gd name="connsiteX5" fmla="*/ 117727 w 240619"/>
                    <a:gd name="connsiteY5" fmla="*/ 41912 h 190905"/>
                    <a:gd name="connsiteX6" fmla="*/ 89023 w 240619"/>
                    <a:gd name="connsiteY6" fmla="*/ 65196 h 190905"/>
                    <a:gd name="connsiteX7" fmla="*/ 64973 w 240619"/>
                    <a:gd name="connsiteY7" fmla="*/ 72958 h 190905"/>
                    <a:gd name="connsiteX8" fmla="*/ 62646 w 240619"/>
                    <a:gd name="connsiteY8" fmla="*/ 73734 h 190905"/>
                    <a:gd name="connsiteX9" fmla="*/ 61870 w 240619"/>
                    <a:gd name="connsiteY9" fmla="*/ 114870 h 190905"/>
                    <a:gd name="connsiteX10" fmla="*/ 56439 w 240619"/>
                    <a:gd name="connsiteY10" fmla="*/ 126512 h 190905"/>
                    <a:gd name="connsiteX11" fmla="*/ 47130 w 240619"/>
                    <a:gd name="connsiteY11" fmla="*/ 133497 h 190905"/>
                    <a:gd name="connsiteX12" fmla="*/ 23080 w 240619"/>
                    <a:gd name="connsiteY12" fmla="*/ 135826 h 190905"/>
                    <a:gd name="connsiteX13" fmla="*/ 10667 w 240619"/>
                    <a:gd name="connsiteY13" fmla="*/ 139706 h 190905"/>
                    <a:gd name="connsiteX14" fmla="*/ 582 w 240619"/>
                    <a:gd name="connsiteY14" fmla="*/ 140482 h 190905"/>
                    <a:gd name="connsiteX15" fmla="*/ 582 w 240619"/>
                    <a:gd name="connsiteY15" fmla="*/ 149020 h 190905"/>
                    <a:gd name="connsiteX16" fmla="*/ 6013 w 240619"/>
                    <a:gd name="connsiteY16" fmla="*/ 158334 h 190905"/>
                    <a:gd name="connsiteX17" fmla="*/ 12995 w 240619"/>
                    <a:gd name="connsiteY17" fmla="*/ 166871 h 190905"/>
                    <a:gd name="connsiteX18" fmla="*/ 16098 w 240619"/>
                    <a:gd name="connsiteY18" fmla="*/ 173081 h 190905"/>
                    <a:gd name="connsiteX19" fmla="*/ 22304 w 240619"/>
                    <a:gd name="connsiteY19" fmla="*/ 178514 h 190905"/>
                    <a:gd name="connsiteX20" fmla="*/ 30062 w 240619"/>
                    <a:gd name="connsiteY20" fmla="*/ 177737 h 190905"/>
                    <a:gd name="connsiteX21" fmla="*/ 30838 w 240619"/>
                    <a:gd name="connsiteY21" fmla="*/ 186275 h 190905"/>
                    <a:gd name="connsiteX22" fmla="*/ 37044 w 240619"/>
                    <a:gd name="connsiteY22" fmla="*/ 189380 h 190905"/>
                    <a:gd name="connsiteX23" fmla="*/ 42475 w 240619"/>
                    <a:gd name="connsiteY23" fmla="*/ 182394 h 190905"/>
                    <a:gd name="connsiteX24" fmla="*/ 47906 w 240619"/>
                    <a:gd name="connsiteY24" fmla="*/ 190156 h 190905"/>
                    <a:gd name="connsiteX25" fmla="*/ 54112 w 240619"/>
                    <a:gd name="connsiteY25" fmla="*/ 187051 h 190905"/>
                    <a:gd name="connsiteX26" fmla="*/ 61094 w 240619"/>
                    <a:gd name="connsiteY26" fmla="*/ 176185 h 190905"/>
                    <a:gd name="connsiteX27" fmla="*/ 64973 w 240619"/>
                    <a:gd name="connsiteY27" fmla="*/ 163767 h 190905"/>
                    <a:gd name="connsiteX28" fmla="*/ 78937 w 240619"/>
                    <a:gd name="connsiteY28" fmla="*/ 163767 h 190905"/>
                    <a:gd name="connsiteX29" fmla="*/ 88247 w 240619"/>
                    <a:gd name="connsiteY29" fmla="*/ 160662 h 190905"/>
                    <a:gd name="connsiteX30" fmla="*/ 100660 w 240619"/>
                    <a:gd name="connsiteY30" fmla="*/ 164543 h 190905"/>
                    <a:gd name="connsiteX31" fmla="*/ 109193 w 240619"/>
                    <a:gd name="connsiteY31" fmla="*/ 173081 h 190905"/>
                    <a:gd name="connsiteX32" fmla="*/ 122382 w 240619"/>
                    <a:gd name="connsiteY32" fmla="*/ 169200 h 190905"/>
                    <a:gd name="connsiteX33" fmla="*/ 134019 w 240619"/>
                    <a:gd name="connsiteY33" fmla="*/ 175409 h 190905"/>
                    <a:gd name="connsiteX34" fmla="*/ 149535 w 240619"/>
                    <a:gd name="connsiteY34" fmla="*/ 175409 h 190905"/>
                    <a:gd name="connsiteX35" fmla="*/ 161172 w 240619"/>
                    <a:gd name="connsiteY35" fmla="*/ 167648 h 190905"/>
                    <a:gd name="connsiteX36" fmla="*/ 181343 w 240619"/>
                    <a:gd name="connsiteY36" fmla="*/ 168424 h 190905"/>
                    <a:gd name="connsiteX37" fmla="*/ 194531 w 240619"/>
                    <a:gd name="connsiteY37" fmla="*/ 171528 h 190905"/>
                    <a:gd name="connsiteX38" fmla="*/ 205392 w 240619"/>
                    <a:gd name="connsiteY38" fmla="*/ 161438 h 190905"/>
                    <a:gd name="connsiteX39" fmla="*/ 207720 w 240619"/>
                    <a:gd name="connsiteY39" fmla="*/ 161438 h 190905"/>
                    <a:gd name="connsiteX40" fmla="*/ 207720 w 240619"/>
                    <a:gd name="connsiteY40" fmla="*/ 156782 h 190905"/>
                    <a:gd name="connsiteX41" fmla="*/ 210823 w 240619"/>
                    <a:gd name="connsiteY41" fmla="*/ 143587 h 190905"/>
                    <a:gd name="connsiteX42" fmla="*/ 235648 w 240619"/>
                    <a:gd name="connsiteY42" fmla="*/ 112541 h 190905"/>
                    <a:gd name="connsiteX43" fmla="*/ 237200 w 240619"/>
                    <a:gd name="connsiteY43" fmla="*/ 73734 h 190905"/>
                    <a:gd name="connsiteX44" fmla="*/ 240303 w 240619"/>
                    <a:gd name="connsiteY44" fmla="*/ 57435 h 190905"/>
                    <a:gd name="connsiteX45" fmla="*/ 237200 w 240619"/>
                    <a:gd name="connsiteY45" fmla="*/ 45793 h 190905"/>
                    <a:gd name="connsiteX46" fmla="*/ 230994 w 240619"/>
                    <a:gd name="connsiteY46" fmla="*/ 27941 h 190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240619" h="190905">
                      <a:moveTo>
                        <a:pt x="230994" y="27941"/>
                      </a:moveTo>
                      <a:cubicBezTo>
                        <a:pt x="230994" y="25613"/>
                        <a:pt x="230218" y="15523"/>
                        <a:pt x="230218" y="7761"/>
                      </a:cubicBezTo>
                      <a:lnTo>
                        <a:pt x="217805" y="14747"/>
                      </a:lnTo>
                      <a:cubicBezTo>
                        <a:pt x="217805" y="14747"/>
                        <a:pt x="214702" y="9314"/>
                        <a:pt x="207720" y="4657"/>
                      </a:cubicBezTo>
                      <a:cubicBezTo>
                        <a:pt x="201513" y="0"/>
                        <a:pt x="184446" y="0"/>
                        <a:pt x="184446" y="0"/>
                      </a:cubicBezTo>
                      <a:lnTo>
                        <a:pt x="117727" y="41912"/>
                      </a:lnTo>
                      <a:lnTo>
                        <a:pt x="89023" y="65196"/>
                      </a:lnTo>
                      <a:cubicBezTo>
                        <a:pt x="89023" y="65196"/>
                        <a:pt x="70404" y="71405"/>
                        <a:pt x="64973" y="72958"/>
                      </a:cubicBezTo>
                      <a:cubicBezTo>
                        <a:pt x="64197" y="72958"/>
                        <a:pt x="63421" y="72958"/>
                        <a:pt x="62646" y="73734"/>
                      </a:cubicBezTo>
                      <a:cubicBezTo>
                        <a:pt x="62646" y="85376"/>
                        <a:pt x="63421" y="114093"/>
                        <a:pt x="61870" y="114870"/>
                      </a:cubicBezTo>
                      <a:cubicBezTo>
                        <a:pt x="60318" y="116422"/>
                        <a:pt x="58767" y="124183"/>
                        <a:pt x="56439" y="126512"/>
                      </a:cubicBezTo>
                      <a:cubicBezTo>
                        <a:pt x="54888" y="128064"/>
                        <a:pt x="52560" y="133497"/>
                        <a:pt x="47130" y="133497"/>
                      </a:cubicBezTo>
                      <a:cubicBezTo>
                        <a:pt x="41699" y="133497"/>
                        <a:pt x="28511" y="136602"/>
                        <a:pt x="23080" y="135826"/>
                      </a:cubicBezTo>
                      <a:cubicBezTo>
                        <a:pt x="17649" y="135049"/>
                        <a:pt x="12995" y="138930"/>
                        <a:pt x="10667" y="139706"/>
                      </a:cubicBezTo>
                      <a:cubicBezTo>
                        <a:pt x="9116" y="140482"/>
                        <a:pt x="5237" y="140482"/>
                        <a:pt x="582" y="140482"/>
                      </a:cubicBezTo>
                      <a:cubicBezTo>
                        <a:pt x="-194" y="144363"/>
                        <a:pt x="-194" y="148244"/>
                        <a:pt x="582" y="149020"/>
                      </a:cubicBezTo>
                      <a:cubicBezTo>
                        <a:pt x="2134" y="149796"/>
                        <a:pt x="2909" y="156005"/>
                        <a:pt x="6013" y="158334"/>
                      </a:cubicBezTo>
                      <a:cubicBezTo>
                        <a:pt x="9116" y="160662"/>
                        <a:pt x="12995" y="163767"/>
                        <a:pt x="12995" y="166871"/>
                      </a:cubicBezTo>
                      <a:cubicBezTo>
                        <a:pt x="12995" y="169976"/>
                        <a:pt x="12995" y="173081"/>
                        <a:pt x="16098" y="173081"/>
                      </a:cubicBezTo>
                      <a:cubicBezTo>
                        <a:pt x="18425" y="173081"/>
                        <a:pt x="19201" y="177737"/>
                        <a:pt x="22304" y="178514"/>
                      </a:cubicBezTo>
                      <a:cubicBezTo>
                        <a:pt x="25407" y="179290"/>
                        <a:pt x="29286" y="176185"/>
                        <a:pt x="30062" y="177737"/>
                      </a:cubicBezTo>
                      <a:cubicBezTo>
                        <a:pt x="30838" y="178514"/>
                        <a:pt x="30062" y="186275"/>
                        <a:pt x="30838" y="186275"/>
                      </a:cubicBezTo>
                      <a:cubicBezTo>
                        <a:pt x="31614" y="186275"/>
                        <a:pt x="34717" y="187051"/>
                        <a:pt x="37044" y="189380"/>
                      </a:cubicBezTo>
                      <a:cubicBezTo>
                        <a:pt x="36269" y="185499"/>
                        <a:pt x="37820" y="180842"/>
                        <a:pt x="42475" y="182394"/>
                      </a:cubicBezTo>
                      <a:cubicBezTo>
                        <a:pt x="47130" y="183947"/>
                        <a:pt x="43251" y="187827"/>
                        <a:pt x="47906" y="190156"/>
                      </a:cubicBezTo>
                      <a:cubicBezTo>
                        <a:pt x="51784" y="191708"/>
                        <a:pt x="54112" y="190932"/>
                        <a:pt x="54112" y="187051"/>
                      </a:cubicBezTo>
                      <a:cubicBezTo>
                        <a:pt x="54112" y="183947"/>
                        <a:pt x="59542" y="177737"/>
                        <a:pt x="61094" y="176185"/>
                      </a:cubicBezTo>
                      <a:cubicBezTo>
                        <a:pt x="62646" y="174633"/>
                        <a:pt x="61870" y="166095"/>
                        <a:pt x="64973" y="163767"/>
                      </a:cubicBezTo>
                      <a:cubicBezTo>
                        <a:pt x="68076" y="161438"/>
                        <a:pt x="75834" y="162991"/>
                        <a:pt x="78937" y="163767"/>
                      </a:cubicBezTo>
                      <a:cubicBezTo>
                        <a:pt x="82041" y="164543"/>
                        <a:pt x="84368" y="157558"/>
                        <a:pt x="88247" y="160662"/>
                      </a:cubicBezTo>
                      <a:cubicBezTo>
                        <a:pt x="92126" y="163767"/>
                        <a:pt x="97556" y="161438"/>
                        <a:pt x="100660" y="164543"/>
                      </a:cubicBezTo>
                      <a:cubicBezTo>
                        <a:pt x="103763" y="167648"/>
                        <a:pt x="104539" y="175409"/>
                        <a:pt x="109193" y="173081"/>
                      </a:cubicBezTo>
                      <a:cubicBezTo>
                        <a:pt x="113848" y="169976"/>
                        <a:pt x="119279" y="169200"/>
                        <a:pt x="122382" y="169200"/>
                      </a:cubicBezTo>
                      <a:cubicBezTo>
                        <a:pt x="125485" y="169200"/>
                        <a:pt x="131691" y="174633"/>
                        <a:pt x="134019" y="175409"/>
                      </a:cubicBezTo>
                      <a:cubicBezTo>
                        <a:pt x="137122" y="176185"/>
                        <a:pt x="145656" y="176961"/>
                        <a:pt x="149535" y="175409"/>
                      </a:cubicBezTo>
                      <a:cubicBezTo>
                        <a:pt x="152638" y="173857"/>
                        <a:pt x="157293" y="167648"/>
                        <a:pt x="161172" y="167648"/>
                      </a:cubicBezTo>
                      <a:cubicBezTo>
                        <a:pt x="165051" y="168424"/>
                        <a:pt x="178239" y="166871"/>
                        <a:pt x="181343" y="168424"/>
                      </a:cubicBezTo>
                      <a:cubicBezTo>
                        <a:pt x="184446" y="169976"/>
                        <a:pt x="189876" y="173081"/>
                        <a:pt x="194531" y="171528"/>
                      </a:cubicBezTo>
                      <a:cubicBezTo>
                        <a:pt x="198410" y="169976"/>
                        <a:pt x="202289" y="162215"/>
                        <a:pt x="205392" y="161438"/>
                      </a:cubicBezTo>
                      <a:cubicBezTo>
                        <a:pt x="206168" y="161438"/>
                        <a:pt x="206944" y="161438"/>
                        <a:pt x="207720" y="161438"/>
                      </a:cubicBezTo>
                      <a:cubicBezTo>
                        <a:pt x="207720" y="159886"/>
                        <a:pt x="207720" y="157558"/>
                        <a:pt x="207720" y="156782"/>
                      </a:cubicBezTo>
                      <a:cubicBezTo>
                        <a:pt x="207720" y="148244"/>
                        <a:pt x="209271" y="151349"/>
                        <a:pt x="210823" y="143587"/>
                      </a:cubicBezTo>
                      <a:cubicBezTo>
                        <a:pt x="212374" y="135049"/>
                        <a:pt x="234097" y="113317"/>
                        <a:pt x="235648" y="112541"/>
                      </a:cubicBezTo>
                      <a:cubicBezTo>
                        <a:pt x="237200" y="110989"/>
                        <a:pt x="237200" y="78391"/>
                        <a:pt x="237200" y="73734"/>
                      </a:cubicBezTo>
                      <a:cubicBezTo>
                        <a:pt x="237200" y="69077"/>
                        <a:pt x="237976" y="63644"/>
                        <a:pt x="240303" y="57435"/>
                      </a:cubicBezTo>
                      <a:cubicBezTo>
                        <a:pt x="241855" y="51226"/>
                        <a:pt x="237200" y="51226"/>
                        <a:pt x="237200" y="45793"/>
                      </a:cubicBezTo>
                      <a:cubicBezTo>
                        <a:pt x="237976" y="35703"/>
                        <a:pt x="230994" y="31822"/>
                        <a:pt x="230994" y="2794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5" name="Forma libre 1284">
                  <a:extLst>
                    <a:ext uri="{FF2B5EF4-FFF2-40B4-BE49-F238E27FC236}">
                      <a16:creationId xmlns:a16="http://schemas.microsoft.com/office/drawing/2014/main" id="{BD3B05BF-D743-7B14-BF0B-FA47DBF99794}"/>
                    </a:ext>
                  </a:extLst>
                </p:cNvPr>
                <p:cNvSpPr/>
                <p:nvPr/>
              </p:nvSpPr>
              <p:spPr>
                <a:xfrm>
                  <a:off x="4311931" y="2628507"/>
                  <a:ext cx="155159" cy="256854"/>
                </a:xfrm>
                <a:custGeom>
                  <a:avLst/>
                  <a:gdLst>
                    <a:gd name="connsiteX0" fmla="*/ 155159 w 155159"/>
                    <a:gd name="connsiteY0" fmla="*/ 64420 h 256854"/>
                    <a:gd name="connsiteX1" fmla="*/ 36462 w 155159"/>
                    <a:gd name="connsiteY1" fmla="*/ 0 h 256854"/>
                    <a:gd name="connsiteX2" fmla="*/ 22498 w 155159"/>
                    <a:gd name="connsiteY2" fmla="*/ 7761 h 256854"/>
                    <a:gd name="connsiteX3" fmla="*/ 23274 w 155159"/>
                    <a:gd name="connsiteY3" fmla="*/ 27941 h 256854"/>
                    <a:gd name="connsiteX4" fmla="*/ 29480 w 155159"/>
                    <a:gd name="connsiteY4" fmla="*/ 41912 h 256854"/>
                    <a:gd name="connsiteX5" fmla="*/ 32583 w 155159"/>
                    <a:gd name="connsiteY5" fmla="*/ 53554 h 256854"/>
                    <a:gd name="connsiteX6" fmla="*/ 29480 w 155159"/>
                    <a:gd name="connsiteY6" fmla="*/ 69853 h 256854"/>
                    <a:gd name="connsiteX7" fmla="*/ 27929 w 155159"/>
                    <a:gd name="connsiteY7" fmla="*/ 108660 h 256854"/>
                    <a:gd name="connsiteX8" fmla="*/ 3103 w 155159"/>
                    <a:gd name="connsiteY8" fmla="*/ 139706 h 256854"/>
                    <a:gd name="connsiteX9" fmla="*/ 0 w 155159"/>
                    <a:gd name="connsiteY9" fmla="*/ 152901 h 256854"/>
                    <a:gd name="connsiteX10" fmla="*/ 0 w 155159"/>
                    <a:gd name="connsiteY10" fmla="*/ 157558 h 256854"/>
                    <a:gd name="connsiteX11" fmla="*/ 3103 w 155159"/>
                    <a:gd name="connsiteY11" fmla="*/ 160662 h 256854"/>
                    <a:gd name="connsiteX12" fmla="*/ 10085 w 155159"/>
                    <a:gd name="connsiteY12" fmla="*/ 166871 h 256854"/>
                    <a:gd name="connsiteX13" fmla="*/ 19395 w 155159"/>
                    <a:gd name="connsiteY13" fmla="*/ 181618 h 256854"/>
                    <a:gd name="connsiteX14" fmla="*/ 20946 w 155159"/>
                    <a:gd name="connsiteY14" fmla="*/ 195589 h 256854"/>
                    <a:gd name="connsiteX15" fmla="*/ 27153 w 155159"/>
                    <a:gd name="connsiteY15" fmla="*/ 214993 h 256854"/>
                    <a:gd name="connsiteX16" fmla="*/ 20946 w 155159"/>
                    <a:gd name="connsiteY16" fmla="*/ 217321 h 256854"/>
                    <a:gd name="connsiteX17" fmla="*/ 7758 w 155159"/>
                    <a:gd name="connsiteY17" fmla="*/ 218873 h 256854"/>
                    <a:gd name="connsiteX18" fmla="*/ 11637 w 155159"/>
                    <a:gd name="connsiteY18" fmla="*/ 229739 h 256854"/>
                    <a:gd name="connsiteX19" fmla="*/ 24825 w 155159"/>
                    <a:gd name="connsiteY19" fmla="*/ 242934 h 256854"/>
                    <a:gd name="connsiteX20" fmla="*/ 31032 w 155159"/>
                    <a:gd name="connsiteY20" fmla="*/ 256128 h 256854"/>
                    <a:gd name="connsiteX21" fmla="*/ 39566 w 155159"/>
                    <a:gd name="connsiteY21" fmla="*/ 252248 h 256854"/>
                    <a:gd name="connsiteX22" fmla="*/ 49651 w 155159"/>
                    <a:gd name="connsiteY22" fmla="*/ 252248 h 256854"/>
                    <a:gd name="connsiteX23" fmla="*/ 66719 w 155159"/>
                    <a:gd name="connsiteY23" fmla="*/ 246815 h 256854"/>
                    <a:gd name="connsiteX24" fmla="*/ 80683 w 155159"/>
                    <a:gd name="connsiteY24" fmla="*/ 239053 h 256854"/>
                    <a:gd name="connsiteX25" fmla="*/ 81459 w 155159"/>
                    <a:gd name="connsiteY25" fmla="*/ 230515 h 256854"/>
                    <a:gd name="connsiteX26" fmla="*/ 103957 w 155159"/>
                    <a:gd name="connsiteY26" fmla="*/ 225859 h 256854"/>
                    <a:gd name="connsiteX27" fmla="*/ 119473 w 155159"/>
                    <a:gd name="connsiteY27" fmla="*/ 210336 h 256854"/>
                    <a:gd name="connsiteX28" fmla="*/ 122576 w 155159"/>
                    <a:gd name="connsiteY28" fmla="*/ 202574 h 256854"/>
                    <a:gd name="connsiteX29" fmla="*/ 135764 w 155159"/>
                    <a:gd name="connsiteY29" fmla="*/ 197141 h 256854"/>
                    <a:gd name="connsiteX30" fmla="*/ 138092 w 155159"/>
                    <a:gd name="connsiteY30" fmla="*/ 197917 h 256854"/>
                    <a:gd name="connsiteX31" fmla="*/ 137316 w 155159"/>
                    <a:gd name="connsiteY31" fmla="*/ 197141 h 256854"/>
                    <a:gd name="connsiteX32" fmla="*/ 138868 w 155159"/>
                    <a:gd name="connsiteY32" fmla="*/ 190156 h 256854"/>
                    <a:gd name="connsiteX33" fmla="*/ 131110 w 155159"/>
                    <a:gd name="connsiteY33" fmla="*/ 180842 h 256854"/>
                    <a:gd name="connsiteX34" fmla="*/ 128006 w 155159"/>
                    <a:gd name="connsiteY34" fmla="*/ 169200 h 256854"/>
                    <a:gd name="connsiteX35" fmla="*/ 126455 w 155159"/>
                    <a:gd name="connsiteY35" fmla="*/ 160662 h 256854"/>
                    <a:gd name="connsiteX36" fmla="*/ 127231 w 155159"/>
                    <a:gd name="connsiteY36" fmla="*/ 149020 h 256854"/>
                    <a:gd name="connsiteX37" fmla="*/ 134213 w 155159"/>
                    <a:gd name="connsiteY37" fmla="*/ 137378 h 256854"/>
                    <a:gd name="connsiteX38" fmla="*/ 139643 w 155159"/>
                    <a:gd name="connsiteY38" fmla="*/ 128064 h 256854"/>
                    <a:gd name="connsiteX39" fmla="*/ 152832 w 155159"/>
                    <a:gd name="connsiteY39" fmla="*/ 119526 h 256854"/>
                    <a:gd name="connsiteX40" fmla="*/ 154383 w 155159"/>
                    <a:gd name="connsiteY40" fmla="*/ 103227 h 256854"/>
                    <a:gd name="connsiteX41" fmla="*/ 154383 w 155159"/>
                    <a:gd name="connsiteY41" fmla="*/ 64420 h 256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55159" h="256854">
                      <a:moveTo>
                        <a:pt x="155159" y="64420"/>
                      </a:moveTo>
                      <a:lnTo>
                        <a:pt x="36462" y="0"/>
                      </a:lnTo>
                      <a:lnTo>
                        <a:pt x="22498" y="7761"/>
                      </a:lnTo>
                      <a:cubicBezTo>
                        <a:pt x="23274" y="15523"/>
                        <a:pt x="23274" y="25613"/>
                        <a:pt x="23274" y="27941"/>
                      </a:cubicBezTo>
                      <a:cubicBezTo>
                        <a:pt x="23274" y="31822"/>
                        <a:pt x="30256" y="36479"/>
                        <a:pt x="29480" y="41912"/>
                      </a:cubicBezTo>
                      <a:cubicBezTo>
                        <a:pt x="28704" y="48121"/>
                        <a:pt x="34135" y="47345"/>
                        <a:pt x="32583" y="53554"/>
                      </a:cubicBezTo>
                      <a:cubicBezTo>
                        <a:pt x="31032" y="59763"/>
                        <a:pt x="29480" y="65196"/>
                        <a:pt x="29480" y="69853"/>
                      </a:cubicBezTo>
                      <a:cubicBezTo>
                        <a:pt x="29480" y="74510"/>
                        <a:pt x="29480" y="107108"/>
                        <a:pt x="27929" y="108660"/>
                      </a:cubicBezTo>
                      <a:cubicBezTo>
                        <a:pt x="26377" y="110213"/>
                        <a:pt x="4655" y="131945"/>
                        <a:pt x="3103" y="139706"/>
                      </a:cubicBezTo>
                      <a:cubicBezTo>
                        <a:pt x="1551" y="148244"/>
                        <a:pt x="0" y="145139"/>
                        <a:pt x="0" y="152901"/>
                      </a:cubicBezTo>
                      <a:cubicBezTo>
                        <a:pt x="0" y="154453"/>
                        <a:pt x="0" y="156005"/>
                        <a:pt x="0" y="157558"/>
                      </a:cubicBezTo>
                      <a:cubicBezTo>
                        <a:pt x="1551" y="158334"/>
                        <a:pt x="1551" y="159110"/>
                        <a:pt x="3103" y="160662"/>
                      </a:cubicBezTo>
                      <a:cubicBezTo>
                        <a:pt x="5430" y="162991"/>
                        <a:pt x="5430" y="166871"/>
                        <a:pt x="10085" y="166871"/>
                      </a:cubicBezTo>
                      <a:cubicBezTo>
                        <a:pt x="14740" y="166871"/>
                        <a:pt x="20171" y="177737"/>
                        <a:pt x="19395" y="181618"/>
                      </a:cubicBezTo>
                      <a:cubicBezTo>
                        <a:pt x="18619" y="185499"/>
                        <a:pt x="21722" y="187827"/>
                        <a:pt x="20946" y="195589"/>
                      </a:cubicBezTo>
                      <a:cubicBezTo>
                        <a:pt x="20171" y="203350"/>
                        <a:pt x="24825" y="213440"/>
                        <a:pt x="27153" y="214993"/>
                      </a:cubicBezTo>
                      <a:cubicBezTo>
                        <a:pt x="29480" y="216545"/>
                        <a:pt x="26377" y="218097"/>
                        <a:pt x="20946" y="217321"/>
                      </a:cubicBezTo>
                      <a:cubicBezTo>
                        <a:pt x="15516" y="216545"/>
                        <a:pt x="7758" y="216545"/>
                        <a:pt x="7758" y="218873"/>
                      </a:cubicBezTo>
                      <a:cubicBezTo>
                        <a:pt x="7758" y="221202"/>
                        <a:pt x="5430" y="224306"/>
                        <a:pt x="11637" y="229739"/>
                      </a:cubicBezTo>
                      <a:cubicBezTo>
                        <a:pt x="17843" y="235172"/>
                        <a:pt x="22498" y="236725"/>
                        <a:pt x="24825" y="242934"/>
                      </a:cubicBezTo>
                      <a:cubicBezTo>
                        <a:pt x="26377" y="249143"/>
                        <a:pt x="28704" y="254576"/>
                        <a:pt x="31032" y="256128"/>
                      </a:cubicBezTo>
                      <a:cubicBezTo>
                        <a:pt x="32583" y="257681"/>
                        <a:pt x="36462" y="256904"/>
                        <a:pt x="39566" y="252248"/>
                      </a:cubicBezTo>
                      <a:cubicBezTo>
                        <a:pt x="42669" y="247591"/>
                        <a:pt x="46548" y="256128"/>
                        <a:pt x="49651" y="252248"/>
                      </a:cubicBezTo>
                      <a:cubicBezTo>
                        <a:pt x="52754" y="248367"/>
                        <a:pt x="63615" y="248367"/>
                        <a:pt x="66719" y="246815"/>
                      </a:cubicBezTo>
                      <a:cubicBezTo>
                        <a:pt x="69822" y="245262"/>
                        <a:pt x="77580" y="241381"/>
                        <a:pt x="80683" y="239053"/>
                      </a:cubicBezTo>
                      <a:cubicBezTo>
                        <a:pt x="83786" y="236725"/>
                        <a:pt x="77580" y="232844"/>
                        <a:pt x="81459" y="230515"/>
                      </a:cubicBezTo>
                      <a:cubicBezTo>
                        <a:pt x="85338" y="228187"/>
                        <a:pt x="98526" y="232068"/>
                        <a:pt x="103957" y="225859"/>
                      </a:cubicBezTo>
                      <a:cubicBezTo>
                        <a:pt x="109387" y="219649"/>
                        <a:pt x="117145" y="212664"/>
                        <a:pt x="119473" y="210336"/>
                      </a:cubicBezTo>
                      <a:cubicBezTo>
                        <a:pt x="121800" y="208007"/>
                        <a:pt x="119473" y="206455"/>
                        <a:pt x="122576" y="202574"/>
                      </a:cubicBezTo>
                      <a:cubicBezTo>
                        <a:pt x="125679" y="199470"/>
                        <a:pt x="131885" y="195589"/>
                        <a:pt x="135764" y="197141"/>
                      </a:cubicBezTo>
                      <a:cubicBezTo>
                        <a:pt x="136540" y="197917"/>
                        <a:pt x="137316" y="197917"/>
                        <a:pt x="138092" y="197917"/>
                      </a:cubicBezTo>
                      <a:cubicBezTo>
                        <a:pt x="138092" y="197917"/>
                        <a:pt x="137316" y="197141"/>
                        <a:pt x="137316" y="197141"/>
                      </a:cubicBezTo>
                      <a:lnTo>
                        <a:pt x="138868" y="190156"/>
                      </a:lnTo>
                      <a:cubicBezTo>
                        <a:pt x="138868" y="190156"/>
                        <a:pt x="131110" y="186275"/>
                        <a:pt x="131110" y="180842"/>
                      </a:cubicBezTo>
                      <a:cubicBezTo>
                        <a:pt x="131110" y="175409"/>
                        <a:pt x="132661" y="169200"/>
                        <a:pt x="128006" y="169200"/>
                      </a:cubicBezTo>
                      <a:cubicBezTo>
                        <a:pt x="123352" y="169200"/>
                        <a:pt x="122576" y="164543"/>
                        <a:pt x="126455" y="160662"/>
                      </a:cubicBezTo>
                      <a:cubicBezTo>
                        <a:pt x="130334" y="156782"/>
                        <a:pt x="121024" y="149020"/>
                        <a:pt x="127231" y="149020"/>
                      </a:cubicBezTo>
                      <a:cubicBezTo>
                        <a:pt x="134213" y="149020"/>
                        <a:pt x="128782" y="138154"/>
                        <a:pt x="134213" y="137378"/>
                      </a:cubicBezTo>
                      <a:cubicBezTo>
                        <a:pt x="138868" y="136602"/>
                        <a:pt x="139643" y="132721"/>
                        <a:pt x="139643" y="128064"/>
                      </a:cubicBezTo>
                      <a:cubicBezTo>
                        <a:pt x="139643" y="123407"/>
                        <a:pt x="150504" y="120303"/>
                        <a:pt x="152832" y="119526"/>
                      </a:cubicBezTo>
                      <a:cubicBezTo>
                        <a:pt x="155935" y="118750"/>
                        <a:pt x="154383" y="103227"/>
                        <a:pt x="154383" y="103227"/>
                      </a:cubicBezTo>
                      <a:lnTo>
                        <a:pt x="154383" y="64420"/>
                      </a:ln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6" name="Forma libre 1285">
                  <a:extLst>
                    <a:ext uri="{FF2B5EF4-FFF2-40B4-BE49-F238E27FC236}">
                      <a16:creationId xmlns:a16="http://schemas.microsoft.com/office/drawing/2014/main" id="{692F0E31-4126-C8F9-ABD2-76E8FA185151}"/>
                    </a:ext>
                  </a:extLst>
                </p:cNvPr>
                <p:cNvSpPr/>
                <p:nvPr/>
              </p:nvSpPr>
              <p:spPr>
                <a:xfrm>
                  <a:off x="4480537" y="2486472"/>
                  <a:ext cx="168175" cy="170752"/>
                </a:xfrm>
                <a:custGeom>
                  <a:avLst/>
                  <a:gdLst>
                    <a:gd name="connsiteX0" fmla="*/ 155676 w 168175"/>
                    <a:gd name="connsiteY0" fmla="*/ 35703 h 170752"/>
                    <a:gd name="connsiteX1" fmla="*/ 144815 w 168175"/>
                    <a:gd name="connsiteY1" fmla="*/ 8538 h 170752"/>
                    <a:gd name="connsiteX2" fmla="*/ 143264 w 168175"/>
                    <a:gd name="connsiteY2" fmla="*/ 10866 h 170752"/>
                    <a:gd name="connsiteX3" fmla="*/ 126972 w 168175"/>
                    <a:gd name="connsiteY3" fmla="*/ 10090 h 170752"/>
                    <a:gd name="connsiteX4" fmla="*/ 107577 w 168175"/>
                    <a:gd name="connsiteY4" fmla="*/ 6209 h 170752"/>
                    <a:gd name="connsiteX5" fmla="*/ 74994 w 168175"/>
                    <a:gd name="connsiteY5" fmla="*/ 11642 h 170752"/>
                    <a:gd name="connsiteX6" fmla="*/ 57150 w 168175"/>
                    <a:gd name="connsiteY6" fmla="*/ 13194 h 170752"/>
                    <a:gd name="connsiteX7" fmla="*/ 28446 w 168175"/>
                    <a:gd name="connsiteY7" fmla="*/ 5433 h 170752"/>
                    <a:gd name="connsiteX8" fmla="*/ 5172 w 168175"/>
                    <a:gd name="connsiteY8" fmla="*/ 0 h 170752"/>
                    <a:gd name="connsiteX9" fmla="*/ 3620 w 168175"/>
                    <a:gd name="connsiteY9" fmla="*/ 3881 h 170752"/>
                    <a:gd name="connsiteX10" fmla="*/ 2069 w 168175"/>
                    <a:gd name="connsiteY10" fmla="*/ 23284 h 170752"/>
                    <a:gd name="connsiteX11" fmla="*/ 2069 w 168175"/>
                    <a:gd name="connsiteY11" fmla="*/ 46569 h 170752"/>
                    <a:gd name="connsiteX12" fmla="*/ 2069 w 168175"/>
                    <a:gd name="connsiteY12" fmla="*/ 166871 h 170752"/>
                    <a:gd name="connsiteX13" fmla="*/ 97492 w 168175"/>
                    <a:gd name="connsiteY13" fmla="*/ 166871 h 170752"/>
                    <a:gd name="connsiteX14" fmla="*/ 102922 w 168175"/>
                    <a:gd name="connsiteY14" fmla="*/ 162991 h 170752"/>
                    <a:gd name="connsiteX15" fmla="*/ 110680 w 168175"/>
                    <a:gd name="connsiteY15" fmla="*/ 166095 h 170752"/>
                    <a:gd name="connsiteX16" fmla="*/ 130851 w 168175"/>
                    <a:gd name="connsiteY16" fmla="*/ 166095 h 170752"/>
                    <a:gd name="connsiteX17" fmla="*/ 139385 w 168175"/>
                    <a:gd name="connsiteY17" fmla="*/ 170752 h 170752"/>
                    <a:gd name="connsiteX18" fmla="*/ 148694 w 168175"/>
                    <a:gd name="connsiteY18" fmla="*/ 162991 h 170752"/>
                    <a:gd name="connsiteX19" fmla="*/ 158780 w 168175"/>
                    <a:gd name="connsiteY19" fmla="*/ 152125 h 170752"/>
                    <a:gd name="connsiteX20" fmla="*/ 167313 w 168175"/>
                    <a:gd name="connsiteY20" fmla="*/ 146692 h 170752"/>
                    <a:gd name="connsiteX21" fmla="*/ 168089 w 168175"/>
                    <a:gd name="connsiteY21" fmla="*/ 145916 h 170752"/>
                    <a:gd name="connsiteX22" fmla="*/ 168089 w 168175"/>
                    <a:gd name="connsiteY22" fmla="*/ 139706 h 170752"/>
                    <a:gd name="connsiteX23" fmla="*/ 161107 w 168175"/>
                    <a:gd name="connsiteY23" fmla="*/ 122631 h 170752"/>
                    <a:gd name="connsiteX24" fmla="*/ 144815 w 168175"/>
                    <a:gd name="connsiteY24" fmla="*/ 90809 h 170752"/>
                    <a:gd name="connsiteX25" fmla="*/ 137057 w 168175"/>
                    <a:gd name="connsiteY25" fmla="*/ 74510 h 170752"/>
                    <a:gd name="connsiteX26" fmla="*/ 126196 w 168175"/>
                    <a:gd name="connsiteY26" fmla="*/ 57435 h 170752"/>
                    <a:gd name="connsiteX27" fmla="*/ 119214 w 168175"/>
                    <a:gd name="connsiteY27" fmla="*/ 28717 h 170752"/>
                    <a:gd name="connsiteX28" fmla="*/ 129299 w 168175"/>
                    <a:gd name="connsiteY28" fmla="*/ 48897 h 170752"/>
                    <a:gd name="connsiteX29" fmla="*/ 144815 w 168175"/>
                    <a:gd name="connsiteY29" fmla="*/ 69077 h 170752"/>
                    <a:gd name="connsiteX30" fmla="*/ 154125 w 168175"/>
                    <a:gd name="connsiteY30" fmla="*/ 46569 h 170752"/>
                    <a:gd name="connsiteX31" fmla="*/ 154125 w 168175"/>
                    <a:gd name="connsiteY31" fmla="*/ 47345 h 170752"/>
                    <a:gd name="connsiteX32" fmla="*/ 154901 w 168175"/>
                    <a:gd name="connsiteY32" fmla="*/ 43464 h 170752"/>
                    <a:gd name="connsiteX33" fmla="*/ 155676 w 168175"/>
                    <a:gd name="connsiteY33" fmla="*/ 35703 h 1707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68175" h="170752">
                      <a:moveTo>
                        <a:pt x="155676" y="35703"/>
                      </a:moveTo>
                      <a:lnTo>
                        <a:pt x="144815" y="8538"/>
                      </a:lnTo>
                      <a:cubicBezTo>
                        <a:pt x="144039" y="10090"/>
                        <a:pt x="143264" y="10866"/>
                        <a:pt x="143264" y="10866"/>
                      </a:cubicBezTo>
                      <a:cubicBezTo>
                        <a:pt x="141712" y="12418"/>
                        <a:pt x="133954" y="7761"/>
                        <a:pt x="126972" y="10090"/>
                      </a:cubicBezTo>
                      <a:cubicBezTo>
                        <a:pt x="119990" y="11642"/>
                        <a:pt x="114559" y="9314"/>
                        <a:pt x="107577" y="6209"/>
                      </a:cubicBezTo>
                      <a:cubicBezTo>
                        <a:pt x="100595" y="3105"/>
                        <a:pt x="78097" y="6985"/>
                        <a:pt x="74994" y="11642"/>
                      </a:cubicBezTo>
                      <a:cubicBezTo>
                        <a:pt x="71890" y="16299"/>
                        <a:pt x="64133" y="16299"/>
                        <a:pt x="57150" y="13194"/>
                      </a:cubicBezTo>
                      <a:cubicBezTo>
                        <a:pt x="50168" y="10090"/>
                        <a:pt x="41634" y="6209"/>
                        <a:pt x="28446" y="5433"/>
                      </a:cubicBezTo>
                      <a:cubicBezTo>
                        <a:pt x="16809" y="4657"/>
                        <a:pt x="6724" y="2328"/>
                        <a:pt x="5172" y="0"/>
                      </a:cubicBezTo>
                      <a:cubicBezTo>
                        <a:pt x="4396" y="1552"/>
                        <a:pt x="4396" y="2328"/>
                        <a:pt x="3620" y="3881"/>
                      </a:cubicBezTo>
                      <a:cubicBezTo>
                        <a:pt x="-259" y="14747"/>
                        <a:pt x="6724" y="17075"/>
                        <a:pt x="2069" y="23284"/>
                      </a:cubicBezTo>
                      <a:cubicBezTo>
                        <a:pt x="-2586" y="28717"/>
                        <a:pt x="2069" y="35703"/>
                        <a:pt x="2069" y="46569"/>
                      </a:cubicBezTo>
                      <a:cubicBezTo>
                        <a:pt x="2069" y="53554"/>
                        <a:pt x="2069" y="124183"/>
                        <a:pt x="2069" y="166871"/>
                      </a:cubicBezTo>
                      <a:lnTo>
                        <a:pt x="97492" y="166871"/>
                      </a:lnTo>
                      <a:cubicBezTo>
                        <a:pt x="97492" y="166871"/>
                        <a:pt x="100595" y="165319"/>
                        <a:pt x="102922" y="162991"/>
                      </a:cubicBezTo>
                      <a:cubicBezTo>
                        <a:pt x="106025" y="161438"/>
                        <a:pt x="110680" y="166095"/>
                        <a:pt x="110680" y="166095"/>
                      </a:cubicBezTo>
                      <a:lnTo>
                        <a:pt x="130851" y="166095"/>
                      </a:lnTo>
                      <a:cubicBezTo>
                        <a:pt x="130851" y="166095"/>
                        <a:pt x="134730" y="170752"/>
                        <a:pt x="139385" y="170752"/>
                      </a:cubicBezTo>
                      <a:cubicBezTo>
                        <a:pt x="144039" y="170752"/>
                        <a:pt x="140936" y="162991"/>
                        <a:pt x="148694" y="162991"/>
                      </a:cubicBezTo>
                      <a:cubicBezTo>
                        <a:pt x="155676" y="162991"/>
                        <a:pt x="154125" y="152125"/>
                        <a:pt x="158780" y="152125"/>
                      </a:cubicBezTo>
                      <a:cubicBezTo>
                        <a:pt x="163434" y="152125"/>
                        <a:pt x="162659" y="152901"/>
                        <a:pt x="167313" y="146692"/>
                      </a:cubicBezTo>
                      <a:cubicBezTo>
                        <a:pt x="167313" y="146692"/>
                        <a:pt x="167313" y="145916"/>
                        <a:pt x="168089" y="145916"/>
                      </a:cubicBezTo>
                      <a:cubicBezTo>
                        <a:pt x="168089" y="143587"/>
                        <a:pt x="168089" y="142035"/>
                        <a:pt x="168089" y="139706"/>
                      </a:cubicBezTo>
                      <a:cubicBezTo>
                        <a:pt x="168865" y="131945"/>
                        <a:pt x="164210" y="132721"/>
                        <a:pt x="161107" y="122631"/>
                      </a:cubicBezTo>
                      <a:cubicBezTo>
                        <a:pt x="158004" y="112541"/>
                        <a:pt x="144815" y="97018"/>
                        <a:pt x="144815" y="90809"/>
                      </a:cubicBezTo>
                      <a:cubicBezTo>
                        <a:pt x="144039" y="84600"/>
                        <a:pt x="137057" y="81495"/>
                        <a:pt x="137057" y="74510"/>
                      </a:cubicBezTo>
                      <a:cubicBezTo>
                        <a:pt x="137057" y="68301"/>
                        <a:pt x="133954" y="67525"/>
                        <a:pt x="126196" y="57435"/>
                      </a:cubicBezTo>
                      <a:cubicBezTo>
                        <a:pt x="119214" y="47345"/>
                        <a:pt x="116887" y="29494"/>
                        <a:pt x="119214" y="28717"/>
                      </a:cubicBezTo>
                      <a:cubicBezTo>
                        <a:pt x="121541" y="27941"/>
                        <a:pt x="126972" y="43464"/>
                        <a:pt x="129299" y="48897"/>
                      </a:cubicBezTo>
                      <a:cubicBezTo>
                        <a:pt x="131627" y="54330"/>
                        <a:pt x="139385" y="69077"/>
                        <a:pt x="144815" y="69077"/>
                      </a:cubicBezTo>
                      <a:cubicBezTo>
                        <a:pt x="150246" y="69077"/>
                        <a:pt x="152573" y="45793"/>
                        <a:pt x="154125" y="46569"/>
                      </a:cubicBezTo>
                      <a:cubicBezTo>
                        <a:pt x="154125" y="46569"/>
                        <a:pt x="154125" y="46569"/>
                        <a:pt x="154125" y="47345"/>
                      </a:cubicBezTo>
                      <a:lnTo>
                        <a:pt x="154901" y="43464"/>
                      </a:lnTo>
                      <a:lnTo>
                        <a:pt x="155676" y="35703"/>
                      </a:ln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7" name="Forma libre 1286">
                  <a:extLst>
                    <a:ext uri="{FF2B5EF4-FFF2-40B4-BE49-F238E27FC236}">
                      <a16:creationId xmlns:a16="http://schemas.microsoft.com/office/drawing/2014/main" id="{C95F0CBA-1A2B-ADA0-7F8A-1E6646DE625B}"/>
                    </a:ext>
                  </a:extLst>
                </p:cNvPr>
                <p:cNvSpPr/>
                <p:nvPr/>
              </p:nvSpPr>
              <p:spPr>
                <a:xfrm>
                  <a:off x="4238448" y="2967683"/>
                  <a:ext cx="85943" cy="97018"/>
                </a:xfrm>
                <a:custGeom>
                  <a:avLst/>
                  <a:gdLst>
                    <a:gd name="connsiteX0" fmla="*/ 43226 w 85943"/>
                    <a:gd name="connsiteY0" fmla="*/ 93914 h 97018"/>
                    <a:gd name="connsiteX1" fmla="*/ 44778 w 85943"/>
                    <a:gd name="connsiteY1" fmla="*/ 81495 h 97018"/>
                    <a:gd name="connsiteX2" fmla="*/ 54088 w 85943"/>
                    <a:gd name="connsiteY2" fmla="*/ 74510 h 97018"/>
                    <a:gd name="connsiteX3" fmla="*/ 61070 w 85943"/>
                    <a:gd name="connsiteY3" fmla="*/ 65972 h 97018"/>
                    <a:gd name="connsiteX4" fmla="*/ 69603 w 85943"/>
                    <a:gd name="connsiteY4" fmla="*/ 75286 h 97018"/>
                    <a:gd name="connsiteX5" fmla="*/ 81240 w 85943"/>
                    <a:gd name="connsiteY5" fmla="*/ 76838 h 97018"/>
                    <a:gd name="connsiteX6" fmla="*/ 85895 w 85943"/>
                    <a:gd name="connsiteY6" fmla="*/ 58211 h 97018"/>
                    <a:gd name="connsiteX7" fmla="*/ 82016 w 85943"/>
                    <a:gd name="connsiteY7" fmla="*/ 41912 h 97018"/>
                    <a:gd name="connsiteX8" fmla="*/ 78913 w 85943"/>
                    <a:gd name="connsiteY8" fmla="*/ 29494 h 97018"/>
                    <a:gd name="connsiteX9" fmla="*/ 80465 w 85943"/>
                    <a:gd name="connsiteY9" fmla="*/ 17075 h 97018"/>
                    <a:gd name="connsiteX10" fmla="*/ 64949 w 85943"/>
                    <a:gd name="connsiteY10" fmla="*/ 17075 h 97018"/>
                    <a:gd name="connsiteX11" fmla="*/ 66500 w 85943"/>
                    <a:gd name="connsiteY11" fmla="*/ 776 h 97018"/>
                    <a:gd name="connsiteX12" fmla="*/ 43226 w 85943"/>
                    <a:gd name="connsiteY12" fmla="*/ 0 h 97018"/>
                    <a:gd name="connsiteX13" fmla="*/ 40123 w 85943"/>
                    <a:gd name="connsiteY13" fmla="*/ 776 h 97018"/>
                    <a:gd name="connsiteX14" fmla="*/ 39347 w 85943"/>
                    <a:gd name="connsiteY14" fmla="*/ 20956 h 97018"/>
                    <a:gd name="connsiteX15" fmla="*/ 18401 w 85943"/>
                    <a:gd name="connsiteY15" fmla="*/ 21732 h 97018"/>
                    <a:gd name="connsiteX16" fmla="*/ 11419 w 85943"/>
                    <a:gd name="connsiteY16" fmla="*/ 22508 h 97018"/>
                    <a:gd name="connsiteX17" fmla="*/ 9091 w 85943"/>
                    <a:gd name="connsiteY17" fmla="*/ 25613 h 97018"/>
                    <a:gd name="connsiteX18" fmla="*/ 15298 w 85943"/>
                    <a:gd name="connsiteY18" fmla="*/ 33374 h 97018"/>
                    <a:gd name="connsiteX19" fmla="*/ 6764 w 85943"/>
                    <a:gd name="connsiteY19" fmla="*/ 39584 h 97018"/>
                    <a:gd name="connsiteX20" fmla="*/ 558 w 85943"/>
                    <a:gd name="connsiteY20" fmla="*/ 49673 h 97018"/>
                    <a:gd name="connsiteX21" fmla="*/ 8316 w 85943"/>
                    <a:gd name="connsiteY21" fmla="*/ 63644 h 97018"/>
                    <a:gd name="connsiteX22" fmla="*/ 19953 w 85943"/>
                    <a:gd name="connsiteY22" fmla="*/ 77615 h 97018"/>
                    <a:gd name="connsiteX23" fmla="*/ 35468 w 85943"/>
                    <a:gd name="connsiteY23" fmla="*/ 97018 h 97018"/>
                    <a:gd name="connsiteX24" fmla="*/ 43226 w 85943"/>
                    <a:gd name="connsiteY24" fmla="*/ 93914 h 9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943" h="97018">
                      <a:moveTo>
                        <a:pt x="43226" y="93914"/>
                      </a:moveTo>
                      <a:cubicBezTo>
                        <a:pt x="50984" y="93914"/>
                        <a:pt x="47881" y="89257"/>
                        <a:pt x="44778" y="81495"/>
                      </a:cubicBezTo>
                      <a:cubicBezTo>
                        <a:pt x="41675" y="73734"/>
                        <a:pt x="49433" y="74510"/>
                        <a:pt x="54088" y="74510"/>
                      </a:cubicBezTo>
                      <a:cubicBezTo>
                        <a:pt x="58742" y="74510"/>
                        <a:pt x="57191" y="65972"/>
                        <a:pt x="61070" y="65972"/>
                      </a:cubicBezTo>
                      <a:cubicBezTo>
                        <a:pt x="64949" y="65972"/>
                        <a:pt x="65725" y="76838"/>
                        <a:pt x="69603" y="75286"/>
                      </a:cubicBezTo>
                      <a:cubicBezTo>
                        <a:pt x="73482" y="74510"/>
                        <a:pt x="76586" y="78391"/>
                        <a:pt x="81240" y="76838"/>
                      </a:cubicBezTo>
                      <a:cubicBezTo>
                        <a:pt x="85895" y="76062"/>
                        <a:pt x="85895" y="65972"/>
                        <a:pt x="85895" y="58211"/>
                      </a:cubicBezTo>
                      <a:cubicBezTo>
                        <a:pt x="85895" y="50450"/>
                        <a:pt x="86671" y="45017"/>
                        <a:pt x="82016" y="41912"/>
                      </a:cubicBezTo>
                      <a:cubicBezTo>
                        <a:pt x="77361" y="38807"/>
                        <a:pt x="73482" y="32598"/>
                        <a:pt x="78913" y="29494"/>
                      </a:cubicBezTo>
                      <a:cubicBezTo>
                        <a:pt x="84344" y="26389"/>
                        <a:pt x="85895" y="20956"/>
                        <a:pt x="80465" y="17075"/>
                      </a:cubicBezTo>
                      <a:cubicBezTo>
                        <a:pt x="75810" y="13194"/>
                        <a:pt x="64949" y="20956"/>
                        <a:pt x="64949" y="17075"/>
                      </a:cubicBezTo>
                      <a:cubicBezTo>
                        <a:pt x="64949" y="14747"/>
                        <a:pt x="65725" y="7761"/>
                        <a:pt x="66500" y="776"/>
                      </a:cubicBezTo>
                      <a:cubicBezTo>
                        <a:pt x="55639" y="776"/>
                        <a:pt x="43226" y="0"/>
                        <a:pt x="43226" y="0"/>
                      </a:cubicBezTo>
                      <a:lnTo>
                        <a:pt x="40123" y="776"/>
                      </a:lnTo>
                      <a:cubicBezTo>
                        <a:pt x="40899" y="12418"/>
                        <a:pt x="39347" y="20956"/>
                        <a:pt x="39347" y="20956"/>
                      </a:cubicBezTo>
                      <a:cubicBezTo>
                        <a:pt x="39347" y="20956"/>
                        <a:pt x="22280" y="21732"/>
                        <a:pt x="18401" y="21732"/>
                      </a:cubicBezTo>
                      <a:cubicBezTo>
                        <a:pt x="17625" y="21732"/>
                        <a:pt x="15298" y="21732"/>
                        <a:pt x="11419" y="22508"/>
                      </a:cubicBezTo>
                      <a:cubicBezTo>
                        <a:pt x="10643" y="24061"/>
                        <a:pt x="9867" y="24837"/>
                        <a:pt x="9091" y="25613"/>
                      </a:cubicBezTo>
                      <a:cubicBezTo>
                        <a:pt x="6764" y="27941"/>
                        <a:pt x="13746" y="30270"/>
                        <a:pt x="15298" y="33374"/>
                      </a:cubicBezTo>
                      <a:cubicBezTo>
                        <a:pt x="16074" y="36479"/>
                        <a:pt x="6764" y="35703"/>
                        <a:pt x="6764" y="39584"/>
                      </a:cubicBezTo>
                      <a:cubicBezTo>
                        <a:pt x="6764" y="44240"/>
                        <a:pt x="3661" y="47345"/>
                        <a:pt x="558" y="49673"/>
                      </a:cubicBezTo>
                      <a:cubicBezTo>
                        <a:pt x="-2546" y="52002"/>
                        <a:pt x="8316" y="60539"/>
                        <a:pt x="8316" y="63644"/>
                      </a:cubicBezTo>
                      <a:cubicBezTo>
                        <a:pt x="8316" y="66749"/>
                        <a:pt x="10643" y="69077"/>
                        <a:pt x="19953" y="77615"/>
                      </a:cubicBezTo>
                      <a:cubicBezTo>
                        <a:pt x="28486" y="85376"/>
                        <a:pt x="24607" y="87705"/>
                        <a:pt x="35468" y="97018"/>
                      </a:cubicBezTo>
                      <a:cubicBezTo>
                        <a:pt x="37020" y="96242"/>
                        <a:pt x="39347" y="93914"/>
                        <a:pt x="43226" y="9391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8" name="Forma libre 1287">
                  <a:extLst>
                    <a:ext uri="{FF2B5EF4-FFF2-40B4-BE49-F238E27FC236}">
                      <a16:creationId xmlns:a16="http://schemas.microsoft.com/office/drawing/2014/main" id="{CFBCBC07-A41C-82B5-D4F4-91A2CD248D25}"/>
                    </a:ext>
                  </a:extLst>
                </p:cNvPr>
                <p:cNvSpPr/>
                <p:nvPr/>
              </p:nvSpPr>
              <p:spPr>
                <a:xfrm>
                  <a:off x="4247824" y="2969235"/>
                  <a:ext cx="33292" cy="21732"/>
                </a:xfrm>
                <a:custGeom>
                  <a:avLst/>
                  <a:gdLst>
                    <a:gd name="connsiteX0" fmla="*/ 32299 w 33292"/>
                    <a:gd name="connsiteY0" fmla="*/ 20180 h 21732"/>
                    <a:gd name="connsiteX1" fmla="*/ 33075 w 33292"/>
                    <a:gd name="connsiteY1" fmla="*/ 0 h 21732"/>
                    <a:gd name="connsiteX2" fmla="*/ 29196 w 33292"/>
                    <a:gd name="connsiteY2" fmla="*/ 776 h 21732"/>
                    <a:gd name="connsiteX3" fmla="*/ 7473 w 33292"/>
                    <a:gd name="connsiteY3" fmla="*/ 776 h 21732"/>
                    <a:gd name="connsiteX4" fmla="*/ 7473 w 33292"/>
                    <a:gd name="connsiteY4" fmla="*/ 1552 h 21732"/>
                    <a:gd name="connsiteX5" fmla="*/ 3595 w 33292"/>
                    <a:gd name="connsiteY5" fmla="*/ 11642 h 21732"/>
                    <a:gd name="connsiteX6" fmla="*/ 2819 w 33292"/>
                    <a:gd name="connsiteY6" fmla="*/ 17851 h 21732"/>
                    <a:gd name="connsiteX7" fmla="*/ 3595 w 33292"/>
                    <a:gd name="connsiteY7" fmla="*/ 21732 h 21732"/>
                    <a:gd name="connsiteX8" fmla="*/ 10577 w 33292"/>
                    <a:gd name="connsiteY8" fmla="*/ 20956 h 21732"/>
                    <a:gd name="connsiteX9" fmla="*/ 32299 w 33292"/>
                    <a:gd name="connsiteY9" fmla="*/ 20180 h 2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3292" h="21732">
                      <a:moveTo>
                        <a:pt x="32299" y="20180"/>
                      </a:moveTo>
                      <a:cubicBezTo>
                        <a:pt x="32299" y="20180"/>
                        <a:pt x="33851" y="11642"/>
                        <a:pt x="33075" y="0"/>
                      </a:cubicBezTo>
                      <a:lnTo>
                        <a:pt x="29196" y="776"/>
                      </a:lnTo>
                      <a:lnTo>
                        <a:pt x="7473" y="776"/>
                      </a:lnTo>
                      <a:cubicBezTo>
                        <a:pt x="7473" y="776"/>
                        <a:pt x="7473" y="776"/>
                        <a:pt x="7473" y="1552"/>
                      </a:cubicBezTo>
                      <a:cubicBezTo>
                        <a:pt x="9801" y="4657"/>
                        <a:pt x="8249" y="10090"/>
                        <a:pt x="3595" y="11642"/>
                      </a:cubicBezTo>
                      <a:cubicBezTo>
                        <a:pt x="-1060" y="13194"/>
                        <a:pt x="-1060" y="17851"/>
                        <a:pt x="2819" y="17851"/>
                      </a:cubicBezTo>
                      <a:cubicBezTo>
                        <a:pt x="5146" y="17851"/>
                        <a:pt x="4370" y="20180"/>
                        <a:pt x="3595" y="21732"/>
                      </a:cubicBezTo>
                      <a:cubicBezTo>
                        <a:pt x="7473" y="20956"/>
                        <a:pt x="9801" y="20956"/>
                        <a:pt x="10577" y="20956"/>
                      </a:cubicBezTo>
                      <a:cubicBezTo>
                        <a:pt x="14456" y="20956"/>
                        <a:pt x="32299" y="20180"/>
                        <a:pt x="32299" y="2018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89" name="Forma libre 1288">
                  <a:extLst>
                    <a:ext uri="{FF2B5EF4-FFF2-40B4-BE49-F238E27FC236}">
                      <a16:creationId xmlns:a16="http://schemas.microsoft.com/office/drawing/2014/main" id="{759C3F2A-910B-DE85-0BE1-06346307E6D2}"/>
                    </a:ext>
                  </a:extLst>
                </p:cNvPr>
                <p:cNvSpPr/>
                <p:nvPr/>
              </p:nvSpPr>
              <p:spPr>
                <a:xfrm>
                  <a:off x="4274692" y="2946727"/>
                  <a:ext cx="108126" cy="138154"/>
                </a:xfrm>
                <a:custGeom>
                  <a:avLst/>
                  <a:gdLst>
                    <a:gd name="connsiteX0" fmla="*/ 29480 w 108126"/>
                    <a:gd name="connsiteY0" fmla="*/ 129616 h 138154"/>
                    <a:gd name="connsiteX1" fmla="*/ 40342 w 108126"/>
                    <a:gd name="connsiteY1" fmla="*/ 130393 h 138154"/>
                    <a:gd name="connsiteX2" fmla="*/ 52754 w 108126"/>
                    <a:gd name="connsiteY2" fmla="*/ 131169 h 138154"/>
                    <a:gd name="connsiteX3" fmla="*/ 59736 w 108126"/>
                    <a:gd name="connsiteY3" fmla="*/ 130393 h 138154"/>
                    <a:gd name="connsiteX4" fmla="*/ 69046 w 108126"/>
                    <a:gd name="connsiteY4" fmla="*/ 121855 h 138154"/>
                    <a:gd name="connsiteX5" fmla="*/ 74477 w 108126"/>
                    <a:gd name="connsiteY5" fmla="*/ 110213 h 138154"/>
                    <a:gd name="connsiteX6" fmla="*/ 75252 w 108126"/>
                    <a:gd name="connsiteY6" fmla="*/ 83824 h 138154"/>
                    <a:gd name="connsiteX7" fmla="*/ 88441 w 108126"/>
                    <a:gd name="connsiteY7" fmla="*/ 66749 h 138154"/>
                    <a:gd name="connsiteX8" fmla="*/ 100078 w 108126"/>
                    <a:gd name="connsiteY8" fmla="*/ 34150 h 138154"/>
                    <a:gd name="connsiteX9" fmla="*/ 105508 w 108126"/>
                    <a:gd name="connsiteY9" fmla="*/ 17851 h 138154"/>
                    <a:gd name="connsiteX10" fmla="*/ 107836 w 108126"/>
                    <a:gd name="connsiteY10" fmla="*/ 1552 h 138154"/>
                    <a:gd name="connsiteX11" fmla="*/ 107836 w 108126"/>
                    <a:gd name="connsiteY11" fmla="*/ 1552 h 138154"/>
                    <a:gd name="connsiteX12" fmla="*/ 94647 w 108126"/>
                    <a:gd name="connsiteY12" fmla="*/ 0 h 138154"/>
                    <a:gd name="connsiteX13" fmla="*/ 87665 w 108126"/>
                    <a:gd name="connsiteY13" fmla="*/ 1552 h 138154"/>
                    <a:gd name="connsiteX14" fmla="*/ 79131 w 108126"/>
                    <a:gd name="connsiteY14" fmla="*/ 3105 h 138154"/>
                    <a:gd name="connsiteX15" fmla="*/ 76028 w 108126"/>
                    <a:gd name="connsiteY15" fmla="*/ 14747 h 138154"/>
                    <a:gd name="connsiteX16" fmla="*/ 71373 w 108126"/>
                    <a:gd name="connsiteY16" fmla="*/ 30270 h 138154"/>
                    <a:gd name="connsiteX17" fmla="*/ 48875 w 108126"/>
                    <a:gd name="connsiteY17" fmla="*/ 22508 h 138154"/>
                    <a:gd name="connsiteX18" fmla="*/ 31032 w 108126"/>
                    <a:gd name="connsiteY18" fmla="*/ 22508 h 138154"/>
                    <a:gd name="connsiteX19" fmla="*/ 29480 w 108126"/>
                    <a:gd name="connsiteY19" fmla="*/ 38807 h 138154"/>
                    <a:gd name="connsiteX20" fmla="*/ 44996 w 108126"/>
                    <a:gd name="connsiteY20" fmla="*/ 38807 h 138154"/>
                    <a:gd name="connsiteX21" fmla="*/ 43445 w 108126"/>
                    <a:gd name="connsiteY21" fmla="*/ 51226 h 138154"/>
                    <a:gd name="connsiteX22" fmla="*/ 46548 w 108126"/>
                    <a:gd name="connsiteY22" fmla="*/ 63644 h 138154"/>
                    <a:gd name="connsiteX23" fmla="*/ 50427 w 108126"/>
                    <a:gd name="connsiteY23" fmla="*/ 79943 h 138154"/>
                    <a:gd name="connsiteX24" fmla="*/ 45772 w 108126"/>
                    <a:gd name="connsiteY24" fmla="*/ 98571 h 138154"/>
                    <a:gd name="connsiteX25" fmla="*/ 34135 w 108126"/>
                    <a:gd name="connsiteY25" fmla="*/ 97018 h 138154"/>
                    <a:gd name="connsiteX26" fmla="*/ 25601 w 108126"/>
                    <a:gd name="connsiteY26" fmla="*/ 87705 h 138154"/>
                    <a:gd name="connsiteX27" fmla="*/ 18619 w 108126"/>
                    <a:gd name="connsiteY27" fmla="*/ 96242 h 138154"/>
                    <a:gd name="connsiteX28" fmla="*/ 9310 w 108126"/>
                    <a:gd name="connsiteY28" fmla="*/ 103227 h 138154"/>
                    <a:gd name="connsiteX29" fmla="*/ 7758 w 108126"/>
                    <a:gd name="connsiteY29" fmla="*/ 115646 h 138154"/>
                    <a:gd name="connsiteX30" fmla="*/ 0 w 108126"/>
                    <a:gd name="connsiteY30" fmla="*/ 120303 h 138154"/>
                    <a:gd name="connsiteX31" fmla="*/ 1552 w 108126"/>
                    <a:gd name="connsiteY31" fmla="*/ 121855 h 138154"/>
                    <a:gd name="connsiteX32" fmla="*/ 14740 w 108126"/>
                    <a:gd name="connsiteY32" fmla="*/ 138154 h 138154"/>
                    <a:gd name="connsiteX33" fmla="*/ 29480 w 108126"/>
                    <a:gd name="connsiteY33" fmla="*/ 129616 h 1381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08126" h="138154">
                      <a:moveTo>
                        <a:pt x="29480" y="129616"/>
                      </a:moveTo>
                      <a:cubicBezTo>
                        <a:pt x="32584" y="130393"/>
                        <a:pt x="34135" y="135049"/>
                        <a:pt x="40342" y="130393"/>
                      </a:cubicBezTo>
                      <a:cubicBezTo>
                        <a:pt x="45772" y="125736"/>
                        <a:pt x="52754" y="126512"/>
                        <a:pt x="52754" y="131169"/>
                      </a:cubicBezTo>
                      <a:cubicBezTo>
                        <a:pt x="52754" y="135826"/>
                        <a:pt x="54306" y="135049"/>
                        <a:pt x="59736" y="130393"/>
                      </a:cubicBezTo>
                      <a:cubicBezTo>
                        <a:pt x="64391" y="125736"/>
                        <a:pt x="69046" y="131169"/>
                        <a:pt x="69046" y="121855"/>
                      </a:cubicBezTo>
                      <a:cubicBezTo>
                        <a:pt x="69046" y="112541"/>
                        <a:pt x="74477" y="121079"/>
                        <a:pt x="74477" y="110213"/>
                      </a:cubicBezTo>
                      <a:cubicBezTo>
                        <a:pt x="74477" y="99347"/>
                        <a:pt x="75252" y="89257"/>
                        <a:pt x="75252" y="83824"/>
                      </a:cubicBezTo>
                      <a:cubicBezTo>
                        <a:pt x="75252" y="79167"/>
                        <a:pt x="88441" y="74510"/>
                        <a:pt x="88441" y="66749"/>
                      </a:cubicBezTo>
                      <a:cubicBezTo>
                        <a:pt x="88441" y="58987"/>
                        <a:pt x="100078" y="43464"/>
                        <a:pt x="100078" y="34150"/>
                      </a:cubicBezTo>
                      <a:cubicBezTo>
                        <a:pt x="100078" y="24837"/>
                        <a:pt x="103181" y="22508"/>
                        <a:pt x="105508" y="17851"/>
                      </a:cubicBezTo>
                      <a:cubicBezTo>
                        <a:pt x="107836" y="14747"/>
                        <a:pt x="108611" y="7761"/>
                        <a:pt x="107836" y="1552"/>
                      </a:cubicBezTo>
                      <a:lnTo>
                        <a:pt x="107836" y="1552"/>
                      </a:lnTo>
                      <a:lnTo>
                        <a:pt x="94647" y="0"/>
                      </a:lnTo>
                      <a:lnTo>
                        <a:pt x="87665" y="1552"/>
                      </a:lnTo>
                      <a:lnTo>
                        <a:pt x="79131" y="3105"/>
                      </a:lnTo>
                      <a:cubicBezTo>
                        <a:pt x="79131" y="3105"/>
                        <a:pt x="79907" y="10090"/>
                        <a:pt x="76028" y="14747"/>
                      </a:cubicBezTo>
                      <a:cubicBezTo>
                        <a:pt x="72149" y="19404"/>
                        <a:pt x="71373" y="30270"/>
                        <a:pt x="71373" y="30270"/>
                      </a:cubicBezTo>
                      <a:cubicBezTo>
                        <a:pt x="71373" y="30270"/>
                        <a:pt x="54306" y="21732"/>
                        <a:pt x="48875" y="22508"/>
                      </a:cubicBezTo>
                      <a:cubicBezTo>
                        <a:pt x="46548" y="23284"/>
                        <a:pt x="38790" y="22508"/>
                        <a:pt x="31032" y="22508"/>
                      </a:cubicBezTo>
                      <a:cubicBezTo>
                        <a:pt x="30256" y="28717"/>
                        <a:pt x="29480" y="36479"/>
                        <a:pt x="29480" y="38807"/>
                      </a:cubicBezTo>
                      <a:cubicBezTo>
                        <a:pt x="29480" y="42688"/>
                        <a:pt x="40342" y="34927"/>
                        <a:pt x="44996" y="38807"/>
                      </a:cubicBezTo>
                      <a:cubicBezTo>
                        <a:pt x="49651" y="42688"/>
                        <a:pt x="48875" y="48121"/>
                        <a:pt x="43445" y="51226"/>
                      </a:cubicBezTo>
                      <a:cubicBezTo>
                        <a:pt x="38014" y="54330"/>
                        <a:pt x="41893" y="60539"/>
                        <a:pt x="46548" y="63644"/>
                      </a:cubicBezTo>
                      <a:cubicBezTo>
                        <a:pt x="51203" y="66749"/>
                        <a:pt x="50427" y="72182"/>
                        <a:pt x="50427" y="79943"/>
                      </a:cubicBezTo>
                      <a:cubicBezTo>
                        <a:pt x="50427" y="87705"/>
                        <a:pt x="50427" y="97018"/>
                        <a:pt x="45772" y="98571"/>
                      </a:cubicBezTo>
                      <a:cubicBezTo>
                        <a:pt x="41117" y="99347"/>
                        <a:pt x="38014" y="95466"/>
                        <a:pt x="34135" y="97018"/>
                      </a:cubicBezTo>
                      <a:cubicBezTo>
                        <a:pt x="30256" y="97794"/>
                        <a:pt x="29480" y="87705"/>
                        <a:pt x="25601" y="87705"/>
                      </a:cubicBezTo>
                      <a:cubicBezTo>
                        <a:pt x="21722" y="87705"/>
                        <a:pt x="24050" y="96242"/>
                        <a:pt x="18619" y="96242"/>
                      </a:cubicBezTo>
                      <a:cubicBezTo>
                        <a:pt x="13964" y="96242"/>
                        <a:pt x="6207" y="95466"/>
                        <a:pt x="9310" y="103227"/>
                      </a:cubicBezTo>
                      <a:cubicBezTo>
                        <a:pt x="12413" y="110989"/>
                        <a:pt x="14740" y="115646"/>
                        <a:pt x="7758" y="115646"/>
                      </a:cubicBezTo>
                      <a:cubicBezTo>
                        <a:pt x="3879" y="115646"/>
                        <a:pt x="1552" y="117974"/>
                        <a:pt x="0" y="120303"/>
                      </a:cubicBezTo>
                      <a:cubicBezTo>
                        <a:pt x="776" y="121079"/>
                        <a:pt x="776" y="121079"/>
                        <a:pt x="1552" y="121855"/>
                      </a:cubicBezTo>
                      <a:cubicBezTo>
                        <a:pt x="7758" y="126512"/>
                        <a:pt x="12413" y="132721"/>
                        <a:pt x="14740" y="138154"/>
                      </a:cubicBezTo>
                      <a:cubicBezTo>
                        <a:pt x="20947" y="132721"/>
                        <a:pt x="27929" y="128840"/>
                        <a:pt x="29480" y="12961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0" name="Forma libre 1289">
                  <a:extLst>
                    <a:ext uri="{FF2B5EF4-FFF2-40B4-BE49-F238E27FC236}">
                      <a16:creationId xmlns:a16="http://schemas.microsoft.com/office/drawing/2014/main" id="{A68CAD5B-FAE6-C53A-5B9A-5C61FCA25566}"/>
                    </a:ext>
                  </a:extLst>
                </p:cNvPr>
                <p:cNvSpPr/>
                <p:nvPr/>
              </p:nvSpPr>
              <p:spPr>
                <a:xfrm>
                  <a:off x="4435902" y="2628507"/>
                  <a:ext cx="253065" cy="318800"/>
                </a:xfrm>
                <a:custGeom>
                  <a:avLst/>
                  <a:gdLst>
                    <a:gd name="connsiteX0" fmla="*/ 201863 w 253065"/>
                    <a:gd name="connsiteY0" fmla="*/ 8538 h 318800"/>
                    <a:gd name="connsiteX1" fmla="*/ 191778 w 253065"/>
                    <a:gd name="connsiteY1" fmla="*/ 19404 h 318800"/>
                    <a:gd name="connsiteX2" fmla="*/ 182468 w 253065"/>
                    <a:gd name="connsiteY2" fmla="*/ 27165 h 318800"/>
                    <a:gd name="connsiteX3" fmla="*/ 173935 w 253065"/>
                    <a:gd name="connsiteY3" fmla="*/ 22508 h 318800"/>
                    <a:gd name="connsiteX4" fmla="*/ 153764 w 253065"/>
                    <a:gd name="connsiteY4" fmla="*/ 22508 h 318800"/>
                    <a:gd name="connsiteX5" fmla="*/ 146006 w 253065"/>
                    <a:gd name="connsiteY5" fmla="*/ 19404 h 318800"/>
                    <a:gd name="connsiteX6" fmla="*/ 140576 w 253065"/>
                    <a:gd name="connsiteY6" fmla="*/ 23284 h 318800"/>
                    <a:gd name="connsiteX7" fmla="*/ 45152 w 253065"/>
                    <a:gd name="connsiteY7" fmla="*/ 23284 h 318800"/>
                    <a:gd name="connsiteX8" fmla="*/ 45152 w 253065"/>
                    <a:gd name="connsiteY8" fmla="*/ 55883 h 318800"/>
                    <a:gd name="connsiteX9" fmla="*/ 30412 w 253065"/>
                    <a:gd name="connsiteY9" fmla="*/ 55883 h 318800"/>
                    <a:gd name="connsiteX10" fmla="*/ 30412 w 253065"/>
                    <a:gd name="connsiteY10" fmla="*/ 107108 h 318800"/>
                    <a:gd name="connsiteX11" fmla="*/ 28861 w 253065"/>
                    <a:gd name="connsiteY11" fmla="*/ 123407 h 318800"/>
                    <a:gd name="connsiteX12" fmla="*/ 15672 w 253065"/>
                    <a:gd name="connsiteY12" fmla="*/ 131945 h 318800"/>
                    <a:gd name="connsiteX13" fmla="*/ 10242 w 253065"/>
                    <a:gd name="connsiteY13" fmla="*/ 141259 h 318800"/>
                    <a:gd name="connsiteX14" fmla="*/ 3259 w 253065"/>
                    <a:gd name="connsiteY14" fmla="*/ 152901 h 318800"/>
                    <a:gd name="connsiteX15" fmla="*/ 2484 w 253065"/>
                    <a:gd name="connsiteY15" fmla="*/ 164543 h 318800"/>
                    <a:gd name="connsiteX16" fmla="*/ 4035 w 253065"/>
                    <a:gd name="connsiteY16" fmla="*/ 173081 h 318800"/>
                    <a:gd name="connsiteX17" fmla="*/ 7138 w 253065"/>
                    <a:gd name="connsiteY17" fmla="*/ 184723 h 318800"/>
                    <a:gd name="connsiteX18" fmla="*/ 14896 w 253065"/>
                    <a:gd name="connsiteY18" fmla="*/ 194037 h 318800"/>
                    <a:gd name="connsiteX19" fmla="*/ 13345 w 253065"/>
                    <a:gd name="connsiteY19" fmla="*/ 201022 h 318800"/>
                    <a:gd name="connsiteX20" fmla="*/ 24982 w 253065"/>
                    <a:gd name="connsiteY20" fmla="*/ 216545 h 318800"/>
                    <a:gd name="connsiteX21" fmla="*/ 25757 w 253065"/>
                    <a:gd name="connsiteY21" fmla="*/ 229739 h 318800"/>
                    <a:gd name="connsiteX22" fmla="*/ 24206 w 253065"/>
                    <a:gd name="connsiteY22" fmla="*/ 235172 h 318800"/>
                    <a:gd name="connsiteX23" fmla="*/ 31188 w 253065"/>
                    <a:gd name="connsiteY23" fmla="*/ 235948 h 318800"/>
                    <a:gd name="connsiteX24" fmla="*/ 32740 w 253065"/>
                    <a:gd name="connsiteY24" fmla="*/ 240605 h 318800"/>
                    <a:gd name="connsiteX25" fmla="*/ 45152 w 253065"/>
                    <a:gd name="connsiteY25" fmla="*/ 246038 h 318800"/>
                    <a:gd name="connsiteX26" fmla="*/ 52135 w 253065"/>
                    <a:gd name="connsiteY26" fmla="*/ 255352 h 318800"/>
                    <a:gd name="connsiteX27" fmla="*/ 61444 w 253065"/>
                    <a:gd name="connsiteY27" fmla="*/ 263890 h 318800"/>
                    <a:gd name="connsiteX28" fmla="*/ 66875 w 253065"/>
                    <a:gd name="connsiteY28" fmla="*/ 274756 h 318800"/>
                    <a:gd name="connsiteX29" fmla="*/ 77736 w 253065"/>
                    <a:gd name="connsiteY29" fmla="*/ 282517 h 318800"/>
                    <a:gd name="connsiteX30" fmla="*/ 81615 w 253065"/>
                    <a:gd name="connsiteY30" fmla="*/ 291831 h 318800"/>
                    <a:gd name="connsiteX31" fmla="*/ 85494 w 253065"/>
                    <a:gd name="connsiteY31" fmla="*/ 295712 h 318800"/>
                    <a:gd name="connsiteX32" fmla="*/ 92476 w 253065"/>
                    <a:gd name="connsiteY32" fmla="*/ 303473 h 318800"/>
                    <a:gd name="connsiteX33" fmla="*/ 101786 w 253065"/>
                    <a:gd name="connsiteY33" fmla="*/ 303473 h 318800"/>
                    <a:gd name="connsiteX34" fmla="*/ 110319 w 253065"/>
                    <a:gd name="connsiteY34" fmla="*/ 304249 h 318800"/>
                    <a:gd name="connsiteX35" fmla="*/ 118077 w 253065"/>
                    <a:gd name="connsiteY35" fmla="*/ 302697 h 318800"/>
                    <a:gd name="connsiteX36" fmla="*/ 135921 w 253065"/>
                    <a:gd name="connsiteY36" fmla="*/ 318220 h 318800"/>
                    <a:gd name="connsiteX37" fmla="*/ 147558 w 253065"/>
                    <a:gd name="connsiteY37" fmla="*/ 315115 h 318800"/>
                    <a:gd name="connsiteX38" fmla="*/ 156867 w 253065"/>
                    <a:gd name="connsiteY38" fmla="*/ 318220 h 318800"/>
                    <a:gd name="connsiteX39" fmla="*/ 168504 w 253065"/>
                    <a:gd name="connsiteY39" fmla="*/ 314339 h 318800"/>
                    <a:gd name="connsiteX40" fmla="*/ 177814 w 253065"/>
                    <a:gd name="connsiteY40" fmla="*/ 313563 h 318800"/>
                    <a:gd name="connsiteX41" fmla="*/ 183244 w 253065"/>
                    <a:gd name="connsiteY41" fmla="*/ 308130 h 318800"/>
                    <a:gd name="connsiteX42" fmla="*/ 185572 w 253065"/>
                    <a:gd name="connsiteY42" fmla="*/ 305802 h 318800"/>
                    <a:gd name="connsiteX43" fmla="*/ 197984 w 253065"/>
                    <a:gd name="connsiteY43" fmla="*/ 297264 h 318800"/>
                    <a:gd name="connsiteX44" fmla="*/ 207294 w 253065"/>
                    <a:gd name="connsiteY44" fmla="*/ 298040 h 318800"/>
                    <a:gd name="connsiteX45" fmla="*/ 211173 w 253065"/>
                    <a:gd name="connsiteY45" fmla="*/ 300369 h 318800"/>
                    <a:gd name="connsiteX46" fmla="*/ 211173 w 253065"/>
                    <a:gd name="connsiteY46" fmla="*/ 286398 h 318800"/>
                    <a:gd name="connsiteX47" fmla="*/ 196433 w 253065"/>
                    <a:gd name="connsiteY47" fmla="*/ 274756 h 318800"/>
                    <a:gd name="connsiteX48" fmla="*/ 183244 w 253065"/>
                    <a:gd name="connsiteY48" fmla="*/ 257681 h 318800"/>
                    <a:gd name="connsiteX49" fmla="*/ 168504 w 253065"/>
                    <a:gd name="connsiteY49" fmla="*/ 249919 h 318800"/>
                    <a:gd name="connsiteX50" fmla="*/ 171607 w 253065"/>
                    <a:gd name="connsiteY50" fmla="*/ 241381 h 318800"/>
                    <a:gd name="connsiteX51" fmla="*/ 184020 w 253065"/>
                    <a:gd name="connsiteY51" fmla="*/ 238277 h 318800"/>
                    <a:gd name="connsiteX52" fmla="*/ 185572 w 253065"/>
                    <a:gd name="connsiteY52" fmla="*/ 221202 h 318800"/>
                    <a:gd name="connsiteX53" fmla="*/ 190226 w 253065"/>
                    <a:gd name="connsiteY53" fmla="*/ 206455 h 318800"/>
                    <a:gd name="connsiteX54" fmla="*/ 197209 w 253065"/>
                    <a:gd name="connsiteY54" fmla="*/ 199470 h 318800"/>
                    <a:gd name="connsiteX55" fmla="*/ 201863 w 253065"/>
                    <a:gd name="connsiteY55" fmla="*/ 183947 h 318800"/>
                    <a:gd name="connsiteX56" fmla="*/ 211173 w 253065"/>
                    <a:gd name="connsiteY56" fmla="*/ 172304 h 318800"/>
                    <a:gd name="connsiteX57" fmla="*/ 218155 w 253065"/>
                    <a:gd name="connsiteY57" fmla="*/ 164543 h 318800"/>
                    <a:gd name="connsiteX58" fmla="*/ 223586 w 253065"/>
                    <a:gd name="connsiteY58" fmla="*/ 145916 h 318800"/>
                    <a:gd name="connsiteX59" fmla="*/ 224361 w 253065"/>
                    <a:gd name="connsiteY59" fmla="*/ 124959 h 318800"/>
                    <a:gd name="connsiteX60" fmla="*/ 229792 w 253065"/>
                    <a:gd name="connsiteY60" fmla="*/ 109437 h 318800"/>
                    <a:gd name="connsiteX61" fmla="*/ 238326 w 253065"/>
                    <a:gd name="connsiteY61" fmla="*/ 100899 h 318800"/>
                    <a:gd name="connsiteX62" fmla="*/ 253066 w 253065"/>
                    <a:gd name="connsiteY62" fmla="*/ 86928 h 318800"/>
                    <a:gd name="connsiteX63" fmla="*/ 243756 w 253065"/>
                    <a:gd name="connsiteY63" fmla="*/ 77615 h 318800"/>
                    <a:gd name="connsiteX64" fmla="*/ 234447 w 253065"/>
                    <a:gd name="connsiteY64" fmla="*/ 53554 h 318800"/>
                    <a:gd name="connsiteX65" fmla="*/ 231344 w 253065"/>
                    <a:gd name="connsiteY65" fmla="*/ 27941 h 318800"/>
                    <a:gd name="connsiteX66" fmla="*/ 217379 w 253065"/>
                    <a:gd name="connsiteY66" fmla="*/ 11642 h 318800"/>
                    <a:gd name="connsiteX67" fmla="*/ 208845 w 253065"/>
                    <a:gd name="connsiteY67" fmla="*/ 0 h 318800"/>
                    <a:gd name="connsiteX68" fmla="*/ 208070 w 253065"/>
                    <a:gd name="connsiteY68" fmla="*/ 776 h 318800"/>
                    <a:gd name="connsiteX69" fmla="*/ 201863 w 253065"/>
                    <a:gd name="connsiteY69" fmla="*/ 8538 h 31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53065" h="318800">
                      <a:moveTo>
                        <a:pt x="201863" y="8538"/>
                      </a:moveTo>
                      <a:cubicBezTo>
                        <a:pt x="197209" y="8538"/>
                        <a:pt x="198760" y="19404"/>
                        <a:pt x="191778" y="19404"/>
                      </a:cubicBezTo>
                      <a:cubicBezTo>
                        <a:pt x="184020" y="19404"/>
                        <a:pt x="187123" y="27165"/>
                        <a:pt x="182468" y="27165"/>
                      </a:cubicBezTo>
                      <a:cubicBezTo>
                        <a:pt x="177814" y="27165"/>
                        <a:pt x="173935" y="22508"/>
                        <a:pt x="173935" y="22508"/>
                      </a:cubicBezTo>
                      <a:lnTo>
                        <a:pt x="153764" y="22508"/>
                      </a:lnTo>
                      <a:cubicBezTo>
                        <a:pt x="153764" y="22508"/>
                        <a:pt x="149109" y="17851"/>
                        <a:pt x="146006" y="19404"/>
                      </a:cubicBezTo>
                      <a:cubicBezTo>
                        <a:pt x="142903" y="20956"/>
                        <a:pt x="140576" y="23284"/>
                        <a:pt x="140576" y="23284"/>
                      </a:cubicBezTo>
                      <a:lnTo>
                        <a:pt x="45152" y="23284"/>
                      </a:lnTo>
                      <a:cubicBezTo>
                        <a:pt x="45152" y="42688"/>
                        <a:pt x="45152" y="55883"/>
                        <a:pt x="45152" y="55883"/>
                      </a:cubicBezTo>
                      <a:lnTo>
                        <a:pt x="30412" y="55883"/>
                      </a:lnTo>
                      <a:lnTo>
                        <a:pt x="30412" y="107108"/>
                      </a:lnTo>
                      <a:cubicBezTo>
                        <a:pt x="30412" y="107108"/>
                        <a:pt x="31188" y="122631"/>
                        <a:pt x="28861" y="123407"/>
                      </a:cubicBezTo>
                      <a:cubicBezTo>
                        <a:pt x="25757" y="124183"/>
                        <a:pt x="15672" y="127288"/>
                        <a:pt x="15672" y="131945"/>
                      </a:cubicBezTo>
                      <a:cubicBezTo>
                        <a:pt x="15672" y="136602"/>
                        <a:pt x="14896" y="140482"/>
                        <a:pt x="10242" y="141259"/>
                      </a:cubicBezTo>
                      <a:cubicBezTo>
                        <a:pt x="5587" y="142035"/>
                        <a:pt x="10242" y="152901"/>
                        <a:pt x="3259" y="152901"/>
                      </a:cubicBezTo>
                      <a:cubicBezTo>
                        <a:pt x="-3723" y="152901"/>
                        <a:pt x="6363" y="160662"/>
                        <a:pt x="2484" y="164543"/>
                      </a:cubicBezTo>
                      <a:cubicBezTo>
                        <a:pt x="-1395" y="168424"/>
                        <a:pt x="-620" y="173081"/>
                        <a:pt x="4035" y="173081"/>
                      </a:cubicBezTo>
                      <a:cubicBezTo>
                        <a:pt x="8690" y="173081"/>
                        <a:pt x="7138" y="178514"/>
                        <a:pt x="7138" y="184723"/>
                      </a:cubicBezTo>
                      <a:cubicBezTo>
                        <a:pt x="7138" y="190156"/>
                        <a:pt x="14896" y="194037"/>
                        <a:pt x="14896" y="194037"/>
                      </a:cubicBezTo>
                      <a:lnTo>
                        <a:pt x="13345" y="201022"/>
                      </a:lnTo>
                      <a:cubicBezTo>
                        <a:pt x="13345" y="201022"/>
                        <a:pt x="24206" y="213440"/>
                        <a:pt x="24982" y="216545"/>
                      </a:cubicBezTo>
                      <a:cubicBezTo>
                        <a:pt x="25757" y="219649"/>
                        <a:pt x="31964" y="227411"/>
                        <a:pt x="25757" y="229739"/>
                      </a:cubicBezTo>
                      <a:cubicBezTo>
                        <a:pt x="20327" y="232844"/>
                        <a:pt x="24206" y="235172"/>
                        <a:pt x="24206" y="235172"/>
                      </a:cubicBezTo>
                      <a:lnTo>
                        <a:pt x="31188" y="235948"/>
                      </a:lnTo>
                      <a:lnTo>
                        <a:pt x="32740" y="240605"/>
                      </a:lnTo>
                      <a:cubicBezTo>
                        <a:pt x="32740" y="240605"/>
                        <a:pt x="40498" y="240605"/>
                        <a:pt x="45152" y="246038"/>
                      </a:cubicBezTo>
                      <a:cubicBezTo>
                        <a:pt x="49807" y="251471"/>
                        <a:pt x="52135" y="253024"/>
                        <a:pt x="52135" y="255352"/>
                      </a:cubicBezTo>
                      <a:cubicBezTo>
                        <a:pt x="52135" y="258457"/>
                        <a:pt x="56014" y="259233"/>
                        <a:pt x="61444" y="263890"/>
                      </a:cubicBezTo>
                      <a:cubicBezTo>
                        <a:pt x="66875" y="268547"/>
                        <a:pt x="66875" y="271651"/>
                        <a:pt x="66875" y="274756"/>
                      </a:cubicBezTo>
                      <a:cubicBezTo>
                        <a:pt x="66875" y="277860"/>
                        <a:pt x="77736" y="282517"/>
                        <a:pt x="77736" y="282517"/>
                      </a:cubicBezTo>
                      <a:lnTo>
                        <a:pt x="81615" y="291831"/>
                      </a:lnTo>
                      <a:cubicBezTo>
                        <a:pt x="83166" y="292607"/>
                        <a:pt x="84718" y="294159"/>
                        <a:pt x="85494" y="295712"/>
                      </a:cubicBezTo>
                      <a:cubicBezTo>
                        <a:pt x="87045" y="300369"/>
                        <a:pt x="92476" y="303473"/>
                        <a:pt x="92476" y="303473"/>
                      </a:cubicBezTo>
                      <a:cubicBezTo>
                        <a:pt x="92476" y="303473"/>
                        <a:pt x="97907" y="307354"/>
                        <a:pt x="101786" y="303473"/>
                      </a:cubicBezTo>
                      <a:cubicBezTo>
                        <a:pt x="105665" y="299592"/>
                        <a:pt x="110319" y="304249"/>
                        <a:pt x="110319" y="304249"/>
                      </a:cubicBezTo>
                      <a:cubicBezTo>
                        <a:pt x="110319" y="304249"/>
                        <a:pt x="114974" y="300369"/>
                        <a:pt x="118077" y="302697"/>
                      </a:cubicBezTo>
                      <a:cubicBezTo>
                        <a:pt x="120405" y="304249"/>
                        <a:pt x="128939" y="311235"/>
                        <a:pt x="135921" y="318220"/>
                      </a:cubicBezTo>
                      <a:cubicBezTo>
                        <a:pt x="136697" y="317444"/>
                        <a:pt x="144454" y="315115"/>
                        <a:pt x="147558" y="315115"/>
                      </a:cubicBezTo>
                      <a:cubicBezTo>
                        <a:pt x="150661" y="315115"/>
                        <a:pt x="156091" y="320548"/>
                        <a:pt x="156867" y="318220"/>
                      </a:cubicBezTo>
                      <a:cubicBezTo>
                        <a:pt x="158419" y="315892"/>
                        <a:pt x="165401" y="312787"/>
                        <a:pt x="168504" y="314339"/>
                      </a:cubicBezTo>
                      <a:cubicBezTo>
                        <a:pt x="171607" y="315892"/>
                        <a:pt x="177814" y="315892"/>
                        <a:pt x="177814" y="313563"/>
                      </a:cubicBezTo>
                      <a:cubicBezTo>
                        <a:pt x="177814" y="312011"/>
                        <a:pt x="180917" y="310459"/>
                        <a:pt x="183244" y="308130"/>
                      </a:cubicBezTo>
                      <a:cubicBezTo>
                        <a:pt x="184020" y="307354"/>
                        <a:pt x="184796" y="306578"/>
                        <a:pt x="185572" y="305802"/>
                      </a:cubicBezTo>
                      <a:cubicBezTo>
                        <a:pt x="186347" y="302697"/>
                        <a:pt x="194881" y="298040"/>
                        <a:pt x="197984" y="297264"/>
                      </a:cubicBezTo>
                      <a:cubicBezTo>
                        <a:pt x="201088" y="296488"/>
                        <a:pt x="205742" y="296488"/>
                        <a:pt x="207294" y="298040"/>
                      </a:cubicBezTo>
                      <a:cubicBezTo>
                        <a:pt x="208070" y="298816"/>
                        <a:pt x="209621" y="299592"/>
                        <a:pt x="211173" y="300369"/>
                      </a:cubicBezTo>
                      <a:cubicBezTo>
                        <a:pt x="212724" y="291831"/>
                        <a:pt x="214276" y="286398"/>
                        <a:pt x="211173" y="286398"/>
                      </a:cubicBezTo>
                      <a:cubicBezTo>
                        <a:pt x="207294" y="286398"/>
                        <a:pt x="199536" y="282517"/>
                        <a:pt x="196433" y="274756"/>
                      </a:cubicBezTo>
                      <a:cubicBezTo>
                        <a:pt x="193330" y="266994"/>
                        <a:pt x="184796" y="262337"/>
                        <a:pt x="183244" y="257681"/>
                      </a:cubicBezTo>
                      <a:cubicBezTo>
                        <a:pt x="181693" y="253024"/>
                        <a:pt x="170832" y="253800"/>
                        <a:pt x="168504" y="249919"/>
                      </a:cubicBezTo>
                      <a:cubicBezTo>
                        <a:pt x="166953" y="246038"/>
                        <a:pt x="171607" y="246038"/>
                        <a:pt x="171607" y="241381"/>
                      </a:cubicBezTo>
                      <a:cubicBezTo>
                        <a:pt x="171607" y="236725"/>
                        <a:pt x="183244" y="239829"/>
                        <a:pt x="184020" y="238277"/>
                      </a:cubicBezTo>
                      <a:cubicBezTo>
                        <a:pt x="184796" y="237501"/>
                        <a:pt x="185572" y="226635"/>
                        <a:pt x="185572" y="221202"/>
                      </a:cubicBezTo>
                      <a:cubicBezTo>
                        <a:pt x="185572" y="215769"/>
                        <a:pt x="193330" y="209560"/>
                        <a:pt x="190226" y="206455"/>
                      </a:cubicBezTo>
                      <a:cubicBezTo>
                        <a:pt x="187123" y="203350"/>
                        <a:pt x="193330" y="202574"/>
                        <a:pt x="197209" y="199470"/>
                      </a:cubicBezTo>
                      <a:cubicBezTo>
                        <a:pt x="201088" y="196365"/>
                        <a:pt x="197984" y="187827"/>
                        <a:pt x="201863" y="183947"/>
                      </a:cubicBezTo>
                      <a:cubicBezTo>
                        <a:pt x="205742" y="180066"/>
                        <a:pt x="208845" y="172304"/>
                        <a:pt x="211173" y="172304"/>
                      </a:cubicBezTo>
                      <a:cubicBezTo>
                        <a:pt x="214276" y="172304"/>
                        <a:pt x="218155" y="168424"/>
                        <a:pt x="218155" y="164543"/>
                      </a:cubicBezTo>
                      <a:cubicBezTo>
                        <a:pt x="218155" y="160662"/>
                        <a:pt x="225137" y="152901"/>
                        <a:pt x="223586" y="145916"/>
                      </a:cubicBezTo>
                      <a:cubicBezTo>
                        <a:pt x="222810" y="138930"/>
                        <a:pt x="219707" y="130393"/>
                        <a:pt x="224361" y="124959"/>
                      </a:cubicBezTo>
                      <a:cubicBezTo>
                        <a:pt x="229016" y="119526"/>
                        <a:pt x="231344" y="114093"/>
                        <a:pt x="229792" y="109437"/>
                      </a:cubicBezTo>
                      <a:cubicBezTo>
                        <a:pt x="229016" y="104780"/>
                        <a:pt x="235223" y="104004"/>
                        <a:pt x="238326" y="100899"/>
                      </a:cubicBezTo>
                      <a:cubicBezTo>
                        <a:pt x="240653" y="98571"/>
                        <a:pt x="247635" y="95466"/>
                        <a:pt x="253066" y="86928"/>
                      </a:cubicBezTo>
                      <a:cubicBezTo>
                        <a:pt x="249187" y="82271"/>
                        <a:pt x="246084" y="79167"/>
                        <a:pt x="243756" y="77615"/>
                      </a:cubicBezTo>
                      <a:cubicBezTo>
                        <a:pt x="238326" y="75286"/>
                        <a:pt x="234447" y="65196"/>
                        <a:pt x="234447" y="53554"/>
                      </a:cubicBezTo>
                      <a:cubicBezTo>
                        <a:pt x="234447" y="41136"/>
                        <a:pt x="231344" y="31822"/>
                        <a:pt x="231344" y="27941"/>
                      </a:cubicBezTo>
                      <a:cubicBezTo>
                        <a:pt x="230568" y="24060"/>
                        <a:pt x="225137" y="15523"/>
                        <a:pt x="217379" y="11642"/>
                      </a:cubicBezTo>
                      <a:cubicBezTo>
                        <a:pt x="211949" y="8538"/>
                        <a:pt x="209621" y="4657"/>
                        <a:pt x="208845" y="0"/>
                      </a:cubicBezTo>
                      <a:cubicBezTo>
                        <a:pt x="208845" y="0"/>
                        <a:pt x="208845" y="776"/>
                        <a:pt x="208070" y="776"/>
                      </a:cubicBezTo>
                      <a:cubicBezTo>
                        <a:pt x="204967" y="9314"/>
                        <a:pt x="206518" y="8538"/>
                        <a:pt x="201863" y="853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1" name="Forma libre 1290">
                  <a:extLst>
                    <a:ext uri="{FF2B5EF4-FFF2-40B4-BE49-F238E27FC236}">
                      <a16:creationId xmlns:a16="http://schemas.microsoft.com/office/drawing/2014/main" id="{A5407E9C-F683-F7C9-6BDB-7BE34E2FC5A3}"/>
                    </a:ext>
                  </a:extLst>
                </p:cNvPr>
                <p:cNvSpPr/>
                <p:nvPr/>
              </p:nvSpPr>
              <p:spPr>
                <a:xfrm>
                  <a:off x="4741417" y="2803140"/>
                  <a:ext cx="26161" cy="29493"/>
                </a:xfrm>
                <a:custGeom>
                  <a:avLst/>
                  <a:gdLst>
                    <a:gd name="connsiteX0" fmla="*/ 9615 w 26161"/>
                    <a:gd name="connsiteY0" fmla="*/ 3881 h 29493"/>
                    <a:gd name="connsiteX1" fmla="*/ 1857 w 26161"/>
                    <a:gd name="connsiteY1" fmla="*/ 14747 h 29493"/>
                    <a:gd name="connsiteX2" fmla="*/ 1081 w 26161"/>
                    <a:gd name="connsiteY2" fmla="*/ 27941 h 29493"/>
                    <a:gd name="connsiteX3" fmla="*/ 9615 w 26161"/>
                    <a:gd name="connsiteY3" fmla="*/ 27165 h 29493"/>
                    <a:gd name="connsiteX4" fmla="*/ 16597 w 26161"/>
                    <a:gd name="connsiteY4" fmla="*/ 29494 h 29493"/>
                    <a:gd name="connsiteX5" fmla="*/ 22803 w 26161"/>
                    <a:gd name="connsiteY5" fmla="*/ 21732 h 29493"/>
                    <a:gd name="connsiteX6" fmla="*/ 14269 w 26161"/>
                    <a:gd name="connsiteY6" fmla="*/ 17851 h 29493"/>
                    <a:gd name="connsiteX7" fmla="*/ 23579 w 26161"/>
                    <a:gd name="connsiteY7" fmla="*/ 10866 h 29493"/>
                    <a:gd name="connsiteX8" fmla="*/ 22027 w 26161"/>
                    <a:gd name="connsiteY8" fmla="*/ 1552 h 29493"/>
                    <a:gd name="connsiteX9" fmla="*/ 19700 w 26161"/>
                    <a:gd name="connsiteY9" fmla="*/ 0 h 29493"/>
                    <a:gd name="connsiteX10" fmla="*/ 15821 w 26161"/>
                    <a:gd name="connsiteY10" fmla="*/ 3105 h 29493"/>
                    <a:gd name="connsiteX11" fmla="*/ 9615 w 26161"/>
                    <a:gd name="connsiteY11" fmla="*/ 3881 h 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6161" h="29493">
                      <a:moveTo>
                        <a:pt x="9615" y="3881"/>
                      </a:moveTo>
                      <a:cubicBezTo>
                        <a:pt x="8839" y="5433"/>
                        <a:pt x="4960" y="11642"/>
                        <a:pt x="1857" y="14747"/>
                      </a:cubicBezTo>
                      <a:cubicBezTo>
                        <a:pt x="-1247" y="18627"/>
                        <a:pt x="305" y="25613"/>
                        <a:pt x="1081" y="27941"/>
                      </a:cubicBezTo>
                      <a:cubicBezTo>
                        <a:pt x="1857" y="30270"/>
                        <a:pt x="7287" y="29494"/>
                        <a:pt x="9615" y="27165"/>
                      </a:cubicBezTo>
                      <a:cubicBezTo>
                        <a:pt x="11942" y="25613"/>
                        <a:pt x="13494" y="26389"/>
                        <a:pt x="16597" y="29494"/>
                      </a:cubicBezTo>
                      <a:cubicBezTo>
                        <a:pt x="18148" y="27165"/>
                        <a:pt x="20476" y="24060"/>
                        <a:pt x="22803" y="21732"/>
                      </a:cubicBezTo>
                      <a:cubicBezTo>
                        <a:pt x="18924" y="19404"/>
                        <a:pt x="15045" y="19404"/>
                        <a:pt x="14269" y="17851"/>
                      </a:cubicBezTo>
                      <a:cubicBezTo>
                        <a:pt x="12718" y="16299"/>
                        <a:pt x="18924" y="11642"/>
                        <a:pt x="23579" y="10866"/>
                      </a:cubicBezTo>
                      <a:cubicBezTo>
                        <a:pt x="28234" y="10090"/>
                        <a:pt x="25906" y="4657"/>
                        <a:pt x="22027" y="1552"/>
                      </a:cubicBezTo>
                      <a:cubicBezTo>
                        <a:pt x="21251" y="776"/>
                        <a:pt x="20476" y="0"/>
                        <a:pt x="19700" y="0"/>
                      </a:cubicBezTo>
                      <a:cubicBezTo>
                        <a:pt x="17372" y="1552"/>
                        <a:pt x="15821" y="2328"/>
                        <a:pt x="15821" y="3105"/>
                      </a:cubicBezTo>
                      <a:cubicBezTo>
                        <a:pt x="15821" y="4657"/>
                        <a:pt x="12718" y="4657"/>
                        <a:pt x="9615" y="388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2" name="Forma libre 1291">
                  <a:extLst>
                    <a:ext uri="{FF2B5EF4-FFF2-40B4-BE49-F238E27FC236}">
                      <a16:creationId xmlns:a16="http://schemas.microsoft.com/office/drawing/2014/main" id="{E655DBA9-8D52-4BA8-DFFE-9E3A540B6979}"/>
                    </a:ext>
                  </a:extLst>
                </p:cNvPr>
                <p:cNvSpPr/>
                <p:nvPr/>
              </p:nvSpPr>
              <p:spPr>
                <a:xfrm>
                  <a:off x="4659065" y="2717764"/>
                  <a:ext cx="104379" cy="89766"/>
                </a:xfrm>
                <a:custGeom>
                  <a:avLst/>
                  <a:gdLst>
                    <a:gd name="connsiteX0" fmla="*/ 16714 w 104379"/>
                    <a:gd name="connsiteY0" fmla="*/ 13971 h 89766"/>
                    <a:gd name="connsiteX1" fmla="*/ 8180 w 104379"/>
                    <a:gd name="connsiteY1" fmla="*/ 22508 h 89766"/>
                    <a:gd name="connsiteX2" fmla="*/ 2750 w 104379"/>
                    <a:gd name="connsiteY2" fmla="*/ 38031 h 89766"/>
                    <a:gd name="connsiteX3" fmla="*/ 1974 w 104379"/>
                    <a:gd name="connsiteY3" fmla="*/ 58987 h 89766"/>
                    <a:gd name="connsiteX4" fmla="*/ 15163 w 104379"/>
                    <a:gd name="connsiteY4" fmla="*/ 59763 h 89766"/>
                    <a:gd name="connsiteX5" fmla="*/ 19817 w 104379"/>
                    <a:gd name="connsiteY5" fmla="*/ 55106 h 89766"/>
                    <a:gd name="connsiteX6" fmla="*/ 26800 w 104379"/>
                    <a:gd name="connsiteY6" fmla="*/ 53554 h 89766"/>
                    <a:gd name="connsiteX7" fmla="*/ 36885 w 104379"/>
                    <a:gd name="connsiteY7" fmla="*/ 57435 h 89766"/>
                    <a:gd name="connsiteX8" fmla="*/ 43867 w 104379"/>
                    <a:gd name="connsiteY8" fmla="*/ 57435 h 89766"/>
                    <a:gd name="connsiteX9" fmla="*/ 59383 w 104379"/>
                    <a:gd name="connsiteY9" fmla="*/ 57435 h 89766"/>
                    <a:gd name="connsiteX10" fmla="*/ 92742 w 104379"/>
                    <a:gd name="connsiteY10" fmla="*/ 89257 h 89766"/>
                    <a:gd name="connsiteX11" fmla="*/ 92742 w 104379"/>
                    <a:gd name="connsiteY11" fmla="*/ 89257 h 89766"/>
                    <a:gd name="connsiteX12" fmla="*/ 100500 w 104379"/>
                    <a:gd name="connsiteY12" fmla="*/ 88481 h 89766"/>
                    <a:gd name="connsiteX13" fmla="*/ 104379 w 104379"/>
                    <a:gd name="connsiteY13" fmla="*/ 85376 h 89766"/>
                    <a:gd name="connsiteX14" fmla="*/ 88088 w 104379"/>
                    <a:gd name="connsiteY14" fmla="*/ 66749 h 89766"/>
                    <a:gd name="connsiteX15" fmla="*/ 63262 w 104379"/>
                    <a:gd name="connsiteY15" fmla="*/ 49673 h 89766"/>
                    <a:gd name="connsiteX16" fmla="*/ 53177 w 104379"/>
                    <a:gd name="connsiteY16" fmla="*/ 39583 h 89766"/>
                    <a:gd name="connsiteX17" fmla="*/ 41540 w 104379"/>
                    <a:gd name="connsiteY17" fmla="*/ 17075 h 89766"/>
                    <a:gd name="connsiteX18" fmla="*/ 33006 w 104379"/>
                    <a:gd name="connsiteY18" fmla="*/ 0 h 89766"/>
                    <a:gd name="connsiteX19" fmla="*/ 16714 w 104379"/>
                    <a:gd name="connsiteY19" fmla="*/ 13971 h 89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4379" h="89766">
                      <a:moveTo>
                        <a:pt x="16714" y="13971"/>
                      </a:moveTo>
                      <a:cubicBezTo>
                        <a:pt x="13611" y="17075"/>
                        <a:pt x="7405" y="17851"/>
                        <a:pt x="8180" y="22508"/>
                      </a:cubicBezTo>
                      <a:cubicBezTo>
                        <a:pt x="8956" y="27165"/>
                        <a:pt x="7405" y="31822"/>
                        <a:pt x="2750" y="38031"/>
                      </a:cubicBezTo>
                      <a:cubicBezTo>
                        <a:pt x="-1905" y="43464"/>
                        <a:pt x="422" y="52778"/>
                        <a:pt x="1974" y="58987"/>
                      </a:cubicBezTo>
                      <a:cubicBezTo>
                        <a:pt x="7405" y="58211"/>
                        <a:pt x="13611" y="58211"/>
                        <a:pt x="15163" y="59763"/>
                      </a:cubicBezTo>
                      <a:cubicBezTo>
                        <a:pt x="17490" y="62092"/>
                        <a:pt x="18266" y="59763"/>
                        <a:pt x="19817" y="55106"/>
                      </a:cubicBezTo>
                      <a:cubicBezTo>
                        <a:pt x="21369" y="50450"/>
                        <a:pt x="24472" y="50450"/>
                        <a:pt x="26800" y="53554"/>
                      </a:cubicBezTo>
                      <a:cubicBezTo>
                        <a:pt x="29903" y="55883"/>
                        <a:pt x="31454" y="59763"/>
                        <a:pt x="36885" y="57435"/>
                      </a:cubicBezTo>
                      <a:cubicBezTo>
                        <a:pt x="41540" y="55106"/>
                        <a:pt x="41540" y="56659"/>
                        <a:pt x="43867" y="57435"/>
                      </a:cubicBezTo>
                      <a:cubicBezTo>
                        <a:pt x="46194" y="58211"/>
                        <a:pt x="56280" y="56659"/>
                        <a:pt x="59383" y="57435"/>
                      </a:cubicBezTo>
                      <a:cubicBezTo>
                        <a:pt x="62486" y="58211"/>
                        <a:pt x="92742" y="89257"/>
                        <a:pt x="92742" y="89257"/>
                      </a:cubicBezTo>
                      <a:cubicBezTo>
                        <a:pt x="92742" y="89257"/>
                        <a:pt x="92742" y="89257"/>
                        <a:pt x="92742" y="89257"/>
                      </a:cubicBezTo>
                      <a:cubicBezTo>
                        <a:pt x="96621" y="90033"/>
                        <a:pt x="98949" y="90033"/>
                        <a:pt x="100500" y="88481"/>
                      </a:cubicBezTo>
                      <a:cubicBezTo>
                        <a:pt x="101276" y="87705"/>
                        <a:pt x="102828" y="86928"/>
                        <a:pt x="104379" y="85376"/>
                      </a:cubicBezTo>
                      <a:cubicBezTo>
                        <a:pt x="100500" y="81495"/>
                        <a:pt x="95070" y="76062"/>
                        <a:pt x="88088" y="66749"/>
                      </a:cubicBezTo>
                      <a:cubicBezTo>
                        <a:pt x="79554" y="55883"/>
                        <a:pt x="68693" y="49673"/>
                        <a:pt x="63262" y="49673"/>
                      </a:cubicBezTo>
                      <a:cubicBezTo>
                        <a:pt x="57831" y="49673"/>
                        <a:pt x="57056" y="40360"/>
                        <a:pt x="53177" y="39583"/>
                      </a:cubicBezTo>
                      <a:cubicBezTo>
                        <a:pt x="50073" y="38807"/>
                        <a:pt x="41540" y="25613"/>
                        <a:pt x="41540" y="17075"/>
                      </a:cubicBezTo>
                      <a:cubicBezTo>
                        <a:pt x="41540" y="12418"/>
                        <a:pt x="37661" y="5433"/>
                        <a:pt x="33006" y="0"/>
                      </a:cubicBezTo>
                      <a:cubicBezTo>
                        <a:pt x="26024" y="8538"/>
                        <a:pt x="19042" y="11642"/>
                        <a:pt x="16714" y="1397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3" name="Forma libre 1292">
                  <a:extLst>
                    <a:ext uri="{FF2B5EF4-FFF2-40B4-BE49-F238E27FC236}">
                      <a16:creationId xmlns:a16="http://schemas.microsoft.com/office/drawing/2014/main" id="{93F9E786-4C50-1708-156F-8C1B0C06BCC9}"/>
                    </a:ext>
                  </a:extLst>
                </p:cNvPr>
                <p:cNvSpPr/>
                <p:nvPr/>
              </p:nvSpPr>
              <p:spPr>
                <a:xfrm>
                  <a:off x="4605641" y="2769466"/>
                  <a:ext cx="230103" cy="179811"/>
                </a:xfrm>
                <a:custGeom>
                  <a:avLst/>
                  <a:gdLst>
                    <a:gd name="connsiteX0" fmla="*/ 13505 w 230103"/>
                    <a:gd name="connsiteY0" fmla="*/ 118273 h 179811"/>
                    <a:gd name="connsiteX1" fmla="*/ 26694 w 230103"/>
                    <a:gd name="connsiteY1" fmla="*/ 135349 h 179811"/>
                    <a:gd name="connsiteX2" fmla="*/ 41434 w 230103"/>
                    <a:gd name="connsiteY2" fmla="*/ 146991 h 179811"/>
                    <a:gd name="connsiteX3" fmla="*/ 41434 w 230103"/>
                    <a:gd name="connsiteY3" fmla="*/ 160962 h 179811"/>
                    <a:gd name="connsiteX4" fmla="*/ 46864 w 230103"/>
                    <a:gd name="connsiteY4" fmla="*/ 163290 h 179811"/>
                    <a:gd name="connsiteX5" fmla="*/ 63156 w 230103"/>
                    <a:gd name="connsiteY5" fmla="*/ 166395 h 179811"/>
                    <a:gd name="connsiteX6" fmla="*/ 80999 w 230103"/>
                    <a:gd name="connsiteY6" fmla="*/ 176484 h 179811"/>
                    <a:gd name="connsiteX7" fmla="*/ 98843 w 230103"/>
                    <a:gd name="connsiteY7" fmla="*/ 179589 h 179811"/>
                    <a:gd name="connsiteX8" fmla="*/ 108928 w 230103"/>
                    <a:gd name="connsiteY8" fmla="*/ 171051 h 179811"/>
                    <a:gd name="connsiteX9" fmla="*/ 122117 w 230103"/>
                    <a:gd name="connsiteY9" fmla="*/ 167947 h 179811"/>
                    <a:gd name="connsiteX10" fmla="*/ 129875 w 230103"/>
                    <a:gd name="connsiteY10" fmla="*/ 171051 h 179811"/>
                    <a:gd name="connsiteX11" fmla="*/ 137633 w 230103"/>
                    <a:gd name="connsiteY11" fmla="*/ 168723 h 179811"/>
                    <a:gd name="connsiteX12" fmla="*/ 150045 w 230103"/>
                    <a:gd name="connsiteY12" fmla="*/ 166395 h 179811"/>
                    <a:gd name="connsiteX13" fmla="*/ 170216 w 230103"/>
                    <a:gd name="connsiteY13" fmla="*/ 155529 h 179811"/>
                    <a:gd name="connsiteX14" fmla="*/ 187284 w 230103"/>
                    <a:gd name="connsiteY14" fmla="*/ 152424 h 179811"/>
                    <a:gd name="connsiteX15" fmla="*/ 229177 w 230103"/>
                    <a:gd name="connsiteY15" fmla="*/ 110512 h 179811"/>
                    <a:gd name="connsiteX16" fmla="*/ 223746 w 230103"/>
                    <a:gd name="connsiteY16" fmla="*/ 107407 h 179811"/>
                    <a:gd name="connsiteX17" fmla="*/ 202024 w 230103"/>
                    <a:gd name="connsiteY17" fmla="*/ 102751 h 179811"/>
                    <a:gd name="connsiteX18" fmla="*/ 170216 w 230103"/>
                    <a:gd name="connsiteY18" fmla="*/ 91885 h 179811"/>
                    <a:gd name="connsiteX19" fmla="*/ 160131 w 230103"/>
                    <a:gd name="connsiteY19" fmla="*/ 82571 h 179811"/>
                    <a:gd name="connsiteX20" fmla="*/ 150821 w 230103"/>
                    <a:gd name="connsiteY20" fmla="*/ 68600 h 179811"/>
                    <a:gd name="connsiteX21" fmla="*/ 153149 w 230103"/>
                    <a:gd name="connsiteY21" fmla="*/ 63167 h 179811"/>
                    <a:gd name="connsiteX22" fmla="*/ 146166 w 230103"/>
                    <a:gd name="connsiteY22" fmla="*/ 60839 h 179811"/>
                    <a:gd name="connsiteX23" fmla="*/ 137633 w 230103"/>
                    <a:gd name="connsiteY23" fmla="*/ 61615 h 179811"/>
                    <a:gd name="connsiteX24" fmla="*/ 138408 w 230103"/>
                    <a:gd name="connsiteY24" fmla="*/ 48420 h 179811"/>
                    <a:gd name="connsiteX25" fmla="*/ 146166 w 230103"/>
                    <a:gd name="connsiteY25" fmla="*/ 37554 h 179811"/>
                    <a:gd name="connsiteX26" fmla="*/ 112807 w 230103"/>
                    <a:gd name="connsiteY26" fmla="*/ 5732 h 179811"/>
                    <a:gd name="connsiteX27" fmla="*/ 97291 w 230103"/>
                    <a:gd name="connsiteY27" fmla="*/ 5732 h 179811"/>
                    <a:gd name="connsiteX28" fmla="*/ 90309 w 230103"/>
                    <a:gd name="connsiteY28" fmla="*/ 5732 h 179811"/>
                    <a:gd name="connsiteX29" fmla="*/ 80224 w 230103"/>
                    <a:gd name="connsiteY29" fmla="*/ 1852 h 179811"/>
                    <a:gd name="connsiteX30" fmla="*/ 73241 w 230103"/>
                    <a:gd name="connsiteY30" fmla="*/ 3404 h 179811"/>
                    <a:gd name="connsiteX31" fmla="*/ 68587 w 230103"/>
                    <a:gd name="connsiteY31" fmla="*/ 8061 h 179811"/>
                    <a:gd name="connsiteX32" fmla="*/ 55398 w 230103"/>
                    <a:gd name="connsiteY32" fmla="*/ 7285 h 179811"/>
                    <a:gd name="connsiteX33" fmla="*/ 55398 w 230103"/>
                    <a:gd name="connsiteY33" fmla="*/ 7285 h 179811"/>
                    <a:gd name="connsiteX34" fmla="*/ 49968 w 230103"/>
                    <a:gd name="connsiteY34" fmla="*/ 25912 h 179811"/>
                    <a:gd name="connsiteX35" fmla="*/ 42985 w 230103"/>
                    <a:gd name="connsiteY35" fmla="*/ 33674 h 179811"/>
                    <a:gd name="connsiteX36" fmla="*/ 33676 w 230103"/>
                    <a:gd name="connsiteY36" fmla="*/ 45316 h 179811"/>
                    <a:gd name="connsiteX37" fmla="*/ 29021 w 230103"/>
                    <a:gd name="connsiteY37" fmla="*/ 60839 h 179811"/>
                    <a:gd name="connsiteX38" fmla="*/ 22039 w 230103"/>
                    <a:gd name="connsiteY38" fmla="*/ 67824 h 179811"/>
                    <a:gd name="connsiteX39" fmla="*/ 17384 w 230103"/>
                    <a:gd name="connsiteY39" fmla="*/ 82571 h 179811"/>
                    <a:gd name="connsiteX40" fmla="*/ 15833 w 230103"/>
                    <a:gd name="connsiteY40" fmla="*/ 99646 h 179811"/>
                    <a:gd name="connsiteX41" fmla="*/ 3420 w 230103"/>
                    <a:gd name="connsiteY41" fmla="*/ 102751 h 179811"/>
                    <a:gd name="connsiteX42" fmla="*/ 317 w 230103"/>
                    <a:gd name="connsiteY42" fmla="*/ 111288 h 179811"/>
                    <a:gd name="connsiteX43" fmla="*/ 13505 w 230103"/>
                    <a:gd name="connsiteY43" fmla="*/ 118273 h 179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230103" h="179811">
                      <a:moveTo>
                        <a:pt x="13505" y="118273"/>
                      </a:moveTo>
                      <a:cubicBezTo>
                        <a:pt x="15057" y="122930"/>
                        <a:pt x="24366" y="127587"/>
                        <a:pt x="26694" y="135349"/>
                      </a:cubicBezTo>
                      <a:cubicBezTo>
                        <a:pt x="29797" y="143110"/>
                        <a:pt x="37555" y="146991"/>
                        <a:pt x="41434" y="146991"/>
                      </a:cubicBezTo>
                      <a:cubicBezTo>
                        <a:pt x="44537" y="146991"/>
                        <a:pt x="42210" y="151648"/>
                        <a:pt x="41434" y="160962"/>
                      </a:cubicBezTo>
                      <a:cubicBezTo>
                        <a:pt x="42985" y="161738"/>
                        <a:pt x="45313" y="162514"/>
                        <a:pt x="46864" y="163290"/>
                      </a:cubicBezTo>
                      <a:cubicBezTo>
                        <a:pt x="49192" y="164842"/>
                        <a:pt x="59277" y="163290"/>
                        <a:pt x="63156" y="166395"/>
                      </a:cubicBezTo>
                      <a:cubicBezTo>
                        <a:pt x="66259" y="169499"/>
                        <a:pt x="77896" y="176484"/>
                        <a:pt x="80999" y="176484"/>
                      </a:cubicBezTo>
                      <a:cubicBezTo>
                        <a:pt x="84103" y="176484"/>
                        <a:pt x="97291" y="178037"/>
                        <a:pt x="98843" y="179589"/>
                      </a:cubicBezTo>
                      <a:cubicBezTo>
                        <a:pt x="101170" y="181141"/>
                        <a:pt x="103498" y="174156"/>
                        <a:pt x="108928" y="171051"/>
                      </a:cubicBezTo>
                      <a:cubicBezTo>
                        <a:pt x="114359" y="167947"/>
                        <a:pt x="121341" y="165618"/>
                        <a:pt x="122117" y="167947"/>
                      </a:cubicBezTo>
                      <a:cubicBezTo>
                        <a:pt x="122892" y="170275"/>
                        <a:pt x="126771" y="172604"/>
                        <a:pt x="129875" y="171051"/>
                      </a:cubicBezTo>
                      <a:cubicBezTo>
                        <a:pt x="130650" y="170275"/>
                        <a:pt x="133754" y="169499"/>
                        <a:pt x="137633" y="168723"/>
                      </a:cubicBezTo>
                      <a:cubicBezTo>
                        <a:pt x="143063" y="167947"/>
                        <a:pt x="148494" y="166395"/>
                        <a:pt x="150045" y="166395"/>
                      </a:cubicBezTo>
                      <a:cubicBezTo>
                        <a:pt x="153149" y="166395"/>
                        <a:pt x="160131" y="155529"/>
                        <a:pt x="170216" y="155529"/>
                      </a:cubicBezTo>
                      <a:cubicBezTo>
                        <a:pt x="180302" y="155529"/>
                        <a:pt x="182629" y="157081"/>
                        <a:pt x="187284" y="152424"/>
                      </a:cubicBezTo>
                      <a:cubicBezTo>
                        <a:pt x="191938" y="147767"/>
                        <a:pt x="225298" y="113617"/>
                        <a:pt x="229177" y="110512"/>
                      </a:cubicBezTo>
                      <a:cubicBezTo>
                        <a:pt x="232280" y="108184"/>
                        <a:pt x="226849" y="107407"/>
                        <a:pt x="223746" y="107407"/>
                      </a:cubicBezTo>
                      <a:cubicBezTo>
                        <a:pt x="220643" y="107407"/>
                        <a:pt x="213661" y="107407"/>
                        <a:pt x="202024" y="102751"/>
                      </a:cubicBezTo>
                      <a:cubicBezTo>
                        <a:pt x="191163" y="98094"/>
                        <a:pt x="173319" y="92661"/>
                        <a:pt x="170216" y="91885"/>
                      </a:cubicBezTo>
                      <a:cubicBezTo>
                        <a:pt x="167113" y="91108"/>
                        <a:pt x="162458" y="84123"/>
                        <a:pt x="160131" y="82571"/>
                      </a:cubicBezTo>
                      <a:cubicBezTo>
                        <a:pt x="157028" y="81018"/>
                        <a:pt x="151597" y="71705"/>
                        <a:pt x="150821" y="68600"/>
                      </a:cubicBezTo>
                      <a:cubicBezTo>
                        <a:pt x="150045" y="67824"/>
                        <a:pt x="151597" y="65495"/>
                        <a:pt x="153149" y="63167"/>
                      </a:cubicBezTo>
                      <a:cubicBezTo>
                        <a:pt x="150045" y="60062"/>
                        <a:pt x="147718" y="59286"/>
                        <a:pt x="146166" y="60839"/>
                      </a:cubicBezTo>
                      <a:cubicBezTo>
                        <a:pt x="143063" y="63167"/>
                        <a:pt x="138408" y="63167"/>
                        <a:pt x="137633" y="61615"/>
                      </a:cubicBezTo>
                      <a:cubicBezTo>
                        <a:pt x="136857" y="60062"/>
                        <a:pt x="134529" y="52301"/>
                        <a:pt x="138408" y="48420"/>
                      </a:cubicBezTo>
                      <a:cubicBezTo>
                        <a:pt x="141512" y="44540"/>
                        <a:pt x="146166" y="37554"/>
                        <a:pt x="146166" y="37554"/>
                      </a:cubicBezTo>
                      <a:cubicBezTo>
                        <a:pt x="146166" y="37554"/>
                        <a:pt x="116686" y="5732"/>
                        <a:pt x="112807" y="5732"/>
                      </a:cubicBezTo>
                      <a:cubicBezTo>
                        <a:pt x="109704" y="4956"/>
                        <a:pt x="99619" y="6508"/>
                        <a:pt x="97291" y="5732"/>
                      </a:cubicBezTo>
                      <a:cubicBezTo>
                        <a:pt x="94964" y="4956"/>
                        <a:pt x="94964" y="3404"/>
                        <a:pt x="90309" y="5732"/>
                      </a:cubicBezTo>
                      <a:cubicBezTo>
                        <a:pt x="85654" y="8061"/>
                        <a:pt x="83327" y="4180"/>
                        <a:pt x="80224" y="1852"/>
                      </a:cubicBezTo>
                      <a:cubicBezTo>
                        <a:pt x="77120" y="-477"/>
                        <a:pt x="74017" y="-1253"/>
                        <a:pt x="73241" y="3404"/>
                      </a:cubicBezTo>
                      <a:cubicBezTo>
                        <a:pt x="71690" y="8061"/>
                        <a:pt x="70914" y="10389"/>
                        <a:pt x="68587" y="8061"/>
                      </a:cubicBezTo>
                      <a:cubicBezTo>
                        <a:pt x="67035" y="6508"/>
                        <a:pt x="61605" y="7285"/>
                        <a:pt x="55398" y="7285"/>
                      </a:cubicBezTo>
                      <a:cubicBezTo>
                        <a:pt x="55398" y="7285"/>
                        <a:pt x="55398" y="7285"/>
                        <a:pt x="55398" y="7285"/>
                      </a:cubicBezTo>
                      <a:cubicBezTo>
                        <a:pt x="56174" y="14270"/>
                        <a:pt x="49968" y="22031"/>
                        <a:pt x="49968" y="25912"/>
                      </a:cubicBezTo>
                      <a:cubicBezTo>
                        <a:pt x="49968" y="29793"/>
                        <a:pt x="46089" y="33674"/>
                        <a:pt x="42985" y="33674"/>
                      </a:cubicBezTo>
                      <a:cubicBezTo>
                        <a:pt x="39882" y="33674"/>
                        <a:pt x="37555" y="41435"/>
                        <a:pt x="33676" y="45316"/>
                      </a:cubicBezTo>
                      <a:cubicBezTo>
                        <a:pt x="29797" y="49196"/>
                        <a:pt x="32900" y="57734"/>
                        <a:pt x="29021" y="60839"/>
                      </a:cubicBezTo>
                      <a:cubicBezTo>
                        <a:pt x="25142" y="63943"/>
                        <a:pt x="19712" y="64719"/>
                        <a:pt x="22039" y="67824"/>
                      </a:cubicBezTo>
                      <a:cubicBezTo>
                        <a:pt x="25142" y="70929"/>
                        <a:pt x="17384" y="76362"/>
                        <a:pt x="17384" y="82571"/>
                      </a:cubicBezTo>
                      <a:cubicBezTo>
                        <a:pt x="17384" y="88004"/>
                        <a:pt x="16608" y="98870"/>
                        <a:pt x="15833" y="99646"/>
                      </a:cubicBezTo>
                      <a:cubicBezTo>
                        <a:pt x="15057" y="100422"/>
                        <a:pt x="3420" y="98094"/>
                        <a:pt x="3420" y="102751"/>
                      </a:cubicBezTo>
                      <a:cubicBezTo>
                        <a:pt x="3420" y="107407"/>
                        <a:pt x="-1235" y="107407"/>
                        <a:pt x="317" y="111288"/>
                      </a:cubicBezTo>
                      <a:cubicBezTo>
                        <a:pt x="1093" y="114393"/>
                        <a:pt x="11954" y="113617"/>
                        <a:pt x="13505" y="11827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4" name="Forma libre 1293">
                  <a:extLst>
                    <a:ext uri="{FF2B5EF4-FFF2-40B4-BE49-F238E27FC236}">
                      <a16:creationId xmlns:a16="http://schemas.microsoft.com/office/drawing/2014/main" id="{11F20C9B-1DF1-B618-1D29-77EA81291A73}"/>
                    </a:ext>
                  </a:extLst>
                </p:cNvPr>
                <p:cNvSpPr/>
                <p:nvPr/>
              </p:nvSpPr>
              <p:spPr>
                <a:xfrm>
                  <a:off x="4639317" y="2433694"/>
                  <a:ext cx="21581" cy="28717"/>
                </a:xfrm>
                <a:custGeom>
                  <a:avLst/>
                  <a:gdLst>
                    <a:gd name="connsiteX0" fmla="*/ 19395 w 21581"/>
                    <a:gd name="connsiteY0" fmla="*/ 12418 h 28717"/>
                    <a:gd name="connsiteX1" fmla="*/ 11637 w 21581"/>
                    <a:gd name="connsiteY1" fmla="*/ 0 h 28717"/>
                    <a:gd name="connsiteX2" fmla="*/ 11637 w 21581"/>
                    <a:gd name="connsiteY2" fmla="*/ 2328 h 28717"/>
                    <a:gd name="connsiteX3" fmla="*/ 0 w 21581"/>
                    <a:gd name="connsiteY3" fmla="*/ 25613 h 28717"/>
                    <a:gd name="connsiteX4" fmla="*/ 6982 w 21581"/>
                    <a:gd name="connsiteY4" fmla="*/ 28717 h 28717"/>
                    <a:gd name="connsiteX5" fmla="*/ 19395 w 21581"/>
                    <a:gd name="connsiteY5" fmla="*/ 12418 h 2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581" h="28717">
                      <a:moveTo>
                        <a:pt x="19395" y="12418"/>
                      </a:moveTo>
                      <a:cubicBezTo>
                        <a:pt x="22498" y="10090"/>
                        <a:pt x="24050" y="0"/>
                        <a:pt x="11637" y="0"/>
                      </a:cubicBezTo>
                      <a:cubicBezTo>
                        <a:pt x="11637" y="776"/>
                        <a:pt x="11637" y="1552"/>
                        <a:pt x="11637" y="2328"/>
                      </a:cubicBezTo>
                      <a:cubicBezTo>
                        <a:pt x="11637" y="6985"/>
                        <a:pt x="3879" y="17075"/>
                        <a:pt x="0" y="25613"/>
                      </a:cubicBezTo>
                      <a:lnTo>
                        <a:pt x="6982" y="28717"/>
                      </a:lnTo>
                      <a:cubicBezTo>
                        <a:pt x="11637" y="22508"/>
                        <a:pt x="17068" y="14747"/>
                        <a:pt x="19395" y="1241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5" name="Forma libre 1294">
                  <a:extLst>
                    <a:ext uri="{FF2B5EF4-FFF2-40B4-BE49-F238E27FC236}">
                      <a16:creationId xmlns:a16="http://schemas.microsoft.com/office/drawing/2014/main" id="{E47BA16A-694D-63EE-39EB-6F985BAE35E8}"/>
                    </a:ext>
                  </a:extLst>
                </p:cNvPr>
                <p:cNvSpPr/>
                <p:nvPr/>
              </p:nvSpPr>
              <p:spPr>
                <a:xfrm>
                  <a:off x="4647075" y="2389454"/>
                  <a:ext cx="107835" cy="86152"/>
                </a:xfrm>
                <a:custGeom>
                  <a:avLst/>
                  <a:gdLst>
                    <a:gd name="connsiteX0" fmla="*/ 11637 w 107835"/>
                    <a:gd name="connsiteY0" fmla="*/ 56659 h 86152"/>
                    <a:gd name="connsiteX1" fmla="*/ 0 w 107835"/>
                    <a:gd name="connsiteY1" fmla="*/ 72958 h 86152"/>
                    <a:gd name="connsiteX2" fmla="*/ 776 w 107835"/>
                    <a:gd name="connsiteY2" fmla="*/ 72958 h 86152"/>
                    <a:gd name="connsiteX3" fmla="*/ 2328 w 107835"/>
                    <a:gd name="connsiteY3" fmla="*/ 78391 h 86152"/>
                    <a:gd name="connsiteX4" fmla="*/ 16292 w 107835"/>
                    <a:gd name="connsiteY4" fmla="*/ 86152 h 86152"/>
                    <a:gd name="connsiteX5" fmla="*/ 31032 w 107835"/>
                    <a:gd name="connsiteY5" fmla="*/ 78391 h 86152"/>
                    <a:gd name="connsiteX6" fmla="*/ 84562 w 107835"/>
                    <a:gd name="connsiteY6" fmla="*/ 51226 h 86152"/>
                    <a:gd name="connsiteX7" fmla="*/ 88441 w 107835"/>
                    <a:gd name="connsiteY7" fmla="*/ 41912 h 86152"/>
                    <a:gd name="connsiteX8" fmla="*/ 89992 w 107835"/>
                    <a:gd name="connsiteY8" fmla="*/ 29494 h 86152"/>
                    <a:gd name="connsiteX9" fmla="*/ 88441 w 107835"/>
                    <a:gd name="connsiteY9" fmla="*/ 16299 h 86152"/>
                    <a:gd name="connsiteX10" fmla="*/ 98526 w 107835"/>
                    <a:gd name="connsiteY10" fmla="*/ 8538 h 86152"/>
                    <a:gd name="connsiteX11" fmla="*/ 107836 w 107835"/>
                    <a:gd name="connsiteY11" fmla="*/ 1552 h 86152"/>
                    <a:gd name="connsiteX12" fmla="*/ 101629 w 107835"/>
                    <a:gd name="connsiteY12" fmla="*/ 0 h 86152"/>
                    <a:gd name="connsiteX13" fmla="*/ 84562 w 107835"/>
                    <a:gd name="connsiteY13" fmla="*/ 2328 h 86152"/>
                    <a:gd name="connsiteX14" fmla="*/ 63615 w 107835"/>
                    <a:gd name="connsiteY14" fmla="*/ 8538 h 86152"/>
                    <a:gd name="connsiteX15" fmla="*/ 45772 w 107835"/>
                    <a:gd name="connsiteY15" fmla="*/ 7761 h 86152"/>
                    <a:gd name="connsiteX16" fmla="*/ 35687 w 107835"/>
                    <a:gd name="connsiteY16" fmla="*/ 9314 h 86152"/>
                    <a:gd name="connsiteX17" fmla="*/ 21722 w 107835"/>
                    <a:gd name="connsiteY17" fmla="*/ 9314 h 86152"/>
                    <a:gd name="connsiteX18" fmla="*/ 15516 w 107835"/>
                    <a:gd name="connsiteY18" fmla="*/ 13194 h 86152"/>
                    <a:gd name="connsiteX19" fmla="*/ 6207 w 107835"/>
                    <a:gd name="connsiteY19" fmla="*/ 24061 h 86152"/>
                    <a:gd name="connsiteX20" fmla="*/ 6207 w 107835"/>
                    <a:gd name="connsiteY20" fmla="*/ 31822 h 86152"/>
                    <a:gd name="connsiteX21" fmla="*/ 4655 w 107835"/>
                    <a:gd name="connsiteY21" fmla="*/ 43464 h 86152"/>
                    <a:gd name="connsiteX22" fmla="*/ 11637 w 107835"/>
                    <a:gd name="connsiteY22" fmla="*/ 56659 h 8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7835" h="86152">
                      <a:moveTo>
                        <a:pt x="11637" y="56659"/>
                      </a:moveTo>
                      <a:cubicBezTo>
                        <a:pt x="9310" y="58987"/>
                        <a:pt x="3879" y="65972"/>
                        <a:pt x="0" y="72958"/>
                      </a:cubicBezTo>
                      <a:lnTo>
                        <a:pt x="776" y="72958"/>
                      </a:lnTo>
                      <a:lnTo>
                        <a:pt x="2328" y="78391"/>
                      </a:lnTo>
                      <a:lnTo>
                        <a:pt x="16292" y="86152"/>
                      </a:lnTo>
                      <a:cubicBezTo>
                        <a:pt x="16292" y="86152"/>
                        <a:pt x="26377" y="78391"/>
                        <a:pt x="31032" y="78391"/>
                      </a:cubicBezTo>
                      <a:cubicBezTo>
                        <a:pt x="35687" y="77615"/>
                        <a:pt x="84562" y="51226"/>
                        <a:pt x="84562" y="51226"/>
                      </a:cubicBezTo>
                      <a:cubicBezTo>
                        <a:pt x="84562" y="51226"/>
                        <a:pt x="89217" y="44240"/>
                        <a:pt x="88441" y="41912"/>
                      </a:cubicBezTo>
                      <a:cubicBezTo>
                        <a:pt x="87665" y="39584"/>
                        <a:pt x="86889" y="32598"/>
                        <a:pt x="89992" y="29494"/>
                      </a:cubicBezTo>
                      <a:cubicBezTo>
                        <a:pt x="92320" y="26389"/>
                        <a:pt x="86889" y="21732"/>
                        <a:pt x="88441" y="16299"/>
                      </a:cubicBezTo>
                      <a:cubicBezTo>
                        <a:pt x="89992" y="11642"/>
                        <a:pt x="98526" y="8538"/>
                        <a:pt x="98526" y="8538"/>
                      </a:cubicBezTo>
                      <a:lnTo>
                        <a:pt x="107836" y="1552"/>
                      </a:lnTo>
                      <a:lnTo>
                        <a:pt x="101629" y="0"/>
                      </a:lnTo>
                      <a:cubicBezTo>
                        <a:pt x="101629" y="0"/>
                        <a:pt x="93871" y="3105"/>
                        <a:pt x="84562" y="2328"/>
                      </a:cubicBezTo>
                      <a:cubicBezTo>
                        <a:pt x="75252" y="1552"/>
                        <a:pt x="73701" y="8538"/>
                        <a:pt x="63615" y="8538"/>
                      </a:cubicBezTo>
                      <a:cubicBezTo>
                        <a:pt x="53530" y="8538"/>
                        <a:pt x="48099" y="10866"/>
                        <a:pt x="45772" y="7761"/>
                      </a:cubicBezTo>
                      <a:cubicBezTo>
                        <a:pt x="43445" y="4657"/>
                        <a:pt x="42669" y="6209"/>
                        <a:pt x="35687" y="9314"/>
                      </a:cubicBezTo>
                      <a:cubicBezTo>
                        <a:pt x="28705" y="12418"/>
                        <a:pt x="24826" y="11642"/>
                        <a:pt x="21722" y="9314"/>
                      </a:cubicBezTo>
                      <a:cubicBezTo>
                        <a:pt x="18619" y="6985"/>
                        <a:pt x="16292" y="10090"/>
                        <a:pt x="15516" y="13194"/>
                      </a:cubicBezTo>
                      <a:cubicBezTo>
                        <a:pt x="14740" y="16299"/>
                        <a:pt x="15516" y="22508"/>
                        <a:pt x="6207" y="24061"/>
                      </a:cubicBezTo>
                      <a:cubicBezTo>
                        <a:pt x="5431" y="27165"/>
                        <a:pt x="4655" y="29494"/>
                        <a:pt x="6207" y="31822"/>
                      </a:cubicBezTo>
                      <a:cubicBezTo>
                        <a:pt x="8534" y="34927"/>
                        <a:pt x="5431" y="38807"/>
                        <a:pt x="4655" y="43464"/>
                      </a:cubicBezTo>
                      <a:cubicBezTo>
                        <a:pt x="16292" y="44240"/>
                        <a:pt x="14740" y="54330"/>
                        <a:pt x="11637" y="5665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6" name="Forma libre 1295">
                  <a:extLst>
                    <a:ext uri="{FF2B5EF4-FFF2-40B4-BE49-F238E27FC236}">
                      <a16:creationId xmlns:a16="http://schemas.microsoft.com/office/drawing/2014/main" id="{B11869A5-F9D4-A3A5-B56C-9481A8D21964}"/>
                    </a:ext>
                  </a:extLst>
                </p:cNvPr>
                <p:cNvSpPr/>
                <p:nvPr/>
              </p:nvSpPr>
              <p:spPr>
                <a:xfrm>
                  <a:off x="6053115" y="2370826"/>
                  <a:ext cx="54704" cy="72153"/>
                </a:xfrm>
                <a:custGeom>
                  <a:avLst/>
                  <a:gdLst>
                    <a:gd name="connsiteX0" fmla="*/ 12115 w 54704"/>
                    <a:gd name="connsiteY0" fmla="*/ 6209 h 72153"/>
                    <a:gd name="connsiteX1" fmla="*/ 2806 w 54704"/>
                    <a:gd name="connsiteY1" fmla="*/ 13194 h 72153"/>
                    <a:gd name="connsiteX2" fmla="*/ 7461 w 54704"/>
                    <a:gd name="connsiteY2" fmla="*/ 21732 h 72153"/>
                    <a:gd name="connsiteX3" fmla="*/ 6685 w 54704"/>
                    <a:gd name="connsiteY3" fmla="*/ 28717 h 72153"/>
                    <a:gd name="connsiteX4" fmla="*/ 5909 w 54704"/>
                    <a:gd name="connsiteY4" fmla="*/ 42688 h 72153"/>
                    <a:gd name="connsiteX5" fmla="*/ 478 w 54704"/>
                    <a:gd name="connsiteY5" fmla="*/ 61316 h 72153"/>
                    <a:gd name="connsiteX6" fmla="*/ 2806 w 54704"/>
                    <a:gd name="connsiteY6" fmla="*/ 71405 h 72153"/>
                    <a:gd name="connsiteX7" fmla="*/ 32286 w 54704"/>
                    <a:gd name="connsiteY7" fmla="*/ 62092 h 72153"/>
                    <a:gd name="connsiteX8" fmla="*/ 47802 w 54704"/>
                    <a:gd name="connsiteY8" fmla="*/ 55883 h 72153"/>
                    <a:gd name="connsiteX9" fmla="*/ 54008 w 54704"/>
                    <a:gd name="connsiteY9" fmla="*/ 48897 h 72153"/>
                    <a:gd name="connsiteX10" fmla="*/ 50129 w 54704"/>
                    <a:gd name="connsiteY10" fmla="*/ 26389 h 72153"/>
                    <a:gd name="connsiteX11" fmla="*/ 33838 w 54704"/>
                    <a:gd name="connsiteY11" fmla="*/ 0 h 72153"/>
                    <a:gd name="connsiteX12" fmla="*/ 25304 w 54704"/>
                    <a:gd name="connsiteY12" fmla="*/ 3105 h 72153"/>
                    <a:gd name="connsiteX13" fmla="*/ 12115 w 54704"/>
                    <a:gd name="connsiteY13" fmla="*/ 6209 h 72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4704" h="72153">
                      <a:moveTo>
                        <a:pt x="12115" y="6209"/>
                      </a:moveTo>
                      <a:cubicBezTo>
                        <a:pt x="10564" y="7761"/>
                        <a:pt x="6685" y="10090"/>
                        <a:pt x="2806" y="13194"/>
                      </a:cubicBezTo>
                      <a:cubicBezTo>
                        <a:pt x="4357" y="16299"/>
                        <a:pt x="4357" y="20956"/>
                        <a:pt x="7461" y="21732"/>
                      </a:cubicBezTo>
                      <a:cubicBezTo>
                        <a:pt x="12115" y="22508"/>
                        <a:pt x="12115" y="29493"/>
                        <a:pt x="6685" y="28717"/>
                      </a:cubicBezTo>
                      <a:cubicBezTo>
                        <a:pt x="1254" y="27941"/>
                        <a:pt x="1254" y="35703"/>
                        <a:pt x="5909" y="42688"/>
                      </a:cubicBezTo>
                      <a:cubicBezTo>
                        <a:pt x="10564" y="49673"/>
                        <a:pt x="-2625" y="58211"/>
                        <a:pt x="478" y="61316"/>
                      </a:cubicBezTo>
                      <a:cubicBezTo>
                        <a:pt x="4357" y="65196"/>
                        <a:pt x="1254" y="69077"/>
                        <a:pt x="2806" y="71405"/>
                      </a:cubicBezTo>
                      <a:cubicBezTo>
                        <a:pt x="4357" y="73734"/>
                        <a:pt x="23752" y="70629"/>
                        <a:pt x="32286" y="62092"/>
                      </a:cubicBezTo>
                      <a:cubicBezTo>
                        <a:pt x="40820" y="53554"/>
                        <a:pt x="43147" y="54330"/>
                        <a:pt x="47802" y="55883"/>
                      </a:cubicBezTo>
                      <a:cubicBezTo>
                        <a:pt x="52457" y="56659"/>
                        <a:pt x="56336" y="52778"/>
                        <a:pt x="54008" y="48897"/>
                      </a:cubicBezTo>
                      <a:cubicBezTo>
                        <a:pt x="51681" y="45793"/>
                        <a:pt x="49354" y="37255"/>
                        <a:pt x="50129" y="26389"/>
                      </a:cubicBezTo>
                      <a:cubicBezTo>
                        <a:pt x="50905" y="20180"/>
                        <a:pt x="42371" y="9314"/>
                        <a:pt x="33838" y="0"/>
                      </a:cubicBezTo>
                      <a:cubicBezTo>
                        <a:pt x="31510" y="2328"/>
                        <a:pt x="29183" y="3105"/>
                        <a:pt x="25304" y="3105"/>
                      </a:cubicBezTo>
                      <a:cubicBezTo>
                        <a:pt x="20649" y="3105"/>
                        <a:pt x="15219" y="3881"/>
                        <a:pt x="12115" y="620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7" name="Forma libre 1296">
                  <a:extLst>
                    <a:ext uri="{FF2B5EF4-FFF2-40B4-BE49-F238E27FC236}">
                      <a16:creationId xmlns:a16="http://schemas.microsoft.com/office/drawing/2014/main" id="{1920CA34-478A-B330-4140-F98F897E2697}"/>
                    </a:ext>
                  </a:extLst>
                </p:cNvPr>
                <p:cNvSpPr/>
                <p:nvPr/>
              </p:nvSpPr>
              <p:spPr>
                <a:xfrm>
                  <a:off x="5469161" y="2583145"/>
                  <a:ext cx="64648" cy="86497"/>
                </a:xfrm>
                <a:custGeom>
                  <a:avLst/>
                  <a:gdLst>
                    <a:gd name="connsiteX0" fmla="*/ 64649 w 64648"/>
                    <a:gd name="connsiteY0" fmla="*/ 73303 h 86497"/>
                    <a:gd name="connsiteX1" fmla="*/ 58443 w 64648"/>
                    <a:gd name="connsiteY1" fmla="*/ 43033 h 86497"/>
                    <a:gd name="connsiteX2" fmla="*/ 47582 w 64648"/>
                    <a:gd name="connsiteY2" fmla="*/ 55451 h 86497"/>
                    <a:gd name="connsiteX3" fmla="*/ 48357 w 64648"/>
                    <a:gd name="connsiteY3" fmla="*/ 38376 h 86497"/>
                    <a:gd name="connsiteX4" fmla="*/ 60770 w 64648"/>
                    <a:gd name="connsiteY4" fmla="*/ 22853 h 86497"/>
                    <a:gd name="connsiteX5" fmla="*/ 49909 w 64648"/>
                    <a:gd name="connsiteY5" fmla="*/ 18972 h 86497"/>
                    <a:gd name="connsiteX6" fmla="*/ 32066 w 64648"/>
                    <a:gd name="connsiteY6" fmla="*/ 19749 h 86497"/>
                    <a:gd name="connsiteX7" fmla="*/ 24308 w 64648"/>
                    <a:gd name="connsiteY7" fmla="*/ 11987 h 86497"/>
                    <a:gd name="connsiteX8" fmla="*/ 14222 w 64648"/>
                    <a:gd name="connsiteY8" fmla="*/ 3450 h 86497"/>
                    <a:gd name="connsiteX9" fmla="*/ 1034 w 64648"/>
                    <a:gd name="connsiteY9" fmla="*/ 3450 h 86497"/>
                    <a:gd name="connsiteX10" fmla="*/ 11119 w 64648"/>
                    <a:gd name="connsiteY10" fmla="*/ 16644 h 86497"/>
                    <a:gd name="connsiteX11" fmla="*/ 2585 w 64648"/>
                    <a:gd name="connsiteY11" fmla="*/ 22853 h 86497"/>
                    <a:gd name="connsiteX12" fmla="*/ 6464 w 64648"/>
                    <a:gd name="connsiteY12" fmla="*/ 46138 h 86497"/>
                    <a:gd name="connsiteX13" fmla="*/ 11895 w 64648"/>
                    <a:gd name="connsiteY13" fmla="*/ 74855 h 86497"/>
                    <a:gd name="connsiteX14" fmla="*/ 21980 w 64648"/>
                    <a:gd name="connsiteY14" fmla="*/ 71750 h 86497"/>
                    <a:gd name="connsiteX15" fmla="*/ 34393 w 64648"/>
                    <a:gd name="connsiteY15" fmla="*/ 65541 h 86497"/>
                    <a:gd name="connsiteX16" fmla="*/ 43703 w 64648"/>
                    <a:gd name="connsiteY16" fmla="*/ 57780 h 86497"/>
                    <a:gd name="connsiteX17" fmla="*/ 52236 w 64648"/>
                    <a:gd name="connsiteY17" fmla="*/ 78736 h 86497"/>
                    <a:gd name="connsiteX18" fmla="*/ 54564 w 64648"/>
                    <a:gd name="connsiteY18" fmla="*/ 86497 h 86497"/>
                    <a:gd name="connsiteX19" fmla="*/ 59994 w 64648"/>
                    <a:gd name="connsiteY19" fmla="*/ 81840 h 86497"/>
                    <a:gd name="connsiteX20" fmla="*/ 64649 w 64648"/>
                    <a:gd name="connsiteY20" fmla="*/ 73303 h 86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4648" h="86497">
                      <a:moveTo>
                        <a:pt x="64649" y="73303"/>
                      </a:moveTo>
                      <a:cubicBezTo>
                        <a:pt x="61546" y="57780"/>
                        <a:pt x="59994" y="43033"/>
                        <a:pt x="58443" y="43033"/>
                      </a:cubicBezTo>
                      <a:cubicBezTo>
                        <a:pt x="55340" y="43033"/>
                        <a:pt x="52236" y="56228"/>
                        <a:pt x="47582" y="55451"/>
                      </a:cubicBezTo>
                      <a:cubicBezTo>
                        <a:pt x="42927" y="54675"/>
                        <a:pt x="42927" y="38376"/>
                        <a:pt x="48357" y="38376"/>
                      </a:cubicBezTo>
                      <a:cubicBezTo>
                        <a:pt x="53788" y="38376"/>
                        <a:pt x="60770" y="25958"/>
                        <a:pt x="60770" y="22853"/>
                      </a:cubicBezTo>
                      <a:cubicBezTo>
                        <a:pt x="60770" y="18972"/>
                        <a:pt x="55340" y="18972"/>
                        <a:pt x="49909" y="18972"/>
                      </a:cubicBezTo>
                      <a:cubicBezTo>
                        <a:pt x="44478" y="18972"/>
                        <a:pt x="32066" y="19749"/>
                        <a:pt x="32066" y="19749"/>
                      </a:cubicBezTo>
                      <a:cubicBezTo>
                        <a:pt x="32066" y="19749"/>
                        <a:pt x="24308" y="16644"/>
                        <a:pt x="24308" y="11987"/>
                      </a:cubicBezTo>
                      <a:cubicBezTo>
                        <a:pt x="24308" y="7330"/>
                        <a:pt x="21204" y="3450"/>
                        <a:pt x="14222" y="3450"/>
                      </a:cubicBezTo>
                      <a:cubicBezTo>
                        <a:pt x="6464" y="3450"/>
                        <a:pt x="6464" y="-4312"/>
                        <a:pt x="1034" y="3450"/>
                      </a:cubicBezTo>
                      <a:cubicBezTo>
                        <a:pt x="-4397" y="11211"/>
                        <a:pt x="13447" y="11211"/>
                        <a:pt x="11119" y="16644"/>
                      </a:cubicBezTo>
                      <a:cubicBezTo>
                        <a:pt x="9568" y="22077"/>
                        <a:pt x="3361" y="18196"/>
                        <a:pt x="2585" y="22853"/>
                      </a:cubicBezTo>
                      <a:cubicBezTo>
                        <a:pt x="1810" y="27510"/>
                        <a:pt x="3361" y="39929"/>
                        <a:pt x="6464" y="46138"/>
                      </a:cubicBezTo>
                      <a:cubicBezTo>
                        <a:pt x="8792" y="51571"/>
                        <a:pt x="11895" y="63989"/>
                        <a:pt x="11895" y="74855"/>
                      </a:cubicBezTo>
                      <a:cubicBezTo>
                        <a:pt x="16550" y="74079"/>
                        <a:pt x="18101" y="71750"/>
                        <a:pt x="21980" y="71750"/>
                      </a:cubicBezTo>
                      <a:cubicBezTo>
                        <a:pt x="27411" y="71750"/>
                        <a:pt x="33617" y="70974"/>
                        <a:pt x="34393" y="65541"/>
                      </a:cubicBezTo>
                      <a:cubicBezTo>
                        <a:pt x="35169" y="60108"/>
                        <a:pt x="40599" y="56228"/>
                        <a:pt x="43703" y="57780"/>
                      </a:cubicBezTo>
                      <a:cubicBezTo>
                        <a:pt x="46806" y="59332"/>
                        <a:pt x="51461" y="72527"/>
                        <a:pt x="52236" y="78736"/>
                      </a:cubicBezTo>
                      <a:cubicBezTo>
                        <a:pt x="52236" y="81064"/>
                        <a:pt x="53012" y="83393"/>
                        <a:pt x="54564" y="86497"/>
                      </a:cubicBezTo>
                      <a:cubicBezTo>
                        <a:pt x="56891" y="84169"/>
                        <a:pt x="59994" y="81840"/>
                        <a:pt x="59994" y="81840"/>
                      </a:cubicBezTo>
                      <a:cubicBezTo>
                        <a:pt x="59994" y="81840"/>
                        <a:pt x="61546" y="76407"/>
                        <a:pt x="64649" y="7330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8" name="Forma libre 1297">
                  <a:extLst>
                    <a:ext uri="{FF2B5EF4-FFF2-40B4-BE49-F238E27FC236}">
                      <a16:creationId xmlns:a16="http://schemas.microsoft.com/office/drawing/2014/main" id="{26E21386-92A6-8B98-A833-447CCD583B90}"/>
                    </a:ext>
                  </a:extLst>
                </p:cNvPr>
                <p:cNvSpPr/>
                <p:nvPr/>
              </p:nvSpPr>
              <p:spPr>
                <a:xfrm>
                  <a:off x="5166082" y="2425157"/>
                  <a:ext cx="432118" cy="456423"/>
                </a:xfrm>
                <a:custGeom>
                  <a:avLst/>
                  <a:gdLst>
                    <a:gd name="connsiteX0" fmla="*/ 308767 w 432118"/>
                    <a:gd name="connsiteY0" fmla="*/ 204903 h 456423"/>
                    <a:gd name="connsiteX1" fmla="*/ 304888 w 432118"/>
                    <a:gd name="connsiteY1" fmla="*/ 181618 h 456423"/>
                    <a:gd name="connsiteX2" fmla="*/ 313421 w 432118"/>
                    <a:gd name="connsiteY2" fmla="*/ 175409 h 456423"/>
                    <a:gd name="connsiteX3" fmla="*/ 303336 w 432118"/>
                    <a:gd name="connsiteY3" fmla="*/ 162215 h 456423"/>
                    <a:gd name="connsiteX4" fmla="*/ 316525 w 432118"/>
                    <a:gd name="connsiteY4" fmla="*/ 162215 h 456423"/>
                    <a:gd name="connsiteX5" fmla="*/ 326610 w 432118"/>
                    <a:gd name="connsiteY5" fmla="*/ 170752 h 456423"/>
                    <a:gd name="connsiteX6" fmla="*/ 334368 w 432118"/>
                    <a:gd name="connsiteY6" fmla="*/ 178514 h 456423"/>
                    <a:gd name="connsiteX7" fmla="*/ 352211 w 432118"/>
                    <a:gd name="connsiteY7" fmla="*/ 177737 h 456423"/>
                    <a:gd name="connsiteX8" fmla="*/ 363073 w 432118"/>
                    <a:gd name="connsiteY8" fmla="*/ 181618 h 456423"/>
                    <a:gd name="connsiteX9" fmla="*/ 350660 w 432118"/>
                    <a:gd name="connsiteY9" fmla="*/ 197141 h 456423"/>
                    <a:gd name="connsiteX10" fmla="*/ 349884 w 432118"/>
                    <a:gd name="connsiteY10" fmla="*/ 214216 h 456423"/>
                    <a:gd name="connsiteX11" fmla="*/ 360745 w 432118"/>
                    <a:gd name="connsiteY11" fmla="*/ 201798 h 456423"/>
                    <a:gd name="connsiteX12" fmla="*/ 366952 w 432118"/>
                    <a:gd name="connsiteY12" fmla="*/ 232068 h 456423"/>
                    <a:gd name="connsiteX13" fmla="*/ 369279 w 432118"/>
                    <a:gd name="connsiteY13" fmla="*/ 230515 h 456423"/>
                    <a:gd name="connsiteX14" fmla="*/ 373934 w 432118"/>
                    <a:gd name="connsiteY14" fmla="*/ 214216 h 456423"/>
                    <a:gd name="connsiteX15" fmla="*/ 377037 w 432118"/>
                    <a:gd name="connsiteY15" fmla="*/ 198693 h 456423"/>
                    <a:gd name="connsiteX16" fmla="*/ 389450 w 432118"/>
                    <a:gd name="connsiteY16" fmla="*/ 199470 h 456423"/>
                    <a:gd name="connsiteX17" fmla="*/ 394880 w 432118"/>
                    <a:gd name="connsiteY17" fmla="*/ 180066 h 456423"/>
                    <a:gd name="connsiteX18" fmla="*/ 399535 w 432118"/>
                    <a:gd name="connsiteY18" fmla="*/ 160662 h 456423"/>
                    <a:gd name="connsiteX19" fmla="*/ 409620 w 432118"/>
                    <a:gd name="connsiteY19" fmla="*/ 148244 h 456423"/>
                    <a:gd name="connsiteX20" fmla="*/ 422809 w 432118"/>
                    <a:gd name="connsiteY20" fmla="*/ 142811 h 456423"/>
                    <a:gd name="connsiteX21" fmla="*/ 429791 w 432118"/>
                    <a:gd name="connsiteY21" fmla="*/ 142811 h 456423"/>
                    <a:gd name="connsiteX22" fmla="*/ 428240 w 432118"/>
                    <a:gd name="connsiteY22" fmla="*/ 132721 h 456423"/>
                    <a:gd name="connsiteX23" fmla="*/ 432119 w 432118"/>
                    <a:gd name="connsiteY23" fmla="*/ 124959 h 456423"/>
                    <a:gd name="connsiteX24" fmla="*/ 422809 w 432118"/>
                    <a:gd name="connsiteY24" fmla="*/ 120303 h 456423"/>
                    <a:gd name="connsiteX25" fmla="*/ 416603 w 432118"/>
                    <a:gd name="connsiteY25" fmla="*/ 110213 h 456423"/>
                    <a:gd name="connsiteX26" fmla="*/ 408845 w 432118"/>
                    <a:gd name="connsiteY26" fmla="*/ 111765 h 456423"/>
                    <a:gd name="connsiteX27" fmla="*/ 390225 w 432118"/>
                    <a:gd name="connsiteY27" fmla="*/ 112541 h 456423"/>
                    <a:gd name="connsiteX28" fmla="*/ 377037 w 432118"/>
                    <a:gd name="connsiteY28" fmla="*/ 121079 h 456423"/>
                    <a:gd name="connsiteX29" fmla="*/ 370831 w 432118"/>
                    <a:gd name="connsiteY29" fmla="*/ 127288 h 456423"/>
                    <a:gd name="connsiteX30" fmla="*/ 363073 w 432118"/>
                    <a:gd name="connsiteY30" fmla="*/ 134273 h 456423"/>
                    <a:gd name="connsiteX31" fmla="*/ 355315 w 432118"/>
                    <a:gd name="connsiteY31" fmla="*/ 137378 h 456423"/>
                    <a:gd name="connsiteX32" fmla="*/ 356866 w 432118"/>
                    <a:gd name="connsiteY32" fmla="*/ 150572 h 456423"/>
                    <a:gd name="connsiteX33" fmla="*/ 341350 w 432118"/>
                    <a:gd name="connsiteY33" fmla="*/ 152125 h 456423"/>
                    <a:gd name="connsiteX34" fmla="*/ 326610 w 432118"/>
                    <a:gd name="connsiteY34" fmla="*/ 150572 h 456423"/>
                    <a:gd name="connsiteX35" fmla="*/ 316525 w 432118"/>
                    <a:gd name="connsiteY35" fmla="*/ 148244 h 456423"/>
                    <a:gd name="connsiteX36" fmla="*/ 311870 w 432118"/>
                    <a:gd name="connsiteY36" fmla="*/ 138154 h 456423"/>
                    <a:gd name="connsiteX37" fmla="*/ 307215 w 432118"/>
                    <a:gd name="connsiteY37" fmla="*/ 130392 h 456423"/>
                    <a:gd name="connsiteX38" fmla="*/ 301009 w 432118"/>
                    <a:gd name="connsiteY38" fmla="*/ 138154 h 456423"/>
                    <a:gd name="connsiteX39" fmla="*/ 300233 w 432118"/>
                    <a:gd name="connsiteY39" fmla="*/ 154453 h 456423"/>
                    <a:gd name="connsiteX40" fmla="*/ 273080 w 432118"/>
                    <a:gd name="connsiteY40" fmla="*/ 156782 h 456423"/>
                    <a:gd name="connsiteX41" fmla="*/ 252909 w 432118"/>
                    <a:gd name="connsiteY41" fmla="*/ 149020 h 456423"/>
                    <a:gd name="connsiteX42" fmla="*/ 244376 w 432118"/>
                    <a:gd name="connsiteY42" fmla="*/ 140482 h 456423"/>
                    <a:gd name="connsiteX43" fmla="*/ 229636 w 432118"/>
                    <a:gd name="connsiteY43" fmla="*/ 142811 h 456423"/>
                    <a:gd name="connsiteX44" fmla="*/ 216447 w 432118"/>
                    <a:gd name="connsiteY44" fmla="*/ 135049 h 456423"/>
                    <a:gd name="connsiteX45" fmla="*/ 204810 w 432118"/>
                    <a:gd name="connsiteY45" fmla="*/ 128840 h 456423"/>
                    <a:gd name="connsiteX46" fmla="*/ 192397 w 432118"/>
                    <a:gd name="connsiteY46" fmla="*/ 122631 h 456423"/>
                    <a:gd name="connsiteX47" fmla="*/ 184639 w 432118"/>
                    <a:gd name="connsiteY47" fmla="*/ 116422 h 456423"/>
                    <a:gd name="connsiteX48" fmla="*/ 186967 w 432118"/>
                    <a:gd name="connsiteY48" fmla="*/ 104780 h 456423"/>
                    <a:gd name="connsiteX49" fmla="*/ 194725 w 432118"/>
                    <a:gd name="connsiteY49" fmla="*/ 94690 h 456423"/>
                    <a:gd name="connsiteX50" fmla="*/ 187743 w 432118"/>
                    <a:gd name="connsiteY50" fmla="*/ 87704 h 456423"/>
                    <a:gd name="connsiteX51" fmla="*/ 178433 w 432118"/>
                    <a:gd name="connsiteY51" fmla="*/ 79943 h 456423"/>
                    <a:gd name="connsiteX52" fmla="*/ 165245 w 432118"/>
                    <a:gd name="connsiteY52" fmla="*/ 70629 h 456423"/>
                    <a:gd name="connsiteX53" fmla="*/ 159814 w 432118"/>
                    <a:gd name="connsiteY53" fmla="*/ 58211 h 456423"/>
                    <a:gd name="connsiteX54" fmla="*/ 163693 w 432118"/>
                    <a:gd name="connsiteY54" fmla="*/ 51226 h 456423"/>
                    <a:gd name="connsiteX55" fmla="*/ 173002 w 432118"/>
                    <a:gd name="connsiteY55" fmla="*/ 45793 h 456423"/>
                    <a:gd name="connsiteX56" fmla="*/ 164469 w 432118"/>
                    <a:gd name="connsiteY56" fmla="*/ 32598 h 456423"/>
                    <a:gd name="connsiteX57" fmla="*/ 163693 w 432118"/>
                    <a:gd name="connsiteY57" fmla="*/ 17851 h 456423"/>
                    <a:gd name="connsiteX58" fmla="*/ 154383 w 432118"/>
                    <a:gd name="connsiteY58" fmla="*/ 7761 h 456423"/>
                    <a:gd name="connsiteX59" fmla="*/ 148177 w 432118"/>
                    <a:gd name="connsiteY59" fmla="*/ 0 h 456423"/>
                    <a:gd name="connsiteX60" fmla="*/ 141971 w 432118"/>
                    <a:gd name="connsiteY60" fmla="*/ 776 h 456423"/>
                    <a:gd name="connsiteX61" fmla="*/ 135764 w 432118"/>
                    <a:gd name="connsiteY61" fmla="*/ 11642 h 456423"/>
                    <a:gd name="connsiteX62" fmla="*/ 120248 w 432118"/>
                    <a:gd name="connsiteY62" fmla="*/ 17851 h 456423"/>
                    <a:gd name="connsiteX63" fmla="*/ 96975 w 432118"/>
                    <a:gd name="connsiteY63" fmla="*/ 13194 h 456423"/>
                    <a:gd name="connsiteX64" fmla="*/ 89217 w 432118"/>
                    <a:gd name="connsiteY64" fmla="*/ 21732 h 456423"/>
                    <a:gd name="connsiteX65" fmla="*/ 91544 w 432118"/>
                    <a:gd name="connsiteY65" fmla="*/ 36479 h 456423"/>
                    <a:gd name="connsiteX66" fmla="*/ 100854 w 432118"/>
                    <a:gd name="connsiteY66" fmla="*/ 51226 h 456423"/>
                    <a:gd name="connsiteX67" fmla="*/ 108611 w 432118"/>
                    <a:gd name="connsiteY67" fmla="*/ 58211 h 456423"/>
                    <a:gd name="connsiteX68" fmla="*/ 100854 w 432118"/>
                    <a:gd name="connsiteY68" fmla="*/ 69853 h 456423"/>
                    <a:gd name="connsiteX69" fmla="*/ 97750 w 432118"/>
                    <a:gd name="connsiteY69" fmla="*/ 81495 h 456423"/>
                    <a:gd name="connsiteX70" fmla="*/ 89992 w 432118"/>
                    <a:gd name="connsiteY70" fmla="*/ 90033 h 456423"/>
                    <a:gd name="connsiteX71" fmla="*/ 80683 w 432118"/>
                    <a:gd name="connsiteY71" fmla="*/ 97794 h 456423"/>
                    <a:gd name="connsiteX72" fmla="*/ 74476 w 432118"/>
                    <a:gd name="connsiteY72" fmla="*/ 114093 h 456423"/>
                    <a:gd name="connsiteX73" fmla="*/ 61288 w 432118"/>
                    <a:gd name="connsiteY73" fmla="*/ 121855 h 456423"/>
                    <a:gd name="connsiteX74" fmla="*/ 52754 w 432118"/>
                    <a:gd name="connsiteY74" fmla="*/ 133497 h 456423"/>
                    <a:gd name="connsiteX75" fmla="*/ 41893 w 432118"/>
                    <a:gd name="connsiteY75" fmla="*/ 134273 h 456423"/>
                    <a:gd name="connsiteX76" fmla="*/ 30256 w 432118"/>
                    <a:gd name="connsiteY76" fmla="*/ 132721 h 456423"/>
                    <a:gd name="connsiteX77" fmla="*/ 18619 w 432118"/>
                    <a:gd name="connsiteY77" fmla="*/ 147468 h 456423"/>
                    <a:gd name="connsiteX78" fmla="*/ 28704 w 432118"/>
                    <a:gd name="connsiteY78" fmla="*/ 158334 h 456423"/>
                    <a:gd name="connsiteX79" fmla="*/ 35686 w 432118"/>
                    <a:gd name="connsiteY79" fmla="*/ 174633 h 456423"/>
                    <a:gd name="connsiteX80" fmla="*/ 41117 w 432118"/>
                    <a:gd name="connsiteY80" fmla="*/ 188603 h 456423"/>
                    <a:gd name="connsiteX81" fmla="*/ 29480 w 432118"/>
                    <a:gd name="connsiteY81" fmla="*/ 191708 h 456423"/>
                    <a:gd name="connsiteX82" fmla="*/ 14740 w 432118"/>
                    <a:gd name="connsiteY82" fmla="*/ 192484 h 456423"/>
                    <a:gd name="connsiteX83" fmla="*/ 776 w 432118"/>
                    <a:gd name="connsiteY83" fmla="*/ 202574 h 456423"/>
                    <a:gd name="connsiteX84" fmla="*/ 0 w 432118"/>
                    <a:gd name="connsiteY84" fmla="*/ 203350 h 456423"/>
                    <a:gd name="connsiteX85" fmla="*/ 13964 w 432118"/>
                    <a:gd name="connsiteY85" fmla="*/ 216545 h 456423"/>
                    <a:gd name="connsiteX86" fmla="*/ 31032 w 432118"/>
                    <a:gd name="connsiteY86" fmla="*/ 217321 h 456423"/>
                    <a:gd name="connsiteX87" fmla="*/ 9309 w 432118"/>
                    <a:gd name="connsiteY87" fmla="*/ 225082 h 456423"/>
                    <a:gd name="connsiteX88" fmla="*/ 42669 w 432118"/>
                    <a:gd name="connsiteY88" fmla="*/ 252248 h 456423"/>
                    <a:gd name="connsiteX89" fmla="*/ 58960 w 432118"/>
                    <a:gd name="connsiteY89" fmla="*/ 235948 h 456423"/>
                    <a:gd name="connsiteX90" fmla="*/ 63615 w 432118"/>
                    <a:gd name="connsiteY90" fmla="*/ 228187 h 456423"/>
                    <a:gd name="connsiteX91" fmla="*/ 67494 w 432118"/>
                    <a:gd name="connsiteY91" fmla="*/ 244486 h 456423"/>
                    <a:gd name="connsiteX92" fmla="*/ 67494 w 432118"/>
                    <a:gd name="connsiteY92" fmla="*/ 258457 h 456423"/>
                    <a:gd name="connsiteX93" fmla="*/ 70597 w 432118"/>
                    <a:gd name="connsiteY93" fmla="*/ 284846 h 456423"/>
                    <a:gd name="connsiteX94" fmla="*/ 77580 w 432118"/>
                    <a:gd name="connsiteY94" fmla="*/ 312787 h 456423"/>
                    <a:gd name="connsiteX95" fmla="*/ 92320 w 432118"/>
                    <a:gd name="connsiteY95" fmla="*/ 354699 h 456423"/>
                    <a:gd name="connsiteX96" fmla="*/ 107836 w 432118"/>
                    <a:gd name="connsiteY96" fmla="*/ 395058 h 456423"/>
                    <a:gd name="connsiteX97" fmla="*/ 122576 w 432118"/>
                    <a:gd name="connsiteY97" fmla="*/ 427657 h 456423"/>
                    <a:gd name="connsiteX98" fmla="*/ 138092 w 432118"/>
                    <a:gd name="connsiteY98" fmla="*/ 455598 h 456423"/>
                    <a:gd name="connsiteX99" fmla="*/ 152832 w 432118"/>
                    <a:gd name="connsiteY99" fmla="*/ 446284 h 456423"/>
                    <a:gd name="connsiteX100" fmla="*/ 167572 w 432118"/>
                    <a:gd name="connsiteY100" fmla="*/ 431537 h 456423"/>
                    <a:gd name="connsiteX101" fmla="*/ 173778 w 432118"/>
                    <a:gd name="connsiteY101" fmla="*/ 420671 h 456423"/>
                    <a:gd name="connsiteX102" fmla="*/ 177657 w 432118"/>
                    <a:gd name="connsiteY102" fmla="*/ 409805 h 456423"/>
                    <a:gd name="connsiteX103" fmla="*/ 182312 w 432118"/>
                    <a:gd name="connsiteY103" fmla="*/ 389625 h 456423"/>
                    <a:gd name="connsiteX104" fmla="*/ 184639 w 432118"/>
                    <a:gd name="connsiteY104" fmla="*/ 364013 h 456423"/>
                    <a:gd name="connsiteX105" fmla="*/ 185415 w 432118"/>
                    <a:gd name="connsiteY105" fmla="*/ 344609 h 456423"/>
                    <a:gd name="connsiteX106" fmla="*/ 190846 w 432118"/>
                    <a:gd name="connsiteY106" fmla="*/ 331414 h 456423"/>
                    <a:gd name="connsiteX107" fmla="*/ 206362 w 432118"/>
                    <a:gd name="connsiteY107" fmla="*/ 320548 h 456423"/>
                    <a:gd name="connsiteX108" fmla="*/ 230412 w 432118"/>
                    <a:gd name="connsiteY108" fmla="*/ 301921 h 456423"/>
                    <a:gd name="connsiteX109" fmla="*/ 255237 w 432118"/>
                    <a:gd name="connsiteY109" fmla="*/ 276308 h 456423"/>
                    <a:gd name="connsiteX110" fmla="*/ 279287 w 432118"/>
                    <a:gd name="connsiteY110" fmla="*/ 260009 h 456423"/>
                    <a:gd name="connsiteX111" fmla="*/ 283941 w 432118"/>
                    <a:gd name="connsiteY111" fmla="*/ 243710 h 456423"/>
                    <a:gd name="connsiteX112" fmla="*/ 311870 w 432118"/>
                    <a:gd name="connsiteY112" fmla="*/ 234396 h 456423"/>
                    <a:gd name="connsiteX113" fmla="*/ 315749 w 432118"/>
                    <a:gd name="connsiteY113" fmla="*/ 234396 h 456423"/>
                    <a:gd name="connsiteX114" fmla="*/ 308767 w 432118"/>
                    <a:gd name="connsiteY114" fmla="*/ 204903 h 456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432118" h="456423">
                      <a:moveTo>
                        <a:pt x="308767" y="204903"/>
                      </a:moveTo>
                      <a:cubicBezTo>
                        <a:pt x="305663" y="198693"/>
                        <a:pt x="304112" y="186275"/>
                        <a:pt x="304888" y="181618"/>
                      </a:cubicBezTo>
                      <a:cubicBezTo>
                        <a:pt x="305663" y="176961"/>
                        <a:pt x="311094" y="180842"/>
                        <a:pt x="313421" y="175409"/>
                      </a:cubicBezTo>
                      <a:cubicBezTo>
                        <a:pt x="314973" y="169976"/>
                        <a:pt x="297906" y="169976"/>
                        <a:pt x="303336" y="162215"/>
                      </a:cubicBezTo>
                      <a:cubicBezTo>
                        <a:pt x="308767" y="154453"/>
                        <a:pt x="308767" y="162215"/>
                        <a:pt x="316525" y="162215"/>
                      </a:cubicBezTo>
                      <a:cubicBezTo>
                        <a:pt x="324283" y="162215"/>
                        <a:pt x="326610" y="166095"/>
                        <a:pt x="326610" y="170752"/>
                      </a:cubicBezTo>
                      <a:cubicBezTo>
                        <a:pt x="326610" y="175409"/>
                        <a:pt x="334368" y="178514"/>
                        <a:pt x="334368" y="178514"/>
                      </a:cubicBezTo>
                      <a:cubicBezTo>
                        <a:pt x="334368" y="178514"/>
                        <a:pt x="346781" y="177737"/>
                        <a:pt x="352211" y="177737"/>
                      </a:cubicBezTo>
                      <a:cubicBezTo>
                        <a:pt x="357642" y="177737"/>
                        <a:pt x="363073" y="177737"/>
                        <a:pt x="363073" y="181618"/>
                      </a:cubicBezTo>
                      <a:cubicBezTo>
                        <a:pt x="363073" y="185499"/>
                        <a:pt x="356866" y="197141"/>
                        <a:pt x="350660" y="197141"/>
                      </a:cubicBezTo>
                      <a:cubicBezTo>
                        <a:pt x="345229" y="197141"/>
                        <a:pt x="345229" y="212664"/>
                        <a:pt x="349884" y="214216"/>
                      </a:cubicBezTo>
                      <a:cubicBezTo>
                        <a:pt x="354539" y="214993"/>
                        <a:pt x="358418" y="201798"/>
                        <a:pt x="360745" y="201798"/>
                      </a:cubicBezTo>
                      <a:cubicBezTo>
                        <a:pt x="363073" y="201798"/>
                        <a:pt x="364624" y="216545"/>
                        <a:pt x="366952" y="232068"/>
                      </a:cubicBezTo>
                      <a:cubicBezTo>
                        <a:pt x="367727" y="231292"/>
                        <a:pt x="368503" y="230515"/>
                        <a:pt x="369279" y="230515"/>
                      </a:cubicBezTo>
                      <a:cubicBezTo>
                        <a:pt x="373158" y="230515"/>
                        <a:pt x="370831" y="217321"/>
                        <a:pt x="373934" y="214216"/>
                      </a:cubicBezTo>
                      <a:cubicBezTo>
                        <a:pt x="376261" y="210336"/>
                        <a:pt x="375485" y="198693"/>
                        <a:pt x="377037" y="198693"/>
                      </a:cubicBezTo>
                      <a:cubicBezTo>
                        <a:pt x="378589" y="198693"/>
                        <a:pt x="390225" y="202574"/>
                        <a:pt x="389450" y="199470"/>
                      </a:cubicBezTo>
                      <a:cubicBezTo>
                        <a:pt x="388674" y="196365"/>
                        <a:pt x="396432" y="186275"/>
                        <a:pt x="394880" y="180066"/>
                      </a:cubicBezTo>
                      <a:cubicBezTo>
                        <a:pt x="393329" y="174633"/>
                        <a:pt x="399535" y="167648"/>
                        <a:pt x="399535" y="160662"/>
                      </a:cubicBezTo>
                      <a:cubicBezTo>
                        <a:pt x="399535" y="153677"/>
                        <a:pt x="405741" y="152125"/>
                        <a:pt x="409620" y="148244"/>
                      </a:cubicBezTo>
                      <a:cubicBezTo>
                        <a:pt x="414275" y="144363"/>
                        <a:pt x="421257" y="139706"/>
                        <a:pt x="422809" y="142811"/>
                      </a:cubicBezTo>
                      <a:cubicBezTo>
                        <a:pt x="424361" y="145915"/>
                        <a:pt x="432894" y="148244"/>
                        <a:pt x="429791" y="142811"/>
                      </a:cubicBezTo>
                      <a:cubicBezTo>
                        <a:pt x="425912" y="137378"/>
                        <a:pt x="425912" y="133497"/>
                        <a:pt x="428240" y="132721"/>
                      </a:cubicBezTo>
                      <a:cubicBezTo>
                        <a:pt x="430567" y="131169"/>
                        <a:pt x="432119" y="124959"/>
                        <a:pt x="432119" y="124959"/>
                      </a:cubicBezTo>
                      <a:cubicBezTo>
                        <a:pt x="432119" y="124959"/>
                        <a:pt x="424361" y="123407"/>
                        <a:pt x="422809" y="120303"/>
                      </a:cubicBezTo>
                      <a:cubicBezTo>
                        <a:pt x="421257" y="116422"/>
                        <a:pt x="416603" y="112541"/>
                        <a:pt x="416603" y="110213"/>
                      </a:cubicBezTo>
                      <a:cubicBezTo>
                        <a:pt x="416603" y="107108"/>
                        <a:pt x="411948" y="108660"/>
                        <a:pt x="408845" y="111765"/>
                      </a:cubicBezTo>
                      <a:cubicBezTo>
                        <a:pt x="404966" y="114870"/>
                        <a:pt x="398759" y="107884"/>
                        <a:pt x="390225" y="112541"/>
                      </a:cubicBezTo>
                      <a:cubicBezTo>
                        <a:pt x="382468" y="117198"/>
                        <a:pt x="380140" y="121855"/>
                        <a:pt x="377037" y="121079"/>
                      </a:cubicBezTo>
                      <a:cubicBezTo>
                        <a:pt x="373158" y="120303"/>
                        <a:pt x="373934" y="124183"/>
                        <a:pt x="370831" y="127288"/>
                      </a:cubicBezTo>
                      <a:cubicBezTo>
                        <a:pt x="367727" y="130392"/>
                        <a:pt x="365400" y="134273"/>
                        <a:pt x="363073" y="134273"/>
                      </a:cubicBezTo>
                      <a:cubicBezTo>
                        <a:pt x="360745" y="134273"/>
                        <a:pt x="355315" y="137378"/>
                        <a:pt x="355315" y="137378"/>
                      </a:cubicBezTo>
                      <a:cubicBezTo>
                        <a:pt x="355315" y="137378"/>
                        <a:pt x="359969" y="146692"/>
                        <a:pt x="356866" y="150572"/>
                      </a:cubicBezTo>
                      <a:cubicBezTo>
                        <a:pt x="354539" y="155229"/>
                        <a:pt x="348332" y="150572"/>
                        <a:pt x="341350" y="152125"/>
                      </a:cubicBezTo>
                      <a:cubicBezTo>
                        <a:pt x="334368" y="153677"/>
                        <a:pt x="331265" y="149796"/>
                        <a:pt x="326610" y="150572"/>
                      </a:cubicBezTo>
                      <a:cubicBezTo>
                        <a:pt x="321955" y="152125"/>
                        <a:pt x="318852" y="147468"/>
                        <a:pt x="316525" y="148244"/>
                      </a:cubicBezTo>
                      <a:cubicBezTo>
                        <a:pt x="314198" y="149020"/>
                        <a:pt x="310319" y="142811"/>
                        <a:pt x="311870" y="138154"/>
                      </a:cubicBezTo>
                      <a:cubicBezTo>
                        <a:pt x="313421" y="133497"/>
                        <a:pt x="309542" y="126512"/>
                        <a:pt x="307215" y="130392"/>
                      </a:cubicBezTo>
                      <a:cubicBezTo>
                        <a:pt x="304888" y="134273"/>
                        <a:pt x="301009" y="131945"/>
                        <a:pt x="301009" y="138154"/>
                      </a:cubicBezTo>
                      <a:cubicBezTo>
                        <a:pt x="301009" y="143587"/>
                        <a:pt x="304112" y="150572"/>
                        <a:pt x="300233" y="154453"/>
                      </a:cubicBezTo>
                      <a:cubicBezTo>
                        <a:pt x="296354" y="158334"/>
                        <a:pt x="276959" y="159886"/>
                        <a:pt x="273080" y="156782"/>
                      </a:cubicBezTo>
                      <a:cubicBezTo>
                        <a:pt x="269201" y="153677"/>
                        <a:pt x="253686" y="152125"/>
                        <a:pt x="252909" y="149020"/>
                      </a:cubicBezTo>
                      <a:cubicBezTo>
                        <a:pt x="252134" y="145915"/>
                        <a:pt x="247479" y="140482"/>
                        <a:pt x="244376" y="140482"/>
                      </a:cubicBezTo>
                      <a:cubicBezTo>
                        <a:pt x="241272" y="140482"/>
                        <a:pt x="231963" y="145139"/>
                        <a:pt x="229636" y="142811"/>
                      </a:cubicBezTo>
                      <a:cubicBezTo>
                        <a:pt x="227308" y="141259"/>
                        <a:pt x="221102" y="135826"/>
                        <a:pt x="216447" y="135049"/>
                      </a:cubicBezTo>
                      <a:cubicBezTo>
                        <a:pt x="211792" y="134273"/>
                        <a:pt x="205586" y="131169"/>
                        <a:pt x="204810" y="128840"/>
                      </a:cubicBezTo>
                      <a:cubicBezTo>
                        <a:pt x="204034" y="126512"/>
                        <a:pt x="194725" y="124959"/>
                        <a:pt x="192397" y="122631"/>
                      </a:cubicBezTo>
                      <a:cubicBezTo>
                        <a:pt x="190846" y="120303"/>
                        <a:pt x="184639" y="119526"/>
                        <a:pt x="184639" y="116422"/>
                      </a:cubicBezTo>
                      <a:cubicBezTo>
                        <a:pt x="184639" y="113317"/>
                        <a:pt x="186967" y="108660"/>
                        <a:pt x="186967" y="104780"/>
                      </a:cubicBezTo>
                      <a:cubicBezTo>
                        <a:pt x="186967" y="100899"/>
                        <a:pt x="194725" y="97018"/>
                        <a:pt x="194725" y="94690"/>
                      </a:cubicBezTo>
                      <a:cubicBezTo>
                        <a:pt x="194725" y="92361"/>
                        <a:pt x="187743" y="87704"/>
                        <a:pt x="187743" y="87704"/>
                      </a:cubicBezTo>
                      <a:cubicBezTo>
                        <a:pt x="187743" y="87704"/>
                        <a:pt x="183088" y="79943"/>
                        <a:pt x="178433" y="79943"/>
                      </a:cubicBezTo>
                      <a:cubicBezTo>
                        <a:pt x="173778" y="79943"/>
                        <a:pt x="169899" y="71405"/>
                        <a:pt x="165245" y="70629"/>
                      </a:cubicBezTo>
                      <a:cubicBezTo>
                        <a:pt x="160590" y="69853"/>
                        <a:pt x="162141" y="61316"/>
                        <a:pt x="159814" y="58211"/>
                      </a:cubicBezTo>
                      <a:cubicBezTo>
                        <a:pt x="157487" y="55106"/>
                        <a:pt x="159038" y="48121"/>
                        <a:pt x="163693" y="51226"/>
                      </a:cubicBezTo>
                      <a:cubicBezTo>
                        <a:pt x="168348" y="55106"/>
                        <a:pt x="176106" y="51226"/>
                        <a:pt x="173002" y="45793"/>
                      </a:cubicBezTo>
                      <a:cubicBezTo>
                        <a:pt x="169899" y="40360"/>
                        <a:pt x="164469" y="35703"/>
                        <a:pt x="164469" y="32598"/>
                      </a:cubicBezTo>
                      <a:cubicBezTo>
                        <a:pt x="164469" y="29493"/>
                        <a:pt x="168348" y="20180"/>
                        <a:pt x="163693" y="17851"/>
                      </a:cubicBezTo>
                      <a:cubicBezTo>
                        <a:pt x="159038" y="15523"/>
                        <a:pt x="155935" y="11642"/>
                        <a:pt x="154383" y="7761"/>
                      </a:cubicBezTo>
                      <a:cubicBezTo>
                        <a:pt x="152832" y="3105"/>
                        <a:pt x="148177" y="0"/>
                        <a:pt x="148177" y="0"/>
                      </a:cubicBezTo>
                      <a:lnTo>
                        <a:pt x="141971" y="776"/>
                      </a:lnTo>
                      <a:cubicBezTo>
                        <a:pt x="141971" y="776"/>
                        <a:pt x="138092" y="10866"/>
                        <a:pt x="135764" y="11642"/>
                      </a:cubicBezTo>
                      <a:cubicBezTo>
                        <a:pt x="133437" y="13194"/>
                        <a:pt x="124903" y="14747"/>
                        <a:pt x="120248" y="17851"/>
                      </a:cubicBezTo>
                      <a:cubicBezTo>
                        <a:pt x="115594" y="20956"/>
                        <a:pt x="103957" y="13194"/>
                        <a:pt x="96975" y="13194"/>
                      </a:cubicBezTo>
                      <a:cubicBezTo>
                        <a:pt x="89992" y="13194"/>
                        <a:pt x="86113" y="20180"/>
                        <a:pt x="89217" y="21732"/>
                      </a:cubicBezTo>
                      <a:cubicBezTo>
                        <a:pt x="92320" y="23284"/>
                        <a:pt x="91544" y="36479"/>
                        <a:pt x="91544" y="36479"/>
                      </a:cubicBezTo>
                      <a:cubicBezTo>
                        <a:pt x="91544" y="36479"/>
                        <a:pt x="95423" y="52778"/>
                        <a:pt x="100854" y="51226"/>
                      </a:cubicBezTo>
                      <a:cubicBezTo>
                        <a:pt x="106284" y="49673"/>
                        <a:pt x="113266" y="56659"/>
                        <a:pt x="108611" y="58211"/>
                      </a:cubicBezTo>
                      <a:cubicBezTo>
                        <a:pt x="103957" y="59763"/>
                        <a:pt x="100854" y="65196"/>
                        <a:pt x="100854" y="69853"/>
                      </a:cubicBezTo>
                      <a:cubicBezTo>
                        <a:pt x="100078" y="74510"/>
                        <a:pt x="101629" y="80719"/>
                        <a:pt x="97750" y="81495"/>
                      </a:cubicBezTo>
                      <a:cubicBezTo>
                        <a:pt x="93871" y="82271"/>
                        <a:pt x="89992" y="83048"/>
                        <a:pt x="89992" y="90033"/>
                      </a:cubicBezTo>
                      <a:cubicBezTo>
                        <a:pt x="89992" y="97018"/>
                        <a:pt x="82234" y="94690"/>
                        <a:pt x="80683" y="97794"/>
                      </a:cubicBezTo>
                      <a:cubicBezTo>
                        <a:pt x="79131" y="100123"/>
                        <a:pt x="76028" y="112541"/>
                        <a:pt x="74476" y="114093"/>
                      </a:cubicBezTo>
                      <a:cubicBezTo>
                        <a:pt x="72925" y="115646"/>
                        <a:pt x="62064" y="116422"/>
                        <a:pt x="61288" y="121855"/>
                      </a:cubicBezTo>
                      <a:cubicBezTo>
                        <a:pt x="60512" y="127288"/>
                        <a:pt x="55857" y="134273"/>
                        <a:pt x="52754" y="133497"/>
                      </a:cubicBezTo>
                      <a:cubicBezTo>
                        <a:pt x="49651" y="132721"/>
                        <a:pt x="44220" y="130392"/>
                        <a:pt x="41893" y="134273"/>
                      </a:cubicBezTo>
                      <a:cubicBezTo>
                        <a:pt x="40341" y="138154"/>
                        <a:pt x="31807" y="131169"/>
                        <a:pt x="30256" y="132721"/>
                      </a:cubicBezTo>
                      <a:cubicBezTo>
                        <a:pt x="28704" y="134273"/>
                        <a:pt x="18619" y="142811"/>
                        <a:pt x="18619" y="147468"/>
                      </a:cubicBezTo>
                      <a:cubicBezTo>
                        <a:pt x="18619" y="152125"/>
                        <a:pt x="29480" y="152125"/>
                        <a:pt x="28704" y="158334"/>
                      </a:cubicBezTo>
                      <a:cubicBezTo>
                        <a:pt x="27928" y="164543"/>
                        <a:pt x="32583" y="171528"/>
                        <a:pt x="35686" y="174633"/>
                      </a:cubicBezTo>
                      <a:cubicBezTo>
                        <a:pt x="38790" y="177737"/>
                        <a:pt x="43444" y="184723"/>
                        <a:pt x="41117" y="188603"/>
                      </a:cubicBezTo>
                      <a:cubicBezTo>
                        <a:pt x="38790" y="192484"/>
                        <a:pt x="34911" y="193260"/>
                        <a:pt x="29480" y="191708"/>
                      </a:cubicBezTo>
                      <a:cubicBezTo>
                        <a:pt x="24049" y="190156"/>
                        <a:pt x="24825" y="194037"/>
                        <a:pt x="14740" y="192484"/>
                      </a:cubicBezTo>
                      <a:cubicBezTo>
                        <a:pt x="4655" y="190932"/>
                        <a:pt x="4655" y="197917"/>
                        <a:pt x="776" y="202574"/>
                      </a:cubicBezTo>
                      <a:cubicBezTo>
                        <a:pt x="776" y="202574"/>
                        <a:pt x="0" y="203350"/>
                        <a:pt x="0" y="203350"/>
                      </a:cubicBezTo>
                      <a:cubicBezTo>
                        <a:pt x="4655" y="207231"/>
                        <a:pt x="6982" y="213440"/>
                        <a:pt x="13964" y="216545"/>
                      </a:cubicBezTo>
                      <a:cubicBezTo>
                        <a:pt x="23274" y="219649"/>
                        <a:pt x="31032" y="211112"/>
                        <a:pt x="31032" y="217321"/>
                      </a:cubicBezTo>
                      <a:cubicBezTo>
                        <a:pt x="31032" y="224306"/>
                        <a:pt x="10085" y="222754"/>
                        <a:pt x="9309" y="225082"/>
                      </a:cubicBezTo>
                      <a:cubicBezTo>
                        <a:pt x="8534" y="227411"/>
                        <a:pt x="31032" y="253800"/>
                        <a:pt x="42669" y="252248"/>
                      </a:cubicBezTo>
                      <a:cubicBezTo>
                        <a:pt x="54306" y="249919"/>
                        <a:pt x="62064" y="238277"/>
                        <a:pt x="58960" y="235948"/>
                      </a:cubicBezTo>
                      <a:cubicBezTo>
                        <a:pt x="55857" y="234396"/>
                        <a:pt x="60512" y="226635"/>
                        <a:pt x="63615" y="228187"/>
                      </a:cubicBezTo>
                      <a:cubicBezTo>
                        <a:pt x="66718" y="229739"/>
                        <a:pt x="64391" y="241381"/>
                        <a:pt x="67494" y="244486"/>
                      </a:cubicBezTo>
                      <a:cubicBezTo>
                        <a:pt x="70597" y="247591"/>
                        <a:pt x="69822" y="252248"/>
                        <a:pt x="67494" y="258457"/>
                      </a:cubicBezTo>
                      <a:cubicBezTo>
                        <a:pt x="65167" y="264666"/>
                        <a:pt x="69822" y="277860"/>
                        <a:pt x="70597" y="284846"/>
                      </a:cubicBezTo>
                      <a:cubicBezTo>
                        <a:pt x="71373" y="291831"/>
                        <a:pt x="76028" y="302697"/>
                        <a:pt x="77580" y="312787"/>
                      </a:cubicBezTo>
                      <a:cubicBezTo>
                        <a:pt x="79131" y="323653"/>
                        <a:pt x="86113" y="343057"/>
                        <a:pt x="92320" y="354699"/>
                      </a:cubicBezTo>
                      <a:cubicBezTo>
                        <a:pt x="98526" y="366341"/>
                        <a:pt x="103181" y="389625"/>
                        <a:pt x="107836" y="395058"/>
                      </a:cubicBezTo>
                      <a:cubicBezTo>
                        <a:pt x="111715" y="400491"/>
                        <a:pt x="122576" y="417567"/>
                        <a:pt x="122576" y="427657"/>
                      </a:cubicBezTo>
                      <a:cubicBezTo>
                        <a:pt x="122576" y="437746"/>
                        <a:pt x="134213" y="452493"/>
                        <a:pt x="138092" y="455598"/>
                      </a:cubicBezTo>
                      <a:cubicBezTo>
                        <a:pt x="141971" y="458702"/>
                        <a:pt x="150504" y="452493"/>
                        <a:pt x="152832" y="446284"/>
                      </a:cubicBezTo>
                      <a:cubicBezTo>
                        <a:pt x="155159" y="440075"/>
                        <a:pt x="166796" y="436970"/>
                        <a:pt x="167572" y="431537"/>
                      </a:cubicBezTo>
                      <a:cubicBezTo>
                        <a:pt x="168348" y="426104"/>
                        <a:pt x="169124" y="421447"/>
                        <a:pt x="173778" y="420671"/>
                      </a:cubicBezTo>
                      <a:cubicBezTo>
                        <a:pt x="177657" y="419895"/>
                        <a:pt x="177657" y="415238"/>
                        <a:pt x="177657" y="409805"/>
                      </a:cubicBezTo>
                      <a:cubicBezTo>
                        <a:pt x="177657" y="403596"/>
                        <a:pt x="178433" y="395058"/>
                        <a:pt x="182312" y="389625"/>
                      </a:cubicBezTo>
                      <a:cubicBezTo>
                        <a:pt x="186191" y="384192"/>
                        <a:pt x="186967" y="370222"/>
                        <a:pt x="184639" y="364013"/>
                      </a:cubicBezTo>
                      <a:cubicBezTo>
                        <a:pt x="182312" y="358580"/>
                        <a:pt x="183864" y="350042"/>
                        <a:pt x="185415" y="344609"/>
                      </a:cubicBezTo>
                      <a:cubicBezTo>
                        <a:pt x="187743" y="339176"/>
                        <a:pt x="186967" y="332191"/>
                        <a:pt x="190846" y="331414"/>
                      </a:cubicBezTo>
                      <a:cubicBezTo>
                        <a:pt x="195501" y="330638"/>
                        <a:pt x="201707" y="326758"/>
                        <a:pt x="206362" y="320548"/>
                      </a:cubicBezTo>
                      <a:cubicBezTo>
                        <a:pt x="211016" y="314339"/>
                        <a:pt x="224981" y="305802"/>
                        <a:pt x="230412" y="301921"/>
                      </a:cubicBezTo>
                      <a:cubicBezTo>
                        <a:pt x="235842" y="298040"/>
                        <a:pt x="250582" y="284069"/>
                        <a:pt x="255237" y="276308"/>
                      </a:cubicBezTo>
                      <a:cubicBezTo>
                        <a:pt x="259892" y="268547"/>
                        <a:pt x="273080" y="266218"/>
                        <a:pt x="279287" y="260009"/>
                      </a:cubicBezTo>
                      <a:cubicBezTo>
                        <a:pt x="285493" y="253800"/>
                        <a:pt x="283166" y="250695"/>
                        <a:pt x="283941" y="243710"/>
                      </a:cubicBezTo>
                      <a:cubicBezTo>
                        <a:pt x="284717" y="236725"/>
                        <a:pt x="304112" y="234396"/>
                        <a:pt x="311870" y="234396"/>
                      </a:cubicBezTo>
                      <a:cubicBezTo>
                        <a:pt x="313421" y="234396"/>
                        <a:pt x="314973" y="234396"/>
                        <a:pt x="315749" y="234396"/>
                      </a:cubicBezTo>
                      <a:cubicBezTo>
                        <a:pt x="314198" y="222754"/>
                        <a:pt x="311094" y="210336"/>
                        <a:pt x="308767" y="20490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299" name="Forma libre 1298">
                  <a:extLst>
                    <a:ext uri="{FF2B5EF4-FFF2-40B4-BE49-F238E27FC236}">
                      <a16:creationId xmlns:a16="http://schemas.microsoft.com/office/drawing/2014/main" id="{478AB3F5-09A5-2948-DEA9-074A4DD228FA}"/>
                    </a:ext>
                  </a:extLst>
                </p:cNvPr>
                <p:cNvSpPr/>
                <p:nvPr/>
              </p:nvSpPr>
              <p:spPr>
                <a:xfrm>
                  <a:off x="5464764" y="2105283"/>
                  <a:ext cx="490330" cy="208157"/>
                </a:xfrm>
                <a:custGeom>
                  <a:avLst/>
                  <a:gdLst>
                    <a:gd name="connsiteX0" fmla="*/ 469357 w 490330"/>
                    <a:gd name="connsiteY0" fmla="*/ 86253 h 208157"/>
                    <a:gd name="connsiteX1" fmla="*/ 454616 w 490330"/>
                    <a:gd name="connsiteY1" fmla="*/ 88582 h 208157"/>
                    <a:gd name="connsiteX2" fmla="*/ 439877 w 490330"/>
                    <a:gd name="connsiteY2" fmla="*/ 86253 h 208157"/>
                    <a:gd name="connsiteX3" fmla="*/ 423585 w 490330"/>
                    <a:gd name="connsiteY3" fmla="*/ 85477 h 208157"/>
                    <a:gd name="connsiteX4" fmla="*/ 425912 w 490330"/>
                    <a:gd name="connsiteY4" fmla="*/ 77716 h 208157"/>
                    <a:gd name="connsiteX5" fmla="*/ 426688 w 490330"/>
                    <a:gd name="connsiteY5" fmla="*/ 69954 h 208157"/>
                    <a:gd name="connsiteX6" fmla="*/ 439101 w 490330"/>
                    <a:gd name="connsiteY6" fmla="*/ 45117 h 208157"/>
                    <a:gd name="connsiteX7" fmla="*/ 427464 w 490330"/>
                    <a:gd name="connsiteY7" fmla="*/ 44341 h 208157"/>
                    <a:gd name="connsiteX8" fmla="*/ 414275 w 490330"/>
                    <a:gd name="connsiteY8" fmla="*/ 41237 h 208157"/>
                    <a:gd name="connsiteX9" fmla="*/ 394880 w 490330"/>
                    <a:gd name="connsiteY9" fmla="*/ 40461 h 208157"/>
                    <a:gd name="connsiteX10" fmla="*/ 382468 w 490330"/>
                    <a:gd name="connsiteY10" fmla="*/ 48998 h 208157"/>
                    <a:gd name="connsiteX11" fmla="*/ 370055 w 490330"/>
                    <a:gd name="connsiteY11" fmla="*/ 53655 h 208157"/>
                    <a:gd name="connsiteX12" fmla="*/ 349884 w 490330"/>
                    <a:gd name="connsiteY12" fmla="*/ 59088 h 208157"/>
                    <a:gd name="connsiteX13" fmla="*/ 328937 w 490330"/>
                    <a:gd name="connsiteY13" fmla="*/ 59088 h 208157"/>
                    <a:gd name="connsiteX14" fmla="*/ 308767 w 490330"/>
                    <a:gd name="connsiteY14" fmla="*/ 55207 h 208157"/>
                    <a:gd name="connsiteX15" fmla="*/ 300233 w 490330"/>
                    <a:gd name="connsiteY15" fmla="*/ 46670 h 208157"/>
                    <a:gd name="connsiteX16" fmla="*/ 287045 w 490330"/>
                    <a:gd name="connsiteY16" fmla="*/ 40461 h 208157"/>
                    <a:gd name="connsiteX17" fmla="*/ 275408 w 490330"/>
                    <a:gd name="connsiteY17" fmla="*/ 37356 h 208157"/>
                    <a:gd name="connsiteX18" fmla="*/ 261443 w 490330"/>
                    <a:gd name="connsiteY18" fmla="*/ 34251 h 208157"/>
                    <a:gd name="connsiteX19" fmla="*/ 247479 w 490330"/>
                    <a:gd name="connsiteY19" fmla="*/ 35804 h 208157"/>
                    <a:gd name="connsiteX20" fmla="*/ 236618 w 490330"/>
                    <a:gd name="connsiteY20" fmla="*/ 41237 h 208157"/>
                    <a:gd name="connsiteX21" fmla="*/ 222654 w 490330"/>
                    <a:gd name="connsiteY21" fmla="*/ 37356 h 208157"/>
                    <a:gd name="connsiteX22" fmla="*/ 213344 w 490330"/>
                    <a:gd name="connsiteY22" fmla="*/ 29594 h 208157"/>
                    <a:gd name="connsiteX23" fmla="*/ 211792 w 490330"/>
                    <a:gd name="connsiteY23" fmla="*/ 16400 h 208157"/>
                    <a:gd name="connsiteX24" fmla="*/ 196276 w 490330"/>
                    <a:gd name="connsiteY24" fmla="*/ 11743 h 208157"/>
                    <a:gd name="connsiteX25" fmla="*/ 184639 w 490330"/>
                    <a:gd name="connsiteY25" fmla="*/ 7086 h 208157"/>
                    <a:gd name="connsiteX26" fmla="*/ 175330 w 490330"/>
                    <a:gd name="connsiteY26" fmla="*/ 4758 h 208157"/>
                    <a:gd name="connsiteX27" fmla="*/ 163693 w 490330"/>
                    <a:gd name="connsiteY27" fmla="*/ 101 h 208157"/>
                    <a:gd name="connsiteX28" fmla="*/ 158262 w 490330"/>
                    <a:gd name="connsiteY28" fmla="*/ 5534 h 208157"/>
                    <a:gd name="connsiteX29" fmla="*/ 149729 w 490330"/>
                    <a:gd name="connsiteY29" fmla="*/ 10967 h 208157"/>
                    <a:gd name="connsiteX30" fmla="*/ 143522 w 490330"/>
                    <a:gd name="connsiteY30" fmla="*/ 18728 h 208157"/>
                    <a:gd name="connsiteX31" fmla="*/ 148953 w 490330"/>
                    <a:gd name="connsiteY31" fmla="*/ 31923 h 208157"/>
                    <a:gd name="connsiteX32" fmla="*/ 148177 w 490330"/>
                    <a:gd name="connsiteY32" fmla="*/ 41237 h 208157"/>
                    <a:gd name="connsiteX33" fmla="*/ 134988 w 490330"/>
                    <a:gd name="connsiteY33" fmla="*/ 47446 h 208157"/>
                    <a:gd name="connsiteX34" fmla="*/ 124127 w 490330"/>
                    <a:gd name="connsiteY34" fmla="*/ 44341 h 208157"/>
                    <a:gd name="connsiteX35" fmla="*/ 111714 w 490330"/>
                    <a:gd name="connsiteY35" fmla="*/ 45117 h 208157"/>
                    <a:gd name="connsiteX36" fmla="*/ 98526 w 490330"/>
                    <a:gd name="connsiteY36" fmla="*/ 39684 h 208157"/>
                    <a:gd name="connsiteX37" fmla="*/ 93096 w 490330"/>
                    <a:gd name="connsiteY37" fmla="*/ 31147 h 208157"/>
                    <a:gd name="connsiteX38" fmla="*/ 71373 w 490330"/>
                    <a:gd name="connsiteY38" fmla="*/ 27266 h 208157"/>
                    <a:gd name="connsiteX39" fmla="*/ 60512 w 490330"/>
                    <a:gd name="connsiteY39" fmla="*/ 28818 h 208157"/>
                    <a:gd name="connsiteX40" fmla="*/ 49651 w 490330"/>
                    <a:gd name="connsiteY40" fmla="*/ 33475 h 208157"/>
                    <a:gd name="connsiteX41" fmla="*/ 39565 w 490330"/>
                    <a:gd name="connsiteY41" fmla="*/ 40461 h 208157"/>
                    <a:gd name="connsiteX42" fmla="*/ 27928 w 490330"/>
                    <a:gd name="connsiteY42" fmla="*/ 47446 h 208157"/>
                    <a:gd name="connsiteX43" fmla="*/ 13964 w 490330"/>
                    <a:gd name="connsiteY43" fmla="*/ 53655 h 208157"/>
                    <a:gd name="connsiteX44" fmla="*/ 3103 w 490330"/>
                    <a:gd name="connsiteY44" fmla="*/ 57536 h 208157"/>
                    <a:gd name="connsiteX45" fmla="*/ 0 w 490330"/>
                    <a:gd name="connsiteY45" fmla="*/ 58312 h 208157"/>
                    <a:gd name="connsiteX46" fmla="*/ 776 w 490330"/>
                    <a:gd name="connsiteY46" fmla="*/ 59864 h 208157"/>
                    <a:gd name="connsiteX47" fmla="*/ 11637 w 490330"/>
                    <a:gd name="connsiteY47" fmla="*/ 74611 h 208157"/>
                    <a:gd name="connsiteX48" fmla="*/ 25601 w 490330"/>
                    <a:gd name="connsiteY48" fmla="*/ 82372 h 208157"/>
                    <a:gd name="connsiteX49" fmla="*/ 38790 w 490330"/>
                    <a:gd name="connsiteY49" fmla="*/ 93238 h 208157"/>
                    <a:gd name="connsiteX50" fmla="*/ 47323 w 490330"/>
                    <a:gd name="connsiteY50" fmla="*/ 104881 h 208157"/>
                    <a:gd name="connsiteX51" fmla="*/ 46548 w 490330"/>
                    <a:gd name="connsiteY51" fmla="*/ 120404 h 208157"/>
                    <a:gd name="connsiteX52" fmla="*/ 42669 w 490330"/>
                    <a:gd name="connsiteY52" fmla="*/ 132822 h 208157"/>
                    <a:gd name="connsiteX53" fmla="*/ 77580 w 490330"/>
                    <a:gd name="connsiteY53" fmla="*/ 141360 h 208157"/>
                    <a:gd name="connsiteX54" fmla="*/ 89217 w 490330"/>
                    <a:gd name="connsiteY54" fmla="*/ 148345 h 208157"/>
                    <a:gd name="connsiteX55" fmla="*/ 99302 w 490330"/>
                    <a:gd name="connsiteY55" fmla="*/ 155330 h 208157"/>
                    <a:gd name="connsiteX56" fmla="*/ 111714 w 490330"/>
                    <a:gd name="connsiteY56" fmla="*/ 168525 h 208157"/>
                    <a:gd name="connsiteX57" fmla="*/ 121024 w 490330"/>
                    <a:gd name="connsiteY57" fmla="*/ 184824 h 208157"/>
                    <a:gd name="connsiteX58" fmla="*/ 141195 w 490330"/>
                    <a:gd name="connsiteY58" fmla="*/ 187152 h 208157"/>
                    <a:gd name="connsiteX59" fmla="*/ 178433 w 490330"/>
                    <a:gd name="connsiteY59" fmla="*/ 187928 h 208157"/>
                    <a:gd name="connsiteX60" fmla="*/ 206362 w 490330"/>
                    <a:gd name="connsiteY60" fmla="*/ 194137 h 208157"/>
                    <a:gd name="connsiteX61" fmla="*/ 223429 w 490330"/>
                    <a:gd name="connsiteY61" fmla="*/ 198018 h 208157"/>
                    <a:gd name="connsiteX62" fmla="*/ 239721 w 490330"/>
                    <a:gd name="connsiteY62" fmla="*/ 201899 h 208157"/>
                    <a:gd name="connsiteX63" fmla="*/ 252134 w 490330"/>
                    <a:gd name="connsiteY63" fmla="*/ 208108 h 208157"/>
                    <a:gd name="connsiteX64" fmla="*/ 279287 w 490330"/>
                    <a:gd name="connsiteY64" fmla="*/ 194137 h 208157"/>
                    <a:gd name="connsiteX65" fmla="*/ 314198 w 490330"/>
                    <a:gd name="connsiteY65" fmla="*/ 193361 h 208157"/>
                    <a:gd name="connsiteX66" fmla="*/ 342126 w 490330"/>
                    <a:gd name="connsiteY66" fmla="*/ 180943 h 208157"/>
                    <a:gd name="connsiteX67" fmla="*/ 361521 w 490330"/>
                    <a:gd name="connsiteY67" fmla="*/ 166196 h 208157"/>
                    <a:gd name="connsiteX68" fmla="*/ 357642 w 490330"/>
                    <a:gd name="connsiteY68" fmla="*/ 148345 h 208157"/>
                    <a:gd name="connsiteX69" fmla="*/ 372382 w 490330"/>
                    <a:gd name="connsiteY69" fmla="*/ 144464 h 208157"/>
                    <a:gd name="connsiteX70" fmla="*/ 397208 w 490330"/>
                    <a:gd name="connsiteY70" fmla="*/ 142136 h 208157"/>
                    <a:gd name="connsiteX71" fmla="*/ 420482 w 490330"/>
                    <a:gd name="connsiteY71" fmla="*/ 135150 h 208157"/>
                    <a:gd name="connsiteX72" fmla="*/ 434446 w 490330"/>
                    <a:gd name="connsiteY72" fmla="*/ 121956 h 208157"/>
                    <a:gd name="connsiteX73" fmla="*/ 453841 w 490330"/>
                    <a:gd name="connsiteY73" fmla="*/ 114194 h 208157"/>
                    <a:gd name="connsiteX74" fmla="*/ 474011 w 490330"/>
                    <a:gd name="connsiteY74" fmla="*/ 110314 h 208157"/>
                    <a:gd name="connsiteX75" fmla="*/ 490303 w 490330"/>
                    <a:gd name="connsiteY75" fmla="*/ 107985 h 208157"/>
                    <a:gd name="connsiteX76" fmla="*/ 469357 w 490330"/>
                    <a:gd name="connsiteY76" fmla="*/ 86253 h 208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490330" h="208157">
                      <a:moveTo>
                        <a:pt x="469357" y="86253"/>
                      </a:moveTo>
                      <a:cubicBezTo>
                        <a:pt x="464702" y="80044"/>
                        <a:pt x="456168" y="83149"/>
                        <a:pt x="454616" y="88582"/>
                      </a:cubicBezTo>
                      <a:cubicBezTo>
                        <a:pt x="452289" y="93238"/>
                        <a:pt x="448410" y="86253"/>
                        <a:pt x="439877" y="86253"/>
                      </a:cubicBezTo>
                      <a:cubicBezTo>
                        <a:pt x="430567" y="86253"/>
                        <a:pt x="429791" y="90910"/>
                        <a:pt x="423585" y="85477"/>
                      </a:cubicBezTo>
                      <a:cubicBezTo>
                        <a:pt x="417378" y="79268"/>
                        <a:pt x="425912" y="77716"/>
                        <a:pt x="425912" y="77716"/>
                      </a:cubicBezTo>
                      <a:lnTo>
                        <a:pt x="426688" y="69954"/>
                      </a:lnTo>
                      <a:lnTo>
                        <a:pt x="439101" y="45117"/>
                      </a:lnTo>
                      <a:cubicBezTo>
                        <a:pt x="435222" y="43565"/>
                        <a:pt x="430567" y="42789"/>
                        <a:pt x="427464" y="44341"/>
                      </a:cubicBezTo>
                      <a:cubicBezTo>
                        <a:pt x="423585" y="45894"/>
                        <a:pt x="415051" y="45117"/>
                        <a:pt x="414275" y="41237"/>
                      </a:cubicBezTo>
                      <a:cubicBezTo>
                        <a:pt x="413499" y="38132"/>
                        <a:pt x="398759" y="37356"/>
                        <a:pt x="394880" y="40461"/>
                      </a:cubicBezTo>
                      <a:cubicBezTo>
                        <a:pt x="391001" y="43565"/>
                        <a:pt x="383243" y="45894"/>
                        <a:pt x="382468" y="48998"/>
                      </a:cubicBezTo>
                      <a:cubicBezTo>
                        <a:pt x="381692" y="52103"/>
                        <a:pt x="373158" y="51327"/>
                        <a:pt x="370055" y="53655"/>
                      </a:cubicBezTo>
                      <a:cubicBezTo>
                        <a:pt x="366952" y="55984"/>
                        <a:pt x="349884" y="56760"/>
                        <a:pt x="349884" y="59088"/>
                      </a:cubicBezTo>
                      <a:cubicBezTo>
                        <a:pt x="349108" y="60640"/>
                        <a:pt x="332041" y="61417"/>
                        <a:pt x="328937" y="59088"/>
                      </a:cubicBezTo>
                      <a:cubicBezTo>
                        <a:pt x="325834" y="56760"/>
                        <a:pt x="311094" y="59088"/>
                        <a:pt x="308767" y="55207"/>
                      </a:cubicBezTo>
                      <a:cubicBezTo>
                        <a:pt x="307215" y="51327"/>
                        <a:pt x="300233" y="49774"/>
                        <a:pt x="300233" y="46670"/>
                      </a:cubicBezTo>
                      <a:cubicBezTo>
                        <a:pt x="300233" y="43565"/>
                        <a:pt x="288596" y="43565"/>
                        <a:pt x="287045" y="40461"/>
                      </a:cubicBezTo>
                      <a:cubicBezTo>
                        <a:pt x="285493" y="37356"/>
                        <a:pt x="276183" y="36580"/>
                        <a:pt x="275408" y="37356"/>
                      </a:cubicBezTo>
                      <a:cubicBezTo>
                        <a:pt x="273856" y="38132"/>
                        <a:pt x="263771" y="34251"/>
                        <a:pt x="261443" y="34251"/>
                      </a:cubicBezTo>
                      <a:cubicBezTo>
                        <a:pt x="258340" y="33475"/>
                        <a:pt x="249807" y="35804"/>
                        <a:pt x="247479" y="35804"/>
                      </a:cubicBezTo>
                      <a:cubicBezTo>
                        <a:pt x="244376" y="35804"/>
                        <a:pt x="239721" y="41237"/>
                        <a:pt x="236618" y="41237"/>
                      </a:cubicBezTo>
                      <a:cubicBezTo>
                        <a:pt x="233515" y="42013"/>
                        <a:pt x="224981" y="35804"/>
                        <a:pt x="222654" y="37356"/>
                      </a:cubicBezTo>
                      <a:cubicBezTo>
                        <a:pt x="221102" y="38908"/>
                        <a:pt x="214896" y="32699"/>
                        <a:pt x="213344" y="29594"/>
                      </a:cubicBezTo>
                      <a:cubicBezTo>
                        <a:pt x="211017" y="26490"/>
                        <a:pt x="213344" y="18728"/>
                        <a:pt x="211792" y="16400"/>
                      </a:cubicBezTo>
                      <a:cubicBezTo>
                        <a:pt x="210241" y="13295"/>
                        <a:pt x="200155" y="13295"/>
                        <a:pt x="196276" y="11743"/>
                      </a:cubicBezTo>
                      <a:cubicBezTo>
                        <a:pt x="193173" y="10191"/>
                        <a:pt x="187743" y="7086"/>
                        <a:pt x="184639" y="7086"/>
                      </a:cubicBezTo>
                      <a:cubicBezTo>
                        <a:pt x="181536" y="7086"/>
                        <a:pt x="176106" y="6310"/>
                        <a:pt x="175330" y="4758"/>
                      </a:cubicBezTo>
                      <a:cubicBezTo>
                        <a:pt x="173778" y="3206"/>
                        <a:pt x="166796" y="877"/>
                        <a:pt x="163693" y="101"/>
                      </a:cubicBezTo>
                      <a:cubicBezTo>
                        <a:pt x="160590" y="-675"/>
                        <a:pt x="159814" y="3206"/>
                        <a:pt x="158262" y="5534"/>
                      </a:cubicBezTo>
                      <a:cubicBezTo>
                        <a:pt x="156711" y="7086"/>
                        <a:pt x="150504" y="7862"/>
                        <a:pt x="149729" y="10967"/>
                      </a:cubicBezTo>
                      <a:cubicBezTo>
                        <a:pt x="148953" y="14072"/>
                        <a:pt x="141971" y="14848"/>
                        <a:pt x="143522" y="18728"/>
                      </a:cubicBezTo>
                      <a:cubicBezTo>
                        <a:pt x="144298" y="22609"/>
                        <a:pt x="146625" y="29594"/>
                        <a:pt x="148953" y="31923"/>
                      </a:cubicBezTo>
                      <a:cubicBezTo>
                        <a:pt x="151280" y="33475"/>
                        <a:pt x="149729" y="39684"/>
                        <a:pt x="148177" y="41237"/>
                      </a:cubicBezTo>
                      <a:cubicBezTo>
                        <a:pt x="146625" y="42789"/>
                        <a:pt x="137316" y="44341"/>
                        <a:pt x="134988" y="47446"/>
                      </a:cubicBezTo>
                      <a:cubicBezTo>
                        <a:pt x="133437" y="50550"/>
                        <a:pt x="128782" y="46670"/>
                        <a:pt x="124127" y="44341"/>
                      </a:cubicBezTo>
                      <a:cubicBezTo>
                        <a:pt x="119472" y="41237"/>
                        <a:pt x="114042" y="43565"/>
                        <a:pt x="111714" y="45117"/>
                      </a:cubicBezTo>
                      <a:cubicBezTo>
                        <a:pt x="109387" y="46670"/>
                        <a:pt x="100854" y="40461"/>
                        <a:pt x="98526" y="39684"/>
                      </a:cubicBezTo>
                      <a:cubicBezTo>
                        <a:pt x="96198" y="38908"/>
                        <a:pt x="95423" y="30371"/>
                        <a:pt x="93096" y="31147"/>
                      </a:cubicBezTo>
                      <a:cubicBezTo>
                        <a:pt x="90768" y="31923"/>
                        <a:pt x="74476" y="28042"/>
                        <a:pt x="71373" y="27266"/>
                      </a:cubicBezTo>
                      <a:cubicBezTo>
                        <a:pt x="68270" y="26490"/>
                        <a:pt x="61288" y="26490"/>
                        <a:pt x="60512" y="28818"/>
                      </a:cubicBezTo>
                      <a:cubicBezTo>
                        <a:pt x="59736" y="31147"/>
                        <a:pt x="51202" y="30371"/>
                        <a:pt x="49651" y="33475"/>
                      </a:cubicBezTo>
                      <a:cubicBezTo>
                        <a:pt x="48099" y="36580"/>
                        <a:pt x="41893" y="37356"/>
                        <a:pt x="39565" y="40461"/>
                      </a:cubicBezTo>
                      <a:cubicBezTo>
                        <a:pt x="37238" y="43565"/>
                        <a:pt x="29480" y="43565"/>
                        <a:pt x="27928" y="47446"/>
                      </a:cubicBezTo>
                      <a:cubicBezTo>
                        <a:pt x="26377" y="51327"/>
                        <a:pt x="16292" y="53655"/>
                        <a:pt x="13964" y="53655"/>
                      </a:cubicBezTo>
                      <a:cubicBezTo>
                        <a:pt x="10861" y="54431"/>
                        <a:pt x="3879" y="55207"/>
                        <a:pt x="3103" y="57536"/>
                      </a:cubicBezTo>
                      <a:cubicBezTo>
                        <a:pt x="3103" y="58312"/>
                        <a:pt x="1552" y="58312"/>
                        <a:pt x="0" y="58312"/>
                      </a:cubicBezTo>
                      <a:cubicBezTo>
                        <a:pt x="0" y="59088"/>
                        <a:pt x="0" y="59864"/>
                        <a:pt x="776" y="59864"/>
                      </a:cubicBezTo>
                      <a:cubicBezTo>
                        <a:pt x="2327" y="70730"/>
                        <a:pt x="6982" y="69954"/>
                        <a:pt x="11637" y="74611"/>
                      </a:cubicBezTo>
                      <a:cubicBezTo>
                        <a:pt x="16292" y="78492"/>
                        <a:pt x="20947" y="81596"/>
                        <a:pt x="25601" y="82372"/>
                      </a:cubicBezTo>
                      <a:cubicBezTo>
                        <a:pt x="31032" y="82372"/>
                        <a:pt x="38014" y="88582"/>
                        <a:pt x="38790" y="93238"/>
                      </a:cubicBezTo>
                      <a:cubicBezTo>
                        <a:pt x="39565" y="97895"/>
                        <a:pt x="44220" y="102552"/>
                        <a:pt x="47323" y="104881"/>
                      </a:cubicBezTo>
                      <a:cubicBezTo>
                        <a:pt x="50427" y="107209"/>
                        <a:pt x="46548" y="114971"/>
                        <a:pt x="46548" y="120404"/>
                      </a:cubicBezTo>
                      <a:cubicBezTo>
                        <a:pt x="46548" y="125837"/>
                        <a:pt x="39565" y="127389"/>
                        <a:pt x="42669" y="132822"/>
                      </a:cubicBezTo>
                      <a:cubicBezTo>
                        <a:pt x="46548" y="138255"/>
                        <a:pt x="70597" y="141360"/>
                        <a:pt x="77580" y="141360"/>
                      </a:cubicBezTo>
                      <a:cubicBezTo>
                        <a:pt x="84562" y="141360"/>
                        <a:pt x="86889" y="148345"/>
                        <a:pt x="89217" y="148345"/>
                      </a:cubicBezTo>
                      <a:cubicBezTo>
                        <a:pt x="93871" y="149121"/>
                        <a:pt x="93871" y="154554"/>
                        <a:pt x="99302" y="155330"/>
                      </a:cubicBezTo>
                      <a:cubicBezTo>
                        <a:pt x="103956" y="156106"/>
                        <a:pt x="109387" y="159211"/>
                        <a:pt x="111714" y="168525"/>
                      </a:cubicBezTo>
                      <a:cubicBezTo>
                        <a:pt x="114042" y="177838"/>
                        <a:pt x="119472" y="180943"/>
                        <a:pt x="121024" y="184824"/>
                      </a:cubicBezTo>
                      <a:cubicBezTo>
                        <a:pt x="121800" y="188704"/>
                        <a:pt x="133437" y="185600"/>
                        <a:pt x="141195" y="187152"/>
                      </a:cubicBezTo>
                      <a:cubicBezTo>
                        <a:pt x="148953" y="187928"/>
                        <a:pt x="172227" y="187152"/>
                        <a:pt x="178433" y="187928"/>
                      </a:cubicBezTo>
                      <a:cubicBezTo>
                        <a:pt x="184639" y="188704"/>
                        <a:pt x="198604" y="187928"/>
                        <a:pt x="206362" y="194137"/>
                      </a:cubicBezTo>
                      <a:cubicBezTo>
                        <a:pt x="214120" y="200347"/>
                        <a:pt x="218775" y="194914"/>
                        <a:pt x="223429" y="198018"/>
                      </a:cubicBezTo>
                      <a:cubicBezTo>
                        <a:pt x="228084" y="201123"/>
                        <a:pt x="232739" y="202675"/>
                        <a:pt x="239721" y="201899"/>
                      </a:cubicBezTo>
                      <a:cubicBezTo>
                        <a:pt x="246703" y="201123"/>
                        <a:pt x="246703" y="206556"/>
                        <a:pt x="252134" y="208108"/>
                      </a:cubicBezTo>
                      <a:cubicBezTo>
                        <a:pt x="256788" y="208884"/>
                        <a:pt x="266098" y="200347"/>
                        <a:pt x="279287" y="194137"/>
                      </a:cubicBezTo>
                      <a:cubicBezTo>
                        <a:pt x="292475" y="187928"/>
                        <a:pt x="307215" y="191809"/>
                        <a:pt x="314198" y="193361"/>
                      </a:cubicBezTo>
                      <a:cubicBezTo>
                        <a:pt x="321179" y="194137"/>
                        <a:pt x="334368" y="190257"/>
                        <a:pt x="342126" y="180943"/>
                      </a:cubicBezTo>
                      <a:cubicBezTo>
                        <a:pt x="349884" y="171629"/>
                        <a:pt x="359969" y="173958"/>
                        <a:pt x="361521" y="166196"/>
                      </a:cubicBezTo>
                      <a:cubicBezTo>
                        <a:pt x="362297" y="158435"/>
                        <a:pt x="353763" y="155330"/>
                        <a:pt x="357642" y="148345"/>
                      </a:cubicBezTo>
                      <a:cubicBezTo>
                        <a:pt x="361521" y="141360"/>
                        <a:pt x="368503" y="142136"/>
                        <a:pt x="372382" y="144464"/>
                      </a:cubicBezTo>
                      <a:cubicBezTo>
                        <a:pt x="376261" y="146793"/>
                        <a:pt x="387122" y="149121"/>
                        <a:pt x="397208" y="142136"/>
                      </a:cubicBezTo>
                      <a:cubicBezTo>
                        <a:pt x="407293" y="135150"/>
                        <a:pt x="411172" y="135927"/>
                        <a:pt x="420482" y="135150"/>
                      </a:cubicBezTo>
                      <a:cubicBezTo>
                        <a:pt x="429791" y="134374"/>
                        <a:pt x="428240" y="128165"/>
                        <a:pt x="434446" y="121956"/>
                      </a:cubicBezTo>
                      <a:cubicBezTo>
                        <a:pt x="440652" y="115747"/>
                        <a:pt x="447635" y="114194"/>
                        <a:pt x="453841" y="114194"/>
                      </a:cubicBezTo>
                      <a:cubicBezTo>
                        <a:pt x="460047" y="114194"/>
                        <a:pt x="467805" y="107985"/>
                        <a:pt x="474011" y="110314"/>
                      </a:cubicBezTo>
                      <a:cubicBezTo>
                        <a:pt x="480218" y="112642"/>
                        <a:pt x="488752" y="113418"/>
                        <a:pt x="490303" y="107985"/>
                      </a:cubicBezTo>
                      <a:cubicBezTo>
                        <a:pt x="491079" y="102552"/>
                        <a:pt x="474787" y="92462"/>
                        <a:pt x="469357" y="8625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0" name="Forma libre 1299">
                  <a:extLst>
                    <a:ext uri="{FF2B5EF4-FFF2-40B4-BE49-F238E27FC236}">
                      <a16:creationId xmlns:a16="http://schemas.microsoft.com/office/drawing/2014/main" id="{70C968E9-A9B2-EB79-07BB-9D40E2BC433E}"/>
                    </a:ext>
                  </a:extLst>
                </p:cNvPr>
                <p:cNvSpPr/>
                <p:nvPr/>
              </p:nvSpPr>
              <p:spPr>
                <a:xfrm>
                  <a:off x="4638541" y="2473278"/>
                  <a:ext cx="7757" cy="21732"/>
                </a:xfrm>
                <a:custGeom>
                  <a:avLst/>
                  <a:gdLst>
                    <a:gd name="connsiteX0" fmla="*/ 3103 w 7757"/>
                    <a:gd name="connsiteY0" fmla="*/ 0 h 21732"/>
                    <a:gd name="connsiteX1" fmla="*/ 0 w 7757"/>
                    <a:gd name="connsiteY1" fmla="*/ 11642 h 21732"/>
                    <a:gd name="connsiteX2" fmla="*/ 5430 w 7757"/>
                    <a:gd name="connsiteY2" fmla="*/ 21732 h 21732"/>
                    <a:gd name="connsiteX3" fmla="*/ 6982 w 7757"/>
                    <a:gd name="connsiteY3" fmla="*/ 3105 h 21732"/>
                    <a:gd name="connsiteX4" fmla="*/ 7758 w 7757"/>
                    <a:gd name="connsiteY4" fmla="*/ 0 h 21732"/>
                    <a:gd name="connsiteX5" fmla="*/ 3103 w 7757"/>
                    <a:gd name="connsiteY5" fmla="*/ 0 h 21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57" h="21732">
                      <a:moveTo>
                        <a:pt x="3103" y="0"/>
                      </a:moveTo>
                      <a:cubicBezTo>
                        <a:pt x="776" y="776"/>
                        <a:pt x="0" y="10090"/>
                        <a:pt x="0" y="11642"/>
                      </a:cubicBezTo>
                      <a:cubicBezTo>
                        <a:pt x="0" y="12418"/>
                        <a:pt x="1551" y="17075"/>
                        <a:pt x="5430" y="21732"/>
                      </a:cubicBezTo>
                      <a:cubicBezTo>
                        <a:pt x="6206" y="14747"/>
                        <a:pt x="6206" y="6209"/>
                        <a:pt x="6982" y="3105"/>
                      </a:cubicBezTo>
                      <a:cubicBezTo>
                        <a:pt x="6982" y="2328"/>
                        <a:pt x="6982" y="1552"/>
                        <a:pt x="7758" y="0"/>
                      </a:cubicBezTo>
                      <a:cubicBezTo>
                        <a:pt x="5430" y="0"/>
                        <a:pt x="3879" y="0"/>
                        <a:pt x="3103" y="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1" name="Forma libre 1300">
                  <a:extLst>
                    <a:ext uri="{FF2B5EF4-FFF2-40B4-BE49-F238E27FC236}">
                      <a16:creationId xmlns:a16="http://schemas.microsoft.com/office/drawing/2014/main" id="{134561F1-F5E3-D053-2211-2E1BBD17A632}"/>
                    </a:ext>
                  </a:extLst>
                </p:cNvPr>
                <p:cNvSpPr/>
                <p:nvPr/>
              </p:nvSpPr>
              <p:spPr>
                <a:xfrm>
                  <a:off x="4625352" y="2459307"/>
                  <a:ext cx="22498" cy="65196"/>
                </a:xfrm>
                <a:custGeom>
                  <a:avLst/>
                  <a:gdLst>
                    <a:gd name="connsiteX0" fmla="*/ 10085 w 22498"/>
                    <a:gd name="connsiteY0" fmla="*/ 64420 h 65196"/>
                    <a:gd name="connsiteX1" fmla="*/ 11637 w 22498"/>
                    <a:gd name="connsiteY1" fmla="*/ 65196 h 65196"/>
                    <a:gd name="connsiteX2" fmla="*/ 16292 w 22498"/>
                    <a:gd name="connsiteY2" fmla="*/ 42688 h 65196"/>
                    <a:gd name="connsiteX3" fmla="*/ 18619 w 22498"/>
                    <a:gd name="connsiteY3" fmla="*/ 34927 h 65196"/>
                    <a:gd name="connsiteX4" fmla="*/ 13189 w 22498"/>
                    <a:gd name="connsiteY4" fmla="*/ 24837 h 65196"/>
                    <a:gd name="connsiteX5" fmla="*/ 16292 w 22498"/>
                    <a:gd name="connsiteY5" fmla="*/ 13194 h 65196"/>
                    <a:gd name="connsiteX6" fmla="*/ 20947 w 22498"/>
                    <a:gd name="connsiteY6" fmla="*/ 13194 h 65196"/>
                    <a:gd name="connsiteX7" fmla="*/ 22498 w 22498"/>
                    <a:gd name="connsiteY7" fmla="*/ 3105 h 65196"/>
                    <a:gd name="connsiteX8" fmla="*/ 14740 w 22498"/>
                    <a:gd name="connsiteY8" fmla="*/ 0 h 65196"/>
                    <a:gd name="connsiteX9" fmla="*/ 12413 w 22498"/>
                    <a:gd name="connsiteY9" fmla="*/ 6985 h 65196"/>
                    <a:gd name="connsiteX10" fmla="*/ 0 w 22498"/>
                    <a:gd name="connsiteY10" fmla="*/ 34927 h 65196"/>
                    <a:gd name="connsiteX11" fmla="*/ 10861 w 22498"/>
                    <a:gd name="connsiteY11" fmla="*/ 62092 h 65196"/>
                    <a:gd name="connsiteX12" fmla="*/ 10085 w 22498"/>
                    <a:gd name="connsiteY12" fmla="*/ 64420 h 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498" h="65196">
                      <a:moveTo>
                        <a:pt x="10085" y="64420"/>
                      </a:moveTo>
                      <a:cubicBezTo>
                        <a:pt x="10861" y="64420"/>
                        <a:pt x="10861" y="65196"/>
                        <a:pt x="11637" y="65196"/>
                      </a:cubicBezTo>
                      <a:cubicBezTo>
                        <a:pt x="13189" y="55883"/>
                        <a:pt x="14740" y="45017"/>
                        <a:pt x="16292" y="42688"/>
                      </a:cubicBezTo>
                      <a:cubicBezTo>
                        <a:pt x="17068" y="41136"/>
                        <a:pt x="17843" y="38807"/>
                        <a:pt x="18619" y="34927"/>
                      </a:cubicBezTo>
                      <a:cubicBezTo>
                        <a:pt x="13964" y="30270"/>
                        <a:pt x="13189" y="26389"/>
                        <a:pt x="13189" y="24837"/>
                      </a:cubicBezTo>
                      <a:cubicBezTo>
                        <a:pt x="13189" y="23284"/>
                        <a:pt x="13964" y="14747"/>
                        <a:pt x="16292" y="13194"/>
                      </a:cubicBezTo>
                      <a:cubicBezTo>
                        <a:pt x="17068" y="13194"/>
                        <a:pt x="18619" y="13194"/>
                        <a:pt x="20947" y="13194"/>
                      </a:cubicBezTo>
                      <a:cubicBezTo>
                        <a:pt x="21722" y="10090"/>
                        <a:pt x="21722" y="6209"/>
                        <a:pt x="22498" y="3105"/>
                      </a:cubicBezTo>
                      <a:lnTo>
                        <a:pt x="14740" y="0"/>
                      </a:lnTo>
                      <a:cubicBezTo>
                        <a:pt x="13189" y="2328"/>
                        <a:pt x="12413" y="5433"/>
                        <a:pt x="12413" y="6985"/>
                      </a:cubicBezTo>
                      <a:cubicBezTo>
                        <a:pt x="10861" y="15523"/>
                        <a:pt x="3879" y="28717"/>
                        <a:pt x="0" y="34927"/>
                      </a:cubicBezTo>
                      <a:lnTo>
                        <a:pt x="10861" y="62092"/>
                      </a:lnTo>
                      <a:lnTo>
                        <a:pt x="10085" y="64420"/>
                      </a:ln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2" name="Forma libre 1301">
                  <a:extLst>
                    <a:ext uri="{FF2B5EF4-FFF2-40B4-BE49-F238E27FC236}">
                      <a16:creationId xmlns:a16="http://schemas.microsoft.com/office/drawing/2014/main" id="{810369EC-5248-F4F5-EAB2-815AF5DC2A2F}"/>
                    </a:ext>
                  </a:extLst>
                </p:cNvPr>
                <p:cNvSpPr/>
                <p:nvPr/>
              </p:nvSpPr>
              <p:spPr>
                <a:xfrm>
                  <a:off x="4637765" y="2458531"/>
                  <a:ext cx="66718" cy="71471"/>
                </a:xfrm>
                <a:custGeom>
                  <a:avLst/>
                  <a:gdLst>
                    <a:gd name="connsiteX0" fmla="*/ 60512 w 66718"/>
                    <a:gd name="connsiteY0" fmla="*/ 0 h 71471"/>
                    <a:gd name="connsiteX1" fmla="*/ 40341 w 66718"/>
                    <a:gd name="connsiteY1" fmla="*/ 9314 h 71471"/>
                    <a:gd name="connsiteX2" fmla="*/ 25601 w 66718"/>
                    <a:gd name="connsiteY2" fmla="*/ 17075 h 71471"/>
                    <a:gd name="connsiteX3" fmla="*/ 11637 w 66718"/>
                    <a:gd name="connsiteY3" fmla="*/ 9314 h 71471"/>
                    <a:gd name="connsiteX4" fmla="*/ 10085 w 66718"/>
                    <a:gd name="connsiteY4" fmla="*/ 3881 h 71471"/>
                    <a:gd name="connsiteX5" fmla="*/ 10085 w 66718"/>
                    <a:gd name="connsiteY5" fmla="*/ 3881 h 71471"/>
                    <a:gd name="connsiteX6" fmla="*/ 8534 w 66718"/>
                    <a:gd name="connsiteY6" fmla="*/ 17075 h 71471"/>
                    <a:gd name="connsiteX7" fmla="*/ 4655 w 66718"/>
                    <a:gd name="connsiteY7" fmla="*/ 42688 h 71471"/>
                    <a:gd name="connsiteX8" fmla="*/ 0 w 66718"/>
                    <a:gd name="connsiteY8" fmla="*/ 65196 h 71471"/>
                    <a:gd name="connsiteX9" fmla="*/ 13964 w 66718"/>
                    <a:gd name="connsiteY9" fmla="*/ 71406 h 71471"/>
                    <a:gd name="connsiteX10" fmla="*/ 26377 w 66718"/>
                    <a:gd name="connsiteY10" fmla="*/ 62092 h 71471"/>
                    <a:gd name="connsiteX11" fmla="*/ 36462 w 66718"/>
                    <a:gd name="connsiteY11" fmla="*/ 57435 h 71471"/>
                    <a:gd name="connsiteX12" fmla="*/ 45772 w 66718"/>
                    <a:gd name="connsiteY12" fmla="*/ 49673 h 71471"/>
                    <a:gd name="connsiteX13" fmla="*/ 34135 w 66718"/>
                    <a:gd name="connsiteY13" fmla="*/ 36479 h 71471"/>
                    <a:gd name="connsiteX14" fmla="*/ 49651 w 66718"/>
                    <a:gd name="connsiteY14" fmla="*/ 26389 h 71471"/>
                    <a:gd name="connsiteX15" fmla="*/ 65943 w 66718"/>
                    <a:gd name="connsiteY15" fmla="*/ 21732 h 71471"/>
                    <a:gd name="connsiteX16" fmla="*/ 66719 w 66718"/>
                    <a:gd name="connsiteY16" fmla="*/ 21732 h 71471"/>
                    <a:gd name="connsiteX17" fmla="*/ 62840 w 66718"/>
                    <a:gd name="connsiteY17" fmla="*/ 6209 h 71471"/>
                    <a:gd name="connsiteX18" fmla="*/ 60512 w 66718"/>
                    <a:gd name="connsiteY18" fmla="*/ 0 h 71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6718" h="71471">
                      <a:moveTo>
                        <a:pt x="60512" y="0"/>
                      </a:moveTo>
                      <a:cubicBezTo>
                        <a:pt x="50427" y="4657"/>
                        <a:pt x="41893" y="9314"/>
                        <a:pt x="40341" y="9314"/>
                      </a:cubicBezTo>
                      <a:cubicBezTo>
                        <a:pt x="35687" y="10090"/>
                        <a:pt x="25601" y="17075"/>
                        <a:pt x="25601" y="17075"/>
                      </a:cubicBezTo>
                      <a:lnTo>
                        <a:pt x="11637" y="9314"/>
                      </a:lnTo>
                      <a:lnTo>
                        <a:pt x="10085" y="3881"/>
                      </a:lnTo>
                      <a:lnTo>
                        <a:pt x="10085" y="3881"/>
                      </a:lnTo>
                      <a:cubicBezTo>
                        <a:pt x="9309" y="9314"/>
                        <a:pt x="8534" y="15523"/>
                        <a:pt x="8534" y="17075"/>
                      </a:cubicBezTo>
                      <a:cubicBezTo>
                        <a:pt x="7758" y="20956"/>
                        <a:pt x="7758" y="39584"/>
                        <a:pt x="4655" y="42688"/>
                      </a:cubicBezTo>
                      <a:cubicBezTo>
                        <a:pt x="3103" y="45017"/>
                        <a:pt x="776" y="55883"/>
                        <a:pt x="0" y="65196"/>
                      </a:cubicBezTo>
                      <a:cubicBezTo>
                        <a:pt x="5430" y="68301"/>
                        <a:pt x="10861" y="70629"/>
                        <a:pt x="13964" y="71406"/>
                      </a:cubicBezTo>
                      <a:cubicBezTo>
                        <a:pt x="19395" y="72182"/>
                        <a:pt x="26377" y="65972"/>
                        <a:pt x="26377" y="62092"/>
                      </a:cubicBezTo>
                      <a:cubicBezTo>
                        <a:pt x="26377" y="58211"/>
                        <a:pt x="31032" y="57435"/>
                        <a:pt x="36462" y="57435"/>
                      </a:cubicBezTo>
                      <a:cubicBezTo>
                        <a:pt x="41117" y="57435"/>
                        <a:pt x="41893" y="52002"/>
                        <a:pt x="45772" y="49673"/>
                      </a:cubicBezTo>
                      <a:cubicBezTo>
                        <a:pt x="49651" y="48121"/>
                        <a:pt x="38014" y="37255"/>
                        <a:pt x="34135" y="36479"/>
                      </a:cubicBezTo>
                      <a:cubicBezTo>
                        <a:pt x="30256" y="34927"/>
                        <a:pt x="37238" y="27165"/>
                        <a:pt x="49651" y="26389"/>
                      </a:cubicBezTo>
                      <a:cubicBezTo>
                        <a:pt x="62064" y="25613"/>
                        <a:pt x="58961" y="21732"/>
                        <a:pt x="65943" y="21732"/>
                      </a:cubicBezTo>
                      <a:cubicBezTo>
                        <a:pt x="65943" y="21732"/>
                        <a:pt x="66719" y="21732"/>
                        <a:pt x="66719" y="21732"/>
                      </a:cubicBezTo>
                      <a:cubicBezTo>
                        <a:pt x="65167" y="16299"/>
                        <a:pt x="64391" y="10090"/>
                        <a:pt x="62840" y="6209"/>
                      </a:cubicBezTo>
                      <a:cubicBezTo>
                        <a:pt x="61288" y="5433"/>
                        <a:pt x="60512" y="3105"/>
                        <a:pt x="60512" y="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3" name="Forma libre 1302">
                  <a:extLst>
                    <a:ext uri="{FF2B5EF4-FFF2-40B4-BE49-F238E27FC236}">
                      <a16:creationId xmlns:a16="http://schemas.microsoft.com/office/drawing/2014/main" id="{B783A7B7-A9CD-AF78-9E7E-36BED8655465}"/>
                    </a:ext>
                  </a:extLst>
                </p:cNvPr>
                <p:cNvSpPr/>
                <p:nvPr/>
              </p:nvSpPr>
              <p:spPr>
                <a:xfrm>
                  <a:off x="5182315" y="2281786"/>
                  <a:ext cx="169959" cy="71623"/>
                </a:xfrm>
                <a:custGeom>
                  <a:avLst/>
                  <a:gdLst>
                    <a:gd name="connsiteX0" fmla="*/ 156770 w 169959"/>
                    <a:gd name="connsiteY0" fmla="*/ 12978 h 71623"/>
                    <a:gd name="connsiteX1" fmla="*/ 142030 w 169959"/>
                    <a:gd name="connsiteY1" fmla="*/ 9098 h 71623"/>
                    <a:gd name="connsiteX2" fmla="*/ 101689 w 169959"/>
                    <a:gd name="connsiteY2" fmla="*/ 6769 h 71623"/>
                    <a:gd name="connsiteX3" fmla="*/ 80742 w 169959"/>
                    <a:gd name="connsiteY3" fmla="*/ 560 h 71623"/>
                    <a:gd name="connsiteX4" fmla="*/ 64451 w 169959"/>
                    <a:gd name="connsiteY4" fmla="*/ 6769 h 71623"/>
                    <a:gd name="connsiteX5" fmla="*/ 50486 w 169959"/>
                    <a:gd name="connsiteY5" fmla="*/ 9098 h 71623"/>
                    <a:gd name="connsiteX6" fmla="*/ 29540 w 169959"/>
                    <a:gd name="connsiteY6" fmla="*/ 9874 h 71623"/>
                    <a:gd name="connsiteX7" fmla="*/ 20230 w 169959"/>
                    <a:gd name="connsiteY7" fmla="*/ 20740 h 71623"/>
                    <a:gd name="connsiteX8" fmla="*/ 15575 w 169959"/>
                    <a:gd name="connsiteY8" fmla="*/ 29277 h 71623"/>
                    <a:gd name="connsiteX9" fmla="*/ 21006 w 169959"/>
                    <a:gd name="connsiteY9" fmla="*/ 34710 h 71623"/>
                    <a:gd name="connsiteX10" fmla="*/ 33419 w 169959"/>
                    <a:gd name="connsiteY10" fmla="*/ 33934 h 71623"/>
                    <a:gd name="connsiteX11" fmla="*/ 55141 w 169959"/>
                    <a:gd name="connsiteY11" fmla="*/ 44024 h 71623"/>
                    <a:gd name="connsiteX12" fmla="*/ 48159 w 169959"/>
                    <a:gd name="connsiteY12" fmla="*/ 51786 h 71623"/>
                    <a:gd name="connsiteX13" fmla="*/ 33419 w 169959"/>
                    <a:gd name="connsiteY13" fmla="*/ 54114 h 71623"/>
                    <a:gd name="connsiteX14" fmla="*/ 10921 w 169959"/>
                    <a:gd name="connsiteY14" fmla="*/ 57219 h 71623"/>
                    <a:gd name="connsiteX15" fmla="*/ 59 w 169959"/>
                    <a:gd name="connsiteY15" fmla="*/ 66532 h 71623"/>
                    <a:gd name="connsiteX16" fmla="*/ 22558 w 169959"/>
                    <a:gd name="connsiteY16" fmla="*/ 68085 h 71623"/>
                    <a:gd name="connsiteX17" fmla="*/ 36522 w 169959"/>
                    <a:gd name="connsiteY17" fmla="*/ 68861 h 71623"/>
                    <a:gd name="connsiteX18" fmla="*/ 49711 w 169959"/>
                    <a:gd name="connsiteY18" fmla="*/ 71189 h 71623"/>
                    <a:gd name="connsiteX19" fmla="*/ 69881 w 169959"/>
                    <a:gd name="connsiteY19" fmla="*/ 69637 h 71623"/>
                    <a:gd name="connsiteX20" fmla="*/ 72209 w 169959"/>
                    <a:gd name="connsiteY20" fmla="*/ 61876 h 71623"/>
                    <a:gd name="connsiteX21" fmla="*/ 79191 w 169959"/>
                    <a:gd name="connsiteY21" fmla="*/ 57995 h 71623"/>
                    <a:gd name="connsiteX22" fmla="*/ 87725 w 169959"/>
                    <a:gd name="connsiteY22" fmla="*/ 52562 h 71623"/>
                    <a:gd name="connsiteX23" fmla="*/ 97034 w 169959"/>
                    <a:gd name="connsiteY23" fmla="*/ 49457 h 71623"/>
                    <a:gd name="connsiteX24" fmla="*/ 106344 w 169959"/>
                    <a:gd name="connsiteY24" fmla="*/ 52562 h 71623"/>
                    <a:gd name="connsiteX25" fmla="*/ 115653 w 169959"/>
                    <a:gd name="connsiteY25" fmla="*/ 46353 h 71623"/>
                    <a:gd name="connsiteX26" fmla="*/ 129618 w 169959"/>
                    <a:gd name="connsiteY26" fmla="*/ 42472 h 71623"/>
                    <a:gd name="connsiteX27" fmla="*/ 142030 w 169959"/>
                    <a:gd name="connsiteY27" fmla="*/ 35486 h 71623"/>
                    <a:gd name="connsiteX28" fmla="*/ 154443 w 169959"/>
                    <a:gd name="connsiteY28" fmla="*/ 28501 h 71623"/>
                    <a:gd name="connsiteX29" fmla="*/ 168407 w 169959"/>
                    <a:gd name="connsiteY29" fmla="*/ 21516 h 71623"/>
                    <a:gd name="connsiteX30" fmla="*/ 169959 w 169959"/>
                    <a:gd name="connsiteY30" fmla="*/ 18411 h 71623"/>
                    <a:gd name="connsiteX31" fmla="*/ 156770 w 169959"/>
                    <a:gd name="connsiteY31" fmla="*/ 12978 h 71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69959" h="71623">
                      <a:moveTo>
                        <a:pt x="156770" y="12978"/>
                      </a:moveTo>
                      <a:cubicBezTo>
                        <a:pt x="150564" y="5993"/>
                        <a:pt x="149012" y="10650"/>
                        <a:pt x="142030" y="9098"/>
                      </a:cubicBezTo>
                      <a:cubicBezTo>
                        <a:pt x="135048" y="7545"/>
                        <a:pt x="107120" y="4441"/>
                        <a:pt x="101689" y="6769"/>
                      </a:cubicBezTo>
                      <a:cubicBezTo>
                        <a:pt x="96258" y="9098"/>
                        <a:pt x="84621" y="2888"/>
                        <a:pt x="80742" y="560"/>
                      </a:cubicBezTo>
                      <a:cubicBezTo>
                        <a:pt x="76864" y="-992"/>
                        <a:pt x="65227" y="560"/>
                        <a:pt x="64451" y="6769"/>
                      </a:cubicBezTo>
                      <a:cubicBezTo>
                        <a:pt x="63675" y="12978"/>
                        <a:pt x="59020" y="12978"/>
                        <a:pt x="50486" y="9098"/>
                      </a:cubicBezTo>
                      <a:cubicBezTo>
                        <a:pt x="41953" y="5217"/>
                        <a:pt x="29540" y="5217"/>
                        <a:pt x="29540" y="9874"/>
                      </a:cubicBezTo>
                      <a:cubicBezTo>
                        <a:pt x="28764" y="14531"/>
                        <a:pt x="23333" y="19187"/>
                        <a:pt x="20230" y="20740"/>
                      </a:cubicBezTo>
                      <a:cubicBezTo>
                        <a:pt x="18679" y="21516"/>
                        <a:pt x="17127" y="25397"/>
                        <a:pt x="15575" y="29277"/>
                      </a:cubicBezTo>
                      <a:cubicBezTo>
                        <a:pt x="17903" y="30053"/>
                        <a:pt x="19454" y="32382"/>
                        <a:pt x="21006" y="34710"/>
                      </a:cubicBezTo>
                      <a:cubicBezTo>
                        <a:pt x="24109" y="38591"/>
                        <a:pt x="31867" y="37815"/>
                        <a:pt x="33419" y="33934"/>
                      </a:cubicBezTo>
                      <a:cubicBezTo>
                        <a:pt x="34970" y="30053"/>
                        <a:pt x="47383" y="37815"/>
                        <a:pt x="55141" y="44024"/>
                      </a:cubicBezTo>
                      <a:cubicBezTo>
                        <a:pt x="62899" y="50233"/>
                        <a:pt x="51262" y="45576"/>
                        <a:pt x="48159" y="51786"/>
                      </a:cubicBezTo>
                      <a:cubicBezTo>
                        <a:pt x="45056" y="57995"/>
                        <a:pt x="35746" y="51786"/>
                        <a:pt x="33419" y="54114"/>
                      </a:cubicBezTo>
                      <a:cubicBezTo>
                        <a:pt x="31091" y="56442"/>
                        <a:pt x="14800" y="57995"/>
                        <a:pt x="10921" y="57219"/>
                      </a:cubicBezTo>
                      <a:cubicBezTo>
                        <a:pt x="6266" y="56442"/>
                        <a:pt x="-716" y="63428"/>
                        <a:pt x="59" y="66532"/>
                      </a:cubicBezTo>
                      <a:cubicBezTo>
                        <a:pt x="835" y="69637"/>
                        <a:pt x="16351" y="64980"/>
                        <a:pt x="22558" y="68085"/>
                      </a:cubicBezTo>
                      <a:cubicBezTo>
                        <a:pt x="27988" y="71965"/>
                        <a:pt x="33419" y="64204"/>
                        <a:pt x="36522" y="68861"/>
                      </a:cubicBezTo>
                      <a:cubicBezTo>
                        <a:pt x="39625" y="73518"/>
                        <a:pt x="46607" y="70413"/>
                        <a:pt x="49711" y="71189"/>
                      </a:cubicBezTo>
                      <a:cubicBezTo>
                        <a:pt x="52814" y="72742"/>
                        <a:pt x="69881" y="69637"/>
                        <a:pt x="69881" y="69637"/>
                      </a:cubicBezTo>
                      <a:cubicBezTo>
                        <a:pt x="71433" y="67309"/>
                        <a:pt x="72209" y="64204"/>
                        <a:pt x="72209" y="61876"/>
                      </a:cubicBezTo>
                      <a:cubicBezTo>
                        <a:pt x="72209" y="57995"/>
                        <a:pt x="75312" y="58771"/>
                        <a:pt x="79191" y="57995"/>
                      </a:cubicBezTo>
                      <a:cubicBezTo>
                        <a:pt x="82294" y="57219"/>
                        <a:pt x="85397" y="52562"/>
                        <a:pt x="87725" y="52562"/>
                      </a:cubicBezTo>
                      <a:cubicBezTo>
                        <a:pt x="90828" y="52562"/>
                        <a:pt x="93931" y="48681"/>
                        <a:pt x="97034" y="49457"/>
                      </a:cubicBezTo>
                      <a:cubicBezTo>
                        <a:pt x="100137" y="50233"/>
                        <a:pt x="103241" y="55666"/>
                        <a:pt x="106344" y="52562"/>
                      </a:cubicBezTo>
                      <a:cubicBezTo>
                        <a:pt x="109447" y="49457"/>
                        <a:pt x="110999" y="52562"/>
                        <a:pt x="115653" y="46353"/>
                      </a:cubicBezTo>
                      <a:cubicBezTo>
                        <a:pt x="120308" y="40143"/>
                        <a:pt x="123411" y="41696"/>
                        <a:pt x="129618" y="42472"/>
                      </a:cubicBezTo>
                      <a:cubicBezTo>
                        <a:pt x="136600" y="43248"/>
                        <a:pt x="139703" y="39367"/>
                        <a:pt x="142030" y="35486"/>
                      </a:cubicBezTo>
                      <a:cubicBezTo>
                        <a:pt x="144358" y="31606"/>
                        <a:pt x="150564" y="31606"/>
                        <a:pt x="154443" y="28501"/>
                      </a:cubicBezTo>
                      <a:cubicBezTo>
                        <a:pt x="158322" y="25397"/>
                        <a:pt x="166080" y="22292"/>
                        <a:pt x="168407" y="21516"/>
                      </a:cubicBezTo>
                      <a:cubicBezTo>
                        <a:pt x="169959" y="20740"/>
                        <a:pt x="169959" y="19964"/>
                        <a:pt x="169959" y="18411"/>
                      </a:cubicBezTo>
                      <a:cubicBezTo>
                        <a:pt x="164528" y="12978"/>
                        <a:pt x="162201" y="18411"/>
                        <a:pt x="156770" y="1297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4" name="Forma libre 1303">
                  <a:extLst>
                    <a:ext uri="{FF2B5EF4-FFF2-40B4-BE49-F238E27FC236}">
                      <a16:creationId xmlns:a16="http://schemas.microsoft.com/office/drawing/2014/main" id="{10F656D4-C78D-9B59-BD77-EA98805A661E}"/>
                    </a:ext>
                  </a:extLst>
                </p:cNvPr>
                <p:cNvSpPr/>
                <p:nvPr/>
              </p:nvSpPr>
              <p:spPr>
                <a:xfrm>
                  <a:off x="4714569" y="2272911"/>
                  <a:ext cx="106024" cy="46543"/>
                </a:xfrm>
                <a:custGeom>
                  <a:avLst/>
                  <a:gdLst>
                    <a:gd name="connsiteX0" fmla="*/ 42669 w 106024"/>
                    <a:gd name="connsiteY0" fmla="*/ 36599 h 46543"/>
                    <a:gd name="connsiteX1" fmla="*/ 53530 w 106024"/>
                    <a:gd name="connsiteY1" fmla="*/ 45137 h 46543"/>
                    <a:gd name="connsiteX2" fmla="*/ 54306 w 106024"/>
                    <a:gd name="connsiteY2" fmla="*/ 45913 h 46543"/>
                    <a:gd name="connsiteX3" fmla="*/ 69822 w 106024"/>
                    <a:gd name="connsiteY3" fmla="*/ 42809 h 46543"/>
                    <a:gd name="connsiteX4" fmla="*/ 83786 w 106024"/>
                    <a:gd name="connsiteY4" fmla="*/ 44361 h 46543"/>
                    <a:gd name="connsiteX5" fmla="*/ 83010 w 106024"/>
                    <a:gd name="connsiteY5" fmla="*/ 41256 h 46543"/>
                    <a:gd name="connsiteX6" fmla="*/ 93871 w 106024"/>
                    <a:gd name="connsiteY6" fmla="*/ 44361 h 46543"/>
                    <a:gd name="connsiteX7" fmla="*/ 105508 w 106024"/>
                    <a:gd name="connsiteY7" fmla="*/ 45137 h 46543"/>
                    <a:gd name="connsiteX8" fmla="*/ 100078 w 106024"/>
                    <a:gd name="connsiteY8" fmla="*/ 38152 h 46543"/>
                    <a:gd name="connsiteX9" fmla="*/ 103181 w 106024"/>
                    <a:gd name="connsiteY9" fmla="*/ 32719 h 46543"/>
                    <a:gd name="connsiteX10" fmla="*/ 93871 w 106024"/>
                    <a:gd name="connsiteY10" fmla="*/ 28062 h 46543"/>
                    <a:gd name="connsiteX11" fmla="*/ 89217 w 106024"/>
                    <a:gd name="connsiteY11" fmla="*/ 18748 h 46543"/>
                    <a:gd name="connsiteX12" fmla="*/ 83786 w 106024"/>
                    <a:gd name="connsiteY12" fmla="*/ 16420 h 46543"/>
                    <a:gd name="connsiteX13" fmla="*/ 67494 w 106024"/>
                    <a:gd name="connsiteY13" fmla="*/ 18748 h 46543"/>
                    <a:gd name="connsiteX14" fmla="*/ 58185 w 106024"/>
                    <a:gd name="connsiteY14" fmla="*/ 14091 h 46543"/>
                    <a:gd name="connsiteX15" fmla="*/ 48875 w 106024"/>
                    <a:gd name="connsiteY15" fmla="*/ 7882 h 46543"/>
                    <a:gd name="connsiteX16" fmla="*/ 24826 w 106024"/>
                    <a:gd name="connsiteY16" fmla="*/ 5554 h 46543"/>
                    <a:gd name="connsiteX17" fmla="*/ 6206 w 106024"/>
                    <a:gd name="connsiteY17" fmla="*/ 121 h 46543"/>
                    <a:gd name="connsiteX18" fmla="*/ 0 w 106024"/>
                    <a:gd name="connsiteY18" fmla="*/ 3225 h 46543"/>
                    <a:gd name="connsiteX19" fmla="*/ 24050 w 106024"/>
                    <a:gd name="connsiteY19" fmla="*/ 16420 h 46543"/>
                    <a:gd name="connsiteX20" fmla="*/ 30256 w 106024"/>
                    <a:gd name="connsiteY20" fmla="*/ 32719 h 46543"/>
                    <a:gd name="connsiteX21" fmla="*/ 26377 w 106024"/>
                    <a:gd name="connsiteY21" fmla="*/ 38152 h 46543"/>
                    <a:gd name="connsiteX22" fmla="*/ 42669 w 106024"/>
                    <a:gd name="connsiteY22" fmla="*/ 36599 h 46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06024" h="46543">
                      <a:moveTo>
                        <a:pt x="42669" y="36599"/>
                      </a:moveTo>
                      <a:cubicBezTo>
                        <a:pt x="48099" y="34271"/>
                        <a:pt x="49651" y="39704"/>
                        <a:pt x="53530" y="45137"/>
                      </a:cubicBezTo>
                      <a:cubicBezTo>
                        <a:pt x="53530" y="45137"/>
                        <a:pt x="54306" y="45913"/>
                        <a:pt x="54306" y="45913"/>
                      </a:cubicBezTo>
                      <a:cubicBezTo>
                        <a:pt x="59736" y="45137"/>
                        <a:pt x="64391" y="43585"/>
                        <a:pt x="69822" y="42809"/>
                      </a:cubicBezTo>
                      <a:cubicBezTo>
                        <a:pt x="73701" y="42032"/>
                        <a:pt x="79131" y="43585"/>
                        <a:pt x="83786" y="44361"/>
                      </a:cubicBezTo>
                      <a:cubicBezTo>
                        <a:pt x="83010" y="42809"/>
                        <a:pt x="82234" y="42032"/>
                        <a:pt x="83010" y="41256"/>
                      </a:cubicBezTo>
                      <a:cubicBezTo>
                        <a:pt x="84562" y="38152"/>
                        <a:pt x="91544" y="42032"/>
                        <a:pt x="93871" y="44361"/>
                      </a:cubicBezTo>
                      <a:cubicBezTo>
                        <a:pt x="96199" y="46689"/>
                        <a:pt x="103181" y="47466"/>
                        <a:pt x="105508" y="45137"/>
                      </a:cubicBezTo>
                      <a:cubicBezTo>
                        <a:pt x="107836" y="42809"/>
                        <a:pt x="101629" y="40480"/>
                        <a:pt x="100078" y="38152"/>
                      </a:cubicBezTo>
                      <a:cubicBezTo>
                        <a:pt x="99302" y="37376"/>
                        <a:pt x="100854" y="34271"/>
                        <a:pt x="103181" y="32719"/>
                      </a:cubicBezTo>
                      <a:cubicBezTo>
                        <a:pt x="99302" y="30390"/>
                        <a:pt x="95423" y="27286"/>
                        <a:pt x="93871" y="28062"/>
                      </a:cubicBezTo>
                      <a:cubicBezTo>
                        <a:pt x="91544" y="28838"/>
                        <a:pt x="91544" y="18748"/>
                        <a:pt x="89217" y="18748"/>
                      </a:cubicBezTo>
                      <a:cubicBezTo>
                        <a:pt x="86113" y="18748"/>
                        <a:pt x="86113" y="16420"/>
                        <a:pt x="83786" y="16420"/>
                      </a:cubicBezTo>
                      <a:cubicBezTo>
                        <a:pt x="80683" y="16420"/>
                        <a:pt x="70598" y="16420"/>
                        <a:pt x="67494" y="18748"/>
                      </a:cubicBezTo>
                      <a:cubicBezTo>
                        <a:pt x="64391" y="21077"/>
                        <a:pt x="61288" y="14091"/>
                        <a:pt x="58185" y="14091"/>
                      </a:cubicBezTo>
                      <a:cubicBezTo>
                        <a:pt x="55082" y="14091"/>
                        <a:pt x="50427" y="10987"/>
                        <a:pt x="48875" y="7882"/>
                      </a:cubicBezTo>
                      <a:cubicBezTo>
                        <a:pt x="46548" y="4778"/>
                        <a:pt x="29480" y="9434"/>
                        <a:pt x="24826" y="5554"/>
                      </a:cubicBezTo>
                      <a:cubicBezTo>
                        <a:pt x="20171" y="2449"/>
                        <a:pt x="10861" y="-656"/>
                        <a:pt x="6206" y="121"/>
                      </a:cubicBezTo>
                      <a:cubicBezTo>
                        <a:pt x="4655" y="121"/>
                        <a:pt x="3103" y="1673"/>
                        <a:pt x="0" y="3225"/>
                      </a:cubicBezTo>
                      <a:cubicBezTo>
                        <a:pt x="9310" y="8658"/>
                        <a:pt x="22498" y="7106"/>
                        <a:pt x="24050" y="16420"/>
                      </a:cubicBezTo>
                      <a:cubicBezTo>
                        <a:pt x="26377" y="27286"/>
                        <a:pt x="32584" y="23405"/>
                        <a:pt x="30256" y="32719"/>
                      </a:cubicBezTo>
                      <a:cubicBezTo>
                        <a:pt x="29480" y="34271"/>
                        <a:pt x="28705" y="36599"/>
                        <a:pt x="26377" y="38152"/>
                      </a:cubicBezTo>
                      <a:cubicBezTo>
                        <a:pt x="33359" y="37376"/>
                        <a:pt x="40342" y="37376"/>
                        <a:pt x="42669" y="3659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5" name="Forma libre 1304">
                  <a:extLst>
                    <a:ext uri="{FF2B5EF4-FFF2-40B4-BE49-F238E27FC236}">
                      <a16:creationId xmlns:a16="http://schemas.microsoft.com/office/drawing/2014/main" id="{C08AB246-0D94-21DD-D44B-45ED29671209}"/>
                    </a:ext>
                  </a:extLst>
                </p:cNvPr>
                <p:cNvSpPr/>
                <p:nvPr/>
              </p:nvSpPr>
              <p:spPr>
                <a:xfrm>
                  <a:off x="4500449" y="2300973"/>
                  <a:ext cx="290420" cy="114869"/>
                </a:xfrm>
                <a:custGeom>
                  <a:avLst/>
                  <a:gdLst>
                    <a:gd name="connsiteX0" fmla="*/ 283166 w 290420"/>
                    <a:gd name="connsiteY0" fmla="*/ 79167 h 114869"/>
                    <a:gd name="connsiteX1" fmla="*/ 283166 w 290420"/>
                    <a:gd name="connsiteY1" fmla="*/ 62868 h 114869"/>
                    <a:gd name="connsiteX2" fmla="*/ 282390 w 290420"/>
                    <a:gd name="connsiteY2" fmla="*/ 49673 h 114869"/>
                    <a:gd name="connsiteX3" fmla="*/ 286269 w 290420"/>
                    <a:gd name="connsiteY3" fmla="*/ 41912 h 114869"/>
                    <a:gd name="connsiteX4" fmla="*/ 283166 w 290420"/>
                    <a:gd name="connsiteY4" fmla="*/ 36479 h 114869"/>
                    <a:gd name="connsiteX5" fmla="*/ 271529 w 290420"/>
                    <a:gd name="connsiteY5" fmla="*/ 31046 h 114869"/>
                    <a:gd name="connsiteX6" fmla="*/ 267650 w 290420"/>
                    <a:gd name="connsiteY6" fmla="*/ 17851 h 114869"/>
                    <a:gd name="connsiteX7" fmla="*/ 256789 w 290420"/>
                    <a:gd name="connsiteY7" fmla="*/ 9314 h 114869"/>
                    <a:gd name="connsiteX8" fmla="*/ 240497 w 290420"/>
                    <a:gd name="connsiteY8" fmla="*/ 10090 h 114869"/>
                    <a:gd name="connsiteX9" fmla="*/ 211793 w 290420"/>
                    <a:gd name="connsiteY9" fmla="*/ 19404 h 114869"/>
                    <a:gd name="connsiteX10" fmla="*/ 184640 w 290420"/>
                    <a:gd name="connsiteY10" fmla="*/ 20180 h 114869"/>
                    <a:gd name="connsiteX11" fmla="*/ 166020 w 290420"/>
                    <a:gd name="connsiteY11" fmla="*/ 13971 h 114869"/>
                    <a:gd name="connsiteX12" fmla="*/ 152056 w 290420"/>
                    <a:gd name="connsiteY12" fmla="*/ 7761 h 114869"/>
                    <a:gd name="connsiteX13" fmla="*/ 128782 w 290420"/>
                    <a:gd name="connsiteY13" fmla="*/ 1552 h 114869"/>
                    <a:gd name="connsiteX14" fmla="*/ 81459 w 290420"/>
                    <a:gd name="connsiteY14" fmla="*/ 16299 h 114869"/>
                    <a:gd name="connsiteX15" fmla="*/ 47324 w 290420"/>
                    <a:gd name="connsiteY15" fmla="*/ 17851 h 114869"/>
                    <a:gd name="connsiteX16" fmla="*/ 39566 w 290420"/>
                    <a:gd name="connsiteY16" fmla="*/ 29493 h 114869"/>
                    <a:gd name="connsiteX17" fmla="*/ 6982 w 290420"/>
                    <a:gd name="connsiteY17" fmla="*/ 32598 h 114869"/>
                    <a:gd name="connsiteX18" fmla="*/ 3879 w 290420"/>
                    <a:gd name="connsiteY18" fmla="*/ 44240 h 114869"/>
                    <a:gd name="connsiteX19" fmla="*/ 10085 w 290420"/>
                    <a:gd name="connsiteY19" fmla="*/ 48897 h 114869"/>
                    <a:gd name="connsiteX20" fmla="*/ 11637 w 290420"/>
                    <a:gd name="connsiteY20" fmla="*/ 60539 h 114869"/>
                    <a:gd name="connsiteX21" fmla="*/ 12413 w 290420"/>
                    <a:gd name="connsiteY21" fmla="*/ 71405 h 114869"/>
                    <a:gd name="connsiteX22" fmla="*/ 12413 w 290420"/>
                    <a:gd name="connsiteY22" fmla="*/ 79943 h 114869"/>
                    <a:gd name="connsiteX23" fmla="*/ 20171 w 290420"/>
                    <a:gd name="connsiteY23" fmla="*/ 87704 h 114869"/>
                    <a:gd name="connsiteX24" fmla="*/ 30256 w 290420"/>
                    <a:gd name="connsiteY24" fmla="*/ 93914 h 114869"/>
                    <a:gd name="connsiteX25" fmla="*/ 38014 w 290420"/>
                    <a:gd name="connsiteY25" fmla="*/ 96242 h 114869"/>
                    <a:gd name="connsiteX26" fmla="*/ 47324 w 290420"/>
                    <a:gd name="connsiteY26" fmla="*/ 106332 h 114869"/>
                    <a:gd name="connsiteX27" fmla="*/ 67494 w 290420"/>
                    <a:gd name="connsiteY27" fmla="*/ 102451 h 114869"/>
                    <a:gd name="connsiteX28" fmla="*/ 79907 w 290420"/>
                    <a:gd name="connsiteY28" fmla="*/ 97018 h 114869"/>
                    <a:gd name="connsiteX29" fmla="*/ 100854 w 290420"/>
                    <a:gd name="connsiteY29" fmla="*/ 109437 h 114869"/>
                    <a:gd name="connsiteX30" fmla="*/ 117145 w 290420"/>
                    <a:gd name="connsiteY30" fmla="*/ 106332 h 114869"/>
                    <a:gd name="connsiteX31" fmla="*/ 131885 w 290420"/>
                    <a:gd name="connsiteY31" fmla="*/ 97018 h 114869"/>
                    <a:gd name="connsiteX32" fmla="*/ 143522 w 290420"/>
                    <a:gd name="connsiteY32" fmla="*/ 100123 h 114869"/>
                    <a:gd name="connsiteX33" fmla="*/ 155159 w 290420"/>
                    <a:gd name="connsiteY33" fmla="*/ 97018 h 114869"/>
                    <a:gd name="connsiteX34" fmla="*/ 151280 w 290420"/>
                    <a:gd name="connsiteY34" fmla="*/ 109437 h 114869"/>
                    <a:gd name="connsiteX35" fmla="*/ 151280 w 290420"/>
                    <a:gd name="connsiteY35" fmla="*/ 114870 h 114869"/>
                    <a:gd name="connsiteX36" fmla="*/ 160590 w 290420"/>
                    <a:gd name="connsiteY36" fmla="*/ 104004 h 114869"/>
                    <a:gd name="connsiteX37" fmla="*/ 166796 w 290420"/>
                    <a:gd name="connsiteY37" fmla="*/ 100123 h 114869"/>
                    <a:gd name="connsiteX38" fmla="*/ 180761 w 290420"/>
                    <a:gd name="connsiteY38" fmla="*/ 100123 h 114869"/>
                    <a:gd name="connsiteX39" fmla="*/ 190846 w 290420"/>
                    <a:gd name="connsiteY39" fmla="*/ 98571 h 114869"/>
                    <a:gd name="connsiteX40" fmla="*/ 208689 w 290420"/>
                    <a:gd name="connsiteY40" fmla="*/ 99347 h 114869"/>
                    <a:gd name="connsiteX41" fmla="*/ 229636 w 290420"/>
                    <a:gd name="connsiteY41" fmla="*/ 93138 h 114869"/>
                    <a:gd name="connsiteX42" fmla="*/ 246703 w 290420"/>
                    <a:gd name="connsiteY42" fmla="*/ 90809 h 114869"/>
                    <a:gd name="connsiteX43" fmla="*/ 252910 w 290420"/>
                    <a:gd name="connsiteY43" fmla="*/ 92361 h 114869"/>
                    <a:gd name="connsiteX44" fmla="*/ 259892 w 290420"/>
                    <a:gd name="connsiteY44" fmla="*/ 86928 h 114869"/>
                    <a:gd name="connsiteX45" fmla="*/ 273856 w 290420"/>
                    <a:gd name="connsiteY45" fmla="*/ 90033 h 114869"/>
                    <a:gd name="connsiteX46" fmla="*/ 290148 w 290420"/>
                    <a:gd name="connsiteY46" fmla="*/ 92361 h 114869"/>
                    <a:gd name="connsiteX47" fmla="*/ 283166 w 290420"/>
                    <a:gd name="connsiteY47" fmla="*/ 79167 h 114869"/>
                    <a:gd name="connsiteX48" fmla="*/ 24050 w 290420"/>
                    <a:gd name="connsiteY48" fmla="*/ 19404 h 114869"/>
                    <a:gd name="connsiteX49" fmla="*/ 44996 w 290420"/>
                    <a:gd name="connsiteY49" fmla="*/ 17075 h 114869"/>
                    <a:gd name="connsiteX50" fmla="*/ 33359 w 290420"/>
                    <a:gd name="connsiteY50" fmla="*/ 7761 h 114869"/>
                    <a:gd name="connsiteX51" fmla="*/ 29480 w 290420"/>
                    <a:gd name="connsiteY51" fmla="*/ 0 h 114869"/>
                    <a:gd name="connsiteX52" fmla="*/ 23274 w 290420"/>
                    <a:gd name="connsiteY52" fmla="*/ 1552 h 114869"/>
                    <a:gd name="connsiteX53" fmla="*/ 6982 w 290420"/>
                    <a:gd name="connsiteY53" fmla="*/ 1552 h 114869"/>
                    <a:gd name="connsiteX54" fmla="*/ 8534 w 290420"/>
                    <a:gd name="connsiteY54" fmla="*/ 11642 h 114869"/>
                    <a:gd name="connsiteX55" fmla="*/ 3879 w 290420"/>
                    <a:gd name="connsiteY55" fmla="*/ 18627 h 114869"/>
                    <a:gd name="connsiteX56" fmla="*/ 0 w 290420"/>
                    <a:gd name="connsiteY56" fmla="*/ 24060 h 114869"/>
                    <a:gd name="connsiteX57" fmla="*/ 9310 w 290420"/>
                    <a:gd name="connsiteY57" fmla="*/ 28717 h 114869"/>
                    <a:gd name="connsiteX58" fmla="*/ 24050 w 290420"/>
                    <a:gd name="connsiteY58" fmla="*/ 19404 h 11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290420" h="114869">
                      <a:moveTo>
                        <a:pt x="283166" y="79167"/>
                      </a:moveTo>
                      <a:cubicBezTo>
                        <a:pt x="280838" y="78391"/>
                        <a:pt x="284717" y="65196"/>
                        <a:pt x="283166" y="62868"/>
                      </a:cubicBezTo>
                      <a:cubicBezTo>
                        <a:pt x="281614" y="60539"/>
                        <a:pt x="278511" y="49673"/>
                        <a:pt x="282390" y="49673"/>
                      </a:cubicBezTo>
                      <a:cubicBezTo>
                        <a:pt x="285493" y="49673"/>
                        <a:pt x="282390" y="41912"/>
                        <a:pt x="286269" y="41912"/>
                      </a:cubicBezTo>
                      <a:cubicBezTo>
                        <a:pt x="285493" y="39583"/>
                        <a:pt x="283942" y="37255"/>
                        <a:pt x="283166" y="36479"/>
                      </a:cubicBezTo>
                      <a:cubicBezTo>
                        <a:pt x="280838" y="34927"/>
                        <a:pt x="273856" y="38031"/>
                        <a:pt x="271529" y="31046"/>
                      </a:cubicBezTo>
                      <a:cubicBezTo>
                        <a:pt x="268426" y="24060"/>
                        <a:pt x="271529" y="23284"/>
                        <a:pt x="267650" y="17851"/>
                      </a:cubicBezTo>
                      <a:cubicBezTo>
                        <a:pt x="263771" y="12418"/>
                        <a:pt x="261443" y="6985"/>
                        <a:pt x="256789" y="9314"/>
                      </a:cubicBezTo>
                      <a:cubicBezTo>
                        <a:pt x="254461" y="10090"/>
                        <a:pt x="247479" y="10090"/>
                        <a:pt x="240497" y="10090"/>
                      </a:cubicBezTo>
                      <a:cubicBezTo>
                        <a:pt x="232739" y="17075"/>
                        <a:pt x="216447" y="21732"/>
                        <a:pt x="211793" y="19404"/>
                      </a:cubicBezTo>
                      <a:cubicBezTo>
                        <a:pt x="205586" y="17075"/>
                        <a:pt x="193949" y="20180"/>
                        <a:pt x="184640" y="20180"/>
                      </a:cubicBezTo>
                      <a:cubicBezTo>
                        <a:pt x="175330" y="20180"/>
                        <a:pt x="173003" y="13971"/>
                        <a:pt x="166020" y="13971"/>
                      </a:cubicBezTo>
                      <a:cubicBezTo>
                        <a:pt x="159038" y="14747"/>
                        <a:pt x="159038" y="7761"/>
                        <a:pt x="152056" y="7761"/>
                      </a:cubicBezTo>
                      <a:cubicBezTo>
                        <a:pt x="145074" y="7761"/>
                        <a:pt x="150504" y="4657"/>
                        <a:pt x="128782" y="1552"/>
                      </a:cubicBezTo>
                      <a:cubicBezTo>
                        <a:pt x="107060" y="-1552"/>
                        <a:pt x="88441" y="10090"/>
                        <a:pt x="81459" y="16299"/>
                      </a:cubicBezTo>
                      <a:cubicBezTo>
                        <a:pt x="74477" y="22508"/>
                        <a:pt x="49651" y="16299"/>
                        <a:pt x="47324" y="17851"/>
                      </a:cubicBezTo>
                      <a:cubicBezTo>
                        <a:pt x="44996" y="19404"/>
                        <a:pt x="48099" y="26389"/>
                        <a:pt x="39566" y="29493"/>
                      </a:cubicBezTo>
                      <a:cubicBezTo>
                        <a:pt x="31032" y="32598"/>
                        <a:pt x="13189" y="29493"/>
                        <a:pt x="6982" y="32598"/>
                      </a:cubicBezTo>
                      <a:cubicBezTo>
                        <a:pt x="776" y="35703"/>
                        <a:pt x="-1551" y="44240"/>
                        <a:pt x="3879" y="44240"/>
                      </a:cubicBezTo>
                      <a:cubicBezTo>
                        <a:pt x="9310" y="43464"/>
                        <a:pt x="11637" y="46569"/>
                        <a:pt x="10085" y="48897"/>
                      </a:cubicBezTo>
                      <a:cubicBezTo>
                        <a:pt x="8534" y="51226"/>
                        <a:pt x="14740" y="57435"/>
                        <a:pt x="11637" y="60539"/>
                      </a:cubicBezTo>
                      <a:cubicBezTo>
                        <a:pt x="8534" y="63644"/>
                        <a:pt x="8534" y="68301"/>
                        <a:pt x="12413" y="71405"/>
                      </a:cubicBezTo>
                      <a:cubicBezTo>
                        <a:pt x="16292" y="74510"/>
                        <a:pt x="17068" y="79167"/>
                        <a:pt x="12413" y="79943"/>
                      </a:cubicBezTo>
                      <a:cubicBezTo>
                        <a:pt x="7758" y="80719"/>
                        <a:pt x="20171" y="85376"/>
                        <a:pt x="20171" y="87704"/>
                      </a:cubicBezTo>
                      <a:cubicBezTo>
                        <a:pt x="20171" y="90033"/>
                        <a:pt x="30256" y="90809"/>
                        <a:pt x="30256" y="93914"/>
                      </a:cubicBezTo>
                      <a:cubicBezTo>
                        <a:pt x="30256" y="97018"/>
                        <a:pt x="33359" y="97794"/>
                        <a:pt x="38014" y="96242"/>
                      </a:cubicBezTo>
                      <a:cubicBezTo>
                        <a:pt x="42669" y="94690"/>
                        <a:pt x="44996" y="101675"/>
                        <a:pt x="47324" y="106332"/>
                      </a:cubicBezTo>
                      <a:cubicBezTo>
                        <a:pt x="50427" y="110989"/>
                        <a:pt x="67494" y="107884"/>
                        <a:pt x="67494" y="102451"/>
                      </a:cubicBezTo>
                      <a:cubicBezTo>
                        <a:pt x="67494" y="97018"/>
                        <a:pt x="72925" y="96242"/>
                        <a:pt x="79907" y="97018"/>
                      </a:cubicBezTo>
                      <a:cubicBezTo>
                        <a:pt x="87665" y="97794"/>
                        <a:pt x="97750" y="107884"/>
                        <a:pt x="100854" y="109437"/>
                      </a:cubicBezTo>
                      <a:cubicBezTo>
                        <a:pt x="104733" y="110989"/>
                        <a:pt x="112490" y="106332"/>
                        <a:pt x="117145" y="106332"/>
                      </a:cubicBezTo>
                      <a:cubicBezTo>
                        <a:pt x="121800" y="106332"/>
                        <a:pt x="128782" y="98571"/>
                        <a:pt x="131885" y="97018"/>
                      </a:cubicBezTo>
                      <a:cubicBezTo>
                        <a:pt x="134989" y="95466"/>
                        <a:pt x="139643" y="102451"/>
                        <a:pt x="143522" y="100123"/>
                      </a:cubicBezTo>
                      <a:cubicBezTo>
                        <a:pt x="148177" y="97794"/>
                        <a:pt x="152832" y="95466"/>
                        <a:pt x="155159" y="97018"/>
                      </a:cubicBezTo>
                      <a:cubicBezTo>
                        <a:pt x="158262" y="98571"/>
                        <a:pt x="148177" y="105556"/>
                        <a:pt x="151280" y="109437"/>
                      </a:cubicBezTo>
                      <a:cubicBezTo>
                        <a:pt x="152056" y="110989"/>
                        <a:pt x="152056" y="112541"/>
                        <a:pt x="151280" y="114870"/>
                      </a:cubicBezTo>
                      <a:cubicBezTo>
                        <a:pt x="160590" y="113317"/>
                        <a:pt x="159814" y="107108"/>
                        <a:pt x="160590" y="104004"/>
                      </a:cubicBezTo>
                      <a:cubicBezTo>
                        <a:pt x="161366" y="100899"/>
                        <a:pt x="163693" y="97794"/>
                        <a:pt x="166796" y="100123"/>
                      </a:cubicBezTo>
                      <a:cubicBezTo>
                        <a:pt x="169899" y="102451"/>
                        <a:pt x="174554" y="103227"/>
                        <a:pt x="180761" y="100123"/>
                      </a:cubicBezTo>
                      <a:cubicBezTo>
                        <a:pt x="187743" y="97018"/>
                        <a:pt x="188519" y="95466"/>
                        <a:pt x="190846" y="98571"/>
                      </a:cubicBezTo>
                      <a:cubicBezTo>
                        <a:pt x="193173" y="101675"/>
                        <a:pt x="198604" y="99347"/>
                        <a:pt x="208689" y="99347"/>
                      </a:cubicBezTo>
                      <a:cubicBezTo>
                        <a:pt x="218775" y="99347"/>
                        <a:pt x="220326" y="92361"/>
                        <a:pt x="229636" y="93138"/>
                      </a:cubicBezTo>
                      <a:cubicBezTo>
                        <a:pt x="238945" y="93914"/>
                        <a:pt x="246703" y="90809"/>
                        <a:pt x="246703" y="90809"/>
                      </a:cubicBezTo>
                      <a:lnTo>
                        <a:pt x="252910" y="92361"/>
                      </a:lnTo>
                      <a:cubicBezTo>
                        <a:pt x="255237" y="90033"/>
                        <a:pt x="255237" y="87704"/>
                        <a:pt x="259892" y="86928"/>
                      </a:cubicBezTo>
                      <a:cubicBezTo>
                        <a:pt x="267650" y="86152"/>
                        <a:pt x="269977" y="91585"/>
                        <a:pt x="273856" y="90033"/>
                      </a:cubicBezTo>
                      <a:cubicBezTo>
                        <a:pt x="277735" y="88481"/>
                        <a:pt x="289372" y="100899"/>
                        <a:pt x="290148" y="92361"/>
                      </a:cubicBezTo>
                      <a:cubicBezTo>
                        <a:pt x="291699" y="89257"/>
                        <a:pt x="286269" y="79167"/>
                        <a:pt x="283166" y="79167"/>
                      </a:cubicBezTo>
                      <a:close/>
                      <a:moveTo>
                        <a:pt x="24050" y="19404"/>
                      </a:moveTo>
                      <a:cubicBezTo>
                        <a:pt x="29480" y="17075"/>
                        <a:pt x="41893" y="20180"/>
                        <a:pt x="44996" y="17075"/>
                      </a:cubicBezTo>
                      <a:cubicBezTo>
                        <a:pt x="48099" y="13971"/>
                        <a:pt x="37238" y="10866"/>
                        <a:pt x="33359" y="7761"/>
                      </a:cubicBezTo>
                      <a:cubicBezTo>
                        <a:pt x="31032" y="6209"/>
                        <a:pt x="30256" y="2328"/>
                        <a:pt x="29480" y="0"/>
                      </a:cubicBezTo>
                      <a:cubicBezTo>
                        <a:pt x="27929" y="1552"/>
                        <a:pt x="25601" y="2328"/>
                        <a:pt x="23274" y="1552"/>
                      </a:cubicBezTo>
                      <a:cubicBezTo>
                        <a:pt x="19395" y="-776"/>
                        <a:pt x="9310" y="776"/>
                        <a:pt x="6982" y="1552"/>
                      </a:cubicBezTo>
                      <a:cubicBezTo>
                        <a:pt x="5431" y="2328"/>
                        <a:pt x="8534" y="7761"/>
                        <a:pt x="8534" y="11642"/>
                      </a:cubicBezTo>
                      <a:cubicBezTo>
                        <a:pt x="8534" y="15523"/>
                        <a:pt x="3879" y="16299"/>
                        <a:pt x="3879" y="18627"/>
                      </a:cubicBezTo>
                      <a:cubicBezTo>
                        <a:pt x="3879" y="20180"/>
                        <a:pt x="2328" y="21732"/>
                        <a:pt x="0" y="24060"/>
                      </a:cubicBezTo>
                      <a:cubicBezTo>
                        <a:pt x="3103" y="26389"/>
                        <a:pt x="6207" y="28717"/>
                        <a:pt x="9310" y="28717"/>
                      </a:cubicBezTo>
                      <a:cubicBezTo>
                        <a:pt x="15516" y="28717"/>
                        <a:pt x="18619" y="21732"/>
                        <a:pt x="24050" y="1940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6" name="Forma libre 1305">
                  <a:extLst>
                    <a:ext uri="{FF2B5EF4-FFF2-40B4-BE49-F238E27FC236}">
                      <a16:creationId xmlns:a16="http://schemas.microsoft.com/office/drawing/2014/main" id="{A54B75A9-E95A-A991-F158-7667C7B3E4BD}"/>
                    </a:ext>
                  </a:extLst>
                </p:cNvPr>
                <p:cNvSpPr/>
                <p:nvPr/>
              </p:nvSpPr>
              <p:spPr>
                <a:xfrm>
                  <a:off x="5316587" y="2416619"/>
                  <a:ext cx="35812" cy="34150"/>
                </a:xfrm>
                <a:custGeom>
                  <a:avLst/>
                  <a:gdLst>
                    <a:gd name="connsiteX0" fmla="*/ 17843 w 35812"/>
                    <a:gd name="connsiteY0" fmla="*/ 0 h 34150"/>
                    <a:gd name="connsiteX1" fmla="*/ 0 w 35812"/>
                    <a:gd name="connsiteY1" fmla="*/ 10090 h 34150"/>
                    <a:gd name="connsiteX2" fmla="*/ 2327 w 35812"/>
                    <a:gd name="connsiteY2" fmla="*/ 14747 h 34150"/>
                    <a:gd name="connsiteX3" fmla="*/ 11637 w 35812"/>
                    <a:gd name="connsiteY3" fmla="*/ 24837 h 34150"/>
                    <a:gd name="connsiteX4" fmla="*/ 13188 w 35812"/>
                    <a:gd name="connsiteY4" fmla="*/ 34150 h 34150"/>
                    <a:gd name="connsiteX5" fmla="*/ 20171 w 35812"/>
                    <a:gd name="connsiteY5" fmla="*/ 33374 h 34150"/>
                    <a:gd name="connsiteX6" fmla="*/ 35687 w 35812"/>
                    <a:gd name="connsiteY6" fmla="*/ 14747 h 34150"/>
                    <a:gd name="connsiteX7" fmla="*/ 17843 w 35812"/>
                    <a:gd name="connsiteY7" fmla="*/ 0 h 3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812" h="34150">
                      <a:moveTo>
                        <a:pt x="17843" y="0"/>
                      </a:moveTo>
                      <a:cubicBezTo>
                        <a:pt x="12413" y="0"/>
                        <a:pt x="1551" y="5433"/>
                        <a:pt x="0" y="10090"/>
                      </a:cubicBezTo>
                      <a:cubicBezTo>
                        <a:pt x="776" y="11642"/>
                        <a:pt x="2327" y="12418"/>
                        <a:pt x="2327" y="14747"/>
                      </a:cubicBezTo>
                      <a:cubicBezTo>
                        <a:pt x="3879" y="19404"/>
                        <a:pt x="6982" y="22508"/>
                        <a:pt x="11637" y="24837"/>
                      </a:cubicBezTo>
                      <a:cubicBezTo>
                        <a:pt x="13964" y="26389"/>
                        <a:pt x="13964" y="30270"/>
                        <a:pt x="13188" y="34150"/>
                      </a:cubicBezTo>
                      <a:cubicBezTo>
                        <a:pt x="15516" y="34150"/>
                        <a:pt x="17843" y="34150"/>
                        <a:pt x="20171" y="33374"/>
                      </a:cubicBezTo>
                      <a:cubicBezTo>
                        <a:pt x="24825" y="32598"/>
                        <a:pt x="34135" y="18627"/>
                        <a:pt x="35687" y="14747"/>
                      </a:cubicBezTo>
                      <a:cubicBezTo>
                        <a:pt x="37238" y="10866"/>
                        <a:pt x="24050" y="0"/>
                        <a:pt x="17843" y="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7" name="Forma libre 1306">
                  <a:extLst>
                    <a:ext uri="{FF2B5EF4-FFF2-40B4-BE49-F238E27FC236}">
                      <a16:creationId xmlns:a16="http://schemas.microsoft.com/office/drawing/2014/main" id="{06EC548B-14E8-75FF-3BD0-385B6919A94C}"/>
                    </a:ext>
                  </a:extLst>
                </p:cNvPr>
                <p:cNvSpPr/>
                <p:nvPr/>
              </p:nvSpPr>
              <p:spPr>
                <a:xfrm>
                  <a:off x="6020234" y="2287003"/>
                  <a:ext cx="107059" cy="100178"/>
                </a:xfrm>
                <a:custGeom>
                  <a:avLst/>
                  <a:gdLst>
                    <a:gd name="connsiteX0" fmla="*/ 103957 w 107059"/>
                    <a:gd name="connsiteY0" fmla="*/ 4657 h 100178"/>
                    <a:gd name="connsiteX1" fmla="*/ 90768 w 107059"/>
                    <a:gd name="connsiteY1" fmla="*/ 0 h 100178"/>
                    <a:gd name="connsiteX2" fmla="*/ 81459 w 107059"/>
                    <a:gd name="connsiteY2" fmla="*/ 12418 h 100178"/>
                    <a:gd name="connsiteX3" fmla="*/ 70598 w 107059"/>
                    <a:gd name="connsiteY3" fmla="*/ 20180 h 100178"/>
                    <a:gd name="connsiteX4" fmla="*/ 64391 w 107059"/>
                    <a:gd name="connsiteY4" fmla="*/ 26389 h 100178"/>
                    <a:gd name="connsiteX5" fmla="*/ 54306 w 107059"/>
                    <a:gd name="connsiteY5" fmla="*/ 29494 h 100178"/>
                    <a:gd name="connsiteX6" fmla="*/ 44220 w 107059"/>
                    <a:gd name="connsiteY6" fmla="*/ 25613 h 100178"/>
                    <a:gd name="connsiteX7" fmla="*/ 34135 w 107059"/>
                    <a:gd name="connsiteY7" fmla="*/ 36479 h 100178"/>
                    <a:gd name="connsiteX8" fmla="*/ 4655 w 107059"/>
                    <a:gd name="connsiteY8" fmla="*/ 52778 h 100178"/>
                    <a:gd name="connsiteX9" fmla="*/ 0 w 107059"/>
                    <a:gd name="connsiteY9" fmla="*/ 59763 h 100178"/>
                    <a:gd name="connsiteX10" fmla="*/ 17843 w 107059"/>
                    <a:gd name="connsiteY10" fmla="*/ 68301 h 100178"/>
                    <a:gd name="connsiteX11" fmla="*/ 8534 w 107059"/>
                    <a:gd name="connsiteY11" fmla="*/ 85376 h 100178"/>
                    <a:gd name="connsiteX12" fmla="*/ 11637 w 107059"/>
                    <a:gd name="connsiteY12" fmla="*/ 94690 h 100178"/>
                    <a:gd name="connsiteX13" fmla="*/ 19395 w 107059"/>
                    <a:gd name="connsiteY13" fmla="*/ 98571 h 100178"/>
                    <a:gd name="connsiteX14" fmla="*/ 31032 w 107059"/>
                    <a:gd name="connsiteY14" fmla="*/ 96242 h 100178"/>
                    <a:gd name="connsiteX15" fmla="*/ 34911 w 107059"/>
                    <a:gd name="connsiteY15" fmla="*/ 98571 h 100178"/>
                    <a:gd name="connsiteX16" fmla="*/ 44220 w 107059"/>
                    <a:gd name="connsiteY16" fmla="*/ 91585 h 100178"/>
                    <a:gd name="connsiteX17" fmla="*/ 58185 w 107059"/>
                    <a:gd name="connsiteY17" fmla="*/ 88481 h 100178"/>
                    <a:gd name="connsiteX18" fmla="*/ 66719 w 107059"/>
                    <a:gd name="connsiteY18" fmla="*/ 85376 h 100178"/>
                    <a:gd name="connsiteX19" fmla="*/ 52754 w 107059"/>
                    <a:gd name="connsiteY19" fmla="*/ 72182 h 100178"/>
                    <a:gd name="connsiteX20" fmla="*/ 57409 w 107059"/>
                    <a:gd name="connsiteY20" fmla="*/ 58211 h 100178"/>
                    <a:gd name="connsiteX21" fmla="*/ 84562 w 107059"/>
                    <a:gd name="connsiteY21" fmla="*/ 41912 h 100178"/>
                    <a:gd name="connsiteX22" fmla="*/ 89993 w 107059"/>
                    <a:gd name="connsiteY22" fmla="*/ 23284 h 100178"/>
                    <a:gd name="connsiteX23" fmla="*/ 107060 w 107059"/>
                    <a:gd name="connsiteY23" fmla="*/ 6209 h 100178"/>
                    <a:gd name="connsiteX24" fmla="*/ 103957 w 107059"/>
                    <a:gd name="connsiteY24" fmla="*/ 4657 h 10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059" h="100178">
                      <a:moveTo>
                        <a:pt x="103957" y="4657"/>
                      </a:moveTo>
                      <a:cubicBezTo>
                        <a:pt x="97751" y="6985"/>
                        <a:pt x="96199" y="0"/>
                        <a:pt x="90768" y="0"/>
                      </a:cubicBezTo>
                      <a:cubicBezTo>
                        <a:pt x="86114" y="0"/>
                        <a:pt x="86889" y="12418"/>
                        <a:pt x="81459" y="12418"/>
                      </a:cubicBezTo>
                      <a:cubicBezTo>
                        <a:pt x="76804" y="12418"/>
                        <a:pt x="77580" y="19404"/>
                        <a:pt x="70598" y="20180"/>
                      </a:cubicBezTo>
                      <a:cubicBezTo>
                        <a:pt x="63615" y="20956"/>
                        <a:pt x="61288" y="20956"/>
                        <a:pt x="64391" y="26389"/>
                      </a:cubicBezTo>
                      <a:cubicBezTo>
                        <a:pt x="67494" y="31046"/>
                        <a:pt x="60512" y="29494"/>
                        <a:pt x="54306" y="29494"/>
                      </a:cubicBezTo>
                      <a:cubicBezTo>
                        <a:pt x="48099" y="29494"/>
                        <a:pt x="48099" y="25613"/>
                        <a:pt x="44220" y="25613"/>
                      </a:cubicBezTo>
                      <a:cubicBezTo>
                        <a:pt x="40342" y="25613"/>
                        <a:pt x="37238" y="32598"/>
                        <a:pt x="34135" y="36479"/>
                      </a:cubicBezTo>
                      <a:cubicBezTo>
                        <a:pt x="31032" y="40360"/>
                        <a:pt x="10861" y="49673"/>
                        <a:pt x="4655" y="52778"/>
                      </a:cubicBezTo>
                      <a:cubicBezTo>
                        <a:pt x="3103" y="53554"/>
                        <a:pt x="1552" y="56659"/>
                        <a:pt x="0" y="59763"/>
                      </a:cubicBezTo>
                      <a:cubicBezTo>
                        <a:pt x="6982" y="60539"/>
                        <a:pt x="14740" y="64420"/>
                        <a:pt x="17843" y="68301"/>
                      </a:cubicBezTo>
                      <a:cubicBezTo>
                        <a:pt x="22498" y="73734"/>
                        <a:pt x="12413" y="79943"/>
                        <a:pt x="8534" y="85376"/>
                      </a:cubicBezTo>
                      <a:cubicBezTo>
                        <a:pt x="4655" y="90809"/>
                        <a:pt x="10861" y="90809"/>
                        <a:pt x="11637" y="94690"/>
                      </a:cubicBezTo>
                      <a:cubicBezTo>
                        <a:pt x="11637" y="98571"/>
                        <a:pt x="17068" y="102451"/>
                        <a:pt x="19395" y="98571"/>
                      </a:cubicBezTo>
                      <a:cubicBezTo>
                        <a:pt x="21722" y="94690"/>
                        <a:pt x="24826" y="96242"/>
                        <a:pt x="31032" y="96242"/>
                      </a:cubicBezTo>
                      <a:cubicBezTo>
                        <a:pt x="32584" y="96242"/>
                        <a:pt x="34135" y="97018"/>
                        <a:pt x="34911" y="98571"/>
                      </a:cubicBezTo>
                      <a:cubicBezTo>
                        <a:pt x="38790" y="95466"/>
                        <a:pt x="42669" y="93138"/>
                        <a:pt x="44220" y="91585"/>
                      </a:cubicBezTo>
                      <a:cubicBezTo>
                        <a:pt x="46548" y="89257"/>
                        <a:pt x="52754" y="88481"/>
                        <a:pt x="58185" y="88481"/>
                      </a:cubicBezTo>
                      <a:cubicBezTo>
                        <a:pt x="61288" y="88481"/>
                        <a:pt x="63615" y="87705"/>
                        <a:pt x="66719" y="85376"/>
                      </a:cubicBezTo>
                      <a:cubicBezTo>
                        <a:pt x="60512" y="79167"/>
                        <a:pt x="55082" y="73734"/>
                        <a:pt x="52754" y="72182"/>
                      </a:cubicBezTo>
                      <a:cubicBezTo>
                        <a:pt x="47324" y="69077"/>
                        <a:pt x="50427" y="59763"/>
                        <a:pt x="57409" y="58211"/>
                      </a:cubicBezTo>
                      <a:cubicBezTo>
                        <a:pt x="63615" y="56659"/>
                        <a:pt x="79907" y="44240"/>
                        <a:pt x="84562" y="41912"/>
                      </a:cubicBezTo>
                      <a:cubicBezTo>
                        <a:pt x="89217" y="38807"/>
                        <a:pt x="86114" y="30270"/>
                        <a:pt x="89993" y="23284"/>
                      </a:cubicBezTo>
                      <a:cubicBezTo>
                        <a:pt x="92320" y="19404"/>
                        <a:pt x="99302" y="12418"/>
                        <a:pt x="107060" y="6209"/>
                      </a:cubicBezTo>
                      <a:cubicBezTo>
                        <a:pt x="107060" y="4657"/>
                        <a:pt x="105509" y="3881"/>
                        <a:pt x="103957" y="465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8" name="Forma libre 1307">
                  <a:extLst>
                    <a:ext uri="{FF2B5EF4-FFF2-40B4-BE49-F238E27FC236}">
                      <a16:creationId xmlns:a16="http://schemas.microsoft.com/office/drawing/2014/main" id="{5A15B71E-4EAC-E2F1-AFBA-E091DB35BFCC}"/>
                    </a:ext>
                  </a:extLst>
                </p:cNvPr>
                <p:cNvSpPr/>
                <p:nvPr/>
              </p:nvSpPr>
              <p:spPr>
                <a:xfrm>
                  <a:off x="5349946" y="2514436"/>
                  <a:ext cx="117544" cy="66824"/>
                </a:xfrm>
                <a:custGeom>
                  <a:avLst/>
                  <a:gdLst>
                    <a:gd name="connsiteX0" fmla="*/ 117145 w 117544"/>
                    <a:gd name="connsiteY0" fmla="*/ 43441 h 66824"/>
                    <a:gd name="connsiteX1" fmla="*/ 113266 w 117544"/>
                    <a:gd name="connsiteY1" fmla="*/ 43441 h 66824"/>
                    <a:gd name="connsiteX2" fmla="*/ 93096 w 117544"/>
                    <a:gd name="connsiteY2" fmla="*/ 39561 h 66824"/>
                    <a:gd name="connsiteX3" fmla="*/ 62840 w 117544"/>
                    <a:gd name="connsiteY3" fmla="*/ 27142 h 66824"/>
                    <a:gd name="connsiteX4" fmla="*/ 31032 w 117544"/>
                    <a:gd name="connsiteY4" fmla="*/ 3858 h 66824"/>
                    <a:gd name="connsiteX5" fmla="*/ 18619 w 117544"/>
                    <a:gd name="connsiteY5" fmla="*/ 1529 h 66824"/>
                    <a:gd name="connsiteX6" fmla="*/ 9310 w 117544"/>
                    <a:gd name="connsiteY6" fmla="*/ 4634 h 66824"/>
                    <a:gd name="connsiteX7" fmla="*/ 2328 w 117544"/>
                    <a:gd name="connsiteY7" fmla="*/ 13172 h 66824"/>
                    <a:gd name="connsiteX8" fmla="*/ 0 w 117544"/>
                    <a:gd name="connsiteY8" fmla="*/ 24814 h 66824"/>
                    <a:gd name="connsiteX9" fmla="*/ 7758 w 117544"/>
                    <a:gd name="connsiteY9" fmla="*/ 31023 h 66824"/>
                    <a:gd name="connsiteX10" fmla="*/ 20171 w 117544"/>
                    <a:gd name="connsiteY10" fmla="*/ 37232 h 66824"/>
                    <a:gd name="connsiteX11" fmla="*/ 31808 w 117544"/>
                    <a:gd name="connsiteY11" fmla="*/ 43441 h 66824"/>
                    <a:gd name="connsiteX12" fmla="*/ 44996 w 117544"/>
                    <a:gd name="connsiteY12" fmla="*/ 51203 h 66824"/>
                    <a:gd name="connsiteX13" fmla="*/ 59736 w 117544"/>
                    <a:gd name="connsiteY13" fmla="*/ 48874 h 66824"/>
                    <a:gd name="connsiteX14" fmla="*/ 68270 w 117544"/>
                    <a:gd name="connsiteY14" fmla="*/ 57412 h 66824"/>
                    <a:gd name="connsiteX15" fmla="*/ 88441 w 117544"/>
                    <a:gd name="connsiteY15" fmla="*/ 65173 h 66824"/>
                    <a:gd name="connsiteX16" fmla="*/ 115594 w 117544"/>
                    <a:gd name="connsiteY16" fmla="*/ 62845 h 66824"/>
                    <a:gd name="connsiteX17" fmla="*/ 116370 w 117544"/>
                    <a:gd name="connsiteY17" fmla="*/ 46546 h 66824"/>
                    <a:gd name="connsiteX18" fmla="*/ 117145 w 117544"/>
                    <a:gd name="connsiteY18" fmla="*/ 43441 h 66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7544" h="66824">
                      <a:moveTo>
                        <a:pt x="117145" y="43441"/>
                      </a:moveTo>
                      <a:cubicBezTo>
                        <a:pt x="116370" y="43441"/>
                        <a:pt x="114818" y="43441"/>
                        <a:pt x="113266" y="43441"/>
                      </a:cubicBezTo>
                      <a:cubicBezTo>
                        <a:pt x="103957" y="43441"/>
                        <a:pt x="98526" y="39561"/>
                        <a:pt x="93096" y="39561"/>
                      </a:cubicBezTo>
                      <a:cubicBezTo>
                        <a:pt x="86889" y="39561"/>
                        <a:pt x="70598" y="33351"/>
                        <a:pt x="62840" y="27142"/>
                      </a:cubicBezTo>
                      <a:cubicBezTo>
                        <a:pt x="55857" y="20933"/>
                        <a:pt x="35687" y="8515"/>
                        <a:pt x="31032" y="3858"/>
                      </a:cubicBezTo>
                      <a:cubicBezTo>
                        <a:pt x="26377" y="-799"/>
                        <a:pt x="19395" y="-799"/>
                        <a:pt x="18619" y="1529"/>
                      </a:cubicBezTo>
                      <a:cubicBezTo>
                        <a:pt x="17843" y="3858"/>
                        <a:pt x="14740" y="3858"/>
                        <a:pt x="9310" y="4634"/>
                      </a:cubicBezTo>
                      <a:cubicBezTo>
                        <a:pt x="7758" y="6962"/>
                        <a:pt x="2328" y="10067"/>
                        <a:pt x="2328" y="13172"/>
                      </a:cubicBezTo>
                      <a:cubicBezTo>
                        <a:pt x="2328" y="17052"/>
                        <a:pt x="0" y="21709"/>
                        <a:pt x="0" y="24814"/>
                      </a:cubicBezTo>
                      <a:cubicBezTo>
                        <a:pt x="0" y="27918"/>
                        <a:pt x="6207" y="28695"/>
                        <a:pt x="7758" y="31023"/>
                      </a:cubicBezTo>
                      <a:cubicBezTo>
                        <a:pt x="9310" y="33351"/>
                        <a:pt x="19395" y="34904"/>
                        <a:pt x="20171" y="37232"/>
                      </a:cubicBezTo>
                      <a:cubicBezTo>
                        <a:pt x="20947" y="39561"/>
                        <a:pt x="27929" y="42665"/>
                        <a:pt x="31808" y="43441"/>
                      </a:cubicBezTo>
                      <a:cubicBezTo>
                        <a:pt x="36462" y="44218"/>
                        <a:pt x="41893" y="48874"/>
                        <a:pt x="44996" y="51203"/>
                      </a:cubicBezTo>
                      <a:cubicBezTo>
                        <a:pt x="47324" y="52755"/>
                        <a:pt x="56633" y="48874"/>
                        <a:pt x="59736" y="48874"/>
                      </a:cubicBezTo>
                      <a:cubicBezTo>
                        <a:pt x="62840" y="48874"/>
                        <a:pt x="67494" y="54307"/>
                        <a:pt x="68270" y="57412"/>
                      </a:cubicBezTo>
                      <a:cubicBezTo>
                        <a:pt x="69046" y="60517"/>
                        <a:pt x="84562" y="62069"/>
                        <a:pt x="88441" y="65173"/>
                      </a:cubicBezTo>
                      <a:cubicBezTo>
                        <a:pt x="92320" y="68278"/>
                        <a:pt x="111715" y="66726"/>
                        <a:pt x="115594" y="62845"/>
                      </a:cubicBezTo>
                      <a:cubicBezTo>
                        <a:pt x="119473" y="58964"/>
                        <a:pt x="116370" y="51979"/>
                        <a:pt x="116370" y="46546"/>
                      </a:cubicBezTo>
                      <a:cubicBezTo>
                        <a:pt x="116370" y="44994"/>
                        <a:pt x="117145" y="44218"/>
                        <a:pt x="117145" y="4344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09" name="Forma libre 1308">
                  <a:extLst>
                    <a:ext uri="{FF2B5EF4-FFF2-40B4-BE49-F238E27FC236}">
                      <a16:creationId xmlns:a16="http://schemas.microsoft.com/office/drawing/2014/main" id="{F042C203-BE72-4288-21C6-D5092710C0A7}"/>
                    </a:ext>
                  </a:extLst>
                </p:cNvPr>
                <p:cNvSpPr/>
                <p:nvPr/>
              </p:nvSpPr>
              <p:spPr>
                <a:xfrm>
                  <a:off x="5522949" y="2547762"/>
                  <a:ext cx="133437" cy="291873"/>
                </a:xfrm>
                <a:custGeom>
                  <a:avLst/>
                  <a:gdLst>
                    <a:gd name="connsiteX0" fmla="*/ 108611 w 133437"/>
                    <a:gd name="connsiteY0" fmla="*/ 265468 h 291873"/>
                    <a:gd name="connsiteX1" fmla="*/ 103956 w 133437"/>
                    <a:gd name="connsiteY1" fmla="*/ 253826 h 291873"/>
                    <a:gd name="connsiteX2" fmla="*/ 97750 w 133437"/>
                    <a:gd name="connsiteY2" fmla="*/ 234422 h 291873"/>
                    <a:gd name="connsiteX3" fmla="*/ 92319 w 133437"/>
                    <a:gd name="connsiteY3" fmla="*/ 218123 h 291873"/>
                    <a:gd name="connsiteX4" fmla="*/ 94647 w 133437"/>
                    <a:gd name="connsiteY4" fmla="*/ 207257 h 291873"/>
                    <a:gd name="connsiteX5" fmla="*/ 95423 w 133437"/>
                    <a:gd name="connsiteY5" fmla="*/ 199496 h 291873"/>
                    <a:gd name="connsiteX6" fmla="*/ 92319 w 133437"/>
                    <a:gd name="connsiteY6" fmla="*/ 189406 h 291873"/>
                    <a:gd name="connsiteX7" fmla="*/ 80683 w 133437"/>
                    <a:gd name="connsiteY7" fmla="*/ 175435 h 291873"/>
                    <a:gd name="connsiteX8" fmla="*/ 83786 w 133437"/>
                    <a:gd name="connsiteY8" fmla="*/ 150598 h 291873"/>
                    <a:gd name="connsiteX9" fmla="*/ 92319 w 133437"/>
                    <a:gd name="connsiteY9" fmla="*/ 145941 h 291873"/>
                    <a:gd name="connsiteX10" fmla="*/ 103956 w 133437"/>
                    <a:gd name="connsiteY10" fmla="*/ 142061 h 291873"/>
                    <a:gd name="connsiteX11" fmla="*/ 117921 w 133437"/>
                    <a:gd name="connsiteY11" fmla="*/ 134299 h 291873"/>
                    <a:gd name="connsiteX12" fmla="*/ 125679 w 133437"/>
                    <a:gd name="connsiteY12" fmla="*/ 127314 h 291873"/>
                    <a:gd name="connsiteX13" fmla="*/ 133437 w 133437"/>
                    <a:gd name="connsiteY13" fmla="*/ 114119 h 291873"/>
                    <a:gd name="connsiteX14" fmla="*/ 133437 w 133437"/>
                    <a:gd name="connsiteY14" fmla="*/ 114119 h 291873"/>
                    <a:gd name="connsiteX15" fmla="*/ 126455 w 133437"/>
                    <a:gd name="connsiteY15" fmla="*/ 115672 h 291873"/>
                    <a:gd name="connsiteX16" fmla="*/ 117145 w 133437"/>
                    <a:gd name="connsiteY16" fmla="*/ 110239 h 291873"/>
                    <a:gd name="connsiteX17" fmla="*/ 108611 w 133437"/>
                    <a:gd name="connsiteY17" fmla="*/ 106358 h 291873"/>
                    <a:gd name="connsiteX18" fmla="*/ 108611 w 133437"/>
                    <a:gd name="connsiteY18" fmla="*/ 96268 h 291873"/>
                    <a:gd name="connsiteX19" fmla="*/ 102405 w 133437"/>
                    <a:gd name="connsiteY19" fmla="*/ 89283 h 291873"/>
                    <a:gd name="connsiteX20" fmla="*/ 97750 w 133437"/>
                    <a:gd name="connsiteY20" fmla="*/ 76864 h 291873"/>
                    <a:gd name="connsiteX21" fmla="*/ 83786 w 133437"/>
                    <a:gd name="connsiteY21" fmla="*/ 73760 h 291873"/>
                    <a:gd name="connsiteX22" fmla="*/ 80683 w 133437"/>
                    <a:gd name="connsiteY22" fmla="*/ 65998 h 291873"/>
                    <a:gd name="connsiteX23" fmla="*/ 93096 w 133437"/>
                    <a:gd name="connsiteY23" fmla="*/ 44266 h 291873"/>
                    <a:gd name="connsiteX24" fmla="*/ 96975 w 133437"/>
                    <a:gd name="connsiteY24" fmla="*/ 21758 h 291873"/>
                    <a:gd name="connsiteX25" fmla="*/ 90768 w 133437"/>
                    <a:gd name="connsiteY25" fmla="*/ 13997 h 291873"/>
                    <a:gd name="connsiteX26" fmla="*/ 87665 w 133437"/>
                    <a:gd name="connsiteY26" fmla="*/ 5459 h 291873"/>
                    <a:gd name="connsiteX27" fmla="*/ 77580 w 133437"/>
                    <a:gd name="connsiteY27" fmla="*/ 802 h 291873"/>
                    <a:gd name="connsiteX28" fmla="*/ 75252 w 133437"/>
                    <a:gd name="connsiteY28" fmla="*/ 2354 h 291873"/>
                    <a:gd name="connsiteX29" fmla="*/ 75252 w 133437"/>
                    <a:gd name="connsiteY29" fmla="*/ 2354 h 291873"/>
                    <a:gd name="connsiteX30" fmla="*/ 71373 w 133437"/>
                    <a:gd name="connsiteY30" fmla="*/ 10116 h 291873"/>
                    <a:gd name="connsiteX31" fmla="*/ 72925 w 133437"/>
                    <a:gd name="connsiteY31" fmla="*/ 20206 h 291873"/>
                    <a:gd name="connsiteX32" fmla="*/ 65943 w 133437"/>
                    <a:gd name="connsiteY32" fmla="*/ 20206 h 291873"/>
                    <a:gd name="connsiteX33" fmla="*/ 52754 w 133437"/>
                    <a:gd name="connsiteY33" fmla="*/ 25639 h 291873"/>
                    <a:gd name="connsiteX34" fmla="*/ 42669 w 133437"/>
                    <a:gd name="connsiteY34" fmla="*/ 38057 h 291873"/>
                    <a:gd name="connsiteX35" fmla="*/ 38014 w 133437"/>
                    <a:gd name="connsiteY35" fmla="*/ 57461 h 291873"/>
                    <a:gd name="connsiteX36" fmla="*/ 32584 w 133437"/>
                    <a:gd name="connsiteY36" fmla="*/ 76864 h 291873"/>
                    <a:gd name="connsiteX37" fmla="*/ 20171 w 133437"/>
                    <a:gd name="connsiteY37" fmla="*/ 76088 h 291873"/>
                    <a:gd name="connsiteX38" fmla="*/ 17068 w 133437"/>
                    <a:gd name="connsiteY38" fmla="*/ 91611 h 291873"/>
                    <a:gd name="connsiteX39" fmla="*/ 12413 w 133437"/>
                    <a:gd name="connsiteY39" fmla="*/ 107910 h 291873"/>
                    <a:gd name="connsiteX40" fmla="*/ 5431 w 133437"/>
                    <a:gd name="connsiteY40" fmla="*/ 119552 h 291873"/>
                    <a:gd name="connsiteX41" fmla="*/ 0 w 133437"/>
                    <a:gd name="connsiteY41" fmla="*/ 124209 h 291873"/>
                    <a:gd name="connsiteX42" fmla="*/ 14740 w 133437"/>
                    <a:gd name="connsiteY42" fmla="*/ 139732 h 291873"/>
                    <a:gd name="connsiteX43" fmla="*/ 32584 w 133437"/>
                    <a:gd name="connsiteY43" fmla="*/ 171554 h 291873"/>
                    <a:gd name="connsiteX44" fmla="*/ 30256 w 133437"/>
                    <a:gd name="connsiteY44" fmla="*/ 196391 h 291873"/>
                    <a:gd name="connsiteX45" fmla="*/ 36463 w 133437"/>
                    <a:gd name="connsiteY45" fmla="*/ 204929 h 291873"/>
                    <a:gd name="connsiteX46" fmla="*/ 51978 w 133437"/>
                    <a:gd name="connsiteY46" fmla="*/ 203376 h 291873"/>
                    <a:gd name="connsiteX47" fmla="*/ 65167 w 133437"/>
                    <a:gd name="connsiteY47" fmla="*/ 187853 h 291873"/>
                    <a:gd name="connsiteX48" fmla="*/ 72925 w 133437"/>
                    <a:gd name="connsiteY48" fmla="*/ 194062 h 291873"/>
                    <a:gd name="connsiteX49" fmla="*/ 79131 w 133437"/>
                    <a:gd name="connsiteY49" fmla="*/ 211138 h 291873"/>
                    <a:gd name="connsiteX50" fmla="*/ 86889 w 133437"/>
                    <a:gd name="connsiteY50" fmla="*/ 244512 h 291873"/>
                    <a:gd name="connsiteX51" fmla="*/ 93096 w 133437"/>
                    <a:gd name="connsiteY51" fmla="*/ 269349 h 291873"/>
                    <a:gd name="connsiteX52" fmla="*/ 95423 w 133437"/>
                    <a:gd name="connsiteY52" fmla="*/ 287976 h 291873"/>
                    <a:gd name="connsiteX53" fmla="*/ 94647 w 133437"/>
                    <a:gd name="connsiteY53" fmla="*/ 291857 h 291873"/>
                    <a:gd name="connsiteX54" fmla="*/ 108611 w 133437"/>
                    <a:gd name="connsiteY54" fmla="*/ 265468 h 2918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3437" h="291873">
                      <a:moveTo>
                        <a:pt x="108611" y="265468"/>
                      </a:moveTo>
                      <a:cubicBezTo>
                        <a:pt x="108611" y="259259"/>
                        <a:pt x="103956" y="258483"/>
                        <a:pt x="103956" y="253826"/>
                      </a:cubicBezTo>
                      <a:cubicBezTo>
                        <a:pt x="103956" y="249169"/>
                        <a:pt x="103956" y="240631"/>
                        <a:pt x="97750" y="234422"/>
                      </a:cubicBezTo>
                      <a:cubicBezTo>
                        <a:pt x="91544" y="228989"/>
                        <a:pt x="88441" y="221228"/>
                        <a:pt x="92319" y="218123"/>
                      </a:cubicBezTo>
                      <a:cubicBezTo>
                        <a:pt x="96198" y="215018"/>
                        <a:pt x="93096" y="206481"/>
                        <a:pt x="94647" y="207257"/>
                      </a:cubicBezTo>
                      <a:cubicBezTo>
                        <a:pt x="96198" y="208033"/>
                        <a:pt x="99302" y="201824"/>
                        <a:pt x="95423" y="199496"/>
                      </a:cubicBezTo>
                      <a:cubicBezTo>
                        <a:pt x="91544" y="197943"/>
                        <a:pt x="95423" y="190182"/>
                        <a:pt x="92319" y="189406"/>
                      </a:cubicBezTo>
                      <a:cubicBezTo>
                        <a:pt x="89217" y="187853"/>
                        <a:pt x="80683" y="178540"/>
                        <a:pt x="80683" y="175435"/>
                      </a:cubicBezTo>
                      <a:cubicBezTo>
                        <a:pt x="80683" y="172330"/>
                        <a:pt x="83010" y="155255"/>
                        <a:pt x="83786" y="150598"/>
                      </a:cubicBezTo>
                      <a:cubicBezTo>
                        <a:pt x="84562" y="145941"/>
                        <a:pt x="90768" y="145941"/>
                        <a:pt x="92319" y="145941"/>
                      </a:cubicBezTo>
                      <a:cubicBezTo>
                        <a:pt x="93871" y="145941"/>
                        <a:pt x="101629" y="146718"/>
                        <a:pt x="103956" y="142061"/>
                      </a:cubicBezTo>
                      <a:cubicBezTo>
                        <a:pt x="106284" y="137404"/>
                        <a:pt x="117145" y="137404"/>
                        <a:pt x="117921" y="134299"/>
                      </a:cubicBezTo>
                      <a:cubicBezTo>
                        <a:pt x="119472" y="131195"/>
                        <a:pt x="125679" y="131195"/>
                        <a:pt x="125679" y="127314"/>
                      </a:cubicBezTo>
                      <a:cubicBezTo>
                        <a:pt x="125679" y="123433"/>
                        <a:pt x="133437" y="114119"/>
                        <a:pt x="133437" y="114119"/>
                      </a:cubicBezTo>
                      <a:cubicBezTo>
                        <a:pt x="133437" y="114119"/>
                        <a:pt x="133437" y="114119"/>
                        <a:pt x="133437" y="114119"/>
                      </a:cubicBezTo>
                      <a:cubicBezTo>
                        <a:pt x="132661" y="112567"/>
                        <a:pt x="130334" y="114119"/>
                        <a:pt x="126455" y="115672"/>
                      </a:cubicBezTo>
                      <a:cubicBezTo>
                        <a:pt x="119472" y="118776"/>
                        <a:pt x="116369" y="114896"/>
                        <a:pt x="117145" y="110239"/>
                      </a:cubicBezTo>
                      <a:cubicBezTo>
                        <a:pt x="117921" y="106358"/>
                        <a:pt x="112490" y="106358"/>
                        <a:pt x="108611" y="106358"/>
                      </a:cubicBezTo>
                      <a:cubicBezTo>
                        <a:pt x="104733" y="106358"/>
                        <a:pt x="107060" y="100149"/>
                        <a:pt x="108611" y="96268"/>
                      </a:cubicBezTo>
                      <a:cubicBezTo>
                        <a:pt x="110163" y="92387"/>
                        <a:pt x="107060" y="90059"/>
                        <a:pt x="102405" y="89283"/>
                      </a:cubicBezTo>
                      <a:cubicBezTo>
                        <a:pt x="97750" y="89283"/>
                        <a:pt x="96198" y="79193"/>
                        <a:pt x="97750" y="76864"/>
                      </a:cubicBezTo>
                      <a:cubicBezTo>
                        <a:pt x="99302" y="73760"/>
                        <a:pt x="88441" y="71431"/>
                        <a:pt x="83786" y="73760"/>
                      </a:cubicBezTo>
                      <a:cubicBezTo>
                        <a:pt x="79131" y="76088"/>
                        <a:pt x="82234" y="69879"/>
                        <a:pt x="80683" y="65998"/>
                      </a:cubicBezTo>
                      <a:cubicBezTo>
                        <a:pt x="79131" y="62894"/>
                        <a:pt x="86889" y="50475"/>
                        <a:pt x="93096" y="44266"/>
                      </a:cubicBezTo>
                      <a:cubicBezTo>
                        <a:pt x="99302" y="38057"/>
                        <a:pt x="96975" y="28743"/>
                        <a:pt x="96975" y="21758"/>
                      </a:cubicBezTo>
                      <a:cubicBezTo>
                        <a:pt x="96975" y="13997"/>
                        <a:pt x="93871" y="13997"/>
                        <a:pt x="90768" y="13997"/>
                      </a:cubicBezTo>
                      <a:cubicBezTo>
                        <a:pt x="87665" y="13997"/>
                        <a:pt x="87665" y="9340"/>
                        <a:pt x="87665" y="5459"/>
                      </a:cubicBezTo>
                      <a:cubicBezTo>
                        <a:pt x="87665" y="1578"/>
                        <a:pt x="81459" y="-1526"/>
                        <a:pt x="77580" y="802"/>
                      </a:cubicBezTo>
                      <a:cubicBezTo>
                        <a:pt x="76804" y="802"/>
                        <a:pt x="76028" y="1578"/>
                        <a:pt x="75252" y="2354"/>
                      </a:cubicBezTo>
                      <a:cubicBezTo>
                        <a:pt x="75252" y="2354"/>
                        <a:pt x="75252" y="2354"/>
                        <a:pt x="75252" y="2354"/>
                      </a:cubicBezTo>
                      <a:cubicBezTo>
                        <a:pt x="75252" y="2354"/>
                        <a:pt x="73701" y="8564"/>
                        <a:pt x="71373" y="10116"/>
                      </a:cubicBezTo>
                      <a:cubicBezTo>
                        <a:pt x="69046" y="11668"/>
                        <a:pt x="69046" y="14773"/>
                        <a:pt x="72925" y="20206"/>
                      </a:cubicBezTo>
                      <a:cubicBezTo>
                        <a:pt x="76804" y="25639"/>
                        <a:pt x="67494" y="23310"/>
                        <a:pt x="65943" y="20206"/>
                      </a:cubicBezTo>
                      <a:cubicBezTo>
                        <a:pt x="64391" y="17101"/>
                        <a:pt x="57409" y="21758"/>
                        <a:pt x="52754" y="25639"/>
                      </a:cubicBezTo>
                      <a:cubicBezTo>
                        <a:pt x="48099" y="29519"/>
                        <a:pt x="42669" y="31072"/>
                        <a:pt x="42669" y="38057"/>
                      </a:cubicBezTo>
                      <a:cubicBezTo>
                        <a:pt x="42669" y="45042"/>
                        <a:pt x="37238" y="51252"/>
                        <a:pt x="38014" y="57461"/>
                      </a:cubicBezTo>
                      <a:cubicBezTo>
                        <a:pt x="39565" y="62894"/>
                        <a:pt x="31807" y="73760"/>
                        <a:pt x="32584" y="76864"/>
                      </a:cubicBezTo>
                      <a:cubicBezTo>
                        <a:pt x="33359" y="79969"/>
                        <a:pt x="22498" y="76088"/>
                        <a:pt x="20171" y="76088"/>
                      </a:cubicBezTo>
                      <a:cubicBezTo>
                        <a:pt x="18619" y="76088"/>
                        <a:pt x="19395" y="87730"/>
                        <a:pt x="17068" y="91611"/>
                      </a:cubicBezTo>
                      <a:cubicBezTo>
                        <a:pt x="14740" y="95492"/>
                        <a:pt x="16292" y="107910"/>
                        <a:pt x="12413" y="107910"/>
                      </a:cubicBezTo>
                      <a:cubicBezTo>
                        <a:pt x="8534" y="107910"/>
                        <a:pt x="5431" y="119552"/>
                        <a:pt x="5431" y="119552"/>
                      </a:cubicBezTo>
                      <a:cubicBezTo>
                        <a:pt x="5431" y="119552"/>
                        <a:pt x="2327" y="121881"/>
                        <a:pt x="0" y="124209"/>
                      </a:cubicBezTo>
                      <a:cubicBezTo>
                        <a:pt x="3103" y="130418"/>
                        <a:pt x="8534" y="137404"/>
                        <a:pt x="14740" y="139732"/>
                      </a:cubicBezTo>
                      <a:cubicBezTo>
                        <a:pt x="24049" y="143613"/>
                        <a:pt x="29480" y="161464"/>
                        <a:pt x="32584" y="171554"/>
                      </a:cubicBezTo>
                      <a:cubicBezTo>
                        <a:pt x="35686" y="180868"/>
                        <a:pt x="33359" y="190958"/>
                        <a:pt x="30256" y="196391"/>
                      </a:cubicBezTo>
                      <a:cubicBezTo>
                        <a:pt x="27153" y="201824"/>
                        <a:pt x="31032" y="201824"/>
                        <a:pt x="36463" y="204929"/>
                      </a:cubicBezTo>
                      <a:cubicBezTo>
                        <a:pt x="41893" y="208033"/>
                        <a:pt x="48099" y="208809"/>
                        <a:pt x="51978" y="203376"/>
                      </a:cubicBezTo>
                      <a:cubicBezTo>
                        <a:pt x="55857" y="197943"/>
                        <a:pt x="63615" y="194062"/>
                        <a:pt x="65167" y="187853"/>
                      </a:cubicBezTo>
                      <a:cubicBezTo>
                        <a:pt x="65943" y="181644"/>
                        <a:pt x="69822" y="190958"/>
                        <a:pt x="72925" y="194062"/>
                      </a:cubicBezTo>
                      <a:cubicBezTo>
                        <a:pt x="76028" y="197167"/>
                        <a:pt x="78355" y="203376"/>
                        <a:pt x="79131" y="211138"/>
                      </a:cubicBezTo>
                      <a:cubicBezTo>
                        <a:pt x="79907" y="218899"/>
                        <a:pt x="80683" y="238303"/>
                        <a:pt x="86889" y="244512"/>
                      </a:cubicBezTo>
                      <a:cubicBezTo>
                        <a:pt x="93871" y="250721"/>
                        <a:pt x="94647" y="264692"/>
                        <a:pt x="93096" y="269349"/>
                      </a:cubicBezTo>
                      <a:cubicBezTo>
                        <a:pt x="91544" y="274006"/>
                        <a:pt x="96198" y="282543"/>
                        <a:pt x="95423" y="287976"/>
                      </a:cubicBezTo>
                      <a:cubicBezTo>
                        <a:pt x="95423" y="288752"/>
                        <a:pt x="94647" y="290305"/>
                        <a:pt x="94647" y="291857"/>
                      </a:cubicBezTo>
                      <a:cubicBezTo>
                        <a:pt x="100854" y="292633"/>
                        <a:pt x="108611" y="265468"/>
                        <a:pt x="108611" y="26546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0" name="Forma libre 1309">
                  <a:extLst>
                    <a:ext uri="{FF2B5EF4-FFF2-40B4-BE49-F238E27FC236}">
                      <a16:creationId xmlns:a16="http://schemas.microsoft.com/office/drawing/2014/main" id="{2268B3D5-DB7E-04C2-0614-3DFC827165D1}"/>
                    </a:ext>
                  </a:extLst>
                </p:cNvPr>
                <p:cNvSpPr/>
                <p:nvPr/>
              </p:nvSpPr>
              <p:spPr>
                <a:xfrm>
                  <a:off x="5478728" y="2551323"/>
                  <a:ext cx="44996" cy="24726"/>
                </a:xfrm>
                <a:custGeom>
                  <a:avLst/>
                  <a:gdLst>
                    <a:gd name="connsiteX0" fmla="*/ 44996 w 44996"/>
                    <a:gd name="connsiteY0" fmla="*/ 8106 h 24726"/>
                    <a:gd name="connsiteX1" fmla="*/ 27153 w 44996"/>
                    <a:gd name="connsiteY1" fmla="*/ 3450 h 24726"/>
                    <a:gd name="connsiteX2" fmla="*/ 14740 w 44996"/>
                    <a:gd name="connsiteY2" fmla="*/ 1121 h 24726"/>
                    <a:gd name="connsiteX3" fmla="*/ 3879 w 44996"/>
                    <a:gd name="connsiteY3" fmla="*/ 10435 h 24726"/>
                    <a:gd name="connsiteX4" fmla="*/ 0 w 44996"/>
                    <a:gd name="connsiteY4" fmla="*/ 16644 h 24726"/>
                    <a:gd name="connsiteX5" fmla="*/ 3879 w 44996"/>
                    <a:gd name="connsiteY5" fmla="*/ 20525 h 24726"/>
                    <a:gd name="connsiteX6" fmla="*/ 13964 w 44996"/>
                    <a:gd name="connsiteY6" fmla="*/ 22853 h 24726"/>
                    <a:gd name="connsiteX7" fmla="*/ 28705 w 44996"/>
                    <a:gd name="connsiteY7" fmla="*/ 24406 h 24726"/>
                    <a:gd name="connsiteX8" fmla="*/ 44220 w 44996"/>
                    <a:gd name="connsiteY8" fmla="*/ 22853 h 24726"/>
                    <a:gd name="connsiteX9" fmla="*/ 42669 w 44996"/>
                    <a:gd name="connsiteY9" fmla="*/ 9659 h 24726"/>
                    <a:gd name="connsiteX10" fmla="*/ 44996 w 44996"/>
                    <a:gd name="connsiteY10" fmla="*/ 8106 h 2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996" h="24726">
                      <a:moveTo>
                        <a:pt x="44996" y="8106"/>
                      </a:moveTo>
                      <a:cubicBezTo>
                        <a:pt x="35686" y="-431"/>
                        <a:pt x="33359" y="6554"/>
                        <a:pt x="27153" y="3450"/>
                      </a:cubicBezTo>
                      <a:cubicBezTo>
                        <a:pt x="20947" y="345"/>
                        <a:pt x="17843" y="-1207"/>
                        <a:pt x="14740" y="1121"/>
                      </a:cubicBezTo>
                      <a:cubicBezTo>
                        <a:pt x="11637" y="3450"/>
                        <a:pt x="6982" y="3450"/>
                        <a:pt x="3879" y="10435"/>
                      </a:cubicBezTo>
                      <a:cubicBezTo>
                        <a:pt x="3103" y="12763"/>
                        <a:pt x="1552" y="15092"/>
                        <a:pt x="0" y="16644"/>
                      </a:cubicBezTo>
                      <a:cubicBezTo>
                        <a:pt x="776" y="18973"/>
                        <a:pt x="3103" y="20525"/>
                        <a:pt x="3879" y="20525"/>
                      </a:cubicBezTo>
                      <a:cubicBezTo>
                        <a:pt x="6206" y="19749"/>
                        <a:pt x="9310" y="24406"/>
                        <a:pt x="13964" y="22853"/>
                      </a:cubicBezTo>
                      <a:cubicBezTo>
                        <a:pt x="18619" y="21301"/>
                        <a:pt x="21722" y="25958"/>
                        <a:pt x="28705" y="24406"/>
                      </a:cubicBezTo>
                      <a:cubicBezTo>
                        <a:pt x="35686" y="22853"/>
                        <a:pt x="41893" y="26734"/>
                        <a:pt x="44220" y="22853"/>
                      </a:cubicBezTo>
                      <a:cubicBezTo>
                        <a:pt x="46548" y="18196"/>
                        <a:pt x="42669" y="9659"/>
                        <a:pt x="42669" y="9659"/>
                      </a:cubicBezTo>
                      <a:cubicBezTo>
                        <a:pt x="42669" y="9659"/>
                        <a:pt x="43444" y="8883"/>
                        <a:pt x="44996" y="810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1" name="Forma libre 1310">
                  <a:extLst>
                    <a:ext uri="{FF2B5EF4-FFF2-40B4-BE49-F238E27FC236}">
                      <a16:creationId xmlns:a16="http://schemas.microsoft.com/office/drawing/2014/main" id="{14A8834C-713A-F28A-47D6-5A0C4F97FA34}"/>
                    </a:ext>
                  </a:extLst>
                </p:cNvPr>
                <p:cNvSpPr/>
                <p:nvPr/>
              </p:nvSpPr>
              <p:spPr>
                <a:xfrm>
                  <a:off x="5674229" y="2633668"/>
                  <a:ext cx="112577" cy="236943"/>
                </a:xfrm>
                <a:custGeom>
                  <a:avLst/>
                  <a:gdLst>
                    <a:gd name="connsiteX0" fmla="*/ 84562 w 112577"/>
                    <a:gd name="connsiteY0" fmla="*/ 28213 h 236943"/>
                    <a:gd name="connsiteX1" fmla="*/ 69046 w 112577"/>
                    <a:gd name="connsiteY1" fmla="*/ 16571 h 236943"/>
                    <a:gd name="connsiteX2" fmla="*/ 64391 w 112577"/>
                    <a:gd name="connsiteY2" fmla="*/ 7257 h 236943"/>
                    <a:gd name="connsiteX3" fmla="*/ 51202 w 112577"/>
                    <a:gd name="connsiteY3" fmla="*/ 272 h 236943"/>
                    <a:gd name="connsiteX4" fmla="*/ 38790 w 112577"/>
                    <a:gd name="connsiteY4" fmla="*/ 8033 h 236943"/>
                    <a:gd name="connsiteX5" fmla="*/ 28705 w 112577"/>
                    <a:gd name="connsiteY5" fmla="*/ 9586 h 236943"/>
                    <a:gd name="connsiteX6" fmla="*/ 15516 w 112577"/>
                    <a:gd name="connsiteY6" fmla="*/ 9586 h 236943"/>
                    <a:gd name="connsiteX7" fmla="*/ 3879 w 112577"/>
                    <a:gd name="connsiteY7" fmla="*/ 11138 h 236943"/>
                    <a:gd name="connsiteX8" fmla="*/ 0 w 112577"/>
                    <a:gd name="connsiteY8" fmla="*/ 14242 h 236943"/>
                    <a:gd name="connsiteX9" fmla="*/ 5431 w 112577"/>
                    <a:gd name="connsiteY9" fmla="*/ 22780 h 236943"/>
                    <a:gd name="connsiteX10" fmla="*/ 13189 w 112577"/>
                    <a:gd name="connsiteY10" fmla="*/ 34422 h 236943"/>
                    <a:gd name="connsiteX11" fmla="*/ 26377 w 112577"/>
                    <a:gd name="connsiteY11" fmla="*/ 41408 h 236943"/>
                    <a:gd name="connsiteX12" fmla="*/ 37238 w 112577"/>
                    <a:gd name="connsiteY12" fmla="*/ 44512 h 236943"/>
                    <a:gd name="connsiteX13" fmla="*/ 41893 w 112577"/>
                    <a:gd name="connsiteY13" fmla="*/ 56154 h 236943"/>
                    <a:gd name="connsiteX14" fmla="*/ 30256 w 112577"/>
                    <a:gd name="connsiteY14" fmla="*/ 63140 h 236943"/>
                    <a:gd name="connsiteX15" fmla="*/ 47323 w 112577"/>
                    <a:gd name="connsiteY15" fmla="*/ 77886 h 236943"/>
                    <a:gd name="connsiteX16" fmla="*/ 55081 w 112577"/>
                    <a:gd name="connsiteY16" fmla="*/ 91857 h 236943"/>
                    <a:gd name="connsiteX17" fmla="*/ 68270 w 112577"/>
                    <a:gd name="connsiteY17" fmla="*/ 108932 h 236943"/>
                    <a:gd name="connsiteX18" fmla="*/ 81459 w 112577"/>
                    <a:gd name="connsiteY18" fmla="*/ 120574 h 236943"/>
                    <a:gd name="connsiteX19" fmla="*/ 84562 w 112577"/>
                    <a:gd name="connsiteY19" fmla="*/ 136097 h 236943"/>
                    <a:gd name="connsiteX20" fmla="*/ 89217 w 112577"/>
                    <a:gd name="connsiteY20" fmla="*/ 161710 h 236943"/>
                    <a:gd name="connsiteX21" fmla="*/ 78355 w 112577"/>
                    <a:gd name="connsiteY21" fmla="*/ 179562 h 236943"/>
                    <a:gd name="connsiteX22" fmla="*/ 64391 w 112577"/>
                    <a:gd name="connsiteY22" fmla="*/ 188099 h 236943"/>
                    <a:gd name="connsiteX23" fmla="*/ 64391 w 112577"/>
                    <a:gd name="connsiteY23" fmla="*/ 202070 h 236943"/>
                    <a:gd name="connsiteX24" fmla="*/ 46548 w 112577"/>
                    <a:gd name="connsiteY24" fmla="*/ 202070 h 236943"/>
                    <a:gd name="connsiteX25" fmla="*/ 37238 w 112577"/>
                    <a:gd name="connsiteY25" fmla="*/ 209831 h 236943"/>
                    <a:gd name="connsiteX26" fmla="*/ 44220 w 112577"/>
                    <a:gd name="connsiteY26" fmla="*/ 215264 h 236943"/>
                    <a:gd name="connsiteX27" fmla="*/ 39565 w 112577"/>
                    <a:gd name="connsiteY27" fmla="*/ 229235 h 236943"/>
                    <a:gd name="connsiteX28" fmla="*/ 47323 w 112577"/>
                    <a:gd name="connsiteY28" fmla="*/ 235444 h 236943"/>
                    <a:gd name="connsiteX29" fmla="*/ 61288 w 112577"/>
                    <a:gd name="connsiteY29" fmla="*/ 224578 h 236943"/>
                    <a:gd name="connsiteX30" fmla="*/ 65167 w 112577"/>
                    <a:gd name="connsiteY30" fmla="*/ 218369 h 236943"/>
                    <a:gd name="connsiteX31" fmla="*/ 69046 w 112577"/>
                    <a:gd name="connsiteY31" fmla="*/ 209831 h 236943"/>
                    <a:gd name="connsiteX32" fmla="*/ 78355 w 112577"/>
                    <a:gd name="connsiteY32" fmla="*/ 208279 h 236943"/>
                    <a:gd name="connsiteX33" fmla="*/ 99302 w 112577"/>
                    <a:gd name="connsiteY33" fmla="*/ 198189 h 236943"/>
                    <a:gd name="connsiteX34" fmla="*/ 111714 w 112577"/>
                    <a:gd name="connsiteY34" fmla="*/ 177233 h 236943"/>
                    <a:gd name="connsiteX35" fmla="*/ 107835 w 112577"/>
                    <a:gd name="connsiteY35" fmla="*/ 140754 h 236943"/>
                    <a:gd name="connsiteX36" fmla="*/ 93096 w 112577"/>
                    <a:gd name="connsiteY36" fmla="*/ 115918 h 236943"/>
                    <a:gd name="connsiteX37" fmla="*/ 68270 w 112577"/>
                    <a:gd name="connsiteY37" fmla="*/ 94962 h 236943"/>
                    <a:gd name="connsiteX38" fmla="*/ 61288 w 112577"/>
                    <a:gd name="connsiteY38" fmla="*/ 83319 h 236943"/>
                    <a:gd name="connsiteX39" fmla="*/ 57409 w 112577"/>
                    <a:gd name="connsiteY39" fmla="*/ 62364 h 236943"/>
                    <a:gd name="connsiteX40" fmla="*/ 68270 w 112577"/>
                    <a:gd name="connsiteY40" fmla="*/ 48393 h 236943"/>
                    <a:gd name="connsiteX41" fmla="*/ 74476 w 112577"/>
                    <a:gd name="connsiteY41" fmla="*/ 39079 h 236943"/>
                    <a:gd name="connsiteX42" fmla="*/ 86889 w 112577"/>
                    <a:gd name="connsiteY42" fmla="*/ 31318 h 236943"/>
                    <a:gd name="connsiteX43" fmla="*/ 88441 w 112577"/>
                    <a:gd name="connsiteY43" fmla="*/ 30541 h 236943"/>
                    <a:gd name="connsiteX44" fmla="*/ 84562 w 112577"/>
                    <a:gd name="connsiteY44" fmla="*/ 28213 h 23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2577" h="236943">
                      <a:moveTo>
                        <a:pt x="84562" y="28213"/>
                      </a:moveTo>
                      <a:cubicBezTo>
                        <a:pt x="79907" y="27437"/>
                        <a:pt x="69046" y="19675"/>
                        <a:pt x="69046" y="16571"/>
                      </a:cubicBezTo>
                      <a:cubicBezTo>
                        <a:pt x="69046" y="13466"/>
                        <a:pt x="74476" y="8809"/>
                        <a:pt x="64391" y="7257"/>
                      </a:cubicBezTo>
                      <a:cubicBezTo>
                        <a:pt x="54306" y="5705"/>
                        <a:pt x="53530" y="2600"/>
                        <a:pt x="51202" y="272"/>
                      </a:cubicBezTo>
                      <a:cubicBezTo>
                        <a:pt x="49651" y="-1280"/>
                        <a:pt x="41117" y="4153"/>
                        <a:pt x="38790" y="8033"/>
                      </a:cubicBezTo>
                      <a:cubicBezTo>
                        <a:pt x="36463" y="12690"/>
                        <a:pt x="34135" y="6481"/>
                        <a:pt x="28705" y="9586"/>
                      </a:cubicBezTo>
                      <a:cubicBezTo>
                        <a:pt x="23274" y="12690"/>
                        <a:pt x="17843" y="4929"/>
                        <a:pt x="15516" y="9586"/>
                      </a:cubicBezTo>
                      <a:cubicBezTo>
                        <a:pt x="13189" y="14242"/>
                        <a:pt x="6982" y="7257"/>
                        <a:pt x="3879" y="11138"/>
                      </a:cubicBezTo>
                      <a:cubicBezTo>
                        <a:pt x="2327" y="12690"/>
                        <a:pt x="1552" y="13466"/>
                        <a:pt x="0" y="14242"/>
                      </a:cubicBezTo>
                      <a:cubicBezTo>
                        <a:pt x="2327" y="17347"/>
                        <a:pt x="5431" y="20452"/>
                        <a:pt x="5431" y="22780"/>
                      </a:cubicBezTo>
                      <a:cubicBezTo>
                        <a:pt x="5431" y="26661"/>
                        <a:pt x="13189" y="29765"/>
                        <a:pt x="13189" y="34422"/>
                      </a:cubicBezTo>
                      <a:cubicBezTo>
                        <a:pt x="13189" y="39079"/>
                        <a:pt x="23274" y="42960"/>
                        <a:pt x="26377" y="41408"/>
                      </a:cubicBezTo>
                      <a:cubicBezTo>
                        <a:pt x="29480" y="39079"/>
                        <a:pt x="36463" y="37527"/>
                        <a:pt x="37238" y="44512"/>
                      </a:cubicBezTo>
                      <a:cubicBezTo>
                        <a:pt x="38014" y="51498"/>
                        <a:pt x="41893" y="51498"/>
                        <a:pt x="41893" y="56154"/>
                      </a:cubicBezTo>
                      <a:cubicBezTo>
                        <a:pt x="41893" y="60811"/>
                        <a:pt x="31807" y="58483"/>
                        <a:pt x="30256" y="63140"/>
                      </a:cubicBezTo>
                      <a:cubicBezTo>
                        <a:pt x="27928" y="67797"/>
                        <a:pt x="47323" y="74006"/>
                        <a:pt x="47323" y="77886"/>
                      </a:cubicBezTo>
                      <a:cubicBezTo>
                        <a:pt x="47323" y="81767"/>
                        <a:pt x="53530" y="86424"/>
                        <a:pt x="55081" y="91857"/>
                      </a:cubicBezTo>
                      <a:cubicBezTo>
                        <a:pt x="57409" y="96514"/>
                        <a:pt x="65943" y="102723"/>
                        <a:pt x="68270" y="108932"/>
                      </a:cubicBezTo>
                      <a:cubicBezTo>
                        <a:pt x="70597" y="115141"/>
                        <a:pt x="78355" y="117470"/>
                        <a:pt x="81459" y="120574"/>
                      </a:cubicBezTo>
                      <a:cubicBezTo>
                        <a:pt x="84562" y="123679"/>
                        <a:pt x="85338" y="130664"/>
                        <a:pt x="84562" y="136097"/>
                      </a:cubicBezTo>
                      <a:cubicBezTo>
                        <a:pt x="83786" y="142307"/>
                        <a:pt x="83786" y="153173"/>
                        <a:pt x="89217" y="161710"/>
                      </a:cubicBezTo>
                      <a:cubicBezTo>
                        <a:pt x="95423" y="170248"/>
                        <a:pt x="82234" y="174905"/>
                        <a:pt x="78355" y="179562"/>
                      </a:cubicBezTo>
                      <a:cubicBezTo>
                        <a:pt x="74476" y="184218"/>
                        <a:pt x="76028" y="191204"/>
                        <a:pt x="64391" y="188099"/>
                      </a:cubicBezTo>
                      <a:cubicBezTo>
                        <a:pt x="52754" y="184995"/>
                        <a:pt x="66718" y="198189"/>
                        <a:pt x="64391" y="202070"/>
                      </a:cubicBezTo>
                      <a:cubicBezTo>
                        <a:pt x="62064" y="205951"/>
                        <a:pt x="46548" y="198189"/>
                        <a:pt x="46548" y="202070"/>
                      </a:cubicBezTo>
                      <a:cubicBezTo>
                        <a:pt x="46548" y="204398"/>
                        <a:pt x="41117" y="207503"/>
                        <a:pt x="37238" y="209831"/>
                      </a:cubicBezTo>
                      <a:cubicBezTo>
                        <a:pt x="38790" y="212160"/>
                        <a:pt x="41117" y="212936"/>
                        <a:pt x="44220" y="215264"/>
                      </a:cubicBezTo>
                      <a:cubicBezTo>
                        <a:pt x="48099" y="217593"/>
                        <a:pt x="39565" y="221474"/>
                        <a:pt x="39565" y="229235"/>
                      </a:cubicBezTo>
                      <a:cubicBezTo>
                        <a:pt x="39565" y="236996"/>
                        <a:pt x="44996" y="238549"/>
                        <a:pt x="47323" y="235444"/>
                      </a:cubicBezTo>
                      <a:cubicBezTo>
                        <a:pt x="49651" y="232340"/>
                        <a:pt x="58185" y="226130"/>
                        <a:pt x="61288" y="224578"/>
                      </a:cubicBezTo>
                      <a:cubicBezTo>
                        <a:pt x="64391" y="223802"/>
                        <a:pt x="61288" y="218369"/>
                        <a:pt x="65167" y="218369"/>
                      </a:cubicBezTo>
                      <a:cubicBezTo>
                        <a:pt x="69046" y="218369"/>
                        <a:pt x="67494" y="212936"/>
                        <a:pt x="69046" y="209831"/>
                      </a:cubicBezTo>
                      <a:cubicBezTo>
                        <a:pt x="70597" y="206727"/>
                        <a:pt x="72925" y="208279"/>
                        <a:pt x="78355" y="208279"/>
                      </a:cubicBezTo>
                      <a:cubicBezTo>
                        <a:pt x="83786" y="208279"/>
                        <a:pt x="91544" y="202846"/>
                        <a:pt x="99302" y="198189"/>
                      </a:cubicBezTo>
                      <a:cubicBezTo>
                        <a:pt x="107060" y="192756"/>
                        <a:pt x="108611" y="191980"/>
                        <a:pt x="111714" y="177233"/>
                      </a:cubicBezTo>
                      <a:cubicBezTo>
                        <a:pt x="114818" y="162486"/>
                        <a:pt x="108611" y="145411"/>
                        <a:pt x="107835" y="140754"/>
                      </a:cubicBezTo>
                      <a:cubicBezTo>
                        <a:pt x="107835" y="136097"/>
                        <a:pt x="96975" y="115918"/>
                        <a:pt x="93096" y="115918"/>
                      </a:cubicBezTo>
                      <a:cubicBezTo>
                        <a:pt x="89217" y="115918"/>
                        <a:pt x="71373" y="98066"/>
                        <a:pt x="68270" y="94962"/>
                      </a:cubicBezTo>
                      <a:cubicBezTo>
                        <a:pt x="65167" y="91857"/>
                        <a:pt x="65943" y="87200"/>
                        <a:pt x="61288" y="83319"/>
                      </a:cubicBezTo>
                      <a:cubicBezTo>
                        <a:pt x="56633" y="79439"/>
                        <a:pt x="55857" y="69349"/>
                        <a:pt x="57409" y="62364"/>
                      </a:cubicBezTo>
                      <a:cubicBezTo>
                        <a:pt x="58185" y="55378"/>
                        <a:pt x="69046" y="53826"/>
                        <a:pt x="68270" y="48393"/>
                      </a:cubicBezTo>
                      <a:cubicBezTo>
                        <a:pt x="68270" y="43736"/>
                        <a:pt x="69046" y="39079"/>
                        <a:pt x="74476" y="39079"/>
                      </a:cubicBezTo>
                      <a:cubicBezTo>
                        <a:pt x="79907" y="39079"/>
                        <a:pt x="84562" y="34422"/>
                        <a:pt x="86889" y="31318"/>
                      </a:cubicBezTo>
                      <a:cubicBezTo>
                        <a:pt x="86889" y="30541"/>
                        <a:pt x="87665" y="30541"/>
                        <a:pt x="88441" y="30541"/>
                      </a:cubicBezTo>
                      <a:cubicBezTo>
                        <a:pt x="86889" y="29765"/>
                        <a:pt x="85338" y="28213"/>
                        <a:pt x="84562" y="2821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2" name="Forma libre 1311">
                  <a:extLst>
                    <a:ext uri="{FF2B5EF4-FFF2-40B4-BE49-F238E27FC236}">
                      <a16:creationId xmlns:a16="http://schemas.microsoft.com/office/drawing/2014/main" id="{AD96C9A4-A2F5-8189-274C-E56EC41B5B74}"/>
                    </a:ext>
                  </a:extLst>
                </p:cNvPr>
                <p:cNvSpPr/>
                <p:nvPr/>
              </p:nvSpPr>
              <p:spPr>
                <a:xfrm>
                  <a:off x="5677865" y="2776751"/>
                  <a:ext cx="86439" cy="66748"/>
                </a:xfrm>
                <a:custGeom>
                  <a:avLst/>
                  <a:gdLst>
                    <a:gd name="connsiteX0" fmla="*/ 42136 w 86439"/>
                    <a:gd name="connsiteY0" fmla="*/ 59763 h 66748"/>
                    <a:gd name="connsiteX1" fmla="*/ 59980 w 86439"/>
                    <a:gd name="connsiteY1" fmla="*/ 59763 h 66748"/>
                    <a:gd name="connsiteX2" fmla="*/ 59980 w 86439"/>
                    <a:gd name="connsiteY2" fmla="*/ 45793 h 66748"/>
                    <a:gd name="connsiteX3" fmla="*/ 73944 w 86439"/>
                    <a:gd name="connsiteY3" fmla="*/ 37255 h 66748"/>
                    <a:gd name="connsiteX4" fmla="*/ 84805 w 86439"/>
                    <a:gd name="connsiteY4" fmla="*/ 19404 h 66748"/>
                    <a:gd name="connsiteX5" fmla="*/ 79375 w 86439"/>
                    <a:gd name="connsiteY5" fmla="*/ 0 h 66748"/>
                    <a:gd name="connsiteX6" fmla="*/ 68513 w 86439"/>
                    <a:gd name="connsiteY6" fmla="*/ 2328 h 66748"/>
                    <a:gd name="connsiteX7" fmla="*/ 57652 w 86439"/>
                    <a:gd name="connsiteY7" fmla="*/ 5433 h 66748"/>
                    <a:gd name="connsiteX8" fmla="*/ 52997 w 86439"/>
                    <a:gd name="connsiteY8" fmla="*/ 9314 h 66748"/>
                    <a:gd name="connsiteX9" fmla="*/ 44464 w 86439"/>
                    <a:gd name="connsiteY9" fmla="*/ 3105 h 66748"/>
                    <a:gd name="connsiteX10" fmla="*/ 23517 w 86439"/>
                    <a:gd name="connsiteY10" fmla="*/ 2328 h 66748"/>
                    <a:gd name="connsiteX11" fmla="*/ 2571 w 86439"/>
                    <a:gd name="connsiteY11" fmla="*/ 13195 h 66748"/>
                    <a:gd name="connsiteX12" fmla="*/ 3346 w 86439"/>
                    <a:gd name="connsiteY12" fmla="*/ 27165 h 66748"/>
                    <a:gd name="connsiteX13" fmla="*/ 5674 w 86439"/>
                    <a:gd name="connsiteY13" fmla="*/ 38807 h 66748"/>
                    <a:gd name="connsiteX14" fmla="*/ 5674 w 86439"/>
                    <a:gd name="connsiteY14" fmla="*/ 39584 h 66748"/>
                    <a:gd name="connsiteX15" fmla="*/ 9553 w 86439"/>
                    <a:gd name="connsiteY15" fmla="*/ 53554 h 66748"/>
                    <a:gd name="connsiteX16" fmla="*/ 18862 w 86439"/>
                    <a:gd name="connsiteY16" fmla="*/ 55106 h 66748"/>
                    <a:gd name="connsiteX17" fmla="*/ 19638 w 86439"/>
                    <a:gd name="connsiteY17" fmla="*/ 63644 h 66748"/>
                    <a:gd name="connsiteX18" fmla="*/ 32051 w 86439"/>
                    <a:gd name="connsiteY18" fmla="*/ 64420 h 66748"/>
                    <a:gd name="connsiteX19" fmla="*/ 33603 w 86439"/>
                    <a:gd name="connsiteY19" fmla="*/ 66749 h 66748"/>
                    <a:gd name="connsiteX20" fmla="*/ 42136 w 86439"/>
                    <a:gd name="connsiteY20" fmla="*/ 59763 h 66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6439" h="66748">
                      <a:moveTo>
                        <a:pt x="42136" y="59763"/>
                      </a:moveTo>
                      <a:cubicBezTo>
                        <a:pt x="42136" y="55883"/>
                        <a:pt x="57652" y="63644"/>
                        <a:pt x="59980" y="59763"/>
                      </a:cubicBezTo>
                      <a:cubicBezTo>
                        <a:pt x="62307" y="55883"/>
                        <a:pt x="48343" y="42688"/>
                        <a:pt x="59980" y="45793"/>
                      </a:cubicBezTo>
                      <a:cubicBezTo>
                        <a:pt x="71617" y="48897"/>
                        <a:pt x="70065" y="41912"/>
                        <a:pt x="73944" y="37255"/>
                      </a:cubicBezTo>
                      <a:cubicBezTo>
                        <a:pt x="77823" y="32598"/>
                        <a:pt x="91012" y="28718"/>
                        <a:pt x="84805" y="19404"/>
                      </a:cubicBezTo>
                      <a:cubicBezTo>
                        <a:pt x="80926" y="13195"/>
                        <a:pt x="79375" y="5433"/>
                        <a:pt x="79375" y="0"/>
                      </a:cubicBezTo>
                      <a:cubicBezTo>
                        <a:pt x="75496" y="3105"/>
                        <a:pt x="70841" y="3105"/>
                        <a:pt x="68513" y="2328"/>
                      </a:cubicBezTo>
                      <a:cubicBezTo>
                        <a:pt x="65410" y="776"/>
                        <a:pt x="57652" y="0"/>
                        <a:pt x="57652" y="5433"/>
                      </a:cubicBezTo>
                      <a:cubicBezTo>
                        <a:pt x="57652" y="10866"/>
                        <a:pt x="52222" y="12418"/>
                        <a:pt x="52997" y="9314"/>
                      </a:cubicBezTo>
                      <a:cubicBezTo>
                        <a:pt x="53773" y="6985"/>
                        <a:pt x="47567" y="6985"/>
                        <a:pt x="44464" y="3105"/>
                      </a:cubicBezTo>
                      <a:cubicBezTo>
                        <a:pt x="41361" y="-776"/>
                        <a:pt x="28948" y="4657"/>
                        <a:pt x="23517" y="2328"/>
                      </a:cubicBezTo>
                      <a:cubicBezTo>
                        <a:pt x="17311" y="0"/>
                        <a:pt x="8001" y="5433"/>
                        <a:pt x="2571" y="13195"/>
                      </a:cubicBezTo>
                      <a:cubicBezTo>
                        <a:pt x="-3636" y="20180"/>
                        <a:pt x="3346" y="20180"/>
                        <a:pt x="3346" y="27165"/>
                      </a:cubicBezTo>
                      <a:cubicBezTo>
                        <a:pt x="3346" y="34151"/>
                        <a:pt x="7225" y="34151"/>
                        <a:pt x="5674" y="38807"/>
                      </a:cubicBezTo>
                      <a:cubicBezTo>
                        <a:pt x="5674" y="38807"/>
                        <a:pt x="5674" y="38807"/>
                        <a:pt x="5674" y="39584"/>
                      </a:cubicBezTo>
                      <a:cubicBezTo>
                        <a:pt x="11880" y="41912"/>
                        <a:pt x="9553" y="49673"/>
                        <a:pt x="9553" y="53554"/>
                      </a:cubicBezTo>
                      <a:cubicBezTo>
                        <a:pt x="10329" y="58211"/>
                        <a:pt x="15759" y="55106"/>
                        <a:pt x="18862" y="55106"/>
                      </a:cubicBezTo>
                      <a:cubicBezTo>
                        <a:pt x="21966" y="55106"/>
                        <a:pt x="16535" y="60539"/>
                        <a:pt x="19638" y="63644"/>
                      </a:cubicBezTo>
                      <a:cubicBezTo>
                        <a:pt x="22741" y="66749"/>
                        <a:pt x="30499" y="60539"/>
                        <a:pt x="32051" y="64420"/>
                      </a:cubicBezTo>
                      <a:cubicBezTo>
                        <a:pt x="32051" y="65196"/>
                        <a:pt x="32827" y="65972"/>
                        <a:pt x="33603" y="66749"/>
                      </a:cubicBezTo>
                      <a:cubicBezTo>
                        <a:pt x="36706" y="65196"/>
                        <a:pt x="42136" y="62092"/>
                        <a:pt x="42136" y="5976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3" name="Forma libre 1312">
                  <a:extLst>
                    <a:ext uri="{FF2B5EF4-FFF2-40B4-BE49-F238E27FC236}">
                      <a16:creationId xmlns:a16="http://schemas.microsoft.com/office/drawing/2014/main" id="{A0CBEF90-E36C-CD91-8229-17063DAB5FE9}"/>
                    </a:ext>
                  </a:extLst>
                </p:cNvPr>
                <p:cNvSpPr/>
                <p:nvPr/>
              </p:nvSpPr>
              <p:spPr>
                <a:xfrm>
                  <a:off x="5643197" y="2648483"/>
                  <a:ext cx="116649" cy="138043"/>
                </a:xfrm>
                <a:custGeom>
                  <a:avLst/>
                  <a:gdLst>
                    <a:gd name="connsiteX0" fmla="*/ 77580 w 116649"/>
                    <a:gd name="connsiteY0" fmla="*/ 63848 h 138043"/>
                    <a:gd name="connsiteX1" fmla="*/ 60512 w 116649"/>
                    <a:gd name="connsiteY1" fmla="*/ 49101 h 138043"/>
                    <a:gd name="connsiteX2" fmla="*/ 72149 w 116649"/>
                    <a:gd name="connsiteY2" fmla="*/ 42116 h 138043"/>
                    <a:gd name="connsiteX3" fmla="*/ 67494 w 116649"/>
                    <a:gd name="connsiteY3" fmla="*/ 30474 h 138043"/>
                    <a:gd name="connsiteX4" fmla="*/ 56633 w 116649"/>
                    <a:gd name="connsiteY4" fmla="*/ 27369 h 138043"/>
                    <a:gd name="connsiteX5" fmla="*/ 43444 w 116649"/>
                    <a:gd name="connsiteY5" fmla="*/ 20384 h 138043"/>
                    <a:gd name="connsiteX6" fmla="*/ 35686 w 116649"/>
                    <a:gd name="connsiteY6" fmla="*/ 8742 h 138043"/>
                    <a:gd name="connsiteX7" fmla="*/ 30256 w 116649"/>
                    <a:gd name="connsiteY7" fmla="*/ 204 h 138043"/>
                    <a:gd name="connsiteX8" fmla="*/ 24049 w 116649"/>
                    <a:gd name="connsiteY8" fmla="*/ 204 h 138043"/>
                    <a:gd name="connsiteX9" fmla="*/ 21722 w 116649"/>
                    <a:gd name="connsiteY9" fmla="*/ 7966 h 138043"/>
                    <a:gd name="connsiteX10" fmla="*/ 20947 w 116649"/>
                    <a:gd name="connsiteY10" fmla="*/ 20384 h 138043"/>
                    <a:gd name="connsiteX11" fmla="*/ 13189 w 116649"/>
                    <a:gd name="connsiteY11" fmla="*/ 12622 h 138043"/>
                    <a:gd name="connsiteX12" fmla="*/ 5431 w 116649"/>
                    <a:gd name="connsiteY12" fmla="*/ 25817 h 138043"/>
                    <a:gd name="connsiteX13" fmla="*/ 0 w 116649"/>
                    <a:gd name="connsiteY13" fmla="*/ 30474 h 138043"/>
                    <a:gd name="connsiteX14" fmla="*/ 3103 w 116649"/>
                    <a:gd name="connsiteY14" fmla="*/ 33578 h 138043"/>
                    <a:gd name="connsiteX15" fmla="*/ 4655 w 116649"/>
                    <a:gd name="connsiteY15" fmla="*/ 45221 h 138043"/>
                    <a:gd name="connsiteX16" fmla="*/ 15516 w 116649"/>
                    <a:gd name="connsiteY16" fmla="*/ 49101 h 138043"/>
                    <a:gd name="connsiteX17" fmla="*/ 13964 w 116649"/>
                    <a:gd name="connsiteY17" fmla="*/ 65400 h 138043"/>
                    <a:gd name="connsiteX18" fmla="*/ 10085 w 116649"/>
                    <a:gd name="connsiteY18" fmla="*/ 77043 h 138043"/>
                    <a:gd name="connsiteX19" fmla="*/ 24049 w 116649"/>
                    <a:gd name="connsiteY19" fmla="*/ 71610 h 138043"/>
                    <a:gd name="connsiteX20" fmla="*/ 35686 w 116649"/>
                    <a:gd name="connsiteY20" fmla="*/ 70833 h 138043"/>
                    <a:gd name="connsiteX21" fmla="*/ 45772 w 116649"/>
                    <a:gd name="connsiteY21" fmla="*/ 68505 h 138043"/>
                    <a:gd name="connsiteX22" fmla="*/ 60512 w 116649"/>
                    <a:gd name="connsiteY22" fmla="*/ 67729 h 138043"/>
                    <a:gd name="connsiteX23" fmla="*/ 72149 w 116649"/>
                    <a:gd name="connsiteY23" fmla="*/ 79371 h 138043"/>
                    <a:gd name="connsiteX24" fmla="*/ 73701 w 116649"/>
                    <a:gd name="connsiteY24" fmla="*/ 97999 h 138043"/>
                    <a:gd name="connsiteX25" fmla="*/ 84562 w 116649"/>
                    <a:gd name="connsiteY25" fmla="*/ 114298 h 138043"/>
                    <a:gd name="connsiteX26" fmla="*/ 82234 w 116649"/>
                    <a:gd name="connsiteY26" fmla="*/ 132149 h 138043"/>
                    <a:gd name="connsiteX27" fmla="*/ 89217 w 116649"/>
                    <a:gd name="connsiteY27" fmla="*/ 136806 h 138043"/>
                    <a:gd name="connsiteX28" fmla="*/ 93871 w 116649"/>
                    <a:gd name="connsiteY28" fmla="*/ 132925 h 138043"/>
                    <a:gd name="connsiteX29" fmla="*/ 104733 w 116649"/>
                    <a:gd name="connsiteY29" fmla="*/ 129821 h 138043"/>
                    <a:gd name="connsiteX30" fmla="*/ 115593 w 116649"/>
                    <a:gd name="connsiteY30" fmla="*/ 127492 h 138043"/>
                    <a:gd name="connsiteX31" fmla="*/ 116369 w 116649"/>
                    <a:gd name="connsiteY31" fmla="*/ 121283 h 138043"/>
                    <a:gd name="connsiteX32" fmla="*/ 113266 w 116649"/>
                    <a:gd name="connsiteY32" fmla="*/ 105760 h 138043"/>
                    <a:gd name="connsiteX33" fmla="*/ 100077 w 116649"/>
                    <a:gd name="connsiteY33" fmla="*/ 94118 h 138043"/>
                    <a:gd name="connsiteX34" fmla="*/ 86889 w 116649"/>
                    <a:gd name="connsiteY34" fmla="*/ 77043 h 138043"/>
                    <a:gd name="connsiteX35" fmla="*/ 77580 w 116649"/>
                    <a:gd name="connsiteY35" fmla="*/ 63848 h 1380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16649" h="138043">
                      <a:moveTo>
                        <a:pt x="77580" y="63848"/>
                      </a:moveTo>
                      <a:cubicBezTo>
                        <a:pt x="77580" y="59967"/>
                        <a:pt x="58960" y="53758"/>
                        <a:pt x="60512" y="49101"/>
                      </a:cubicBezTo>
                      <a:cubicBezTo>
                        <a:pt x="62839" y="44445"/>
                        <a:pt x="72149" y="46773"/>
                        <a:pt x="72149" y="42116"/>
                      </a:cubicBezTo>
                      <a:cubicBezTo>
                        <a:pt x="72149" y="37459"/>
                        <a:pt x="68270" y="37459"/>
                        <a:pt x="67494" y="30474"/>
                      </a:cubicBezTo>
                      <a:cubicBezTo>
                        <a:pt x="66718" y="23488"/>
                        <a:pt x="59736" y="25817"/>
                        <a:pt x="56633" y="27369"/>
                      </a:cubicBezTo>
                      <a:cubicBezTo>
                        <a:pt x="53530" y="29698"/>
                        <a:pt x="43444" y="25041"/>
                        <a:pt x="43444" y="20384"/>
                      </a:cubicBezTo>
                      <a:cubicBezTo>
                        <a:pt x="43444" y="15727"/>
                        <a:pt x="35686" y="12622"/>
                        <a:pt x="35686" y="8742"/>
                      </a:cubicBezTo>
                      <a:cubicBezTo>
                        <a:pt x="35686" y="6413"/>
                        <a:pt x="32584" y="3309"/>
                        <a:pt x="30256" y="204"/>
                      </a:cubicBezTo>
                      <a:cubicBezTo>
                        <a:pt x="27928" y="1756"/>
                        <a:pt x="24826" y="1756"/>
                        <a:pt x="24049" y="204"/>
                      </a:cubicBezTo>
                      <a:cubicBezTo>
                        <a:pt x="22498" y="-1348"/>
                        <a:pt x="19395" y="6413"/>
                        <a:pt x="21722" y="7966"/>
                      </a:cubicBezTo>
                      <a:cubicBezTo>
                        <a:pt x="23274" y="9518"/>
                        <a:pt x="26377" y="21160"/>
                        <a:pt x="20947" y="20384"/>
                      </a:cubicBezTo>
                      <a:cubicBezTo>
                        <a:pt x="16292" y="18832"/>
                        <a:pt x="16292" y="12622"/>
                        <a:pt x="13189" y="12622"/>
                      </a:cubicBezTo>
                      <a:cubicBezTo>
                        <a:pt x="13189" y="12622"/>
                        <a:pt x="5431" y="21936"/>
                        <a:pt x="5431" y="25817"/>
                      </a:cubicBezTo>
                      <a:cubicBezTo>
                        <a:pt x="5431" y="28145"/>
                        <a:pt x="2327" y="28922"/>
                        <a:pt x="0" y="30474"/>
                      </a:cubicBezTo>
                      <a:cubicBezTo>
                        <a:pt x="1552" y="32026"/>
                        <a:pt x="2327" y="32802"/>
                        <a:pt x="3103" y="33578"/>
                      </a:cubicBezTo>
                      <a:cubicBezTo>
                        <a:pt x="4655" y="35907"/>
                        <a:pt x="2327" y="40564"/>
                        <a:pt x="4655" y="45221"/>
                      </a:cubicBezTo>
                      <a:cubicBezTo>
                        <a:pt x="6982" y="49878"/>
                        <a:pt x="13189" y="42892"/>
                        <a:pt x="15516" y="49101"/>
                      </a:cubicBezTo>
                      <a:cubicBezTo>
                        <a:pt x="17843" y="56087"/>
                        <a:pt x="13964" y="59191"/>
                        <a:pt x="13964" y="65400"/>
                      </a:cubicBezTo>
                      <a:cubicBezTo>
                        <a:pt x="13964" y="72386"/>
                        <a:pt x="8534" y="71610"/>
                        <a:pt x="10085" y="77043"/>
                      </a:cubicBezTo>
                      <a:cubicBezTo>
                        <a:pt x="11637" y="83252"/>
                        <a:pt x="18619" y="75490"/>
                        <a:pt x="24049" y="71610"/>
                      </a:cubicBezTo>
                      <a:cubicBezTo>
                        <a:pt x="29480" y="67729"/>
                        <a:pt x="33359" y="68505"/>
                        <a:pt x="35686" y="70833"/>
                      </a:cubicBezTo>
                      <a:cubicBezTo>
                        <a:pt x="38014" y="73162"/>
                        <a:pt x="44220" y="71610"/>
                        <a:pt x="45772" y="68505"/>
                      </a:cubicBezTo>
                      <a:cubicBezTo>
                        <a:pt x="47323" y="65400"/>
                        <a:pt x="57409" y="63848"/>
                        <a:pt x="60512" y="67729"/>
                      </a:cubicBezTo>
                      <a:cubicBezTo>
                        <a:pt x="63615" y="71610"/>
                        <a:pt x="67494" y="76266"/>
                        <a:pt x="72149" y="79371"/>
                      </a:cubicBezTo>
                      <a:cubicBezTo>
                        <a:pt x="76804" y="81699"/>
                        <a:pt x="69046" y="96446"/>
                        <a:pt x="73701" y="97999"/>
                      </a:cubicBezTo>
                      <a:cubicBezTo>
                        <a:pt x="78355" y="99551"/>
                        <a:pt x="85338" y="106536"/>
                        <a:pt x="84562" y="114298"/>
                      </a:cubicBezTo>
                      <a:cubicBezTo>
                        <a:pt x="83786" y="121283"/>
                        <a:pt x="87665" y="125940"/>
                        <a:pt x="82234" y="132149"/>
                      </a:cubicBezTo>
                      <a:cubicBezTo>
                        <a:pt x="85338" y="134477"/>
                        <a:pt x="89217" y="134477"/>
                        <a:pt x="89217" y="136806"/>
                      </a:cubicBezTo>
                      <a:cubicBezTo>
                        <a:pt x="88441" y="139134"/>
                        <a:pt x="93871" y="138358"/>
                        <a:pt x="93871" y="132925"/>
                      </a:cubicBezTo>
                      <a:cubicBezTo>
                        <a:pt x="93871" y="127492"/>
                        <a:pt x="100854" y="128268"/>
                        <a:pt x="104733" y="129821"/>
                      </a:cubicBezTo>
                      <a:cubicBezTo>
                        <a:pt x="107060" y="130597"/>
                        <a:pt x="111714" y="130597"/>
                        <a:pt x="115593" y="127492"/>
                      </a:cubicBezTo>
                      <a:cubicBezTo>
                        <a:pt x="115593" y="125164"/>
                        <a:pt x="115593" y="122835"/>
                        <a:pt x="116369" y="121283"/>
                      </a:cubicBezTo>
                      <a:cubicBezTo>
                        <a:pt x="117145" y="115074"/>
                        <a:pt x="116369" y="108089"/>
                        <a:pt x="113266" y="105760"/>
                      </a:cubicBezTo>
                      <a:cubicBezTo>
                        <a:pt x="110163" y="102656"/>
                        <a:pt x="102405" y="99551"/>
                        <a:pt x="100077" y="94118"/>
                      </a:cubicBezTo>
                      <a:cubicBezTo>
                        <a:pt x="97750" y="87909"/>
                        <a:pt x="89217" y="82476"/>
                        <a:pt x="86889" y="77043"/>
                      </a:cubicBezTo>
                      <a:cubicBezTo>
                        <a:pt x="83786" y="72386"/>
                        <a:pt x="77580" y="67729"/>
                        <a:pt x="77580" y="6384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4" name="Forma libre 1313">
                  <a:extLst>
                    <a:ext uri="{FF2B5EF4-FFF2-40B4-BE49-F238E27FC236}">
                      <a16:creationId xmlns:a16="http://schemas.microsoft.com/office/drawing/2014/main" id="{2167B4B3-D85C-A896-40B4-45CF01C25EDE}"/>
                    </a:ext>
                  </a:extLst>
                </p:cNvPr>
                <p:cNvSpPr/>
                <p:nvPr/>
              </p:nvSpPr>
              <p:spPr>
                <a:xfrm>
                  <a:off x="5602080" y="2680509"/>
                  <a:ext cx="124751" cy="236336"/>
                </a:xfrm>
                <a:custGeom>
                  <a:avLst/>
                  <a:gdLst>
                    <a:gd name="connsiteX0" fmla="*/ 78355 w 124751"/>
                    <a:gd name="connsiteY0" fmla="*/ 124183 h 236336"/>
                    <a:gd name="connsiteX1" fmla="*/ 77580 w 124751"/>
                    <a:gd name="connsiteY1" fmla="*/ 110213 h 236336"/>
                    <a:gd name="connsiteX2" fmla="*/ 98526 w 124751"/>
                    <a:gd name="connsiteY2" fmla="*/ 99347 h 236336"/>
                    <a:gd name="connsiteX3" fmla="*/ 119472 w 124751"/>
                    <a:gd name="connsiteY3" fmla="*/ 100123 h 236336"/>
                    <a:gd name="connsiteX4" fmla="*/ 121800 w 124751"/>
                    <a:gd name="connsiteY4" fmla="*/ 101675 h 236336"/>
                    <a:gd name="connsiteX5" fmla="*/ 124127 w 124751"/>
                    <a:gd name="connsiteY5" fmla="*/ 83824 h 236336"/>
                    <a:gd name="connsiteX6" fmla="*/ 113266 w 124751"/>
                    <a:gd name="connsiteY6" fmla="*/ 67525 h 236336"/>
                    <a:gd name="connsiteX7" fmla="*/ 111714 w 124751"/>
                    <a:gd name="connsiteY7" fmla="*/ 48897 h 236336"/>
                    <a:gd name="connsiteX8" fmla="*/ 100077 w 124751"/>
                    <a:gd name="connsiteY8" fmla="*/ 37255 h 236336"/>
                    <a:gd name="connsiteX9" fmla="*/ 85338 w 124751"/>
                    <a:gd name="connsiteY9" fmla="*/ 38031 h 236336"/>
                    <a:gd name="connsiteX10" fmla="*/ 75252 w 124751"/>
                    <a:gd name="connsiteY10" fmla="*/ 40360 h 236336"/>
                    <a:gd name="connsiteX11" fmla="*/ 63615 w 124751"/>
                    <a:gd name="connsiteY11" fmla="*/ 41136 h 236336"/>
                    <a:gd name="connsiteX12" fmla="*/ 49651 w 124751"/>
                    <a:gd name="connsiteY12" fmla="*/ 46569 h 236336"/>
                    <a:gd name="connsiteX13" fmla="*/ 53530 w 124751"/>
                    <a:gd name="connsiteY13" fmla="*/ 34927 h 236336"/>
                    <a:gd name="connsiteX14" fmla="*/ 55081 w 124751"/>
                    <a:gd name="connsiteY14" fmla="*/ 18627 h 236336"/>
                    <a:gd name="connsiteX15" fmla="*/ 44220 w 124751"/>
                    <a:gd name="connsiteY15" fmla="*/ 14747 h 236336"/>
                    <a:gd name="connsiteX16" fmla="*/ 42669 w 124751"/>
                    <a:gd name="connsiteY16" fmla="*/ 3105 h 236336"/>
                    <a:gd name="connsiteX17" fmla="*/ 39565 w 124751"/>
                    <a:gd name="connsiteY17" fmla="*/ 0 h 236336"/>
                    <a:gd name="connsiteX18" fmla="*/ 37238 w 124751"/>
                    <a:gd name="connsiteY18" fmla="*/ 2328 h 236336"/>
                    <a:gd name="connsiteX19" fmla="*/ 23274 w 124751"/>
                    <a:gd name="connsiteY19" fmla="*/ 10090 h 236336"/>
                    <a:gd name="connsiteX20" fmla="*/ 11637 w 124751"/>
                    <a:gd name="connsiteY20" fmla="*/ 13971 h 236336"/>
                    <a:gd name="connsiteX21" fmla="*/ 3103 w 124751"/>
                    <a:gd name="connsiteY21" fmla="*/ 18627 h 236336"/>
                    <a:gd name="connsiteX22" fmla="*/ 0 w 124751"/>
                    <a:gd name="connsiteY22" fmla="*/ 43464 h 236336"/>
                    <a:gd name="connsiteX23" fmla="*/ 11637 w 124751"/>
                    <a:gd name="connsiteY23" fmla="*/ 57435 h 236336"/>
                    <a:gd name="connsiteX24" fmla="*/ 14740 w 124751"/>
                    <a:gd name="connsiteY24" fmla="*/ 67525 h 236336"/>
                    <a:gd name="connsiteX25" fmla="*/ 13964 w 124751"/>
                    <a:gd name="connsiteY25" fmla="*/ 75286 h 236336"/>
                    <a:gd name="connsiteX26" fmla="*/ 11637 w 124751"/>
                    <a:gd name="connsiteY26" fmla="*/ 86152 h 236336"/>
                    <a:gd name="connsiteX27" fmla="*/ 17067 w 124751"/>
                    <a:gd name="connsiteY27" fmla="*/ 102451 h 236336"/>
                    <a:gd name="connsiteX28" fmla="*/ 23274 w 124751"/>
                    <a:gd name="connsiteY28" fmla="*/ 121855 h 236336"/>
                    <a:gd name="connsiteX29" fmla="*/ 27928 w 124751"/>
                    <a:gd name="connsiteY29" fmla="*/ 133497 h 236336"/>
                    <a:gd name="connsiteX30" fmla="*/ 14740 w 124751"/>
                    <a:gd name="connsiteY30" fmla="*/ 159110 h 236336"/>
                    <a:gd name="connsiteX31" fmla="*/ 10085 w 124751"/>
                    <a:gd name="connsiteY31" fmla="*/ 182394 h 236336"/>
                    <a:gd name="connsiteX32" fmla="*/ 10861 w 124751"/>
                    <a:gd name="connsiteY32" fmla="*/ 196365 h 236336"/>
                    <a:gd name="connsiteX33" fmla="*/ 31032 w 124751"/>
                    <a:gd name="connsiteY33" fmla="*/ 216545 h 236336"/>
                    <a:gd name="connsiteX34" fmla="*/ 35686 w 124751"/>
                    <a:gd name="connsiteY34" fmla="*/ 224306 h 236336"/>
                    <a:gd name="connsiteX35" fmla="*/ 44996 w 124751"/>
                    <a:gd name="connsiteY35" fmla="*/ 225082 h 236336"/>
                    <a:gd name="connsiteX36" fmla="*/ 52754 w 124751"/>
                    <a:gd name="connsiteY36" fmla="*/ 234396 h 236336"/>
                    <a:gd name="connsiteX37" fmla="*/ 65167 w 124751"/>
                    <a:gd name="connsiteY37" fmla="*/ 235948 h 236336"/>
                    <a:gd name="connsiteX38" fmla="*/ 69822 w 124751"/>
                    <a:gd name="connsiteY38" fmla="*/ 229739 h 236336"/>
                    <a:gd name="connsiteX39" fmla="*/ 51978 w 124751"/>
                    <a:gd name="connsiteY39" fmla="*/ 219649 h 236336"/>
                    <a:gd name="connsiteX40" fmla="*/ 41117 w 124751"/>
                    <a:gd name="connsiteY40" fmla="*/ 201798 h 236336"/>
                    <a:gd name="connsiteX41" fmla="*/ 35686 w 124751"/>
                    <a:gd name="connsiteY41" fmla="*/ 187051 h 236336"/>
                    <a:gd name="connsiteX42" fmla="*/ 25601 w 124751"/>
                    <a:gd name="connsiteY42" fmla="*/ 179290 h 236336"/>
                    <a:gd name="connsiteX43" fmla="*/ 27153 w 124751"/>
                    <a:gd name="connsiteY43" fmla="*/ 154453 h 236336"/>
                    <a:gd name="connsiteX44" fmla="*/ 35686 w 124751"/>
                    <a:gd name="connsiteY44" fmla="*/ 122631 h 236336"/>
                    <a:gd name="connsiteX45" fmla="*/ 48875 w 124751"/>
                    <a:gd name="connsiteY45" fmla="*/ 118750 h 236336"/>
                    <a:gd name="connsiteX46" fmla="*/ 60512 w 124751"/>
                    <a:gd name="connsiteY46" fmla="*/ 128064 h 236336"/>
                    <a:gd name="connsiteX47" fmla="*/ 76804 w 124751"/>
                    <a:gd name="connsiteY47" fmla="*/ 136602 h 236336"/>
                    <a:gd name="connsiteX48" fmla="*/ 77580 w 124751"/>
                    <a:gd name="connsiteY48" fmla="*/ 137378 h 236336"/>
                    <a:gd name="connsiteX49" fmla="*/ 77580 w 124751"/>
                    <a:gd name="connsiteY49" fmla="*/ 136602 h 236336"/>
                    <a:gd name="connsiteX50" fmla="*/ 78355 w 124751"/>
                    <a:gd name="connsiteY50" fmla="*/ 124183 h 236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24751" h="236336">
                      <a:moveTo>
                        <a:pt x="78355" y="124183"/>
                      </a:moveTo>
                      <a:cubicBezTo>
                        <a:pt x="78355" y="117198"/>
                        <a:pt x="71373" y="117198"/>
                        <a:pt x="77580" y="110213"/>
                      </a:cubicBezTo>
                      <a:cubicBezTo>
                        <a:pt x="83786" y="103227"/>
                        <a:pt x="93096" y="97794"/>
                        <a:pt x="98526" y="99347"/>
                      </a:cubicBezTo>
                      <a:cubicBezTo>
                        <a:pt x="104733" y="101675"/>
                        <a:pt x="116369" y="96242"/>
                        <a:pt x="119472" y="100123"/>
                      </a:cubicBezTo>
                      <a:cubicBezTo>
                        <a:pt x="120248" y="100899"/>
                        <a:pt x="121024" y="101675"/>
                        <a:pt x="121800" y="101675"/>
                      </a:cubicBezTo>
                      <a:cubicBezTo>
                        <a:pt x="127230" y="95466"/>
                        <a:pt x="123351" y="90809"/>
                        <a:pt x="124127" y="83824"/>
                      </a:cubicBezTo>
                      <a:cubicBezTo>
                        <a:pt x="124903" y="76062"/>
                        <a:pt x="117921" y="68301"/>
                        <a:pt x="113266" y="67525"/>
                      </a:cubicBezTo>
                      <a:cubicBezTo>
                        <a:pt x="108611" y="65972"/>
                        <a:pt x="116369" y="51226"/>
                        <a:pt x="111714" y="48897"/>
                      </a:cubicBezTo>
                      <a:cubicBezTo>
                        <a:pt x="107060" y="46569"/>
                        <a:pt x="103956" y="41912"/>
                        <a:pt x="100077" y="37255"/>
                      </a:cubicBezTo>
                      <a:cubicBezTo>
                        <a:pt x="96975" y="33374"/>
                        <a:pt x="86889" y="34927"/>
                        <a:pt x="85338" y="38031"/>
                      </a:cubicBezTo>
                      <a:cubicBezTo>
                        <a:pt x="83786" y="41136"/>
                        <a:pt x="77580" y="43464"/>
                        <a:pt x="75252" y="40360"/>
                      </a:cubicBezTo>
                      <a:cubicBezTo>
                        <a:pt x="72925" y="38031"/>
                        <a:pt x="69046" y="37255"/>
                        <a:pt x="63615" y="41136"/>
                      </a:cubicBezTo>
                      <a:cubicBezTo>
                        <a:pt x="58185" y="45017"/>
                        <a:pt x="51202" y="52778"/>
                        <a:pt x="49651" y="46569"/>
                      </a:cubicBezTo>
                      <a:cubicBezTo>
                        <a:pt x="48099" y="40360"/>
                        <a:pt x="53530" y="41136"/>
                        <a:pt x="53530" y="34927"/>
                      </a:cubicBezTo>
                      <a:cubicBezTo>
                        <a:pt x="53530" y="27941"/>
                        <a:pt x="56633" y="24837"/>
                        <a:pt x="55081" y="18627"/>
                      </a:cubicBezTo>
                      <a:cubicBezTo>
                        <a:pt x="52754" y="11642"/>
                        <a:pt x="46548" y="19404"/>
                        <a:pt x="44220" y="14747"/>
                      </a:cubicBezTo>
                      <a:cubicBezTo>
                        <a:pt x="41893" y="10090"/>
                        <a:pt x="44220" y="4657"/>
                        <a:pt x="42669" y="3105"/>
                      </a:cubicBezTo>
                      <a:cubicBezTo>
                        <a:pt x="41893" y="2328"/>
                        <a:pt x="41117" y="1552"/>
                        <a:pt x="39565" y="0"/>
                      </a:cubicBezTo>
                      <a:cubicBezTo>
                        <a:pt x="38790" y="776"/>
                        <a:pt x="37238" y="1552"/>
                        <a:pt x="37238" y="2328"/>
                      </a:cubicBezTo>
                      <a:cubicBezTo>
                        <a:pt x="35686" y="5433"/>
                        <a:pt x="25601" y="6209"/>
                        <a:pt x="23274" y="10090"/>
                      </a:cubicBezTo>
                      <a:cubicBezTo>
                        <a:pt x="20946" y="14747"/>
                        <a:pt x="13188" y="13971"/>
                        <a:pt x="11637" y="13971"/>
                      </a:cubicBezTo>
                      <a:cubicBezTo>
                        <a:pt x="10085" y="13971"/>
                        <a:pt x="3879" y="14747"/>
                        <a:pt x="3103" y="18627"/>
                      </a:cubicBezTo>
                      <a:cubicBezTo>
                        <a:pt x="2327" y="23284"/>
                        <a:pt x="0" y="40360"/>
                        <a:pt x="0" y="43464"/>
                      </a:cubicBezTo>
                      <a:cubicBezTo>
                        <a:pt x="0" y="46569"/>
                        <a:pt x="8534" y="56659"/>
                        <a:pt x="11637" y="57435"/>
                      </a:cubicBezTo>
                      <a:cubicBezTo>
                        <a:pt x="14740" y="58987"/>
                        <a:pt x="10861" y="65972"/>
                        <a:pt x="14740" y="67525"/>
                      </a:cubicBezTo>
                      <a:cubicBezTo>
                        <a:pt x="18619" y="69077"/>
                        <a:pt x="16292" y="75286"/>
                        <a:pt x="13964" y="75286"/>
                      </a:cubicBezTo>
                      <a:cubicBezTo>
                        <a:pt x="12413" y="74510"/>
                        <a:pt x="15516" y="83048"/>
                        <a:pt x="11637" y="86152"/>
                      </a:cubicBezTo>
                      <a:cubicBezTo>
                        <a:pt x="7758" y="89257"/>
                        <a:pt x="10861" y="97018"/>
                        <a:pt x="17067" y="102451"/>
                      </a:cubicBezTo>
                      <a:cubicBezTo>
                        <a:pt x="23274" y="107884"/>
                        <a:pt x="23274" y="116422"/>
                        <a:pt x="23274" y="121855"/>
                      </a:cubicBezTo>
                      <a:cubicBezTo>
                        <a:pt x="23274" y="126512"/>
                        <a:pt x="27928" y="127288"/>
                        <a:pt x="27928" y="133497"/>
                      </a:cubicBezTo>
                      <a:cubicBezTo>
                        <a:pt x="27928" y="133497"/>
                        <a:pt x="20946" y="160662"/>
                        <a:pt x="14740" y="159110"/>
                      </a:cubicBezTo>
                      <a:cubicBezTo>
                        <a:pt x="13188" y="166095"/>
                        <a:pt x="11637" y="176185"/>
                        <a:pt x="10085" y="182394"/>
                      </a:cubicBezTo>
                      <a:cubicBezTo>
                        <a:pt x="8534" y="189380"/>
                        <a:pt x="6982" y="195589"/>
                        <a:pt x="10861" y="196365"/>
                      </a:cubicBezTo>
                      <a:cubicBezTo>
                        <a:pt x="14740" y="197141"/>
                        <a:pt x="23274" y="206455"/>
                        <a:pt x="31032" y="216545"/>
                      </a:cubicBezTo>
                      <a:cubicBezTo>
                        <a:pt x="33359" y="218873"/>
                        <a:pt x="34135" y="221978"/>
                        <a:pt x="35686" y="224306"/>
                      </a:cubicBezTo>
                      <a:cubicBezTo>
                        <a:pt x="38790" y="224306"/>
                        <a:pt x="41893" y="224306"/>
                        <a:pt x="44996" y="225082"/>
                      </a:cubicBezTo>
                      <a:cubicBezTo>
                        <a:pt x="51202" y="225859"/>
                        <a:pt x="52754" y="231292"/>
                        <a:pt x="52754" y="234396"/>
                      </a:cubicBezTo>
                      <a:cubicBezTo>
                        <a:pt x="52754" y="237501"/>
                        <a:pt x="62839" y="235948"/>
                        <a:pt x="65167" y="235948"/>
                      </a:cubicBezTo>
                      <a:cubicBezTo>
                        <a:pt x="66718" y="235948"/>
                        <a:pt x="64391" y="231292"/>
                        <a:pt x="69822" y="229739"/>
                      </a:cubicBezTo>
                      <a:cubicBezTo>
                        <a:pt x="66718" y="225082"/>
                        <a:pt x="58185" y="219649"/>
                        <a:pt x="51978" y="219649"/>
                      </a:cubicBezTo>
                      <a:cubicBezTo>
                        <a:pt x="44220" y="218873"/>
                        <a:pt x="40341" y="207231"/>
                        <a:pt x="41117" y="201798"/>
                      </a:cubicBezTo>
                      <a:cubicBezTo>
                        <a:pt x="41893" y="196365"/>
                        <a:pt x="35686" y="191708"/>
                        <a:pt x="35686" y="187051"/>
                      </a:cubicBezTo>
                      <a:cubicBezTo>
                        <a:pt x="35686" y="182394"/>
                        <a:pt x="31032" y="182394"/>
                        <a:pt x="25601" y="179290"/>
                      </a:cubicBezTo>
                      <a:cubicBezTo>
                        <a:pt x="20171" y="176961"/>
                        <a:pt x="26377" y="161438"/>
                        <a:pt x="27153" y="154453"/>
                      </a:cubicBezTo>
                      <a:cubicBezTo>
                        <a:pt x="27928" y="147468"/>
                        <a:pt x="38790" y="128840"/>
                        <a:pt x="35686" y="122631"/>
                      </a:cubicBezTo>
                      <a:cubicBezTo>
                        <a:pt x="32583" y="116422"/>
                        <a:pt x="47323" y="111765"/>
                        <a:pt x="48875" y="118750"/>
                      </a:cubicBezTo>
                      <a:cubicBezTo>
                        <a:pt x="50427" y="125736"/>
                        <a:pt x="51202" y="128840"/>
                        <a:pt x="60512" y="128064"/>
                      </a:cubicBezTo>
                      <a:cubicBezTo>
                        <a:pt x="69822" y="127288"/>
                        <a:pt x="69822" y="135049"/>
                        <a:pt x="76804" y="136602"/>
                      </a:cubicBezTo>
                      <a:cubicBezTo>
                        <a:pt x="77580" y="136602"/>
                        <a:pt x="77580" y="136602"/>
                        <a:pt x="77580" y="137378"/>
                      </a:cubicBezTo>
                      <a:cubicBezTo>
                        <a:pt x="77580" y="137378"/>
                        <a:pt x="77580" y="137378"/>
                        <a:pt x="77580" y="136602"/>
                      </a:cubicBezTo>
                      <a:cubicBezTo>
                        <a:pt x="82234" y="130393"/>
                        <a:pt x="78355" y="130393"/>
                        <a:pt x="78355" y="124183"/>
                      </a:cubicBezTo>
                      <a:close/>
                    </a:path>
                  </a:pathLst>
                </a:custGeom>
                <a:solidFill>
                  <a:schemeClr val="accent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5" name="Forma libre 1314">
                  <a:extLst>
                    <a:ext uri="{FF2B5EF4-FFF2-40B4-BE49-F238E27FC236}">
                      <a16:creationId xmlns:a16="http://schemas.microsoft.com/office/drawing/2014/main" id="{45B61335-CA9D-C236-C8E0-C07C20A89A01}"/>
                    </a:ext>
                  </a:extLst>
                </p:cNvPr>
                <p:cNvSpPr/>
                <p:nvPr/>
              </p:nvSpPr>
              <p:spPr>
                <a:xfrm>
                  <a:off x="4322162" y="2042398"/>
                  <a:ext cx="147501" cy="119644"/>
                </a:xfrm>
                <a:custGeom>
                  <a:avLst/>
                  <a:gdLst>
                    <a:gd name="connsiteX0" fmla="*/ 1405 w 147501"/>
                    <a:gd name="connsiteY0" fmla="*/ 22626 h 119644"/>
                    <a:gd name="connsiteX1" fmla="*/ 1405 w 147501"/>
                    <a:gd name="connsiteY1" fmla="*/ 38925 h 119644"/>
                    <a:gd name="connsiteX2" fmla="*/ 2181 w 147501"/>
                    <a:gd name="connsiteY2" fmla="*/ 45135 h 119644"/>
                    <a:gd name="connsiteX3" fmla="*/ 5284 w 147501"/>
                    <a:gd name="connsiteY3" fmla="*/ 52896 h 119644"/>
                    <a:gd name="connsiteX4" fmla="*/ 7612 w 147501"/>
                    <a:gd name="connsiteY4" fmla="*/ 61434 h 119644"/>
                    <a:gd name="connsiteX5" fmla="*/ 11491 w 147501"/>
                    <a:gd name="connsiteY5" fmla="*/ 73852 h 119644"/>
                    <a:gd name="connsiteX6" fmla="*/ 12266 w 147501"/>
                    <a:gd name="connsiteY6" fmla="*/ 80837 h 119644"/>
                    <a:gd name="connsiteX7" fmla="*/ 21576 w 147501"/>
                    <a:gd name="connsiteY7" fmla="*/ 86270 h 119644"/>
                    <a:gd name="connsiteX8" fmla="*/ 31661 w 147501"/>
                    <a:gd name="connsiteY8" fmla="*/ 93256 h 119644"/>
                    <a:gd name="connsiteX9" fmla="*/ 40195 w 147501"/>
                    <a:gd name="connsiteY9" fmla="*/ 97136 h 119644"/>
                    <a:gd name="connsiteX10" fmla="*/ 48729 w 147501"/>
                    <a:gd name="connsiteY10" fmla="*/ 95584 h 119644"/>
                    <a:gd name="connsiteX11" fmla="*/ 52608 w 147501"/>
                    <a:gd name="connsiteY11" fmla="*/ 101017 h 119644"/>
                    <a:gd name="connsiteX12" fmla="*/ 62693 w 147501"/>
                    <a:gd name="connsiteY12" fmla="*/ 103346 h 119644"/>
                    <a:gd name="connsiteX13" fmla="*/ 69675 w 147501"/>
                    <a:gd name="connsiteY13" fmla="*/ 112659 h 119644"/>
                    <a:gd name="connsiteX14" fmla="*/ 78985 w 147501"/>
                    <a:gd name="connsiteY14" fmla="*/ 111883 h 119644"/>
                    <a:gd name="connsiteX15" fmla="*/ 92173 w 147501"/>
                    <a:gd name="connsiteY15" fmla="*/ 113435 h 119644"/>
                    <a:gd name="connsiteX16" fmla="*/ 103810 w 147501"/>
                    <a:gd name="connsiteY16" fmla="*/ 114212 h 119644"/>
                    <a:gd name="connsiteX17" fmla="*/ 116999 w 147501"/>
                    <a:gd name="connsiteY17" fmla="*/ 117316 h 119644"/>
                    <a:gd name="connsiteX18" fmla="*/ 126309 w 147501"/>
                    <a:gd name="connsiteY18" fmla="*/ 119645 h 119644"/>
                    <a:gd name="connsiteX19" fmla="*/ 125533 w 147501"/>
                    <a:gd name="connsiteY19" fmla="*/ 109555 h 119644"/>
                    <a:gd name="connsiteX20" fmla="*/ 140273 w 147501"/>
                    <a:gd name="connsiteY20" fmla="*/ 94808 h 119644"/>
                    <a:gd name="connsiteX21" fmla="*/ 147255 w 147501"/>
                    <a:gd name="connsiteY21" fmla="*/ 89375 h 119644"/>
                    <a:gd name="connsiteX22" fmla="*/ 141049 w 147501"/>
                    <a:gd name="connsiteY22" fmla="*/ 73852 h 119644"/>
                    <a:gd name="connsiteX23" fmla="*/ 140273 w 147501"/>
                    <a:gd name="connsiteY23" fmla="*/ 59881 h 119644"/>
                    <a:gd name="connsiteX24" fmla="*/ 134842 w 147501"/>
                    <a:gd name="connsiteY24" fmla="*/ 52120 h 119644"/>
                    <a:gd name="connsiteX25" fmla="*/ 144152 w 147501"/>
                    <a:gd name="connsiteY25" fmla="*/ 44358 h 119644"/>
                    <a:gd name="connsiteX26" fmla="*/ 143376 w 147501"/>
                    <a:gd name="connsiteY26" fmla="*/ 31164 h 119644"/>
                    <a:gd name="connsiteX27" fmla="*/ 141049 w 147501"/>
                    <a:gd name="connsiteY27" fmla="*/ 19522 h 119644"/>
                    <a:gd name="connsiteX28" fmla="*/ 128636 w 147501"/>
                    <a:gd name="connsiteY28" fmla="*/ 10984 h 119644"/>
                    <a:gd name="connsiteX29" fmla="*/ 127860 w 147501"/>
                    <a:gd name="connsiteY29" fmla="*/ 10208 h 119644"/>
                    <a:gd name="connsiteX30" fmla="*/ 87519 w 147501"/>
                    <a:gd name="connsiteY30" fmla="*/ 8656 h 119644"/>
                    <a:gd name="connsiteX31" fmla="*/ 79761 w 147501"/>
                    <a:gd name="connsiteY31" fmla="*/ 5551 h 119644"/>
                    <a:gd name="connsiteX32" fmla="*/ 71227 w 147501"/>
                    <a:gd name="connsiteY32" fmla="*/ 10208 h 119644"/>
                    <a:gd name="connsiteX33" fmla="*/ 63469 w 147501"/>
                    <a:gd name="connsiteY33" fmla="*/ 894 h 119644"/>
                    <a:gd name="connsiteX34" fmla="*/ 29334 w 147501"/>
                    <a:gd name="connsiteY34" fmla="*/ 10208 h 119644"/>
                    <a:gd name="connsiteX35" fmla="*/ 5284 w 147501"/>
                    <a:gd name="connsiteY35" fmla="*/ 18746 h 119644"/>
                    <a:gd name="connsiteX36" fmla="*/ 630 w 147501"/>
                    <a:gd name="connsiteY36" fmla="*/ 22626 h 119644"/>
                    <a:gd name="connsiteX37" fmla="*/ 1405 w 147501"/>
                    <a:gd name="connsiteY37" fmla="*/ 22626 h 1196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7501" h="119644">
                      <a:moveTo>
                        <a:pt x="1405" y="22626"/>
                      </a:moveTo>
                      <a:cubicBezTo>
                        <a:pt x="2181" y="25731"/>
                        <a:pt x="3733" y="35045"/>
                        <a:pt x="1405" y="38925"/>
                      </a:cubicBezTo>
                      <a:cubicBezTo>
                        <a:pt x="-922" y="42806"/>
                        <a:pt x="-146" y="43582"/>
                        <a:pt x="2181" y="45135"/>
                      </a:cubicBezTo>
                      <a:cubicBezTo>
                        <a:pt x="4508" y="46687"/>
                        <a:pt x="5284" y="49791"/>
                        <a:pt x="5284" y="52896"/>
                      </a:cubicBezTo>
                      <a:cubicBezTo>
                        <a:pt x="5284" y="56001"/>
                        <a:pt x="6836" y="55224"/>
                        <a:pt x="7612" y="61434"/>
                      </a:cubicBezTo>
                      <a:cubicBezTo>
                        <a:pt x="7612" y="67643"/>
                        <a:pt x="9163" y="71524"/>
                        <a:pt x="11491" y="73852"/>
                      </a:cubicBezTo>
                      <a:cubicBezTo>
                        <a:pt x="13042" y="75404"/>
                        <a:pt x="13042" y="78509"/>
                        <a:pt x="12266" y="80837"/>
                      </a:cubicBezTo>
                      <a:cubicBezTo>
                        <a:pt x="15370" y="83166"/>
                        <a:pt x="18473" y="84718"/>
                        <a:pt x="21576" y="86270"/>
                      </a:cubicBezTo>
                      <a:cubicBezTo>
                        <a:pt x="28558" y="88599"/>
                        <a:pt x="31661" y="90927"/>
                        <a:pt x="31661" y="93256"/>
                      </a:cubicBezTo>
                      <a:cubicBezTo>
                        <a:pt x="32437" y="95584"/>
                        <a:pt x="38643" y="100241"/>
                        <a:pt x="40195" y="97136"/>
                      </a:cubicBezTo>
                      <a:cubicBezTo>
                        <a:pt x="41747" y="93256"/>
                        <a:pt x="45626" y="95584"/>
                        <a:pt x="48729" y="95584"/>
                      </a:cubicBezTo>
                      <a:cubicBezTo>
                        <a:pt x="51832" y="95584"/>
                        <a:pt x="52608" y="99465"/>
                        <a:pt x="52608" y="101017"/>
                      </a:cubicBezTo>
                      <a:cubicBezTo>
                        <a:pt x="53384" y="103346"/>
                        <a:pt x="60366" y="101793"/>
                        <a:pt x="62693" y="103346"/>
                      </a:cubicBezTo>
                      <a:cubicBezTo>
                        <a:pt x="65021" y="104898"/>
                        <a:pt x="66572" y="110331"/>
                        <a:pt x="69675" y="112659"/>
                      </a:cubicBezTo>
                      <a:cubicBezTo>
                        <a:pt x="73554" y="114988"/>
                        <a:pt x="76657" y="110331"/>
                        <a:pt x="78985" y="111883"/>
                      </a:cubicBezTo>
                      <a:cubicBezTo>
                        <a:pt x="81312" y="113435"/>
                        <a:pt x="88294" y="114988"/>
                        <a:pt x="92173" y="113435"/>
                      </a:cubicBezTo>
                      <a:cubicBezTo>
                        <a:pt x="96052" y="111883"/>
                        <a:pt x="99156" y="114988"/>
                        <a:pt x="103810" y="114212"/>
                      </a:cubicBezTo>
                      <a:cubicBezTo>
                        <a:pt x="109241" y="113435"/>
                        <a:pt x="115447" y="115764"/>
                        <a:pt x="116999" y="117316"/>
                      </a:cubicBezTo>
                      <a:cubicBezTo>
                        <a:pt x="117775" y="118092"/>
                        <a:pt x="122430" y="118869"/>
                        <a:pt x="126309" y="119645"/>
                      </a:cubicBezTo>
                      <a:cubicBezTo>
                        <a:pt x="127084" y="117316"/>
                        <a:pt x="125533" y="111107"/>
                        <a:pt x="125533" y="109555"/>
                      </a:cubicBezTo>
                      <a:cubicBezTo>
                        <a:pt x="125533" y="108002"/>
                        <a:pt x="137946" y="97136"/>
                        <a:pt x="140273" y="94808"/>
                      </a:cubicBezTo>
                      <a:cubicBezTo>
                        <a:pt x="142600" y="92479"/>
                        <a:pt x="145704" y="92479"/>
                        <a:pt x="147255" y="89375"/>
                      </a:cubicBezTo>
                      <a:cubicBezTo>
                        <a:pt x="148807" y="86270"/>
                        <a:pt x="142600" y="76180"/>
                        <a:pt x="141049" y="73852"/>
                      </a:cubicBezTo>
                      <a:cubicBezTo>
                        <a:pt x="139497" y="71524"/>
                        <a:pt x="138721" y="63762"/>
                        <a:pt x="140273" y="59881"/>
                      </a:cubicBezTo>
                      <a:cubicBezTo>
                        <a:pt x="141049" y="56777"/>
                        <a:pt x="134842" y="54448"/>
                        <a:pt x="134842" y="52120"/>
                      </a:cubicBezTo>
                      <a:cubicBezTo>
                        <a:pt x="134842" y="49791"/>
                        <a:pt x="141049" y="45911"/>
                        <a:pt x="144152" y="44358"/>
                      </a:cubicBezTo>
                      <a:cubicBezTo>
                        <a:pt x="147255" y="42806"/>
                        <a:pt x="146479" y="33492"/>
                        <a:pt x="143376" y="31164"/>
                      </a:cubicBezTo>
                      <a:cubicBezTo>
                        <a:pt x="140273" y="28835"/>
                        <a:pt x="139497" y="24179"/>
                        <a:pt x="141049" y="19522"/>
                      </a:cubicBezTo>
                      <a:cubicBezTo>
                        <a:pt x="142600" y="14865"/>
                        <a:pt x="130963" y="10984"/>
                        <a:pt x="128636" y="10984"/>
                      </a:cubicBezTo>
                      <a:cubicBezTo>
                        <a:pt x="128636" y="10984"/>
                        <a:pt x="127860" y="10984"/>
                        <a:pt x="127860" y="10208"/>
                      </a:cubicBezTo>
                      <a:cubicBezTo>
                        <a:pt x="116999" y="12536"/>
                        <a:pt x="89070" y="9432"/>
                        <a:pt x="87519" y="8656"/>
                      </a:cubicBezTo>
                      <a:cubicBezTo>
                        <a:pt x="85967" y="7880"/>
                        <a:pt x="82864" y="7103"/>
                        <a:pt x="79761" y="5551"/>
                      </a:cubicBezTo>
                      <a:cubicBezTo>
                        <a:pt x="78209" y="7880"/>
                        <a:pt x="75882" y="10208"/>
                        <a:pt x="71227" y="10208"/>
                      </a:cubicBezTo>
                      <a:cubicBezTo>
                        <a:pt x="64245" y="10208"/>
                        <a:pt x="64245" y="3223"/>
                        <a:pt x="63469" y="894"/>
                      </a:cubicBezTo>
                      <a:cubicBezTo>
                        <a:pt x="63469" y="-2210"/>
                        <a:pt x="36316" y="3223"/>
                        <a:pt x="29334" y="10208"/>
                      </a:cubicBezTo>
                      <a:cubicBezTo>
                        <a:pt x="22352" y="17193"/>
                        <a:pt x="5284" y="14865"/>
                        <a:pt x="5284" y="18746"/>
                      </a:cubicBezTo>
                      <a:cubicBezTo>
                        <a:pt x="5284" y="21850"/>
                        <a:pt x="2181" y="23402"/>
                        <a:pt x="630" y="22626"/>
                      </a:cubicBezTo>
                      <a:cubicBezTo>
                        <a:pt x="1405" y="21074"/>
                        <a:pt x="630" y="21850"/>
                        <a:pt x="1405" y="2262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6" name="Forma libre 1315">
                  <a:extLst>
                    <a:ext uri="{FF2B5EF4-FFF2-40B4-BE49-F238E27FC236}">
                      <a16:creationId xmlns:a16="http://schemas.microsoft.com/office/drawing/2014/main" id="{8D042F66-5944-7D24-0E03-5195580FB4C7}"/>
                    </a:ext>
                  </a:extLst>
                </p:cNvPr>
                <p:cNvSpPr/>
                <p:nvPr/>
              </p:nvSpPr>
              <p:spPr>
                <a:xfrm>
                  <a:off x="4343652" y="2240181"/>
                  <a:ext cx="55458" cy="53030"/>
                </a:xfrm>
                <a:custGeom>
                  <a:avLst/>
                  <a:gdLst>
                    <a:gd name="connsiteX0" fmla="*/ 41203 w 55458"/>
                    <a:gd name="connsiteY0" fmla="*/ 47597 h 53030"/>
                    <a:gd name="connsiteX1" fmla="*/ 52840 w 55458"/>
                    <a:gd name="connsiteY1" fmla="*/ 30522 h 53030"/>
                    <a:gd name="connsiteX2" fmla="*/ 55167 w 55458"/>
                    <a:gd name="connsiteY2" fmla="*/ 9566 h 53030"/>
                    <a:gd name="connsiteX3" fmla="*/ 41203 w 55458"/>
                    <a:gd name="connsiteY3" fmla="*/ 2581 h 53030"/>
                    <a:gd name="connsiteX4" fmla="*/ 17153 w 55458"/>
                    <a:gd name="connsiteY4" fmla="*/ 252 h 53030"/>
                    <a:gd name="connsiteX5" fmla="*/ 7068 w 55458"/>
                    <a:gd name="connsiteY5" fmla="*/ 2581 h 53030"/>
                    <a:gd name="connsiteX6" fmla="*/ 86 w 55458"/>
                    <a:gd name="connsiteY6" fmla="*/ 6462 h 53030"/>
                    <a:gd name="connsiteX7" fmla="*/ 7068 w 55458"/>
                    <a:gd name="connsiteY7" fmla="*/ 17328 h 53030"/>
                    <a:gd name="connsiteX8" fmla="*/ 19481 w 55458"/>
                    <a:gd name="connsiteY8" fmla="*/ 32851 h 53030"/>
                    <a:gd name="connsiteX9" fmla="*/ 31893 w 55458"/>
                    <a:gd name="connsiteY9" fmla="*/ 46821 h 53030"/>
                    <a:gd name="connsiteX10" fmla="*/ 39651 w 55458"/>
                    <a:gd name="connsiteY10" fmla="*/ 53030 h 53030"/>
                    <a:gd name="connsiteX11" fmla="*/ 41203 w 55458"/>
                    <a:gd name="connsiteY11" fmla="*/ 47597 h 53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458" h="53030">
                      <a:moveTo>
                        <a:pt x="41203" y="47597"/>
                      </a:moveTo>
                      <a:cubicBezTo>
                        <a:pt x="40427" y="44493"/>
                        <a:pt x="50513" y="30522"/>
                        <a:pt x="52840" y="30522"/>
                      </a:cubicBezTo>
                      <a:cubicBezTo>
                        <a:pt x="55167" y="30522"/>
                        <a:pt x="55943" y="16551"/>
                        <a:pt x="55167" y="9566"/>
                      </a:cubicBezTo>
                      <a:cubicBezTo>
                        <a:pt x="47409" y="4133"/>
                        <a:pt x="41203" y="2581"/>
                        <a:pt x="41203" y="2581"/>
                      </a:cubicBezTo>
                      <a:cubicBezTo>
                        <a:pt x="41203" y="2581"/>
                        <a:pt x="20256" y="1805"/>
                        <a:pt x="17153" y="252"/>
                      </a:cubicBezTo>
                      <a:cubicBezTo>
                        <a:pt x="14050" y="-1300"/>
                        <a:pt x="10171" y="4909"/>
                        <a:pt x="7068" y="2581"/>
                      </a:cubicBezTo>
                      <a:cubicBezTo>
                        <a:pt x="3965" y="252"/>
                        <a:pt x="-690" y="3357"/>
                        <a:pt x="86" y="6462"/>
                      </a:cubicBezTo>
                      <a:cubicBezTo>
                        <a:pt x="861" y="9566"/>
                        <a:pt x="7068" y="11895"/>
                        <a:pt x="7068" y="17328"/>
                      </a:cubicBezTo>
                      <a:cubicBezTo>
                        <a:pt x="7068" y="22761"/>
                        <a:pt x="20256" y="29746"/>
                        <a:pt x="19481" y="32851"/>
                      </a:cubicBezTo>
                      <a:cubicBezTo>
                        <a:pt x="19481" y="34403"/>
                        <a:pt x="27239" y="39836"/>
                        <a:pt x="31893" y="46821"/>
                      </a:cubicBezTo>
                      <a:cubicBezTo>
                        <a:pt x="34221" y="48373"/>
                        <a:pt x="37324" y="50702"/>
                        <a:pt x="39651" y="53030"/>
                      </a:cubicBezTo>
                      <a:cubicBezTo>
                        <a:pt x="40427" y="49926"/>
                        <a:pt x="41203" y="48373"/>
                        <a:pt x="41203" y="4759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7" name="Forma libre 1316">
                  <a:extLst>
                    <a:ext uri="{FF2B5EF4-FFF2-40B4-BE49-F238E27FC236}">
                      <a16:creationId xmlns:a16="http://schemas.microsoft.com/office/drawing/2014/main" id="{9BC23CF9-4C13-54C8-DB00-E739844EE04D}"/>
                    </a:ext>
                  </a:extLst>
                </p:cNvPr>
                <p:cNvSpPr/>
                <p:nvPr/>
              </p:nvSpPr>
              <p:spPr>
                <a:xfrm>
                  <a:off x="4315810" y="2214045"/>
                  <a:ext cx="83010" cy="74510"/>
                </a:xfrm>
                <a:custGeom>
                  <a:avLst/>
                  <a:gdLst>
                    <a:gd name="connsiteX0" fmla="*/ 47324 w 83010"/>
                    <a:gd name="connsiteY0" fmla="*/ 58211 h 74510"/>
                    <a:gd name="connsiteX1" fmla="*/ 34911 w 83010"/>
                    <a:gd name="connsiteY1" fmla="*/ 42688 h 74510"/>
                    <a:gd name="connsiteX2" fmla="*/ 27929 w 83010"/>
                    <a:gd name="connsiteY2" fmla="*/ 31822 h 74510"/>
                    <a:gd name="connsiteX3" fmla="*/ 34911 w 83010"/>
                    <a:gd name="connsiteY3" fmla="*/ 27941 h 74510"/>
                    <a:gd name="connsiteX4" fmla="*/ 44996 w 83010"/>
                    <a:gd name="connsiteY4" fmla="*/ 25613 h 74510"/>
                    <a:gd name="connsiteX5" fmla="*/ 69046 w 83010"/>
                    <a:gd name="connsiteY5" fmla="*/ 27941 h 74510"/>
                    <a:gd name="connsiteX6" fmla="*/ 83010 w 83010"/>
                    <a:gd name="connsiteY6" fmla="*/ 34927 h 74510"/>
                    <a:gd name="connsiteX7" fmla="*/ 82234 w 83010"/>
                    <a:gd name="connsiteY7" fmla="*/ 31822 h 74510"/>
                    <a:gd name="connsiteX8" fmla="*/ 77580 w 83010"/>
                    <a:gd name="connsiteY8" fmla="*/ 20956 h 74510"/>
                    <a:gd name="connsiteX9" fmla="*/ 73701 w 83010"/>
                    <a:gd name="connsiteY9" fmla="*/ 11642 h 74510"/>
                    <a:gd name="connsiteX10" fmla="*/ 68270 w 83010"/>
                    <a:gd name="connsiteY10" fmla="*/ 13195 h 74510"/>
                    <a:gd name="connsiteX11" fmla="*/ 51978 w 83010"/>
                    <a:gd name="connsiteY11" fmla="*/ 9314 h 74510"/>
                    <a:gd name="connsiteX12" fmla="*/ 38790 w 83010"/>
                    <a:gd name="connsiteY12" fmla="*/ 0 h 74510"/>
                    <a:gd name="connsiteX13" fmla="*/ 29480 w 83010"/>
                    <a:gd name="connsiteY13" fmla="*/ 6209 h 74510"/>
                    <a:gd name="connsiteX14" fmla="*/ 25601 w 83010"/>
                    <a:gd name="connsiteY14" fmla="*/ 13971 h 74510"/>
                    <a:gd name="connsiteX15" fmla="*/ 20171 w 83010"/>
                    <a:gd name="connsiteY15" fmla="*/ 20956 h 74510"/>
                    <a:gd name="connsiteX16" fmla="*/ 10861 w 83010"/>
                    <a:gd name="connsiteY16" fmla="*/ 20956 h 74510"/>
                    <a:gd name="connsiteX17" fmla="*/ 0 w 83010"/>
                    <a:gd name="connsiteY17" fmla="*/ 23284 h 74510"/>
                    <a:gd name="connsiteX18" fmla="*/ 3103 w 83010"/>
                    <a:gd name="connsiteY18" fmla="*/ 30270 h 74510"/>
                    <a:gd name="connsiteX19" fmla="*/ 14740 w 83010"/>
                    <a:gd name="connsiteY19" fmla="*/ 35703 h 74510"/>
                    <a:gd name="connsiteX20" fmla="*/ 28704 w 83010"/>
                    <a:gd name="connsiteY20" fmla="*/ 57435 h 74510"/>
                    <a:gd name="connsiteX21" fmla="*/ 41117 w 83010"/>
                    <a:gd name="connsiteY21" fmla="*/ 64420 h 74510"/>
                    <a:gd name="connsiteX22" fmla="*/ 54306 w 83010"/>
                    <a:gd name="connsiteY22" fmla="*/ 71406 h 74510"/>
                    <a:gd name="connsiteX23" fmla="*/ 60512 w 83010"/>
                    <a:gd name="connsiteY23" fmla="*/ 74510 h 74510"/>
                    <a:gd name="connsiteX24" fmla="*/ 47324 w 83010"/>
                    <a:gd name="connsiteY24" fmla="*/ 58211 h 74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3010" h="74510">
                      <a:moveTo>
                        <a:pt x="47324" y="58211"/>
                      </a:moveTo>
                      <a:cubicBezTo>
                        <a:pt x="47324" y="55106"/>
                        <a:pt x="34911" y="48121"/>
                        <a:pt x="34911" y="42688"/>
                      </a:cubicBezTo>
                      <a:cubicBezTo>
                        <a:pt x="34911" y="37255"/>
                        <a:pt x="28704" y="35703"/>
                        <a:pt x="27929" y="31822"/>
                      </a:cubicBezTo>
                      <a:cubicBezTo>
                        <a:pt x="27153" y="28718"/>
                        <a:pt x="31808" y="25613"/>
                        <a:pt x="34911" y="27941"/>
                      </a:cubicBezTo>
                      <a:cubicBezTo>
                        <a:pt x="38014" y="30270"/>
                        <a:pt x="41117" y="24837"/>
                        <a:pt x="44996" y="25613"/>
                      </a:cubicBezTo>
                      <a:cubicBezTo>
                        <a:pt x="48099" y="27165"/>
                        <a:pt x="69046" y="27941"/>
                        <a:pt x="69046" y="27941"/>
                      </a:cubicBezTo>
                      <a:cubicBezTo>
                        <a:pt x="69046" y="27941"/>
                        <a:pt x="75252" y="29494"/>
                        <a:pt x="83010" y="34927"/>
                      </a:cubicBezTo>
                      <a:cubicBezTo>
                        <a:pt x="83010" y="33374"/>
                        <a:pt x="82234" y="32598"/>
                        <a:pt x="82234" y="31822"/>
                      </a:cubicBezTo>
                      <a:cubicBezTo>
                        <a:pt x="80683" y="27165"/>
                        <a:pt x="82234" y="22508"/>
                        <a:pt x="77580" y="20956"/>
                      </a:cubicBezTo>
                      <a:cubicBezTo>
                        <a:pt x="75252" y="20180"/>
                        <a:pt x="73701" y="15523"/>
                        <a:pt x="73701" y="11642"/>
                      </a:cubicBezTo>
                      <a:cubicBezTo>
                        <a:pt x="71373" y="12418"/>
                        <a:pt x="69046" y="13195"/>
                        <a:pt x="68270" y="13195"/>
                      </a:cubicBezTo>
                      <a:cubicBezTo>
                        <a:pt x="64391" y="13971"/>
                        <a:pt x="55082" y="13971"/>
                        <a:pt x="51978" y="9314"/>
                      </a:cubicBezTo>
                      <a:cubicBezTo>
                        <a:pt x="49651" y="6209"/>
                        <a:pt x="42669" y="1552"/>
                        <a:pt x="38790" y="0"/>
                      </a:cubicBezTo>
                      <a:cubicBezTo>
                        <a:pt x="37238" y="1552"/>
                        <a:pt x="31808" y="6209"/>
                        <a:pt x="29480" y="6209"/>
                      </a:cubicBezTo>
                      <a:cubicBezTo>
                        <a:pt x="26377" y="6209"/>
                        <a:pt x="28704" y="13971"/>
                        <a:pt x="25601" y="13971"/>
                      </a:cubicBezTo>
                      <a:cubicBezTo>
                        <a:pt x="22498" y="13971"/>
                        <a:pt x="20946" y="18628"/>
                        <a:pt x="20171" y="20956"/>
                      </a:cubicBezTo>
                      <a:cubicBezTo>
                        <a:pt x="19395" y="23284"/>
                        <a:pt x="13188" y="19404"/>
                        <a:pt x="10861" y="20956"/>
                      </a:cubicBezTo>
                      <a:cubicBezTo>
                        <a:pt x="8534" y="21732"/>
                        <a:pt x="3103" y="22508"/>
                        <a:pt x="0" y="23284"/>
                      </a:cubicBezTo>
                      <a:cubicBezTo>
                        <a:pt x="776" y="26389"/>
                        <a:pt x="0" y="30270"/>
                        <a:pt x="3103" y="30270"/>
                      </a:cubicBezTo>
                      <a:cubicBezTo>
                        <a:pt x="6982" y="30270"/>
                        <a:pt x="14740" y="29494"/>
                        <a:pt x="14740" y="35703"/>
                      </a:cubicBezTo>
                      <a:cubicBezTo>
                        <a:pt x="14740" y="41136"/>
                        <a:pt x="24825" y="53554"/>
                        <a:pt x="28704" y="57435"/>
                      </a:cubicBezTo>
                      <a:cubicBezTo>
                        <a:pt x="32583" y="61316"/>
                        <a:pt x="40341" y="60539"/>
                        <a:pt x="41117" y="64420"/>
                      </a:cubicBezTo>
                      <a:cubicBezTo>
                        <a:pt x="41893" y="67525"/>
                        <a:pt x="47324" y="71406"/>
                        <a:pt x="54306" y="71406"/>
                      </a:cubicBezTo>
                      <a:cubicBezTo>
                        <a:pt x="55857" y="71406"/>
                        <a:pt x="58185" y="72958"/>
                        <a:pt x="60512" y="74510"/>
                      </a:cubicBezTo>
                      <a:cubicBezTo>
                        <a:pt x="55082" y="65196"/>
                        <a:pt x="47324" y="59763"/>
                        <a:pt x="47324" y="5821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8" name="Forma libre 1317">
                  <a:extLst>
                    <a:ext uri="{FF2B5EF4-FFF2-40B4-BE49-F238E27FC236}">
                      <a16:creationId xmlns:a16="http://schemas.microsoft.com/office/drawing/2014/main" id="{9B680F55-92CE-42D6-E309-6ACDB71E2A75}"/>
                    </a:ext>
                  </a:extLst>
                </p:cNvPr>
                <p:cNvSpPr/>
                <p:nvPr/>
              </p:nvSpPr>
              <p:spPr>
                <a:xfrm>
                  <a:off x="4394917" y="2288555"/>
                  <a:ext cx="28728" cy="57434"/>
                </a:xfrm>
                <a:custGeom>
                  <a:avLst/>
                  <a:gdLst>
                    <a:gd name="connsiteX0" fmla="*/ 19419 w 28728"/>
                    <a:gd name="connsiteY0" fmla="*/ 49673 h 57434"/>
                    <a:gd name="connsiteX1" fmla="*/ 23298 w 28728"/>
                    <a:gd name="connsiteY1" fmla="*/ 43464 h 57434"/>
                    <a:gd name="connsiteX2" fmla="*/ 28729 w 28728"/>
                    <a:gd name="connsiteY2" fmla="*/ 34150 h 57434"/>
                    <a:gd name="connsiteX3" fmla="*/ 28729 w 28728"/>
                    <a:gd name="connsiteY3" fmla="*/ 33374 h 57434"/>
                    <a:gd name="connsiteX4" fmla="*/ 19419 w 28728"/>
                    <a:gd name="connsiteY4" fmla="*/ 24061 h 57434"/>
                    <a:gd name="connsiteX5" fmla="*/ 20971 w 28728"/>
                    <a:gd name="connsiteY5" fmla="*/ 7761 h 57434"/>
                    <a:gd name="connsiteX6" fmla="*/ 7782 w 28728"/>
                    <a:gd name="connsiteY6" fmla="*/ 0 h 57434"/>
                    <a:gd name="connsiteX7" fmla="*/ 24 w 28728"/>
                    <a:gd name="connsiteY7" fmla="*/ 10866 h 57434"/>
                    <a:gd name="connsiteX8" fmla="*/ 3903 w 28728"/>
                    <a:gd name="connsiteY8" fmla="*/ 20956 h 57434"/>
                    <a:gd name="connsiteX9" fmla="*/ 3127 w 28728"/>
                    <a:gd name="connsiteY9" fmla="*/ 44240 h 57434"/>
                    <a:gd name="connsiteX10" fmla="*/ 13213 w 28728"/>
                    <a:gd name="connsiteY10" fmla="*/ 57435 h 57434"/>
                    <a:gd name="connsiteX11" fmla="*/ 19419 w 28728"/>
                    <a:gd name="connsiteY11" fmla="*/ 49673 h 57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728" h="57434">
                      <a:moveTo>
                        <a:pt x="19419" y="49673"/>
                      </a:moveTo>
                      <a:cubicBezTo>
                        <a:pt x="22522" y="48897"/>
                        <a:pt x="20971" y="46569"/>
                        <a:pt x="23298" y="43464"/>
                      </a:cubicBezTo>
                      <a:cubicBezTo>
                        <a:pt x="25625" y="41136"/>
                        <a:pt x="28729" y="36479"/>
                        <a:pt x="28729" y="34150"/>
                      </a:cubicBezTo>
                      <a:cubicBezTo>
                        <a:pt x="28729" y="34150"/>
                        <a:pt x="28729" y="34150"/>
                        <a:pt x="28729" y="33374"/>
                      </a:cubicBezTo>
                      <a:cubicBezTo>
                        <a:pt x="24074" y="29494"/>
                        <a:pt x="20971" y="27165"/>
                        <a:pt x="19419" y="24061"/>
                      </a:cubicBezTo>
                      <a:cubicBezTo>
                        <a:pt x="18643" y="20180"/>
                        <a:pt x="19419" y="13194"/>
                        <a:pt x="20971" y="7761"/>
                      </a:cubicBezTo>
                      <a:cubicBezTo>
                        <a:pt x="18643" y="6209"/>
                        <a:pt x="10109" y="0"/>
                        <a:pt x="7782" y="0"/>
                      </a:cubicBezTo>
                      <a:cubicBezTo>
                        <a:pt x="5455" y="0"/>
                        <a:pt x="1576" y="5433"/>
                        <a:pt x="24" y="10866"/>
                      </a:cubicBezTo>
                      <a:cubicBezTo>
                        <a:pt x="6230" y="13971"/>
                        <a:pt x="8558" y="16299"/>
                        <a:pt x="3903" y="20956"/>
                      </a:cubicBezTo>
                      <a:cubicBezTo>
                        <a:pt x="-752" y="25613"/>
                        <a:pt x="-1527" y="40360"/>
                        <a:pt x="3127" y="44240"/>
                      </a:cubicBezTo>
                      <a:cubicBezTo>
                        <a:pt x="7782" y="48121"/>
                        <a:pt x="9334" y="55106"/>
                        <a:pt x="13213" y="57435"/>
                      </a:cubicBezTo>
                      <a:cubicBezTo>
                        <a:pt x="16316" y="54330"/>
                        <a:pt x="17092" y="50450"/>
                        <a:pt x="19419" y="4967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19" name="Forma libre 1318">
                  <a:extLst>
                    <a:ext uri="{FF2B5EF4-FFF2-40B4-BE49-F238E27FC236}">
                      <a16:creationId xmlns:a16="http://schemas.microsoft.com/office/drawing/2014/main" id="{AC0BF71B-C2DA-B6E8-A042-6C3C76964161}"/>
                    </a:ext>
                  </a:extLst>
                </p:cNvPr>
                <p:cNvSpPr/>
                <p:nvPr/>
              </p:nvSpPr>
              <p:spPr>
                <a:xfrm>
                  <a:off x="4250255" y="2163595"/>
                  <a:ext cx="112878" cy="52001"/>
                </a:xfrm>
                <a:custGeom>
                  <a:avLst/>
                  <a:gdLst>
                    <a:gd name="connsiteX0" fmla="*/ 98138 w 112878"/>
                    <a:gd name="connsiteY0" fmla="*/ 4657 h 52001"/>
                    <a:gd name="connsiteX1" fmla="*/ 83398 w 112878"/>
                    <a:gd name="connsiteY1" fmla="*/ 0 h 52001"/>
                    <a:gd name="connsiteX2" fmla="*/ 81071 w 112878"/>
                    <a:gd name="connsiteY2" fmla="*/ 6985 h 52001"/>
                    <a:gd name="connsiteX3" fmla="*/ 67106 w 112878"/>
                    <a:gd name="connsiteY3" fmla="*/ 7761 h 52001"/>
                    <a:gd name="connsiteX4" fmla="*/ 58573 w 112878"/>
                    <a:gd name="connsiteY4" fmla="*/ 13195 h 52001"/>
                    <a:gd name="connsiteX5" fmla="*/ 52366 w 112878"/>
                    <a:gd name="connsiteY5" fmla="*/ 22508 h 52001"/>
                    <a:gd name="connsiteX6" fmla="*/ 46160 w 112878"/>
                    <a:gd name="connsiteY6" fmla="*/ 27165 h 52001"/>
                    <a:gd name="connsiteX7" fmla="*/ 29868 w 112878"/>
                    <a:gd name="connsiteY7" fmla="*/ 30270 h 52001"/>
                    <a:gd name="connsiteX8" fmla="*/ 20558 w 112878"/>
                    <a:gd name="connsiteY8" fmla="*/ 31046 h 52001"/>
                    <a:gd name="connsiteX9" fmla="*/ 11249 w 112878"/>
                    <a:gd name="connsiteY9" fmla="*/ 32598 h 52001"/>
                    <a:gd name="connsiteX10" fmla="*/ 1939 w 112878"/>
                    <a:gd name="connsiteY10" fmla="*/ 30270 h 52001"/>
                    <a:gd name="connsiteX11" fmla="*/ 388 w 112878"/>
                    <a:gd name="connsiteY11" fmla="*/ 38807 h 52001"/>
                    <a:gd name="connsiteX12" fmla="*/ 8146 w 112878"/>
                    <a:gd name="connsiteY12" fmla="*/ 42688 h 52001"/>
                    <a:gd name="connsiteX13" fmla="*/ 17455 w 112878"/>
                    <a:gd name="connsiteY13" fmla="*/ 45017 h 52001"/>
                    <a:gd name="connsiteX14" fmla="*/ 26765 w 112878"/>
                    <a:gd name="connsiteY14" fmla="*/ 41912 h 52001"/>
                    <a:gd name="connsiteX15" fmla="*/ 39178 w 112878"/>
                    <a:gd name="connsiteY15" fmla="*/ 40360 h 52001"/>
                    <a:gd name="connsiteX16" fmla="*/ 42281 w 112878"/>
                    <a:gd name="connsiteY16" fmla="*/ 46569 h 52001"/>
                    <a:gd name="connsiteX17" fmla="*/ 56245 w 112878"/>
                    <a:gd name="connsiteY17" fmla="*/ 48897 h 52001"/>
                    <a:gd name="connsiteX18" fmla="*/ 73313 w 112878"/>
                    <a:gd name="connsiteY18" fmla="*/ 52002 h 52001"/>
                    <a:gd name="connsiteX19" fmla="*/ 86501 w 112878"/>
                    <a:gd name="connsiteY19" fmla="*/ 47345 h 52001"/>
                    <a:gd name="connsiteX20" fmla="*/ 97362 w 112878"/>
                    <a:gd name="connsiteY20" fmla="*/ 44240 h 52001"/>
                    <a:gd name="connsiteX21" fmla="*/ 97362 w 112878"/>
                    <a:gd name="connsiteY21" fmla="*/ 44240 h 52001"/>
                    <a:gd name="connsiteX22" fmla="*/ 99690 w 112878"/>
                    <a:gd name="connsiteY22" fmla="*/ 40360 h 52001"/>
                    <a:gd name="connsiteX23" fmla="*/ 102017 w 112878"/>
                    <a:gd name="connsiteY23" fmla="*/ 33374 h 52001"/>
                    <a:gd name="connsiteX24" fmla="*/ 103569 w 112878"/>
                    <a:gd name="connsiteY24" fmla="*/ 27165 h 52001"/>
                    <a:gd name="connsiteX25" fmla="*/ 110551 w 112878"/>
                    <a:gd name="connsiteY25" fmla="*/ 23284 h 52001"/>
                    <a:gd name="connsiteX26" fmla="*/ 112878 w 112878"/>
                    <a:gd name="connsiteY26" fmla="*/ 19404 h 52001"/>
                    <a:gd name="connsiteX27" fmla="*/ 106672 w 112878"/>
                    <a:gd name="connsiteY27" fmla="*/ 6209 h 52001"/>
                    <a:gd name="connsiteX28" fmla="*/ 98138 w 112878"/>
                    <a:gd name="connsiteY28" fmla="*/ 4657 h 52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878" h="52001">
                      <a:moveTo>
                        <a:pt x="98138" y="4657"/>
                      </a:moveTo>
                      <a:cubicBezTo>
                        <a:pt x="94259" y="0"/>
                        <a:pt x="83398" y="0"/>
                        <a:pt x="83398" y="0"/>
                      </a:cubicBezTo>
                      <a:cubicBezTo>
                        <a:pt x="83398" y="0"/>
                        <a:pt x="82622" y="4657"/>
                        <a:pt x="81071" y="6985"/>
                      </a:cubicBezTo>
                      <a:cubicBezTo>
                        <a:pt x="79519" y="9314"/>
                        <a:pt x="72537" y="9314"/>
                        <a:pt x="67106" y="7761"/>
                      </a:cubicBezTo>
                      <a:cubicBezTo>
                        <a:pt x="65555" y="9314"/>
                        <a:pt x="59348" y="10866"/>
                        <a:pt x="58573" y="13195"/>
                      </a:cubicBezTo>
                      <a:cubicBezTo>
                        <a:pt x="57797" y="16299"/>
                        <a:pt x="50039" y="14747"/>
                        <a:pt x="52366" y="22508"/>
                      </a:cubicBezTo>
                      <a:cubicBezTo>
                        <a:pt x="54694" y="31046"/>
                        <a:pt x="48487" y="27941"/>
                        <a:pt x="46160" y="27165"/>
                      </a:cubicBezTo>
                      <a:cubicBezTo>
                        <a:pt x="43832" y="26389"/>
                        <a:pt x="32971" y="27165"/>
                        <a:pt x="29868" y="30270"/>
                      </a:cubicBezTo>
                      <a:cubicBezTo>
                        <a:pt x="26765" y="33374"/>
                        <a:pt x="23662" y="32598"/>
                        <a:pt x="20558" y="31046"/>
                      </a:cubicBezTo>
                      <a:cubicBezTo>
                        <a:pt x="18231" y="29494"/>
                        <a:pt x="13576" y="28718"/>
                        <a:pt x="11249" y="32598"/>
                      </a:cubicBezTo>
                      <a:cubicBezTo>
                        <a:pt x="8922" y="35703"/>
                        <a:pt x="5043" y="29494"/>
                        <a:pt x="1939" y="30270"/>
                      </a:cubicBezTo>
                      <a:cubicBezTo>
                        <a:pt x="-1164" y="30270"/>
                        <a:pt x="388" y="37255"/>
                        <a:pt x="388" y="38807"/>
                      </a:cubicBezTo>
                      <a:cubicBezTo>
                        <a:pt x="388" y="40360"/>
                        <a:pt x="5043" y="44240"/>
                        <a:pt x="8146" y="42688"/>
                      </a:cubicBezTo>
                      <a:cubicBezTo>
                        <a:pt x="11249" y="41136"/>
                        <a:pt x="15128" y="42688"/>
                        <a:pt x="17455" y="45017"/>
                      </a:cubicBezTo>
                      <a:cubicBezTo>
                        <a:pt x="20558" y="46569"/>
                        <a:pt x="25213" y="43464"/>
                        <a:pt x="26765" y="41912"/>
                      </a:cubicBezTo>
                      <a:cubicBezTo>
                        <a:pt x="28316" y="40360"/>
                        <a:pt x="38402" y="40360"/>
                        <a:pt x="39178" y="40360"/>
                      </a:cubicBezTo>
                      <a:cubicBezTo>
                        <a:pt x="39953" y="40360"/>
                        <a:pt x="40729" y="45793"/>
                        <a:pt x="42281" y="46569"/>
                      </a:cubicBezTo>
                      <a:cubicBezTo>
                        <a:pt x="43832" y="47345"/>
                        <a:pt x="50815" y="48121"/>
                        <a:pt x="56245" y="48897"/>
                      </a:cubicBezTo>
                      <a:cubicBezTo>
                        <a:pt x="62452" y="48897"/>
                        <a:pt x="70985" y="52002"/>
                        <a:pt x="73313" y="52002"/>
                      </a:cubicBezTo>
                      <a:cubicBezTo>
                        <a:pt x="76416" y="52002"/>
                        <a:pt x="80295" y="47345"/>
                        <a:pt x="86501" y="47345"/>
                      </a:cubicBezTo>
                      <a:cubicBezTo>
                        <a:pt x="92708" y="47345"/>
                        <a:pt x="95811" y="43464"/>
                        <a:pt x="97362" y="44240"/>
                      </a:cubicBezTo>
                      <a:cubicBezTo>
                        <a:pt x="97362" y="44240"/>
                        <a:pt x="97362" y="44240"/>
                        <a:pt x="97362" y="44240"/>
                      </a:cubicBezTo>
                      <a:cubicBezTo>
                        <a:pt x="98138" y="42688"/>
                        <a:pt x="98914" y="41136"/>
                        <a:pt x="99690" y="40360"/>
                      </a:cubicBezTo>
                      <a:cubicBezTo>
                        <a:pt x="102017" y="40360"/>
                        <a:pt x="100466" y="35703"/>
                        <a:pt x="102017" y="33374"/>
                      </a:cubicBezTo>
                      <a:cubicBezTo>
                        <a:pt x="103569" y="31046"/>
                        <a:pt x="100466" y="27165"/>
                        <a:pt x="103569" y="27165"/>
                      </a:cubicBezTo>
                      <a:cubicBezTo>
                        <a:pt x="106672" y="27165"/>
                        <a:pt x="110551" y="27941"/>
                        <a:pt x="110551" y="23284"/>
                      </a:cubicBezTo>
                      <a:cubicBezTo>
                        <a:pt x="110551" y="21732"/>
                        <a:pt x="111327" y="20180"/>
                        <a:pt x="112878" y="19404"/>
                      </a:cubicBezTo>
                      <a:cubicBezTo>
                        <a:pt x="108999" y="14747"/>
                        <a:pt x="106672" y="6209"/>
                        <a:pt x="106672" y="6209"/>
                      </a:cubicBezTo>
                      <a:cubicBezTo>
                        <a:pt x="106672" y="6209"/>
                        <a:pt x="102793" y="9314"/>
                        <a:pt x="98138" y="465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0" name="Forma libre 1319">
                  <a:extLst>
                    <a:ext uri="{FF2B5EF4-FFF2-40B4-BE49-F238E27FC236}">
                      <a16:creationId xmlns:a16="http://schemas.microsoft.com/office/drawing/2014/main" id="{F8DECF4B-A973-5633-14D8-FD40184957FD}"/>
                    </a:ext>
                  </a:extLst>
                </p:cNvPr>
                <p:cNvSpPr/>
                <p:nvPr/>
              </p:nvSpPr>
              <p:spPr>
                <a:xfrm>
                  <a:off x="4349945" y="2170538"/>
                  <a:ext cx="101431" cy="56971"/>
                </a:xfrm>
                <a:custGeom>
                  <a:avLst/>
                  <a:gdLst>
                    <a:gd name="connsiteX0" fmla="*/ 98526 w 101431"/>
                    <a:gd name="connsiteY0" fmla="*/ 10909 h 56971"/>
                    <a:gd name="connsiteX1" fmla="*/ 94647 w 101431"/>
                    <a:gd name="connsiteY1" fmla="*/ 8580 h 56971"/>
                    <a:gd name="connsiteX2" fmla="*/ 84562 w 101431"/>
                    <a:gd name="connsiteY2" fmla="*/ 4699 h 56971"/>
                    <a:gd name="connsiteX3" fmla="*/ 69822 w 101431"/>
                    <a:gd name="connsiteY3" fmla="*/ 43 h 56971"/>
                    <a:gd name="connsiteX4" fmla="*/ 55082 w 101431"/>
                    <a:gd name="connsiteY4" fmla="*/ 9356 h 56971"/>
                    <a:gd name="connsiteX5" fmla="*/ 38790 w 101431"/>
                    <a:gd name="connsiteY5" fmla="*/ 14789 h 56971"/>
                    <a:gd name="connsiteX6" fmla="*/ 17843 w 101431"/>
                    <a:gd name="connsiteY6" fmla="*/ 14789 h 56971"/>
                    <a:gd name="connsiteX7" fmla="*/ 15516 w 101431"/>
                    <a:gd name="connsiteY7" fmla="*/ 12461 h 56971"/>
                    <a:gd name="connsiteX8" fmla="*/ 13189 w 101431"/>
                    <a:gd name="connsiteY8" fmla="*/ 16342 h 56971"/>
                    <a:gd name="connsiteX9" fmla="*/ 6206 w 101431"/>
                    <a:gd name="connsiteY9" fmla="*/ 20222 h 56971"/>
                    <a:gd name="connsiteX10" fmla="*/ 4655 w 101431"/>
                    <a:gd name="connsiteY10" fmla="*/ 26432 h 56971"/>
                    <a:gd name="connsiteX11" fmla="*/ 2327 w 101431"/>
                    <a:gd name="connsiteY11" fmla="*/ 33417 h 56971"/>
                    <a:gd name="connsiteX12" fmla="*/ 0 w 101431"/>
                    <a:gd name="connsiteY12" fmla="*/ 37298 h 56971"/>
                    <a:gd name="connsiteX13" fmla="*/ 3879 w 101431"/>
                    <a:gd name="connsiteY13" fmla="*/ 43507 h 56971"/>
                    <a:gd name="connsiteX14" fmla="*/ 3879 w 101431"/>
                    <a:gd name="connsiteY14" fmla="*/ 43507 h 56971"/>
                    <a:gd name="connsiteX15" fmla="*/ 17068 w 101431"/>
                    <a:gd name="connsiteY15" fmla="*/ 52821 h 56971"/>
                    <a:gd name="connsiteX16" fmla="*/ 33359 w 101431"/>
                    <a:gd name="connsiteY16" fmla="*/ 56701 h 56971"/>
                    <a:gd name="connsiteX17" fmla="*/ 55082 w 101431"/>
                    <a:gd name="connsiteY17" fmla="*/ 49716 h 56971"/>
                    <a:gd name="connsiteX18" fmla="*/ 62064 w 101431"/>
                    <a:gd name="connsiteY18" fmla="*/ 52044 h 56971"/>
                    <a:gd name="connsiteX19" fmla="*/ 66719 w 101431"/>
                    <a:gd name="connsiteY19" fmla="*/ 52821 h 56971"/>
                    <a:gd name="connsiteX20" fmla="*/ 76028 w 101431"/>
                    <a:gd name="connsiteY20" fmla="*/ 46611 h 56971"/>
                    <a:gd name="connsiteX21" fmla="*/ 89992 w 101431"/>
                    <a:gd name="connsiteY21" fmla="*/ 23327 h 56971"/>
                    <a:gd name="connsiteX22" fmla="*/ 100078 w 101431"/>
                    <a:gd name="connsiteY22" fmla="*/ 17118 h 56971"/>
                    <a:gd name="connsiteX23" fmla="*/ 98526 w 101431"/>
                    <a:gd name="connsiteY23" fmla="*/ 10909 h 569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1431" h="56971">
                      <a:moveTo>
                        <a:pt x="98526" y="10909"/>
                      </a:moveTo>
                      <a:cubicBezTo>
                        <a:pt x="96975" y="10133"/>
                        <a:pt x="96199" y="9356"/>
                        <a:pt x="94647" y="8580"/>
                      </a:cubicBezTo>
                      <a:cubicBezTo>
                        <a:pt x="89992" y="7804"/>
                        <a:pt x="86113" y="6252"/>
                        <a:pt x="84562" y="4699"/>
                      </a:cubicBezTo>
                      <a:cubicBezTo>
                        <a:pt x="82234" y="2371"/>
                        <a:pt x="71373" y="819"/>
                        <a:pt x="69822" y="43"/>
                      </a:cubicBezTo>
                      <a:cubicBezTo>
                        <a:pt x="68270" y="-734"/>
                        <a:pt x="58185" y="9356"/>
                        <a:pt x="55082" y="9356"/>
                      </a:cubicBezTo>
                      <a:cubicBezTo>
                        <a:pt x="51978" y="9356"/>
                        <a:pt x="38790" y="10909"/>
                        <a:pt x="38790" y="14789"/>
                      </a:cubicBezTo>
                      <a:cubicBezTo>
                        <a:pt x="38790" y="18670"/>
                        <a:pt x="22498" y="18670"/>
                        <a:pt x="17843" y="14789"/>
                      </a:cubicBezTo>
                      <a:cubicBezTo>
                        <a:pt x="17068" y="14013"/>
                        <a:pt x="16292" y="13237"/>
                        <a:pt x="15516" y="12461"/>
                      </a:cubicBezTo>
                      <a:cubicBezTo>
                        <a:pt x="13964" y="14013"/>
                        <a:pt x="13189" y="14789"/>
                        <a:pt x="13189" y="16342"/>
                      </a:cubicBezTo>
                      <a:cubicBezTo>
                        <a:pt x="13189" y="20999"/>
                        <a:pt x="9310" y="20999"/>
                        <a:pt x="6206" y="20222"/>
                      </a:cubicBezTo>
                      <a:cubicBezTo>
                        <a:pt x="3103" y="20222"/>
                        <a:pt x="6206" y="24103"/>
                        <a:pt x="4655" y="26432"/>
                      </a:cubicBezTo>
                      <a:cubicBezTo>
                        <a:pt x="3103" y="28760"/>
                        <a:pt x="4655" y="32641"/>
                        <a:pt x="2327" y="33417"/>
                      </a:cubicBezTo>
                      <a:cubicBezTo>
                        <a:pt x="776" y="33417"/>
                        <a:pt x="0" y="34969"/>
                        <a:pt x="0" y="37298"/>
                      </a:cubicBezTo>
                      <a:cubicBezTo>
                        <a:pt x="776" y="38074"/>
                        <a:pt x="3879" y="43507"/>
                        <a:pt x="3879" y="43507"/>
                      </a:cubicBezTo>
                      <a:cubicBezTo>
                        <a:pt x="3879" y="43507"/>
                        <a:pt x="3879" y="43507"/>
                        <a:pt x="3879" y="43507"/>
                      </a:cubicBezTo>
                      <a:cubicBezTo>
                        <a:pt x="7758" y="45835"/>
                        <a:pt x="14740" y="49716"/>
                        <a:pt x="17068" y="52821"/>
                      </a:cubicBezTo>
                      <a:cubicBezTo>
                        <a:pt x="20171" y="56701"/>
                        <a:pt x="28705" y="57477"/>
                        <a:pt x="33359" y="56701"/>
                      </a:cubicBezTo>
                      <a:cubicBezTo>
                        <a:pt x="37238" y="55925"/>
                        <a:pt x="55082" y="49716"/>
                        <a:pt x="55082" y="49716"/>
                      </a:cubicBezTo>
                      <a:cubicBezTo>
                        <a:pt x="55082" y="49716"/>
                        <a:pt x="58961" y="51268"/>
                        <a:pt x="62064" y="52044"/>
                      </a:cubicBezTo>
                      <a:cubicBezTo>
                        <a:pt x="62840" y="52044"/>
                        <a:pt x="64391" y="52821"/>
                        <a:pt x="66719" y="52821"/>
                      </a:cubicBezTo>
                      <a:cubicBezTo>
                        <a:pt x="68270" y="51268"/>
                        <a:pt x="72149" y="50492"/>
                        <a:pt x="76028" y="46611"/>
                      </a:cubicBezTo>
                      <a:cubicBezTo>
                        <a:pt x="80683" y="41954"/>
                        <a:pt x="88441" y="24103"/>
                        <a:pt x="89992" y="23327"/>
                      </a:cubicBezTo>
                      <a:cubicBezTo>
                        <a:pt x="92320" y="21775"/>
                        <a:pt x="97750" y="18670"/>
                        <a:pt x="100078" y="17118"/>
                      </a:cubicBezTo>
                      <a:cubicBezTo>
                        <a:pt x="102405" y="14013"/>
                        <a:pt x="101629" y="11685"/>
                        <a:pt x="98526" y="1090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1" name="Forma libre 1320">
                  <a:extLst>
                    <a:ext uri="{FF2B5EF4-FFF2-40B4-BE49-F238E27FC236}">
                      <a16:creationId xmlns:a16="http://schemas.microsoft.com/office/drawing/2014/main" id="{81587103-B546-6571-3048-19F48D976340}"/>
                    </a:ext>
                  </a:extLst>
                </p:cNvPr>
                <p:cNvSpPr/>
                <p:nvPr/>
              </p:nvSpPr>
              <p:spPr>
                <a:xfrm>
                  <a:off x="4294198" y="2123236"/>
                  <a:ext cx="96864" cy="51225"/>
                </a:xfrm>
                <a:custGeom>
                  <a:avLst/>
                  <a:gdLst>
                    <a:gd name="connsiteX0" fmla="*/ 90658 w 96864"/>
                    <a:gd name="connsiteY0" fmla="*/ 22508 h 51225"/>
                    <a:gd name="connsiteX1" fmla="*/ 80573 w 96864"/>
                    <a:gd name="connsiteY1" fmla="*/ 20180 h 51225"/>
                    <a:gd name="connsiteX2" fmla="*/ 76694 w 96864"/>
                    <a:gd name="connsiteY2" fmla="*/ 14747 h 51225"/>
                    <a:gd name="connsiteX3" fmla="*/ 68160 w 96864"/>
                    <a:gd name="connsiteY3" fmla="*/ 16299 h 51225"/>
                    <a:gd name="connsiteX4" fmla="*/ 59626 w 96864"/>
                    <a:gd name="connsiteY4" fmla="*/ 12418 h 51225"/>
                    <a:gd name="connsiteX5" fmla="*/ 49541 w 96864"/>
                    <a:gd name="connsiteY5" fmla="*/ 5433 h 51225"/>
                    <a:gd name="connsiteX6" fmla="*/ 40231 w 96864"/>
                    <a:gd name="connsiteY6" fmla="*/ 0 h 51225"/>
                    <a:gd name="connsiteX7" fmla="*/ 39455 w 96864"/>
                    <a:gd name="connsiteY7" fmla="*/ 1552 h 51225"/>
                    <a:gd name="connsiteX8" fmla="*/ 30921 w 96864"/>
                    <a:gd name="connsiteY8" fmla="*/ 1552 h 51225"/>
                    <a:gd name="connsiteX9" fmla="*/ 18509 w 96864"/>
                    <a:gd name="connsiteY9" fmla="*/ 7761 h 51225"/>
                    <a:gd name="connsiteX10" fmla="*/ 2217 w 96864"/>
                    <a:gd name="connsiteY10" fmla="*/ 13971 h 51225"/>
                    <a:gd name="connsiteX11" fmla="*/ 2993 w 96864"/>
                    <a:gd name="connsiteY11" fmla="*/ 22508 h 51225"/>
                    <a:gd name="connsiteX12" fmla="*/ 8423 w 96864"/>
                    <a:gd name="connsiteY12" fmla="*/ 35703 h 51225"/>
                    <a:gd name="connsiteX13" fmla="*/ 24715 w 96864"/>
                    <a:gd name="connsiteY13" fmla="*/ 48121 h 51225"/>
                    <a:gd name="connsiteX14" fmla="*/ 24715 w 96864"/>
                    <a:gd name="connsiteY14" fmla="*/ 49673 h 51225"/>
                    <a:gd name="connsiteX15" fmla="*/ 38679 w 96864"/>
                    <a:gd name="connsiteY15" fmla="*/ 48897 h 51225"/>
                    <a:gd name="connsiteX16" fmla="*/ 41007 w 96864"/>
                    <a:gd name="connsiteY16" fmla="*/ 41912 h 51225"/>
                    <a:gd name="connsiteX17" fmla="*/ 55747 w 96864"/>
                    <a:gd name="connsiteY17" fmla="*/ 46569 h 51225"/>
                    <a:gd name="connsiteX18" fmla="*/ 67384 w 96864"/>
                    <a:gd name="connsiteY18" fmla="*/ 48121 h 51225"/>
                    <a:gd name="connsiteX19" fmla="*/ 68160 w 96864"/>
                    <a:gd name="connsiteY19" fmla="*/ 51226 h 51225"/>
                    <a:gd name="connsiteX20" fmla="*/ 72815 w 96864"/>
                    <a:gd name="connsiteY20" fmla="*/ 45793 h 51225"/>
                    <a:gd name="connsiteX21" fmla="*/ 87555 w 96864"/>
                    <a:gd name="connsiteY21" fmla="*/ 38031 h 51225"/>
                    <a:gd name="connsiteX22" fmla="*/ 96864 w 96864"/>
                    <a:gd name="connsiteY22" fmla="*/ 30270 h 51225"/>
                    <a:gd name="connsiteX23" fmla="*/ 90658 w 96864"/>
                    <a:gd name="connsiteY23" fmla="*/ 22508 h 51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6864" h="51225">
                      <a:moveTo>
                        <a:pt x="90658" y="22508"/>
                      </a:moveTo>
                      <a:cubicBezTo>
                        <a:pt x="88331" y="20956"/>
                        <a:pt x="80573" y="21732"/>
                        <a:pt x="80573" y="20180"/>
                      </a:cubicBezTo>
                      <a:cubicBezTo>
                        <a:pt x="79797" y="17851"/>
                        <a:pt x="79797" y="14747"/>
                        <a:pt x="76694" y="14747"/>
                      </a:cubicBezTo>
                      <a:cubicBezTo>
                        <a:pt x="73590" y="14747"/>
                        <a:pt x="69711" y="12418"/>
                        <a:pt x="68160" y="16299"/>
                      </a:cubicBezTo>
                      <a:cubicBezTo>
                        <a:pt x="66608" y="20180"/>
                        <a:pt x="60402" y="15523"/>
                        <a:pt x="59626" y="12418"/>
                      </a:cubicBezTo>
                      <a:cubicBezTo>
                        <a:pt x="58850" y="10090"/>
                        <a:pt x="56523" y="7761"/>
                        <a:pt x="49541" y="5433"/>
                      </a:cubicBezTo>
                      <a:cubicBezTo>
                        <a:pt x="46437" y="4657"/>
                        <a:pt x="43334" y="2328"/>
                        <a:pt x="40231" y="0"/>
                      </a:cubicBezTo>
                      <a:cubicBezTo>
                        <a:pt x="40231" y="776"/>
                        <a:pt x="39455" y="1552"/>
                        <a:pt x="39455" y="1552"/>
                      </a:cubicBezTo>
                      <a:cubicBezTo>
                        <a:pt x="37904" y="3881"/>
                        <a:pt x="33249" y="0"/>
                        <a:pt x="30921" y="1552"/>
                      </a:cubicBezTo>
                      <a:cubicBezTo>
                        <a:pt x="28594" y="3881"/>
                        <a:pt x="21612" y="3881"/>
                        <a:pt x="18509" y="7761"/>
                      </a:cubicBezTo>
                      <a:cubicBezTo>
                        <a:pt x="14630" y="10866"/>
                        <a:pt x="6872" y="13195"/>
                        <a:pt x="2217" y="13971"/>
                      </a:cubicBezTo>
                      <a:cubicBezTo>
                        <a:pt x="-2438" y="14747"/>
                        <a:pt x="1441" y="19404"/>
                        <a:pt x="2993" y="22508"/>
                      </a:cubicBezTo>
                      <a:cubicBezTo>
                        <a:pt x="4544" y="25613"/>
                        <a:pt x="4544" y="33374"/>
                        <a:pt x="8423" y="35703"/>
                      </a:cubicBezTo>
                      <a:cubicBezTo>
                        <a:pt x="11526" y="38031"/>
                        <a:pt x="23163" y="45017"/>
                        <a:pt x="24715" y="48121"/>
                      </a:cubicBezTo>
                      <a:cubicBezTo>
                        <a:pt x="24715" y="48897"/>
                        <a:pt x="24715" y="48897"/>
                        <a:pt x="24715" y="49673"/>
                      </a:cubicBezTo>
                      <a:cubicBezTo>
                        <a:pt x="29370" y="51226"/>
                        <a:pt x="37128" y="51226"/>
                        <a:pt x="38679" y="48897"/>
                      </a:cubicBezTo>
                      <a:cubicBezTo>
                        <a:pt x="40231" y="46569"/>
                        <a:pt x="41007" y="41912"/>
                        <a:pt x="41007" y="41912"/>
                      </a:cubicBezTo>
                      <a:cubicBezTo>
                        <a:pt x="41007" y="41912"/>
                        <a:pt x="51092" y="41912"/>
                        <a:pt x="55747" y="46569"/>
                      </a:cubicBezTo>
                      <a:cubicBezTo>
                        <a:pt x="59626" y="51226"/>
                        <a:pt x="67384" y="48121"/>
                        <a:pt x="67384" y="48121"/>
                      </a:cubicBezTo>
                      <a:cubicBezTo>
                        <a:pt x="67384" y="48121"/>
                        <a:pt x="68160" y="49673"/>
                        <a:pt x="68160" y="51226"/>
                      </a:cubicBezTo>
                      <a:cubicBezTo>
                        <a:pt x="68936" y="48897"/>
                        <a:pt x="70487" y="46569"/>
                        <a:pt x="72815" y="45793"/>
                      </a:cubicBezTo>
                      <a:cubicBezTo>
                        <a:pt x="77469" y="45017"/>
                        <a:pt x="83676" y="44240"/>
                        <a:pt x="87555" y="38031"/>
                      </a:cubicBezTo>
                      <a:cubicBezTo>
                        <a:pt x="89882" y="34927"/>
                        <a:pt x="93761" y="32598"/>
                        <a:pt x="96864" y="30270"/>
                      </a:cubicBezTo>
                      <a:cubicBezTo>
                        <a:pt x="93761" y="27165"/>
                        <a:pt x="92210" y="23284"/>
                        <a:pt x="90658" y="2250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2" name="Forma libre 1321">
                  <a:extLst>
                    <a:ext uri="{FF2B5EF4-FFF2-40B4-BE49-F238E27FC236}">
                      <a16:creationId xmlns:a16="http://schemas.microsoft.com/office/drawing/2014/main" id="{35730643-86F1-4A31-B71F-673E84591487}"/>
                    </a:ext>
                  </a:extLst>
                </p:cNvPr>
                <p:cNvSpPr/>
                <p:nvPr/>
              </p:nvSpPr>
              <p:spPr>
                <a:xfrm>
                  <a:off x="4361582" y="2153505"/>
                  <a:ext cx="87664" cy="36284"/>
                </a:xfrm>
                <a:custGeom>
                  <a:avLst/>
                  <a:gdLst>
                    <a:gd name="connsiteX0" fmla="*/ 65167 w 87664"/>
                    <a:gd name="connsiteY0" fmla="*/ 3105 h 36284"/>
                    <a:gd name="connsiteX1" fmla="*/ 53530 w 87664"/>
                    <a:gd name="connsiteY1" fmla="*/ 2328 h 36284"/>
                    <a:gd name="connsiteX2" fmla="*/ 40342 w 87664"/>
                    <a:gd name="connsiteY2" fmla="*/ 776 h 36284"/>
                    <a:gd name="connsiteX3" fmla="*/ 31032 w 87664"/>
                    <a:gd name="connsiteY3" fmla="*/ 1552 h 36284"/>
                    <a:gd name="connsiteX4" fmla="*/ 28705 w 87664"/>
                    <a:gd name="connsiteY4" fmla="*/ 0 h 36284"/>
                    <a:gd name="connsiteX5" fmla="*/ 19395 w 87664"/>
                    <a:gd name="connsiteY5" fmla="*/ 7761 h 36284"/>
                    <a:gd name="connsiteX6" fmla="*/ 4655 w 87664"/>
                    <a:gd name="connsiteY6" fmla="*/ 15523 h 36284"/>
                    <a:gd name="connsiteX7" fmla="*/ 0 w 87664"/>
                    <a:gd name="connsiteY7" fmla="*/ 20956 h 36284"/>
                    <a:gd name="connsiteX8" fmla="*/ 6982 w 87664"/>
                    <a:gd name="connsiteY8" fmla="*/ 33374 h 36284"/>
                    <a:gd name="connsiteX9" fmla="*/ 27929 w 87664"/>
                    <a:gd name="connsiteY9" fmla="*/ 33374 h 36284"/>
                    <a:gd name="connsiteX10" fmla="*/ 44220 w 87664"/>
                    <a:gd name="connsiteY10" fmla="*/ 27941 h 36284"/>
                    <a:gd name="connsiteX11" fmla="*/ 58961 w 87664"/>
                    <a:gd name="connsiteY11" fmla="*/ 18627 h 36284"/>
                    <a:gd name="connsiteX12" fmla="*/ 73701 w 87664"/>
                    <a:gd name="connsiteY12" fmla="*/ 23284 h 36284"/>
                    <a:gd name="connsiteX13" fmla="*/ 83786 w 87664"/>
                    <a:gd name="connsiteY13" fmla="*/ 27165 h 36284"/>
                    <a:gd name="connsiteX14" fmla="*/ 80683 w 87664"/>
                    <a:gd name="connsiteY14" fmla="*/ 21732 h 36284"/>
                    <a:gd name="connsiteX15" fmla="*/ 87665 w 87664"/>
                    <a:gd name="connsiteY15" fmla="*/ 10090 h 36284"/>
                    <a:gd name="connsiteX16" fmla="*/ 87665 w 87664"/>
                    <a:gd name="connsiteY16" fmla="*/ 9314 h 36284"/>
                    <a:gd name="connsiteX17" fmla="*/ 78355 w 87664"/>
                    <a:gd name="connsiteY17" fmla="*/ 6985 h 36284"/>
                    <a:gd name="connsiteX18" fmla="*/ 65167 w 87664"/>
                    <a:gd name="connsiteY18" fmla="*/ 3105 h 36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664" h="36284">
                      <a:moveTo>
                        <a:pt x="65167" y="3105"/>
                      </a:moveTo>
                      <a:cubicBezTo>
                        <a:pt x="59736" y="3881"/>
                        <a:pt x="57409" y="776"/>
                        <a:pt x="53530" y="2328"/>
                      </a:cubicBezTo>
                      <a:cubicBezTo>
                        <a:pt x="49651" y="3881"/>
                        <a:pt x="42669" y="2328"/>
                        <a:pt x="40342" y="776"/>
                      </a:cubicBezTo>
                      <a:cubicBezTo>
                        <a:pt x="38014" y="-776"/>
                        <a:pt x="34911" y="3881"/>
                        <a:pt x="31032" y="1552"/>
                      </a:cubicBezTo>
                      <a:cubicBezTo>
                        <a:pt x="30256" y="776"/>
                        <a:pt x="29480" y="776"/>
                        <a:pt x="28705" y="0"/>
                      </a:cubicBezTo>
                      <a:cubicBezTo>
                        <a:pt x="25601" y="1552"/>
                        <a:pt x="21722" y="3881"/>
                        <a:pt x="19395" y="7761"/>
                      </a:cubicBezTo>
                      <a:cubicBezTo>
                        <a:pt x="14740" y="13971"/>
                        <a:pt x="8534" y="14747"/>
                        <a:pt x="4655" y="15523"/>
                      </a:cubicBezTo>
                      <a:cubicBezTo>
                        <a:pt x="3103" y="15523"/>
                        <a:pt x="1552" y="17851"/>
                        <a:pt x="0" y="20956"/>
                      </a:cubicBezTo>
                      <a:cubicBezTo>
                        <a:pt x="1552" y="24837"/>
                        <a:pt x="3879" y="30270"/>
                        <a:pt x="6982" y="33374"/>
                      </a:cubicBezTo>
                      <a:cubicBezTo>
                        <a:pt x="11637" y="37255"/>
                        <a:pt x="27929" y="37255"/>
                        <a:pt x="27929" y="33374"/>
                      </a:cubicBezTo>
                      <a:cubicBezTo>
                        <a:pt x="27929" y="29493"/>
                        <a:pt x="41117" y="27941"/>
                        <a:pt x="44220" y="27941"/>
                      </a:cubicBezTo>
                      <a:cubicBezTo>
                        <a:pt x="47324" y="27941"/>
                        <a:pt x="57409" y="17851"/>
                        <a:pt x="58961" y="18627"/>
                      </a:cubicBezTo>
                      <a:cubicBezTo>
                        <a:pt x="60512" y="19404"/>
                        <a:pt x="70598" y="20956"/>
                        <a:pt x="73701" y="23284"/>
                      </a:cubicBezTo>
                      <a:cubicBezTo>
                        <a:pt x="75252" y="24837"/>
                        <a:pt x="79131" y="25613"/>
                        <a:pt x="83786" y="27165"/>
                      </a:cubicBezTo>
                      <a:cubicBezTo>
                        <a:pt x="82234" y="25613"/>
                        <a:pt x="80683" y="23284"/>
                        <a:pt x="80683" y="21732"/>
                      </a:cubicBezTo>
                      <a:cubicBezTo>
                        <a:pt x="80683" y="18627"/>
                        <a:pt x="86113" y="11642"/>
                        <a:pt x="87665" y="10090"/>
                      </a:cubicBezTo>
                      <a:cubicBezTo>
                        <a:pt x="87665" y="10090"/>
                        <a:pt x="87665" y="10090"/>
                        <a:pt x="87665" y="9314"/>
                      </a:cubicBezTo>
                      <a:cubicBezTo>
                        <a:pt x="83786" y="8538"/>
                        <a:pt x="79131" y="7761"/>
                        <a:pt x="78355" y="6985"/>
                      </a:cubicBezTo>
                      <a:cubicBezTo>
                        <a:pt x="76804" y="4657"/>
                        <a:pt x="69822" y="2328"/>
                        <a:pt x="65167" y="310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3" name="Forma libre 1322">
                  <a:extLst>
                    <a:ext uri="{FF2B5EF4-FFF2-40B4-BE49-F238E27FC236}">
                      <a16:creationId xmlns:a16="http://schemas.microsoft.com/office/drawing/2014/main" id="{52172946-0F3B-41C8-5CED-7119CC5BE83F}"/>
                    </a:ext>
                  </a:extLst>
                </p:cNvPr>
                <p:cNvSpPr/>
                <p:nvPr/>
              </p:nvSpPr>
              <p:spPr>
                <a:xfrm>
                  <a:off x="3953269" y="2298997"/>
                  <a:ext cx="50507" cy="95177"/>
                </a:xfrm>
                <a:custGeom>
                  <a:avLst/>
                  <a:gdLst>
                    <a:gd name="connsiteX0" fmla="*/ 36706 w 50507"/>
                    <a:gd name="connsiteY0" fmla="*/ 78815 h 95177"/>
                    <a:gd name="connsiteX1" fmla="*/ 33603 w 50507"/>
                    <a:gd name="connsiteY1" fmla="*/ 71053 h 95177"/>
                    <a:gd name="connsiteX2" fmla="*/ 37482 w 50507"/>
                    <a:gd name="connsiteY2" fmla="*/ 62516 h 95177"/>
                    <a:gd name="connsiteX3" fmla="*/ 32827 w 50507"/>
                    <a:gd name="connsiteY3" fmla="*/ 53978 h 95177"/>
                    <a:gd name="connsiteX4" fmla="*/ 36706 w 50507"/>
                    <a:gd name="connsiteY4" fmla="*/ 47769 h 95177"/>
                    <a:gd name="connsiteX5" fmla="*/ 39809 w 50507"/>
                    <a:gd name="connsiteY5" fmla="*/ 36903 h 95177"/>
                    <a:gd name="connsiteX6" fmla="*/ 39033 w 50507"/>
                    <a:gd name="connsiteY6" fmla="*/ 22156 h 95177"/>
                    <a:gd name="connsiteX7" fmla="*/ 49119 w 50507"/>
                    <a:gd name="connsiteY7" fmla="*/ 12842 h 95177"/>
                    <a:gd name="connsiteX8" fmla="*/ 45240 w 50507"/>
                    <a:gd name="connsiteY8" fmla="*/ 6633 h 95177"/>
                    <a:gd name="connsiteX9" fmla="*/ 35930 w 50507"/>
                    <a:gd name="connsiteY9" fmla="*/ 5081 h 95177"/>
                    <a:gd name="connsiteX10" fmla="*/ 29724 w 50507"/>
                    <a:gd name="connsiteY10" fmla="*/ 5081 h 95177"/>
                    <a:gd name="connsiteX11" fmla="*/ 20414 w 50507"/>
                    <a:gd name="connsiteY11" fmla="*/ 2752 h 95177"/>
                    <a:gd name="connsiteX12" fmla="*/ 14983 w 50507"/>
                    <a:gd name="connsiteY12" fmla="*/ 1976 h 95177"/>
                    <a:gd name="connsiteX13" fmla="*/ 11104 w 50507"/>
                    <a:gd name="connsiteY13" fmla="*/ 3529 h 95177"/>
                    <a:gd name="connsiteX14" fmla="*/ 11880 w 50507"/>
                    <a:gd name="connsiteY14" fmla="*/ 14395 h 95177"/>
                    <a:gd name="connsiteX15" fmla="*/ 2571 w 50507"/>
                    <a:gd name="connsiteY15" fmla="*/ 51650 h 95177"/>
                    <a:gd name="connsiteX16" fmla="*/ 8777 w 50507"/>
                    <a:gd name="connsiteY16" fmla="*/ 65620 h 95177"/>
                    <a:gd name="connsiteX17" fmla="*/ 11104 w 50507"/>
                    <a:gd name="connsiteY17" fmla="*/ 92009 h 95177"/>
                    <a:gd name="connsiteX18" fmla="*/ 22741 w 50507"/>
                    <a:gd name="connsiteY18" fmla="*/ 95114 h 95177"/>
                    <a:gd name="connsiteX19" fmla="*/ 35154 w 50507"/>
                    <a:gd name="connsiteY19" fmla="*/ 92786 h 95177"/>
                    <a:gd name="connsiteX20" fmla="*/ 32827 w 50507"/>
                    <a:gd name="connsiteY20" fmla="*/ 87353 h 95177"/>
                    <a:gd name="connsiteX21" fmla="*/ 36706 w 50507"/>
                    <a:gd name="connsiteY21" fmla="*/ 78815 h 9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0507" h="95177">
                      <a:moveTo>
                        <a:pt x="36706" y="78815"/>
                      </a:moveTo>
                      <a:cubicBezTo>
                        <a:pt x="42912" y="78039"/>
                        <a:pt x="35154" y="72606"/>
                        <a:pt x="33603" y="71053"/>
                      </a:cubicBezTo>
                      <a:cubicBezTo>
                        <a:pt x="32051" y="69501"/>
                        <a:pt x="34378" y="62516"/>
                        <a:pt x="37482" y="62516"/>
                      </a:cubicBezTo>
                      <a:cubicBezTo>
                        <a:pt x="40585" y="62516"/>
                        <a:pt x="37482" y="58635"/>
                        <a:pt x="32827" y="53978"/>
                      </a:cubicBezTo>
                      <a:cubicBezTo>
                        <a:pt x="28172" y="49321"/>
                        <a:pt x="32827" y="47769"/>
                        <a:pt x="36706" y="47769"/>
                      </a:cubicBezTo>
                      <a:cubicBezTo>
                        <a:pt x="40585" y="47769"/>
                        <a:pt x="35930" y="40784"/>
                        <a:pt x="39809" y="36903"/>
                      </a:cubicBezTo>
                      <a:cubicBezTo>
                        <a:pt x="43688" y="33022"/>
                        <a:pt x="39033" y="26037"/>
                        <a:pt x="39033" y="22156"/>
                      </a:cubicBezTo>
                      <a:cubicBezTo>
                        <a:pt x="39033" y="19052"/>
                        <a:pt x="44464" y="17499"/>
                        <a:pt x="49119" y="12842"/>
                      </a:cubicBezTo>
                      <a:cubicBezTo>
                        <a:pt x="53773" y="8185"/>
                        <a:pt x="45240" y="9738"/>
                        <a:pt x="45240" y="6633"/>
                      </a:cubicBezTo>
                      <a:cubicBezTo>
                        <a:pt x="45240" y="3529"/>
                        <a:pt x="39809" y="1976"/>
                        <a:pt x="35930" y="5081"/>
                      </a:cubicBezTo>
                      <a:cubicBezTo>
                        <a:pt x="32051" y="8185"/>
                        <a:pt x="32827" y="5081"/>
                        <a:pt x="29724" y="5081"/>
                      </a:cubicBezTo>
                      <a:cubicBezTo>
                        <a:pt x="26620" y="5081"/>
                        <a:pt x="20414" y="5857"/>
                        <a:pt x="20414" y="2752"/>
                      </a:cubicBezTo>
                      <a:cubicBezTo>
                        <a:pt x="20414" y="-352"/>
                        <a:pt x="17311" y="-1128"/>
                        <a:pt x="14983" y="1976"/>
                      </a:cubicBezTo>
                      <a:cubicBezTo>
                        <a:pt x="14208" y="2752"/>
                        <a:pt x="12656" y="3529"/>
                        <a:pt x="11104" y="3529"/>
                      </a:cubicBezTo>
                      <a:cubicBezTo>
                        <a:pt x="10329" y="8185"/>
                        <a:pt x="10329" y="12066"/>
                        <a:pt x="11880" y="14395"/>
                      </a:cubicBezTo>
                      <a:cubicBezTo>
                        <a:pt x="14983" y="19052"/>
                        <a:pt x="8001" y="44664"/>
                        <a:pt x="2571" y="51650"/>
                      </a:cubicBezTo>
                      <a:cubicBezTo>
                        <a:pt x="-3636" y="58635"/>
                        <a:pt x="2571" y="60187"/>
                        <a:pt x="8777" y="65620"/>
                      </a:cubicBezTo>
                      <a:cubicBezTo>
                        <a:pt x="14983" y="70277"/>
                        <a:pt x="11104" y="88129"/>
                        <a:pt x="11104" y="92009"/>
                      </a:cubicBezTo>
                      <a:cubicBezTo>
                        <a:pt x="11104" y="95890"/>
                        <a:pt x="16535" y="95114"/>
                        <a:pt x="22741" y="95114"/>
                      </a:cubicBezTo>
                      <a:cubicBezTo>
                        <a:pt x="26620" y="95114"/>
                        <a:pt x="31275" y="93562"/>
                        <a:pt x="35154" y="92786"/>
                      </a:cubicBezTo>
                      <a:cubicBezTo>
                        <a:pt x="33603" y="91233"/>
                        <a:pt x="32827" y="88905"/>
                        <a:pt x="32827" y="87353"/>
                      </a:cubicBezTo>
                      <a:cubicBezTo>
                        <a:pt x="30499" y="85024"/>
                        <a:pt x="30499" y="79591"/>
                        <a:pt x="36706" y="7881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4" name="Forma libre 1323">
                  <a:extLst>
                    <a:ext uri="{FF2B5EF4-FFF2-40B4-BE49-F238E27FC236}">
                      <a16:creationId xmlns:a16="http://schemas.microsoft.com/office/drawing/2014/main" id="{78F90BA0-B157-14D0-8C22-1AAED1B8E7D8}"/>
                    </a:ext>
                  </a:extLst>
                </p:cNvPr>
                <p:cNvSpPr/>
                <p:nvPr/>
              </p:nvSpPr>
              <p:spPr>
                <a:xfrm>
                  <a:off x="4150565" y="2072010"/>
                  <a:ext cx="62909" cy="55106"/>
                </a:xfrm>
                <a:custGeom>
                  <a:avLst/>
                  <a:gdLst>
                    <a:gd name="connsiteX0" fmla="*/ 20171 w 62909"/>
                    <a:gd name="connsiteY0" fmla="*/ 42688 h 55106"/>
                    <a:gd name="connsiteX1" fmla="*/ 31032 w 62909"/>
                    <a:gd name="connsiteY1" fmla="*/ 44240 h 55106"/>
                    <a:gd name="connsiteX2" fmla="*/ 42669 w 62909"/>
                    <a:gd name="connsiteY2" fmla="*/ 52002 h 55106"/>
                    <a:gd name="connsiteX3" fmla="*/ 45772 w 62909"/>
                    <a:gd name="connsiteY3" fmla="*/ 55106 h 55106"/>
                    <a:gd name="connsiteX4" fmla="*/ 47324 w 62909"/>
                    <a:gd name="connsiteY4" fmla="*/ 43464 h 55106"/>
                    <a:gd name="connsiteX5" fmla="*/ 48099 w 62909"/>
                    <a:gd name="connsiteY5" fmla="*/ 35703 h 55106"/>
                    <a:gd name="connsiteX6" fmla="*/ 56633 w 62909"/>
                    <a:gd name="connsiteY6" fmla="*/ 31822 h 55106"/>
                    <a:gd name="connsiteX7" fmla="*/ 59736 w 62909"/>
                    <a:gd name="connsiteY7" fmla="*/ 26389 h 55106"/>
                    <a:gd name="connsiteX8" fmla="*/ 54306 w 62909"/>
                    <a:gd name="connsiteY8" fmla="*/ 17851 h 55106"/>
                    <a:gd name="connsiteX9" fmla="*/ 62064 w 62909"/>
                    <a:gd name="connsiteY9" fmla="*/ 10866 h 55106"/>
                    <a:gd name="connsiteX10" fmla="*/ 61288 w 62909"/>
                    <a:gd name="connsiteY10" fmla="*/ 0 h 55106"/>
                    <a:gd name="connsiteX11" fmla="*/ 57409 w 62909"/>
                    <a:gd name="connsiteY11" fmla="*/ 1552 h 55106"/>
                    <a:gd name="connsiteX12" fmla="*/ 41893 w 62909"/>
                    <a:gd name="connsiteY12" fmla="*/ 2328 h 55106"/>
                    <a:gd name="connsiteX13" fmla="*/ 35687 w 62909"/>
                    <a:gd name="connsiteY13" fmla="*/ 13195 h 55106"/>
                    <a:gd name="connsiteX14" fmla="*/ 28705 w 62909"/>
                    <a:gd name="connsiteY14" fmla="*/ 13971 h 55106"/>
                    <a:gd name="connsiteX15" fmla="*/ 21722 w 62909"/>
                    <a:gd name="connsiteY15" fmla="*/ 17851 h 55106"/>
                    <a:gd name="connsiteX16" fmla="*/ 14740 w 62909"/>
                    <a:gd name="connsiteY16" fmla="*/ 30270 h 55106"/>
                    <a:gd name="connsiteX17" fmla="*/ 2328 w 62909"/>
                    <a:gd name="connsiteY17" fmla="*/ 45017 h 55106"/>
                    <a:gd name="connsiteX18" fmla="*/ 0 w 62909"/>
                    <a:gd name="connsiteY18" fmla="*/ 46569 h 55106"/>
                    <a:gd name="connsiteX19" fmla="*/ 5431 w 62909"/>
                    <a:gd name="connsiteY19" fmla="*/ 48897 h 55106"/>
                    <a:gd name="connsiteX20" fmla="*/ 20171 w 62909"/>
                    <a:gd name="connsiteY20" fmla="*/ 42688 h 55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2909" h="55106">
                      <a:moveTo>
                        <a:pt x="20171" y="42688"/>
                      </a:moveTo>
                      <a:cubicBezTo>
                        <a:pt x="23274" y="39583"/>
                        <a:pt x="27929" y="41136"/>
                        <a:pt x="31032" y="44240"/>
                      </a:cubicBezTo>
                      <a:cubicBezTo>
                        <a:pt x="34135" y="47345"/>
                        <a:pt x="38014" y="48121"/>
                        <a:pt x="42669" y="52002"/>
                      </a:cubicBezTo>
                      <a:cubicBezTo>
                        <a:pt x="43445" y="52778"/>
                        <a:pt x="44996" y="54330"/>
                        <a:pt x="45772" y="55106"/>
                      </a:cubicBezTo>
                      <a:cubicBezTo>
                        <a:pt x="46548" y="52002"/>
                        <a:pt x="46548" y="46569"/>
                        <a:pt x="47324" y="43464"/>
                      </a:cubicBezTo>
                      <a:cubicBezTo>
                        <a:pt x="48875" y="40360"/>
                        <a:pt x="45772" y="35703"/>
                        <a:pt x="48099" y="35703"/>
                      </a:cubicBezTo>
                      <a:cubicBezTo>
                        <a:pt x="50427" y="35703"/>
                        <a:pt x="56633" y="35703"/>
                        <a:pt x="56633" y="31822"/>
                      </a:cubicBezTo>
                      <a:cubicBezTo>
                        <a:pt x="56633" y="27941"/>
                        <a:pt x="58185" y="28717"/>
                        <a:pt x="59736" y="26389"/>
                      </a:cubicBezTo>
                      <a:cubicBezTo>
                        <a:pt x="61288" y="24061"/>
                        <a:pt x="55857" y="19404"/>
                        <a:pt x="54306" y="17851"/>
                      </a:cubicBezTo>
                      <a:cubicBezTo>
                        <a:pt x="53530" y="16299"/>
                        <a:pt x="58185" y="16299"/>
                        <a:pt x="62064" y="10866"/>
                      </a:cubicBezTo>
                      <a:cubicBezTo>
                        <a:pt x="63615" y="8538"/>
                        <a:pt x="62840" y="4657"/>
                        <a:pt x="61288" y="0"/>
                      </a:cubicBezTo>
                      <a:cubicBezTo>
                        <a:pt x="60512" y="1552"/>
                        <a:pt x="59736" y="3105"/>
                        <a:pt x="57409" y="1552"/>
                      </a:cubicBezTo>
                      <a:cubicBezTo>
                        <a:pt x="54306" y="-776"/>
                        <a:pt x="48875" y="776"/>
                        <a:pt x="41893" y="2328"/>
                      </a:cubicBezTo>
                      <a:cubicBezTo>
                        <a:pt x="34911" y="3881"/>
                        <a:pt x="32584" y="10090"/>
                        <a:pt x="35687" y="13195"/>
                      </a:cubicBezTo>
                      <a:cubicBezTo>
                        <a:pt x="38014" y="16299"/>
                        <a:pt x="28705" y="17075"/>
                        <a:pt x="28705" y="13971"/>
                      </a:cubicBezTo>
                      <a:cubicBezTo>
                        <a:pt x="27929" y="10090"/>
                        <a:pt x="20947" y="13195"/>
                        <a:pt x="21722" y="17851"/>
                      </a:cubicBezTo>
                      <a:cubicBezTo>
                        <a:pt x="22498" y="22508"/>
                        <a:pt x="13964" y="24837"/>
                        <a:pt x="14740" y="30270"/>
                      </a:cubicBezTo>
                      <a:cubicBezTo>
                        <a:pt x="15516" y="36479"/>
                        <a:pt x="6982" y="41912"/>
                        <a:pt x="2328" y="45017"/>
                      </a:cubicBezTo>
                      <a:cubicBezTo>
                        <a:pt x="1552" y="45793"/>
                        <a:pt x="776" y="45793"/>
                        <a:pt x="0" y="46569"/>
                      </a:cubicBezTo>
                      <a:cubicBezTo>
                        <a:pt x="2328" y="48121"/>
                        <a:pt x="4655" y="48897"/>
                        <a:pt x="5431" y="48897"/>
                      </a:cubicBezTo>
                      <a:cubicBezTo>
                        <a:pt x="10085" y="48121"/>
                        <a:pt x="17843" y="45793"/>
                        <a:pt x="20171" y="42688"/>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5" name="Forma libre 1324">
                  <a:extLst>
                    <a:ext uri="{FF2B5EF4-FFF2-40B4-BE49-F238E27FC236}">
                      <a16:creationId xmlns:a16="http://schemas.microsoft.com/office/drawing/2014/main" id="{724A97D4-CE19-0E13-5B9E-A8E2980E7E42}"/>
                    </a:ext>
                  </a:extLst>
                </p:cNvPr>
                <p:cNvSpPr/>
                <p:nvPr/>
              </p:nvSpPr>
              <p:spPr>
                <a:xfrm>
                  <a:off x="4191562" y="2141863"/>
                  <a:ext cx="10205" cy="13970"/>
                </a:xfrm>
                <a:custGeom>
                  <a:avLst/>
                  <a:gdLst>
                    <a:gd name="connsiteX0" fmla="*/ 5551 w 10205"/>
                    <a:gd name="connsiteY0" fmla="*/ 0 h 13970"/>
                    <a:gd name="connsiteX1" fmla="*/ 121 w 10205"/>
                    <a:gd name="connsiteY1" fmla="*/ 13195 h 13970"/>
                    <a:gd name="connsiteX2" fmla="*/ 10206 w 10205"/>
                    <a:gd name="connsiteY2" fmla="*/ 13971 h 13970"/>
                    <a:gd name="connsiteX3" fmla="*/ 5551 w 10205"/>
                    <a:gd name="connsiteY3" fmla="*/ 776 h 13970"/>
                    <a:gd name="connsiteX4" fmla="*/ 5551 w 10205"/>
                    <a:gd name="connsiteY4" fmla="*/ 0 h 139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5" h="13970">
                      <a:moveTo>
                        <a:pt x="5551" y="0"/>
                      </a:moveTo>
                      <a:cubicBezTo>
                        <a:pt x="2448" y="1552"/>
                        <a:pt x="-655" y="5433"/>
                        <a:pt x="121" y="13195"/>
                      </a:cubicBezTo>
                      <a:cubicBezTo>
                        <a:pt x="3224" y="13195"/>
                        <a:pt x="7103" y="13195"/>
                        <a:pt x="10206" y="13971"/>
                      </a:cubicBezTo>
                      <a:cubicBezTo>
                        <a:pt x="9430" y="5433"/>
                        <a:pt x="6327" y="3105"/>
                        <a:pt x="5551" y="776"/>
                      </a:cubicBezTo>
                      <a:cubicBezTo>
                        <a:pt x="5551" y="776"/>
                        <a:pt x="5551" y="0"/>
                        <a:pt x="5551" y="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6" name="Forma libre 1325">
                  <a:extLst>
                    <a:ext uri="{FF2B5EF4-FFF2-40B4-BE49-F238E27FC236}">
                      <a16:creationId xmlns:a16="http://schemas.microsoft.com/office/drawing/2014/main" id="{4BD11CC2-EC32-E1FB-8B12-2DDFBC13CF3F}"/>
                    </a:ext>
                  </a:extLst>
                </p:cNvPr>
                <p:cNvSpPr/>
                <p:nvPr/>
              </p:nvSpPr>
              <p:spPr>
                <a:xfrm>
                  <a:off x="4139704" y="2114120"/>
                  <a:ext cx="59812" cy="41773"/>
                </a:xfrm>
                <a:custGeom>
                  <a:avLst/>
                  <a:gdLst>
                    <a:gd name="connsiteX0" fmla="*/ 2328 w 59812"/>
                    <a:gd name="connsiteY0" fmla="*/ 9891 h 41773"/>
                    <a:gd name="connsiteX1" fmla="*/ 7758 w 59812"/>
                    <a:gd name="connsiteY1" fmla="*/ 16101 h 41773"/>
                    <a:gd name="connsiteX2" fmla="*/ 15516 w 59812"/>
                    <a:gd name="connsiteY2" fmla="*/ 20757 h 41773"/>
                    <a:gd name="connsiteX3" fmla="*/ 24826 w 59812"/>
                    <a:gd name="connsiteY3" fmla="*/ 26967 h 41773"/>
                    <a:gd name="connsiteX4" fmla="*/ 29480 w 59812"/>
                    <a:gd name="connsiteY4" fmla="*/ 32400 h 41773"/>
                    <a:gd name="connsiteX5" fmla="*/ 36463 w 59812"/>
                    <a:gd name="connsiteY5" fmla="*/ 29295 h 41773"/>
                    <a:gd name="connsiteX6" fmla="*/ 41117 w 59812"/>
                    <a:gd name="connsiteY6" fmla="*/ 36280 h 41773"/>
                    <a:gd name="connsiteX7" fmla="*/ 48875 w 59812"/>
                    <a:gd name="connsiteY7" fmla="*/ 41713 h 41773"/>
                    <a:gd name="connsiteX8" fmla="*/ 51203 w 59812"/>
                    <a:gd name="connsiteY8" fmla="*/ 41713 h 41773"/>
                    <a:gd name="connsiteX9" fmla="*/ 56633 w 59812"/>
                    <a:gd name="connsiteY9" fmla="*/ 28519 h 41773"/>
                    <a:gd name="connsiteX10" fmla="*/ 59736 w 59812"/>
                    <a:gd name="connsiteY10" fmla="*/ 23862 h 41773"/>
                    <a:gd name="connsiteX11" fmla="*/ 55857 w 59812"/>
                    <a:gd name="connsiteY11" fmla="*/ 14548 h 41773"/>
                    <a:gd name="connsiteX12" fmla="*/ 55857 w 59812"/>
                    <a:gd name="connsiteY12" fmla="*/ 13772 h 41773"/>
                    <a:gd name="connsiteX13" fmla="*/ 52754 w 59812"/>
                    <a:gd name="connsiteY13" fmla="*/ 10668 h 41773"/>
                    <a:gd name="connsiteX14" fmla="*/ 41117 w 59812"/>
                    <a:gd name="connsiteY14" fmla="*/ 2906 h 41773"/>
                    <a:gd name="connsiteX15" fmla="*/ 30256 w 59812"/>
                    <a:gd name="connsiteY15" fmla="*/ 1354 h 41773"/>
                    <a:gd name="connsiteX16" fmla="*/ 15516 w 59812"/>
                    <a:gd name="connsiteY16" fmla="*/ 6011 h 41773"/>
                    <a:gd name="connsiteX17" fmla="*/ 10085 w 59812"/>
                    <a:gd name="connsiteY17" fmla="*/ 3682 h 41773"/>
                    <a:gd name="connsiteX18" fmla="*/ 0 w 59812"/>
                    <a:gd name="connsiteY18" fmla="*/ 8339 h 41773"/>
                    <a:gd name="connsiteX19" fmla="*/ 2328 w 59812"/>
                    <a:gd name="connsiteY19" fmla="*/ 9891 h 41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9812" h="41773">
                      <a:moveTo>
                        <a:pt x="2328" y="9891"/>
                      </a:moveTo>
                      <a:cubicBezTo>
                        <a:pt x="2328" y="12220"/>
                        <a:pt x="6207" y="18429"/>
                        <a:pt x="7758" y="16101"/>
                      </a:cubicBezTo>
                      <a:cubicBezTo>
                        <a:pt x="9310" y="13772"/>
                        <a:pt x="12413" y="19205"/>
                        <a:pt x="15516" y="20757"/>
                      </a:cubicBezTo>
                      <a:cubicBezTo>
                        <a:pt x="18619" y="22310"/>
                        <a:pt x="24826" y="24638"/>
                        <a:pt x="24826" y="26967"/>
                      </a:cubicBezTo>
                      <a:cubicBezTo>
                        <a:pt x="24826" y="29295"/>
                        <a:pt x="26377" y="33176"/>
                        <a:pt x="29480" y="32400"/>
                      </a:cubicBezTo>
                      <a:cubicBezTo>
                        <a:pt x="32584" y="30847"/>
                        <a:pt x="36463" y="26191"/>
                        <a:pt x="36463" y="29295"/>
                      </a:cubicBezTo>
                      <a:cubicBezTo>
                        <a:pt x="36463" y="32400"/>
                        <a:pt x="37238" y="37057"/>
                        <a:pt x="41117" y="36280"/>
                      </a:cubicBezTo>
                      <a:cubicBezTo>
                        <a:pt x="44220" y="35504"/>
                        <a:pt x="45772" y="42490"/>
                        <a:pt x="48875" y="41713"/>
                      </a:cubicBezTo>
                      <a:cubicBezTo>
                        <a:pt x="49651" y="41713"/>
                        <a:pt x="50427" y="41713"/>
                        <a:pt x="51203" y="41713"/>
                      </a:cubicBezTo>
                      <a:cubicBezTo>
                        <a:pt x="50427" y="33952"/>
                        <a:pt x="53530" y="30071"/>
                        <a:pt x="56633" y="28519"/>
                      </a:cubicBezTo>
                      <a:cubicBezTo>
                        <a:pt x="57409" y="26967"/>
                        <a:pt x="59736" y="25414"/>
                        <a:pt x="59736" y="23862"/>
                      </a:cubicBezTo>
                      <a:cubicBezTo>
                        <a:pt x="60512" y="21534"/>
                        <a:pt x="55082" y="16877"/>
                        <a:pt x="55857" y="14548"/>
                      </a:cubicBezTo>
                      <a:cubicBezTo>
                        <a:pt x="55857" y="14548"/>
                        <a:pt x="55857" y="14548"/>
                        <a:pt x="55857" y="13772"/>
                      </a:cubicBezTo>
                      <a:cubicBezTo>
                        <a:pt x="55082" y="12996"/>
                        <a:pt x="53530" y="12220"/>
                        <a:pt x="52754" y="10668"/>
                      </a:cubicBezTo>
                      <a:cubicBezTo>
                        <a:pt x="48875" y="6787"/>
                        <a:pt x="44220" y="6011"/>
                        <a:pt x="41117" y="2906"/>
                      </a:cubicBezTo>
                      <a:cubicBezTo>
                        <a:pt x="38014" y="-198"/>
                        <a:pt x="33359" y="-975"/>
                        <a:pt x="30256" y="1354"/>
                      </a:cubicBezTo>
                      <a:cubicBezTo>
                        <a:pt x="27153" y="4458"/>
                        <a:pt x="19395" y="6011"/>
                        <a:pt x="15516" y="6011"/>
                      </a:cubicBezTo>
                      <a:cubicBezTo>
                        <a:pt x="14740" y="6011"/>
                        <a:pt x="12413" y="5235"/>
                        <a:pt x="10085" y="3682"/>
                      </a:cubicBezTo>
                      <a:cubicBezTo>
                        <a:pt x="6982" y="5235"/>
                        <a:pt x="3103" y="7563"/>
                        <a:pt x="0" y="8339"/>
                      </a:cubicBezTo>
                      <a:cubicBezTo>
                        <a:pt x="776" y="9115"/>
                        <a:pt x="2328" y="8339"/>
                        <a:pt x="2328" y="9891"/>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7" name="Forma libre 1326">
                  <a:extLst>
                    <a:ext uri="{FF2B5EF4-FFF2-40B4-BE49-F238E27FC236}">
                      <a16:creationId xmlns:a16="http://schemas.microsoft.com/office/drawing/2014/main" id="{E4819B64-8851-2022-C42D-94B022DAA5A7}"/>
                    </a:ext>
                  </a:extLst>
                </p:cNvPr>
                <p:cNvSpPr/>
                <p:nvPr/>
              </p:nvSpPr>
              <p:spPr>
                <a:xfrm>
                  <a:off x="4416663" y="2176014"/>
                  <a:ext cx="138966" cy="90809"/>
                </a:xfrm>
                <a:custGeom>
                  <a:avLst/>
                  <a:gdLst>
                    <a:gd name="connsiteX0" fmla="*/ 124903 w 138966"/>
                    <a:gd name="connsiteY0" fmla="*/ 62092 h 90809"/>
                    <a:gd name="connsiteX1" fmla="*/ 118697 w 138966"/>
                    <a:gd name="connsiteY1" fmla="*/ 58211 h 90809"/>
                    <a:gd name="connsiteX2" fmla="*/ 119473 w 138966"/>
                    <a:gd name="connsiteY2" fmla="*/ 57435 h 90809"/>
                    <a:gd name="connsiteX3" fmla="*/ 117145 w 138966"/>
                    <a:gd name="connsiteY3" fmla="*/ 39584 h 90809"/>
                    <a:gd name="connsiteX4" fmla="*/ 107060 w 138966"/>
                    <a:gd name="connsiteY4" fmla="*/ 17851 h 90809"/>
                    <a:gd name="connsiteX5" fmla="*/ 96975 w 138966"/>
                    <a:gd name="connsiteY5" fmla="*/ 0 h 90809"/>
                    <a:gd name="connsiteX6" fmla="*/ 89217 w 138966"/>
                    <a:gd name="connsiteY6" fmla="*/ 3881 h 90809"/>
                    <a:gd name="connsiteX7" fmla="*/ 80683 w 138966"/>
                    <a:gd name="connsiteY7" fmla="*/ 8538 h 90809"/>
                    <a:gd name="connsiteX8" fmla="*/ 72925 w 138966"/>
                    <a:gd name="connsiteY8" fmla="*/ 9314 h 90809"/>
                    <a:gd name="connsiteX9" fmla="*/ 65943 w 138966"/>
                    <a:gd name="connsiteY9" fmla="*/ 10866 h 90809"/>
                    <a:gd name="connsiteX10" fmla="*/ 56633 w 138966"/>
                    <a:gd name="connsiteY10" fmla="*/ 7761 h 90809"/>
                    <a:gd name="connsiteX11" fmla="*/ 41117 w 138966"/>
                    <a:gd name="connsiteY11" fmla="*/ 4657 h 90809"/>
                    <a:gd name="connsiteX12" fmla="*/ 34911 w 138966"/>
                    <a:gd name="connsiteY12" fmla="*/ 5433 h 90809"/>
                    <a:gd name="connsiteX13" fmla="*/ 33359 w 138966"/>
                    <a:gd name="connsiteY13" fmla="*/ 8538 h 90809"/>
                    <a:gd name="connsiteX14" fmla="*/ 23274 w 138966"/>
                    <a:gd name="connsiteY14" fmla="*/ 14747 h 90809"/>
                    <a:gd name="connsiteX15" fmla="*/ 9309 w 138966"/>
                    <a:gd name="connsiteY15" fmla="*/ 38031 h 90809"/>
                    <a:gd name="connsiteX16" fmla="*/ 0 w 138966"/>
                    <a:gd name="connsiteY16" fmla="*/ 45017 h 90809"/>
                    <a:gd name="connsiteX17" fmla="*/ 5430 w 138966"/>
                    <a:gd name="connsiteY17" fmla="*/ 54330 h 90809"/>
                    <a:gd name="connsiteX18" fmla="*/ 10861 w 138966"/>
                    <a:gd name="connsiteY18" fmla="*/ 59763 h 90809"/>
                    <a:gd name="connsiteX19" fmla="*/ 13188 w 138966"/>
                    <a:gd name="connsiteY19" fmla="*/ 69077 h 90809"/>
                    <a:gd name="connsiteX20" fmla="*/ 30256 w 138966"/>
                    <a:gd name="connsiteY20" fmla="*/ 74510 h 90809"/>
                    <a:gd name="connsiteX21" fmla="*/ 31032 w 138966"/>
                    <a:gd name="connsiteY21" fmla="*/ 81495 h 90809"/>
                    <a:gd name="connsiteX22" fmla="*/ 39566 w 138966"/>
                    <a:gd name="connsiteY22" fmla="*/ 87705 h 90809"/>
                    <a:gd name="connsiteX23" fmla="*/ 55857 w 138966"/>
                    <a:gd name="connsiteY23" fmla="*/ 89257 h 90809"/>
                    <a:gd name="connsiteX24" fmla="*/ 72149 w 138966"/>
                    <a:gd name="connsiteY24" fmla="*/ 90033 h 90809"/>
                    <a:gd name="connsiteX25" fmla="*/ 83010 w 138966"/>
                    <a:gd name="connsiteY25" fmla="*/ 85376 h 90809"/>
                    <a:gd name="connsiteX26" fmla="*/ 101629 w 138966"/>
                    <a:gd name="connsiteY26" fmla="*/ 82272 h 90809"/>
                    <a:gd name="connsiteX27" fmla="*/ 114042 w 138966"/>
                    <a:gd name="connsiteY27" fmla="*/ 86152 h 90809"/>
                    <a:gd name="connsiteX28" fmla="*/ 123352 w 138966"/>
                    <a:gd name="connsiteY28" fmla="*/ 90809 h 90809"/>
                    <a:gd name="connsiteX29" fmla="*/ 123352 w 138966"/>
                    <a:gd name="connsiteY29" fmla="*/ 82272 h 90809"/>
                    <a:gd name="connsiteX30" fmla="*/ 131110 w 138966"/>
                    <a:gd name="connsiteY30" fmla="*/ 69853 h 90809"/>
                    <a:gd name="connsiteX31" fmla="*/ 138868 w 138966"/>
                    <a:gd name="connsiteY31" fmla="*/ 61316 h 90809"/>
                    <a:gd name="connsiteX32" fmla="*/ 138868 w 138966"/>
                    <a:gd name="connsiteY32" fmla="*/ 60539 h 90809"/>
                    <a:gd name="connsiteX33" fmla="*/ 133437 w 138966"/>
                    <a:gd name="connsiteY33" fmla="*/ 56659 h 90809"/>
                    <a:gd name="connsiteX34" fmla="*/ 124903 w 138966"/>
                    <a:gd name="connsiteY34" fmla="*/ 62092 h 908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38966" h="90809">
                      <a:moveTo>
                        <a:pt x="124903" y="62092"/>
                      </a:moveTo>
                      <a:cubicBezTo>
                        <a:pt x="121800" y="61316"/>
                        <a:pt x="117145" y="60539"/>
                        <a:pt x="118697" y="58211"/>
                      </a:cubicBezTo>
                      <a:cubicBezTo>
                        <a:pt x="118697" y="58211"/>
                        <a:pt x="118697" y="58211"/>
                        <a:pt x="119473" y="57435"/>
                      </a:cubicBezTo>
                      <a:cubicBezTo>
                        <a:pt x="114818" y="53554"/>
                        <a:pt x="114042" y="42688"/>
                        <a:pt x="117145" y="39584"/>
                      </a:cubicBezTo>
                      <a:cubicBezTo>
                        <a:pt x="121024" y="35703"/>
                        <a:pt x="111715" y="22508"/>
                        <a:pt x="107060" y="17851"/>
                      </a:cubicBezTo>
                      <a:cubicBezTo>
                        <a:pt x="104733" y="15523"/>
                        <a:pt x="100854" y="7761"/>
                        <a:pt x="96975" y="0"/>
                      </a:cubicBezTo>
                      <a:cubicBezTo>
                        <a:pt x="93096" y="1552"/>
                        <a:pt x="89992" y="2328"/>
                        <a:pt x="89217" y="3881"/>
                      </a:cubicBezTo>
                      <a:cubicBezTo>
                        <a:pt x="87665" y="6209"/>
                        <a:pt x="83010" y="8538"/>
                        <a:pt x="80683" y="8538"/>
                      </a:cubicBezTo>
                      <a:cubicBezTo>
                        <a:pt x="77580" y="8538"/>
                        <a:pt x="75252" y="6985"/>
                        <a:pt x="72925" y="9314"/>
                      </a:cubicBezTo>
                      <a:cubicBezTo>
                        <a:pt x="70598" y="11642"/>
                        <a:pt x="67494" y="12418"/>
                        <a:pt x="65943" y="10866"/>
                      </a:cubicBezTo>
                      <a:cubicBezTo>
                        <a:pt x="64391" y="9314"/>
                        <a:pt x="59736" y="7761"/>
                        <a:pt x="56633" y="7761"/>
                      </a:cubicBezTo>
                      <a:cubicBezTo>
                        <a:pt x="53530" y="7761"/>
                        <a:pt x="43445" y="4657"/>
                        <a:pt x="41117" y="4657"/>
                      </a:cubicBezTo>
                      <a:cubicBezTo>
                        <a:pt x="39566" y="4657"/>
                        <a:pt x="37238" y="4657"/>
                        <a:pt x="34911" y="5433"/>
                      </a:cubicBezTo>
                      <a:cubicBezTo>
                        <a:pt x="35687" y="6209"/>
                        <a:pt x="34911" y="7761"/>
                        <a:pt x="33359" y="8538"/>
                      </a:cubicBezTo>
                      <a:cubicBezTo>
                        <a:pt x="30256" y="10866"/>
                        <a:pt x="24825" y="13971"/>
                        <a:pt x="23274" y="14747"/>
                      </a:cubicBezTo>
                      <a:cubicBezTo>
                        <a:pt x="20946" y="16299"/>
                        <a:pt x="13964" y="33374"/>
                        <a:pt x="9309" y="38031"/>
                      </a:cubicBezTo>
                      <a:cubicBezTo>
                        <a:pt x="4655" y="42688"/>
                        <a:pt x="0" y="43464"/>
                        <a:pt x="0" y="45017"/>
                      </a:cubicBezTo>
                      <a:cubicBezTo>
                        <a:pt x="0" y="46569"/>
                        <a:pt x="5430" y="51226"/>
                        <a:pt x="5430" y="54330"/>
                      </a:cubicBezTo>
                      <a:cubicBezTo>
                        <a:pt x="5430" y="57435"/>
                        <a:pt x="6982" y="59763"/>
                        <a:pt x="10861" y="59763"/>
                      </a:cubicBezTo>
                      <a:cubicBezTo>
                        <a:pt x="14740" y="59763"/>
                        <a:pt x="10861" y="69077"/>
                        <a:pt x="13188" y="69077"/>
                      </a:cubicBezTo>
                      <a:cubicBezTo>
                        <a:pt x="15516" y="69853"/>
                        <a:pt x="30256" y="70629"/>
                        <a:pt x="30256" y="74510"/>
                      </a:cubicBezTo>
                      <a:cubicBezTo>
                        <a:pt x="30256" y="76838"/>
                        <a:pt x="31808" y="79167"/>
                        <a:pt x="31032" y="81495"/>
                      </a:cubicBezTo>
                      <a:cubicBezTo>
                        <a:pt x="34911" y="82272"/>
                        <a:pt x="38014" y="87705"/>
                        <a:pt x="39566" y="87705"/>
                      </a:cubicBezTo>
                      <a:cubicBezTo>
                        <a:pt x="41117" y="86928"/>
                        <a:pt x="53530" y="90033"/>
                        <a:pt x="55857" y="89257"/>
                      </a:cubicBezTo>
                      <a:cubicBezTo>
                        <a:pt x="58185" y="88481"/>
                        <a:pt x="69046" y="89257"/>
                        <a:pt x="72149" y="90033"/>
                      </a:cubicBezTo>
                      <a:cubicBezTo>
                        <a:pt x="76028" y="90809"/>
                        <a:pt x="79907" y="88481"/>
                        <a:pt x="83010" y="85376"/>
                      </a:cubicBezTo>
                      <a:cubicBezTo>
                        <a:pt x="86113" y="82272"/>
                        <a:pt x="97750" y="81495"/>
                        <a:pt x="101629" y="82272"/>
                      </a:cubicBezTo>
                      <a:cubicBezTo>
                        <a:pt x="105508" y="83048"/>
                        <a:pt x="112490" y="83824"/>
                        <a:pt x="114042" y="86152"/>
                      </a:cubicBezTo>
                      <a:cubicBezTo>
                        <a:pt x="114818" y="87705"/>
                        <a:pt x="119473" y="89257"/>
                        <a:pt x="123352" y="90809"/>
                      </a:cubicBezTo>
                      <a:cubicBezTo>
                        <a:pt x="124127" y="88481"/>
                        <a:pt x="123352" y="85376"/>
                        <a:pt x="123352" y="82272"/>
                      </a:cubicBezTo>
                      <a:cubicBezTo>
                        <a:pt x="123352" y="77615"/>
                        <a:pt x="126455" y="69853"/>
                        <a:pt x="131110" y="69853"/>
                      </a:cubicBezTo>
                      <a:cubicBezTo>
                        <a:pt x="135764" y="69077"/>
                        <a:pt x="139643" y="69077"/>
                        <a:pt x="138868" y="61316"/>
                      </a:cubicBezTo>
                      <a:cubicBezTo>
                        <a:pt x="138868" y="61316"/>
                        <a:pt x="138868" y="60539"/>
                        <a:pt x="138868" y="60539"/>
                      </a:cubicBezTo>
                      <a:cubicBezTo>
                        <a:pt x="136540" y="58211"/>
                        <a:pt x="134213" y="56659"/>
                        <a:pt x="133437" y="56659"/>
                      </a:cubicBezTo>
                      <a:cubicBezTo>
                        <a:pt x="131885" y="58211"/>
                        <a:pt x="126455" y="62092"/>
                        <a:pt x="124903" y="6209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8" name="Forma libre 1327">
                  <a:extLst>
                    <a:ext uri="{FF2B5EF4-FFF2-40B4-BE49-F238E27FC236}">
                      <a16:creationId xmlns:a16="http://schemas.microsoft.com/office/drawing/2014/main" id="{C99B113D-0574-F482-03DC-78C7BD9B115F}"/>
                    </a:ext>
                  </a:extLst>
                </p:cNvPr>
                <p:cNvSpPr/>
                <p:nvPr/>
              </p:nvSpPr>
              <p:spPr>
                <a:xfrm>
                  <a:off x="4512862" y="2173631"/>
                  <a:ext cx="48099" cy="60593"/>
                </a:xfrm>
                <a:custGeom>
                  <a:avLst/>
                  <a:gdLst>
                    <a:gd name="connsiteX0" fmla="*/ 34911 w 48099"/>
                    <a:gd name="connsiteY0" fmla="*/ 15577 h 60593"/>
                    <a:gd name="connsiteX1" fmla="*/ 24050 w 48099"/>
                    <a:gd name="connsiteY1" fmla="*/ 7040 h 60593"/>
                    <a:gd name="connsiteX2" fmla="*/ 11637 w 48099"/>
                    <a:gd name="connsiteY2" fmla="*/ 55 h 60593"/>
                    <a:gd name="connsiteX3" fmla="*/ 0 w 48099"/>
                    <a:gd name="connsiteY3" fmla="*/ 3159 h 60593"/>
                    <a:gd name="connsiteX4" fmla="*/ 10085 w 48099"/>
                    <a:gd name="connsiteY4" fmla="*/ 21010 h 60593"/>
                    <a:gd name="connsiteX5" fmla="*/ 20171 w 48099"/>
                    <a:gd name="connsiteY5" fmla="*/ 42743 h 60593"/>
                    <a:gd name="connsiteX6" fmla="*/ 22498 w 48099"/>
                    <a:gd name="connsiteY6" fmla="*/ 60594 h 60593"/>
                    <a:gd name="connsiteX7" fmla="*/ 31032 w 48099"/>
                    <a:gd name="connsiteY7" fmla="*/ 46623 h 60593"/>
                    <a:gd name="connsiteX8" fmla="*/ 37238 w 48099"/>
                    <a:gd name="connsiteY8" fmla="*/ 39638 h 60593"/>
                    <a:gd name="connsiteX9" fmla="*/ 48099 w 48099"/>
                    <a:gd name="connsiteY9" fmla="*/ 41190 h 60593"/>
                    <a:gd name="connsiteX10" fmla="*/ 44220 w 48099"/>
                    <a:gd name="connsiteY10" fmla="*/ 31100 h 60593"/>
                    <a:gd name="connsiteX11" fmla="*/ 34911 w 48099"/>
                    <a:gd name="connsiteY11" fmla="*/ 15577 h 60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8099" h="60593">
                      <a:moveTo>
                        <a:pt x="34911" y="15577"/>
                      </a:moveTo>
                      <a:cubicBezTo>
                        <a:pt x="33359" y="9368"/>
                        <a:pt x="27153" y="7040"/>
                        <a:pt x="24050" y="7040"/>
                      </a:cubicBezTo>
                      <a:cubicBezTo>
                        <a:pt x="20947" y="7040"/>
                        <a:pt x="15516" y="-722"/>
                        <a:pt x="11637" y="55"/>
                      </a:cubicBezTo>
                      <a:cubicBezTo>
                        <a:pt x="9310" y="55"/>
                        <a:pt x="4655" y="1607"/>
                        <a:pt x="0" y="3159"/>
                      </a:cubicBezTo>
                      <a:cubicBezTo>
                        <a:pt x="3879" y="10921"/>
                        <a:pt x="8534" y="18682"/>
                        <a:pt x="10085" y="21010"/>
                      </a:cubicBezTo>
                      <a:cubicBezTo>
                        <a:pt x="13964" y="25667"/>
                        <a:pt x="23274" y="39638"/>
                        <a:pt x="20171" y="42743"/>
                      </a:cubicBezTo>
                      <a:cubicBezTo>
                        <a:pt x="17068" y="45847"/>
                        <a:pt x="18619" y="56713"/>
                        <a:pt x="22498" y="60594"/>
                      </a:cubicBezTo>
                      <a:cubicBezTo>
                        <a:pt x="24826" y="58266"/>
                        <a:pt x="31032" y="49728"/>
                        <a:pt x="31032" y="46623"/>
                      </a:cubicBezTo>
                      <a:cubicBezTo>
                        <a:pt x="31032" y="43519"/>
                        <a:pt x="31808" y="38086"/>
                        <a:pt x="37238" y="39638"/>
                      </a:cubicBezTo>
                      <a:cubicBezTo>
                        <a:pt x="42669" y="41190"/>
                        <a:pt x="48099" y="43519"/>
                        <a:pt x="48099" y="41190"/>
                      </a:cubicBezTo>
                      <a:cubicBezTo>
                        <a:pt x="48099" y="39638"/>
                        <a:pt x="46548" y="33429"/>
                        <a:pt x="44220" y="31100"/>
                      </a:cubicBezTo>
                      <a:cubicBezTo>
                        <a:pt x="42669" y="28772"/>
                        <a:pt x="37238" y="21787"/>
                        <a:pt x="34911" y="1557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29" name="Forma libre 1328">
                  <a:extLst>
                    <a:ext uri="{FF2B5EF4-FFF2-40B4-BE49-F238E27FC236}">
                      <a16:creationId xmlns:a16="http://schemas.microsoft.com/office/drawing/2014/main" id="{764A5DFB-09FB-123D-A876-FFD9F61B27F6}"/>
                    </a:ext>
                  </a:extLst>
                </p:cNvPr>
                <p:cNvSpPr/>
                <p:nvPr/>
              </p:nvSpPr>
              <p:spPr>
                <a:xfrm>
                  <a:off x="4443816" y="2259837"/>
                  <a:ext cx="96974" cy="54330"/>
                </a:xfrm>
                <a:custGeom>
                  <a:avLst/>
                  <a:gdLst>
                    <a:gd name="connsiteX0" fmla="*/ 74477 w 96974"/>
                    <a:gd name="connsiteY0" fmla="*/ 776 h 54330"/>
                    <a:gd name="connsiteX1" fmla="*/ 55857 w 96974"/>
                    <a:gd name="connsiteY1" fmla="*/ 3881 h 54330"/>
                    <a:gd name="connsiteX2" fmla="*/ 44996 w 96974"/>
                    <a:gd name="connsiteY2" fmla="*/ 8538 h 54330"/>
                    <a:gd name="connsiteX3" fmla="*/ 28704 w 96974"/>
                    <a:gd name="connsiteY3" fmla="*/ 7761 h 54330"/>
                    <a:gd name="connsiteX4" fmla="*/ 12413 w 96974"/>
                    <a:gd name="connsiteY4" fmla="*/ 6209 h 54330"/>
                    <a:gd name="connsiteX5" fmla="*/ 3879 w 96974"/>
                    <a:gd name="connsiteY5" fmla="*/ 0 h 54330"/>
                    <a:gd name="connsiteX6" fmla="*/ 2327 w 96974"/>
                    <a:gd name="connsiteY6" fmla="*/ 1552 h 54330"/>
                    <a:gd name="connsiteX7" fmla="*/ 2327 w 96974"/>
                    <a:gd name="connsiteY7" fmla="*/ 12418 h 54330"/>
                    <a:gd name="connsiteX8" fmla="*/ 6982 w 96974"/>
                    <a:gd name="connsiteY8" fmla="*/ 22508 h 54330"/>
                    <a:gd name="connsiteX9" fmla="*/ 1552 w 96974"/>
                    <a:gd name="connsiteY9" fmla="*/ 28717 h 54330"/>
                    <a:gd name="connsiteX10" fmla="*/ 1552 w 96974"/>
                    <a:gd name="connsiteY10" fmla="*/ 36479 h 54330"/>
                    <a:gd name="connsiteX11" fmla="*/ 10085 w 96974"/>
                    <a:gd name="connsiteY11" fmla="*/ 46569 h 54330"/>
                    <a:gd name="connsiteX12" fmla="*/ 13188 w 96974"/>
                    <a:gd name="connsiteY12" fmla="*/ 51226 h 54330"/>
                    <a:gd name="connsiteX13" fmla="*/ 34135 w 96974"/>
                    <a:gd name="connsiteY13" fmla="*/ 51226 h 54330"/>
                    <a:gd name="connsiteX14" fmla="*/ 50427 w 96974"/>
                    <a:gd name="connsiteY14" fmla="*/ 54330 h 54330"/>
                    <a:gd name="connsiteX15" fmla="*/ 56633 w 96974"/>
                    <a:gd name="connsiteY15" fmla="*/ 50450 h 54330"/>
                    <a:gd name="connsiteX16" fmla="*/ 64391 w 96974"/>
                    <a:gd name="connsiteY16" fmla="*/ 46569 h 54330"/>
                    <a:gd name="connsiteX17" fmla="*/ 64391 w 96974"/>
                    <a:gd name="connsiteY17" fmla="*/ 42688 h 54330"/>
                    <a:gd name="connsiteX18" fmla="*/ 80683 w 96974"/>
                    <a:gd name="connsiteY18" fmla="*/ 42688 h 54330"/>
                    <a:gd name="connsiteX19" fmla="*/ 86889 w 96974"/>
                    <a:gd name="connsiteY19" fmla="*/ 41136 h 54330"/>
                    <a:gd name="connsiteX20" fmla="*/ 84562 w 96974"/>
                    <a:gd name="connsiteY20" fmla="*/ 37255 h 54330"/>
                    <a:gd name="connsiteX21" fmla="*/ 81459 w 96974"/>
                    <a:gd name="connsiteY21" fmla="*/ 25613 h 54330"/>
                    <a:gd name="connsiteX22" fmla="*/ 93871 w 96974"/>
                    <a:gd name="connsiteY22" fmla="*/ 12418 h 54330"/>
                    <a:gd name="connsiteX23" fmla="*/ 96975 w 96974"/>
                    <a:gd name="connsiteY23" fmla="*/ 9314 h 54330"/>
                    <a:gd name="connsiteX24" fmla="*/ 87665 w 96974"/>
                    <a:gd name="connsiteY24" fmla="*/ 4657 h 54330"/>
                    <a:gd name="connsiteX25" fmla="*/ 74477 w 96974"/>
                    <a:gd name="connsiteY25" fmla="*/ 776 h 54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96974" h="54330">
                      <a:moveTo>
                        <a:pt x="74477" y="776"/>
                      </a:moveTo>
                      <a:cubicBezTo>
                        <a:pt x="70598" y="0"/>
                        <a:pt x="58961" y="776"/>
                        <a:pt x="55857" y="3881"/>
                      </a:cubicBezTo>
                      <a:cubicBezTo>
                        <a:pt x="52754" y="6985"/>
                        <a:pt x="48099" y="9314"/>
                        <a:pt x="44996" y="8538"/>
                      </a:cubicBezTo>
                      <a:cubicBezTo>
                        <a:pt x="41117" y="7761"/>
                        <a:pt x="31032" y="7761"/>
                        <a:pt x="28704" y="7761"/>
                      </a:cubicBezTo>
                      <a:cubicBezTo>
                        <a:pt x="26377" y="8538"/>
                        <a:pt x="13964" y="5433"/>
                        <a:pt x="12413" y="6209"/>
                      </a:cubicBezTo>
                      <a:cubicBezTo>
                        <a:pt x="10861" y="6985"/>
                        <a:pt x="7758" y="776"/>
                        <a:pt x="3879" y="0"/>
                      </a:cubicBezTo>
                      <a:cubicBezTo>
                        <a:pt x="3879" y="776"/>
                        <a:pt x="3103" y="776"/>
                        <a:pt x="2327" y="1552"/>
                      </a:cubicBezTo>
                      <a:cubicBezTo>
                        <a:pt x="-776" y="3881"/>
                        <a:pt x="-776" y="9314"/>
                        <a:pt x="2327" y="12418"/>
                      </a:cubicBezTo>
                      <a:cubicBezTo>
                        <a:pt x="5430" y="15523"/>
                        <a:pt x="10085" y="22508"/>
                        <a:pt x="6982" y="22508"/>
                      </a:cubicBezTo>
                      <a:cubicBezTo>
                        <a:pt x="3879" y="22508"/>
                        <a:pt x="1552" y="26389"/>
                        <a:pt x="1552" y="28717"/>
                      </a:cubicBezTo>
                      <a:cubicBezTo>
                        <a:pt x="1552" y="31046"/>
                        <a:pt x="776" y="34927"/>
                        <a:pt x="1552" y="36479"/>
                      </a:cubicBezTo>
                      <a:cubicBezTo>
                        <a:pt x="2327" y="37255"/>
                        <a:pt x="10085" y="44240"/>
                        <a:pt x="10085" y="46569"/>
                      </a:cubicBezTo>
                      <a:cubicBezTo>
                        <a:pt x="10085" y="48121"/>
                        <a:pt x="13188" y="49673"/>
                        <a:pt x="13188" y="51226"/>
                      </a:cubicBezTo>
                      <a:cubicBezTo>
                        <a:pt x="18619" y="50450"/>
                        <a:pt x="31032" y="50450"/>
                        <a:pt x="34135" y="51226"/>
                      </a:cubicBezTo>
                      <a:cubicBezTo>
                        <a:pt x="38014" y="52778"/>
                        <a:pt x="50427" y="54330"/>
                        <a:pt x="50427" y="54330"/>
                      </a:cubicBezTo>
                      <a:cubicBezTo>
                        <a:pt x="54306" y="54330"/>
                        <a:pt x="57409" y="52778"/>
                        <a:pt x="56633" y="50450"/>
                      </a:cubicBezTo>
                      <a:cubicBezTo>
                        <a:pt x="55857" y="48121"/>
                        <a:pt x="60512" y="47345"/>
                        <a:pt x="64391" y="46569"/>
                      </a:cubicBezTo>
                      <a:cubicBezTo>
                        <a:pt x="63615" y="44240"/>
                        <a:pt x="63615" y="42688"/>
                        <a:pt x="64391" y="42688"/>
                      </a:cubicBezTo>
                      <a:cubicBezTo>
                        <a:pt x="65943" y="41912"/>
                        <a:pt x="76028" y="40360"/>
                        <a:pt x="80683" y="42688"/>
                      </a:cubicBezTo>
                      <a:cubicBezTo>
                        <a:pt x="83010" y="43464"/>
                        <a:pt x="85338" y="42688"/>
                        <a:pt x="86889" y="41136"/>
                      </a:cubicBezTo>
                      <a:cubicBezTo>
                        <a:pt x="86114" y="39583"/>
                        <a:pt x="86114" y="38031"/>
                        <a:pt x="84562" y="37255"/>
                      </a:cubicBezTo>
                      <a:cubicBezTo>
                        <a:pt x="82235" y="36479"/>
                        <a:pt x="78356" y="26389"/>
                        <a:pt x="81459" y="25613"/>
                      </a:cubicBezTo>
                      <a:cubicBezTo>
                        <a:pt x="84562" y="24837"/>
                        <a:pt x="89217" y="13971"/>
                        <a:pt x="93871" y="12418"/>
                      </a:cubicBezTo>
                      <a:cubicBezTo>
                        <a:pt x="96199" y="11642"/>
                        <a:pt x="96975" y="10866"/>
                        <a:pt x="96975" y="9314"/>
                      </a:cubicBezTo>
                      <a:cubicBezTo>
                        <a:pt x="92320" y="7761"/>
                        <a:pt x="88441" y="6209"/>
                        <a:pt x="87665" y="4657"/>
                      </a:cubicBezTo>
                      <a:cubicBezTo>
                        <a:pt x="85338" y="1552"/>
                        <a:pt x="77580" y="776"/>
                        <a:pt x="74477" y="77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0" name="Forma libre 1329">
                  <a:extLst>
                    <a:ext uri="{FF2B5EF4-FFF2-40B4-BE49-F238E27FC236}">
                      <a16:creationId xmlns:a16="http://schemas.microsoft.com/office/drawing/2014/main" id="{AD0549E2-7640-2D98-2D20-F9D8E477F986}"/>
                    </a:ext>
                  </a:extLst>
                </p:cNvPr>
                <p:cNvSpPr/>
                <p:nvPr/>
              </p:nvSpPr>
              <p:spPr>
                <a:xfrm>
                  <a:off x="4413693" y="2293212"/>
                  <a:ext cx="41759" cy="30269"/>
                </a:xfrm>
                <a:custGeom>
                  <a:avLst/>
                  <a:gdLst>
                    <a:gd name="connsiteX0" fmla="*/ 9952 w 41759"/>
                    <a:gd name="connsiteY0" fmla="*/ 30270 h 30269"/>
                    <a:gd name="connsiteX1" fmla="*/ 9952 w 41759"/>
                    <a:gd name="connsiteY1" fmla="*/ 30270 h 30269"/>
                    <a:gd name="connsiteX2" fmla="*/ 9952 w 41759"/>
                    <a:gd name="connsiteY2" fmla="*/ 30270 h 30269"/>
                    <a:gd name="connsiteX3" fmla="*/ 9952 w 41759"/>
                    <a:gd name="connsiteY3" fmla="*/ 30270 h 30269"/>
                    <a:gd name="connsiteX4" fmla="*/ 11504 w 41759"/>
                    <a:gd name="connsiteY4" fmla="*/ 29493 h 30269"/>
                    <a:gd name="connsiteX5" fmla="*/ 11504 w 41759"/>
                    <a:gd name="connsiteY5" fmla="*/ 29493 h 30269"/>
                    <a:gd name="connsiteX6" fmla="*/ 16159 w 41759"/>
                    <a:gd name="connsiteY6" fmla="*/ 29493 h 30269"/>
                    <a:gd name="connsiteX7" fmla="*/ 16159 w 41759"/>
                    <a:gd name="connsiteY7" fmla="*/ 29493 h 30269"/>
                    <a:gd name="connsiteX8" fmla="*/ 17710 w 41759"/>
                    <a:gd name="connsiteY8" fmla="*/ 29493 h 30269"/>
                    <a:gd name="connsiteX9" fmla="*/ 18486 w 41759"/>
                    <a:gd name="connsiteY9" fmla="*/ 29493 h 30269"/>
                    <a:gd name="connsiteX10" fmla="*/ 20038 w 41759"/>
                    <a:gd name="connsiteY10" fmla="*/ 29493 h 30269"/>
                    <a:gd name="connsiteX11" fmla="*/ 27020 w 41759"/>
                    <a:gd name="connsiteY11" fmla="*/ 24837 h 30269"/>
                    <a:gd name="connsiteX12" fmla="*/ 41760 w 41759"/>
                    <a:gd name="connsiteY12" fmla="*/ 17851 h 30269"/>
                    <a:gd name="connsiteX13" fmla="*/ 41760 w 41759"/>
                    <a:gd name="connsiteY13" fmla="*/ 17075 h 30269"/>
                    <a:gd name="connsiteX14" fmla="*/ 38657 w 41759"/>
                    <a:gd name="connsiteY14" fmla="*/ 12418 h 30269"/>
                    <a:gd name="connsiteX15" fmla="*/ 30123 w 41759"/>
                    <a:gd name="connsiteY15" fmla="*/ 2328 h 30269"/>
                    <a:gd name="connsiteX16" fmla="*/ 30123 w 41759"/>
                    <a:gd name="connsiteY16" fmla="*/ 1552 h 30269"/>
                    <a:gd name="connsiteX17" fmla="*/ 30123 w 41759"/>
                    <a:gd name="connsiteY17" fmla="*/ 1552 h 30269"/>
                    <a:gd name="connsiteX18" fmla="*/ 30123 w 41759"/>
                    <a:gd name="connsiteY18" fmla="*/ 0 h 30269"/>
                    <a:gd name="connsiteX19" fmla="*/ 2970 w 41759"/>
                    <a:gd name="connsiteY19" fmla="*/ 4657 h 30269"/>
                    <a:gd name="connsiteX20" fmla="*/ 2194 w 41759"/>
                    <a:gd name="connsiteY20" fmla="*/ 3881 h 30269"/>
                    <a:gd name="connsiteX21" fmla="*/ 643 w 41759"/>
                    <a:gd name="connsiteY21" fmla="*/ 20180 h 30269"/>
                    <a:gd name="connsiteX22" fmla="*/ 9952 w 41759"/>
                    <a:gd name="connsiteY22" fmla="*/ 30270 h 30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759" h="30269">
                      <a:moveTo>
                        <a:pt x="9952" y="30270"/>
                      </a:moveTo>
                      <a:lnTo>
                        <a:pt x="9952" y="30270"/>
                      </a:lnTo>
                      <a:cubicBezTo>
                        <a:pt x="10728" y="30270"/>
                        <a:pt x="10728" y="29493"/>
                        <a:pt x="9952" y="30270"/>
                      </a:cubicBezTo>
                      <a:cubicBezTo>
                        <a:pt x="10728" y="29493"/>
                        <a:pt x="10728" y="29493"/>
                        <a:pt x="9952" y="30270"/>
                      </a:cubicBezTo>
                      <a:cubicBezTo>
                        <a:pt x="10728" y="30270"/>
                        <a:pt x="11504" y="29493"/>
                        <a:pt x="11504" y="29493"/>
                      </a:cubicBezTo>
                      <a:cubicBezTo>
                        <a:pt x="11504" y="29493"/>
                        <a:pt x="11504" y="29493"/>
                        <a:pt x="11504" y="29493"/>
                      </a:cubicBezTo>
                      <a:cubicBezTo>
                        <a:pt x="13055" y="29493"/>
                        <a:pt x="14607" y="29493"/>
                        <a:pt x="16159" y="29493"/>
                      </a:cubicBezTo>
                      <a:cubicBezTo>
                        <a:pt x="16159" y="29493"/>
                        <a:pt x="16159" y="29493"/>
                        <a:pt x="16159" y="29493"/>
                      </a:cubicBezTo>
                      <a:cubicBezTo>
                        <a:pt x="16934" y="29493"/>
                        <a:pt x="16934" y="29493"/>
                        <a:pt x="17710" y="29493"/>
                      </a:cubicBezTo>
                      <a:cubicBezTo>
                        <a:pt x="17710" y="29493"/>
                        <a:pt x="17710" y="29493"/>
                        <a:pt x="18486" y="29493"/>
                      </a:cubicBezTo>
                      <a:cubicBezTo>
                        <a:pt x="19262" y="29493"/>
                        <a:pt x="19262" y="29493"/>
                        <a:pt x="20038" y="29493"/>
                      </a:cubicBezTo>
                      <a:cubicBezTo>
                        <a:pt x="23917" y="28717"/>
                        <a:pt x="25468" y="24060"/>
                        <a:pt x="27020" y="24837"/>
                      </a:cubicBezTo>
                      <a:cubicBezTo>
                        <a:pt x="29347" y="25613"/>
                        <a:pt x="40208" y="20180"/>
                        <a:pt x="41760" y="17851"/>
                      </a:cubicBezTo>
                      <a:cubicBezTo>
                        <a:pt x="41760" y="17851"/>
                        <a:pt x="41760" y="17075"/>
                        <a:pt x="41760" y="17075"/>
                      </a:cubicBezTo>
                      <a:cubicBezTo>
                        <a:pt x="41760" y="15523"/>
                        <a:pt x="38657" y="14747"/>
                        <a:pt x="38657" y="12418"/>
                      </a:cubicBezTo>
                      <a:cubicBezTo>
                        <a:pt x="38657" y="10090"/>
                        <a:pt x="30899" y="3105"/>
                        <a:pt x="30123" y="2328"/>
                      </a:cubicBezTo>
                      <a:cubicBezTo>
                        <a:pt x="30123" y="2328"/>
                        <a:pt x="30123" y="1552"/>
                        <a:pt x="30123" y="1552"/>
                      </a:cubicBezTo>
                      <a:cubicBezTo>
                        <a:pt x="30123" y="1552"/>
                        <a:pt x="30123" y="1552"/>
                        <a:pt x="30123" y="1552"/>
                      </a:cubicBezTo>
                      <a:cubicBezTo>
                        <a:pt x="30123" y="776"/>
                        <a:pt x="30123" y="776"/>
                        <a:pt x="30123" y="0"/>
                      </a:cubicBezTo>
                      <a:cubicBezTo>
                        <a:pt x="19262" y="1552"/>
                        <a:pt x="2970" y="4657"/>
                        <a:pt x="2970" y="4657"/>
                      </a:cubicBezTo>
                      <a:cubicBezTo>
                        <a:pt x="2970" y="4657"/>
                        <a:pt x="2194" y="4657"/>
                        <a:pt x="2194" y="3881"/>
                      </a:cubicBezTo>
                      <a:cubicBezTo>
                        <a:pt x="643" y="9314"/>
                        <a:pt x="-909" y="16299"/>
                        <a:pt x="643" y="20180"/>
                      </a:cubicBezTo>
                      <a:cubicBezTo>
                        <a:pt x="2194" y="24060"/>
                        <a:pt x="5297" y="26389"/>
                        <a:pt x="9952" y="3027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1" name="Forma libre 1330">
                  <a:extLst>
                    <a:ext uri="{FF2B5EF4-FFF2-40B4-BE49-F238E27FC236}">
                      <a16:creationId xmlns:a16="http://schemas.microsoft.com/office/drawing/2014/main" id="{A1307A89-FD67-27DB-1885-FE2DC604DAA6}"/>
                    </a:ext>
                  </a:extLst>
                </p:cNvPr>
                <p:cNvSpPr/>
                <p:nvPr/>
              </p:nvSpPr>
              <p:spPr>
                <a:xfrm>
                  <a:off x="4443040" y="2093824"/>
                  <a:ext cx="276959" cy="162450"/>
                </a:xfrm>
                <a:custGeom>
                  <a:avLst/>
                  <a:gdLst>
                    <a:gd name="connsiteX0" fmla="*/ 245928 w 276959"/>
                    <a:gd name="connsiteY0" fmla="*/ 100817 h 162450"/>
                    <a:gd name="connsiteX1" fmla="*/ 258340 w 276959"/>
                    <a:gd name="connsiteY1" fmla="*/ 92279 h 162450"/>
                    <a:gd name="connsiteX2" fmla="*/ 270753 w 276959"/>
                    <a:gd name="connsiteY2" fmla="*/ 92279 h 162450"/>
                    <a:gd name="connsiteX3" fmla="*/ 273856 w 276959"/>
                    <a:gd name="connsiteY3" fmla="*/ 82966 h 162450"/>
                    <a:gd name="connsiteX4" fmla="*/ 270753 w 276959"/>
                    <a:gd name="connsiteY4" fmla="*/ 76757 h 162450"/>
                    <a:gd name="connsiteX5" fmla="*/ 276184 w 276959"/>
                    <a:gd name="connsiteY5" fmla="*/ 72876 h 162450"/>
                    <a:gd name="connsiteX6" fmla="*/ 272305 w 276959"/>
                    <a:gd name="connsiteY6" fmla="*/ 68219 h 162450"/>
                    <a:gd name="connsiteX7" fmla="*/ 276959 w 276959"/>
                    <a:gd name="connsiteY7" fmla="*/ 62010 h 162450"/>
                    <a:gd name="connsiteX8" fmla="*/ 267650 w 276959"/>
                    <a:gd name="connsiteY8" fmla="*/ 56577 h 162450"/>
                    <a:gd name="connsiteX9" fmla="*/ 254461 w 276959"/>
                    <a:gd name="connsiteY9" fmla="*/ 53472 h 162450"/>
                    <a:gd name="connsiteX10" fmla="*/ 242049 w 276959"/>
                    <a:gd name="connsiteY10" fmla="*/ 51144 h 162450"/>
                    <a:gd name="connsiteX11" fmla="*/ 235066 w 276959"/>
                    <a:gd name="connsiteY11" fmla="*/ 42606 h 162450"/>
                    <a:gd name="connsiteX12" fmla="*/ 226533 w 276959"/>
                    <a:gd name="connsiteY12" fmla="*/ 43382 h 162450"/>
                    <a:gd name="connsiteX13" fmla="*/ 218775 w 276959"/>
                    <a:gd name="connsiteY13" fmla="*/ 44158 h 162450"/>
                    <a:gd name="connsiteX14" fmla="*/ 211017 w 276959"/>
                    <a:gd name="connsiteY14" fmla="*/ 41054 h 162450"/>
                    <a:gd name="connsiteX15" fmla="*/ 204810 w 276959"/>
                    <a:gd name="connsiteY15" fmla="*/ 37949 h 162450"/>
                    <a:gd name="connsiteX16" fmla="*/ 197828 w 276959"/>
                    <a:gd name="connsiteY16" fmla="*/ 25531 h 162450"/>
                    <a:gd name="connsiteX17" fmla="*/ 186191 w 276959"/>
                    <a:gd name="connsiteY17" fmla="*/ 22426 h 162450"/>
                    <a:gd name="connsiteX18" fmla="*/ 183088 w 276959"/>
                    <a:gd name="connsiteY18" fmla="*/ 13889 h 162450"/>
                    <a:gd name="connsiteX19" fmla="*/ 180760 w 276959"/>
                    <a:gd name="connsiteY19" fmla="*/ 2246 h 162450"/>
                    <a:gd name="connsiteX20" fmla="*/ 168348 w 276959"/>
                    <a:gd name="connsiteY20" fmla="*/ 694 h 162450"/>
                    <a:gd name="connsiteX21" fmla="*/ 158262 w 276959"/>
                    <a:gd name="connsiteY21" fmla="*/ 694 h 162450"/>
                    <a:gd name="connsiteX22" fmla="*/ 151280 w 276959"/>
                    <a:gd name="connsiteY22" fmla="*/ 4575 h 162450"/>
                    <a:gd name="connsiteX23" fmla="*/ 147401 w 276959"/>
                    <a:gd name="connsiteY23" fmla="*/ 3023 h 162450"/>
                    <a:gd name="connsiteX24" fmla="*/ 137316 w 276959"/>
                    <a:gd name="connsiteY24" fmla="*/ 5351 h 162450"/>
                    <a:gd name="connsiteX25" fmla="*/ 128006 w 276959"/>
                    <a:gd name="connsiteY25" fmla="*/ 15441 h 162450"/>
                    <a:gd name="connsiteX26" fmla="*/ 124903 w 276959"/>
                    <a:gd name="connsiteY26" fmla="*/ 20874 h 162450"/>
                    <a:gd name="connsiteX27" fmla="*/ 110939 w 276959"/>
                    <a:gd name="connsiteY27" fmla="*/ 20098 h 162450"/>
                    <a:gd name="connsiteX28" fmla="*/ 100854 w 276959"/>
                    <a:gd name="connsiteY28" fmla="*/ 16993 h 162450"/>
                    <a:gd name="connsiteX29" fmla="*/ 90768 w 276959"/>
                    <a:gd name="connsiteY29" fmla="*/ 16217 h 162450"/>
                    <a:gd name="connsiteX30" fmla="*/ 79907 w 276959"/>
                    <a:gd name="connsiteY30" fmla="*/ 14665 h 162450"/>
                    <a:gd name="connsiteX31" fmla="*/ 65943 w 276959"/>
                    <a:gd name="connsiteY31" fmla="*/ 12336 h 162450"/>
                    <a:gd name="connsiteX32" fmla="*/ 39566 w 276959"/>
                    <a:gd name="connsiteY32" fmla="*/ 9232 h 162450"/>
                    <a:gd name="connsiteX33" fmla="*/ 29480 w 276959"/>
                    <a:gd name="connsiteY33" fmla="*/ 15441 h 162450"/>
                    <a:gd name="connsiteX34" fmla="*/ 20947 w 276959"/>
                    <a:gd name="connsiteY34" fmla="*/ 16993 h 162450"/>
                    <a:gd name="connsiteX35" fmla="*/ 22498 w 276959"/>
                    <a:gd name="connsiteY35" fmla="*/ 22426 h 162450"/>
                    <a:gd name="connsiteX36" fmla="*/ 28705 w 276959"/>
                    <a:gd name="connsiteY36" fmla="*/ 37949 h 162450"/>
                    <a:gd name="connsiteX37" fmla="*/ 21722 w 276959"/>
                    <a:gd name="connsiteY37" fmla="*/ 43382 h 162450"/>
                    <a:gd name="connsiteX38" fmla="*/ 6982 w 276959"/>
                    <a:gd name="connsiteY38" fmla="*/ 58129 h 162450"/>
                    <a:gd name="connsiteX39" fmla="*/ 6982 w 276959"/>
                    <a:gd name="connsiteY39" fmla="*/ 68995 h 162450"/>
                    <a:gd name="connsiteX40" fmla="*/ 0 w 276959"/>
                    <a:gd name="connsiteY40" fmla="*/ 80637 h 162450"/>
                    <a:gd name="connsiteX41" fmla="*/ 6982 w 276959"/>
                    <a:gd name="connsiteY41" fmla="*/ 88399 h 162450"/>
                    <a:gd name="connsiteX42" fmla="*/ 9310 w 276959"/>
                    <a:gd name="connsiteY42" fmla="*/ 89951 h 162450"/>
                    <a:gd name="connsiteX43" fmla="*/ 15516 w 276959"/>
                    <a:gd name="connsiteY43" fmla="*/ 89175 h 162450"/>
                    <a:gd name="connsiteX44" fmla="*/ 31032 w 276959"/>
                    <a:gd name="connsiteY44" fmla="*/ 92279 h 162450"/>
                    <a:gd name="connsiteX45" fmla="*/ 40342 w 276959"/>
                    <a:gd name="connsiteY45" fmla="*/ 95384 h 162450"/>
                    <a:gd name="connsiteX46" fmla="*/ 47324 w 276959"/>
                    <a:gd name="connsiteY46" fmla="*/ 93832 h 162450"/>
                    <a:gd name="connsiteX47" fmla="*/ 55082 w 276959"/>
                    <a:gd name="connsiteY47" fmla="*/ 93056 h 162450"/>
                    <a:gd name="connsiteX48" fmla="*/ 63615 w 276959"/>
                    <a:gd name="connsiteY48" fmla="*/ 88399 h 162450"/>
                    <a:gd name="connsiteX49" fmla="*/ 82234 w 276959"/>
                    <a:gd name="connsiteY49" fmla="*/ 82190 h 162450"/>
                    <a:gd name="connsiteX50" fmla="*/ 94647 w 276959"/>
                    <a:gd name="connsiteY50" fmla="*/ 89175 h 162450"/>
                    <a:gd name="connsiteX51" fmla="*/ 105508 w 276959"/>
                    <a:gd name="connsiteY51" fmla="*/ 97712 h 162450"/>
                    <a:gd name="connsiteX52" fmla="*/ 114818 w 276959"/>
                    <a:gd name="connsiteY52" fmla="*/ 113235 h 162450"/>
                    <a:gd name="connsiteX53" fmla="*/ 118697 w 276959"/>
                    <a:gd name="connsiteY53" fmla="*/ 123325 h 162450"/>
                    <a:gd name="connsiteX54" fmla="*/ 107836 w 276959"/>
                    <a:gd name="connsiteY54" fmla="*/ 121773 h 162450"/>
                    <a:gd name="connsiteX55" fmla="*/ 101629 w 276959"/>
                    <a:gd name="connsiteY55" fmla="*/ 128758 h 162450"/>
                    <a:gd name="connsiteX56" fmla="*/ 92320 w 276959"/>
                    <a:gd name="connsiteY56" fmla="*/ 142729 h 162450"/>
                    <a:gd name="connsiteX57" fmla="*/ 98526 w 276959"/>
                    <a:gd name="connsiteY57" fmla="*/ 146610 h 162450"/>
                    <a:gd name="connsiteX58" fmla="*/ 107060 w 276959"/>
                    <a:gd name="connsiteY58" fmla="*/ 142729 h 162450"/>
                    <a:gd name="connsiteX59" fmla="*/ 112490 w 276959"/>
                    <a:gd name="connsiteY59" fmla="*/ 146610 h 162450"/>
                    <a:gd name="connsiteX60" fmla="*/ 120248 w 276959"/>
                    <a:gd name="connsiteY60" fmla="*/ 134968 h 162450"/>
                    <a:gd name="connsiteX61" fmla="*/ 133437 w 276959"/>
                    <a:gd name="connsiteY61" fmla="*/ 119445 h 162450"/>
                    <a:gd name="connsiteX62" fmla="*/ 150504 w 276959"/>
                    <a:gd name="connsiteY62" fmla="*/ 117116 h 162450"/>
                    <a:gd name="connsiteX63" fmla="*/ 152056 w 276959"/>
                    <a:gd name="connsiteY63" fmla="*/ 127206 h 162450"/>
                    <a:gd name="connsiteX64" fmla="*/ 177657 w 276959"/>
                    <a:gd name="connsiteY64" fmla="*/ 131087 h 162450"/>
                    <a:gd name="connsiteX65" fmla="*/ 156711 w 276959"/>
                    <a:gd name="connsiteY65" fmla="*/ 142729 h 162450"/>
                    <a:gd name="connsiteX66" fmla="*/ 172227 w 276959"/>
                    <a:gd name="connsiteY66" fmla="*/ 149714 h 162450"/>
                    <a:gd name="connsiteX67" fmla="*/ 173002 w 276959"/>
                    <a:gd name="connsiteY67" fmla="*/ 161356 h 162450"/>
                    <a:gd name="connsiteX68" fmla="*/ 185415 w 276959"/>
                    <a:gd name="connsiteY68" fmla="*/ 158252 h 162450"/>
                    <a:gd name="connsiteX69" fmla="*/ 200155 w 276959"/>
                    <a:gd name="connsiteY69" fmla="*/ 152043 h 162450"/>
                    <a:gd name="connsiteX70" fmla="*/ 221102 w 276959"/>
                    <a:gd name="connsiteY70" fmla="*/ 148938 h 162450"/>
                    <a:gd name="connsiteX71" fmla="*/ 205586 w 276959"/>
                    <a:gd name="connsiteY71" fmla="*/ 145057 h 162450"/>
                    <a:gd name="connsiteX72" fmla="*/ 193173 w 276959"/>
                    <a:gd name="connsiteY72" fmla="*/ 132639 h 162450"/>
                    <a:gd name="connsiteX73" fmla="*/ 212568 w 276959"/>
                    <a:gd name="connsiteY73" fmla="*/ 120221 h 162450"/>
                    <a:gd name="connsiteX74" fmla="*/ 232739 w 276959"/>
                    <a:gd name="connsiteY74" fmla="*/ 114012 h 162450"/>
                    <a:gd name="connsiteX75" fmla="*/ 245152 w 276959"/>
                    <a:gd name="connsiteY75" fmla="*/ 110131 h 162450"/>
                    <a:gd name="connsiteX76" fmla="*/ 245928 w 276959"/>
                    <a:gd name="connsiteY76" fmla="*/ 100817 h 162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276959" h="162450">
                      <a:moveTo>
                        <a:pt x="245928" y="100817"/>
                      </a:moveTo>
                      <a:cubicBezTo>
                        <a:pt x="248255" y="100817"/>
                        <a:pt x="255237" y="92279"/>
                        <a:pt x="258340" y="92279"/>
                      </a:cubicBezTo>
                      <a:cubicBezTo>
                        <a:pt x="261443" y="92279"/>
                        <a:pt x="270753" y="94608"/>
                        <a:pt x="270753" y="92279"/>
                      </a:cubicBezTo>
                      <a:cubicBezTo>
                        <a:pt x="270753" y="90727"/>
                        <a:pt x="273856" y="84518"/>
                        <a:pt x="273856" y="82966"/>
                      </a:cubicBezTo>
                      <a:cubicBezTo>
                        <a:pt x="273080" y="81413"/>
                        <a:pt x="269977" y="79085"/>
                        <a:pt x="270753" y="76757"/>
                      </a:cubicBezTo>
                      <a:cubicBezTo>
                        <a:pt x="271529" y="75204"/>
                        <a:pt x="276184" y="75204"/>
                        <a:pt x="276184" y="72876"/>
                      </a:cubicBezTo>
                      <a:cubicBezTo>
                        <a:pt x="276184" y="70547"/>
                        <a:pt x="272305" y="69771"/>
                        <a:pt x="272305" y="68219"/>
                      </a:cubicBezTo>
                      <a:cubicBezTo>
                        <a:pt x="272305" y="66667"/>
                        <a:pt x="276959" y="64338"/>
                        <a:pt x="276959" y="62010"/>
                      </a:cubicBezTo>
                      <a:cubicBezTo>
                        <a:pt x="276959" y="58905"/>
                        <a:pt x="272305" y="58905"/>
                        <a:pt x="267650" y="56577"/>
                      </a:cubicBezTo>
                      <a:cubicBezTo>
                        <a:pt x="262995" y="54248"/>
                        <a:pt x="258340" y="55024"/>
                        <a:pt x="254461" y="53472"/>
                      </a:cubicBezTo>
                      <a:cubicBezTo>
                        <a:pt x="250582" y="51144"/>
                        <a:pt x="242049" y="52696"/>
                        <a:pt x="242049" y="51144"/>
                      </a:cubicBezTo>
                      <a:cubicBezTo>
                        <a:pt x="242049" y="49591"/>
                        <a:pt x="236618" y="44935"/>
                        <a:pt x="235066" y="42606"/>
                      </a:cubicBezTo>
                      <a:cubicBezTo>
                        <a:pt x="233515" y="40278"/>
                        <a:pt x="228860" y="41830"/>
                        <a:pt x="226533" y="43382"/>
                      </a:cubicBezTo>
                      <a:cubicBezTo>
                        <a:pt x="223429" y="44935"/>
                        <a:pt x="221102" y="45711"/>
                        <a:pt x="218775" y="44158"/>
                      </a:cubicBezTo>
                      <a:cubicBezTo>
                        <a:pt x="215671" y="42606"/>
                        <a:pt x="213344" y="39502"/>
                        <a:pt x="211017" y="41054"/>
                      </a:cubicBezTo>
                      <a:cubicBezTo>
                        <a:pt x="208689" y="41830"/>
                        <a:pt x="204034" y="41054"/>
                        <a:pt x="204810" y="37949"/>
                      </a:cubicBezTo>
                      <a:cubicBezTo>
                        <a:pt x="205586" y="34845"/>
                        <a:pt x="200155" y="27083"/>
                        <a:pt x="197828" y="25531"/>
                      </a:cubicBezTo>
                      <a:cubicBezTo>
                        <a:pt x="195501" y="24755"/>
                        <a:pt x="188518" y="26307"/>
                        <a:pt x="186191" y="22426"/>
                      </a:cubicBezTo>
                      <a:cubicBezTo>
                        <a:pt x="184639" y="19322"/>
                        <a:pt x="181536" y="16217"/>
                        <a:pt x="183088" y="13889"/>
                      </a:cubicBezTo>
                      <a:cubicBezTo>
                        <a:pt x="184639" y="11560"/>
                        <a:pt x="183088" y="4575"/>
                        <a:pt x="180760" y="2246"/>
                      </a:cubicBezTo>
                      <a:cubicBezTo>
                        <a:pt x="179209" y="-858"/>
                        <a:pt x="170675" y="-82"/>
                        <a:pt x="168348" y="694"/>
                      </a:cubicBezTo>
                      <a:cubicBezTo>
                        <a:pt x="166020" y="1470"/>
                        <a:pt x="160590" y="-82"/>
                        <a:pt x="158262" y="694"/>
                      </a:cubicBezTo>
                      <a:cubicBezTo>
                        <a:pt x="155935" y="2246"/>
                        <a:pt x="154383" y="4575"/>
                        <a:pt x="151280" y="4575"/>
                      </a:cubicBezTo>
                      <a:cubicBezTo>
                        <a:pt x="149729" y="4575"/>
                        <a:pt x="148177" y="4575"/>
                        <a:pt x="147401" y="3023"/>
                      </a:cubicBezTo>
                      <a:cubicBezTo>
                        <a:pt x="143522" y="4575"/>
                        <a:pt x="137316" y="5351"/>
                        <a:pt x="137316" y="5351"/>
                      </a:cubicBezTo>
                      <a:cubicBezTo>
                        <a:pt x="137316" y="5351"/>
                        <a:pt x="128006" y="13113"/>
                        <a:pt x="128006" y="15441"/>
                      </a:cubicBezTo>
                      <a:cubicBezTo>
                        <a:pt x="128006" y="18546"/>
                        <a:pt x="127231" y="23202"/>
                        <a:pt x="124903" y="20874"/>
                      </a:cubicBezTo>
                      <a:cubicBezTo>
                        <a:pt x="122576" y="18546"/>
                        <a:pt x="113266" y="18546"/>
                        <a:pt x="110939" y="20098"/>
                      </a:cubicBezTo>
                      <a:cubicBezTo>
                        <a:pt x="108611" y="21650"/>
                        <a:pt x="104733" y="14665"/>
                        <a:pt x="100854" y="16993"/>
                      </a:cubicBezTo>
                      <a:cubicBezTo>
                        <a:pt x="96975" y="19322"/>
                        <a:pt x="91544" y="13889"/>
                        <a:pt x="90768" y="16217"/>
                      </a:cubicBezTo>
                      <a:cubicBezTo>
                        <a:pt x="89992" y="18546"/>
                        <a:pt x="84562" y="16993"/>
                        <a:pt x="79907" y="14665"/>
                      </a:cubicBezTo>
                      <a:cubicBezTo>
                        <a:pt x="76028" y="13113"/>
                        <a:pt x="68270" y="15441"/>
                        <a:pt x="65943" y="12336"/>
                      </a:cubicBezTo>
                      <a:cubicBezTo>
                        <a:pt x="62840" y="9232"/>
                        <a:pt x="44996" y="9232"/>
                        <a:pt x="39566" y="9232"/>
                      </a:cubicBezTo>
                      <a:cubicBezTo>
                        <a:pt x="33359" y="9232"/>
                        <a:pt x="31808" y="12336"/>
                        <a:pt x="29480" y="15441"/>
                      </a:cubicBezTo>
                      <a:cubicBezTo>
                        <a:pt x="27153" y="17769"/>
                        <a:pt x="24050" y="17769"/>
                        <a:pt x="20947" y="16993"/>
                      </a:cubicBezTo>
                      <a:cubicBezTo>
                        <a:pt x="20947" y="19322"/>
                        <a:pt x="21722" y="21650"/>
                        <a:pt x="22498" y="22426"/>
                      </a:cubicBezTo>
                      <a:cubicBezTo>
                        <a:pt x="24050" y="24755"/>
                        <a:pt x="30256" y="34845"/>
                        <a:pt x="28705" y="37949"/>
                      </a:cubicBezTo>
                      <a:cubicBezTo>
                        <a:pt x="27153" y="41054"/>
                        <a:pt x="24050" y="41054"/>
                        <a:pt x="21722" y="43382"/>
                      </a:cubicBezTo>
                      <a:cubicBezTo>
                        <a:pt x="19395" y="45711"/>
                        <a:pt x="7758" y="56577"/>
                        <a:pt x="6982" y="58129"/>
                      </a:cubicBezTo>
                      <a:cubicBezTo>
                        <a:pt x="6982" y="59681"/>
                        <a:pt x="9310" y="67443"/>
                        <a:pt x="6982" y="68995"/>
                      </a:cubicBezTo>
                      <a:cubicBezTo>
                        <a:pt x="5431" y="70547"/>
                        <a:pt x="0" y="77533"/>
                        <a:pt x="0" y="80637"/>
                      </a:cubicBezTo>
                      <a:cubicBezTo>
                        <a:pt x="0" y="83742"/>
                        <a:pt x="3879" y="86846"/>
                        <a:pt x="6982" y="88399"/>
                      </a:cubicBezTo>
                      <a:cubicBezTo>
                        <a:pt x="8534" y="89175"/>
                        <a:pt x="9310" y="89175"/>
                        <a:pt x="9310" y="89951"/>
                      </a:cubicBezTo>
                      <a:cubicBezTo>
                        <a:pt x="11637" y="89951"/>
                        <a:pt x="13964" y="89175"/>
                        <a:pt x="15516" y="89175"/>
                      </a:cubicBezTo>
                      <a:cubicBezTo>
                        <a:pt x="17843" y="89175"/>
                        <a:pt x="27929" y="92279"/>
                        <a:pt x="31032" y="92279"/>
                      </a:cubicBezTo>
                      <a:cubicBezTo>
                        <a:pt x="34135" y="92279"/>
                        <a:pt x="38790" y="93832"/>
                        <a:pt x="40342" y="95384"/>
                      </a:cubicBezTo>
                      <a:cubicBezTo>
                        <a:pt x="41893" y="96936"/>
                        <a:pt x="44996" y="96160"/>
                        <a:pt x="47324" y="93832"/>
                      </a:cubicBezTo>
                      <a:cubicBezTo>
                        <a:pt x="49651" y="91503"/>
                        <a:pt x="52754" y="93056"/>
                        <a:pt x="55082" y="93056"/>
                      </a:cubicBezTo>
                      <a:cubicBezTo>
                        <a:pt x="58185" y="93056"/>
                        <a:pt x="62840" y="90727"/>
                        <a:pt x="63615" y="88399"/>
                      </a:cubicBezTo>
                      <a:cubicBezTo>
                        <a:pt x="65167" y="86070"/>
                        <a:pt x="79131" y="82190"/>
                        <a:pt x="82234" y="82190"/>
                      </a:cubicBezTo>
                      <a:cubicBezTo>
                        <a:pt x="86113" y="81413"/>
                        <a:pt x="91544" y="89175"/>
                        <a:pt x="94647" y="89175"/>
                      </a:cubicBezTo>
                      <a:cubicBezTo>
                        <a:pt x="97750" y="89175"/>
                        <a:pt x="103957" y="91503"/>
                        <a:pt x="105508" y="97712"/>
                      </a:cubicBezTo>
                      <a:cubicBezTo>
                        <a:pt x="107060" y="103922"/>
                        <a:pt x="113266" y="110907"/>
                        <a:pt x="114818" y="113235"/>
                      </a:cubicBezTo>
                      <a:cubicBezTo>
                        <a:pt x="117145" y="115564"/>
                        <a:pt x="118697" y="121773"/>
                        <a:pt x="118697" y="123325"/>
                      </a:cubicBezTo>
                      <a:cubicBezTo>
                        <a:pt x="118697" y="124878"/>
                        <a:pt x="113266" y="122549"/>
                        <a:pt x="107836" y="121773"/>
                      </a:cubicBezTo>
                      <a:cubicBezTo>
                        <a:pt x="102405" y="120221"/>
                        <a:pt x="101629" y="125654"/>
                        <a:pt x="101629" y="128758"/>
                      </a:cubicBezTo>
                      <a:cubicBezTo>
                        <a:pt x="101629" y="131863"/>
                        <a:pt x="93871" y="141177"/>
                        <a:pt x="92320" y="142729"/>
                      </a:cubicBezTo>
                      <a:cubicBezTo>
                        <a:pt x="90768" y="144281"/>
                        <a:pt x="95423" y="145834"/>
                        <a:pt x="98526" y="146610"/>
                      </a:cubicBezTo>
                      <a:cubicBezTo>
                        <a:pt x="100078" y="146610"/>
                        <a:pt x="105508" y="142729"/>
                        <a:pt x="107060" y="142729"/>
                      </a:cubicBezTo>
                      <a:cubicBezTo>
                        <a:pt x="107836" y="142729"/>
                        <a:pt x="110163" y="144281"/>
                        <a:pt x="112490" y="146610"/>
                      </a:cubicBezTo>
                      <a:cubicBezTo>
                        <a:pt x="111715" y="139624"/>
                        <a:pt x="113266" y="139624"/>
                        <a:pt x="120248" y="134968"/>
                      </a:cubicBezTo>
                      <a:cubicBezTo>
                        <a:pt x="127231" y="129535"/>
                        <a:pt x="128006" y="120221"/>
                        <a:pt x="133437" y="119445"/>
                      </a:cubicBezTo>
                      <a:cubicBezTo>
                        <a:pt x="139643" y="118668"/>
                        <a:pt x="141971" y="115564"/>
                        <a:pt x="150504" y="117116"/>
                      </a:cubicBezTo>
                      <a:cubicBezTo>
                        <a:pt x="159038" y="118668"/>
                        <a:pt x="145850" y="124101"/>
                        <a:pt x="152056" y="127206"/>
                      </a:cubicBezTo>
                      <a:cubicBezTo>
                        <a:pt x="158262" y="130311"/>
                        <a:pt x="176881" y="126430"/>
                        <a:pt x="177657" y="131087"/>
                      </a:cubicBezTo>
                      <a:cubicBezTo>
                        <a:pt x="178433" y="135744"/>
                        <a:pt x="156711" y="140401"/>
                        <a:pt x="156711" y="142729"/>
                      </a:cubicBezTo>
                      <a:cubicBezTo>
                        <a:pt x="157487" y="145057"/>
                        <a:pt x="168348" y="147386"/>
                        <a:pt x="172227" y="149714"/>
                      </a:cubicBezTo>
                      <a:cubicBezTo>
                        <a:pt x="176106" y="152043"/>
                        <a:pt x="171451" y="159028"/>
                        <a:pt x="173002" y="161356"/>
                      </a:cubicBezTo>
                      <a:cubicBezTo>
                        <a:pt x="174554" y="163685"/>
                        <a:pt x="180760" y="162133"/>
                        <a:pt x="185415" y="158252"/>
                      </a:cubicBezTo>
                      <a:cubicBezTo>
                        <a:pt x="190070" y="155147"/>
                        <a:pt x="193949" y="155923"/>
                        <a:pt x="200155" y="152043"/>
                      </a:cubicBezTo>
                      <a:cubicBezTo>
                        <a:pt x="206362" y="148162"/>
                        <a:pt x="219550" y="151267"/>
                        <a:pt x="221102" y="148938"/>
                      </a:cubicBezTo>
                      <a:cubicBezTo>
                        <a:pt x="222654" y="146610"/>
                        <a:pt x="217223" y="143505"/>
                        <a:pt x="205586" y="145057"/>
                      </a:cubicBezTo>
                      <a:cubicBezTo>
                        <a:pt x="193949" y="145834"/>
                        <a:pt x="193173" y="134968"/>
                        <a:pt x="193173" y="132639"/>
                      </a:cubicBezTo>
                      <a:cubicBezTo>
                        <a:pt x="193173" y="130311"/>
                        <a:pt x="205586" y="120997"/>
                        <a:pt x="212568" y="120221"/>
                      </a:cubicBezTo>
                      <a:cubicBezTo>
                        <a:pt x="219550" y="119445"/>
                        <a:pt x="225757" y="117116"/>
                        <a:pt x="232739" y="114012"/>
                      </a:cubicBezTo>
                      <a:cubicBezTo>
                        <a:pt x="235842" y="112459"/>
                        <a:pt x="240497" y="111683"/>
                        <a:pt x="245152" y="110131"/>
                      </a:cubicBezTo>
                      <a:cubicBezTo>
                        <a:pt x="245152" y="104698"/>
                        <a:pt x="243600" y="100817"/>
                        <a:pt x="245928" y="10081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2" name="Forma libre 1331">
                  <a:extLst>
                    <a:ext uri="{FF2B5EF4-FFF2-40B4-BE49-F238E27FC236}">
                      <a16:creationId xmlns:a16="http://schemas.microsoft.com/office/drawing/2014/main" id="{6B744CA9-3450-3FA5-378C-E646BE01DD83}"/>
                    </a:ext>
                  </a:extLst>
                </p:cNvPr>
                <p:cNvSpPr/>
                <p:nvPr/>
              </p:nvSpPr>
              <p:spPr>
                <a:xfrm>
                  <a:off x="4456229" y="2012247"/>
                  <a:ext cx="145924" cy="103856"/>
                </a:xfrm>
                <a:custGeom>
                  <a:avLst/>
                  <a:gdLst>
                    <a:gd name="connsiteX0" fmla="*/ 138092 w 145924"/>
                    <a:gd name="connsiteY0" fmla="*/ 50450 h 103856"/>
                    <a:gd name="connsiteX1" fmla="*/ 128782 w 145924"/>
                    <a:gd name="connsiteY1" fmla="*/ 41912 h 103856"/>
                    <a:gd name="connsiteX2" fmla="*/ 121800 w 145924"/>
                    <a:gd name="connsiteY2" fmla="*/ 32598 h 103856"/>
                    <a:gd name="connsiteX3" fmla="*/ 120248 w 145924"/>
                    <a:gd name="connsiteY3" fmla="*/ 21732 h 103856"/>
                    <a:gd name="connsiteX4" fmla="*/ 118697 w 145924"/>
                    <a:gd name="connsiteY4" fmla="*/ 10866 h 103856"/>
                    <a:gd name="connsiteX5" fmla="*/ 103957 w 145924"/>
                    <a:gd name="connsiteY5" fmla="*/ 6985 h 103856"/>
                    <a:gd name="connsiteX6" fmla="*/ 95423 w 145924"/>
                    <a:gd name="connsiteY6" fmla="*/ 6985 h 103856"/>
                    <a:gd name="connsiteX7" fmla="*/ 87665 w 145924"/>
                    <a:gd name="connsiteY7" fmla="*/ 3105 h 103856"/>
                    <a:gd name="connsiteX8" fmla="*/ 79131 w 145924"/>
                    <a:gd name="connsiteY8" fmla="*/ 776 h 103856"/>
                    <a:gd name="connsiteX9" fmla="*/ 78355 w 145924"/>
                    <a:gd name="connsiteY9" fmla="*/ 0 h 103856"/>
                    <a:gd name="connsiteX10" fmla="*/ 73701 w 145924"/>
                    <a:gd name="connsiteY10" fmla="*/ 2328 h 103856"/>
                    <a:gd name="connsiteX11" fmla="*/ 67494 w 145924"/>
                    <a:gd name="connsiteY11" fmla="*/ 7761 h 103856"/>
                    <a:gd name="connsiteX12" fmla="*/ 56633 w 145924"/>
                    <a:gd name="connsiteY12" fmla="*/ 9314 h 103856"/>
                    <a:gd name="connsiteX13" fmla="*/ 52754 w 145924"/>
                    <a:gd name="connsiteY13" fmla="*/ 17851 h 103856"/>
                    <a:gd name="connsiteX14" fmla="*/ 51202 w 145924"/>
                    <a:gd name="connsiteY14" fmla="*/ 24061 h 103856"/>
                    <a:gd name="connsiteX15" fmla="*/ 45772 w 145924"/>
                    <a:gd name="connsiteY15" fmla="*/ 27941 h 103856"/>
                    <a:gd name="connsiteX16" fmla="*/ 38014 w 145924"/>
                    <a:gd name="connsiteY16" fmla="*/ 34927 h 103856"/>
                    <a:gd name="connsiteX17" fmla="*/ 35686 w 145924"/>
                    <a:gd name="connsiteY17" fmla="*/ 42688 h 103856"/>
                    <a:gd name="connsiteX18" fmla="*/ 25601 w 145924"/>
                    <a:gd name="connsiteY18" fmla="*/ 45793 h 103856"/>
                    <a:gd name="connsiteX19" fmla="*/ 17843 w 145924"/>
                    <a:gd name="connsiteY19" fmla="*/ 49673 h 103856"/>
                    <a:gd name="connsiteX20" fmla="*/ 6206 w 145924"/>
                    <a:gd name="connsiteY20" fmla="*/ 48897 h 103856"/>
                    <a:gd name="connsiteX21" fmla="*/ 6206 w 145924"/>
                    <a:gd name="connsiteY21" fmla="*/ 50450 h 103856"/>
                    <a:gd name="connsiteX22" fmla="*/ 8534 w 145924"/>
                    <a:gd name="connsiteY22" fmla="*/ 62092 h 103856"/>
                    <a:gd name="connsiteX23" fmla="*/ 9309 w 145924"/>
                    <a:gd name="connsiteY23" fmla="*/ 75286 h 103856"/>
                    <a:gd name="connsiteX24" fmla="*/ 0 w 145924"/>
                    <a:gd name="connsiteY24" fmla="*/ 83048 h 103856"/>
                    <a:gd name="connsiteX25" fmla="*/ 5430 w 145924"/>
                    <a:gd name="connsiteY25" fmla="*/ 90809 h 103856"/>
                    <a:gd name="connsiteX26" fmla="*/ 5430 w 145924"/>
                    <a:gd name="connsiteY26" fmla="*/ 99347 h 103856"/>
                    <a:gd name="connsiteX27" fmla="*/ 13964 w 145924"/>
                    <a:gd name="connsiteY27" fmla="*/ 97794 h 103856"/>
                    <a:gd name="connsiteX28" fmla="*/ 24049 w 145924"/>
                    <a:gd name="connsiteY28" fmla="*/ 91585 h 103856"/>
                    <a:gd name="connsiteX29" fmla="*/ 50427 w 145924"/>
                    <a:gd name="connsiteY29" fmla="*/ 94690 h 103856"/>
                    <a:gd name="connsiteX30" fmla="*/ 64391 w 145924"/>
                    <a:gd name="connsiteY30" fmla="*/ 97018 h 103856"/>
                    <a:gd name="connsiteX31" fmla="*/ 75252 w 145924"/>
                    <a:gd name="connsiteY31" fmla="*/ 98571 h 103856"/>
                    <a:gd name="connsiteX32" fmla="*/ 85338 w 145924"/>
                    <a:gd name="connsiteY32" fmla="*/ 99347 h 103856"/>
                    <a:gd name="connsiteX33" fmla="*/ 95423 w 145924"/>
                    <a:gd name="connsiteY33" fmla="*/ 102451 h 103856"/>
                    <a:gd name="connsiteX34" fmla="*/ 109387 w 145924"/>
                    <a:gd name="connsiteY34" fmla="*/ 103227 h 103856"/>
                    <a:gd name="connsiteX35" fmla="*/ 112490 w 145924"/>
                    <a:gd name="connsiteY35" fmla="*/ 97794 h 103856"/>
                    <a:gd name="connsiteX36" fmla="*/ 121800 w 145924"/>
                    <a:gd name="connsiteY36" fmla="*/ 87705 h 103856"/>
                    <a:gd name="connsiteX37" fmla="*/ 131885 w 145924"/>
                    <a:gd name="connsiteY37" fmla="*/ 85376 h 103856"/>
                    <a:gd name="connsiteX38" fmla="*/ 129558 w 145924"/>
                    <a:gd name="connsiteY38" fmla="*/ 79167 h 103856"/>
                    <a:gd name="connsiteX39" fmla="*/ 127231 w 145924"/>
                    <a:gd name="connsiteY39" fmla="*/ 64420 h 103856"/>
                    <a:gd name="connsiteX40" fmla="*/ 138092 w 145924"/>
                    <a:gd name="connsiteY40" fmla="*/ 65972 h 103856"/>
                    <a:gd name="connsiteX41" fmla="*/ 145850 w 145924"/>
                    <a:gd name="connsiteY41" fmla="*/ 58987 h 103856"/>
                    <a:gd name="connsiteX42" fmla="*/ 138092 w 145924"/>
                    <a:gd name="connsiteY42" fmla="*/ 50450 h 103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45924" h="103856">
                      <a:moveTo>
                        <a:pt x="138092" y="50450"/>
                      </a:moveTo>
                      <a:cubicBezTo>
                        <a:pt x="134989" y="49673"/>
                        <a:pt x="133437" y="43464"/>
                        <a:pt x="128782" y="41912"/>
                      </a:cubicBezTo>
                      <a:cubicBezTo>
                        <a:pt x="124127" y="40360"/>
                        <a:pt x="125679" y="34927"/>
                        <a:pt x="121800" y="32598"/>
                      </a:cubicBezTo>
                      <a:cubicBezTo>
                        <a:pt x="117921" y="30270"/>
                        <a:pt x="120248" y="25613"/>
                        <a:pt x="120248" y="21732"/>
                      </a:cubicBezTo>
                      <a:cubicBezTo>
                        <a:pt x="120248" y="17851"/>
                        <a:pt x="121024" y="12418"/>
                        <a:pt x="118697" y="10866"/>
                      </a:cubicBezTo>
                      <a:cubicBezTo>
                        <a:pt x="116369" y="10090"/>
                        <a:pt x="107836" y="4657"/>
                        <a:pt x="103957" y="6985"/>
                      </a:cubicBezTo>
                      <a:cubicBezTo>
                        <a:pt x="100078" y="8538"/>
                        <a:pt x="97750" y="10090"/>
                        <a:pt x="95423" y="6985"/>
                      </a:cubicBezTo>
                      <a:cubicBezTo>
                        <a:pt x="93871" y="3881"/>
                        <a:pt x="91544" y="2328"/>
                        <a:pt x="87665" y="3105"/>
                      </a:cubicBezTo>
                      <a:cubicBezTo>
                        <a:pt x="83786" y="3881"/>
                        <a:pt x="81459" y="2328"/>
                        <a:pt x="79131" y="776"/>
                      </a:cubicBezTo>
                      <a:cubicBezTo>
                        <a:pt x="79131" y="776"/>
                        <a:pt x="78355" y="0"/>
                        <a:pt x="78355" y="0"/>
                      </a:cubicBezTo>
                      <a:cubicBezTo>
                        <a:pt x="76804" y="0"/>
                        <a:pt x="74476" y="776"/>
                        <a:pt x="73701" y="2328"/>
                      </a:cubicBezTo>
                      <a:cubicBezTo>
                        <a:pt x="71373" y="3881"/>
                        <a:pt x="70597" y="7761"/>
                        <a:pt x="67494" y="7761"/>
                      </a:cubicBezTo>
                      <a:cubicBezTo>
                        <a:pt x="64391" y="7761"/>
                        <a:pt x="60512" y="6209"/>
                        <a:pt x="56633" y="9314"/>
                      </a:cubicBezTo>
                      <a:cubicBezTo>
                        <a:pt x="52754" y="12418"/>
                        <a:pt x="51978" y="15523"/>
                        <a:pt x="52754" y="17851"/>
                      </a:cubicBezTo>
                      <a:cubicBezTo>
                        <a:pt x="53530" y="20180"/>
                        <a:pt x="53530" y="24061"/>
                        <a:pt x="51202" y="24061"/>
                      </a:cubicBezTo>
                      <a:cubicBezTo>
                        <a:pt x="48099" y="24061"/>
                        <a:pt x="48875" y="27165"/>
                        <a:pt x="45772" y="27941"/>
                      </a:cubicBezTo>
                      <a:cubicBezTo>
                        <a:pt x="42669" y="28717"/>
                        <a:pt x="38014" y="33374"/>
                        <a:pt x="38014" y="34927"/>
                      </a:cubicBezTo>
                      <a:cubicBezTo>
                        <a:pt x="37238" y="37255"/>
                        <a:pt x="37238" y="42688"/>
                        <a:pt x="35686" y="42688"/>
                      </a:cubicBezTo>
                      <a:cubicBezTo>
                        <a:pt x="34135" y="42688"/>
                        <a:pt x="27153" y="43464"/>
                        <a:pt x="25601" y="45793"/>
                      </a:cubicBezTo>
                      <a:cubicBezTo>
                        <a:pt x="24049" y="48121"/>
                        <a:pt x="21722" y="50450"/>
                        <a:pt x="17843" y="49673"/>
                      </a:cubicBezTo>
                      <a:cubicBezTo>
                        <a:pt x="16292" y="48897"/>
                        <a:pt x="10861" y="48897"/>
                        <a:pt x="6206" y="48897"/>
                      </a:cubicBezTo>
                      <a:cubicBezTo>
                        <a:pt x="6206" y="49673"/>
                        <a:pt x="6206" y="49673"/>
                        <a:pt x="6206" y="50450"/>
                      </a:cubicBezTo>
                      <a:cubicBezTo>
                        <a:pt x="4655" y="55106"/>
                        <a:pt x="6206" y="59763"/>
                        <a:pt x="8534" y="62092"/>
                      </a:cubicBezTo>
                      <a:cubicBezTo>
                        <a:pt x="11637" y="64420"/>
                        <a:pt x="12413" y="74510"/>
                        <a:pt x="9309" y="75286"/>
                      </a:cubicBezTo>
                      <a:cubicBezTo>
                        <a:pt x="6206" y="76839"/>
                        <a:pt x="0" y="80719"/>
                        <a:pt x="0" y="83048"/>
                      </a:cubicBezTo>
                      <a:cubicBezTo>
                        <a:pt x="0" y="85376"/>
                        <a:pt x="6206" y="87705"/>
                        <a:pt x="5430" y="90809"/>
                      </a:cubicBezTo>
                      <a:cubicBezTo>
                        <a:pt x="4655" y="93138"/>
                        <a:pt x="4655" y="96242"/>
                        <a:pt x="5430" y="99347"/>
                      </a:cubicBezTo>
                      <a:cubicBezTo>
                        <a:pt x="8534" y="99347"/>
                        <a:pt x="11637" y="100123"/>
                        <a:pt x="13964" y="97794"/>
                      </a:cubicBezTo>
                      <a:cubicBezTo>
                        <a:pt x="17067" y="94690"/>
                        <a:pt x="17843" y="91585"/>
                        <a:pt x="24049" y="91585"/>
                      </a:cubicBezTo>
                      <a:cubicBezTo>
                        <a:pt x="30256" y="91585"/>
                        <a:pt x="48099" y="91585"/>
                        <a:pt x="50427" y="94690"/>
                      </a:cubicBezTo>
                      <a:cubicBezTo>
                        <a:pt x="53530" y="97794"/>
                        <a:pt x="60512" y="95466"/>
                        <a:pt x="64391" y="97018"/>
                      </a:cubicBezTo>
                      <a:cubicBezTo>
                        <a:pt x="68270" y="98571"/>
                        <a:pt x="74476" y="100899"/>
                        <a:pt x="75252" y="98571"/>
                      </a:cubicBezTo>
                      <a:cubicBezTo>
                        <a:pt x="76028" y="96242"/>
                        <a:pt x="81459" y="101675"/>
                        <a:pt x="85338" y="99347"/>
                      </a:cubicBezTo>
                      <a:cubicBezTo>
                        <a:pt x="89217" y="97018"/>
                        <a:pt x="93096" y="104004"/>
                        <a:pt x="95423" y="102451"/>
                      </a:cubicBezTo>
                      <a:cubicBezTo>
                        <a:pt x="97750" y="100899"/>
                        <a:pt x="107060" y="100899"/>
                        <a:pt x="109387" y="103227"/>
                      </a:cubicBezTo>
                      <a:cubicBezTo>
                        <a:pt x="111715" y="105556"/>
                        <a:pt x="112490" y="100899"/>
                        <a:pt x="112490" y="97794"/>
                      </a:cubicBezTo>
                      <a:cubicBezTo>
                        <a:pt x="112490" y="94690"/>
                        <a:pt x="121800" y="87705"/>
                        <a:pt x="121800" y="87705"/>
                      </a:cubicBezTo>
                      <a:cubicBezTo>
                        <a:pt x="121800" y="87705"/>
                        <a:pt x="128006" y="87705"/>
                        <a:pt x="131885" y="85376"/>
                      </a:cubicBezTo>
                      <a:cubicBezTo>
                        <a:pt x="131110" y="83824"/>
                        <a:pt x="130334" y="82272"/>
                        <a:pt x="129558" y="79167"/>
                      </a:cubicBezTo>
                      <a:cubicBezTo>
                        <a:pt x="128006" y="71405"/>
                        <a:pt x="124903" y="66749"/>
                        <a:pt x="127231" y="64420"/>
                      </a:cubicBezTo>
                      <a:cubicBezTo>
                        <a:pt x="129558" y="62092"/>
                        <a:pt x="134989" y="67525"/>
                        <a:pt x="138092" y="65972"/>
                      </a:cubicBezTo>
                      <a:cubicBezTo>
                        <a:pt x="141195" y="64420"/>
                        <a:pt x="146625" y="62092"/>
                        <a:pt x="145850" y="58987"/>
                      </a:cubicBezTo>
                      <a:cubicBezTo>
                        <a:pt x="146625" y="55106"/>
                        <a:pt x="141195" y="51226"/>
                        <a:pt x="138092" y="5045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3" name="Forma libre 1332">
                  <a:extLst>
                    <a:ext uri="{FF2B5EF4-FFF2-40B4-BE49-F238E27FC236}">
                      <a16:creationId xmlns:a16="http://schemas.microsoft.com/office/drawing/2014/main" id="{5287A68B-DC95-1B0C-AEB7-B88A61015C17}"/>
                    </a:ext>
                  </a:extLst>
                </p:cNvPr>
                <p:cNvSpPr/>
                <p:nvPr/>
              </p:nvSpPr>
              <p:spPr>
                <a:xfrm>
                  <a:off x="4423203" y="1969753"/>
                  <a:ext cx="112156" cy="54136"/>
                </a:xfrm>
                <a:custGeom>
                  <a:avLst/>
                  <a:gdLst>
                    <a:gd name="connsiteX0" fmla="*/ 36128 w 112156"/>
                    <a:gd name="connsiteY0" fmla="*/ 37061 h 54136"/>
                    <a:gd name="connsiteX1" fmla="*/ 55523 w 112156"/>
                    <a:gd name="connsiteY1" fmla="*/ 37061 h 54136"/>
                    <a:gd name="connsiteX2" fmla="*/ 64833 w 112156"/>
                    <a:gd name="connsiteY2" fmla="*/ 40942 h 54136"/>
                    <a:gd name="connsiteX3" fmla="*/ 79573 w 112156"/>
                    <a:gd name="connsiteY3" fmla="*/ 48703 h 54136"/>
                    <a:gd name="connsiteX4" fmla="*/ 87331 w 112156"/>
                    <a:gd name="connsiteY4" fmla="*/ 54136 h 54136"/>
                    <a:gd name="connsiteX5" fmla="*/ 90434 w 112156"/>
                    <a:gd name="connsiteY5" fmla="*/ 51032 h 54136"/>
                    <a:gd name="connsiteX6" fmla="*/ 101295 w 112156"/>
                    <a:gd name="connsiteY6" fmla="*/ 49479 h 54136"/>
                    <a:gd name="connsiteX7" fmla="*/ 107502 w 112156"/>
                    <a:gd name="connsiteY7" fmla="*/ 44046 h 54136"/>
                    <a:gd name="connsiteX8" fmla="*/ 112156 w 112156"/>
                    <a:gd name="connsiteY8" fmla="*/ 41718 h 54136"/>
                    <a:gd name="connsiteX9" fmla="*/ 109053 w 112156"/>
                    <a:gd name="connsiteY9" fmla="*/ 32404 h 54136"/>
                    <a:gd name="connsiteX10" fmla="*/ 104398 w 112156"/>
                    <a:gd name="connsiteY10" fmla="*/ 23090 h 54136"/>
                    <a:gd name="connsiteX11" fmla="*/ 102847 w 112156"/>
                    <a:gd name="connsiteY11" fmla="*/ 14553 h 54136"/>
                    <a:gd name="connsiteX12" fmla="*/ 100519 w 112156"/>
                    <a:gd name="connsiteY12" fmla="*/ 10672 h 54136"/>
                    <a:gd name="connsiteX13" fmla="*/ 85779 w 112156"/>
                    <a:gd name="connsiteY13" fmla="*/ 9896 h 54136"/>
                    <a:gd name="connsiteX14" fmla="*/ 70263 w 112156"/>
                    <a:gd name="connsiteY14" fmla="*/ 582 h 54136"/>
                    <a:gd name="connsiteX15" fmla="*/ 53196 w 112156"/>
                    <a:gd name="connsiteY15" fmla="*/ 582 h 54136"/>
                    <a:gd name="connsiteX16" fmla="*/ 51644 w 112156"/>
                    <a:gd name="connsiteY16" fmla="*/ 16105 h 54136"/>
                    <a:gd name="connsiteX17" fmla="*/ 39232 w 112156"/>
                    <a:gd name="connsiteY17" fmla="*/ 22314 h 54136"/>
                    <a:gd name="connsiteX18" fmla="*/ 25267 w 112156"/>
                    <a:gd name="connsiteY18" fmla="*/ 6015 h 54136"/>
                    <a:gd name="connsiteX19" fmla="*/ 10527 w 112156"/>
                    <a:gd name="connsiteY19" fmla="*/ 13000 h 54136"/>
                    <a:gd name="connsiteX20" fmla="*/ 4321 w 112156"/>
                    <a:gd name="connsiteY20" fmla="*/ 25419 h 54136"/>
                    <a:gd name="connsiteX21" fmla="*/ 1993 w 112156"/>
                    <a:gd name="connsiteY21" fmla="*/ 40166 h 54136"/>
                    <a:gd name="connsiteX22" fmla="*/ 2769 w 112156"/>
                    <a:gd name="connsiteY22" fmla="*/ 40942 h 54136"/>
                    <a:gd name="connsiteX23" fmla="*/ 15182 w 112156"/>
                    <a:gd name="connsiteY23" fmla="*/ 37837 h 54136"/>
                    <a:gd name="connsiteX24" fmla="*/ 36128 w 112156"/>
                    <a:gd name="connsiteY24" fmla="*/ 37061 h 54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2156" h="54136">
                      <a:moveTo>
                        <a:pt x="36128" y="37061"/>
                      </a:moveTo>
                      <a:cubicBezTo>
                        <a:pt x="40007" y="37061"/>
                        <a:pt x="50093" y="39389"/>
                        <a:pt x="55523" y="37061"/>
                      </a:cubicBezTo>
                      <a:cubicBezTo>
                        <a:pt x="60954" y="34733"/>
                        <a:pt x="60954" y="40942"/>
                        <a:pt x="64833" y="40942"/>
                      </a:cubicBezTo>
                      <a:cubicBezTo>
                        <a:pt x="68712" y="40166"/>
                        <a:pt x="75694" y="44822"/>
                        <a:pt x="79573" y="48703"/>
                      </a:cubicBezTo>
                      <a:cubicBezTo>
                        <a:pt x="81900" y="50255"/>
                        <a:pt x="84228" y="51808"/>
                        <a:pt x="87331" y="54136"/>
                      </a:cubicBezTo>
                      <a:cubicBezTo>
                        <a:pt x="88107" y="53360"/>
                        <a:pt x="88883" y="51808"/>
                        <a:pt x="90434" y="51032"/>
                      </a:cubicBezTo>
                      <a:cubicBezTo>
                        <a:pt x="94313" y="47927"/>
                        <a:pt x="98192" y="49479"/>
                        <a:pt x="101295" y="49479"/>
                      </a:cubicBezTo>
                      <a:cubicBezTo>
                        <a:pt x="104398" y="49479"/>
                        <a:pt x="105174" y="45599"/>
                        <a:pt x="107502" y="44046"/>
                      </a:cubicBezTo>
                      <a:cubicBezTo>
                        <a:pt x="109053" y="43270"/>
                        <a:pt x="110605" y="42494"/>
                        <a:pt x="112156" y="41718"/>
                      </a:cubicBezTo>
                      <a:cubicBezTo>
                        <a:pt x="110605" y="39389"/>
                        <a:pt x="110605" y="33956"/>
                        <a:pt x="109053" y="32404"/>
                      </a:cubicBezTo>
                      <a:cubicBezTo>
                        <a:pt x="106726" y="30076"/>
                        <a:pt x="102847" y="26195"/>
                        <a:pt x="104398" y="23090"/>
                      </a:cubicBezTo>
                      <a:cubicBezTo>
                        <a:pt x="105174" y="20762"/>
                        <a:pt x="105174" y="16881"/>
                        <a:pt x="102847" y="14553"/>
                      </a:cubicBezTo>
                      <a:cubicBezTo>
                        <a:pt x="101295" y="13000"/>
                        <a:pt x="100519" y="12224"/>
                        <a:pt x="100519" y="10672"/>
                      </a:cubicBezTo>
                      <a:cubicBezTo>
                        <a:pt x="95089" y="9896"/>
                        <a:pt x="87331" y="9120"/>
                        <a:pt x="85779" y="9896"/>
                      </a:cubicBezTo>
                      <a:cubicBezTo>
                        <a:pt x="82676" y="10672"/>
                        <a:pt x="71815" y="2134"/>
                        <a:pt x="70263" y="582"/>
                      </a:cubicBezTo>
                      <a:cubicBezTo>
                        <a:pt x="68712" y="-194"/>
                        <a:pt x="60954" y="-194"/>
                        <a:pt x="53196" y="582"/>
                      </a:cubicBezTo>
                      <a:cubicBezTo>
                        <a:pt x="49317" y="5239"/>
                        <a:pt x="51644" y="9120"/>
                        <a:pt x="51644" y="16105"/>
                      </a:cubicBezTo>
                      <a:cubicBezTo>
                        <a:pt x="51644" y="23866"/>
                        <a:pt x="43111" y="22314"/>
                        <a:pt x="39232" y="22314"/>
                      </a:cubicBezTo>
                      <a:cubicBezTo>
                        <a:pt x="34577" y="22314"/>
                        <a:pt x="27595" y="9120"/>
                        <a:pt x="25267" y="6015"/>
                      </a:cubicBezTo>
                      <a:cubicBezTo>
                        <a:pt x="22940" y="2911"/>
                        <a:pt x="15182" y="9896"/>
                        <a:pt x="10527" y="13000"/>
                      </a:cubicBezTo>
                      <a:cubicBezTo>
                        <a:pt x="5097" y="16105"/>
                        <a:pt x="8200" y="22314"/>
                        <a:pt x="4321" y="25419"/>
                      </a:cubicBezTo>
                      <a:cubicBezTo>
                        <a:pt x="442" y="28523"/>
                        <a:pt x="-1885" y="33180"/>
                        <a:pt x="1993" y="40166"/>
                      </a:cubicBezTo>
                      <a:cubicBezTo>
                        <a:pt x="1993" y="40166"/>
                        <a:pt x="1993" y="40942"/>
                        <a:pt x="2769" y="40942"/>
                      </a:cubicBezTo>
                      <a:cubicBezTo>
                        <a:pt x="7424" y="40942"/>
                        <a:pt x="12079" y="39389"/>
                        <a:pt x="15182" y="37837"/>
                      </a:cubicBezTo>
                      <a:cubicBezTo>
                        <a:pt x="18285" y="33956"/>
                        <a:pt x="31474" y="37061"/>
                        <a:pt x="36128" y="3706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4" name="Forma libre 1333">
                  <a:extLst>
                    <a:ext uri="{FF2B5EF4-FFF2-40B4-BE49-F238E27FC236}">
                      <a16:creationId xmlns:a16="http://schemas.microsoft.com/office/drawing/2014/main" id="{ED4E5F9A-216B-005C-65C1-BCC1EBDBD319}"/>
                    </a:ext>
                  </a:extLst>
                </p:cNvPr>
                <p:cNvSpPr/>
                <p:nvPr/>
              </p:nvSpPr>
              <p:spPr>
                <a:xfrm>
                  <a:off x="4421683" y="2004313"/>
                  <a:ext cx="88851" cy="55431"/>
                </a:xfrm>
                <a:custGeom>
                  <a:avLst/>
                  <a:gdLst>
                    <a:gd name="connsiteX0" fmla="*/ 11272 w 88851"/>
                    <a:gd name="connsiteY0" fmla="*/ 28114 h 55431"/>
                    <a:gd name="connsiteX1" fmla="*/ 20582 w 88851"/>
                    <a:gd name="connsiteY1" fmla="*/ 31218 h 55431"/>
                    <a:gd name="connsiteX2" fmla="*/ 29116 w 88851"/>
                    <a:gd name="connsiteY2" fmla="*/ 36651 h 55431"/>
                    <a:gd name="connsiteX3" fmla="*/ 29116 w 88851"/>
                    <a:gd name="connsiteY3" fmla="*/ 47517 h 55431"/>
                    <a:gd name="connsiteX4" fmla="*/ 41528 w 88851"/>
                    <a:gd name="connsiteY4" fmla="*/ 54503 h 55431"/>
                    <a:gd name="connsiteX5" fmla="*/ 53165 w 88851"/>
                    <a:gd name="connsiteY5" fmla="*/ 55279 h 55431"/>
                    <a:gd name="connsiteX6" fmla="*/ 60923 w 88851"/>
                    <a:gd name="connsiteY6" fmla="*/ 51398 h 55431"/>
                    <a:gd name="connsiteX7" fmla="*/ 71008 w 88851"/>
                    <a:gd name="connsiteY7" fmla="*/ 48294 h 55431"/>
                    <a:gd name="connsiteX8" fmla="*/ 73336 w 88851"/>
                    <a:gd name="connsiteY8" fmla="*/ 40532 h 55431"/>
                    <a:gd name="connsiteX9" fmla="*/ 81094 w 88851"/>
                    <a:gd name="connsiteY9" fmla="*/ 33547 h 55431"/>
                    <a:gd name="connsiteX10" fmla="*/ 86524 w 88851"/>
                    <a:gd name="connsiteY10" fmla="*/ 29666 h 55431"/>
                    <a:gd name="connsiteX11" fmla="*/ 88076 w 88851"/>
                    <a:gd name="connsiteY11" fmla="*/ 23457 h 55431"/>
                    <a:gd name="connsiteX12" fmla="*/ 88852 w 88851"/>
                    <a:gd name="connsiteY12" fmla="*/ 18800 h 55431"/>
                    <a:gd name="connsiteX13" fmla="*/ 81094 w 88851"/>
                    <a:gd name="connsiteY13" fmla="*/ 13367 h 55431"/>
                    <a:gd name="connsiteX14" fmla="*/ 66354 w 88851"/>
                    <a:gd name="connsiteY14" fmla="*/ 5606 h 55431"/>
                    <a:gd name="connsiteX15" fmla="*/ 57044 w 88851"/>
                    <a:gd name="connsiteY15" fmla="*/ 1725 h 55431"/>
                    <a:gd name="connsiteX16" fmla="*/ 37649 w 88851"/>
                    <a:gd name="connsiteY16" fmla="*/ 1725 h 55431"/>
                    <a:gd name="connsiteX17" fmla="*/ 15151 w 88851"/>
                    <a:gd name="connsiteY17" fmla="*/ 1725 h 55431"/>
                    <a:gd name="connsiteX18" fmla="*/ 2738 w 88851"/>
                    <a:gd name="connsiteY18" fmla="*/ 4829 h 55431"/>
                    <a:gd name="connsiteX19" fmla="*/ 1187 w 88851"/>
                    <a:gd name="connsiteY19" fmla="*/ 21905 h 55431"/>
                    <a:gd name="connsiteX20" fmla="*/ 1963 w 88851"/>
                    <a:gd name="connsiteY20" fmla="*/ 26561 h 55431"/>
                    <a:gd name="connsiteX21" fmla="*/ 11272 w 88851"/>
                    <a:gd name="connsiteY21" fmla="*/ 28114 h 55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8851" h="55431">
                      <a:moveTo>
                        <a:pt x="11272" y="28114"/>
                      </a:moveTo>
                      <a:cubicBezTo>
                        <a:pt x="12824" y="30442"/>
                        <a:pt x="18254" y="32771"/>
                        <a:pt x="20582" y="31218"/>
                      </a:cubicBezTo>
                      <a:cubicBezTo>
                        <a:pt x="22909" y="30442"/>
                        <a:pt x="29116" y="33547"/>
                        <a:pt x="29116" y="36651"/>
                      </a:cubicBezTo>
                      <a:cubicBezTo>
                        <a:pt x="29116" y="39756"/>
                        <a:pt x="27564" y="47517"/>
                        <a:pt x="29116" y="47517"/>
                      </a:cubicBezTo>
                      <a:cubicBezTo>
                        <a:pt x="30667" y="47517"/>
                        <a:pt x="40752" y="50622"/>
                        <a:pt x="41528" y="54503"/>
                      </a:cubicBezTo>
                      <a:cubicBezTo>
                        <a:pt x="46183" y="54503"/>
                        <a:pt x="50838" y="54503"/>
                        <a:pt x="53165" y="55279"/>
                      </a:cubicBezTo>
                      <a:cubicBezTo>
                        <a:pt x="57044" y="56055"/>
                        <a:pt x="59372" y="53727"/>
                        <a:pt x="60923" y="51398"/>
                      </a:cubicBezTo>
                      <a:cubicBezTo>
                        <a:pt x="62475" y="49070"/>
                        <a:pt x="69457" y="48294"/>
                        <a:pt x="71008" y="48294"/>
                      </a:cubicBezTo>
                      <a:cubicBezTo>
                        <a:pt x="72560" y="48294"/>
                        <a:pt x="72560" y="42861"/>
                        <a:pt x="73336" y="40532"/>
                      </a:cubicBezTo>
                      <a:cubicBezTo>
                        <a:pt x="74112" y="38204"/>
                        <a:pt x="78766" y="34323"/>
                        <a:pt x="81094" y="33547"/>
                      </a:cubicBezTo>
                      <a:cubicBezTo>
                        <a:pt x="84197" y="32771"/>
                        <a:pt x="83421" y="29666"/>
                        <a:pt x="86524" y="29666"/>
                      </a:cubicBezTo>
                      <a:cubicBezTo>
                        <a:pt x="89628" y="29666"/>
                        <a:pt x="88852" y="25785"/>
                        <a:pt x="88076" y="23457"/>
                      </a:cubicBezTo>
                      <a:cubicBezTo>
                        <a:pt x="88076" y="21905"/>
                        <a:pt x="88076" y="20352"/>
                        <a:pt x="88852" y="18800"/>
                      </a:cubicBezTo>
                      <a:cubicBezTo>
                        <a:pt x="85749" y="17248"/>
                        <a:pt x="83421" y="15695"/>
                        <a:pt x="81094" y="13367"/>
                      </a:cubicBezTo>
                      <a:cubicBezTo>
                        <a:pt x="77215" y="9486"/>
                        <a:pt x="69457" y="4829"/>
                        <a:pt x="66354" y="5606"/>
                      </a:cubicBezTo>
                      <a:cubicBezTo>
                        <a:pt x="62475" y="6382"/>
                        <a:pt x="62475" y="173"/>
                        <a:pt x="57044" y="1725"/>
                      </a:cubicBezTo>
                      <a:cubicBezTo>
                        <a:pt x="51614" y="4053"/>
                        <a:pt x="41528" y="1725"/>
                        <a:pt x="37649" y="1725"/>
                      </a:cubicBezTo>
                      <a:cubicBezTo>
                        <a:pt x="33770" y="1725"/>
                        <a:pt x="19806" y="-2156"/>
                        <a:pt x="15151" y="1725"/>
                      </a:cubicBezTo>
                      <a:cubicBezTo>
                        <a:pt x="12048" y="4053"/>
                        <a:pt x="7393" y="4829"/>
                        <a:pt x="2738" y="4829"/>
                      </a:cubicBezTo>
                      <a:cubicBezTo>
                        <a:pt x="5842" y="11039"/>
                        <a:pt x="5066" y="18024"/>
                        <a:pt x="1187" y="21905"/>
                      </a:cubicBezTo>
                      <a:cubicBezTo>
                        <a:pt x="-1140" y="25009"/>
                        <a:pt x="411" y="25009"/>
                        <a:pt x="1963" y="26561"/>
                      </a:cubicBezTo>
                      <a:cubicBezTo>
                        <a:pt x="5842" y="26561"/>
                        <a:pt x="9721" y="25785"/>
                        <a:pt x="11272" y="2811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5" name="Forma libre 1334">
                  <a:extLst>
                    <a:ext uri="{FF2B5EF4-FFF2-40B4-BE49-F238E27FC236}">
                      <a16:creationId xmlns:a16="http://schemas.microsoft.com/office/drawing/2014/main" id="{5F7AB0F7-2753-77C5-1B40-53E74D876234}"/>
                    </a:ext>
                  </a:extLst>
                </p:cNvPr>
                <p:cNvSpPr/>
                <p:nvPr/>
              </p:nvSpPr>
              <p:spPr>
                <a:xfrm>
                  <a:off x="4197544" y="2192007"/>
                  <a:ext cx="70166" cy="37636"/>
                </a:xfrm>
                <a:custGeom>
                  <a:avLst/>
                  <a:gdLst>
                    <a:gd name="connsiteX0" fmla="*/ 62408 w 70166"/>
                    <a:gd name="connsiteY0" fmla="*/ 15052 h 37636"/>
                    <a:gd name="connsiteX1" fmla="*/ 54650 w 70166"/>
                    <a:gd name="connsiteY1" fmla="*/ 11172 h 37636"/>
                    <a:gd name="connsiteX2" fmla="*/ 54650 w 70166"/>
                    <a:gd name="connsiteY2" fmla="*/ 4963 h 37636"/>
                    <a:gd name="connsiteX3" fmla="*/ 45341 w 70166"/>
                    <a:gd name="connsiteY3" fmla="*/ 1082 h 37636"/>
                    <a:gd name="connsiteX4" fmla="*/ 34480 w 70166"/>
                    <a:gd name="connsiteY4" fmla="*/ 1858 h 37636"/>
                    <a:gd name="connsiteX5" fmla="*/ 21291 w 70166"/>
                    <a:gd name="connsiteY5" fmla="*/ 2634 h 37636"/>
                    <a:gd name="connsiteX6" fmla="*/ 18964 w 70166"/>
                    <a:gd name="connsiteY6" fmla="*/ 4963 h 37636"/>
                    <a:gd name="connsiteX7" fmla="*/ 11206 w 70166"/>
                    <a:gd name="connsiteY7" fmla="*/ 11172 h 37636"/>
                    <a:gd name="connsiteX8" fmla="*/ 1121 w 70166"/>
                    <a:gd name="connsiteY8" fmla="*/ 23590 h 37636"/>
                    <a:gd name="connsiteX9" fmla="*/ 3448 w 70166"/>
                    <a:gd name="connsiteY9" fmla="*/ 29023 h 37636"/>
                    <a:gd name="connsiteX10" fmla="*/ 10430 w 70166"/>
                    <a:gd name="connsiteY10" fmla="*/ 29799 h 37636"/>
                    <a:gd name="connsiteX11" fmla="*/ 13533 w 70166"/>
                    <a:gd name="connsiteY11" fmla="*/ 37561 h 37636"/>
                    <a:gd name="connsiteX12" fmla="*/ 13533 w 70166"/>
                    <a:gd name="connsiteY12" fmla="*/ 37561 h 37636"/>
                    <a:gd name="connsiteX13" fmla="*/ 26722 w 70166"/>
                    <a:gd name="connsiteY13" fmla="*/ 36785 h 37636"/>
                    <a:gd name="connsiteX14" fmla="*/ 34480 w 70166"/>
                    <a:gd name="connsiteY14" fmla="*/ 25918 h 37636"/>
                    <a:gd name="connsiteX15" fmla="*/ 43014 w 70166"/>
                    <a:gd name="connsiteY15" fmla="*/ 36785 h 37636"/>
                    <a:gd name="connsiteX16" fmla="*/ 46893 w 70166"/>
                    <a:gd name="connsiteY16" fmla="*/ 31352 h 37636"/>
                    <a:gd name="connsiteX17" fmla="*/ 52323 w 70166"/>
                    <a:gd name="connsiteY17" fmla="*/ 28247 h 37636"/>
                    <a:gd name="connsiteX18" fmla="*/ 60081 w 70166"/>
                    <a:gd name="connsiteY18" fmla="*/ 26695 h 37636"/>
                    <a:gd name="connsiteX19" fmla="*/ 64736 w 70166"/>
                    <a:gd name="connsiteY19" fmla="*/ 25142 h 37636"/>
                    <a:gd name="connsiteX20" fmla="*/ 67063 w 70166"/>
                    <a:gd name="connsiteY20" fmla="*/ 21262 h 37636"/>
                    <a:gd name="connsiteX21" fmla="*/ 70166 w 70166"/>
                    <a:gd name="connsiteY21" fmla="*/ 18157 h 37636"/>
                    <a:gd name="connsiteX22" fmla="*/ 62408 w 70166"/>
                    <a:gd name="connsiteY22" fmla="*/ 15052 h 37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0166" h="37636">
                      <a:moveTo>
                        <a:pt x="62408" y="15052"/>
                      </a:moveTo>
                      <a:cubicBezTo>
                        <a:pt x="59305" y="16605"/>
                        <a:pt x="54650" y="11948"/>
                        <a:pt x="54650" y="11172"/>
                      </a:cubicBezTo>
                      <a:cubicBezTo>
                        <a:pt x="54650" y="10396"/>
                        <a:pt x="53875" y="6515"/>
                        <a:pt x="54650" y="4963"/>
                      </a:cubicBezTo>
                      <a:cubicBezTo>
                        <a:pt x="52323" y="3410"/>
                        <a:pt x="48444" y="1858"/>
                        <a:pt x="45341" y="1082"/>
                      </a:cubicBezTo>
                      <a:cubicBezTo>
                        <a:pt x="40686" y="-470"/>
                        <a:pt x="38359" y="-470"/>
                        <a:pt x="34480" y="1858"/>
                      </a:cubicBezTo>
                      <a:cubicBezTo>
                        <a:pt x="32152" y="3410"/>
                        <a:pt x="25946" y="2634"/>
                        <a:pt x="21291" y="2634"/>
                      </a:cubicBezTo>
                      <a:cubicBezTo>
                        <a:pt x="20515" y="4186"/>
                        <a:pt x="20515" y="4963"/>
                        <a:pt x="18964" y="4963"/>
                      </a:cubicBezTo>
                      <a:cubicBezTo>
                        <a:pt x="15861" y="4963"/>
                        <a:pt x="11982" y="8067"/>
                        <a:pt x="11206" y="11172"/>
                      </a:cubicBezTo>
                      <a:cubicBezTo>
                        <a:pt x="10430" y="14276"/>
                        <a:pt x="3448" y="17381"/>
                        <a:pt x="1121" y="23590"/>
                      </a:cubicBezTo>
                      <a:cubicBezTo>
                        <a:pt x="-1207" y="29799"/>
                        <a:pt x="345" y="32904"/>
                        <a:pt x="3448" y="29023"/>
                      </a:cubicBezTo>
                      <a:cubicBezTo>
                        <a:pt x="6551" y="25142"/>
                        <a:pt x="10430" y="26695"/>
                        <a:pt x="10430" y="29799"/>
                      </a:cubicBezTo>
                      <a:cubicBezTo>
                        <a:pt x="10430" y="32904"/>
                        <a:pt x="14309" y="32904"/>
                        <a:pt x="13533" y="37561"/>
                      </a:cubicBezTo>
                      <a:cubicBezTo>
                        <a:pt x="13533" y="37561"/>
                        <a:pt x="13533" y="37561"/>
                        <a:pt x="13533" y="37561"/>
                      </a:cubicBezTo>
                      <a:cubicBezTo>
                        <a:pt x="18188" y="36785"/>
                        <a:pt x="25170" y="36785"/>
                        <a:pt x="26722" y="36785"/>
                      </a:cubicBezTo>
                      <a:cubicBezTo>
                        <a:pt x="29825" y="36785"/>
                        <a:pt x="32928" y="26695"/>
                        <a:pt x="34480" y="25918"/>
                      </a:cubicBezTo>
                      <a:cubicBezTo>
                        <a:pt x="36031" y="25142"/>
                        <a:pt x="39910" y="33680"/>
                        <a:pt x="43014" y="36785"/>
                      </a:cubicBezTo>
                      <a:cubicBezTo>
                        <a:pt x="46893" y="39889"/>
                        <a:pt x="46893" y="33680"/>
                        <a:pt x="46893" y="31352"/>
                      </a:cubicBezTo>
                      <a:cubicBezTo>
                        <a:pt x="46893" y="28247"/>
                        <a:pt x="49996" y="27471"/>
                        <a:pt x="52323" y="28247"/>
                      </a:cubicBezTo>
                      <a:cubicBezTo>
                        <a:pt x="54650" y="29023"/>
                        <a:pt x="60081" y="29799"/>
                        <a:pt x="60081" y="26695"/>
                      </a:cubicBezTo>
                      <a:cubicBezTo>
                        <a:pt x="60081" y="23590"/>
                        <a:pt x="63184" y="25142"/>
                        <a:pt x="64736" y="25142"/>
                      </a:cubicBezTo>
                      <a:cubicBezTo>
                        <a:pt x="66287" y="25142"/>
                        <a:pt x="67063" y="21262"/>
                        <a:pt x="67063" y="21262"/>
                      </a:cubicBezTo>
                      <a:lnTo>
                        <a:pt x="70166" y="18157"/>
                      </a:lnTo>
                      <a:cubicBezTo>
                        <a:pt x="67839" y="14276"/>
                        <a:pt x="64736" y="13500"/>
                        <a:pt x="62408" y="1505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6" name="Forma libre 1335">
                  <a:extLst>
                    <a:ext uri="{FF2B5EF4-FFF2-40B4-BE49-F238E27FC236}">
                      <a16:creationId xmlns:a16="http://schemas.microsoft.com/office/drawing/2014/main" id="{E93181C9-715E-2370-F2C1-7EDD6A846510}"/>
                    </a:ext>
                  </a:extLst>
                </p:cNvPr>
                <p:cNvSpPr/>
                <p:nvPr/>
              </p:nvSpPr>
              <p:spPr>
                <a:xfrm>
                  <a:off x="4197037" y="2039412"/>
                  <a:ext cx="138860" cy="158057"/>
                </a:xfrm>
                <a:custGeom>
                  <a:avLst/>
                  <a:gdLst>
                    <a:gd name="connsiteX0" fmla="*/ 16368 w 138860"/>
                    <a:gd name="connsiteY0" fmla="*/ 43464 h 158057"/>
                    <a:gd name="connsiteX1" fmla="*/ 8610 w 138860"/>
                    <a:gd name="connsiteY1" fmla="*/ 50450 h 158057"/>
                    <a:gd name="connsiteX2" fmla="*/ 14041 w 138860"/>
                    <a:gd name="connsiteY2" fmla="*/ 58987 h 158057"/>
                    <a:gd name="connsiteX3" fmla="*/ 10937 w 138860"/>
                    <a:gd name="connsiteY3" fmla="*/ 64420 h 158057"/>
                    <a:gd name="connsiteX4" fmla="*/ 2404 w 138860"/>
                    <a:gd name="connsiteY4" fmla="*/ 68301 h 158057"/>
                    <a:gd name="connsiteX5" fmla="*/ 1628 w 138860"/>
                    <a:gd name="connsiteY5" fmla="*/ 76062 h 158057"/>
                    <a:gd name="connsiteX6" fmla="*/ 76 w 138860"/>
                    <a:gd name="connsiteY6" fmla="*/ 88481 h 158057"/>
                    <a:gd name="connsiteX7" fmla="*/ 3955 w 138860"/>
                    <a:gd name="connsiteY7" fmla="*/ 97794 h 158057"/>
                    <a:gd name="connsiteX8" fmla="*/ 852 w 138860"/>
                    <a:gd name="connsiteY8" fmla="*/ 104004 h 158057"/>
                    <a:gd name="connsiteX9" fmla="*/ 5507 w 138860"/>
                    <a:gd name="connsiteY9" fmla="*/ 117198 h 158057"/>
                    <a:gd name="connsiteX10" fmla="*/ 8610 w 138860"/>
                    <a:gd name="connsiteY10" fmla="*/ 118750 h 158057"/>
                    <a:gd name="connsiteX11" fmla="*/ 18695 w 138860"/>
                    <a:gd name="connsiteY11" fmla="*/ 123407 h 158057"/>
                    <a:gd name="connsiteX12" fmla="*/ 27229 w 138860"/>
                    <a:gd name="connsiteY12" fmla="*/ 126512 h 158057"/>
                    <a:gd name="connsiteX13" fmla="*/ 30332 w 138860"/>
                    <a:gd name="connsiteY13" fmla="*/ 131945 h 158057"/>
                    <a:gd name="connsiteX14" fmla="*/ 24126 w 138860"/>
                    <a:gd name="connsiteY14" fmla="*/ 144363 h 158057"/>
                    <a:gd name="connsiteX15" fmla="*/ 22574 w 138860"/>
                    <a:gd name="connsiteY15" fmla="*/ 153677 h 158057"/>
                    <a:gd name="connsiteX16" fmla="*/ 35763 w 138860"/>
                    <a:gd name="connsiteY16" fmla="*/ 152901 h 158057"/>
                    <a:gd name="connsiteX17" fmla="*/ 46624 w 138860"/>
                    <a:gd name="connsiteY17" fmla="*/ 152125 h 158057"/>
                    <a:gd name="connsiteX18" fmla="*/ 55933 w 138860"/>
                    <a:gd name="connsiteY18" fmla="*/ 156005 h 158057"/>
                    <a:gd name="connsiteX19" fmla="*/ 57485 w 138860"/>
                    <a:gd name="connsiteY19" fmla="*/ 154453 h 158057"/>
                    <a:gd name="connsiteX20" fmla="*/ 66795 w 138860"/>
                    <a:gd name="connsiteY20" fmla="*/ 156782 h 158057"/>
                    <a:gd name="connsiteX21" fmla="*/ 76104 w 138860"/>
                    <a:gd name="connsiteY21" fmla="*/ 155229 h 158057"/>
                    <a:gd name="connsiteX22" fmla="*/ 85414 w 138860"/>
                    <a:gd name="connsiteY22" fmla="*/ 154453 h 158057"/>
                    <a:gd name="connsiteX23" fmla="*/ 101705 w 138860"/>
                    <a:gd name="connsiteY23" fmla="*/ 151348 h 158057"/>
                    <a:gd name="connsiteX24" fmla="*/ 107912 w 138860"/>
                    <a:gd name="connsiteY24" fmla="*/ 146692 h 158057"/>
                    <a:gd name="connsiteX25" fmla="*/ 114118 w 138860"/>
                    <a:gd name="connsiteY25" fmla="*/ 137378 h 158057"/>
                    <a:gd name="connsiteX26" fmla="*/ 122652 w 138860"/>
                    <a:gd name="connsiteY26" fmla="*/ 130393 h 158057"/>
                    <a:gd name="connsiteX27" fmla="*/ 106360 w 138860"/>
                    <a:gd name="connsiteY27" fmla="*/ 117974 h 158057"/>
                    <a:gd name="connsiteX28" fmla="*/ 100930 w 138860"/>
                    <a:gd name="connsiteY28" fmla="*/ 104780 h 158057"/>
                    <a:gd name="connsiteX29" fmla="*/ 100154 w 138860"/>
                    <a:gd name="connsiteY29" fmla="*/ 96242 h 158057"/>
                    <a:gd name="connsiteX30" fmla="*/ 116446 w 138860"/>
                    <a:gd name="connsiteY30" fmla="*/ 90033 h 158057"/>
                    <a:gd name="connsiteX31" fmla="*/ 128858 w 138860"/>
                    <a:gd name="connsiteY31" fmla="*/ 83824 h 158057"/>
                    <a:gd name="connsiteX32" fmla="*/ 137392 w 138860"/>
                    <a:gd name="connsiteY32" fmla="*/ 83824 h 158057"/>
                    <a:gd name="connsiteX33" fmla="*/ 137392 w 138860"/>
                    <a:gd name="connsiteY33" fmla="*/ 75286 h 158057"/>
                    <a:gd name="connsiteX34" fmla="*/ 133513 w 138860"/>
                    <a:gd name="connsiteY34" fmla="*/ 62868 h 158057"/>
                    <a:gd name="connsiteX35" fmla="*/ 131186 w 138860"/>
                    <a:gd name="connsiteY35" fmla="*/ 54330 h 158057"/>
                    <a:gd name="connsiteX36" fmla="*/ 128082 w 138860"/>
                    <a:gd name="connsiteY36" fmla="*/ 46569 h 158057"/>
                    <a:gd name="connsiteX37" fmla="*/ 127307 w 138860"/>
                    <a:gd name="connsiteY37" fmla="*/ 40360 h 158057"/>
                    <a:gd name="connsiteX38" fmla="*/ 127307 w 138860"/>
                    <a:gd name="connsiteY38" fmla="*/ 24061 h 158057"/>
                    <a:gd name="connsiteX39" fmla="*/ 127307 w 138860"/>
                    <a:gd name="connsiteY39" fmla="*/ 22508 h 158057"/>
                    <a:gd name="connsiteX40" fmla="*/ 125755 w 138860"/>
                    <a:gd name="connsiteY40" fmla="*/ 20956 h 158057"/>
                    <a:gd name="connsiteX41" fmla="*/ 116446 w 138860"/>
                    <a:gd name="connsiteY41" fmla="*/ 15523 h 158057"/>
                    <a:gd name="connsiteX42" fmla="*/ 117997 w 138860"/>
                    <a:gd name="connsiteY42" fmla="*/ 6209 h 158057"/>
                    <a:gd name="connsiteX43" fmla="*/ 104033 w 138860"/>
                    <a:gd name="connsiteY43" fmla="*/ 10090 h 158057"/>
                    <a:gd name="connsiteX44" fmla="*/ 86189 w 138860"/>
                    <a:gd name="connsiteY44" fmla="*/ 20180 h 158057"/>
                    <a:gd name="connsiteX45" fmla="*/ 78432 w 138860"/>
                    <a:gd name="connsiteY45" fmla="*/ 13971 h 158057"/>
                    <a:gd name="connsiteX46" fmla="*/ 73001 w 138860"/>
                    <a:gd name="connsiteY46" fmla="*/ 10866 h 158057"/>
                    <a:gd name="connsiteX47" fmla="*/ 61364 w 138860"/>
                    <a:gd name="connsiteY47" fmla="*/ 5433 h 158057"/>
                    <a:gd name="connsiteX48" fmla="*/ 60588 w 138860"/>
                    <a:gd name="connsiteY48" fmla="*/ 1552 h 158057"/>
                    <a:gd name="connsiteX49" fmla="*/ 55158 w 138860"/>
                    <a:gd name="connsiteY49" fmla="*/ 1552 h 158057"/>
                    <a:gd name="connsiteX50" fmla="*/ 41193 w 138860"/>
                    <a:gd name="connsiteY50" fmla="*/ 0 h 158057"/>
                    <a:gd name="connsiteX51" fmla="*/ 43521 w 138860"/>
                    <a:gd name="connsiteY51" fmla="*/ 7761 h 158057"/>
                    <a:gd name="connsiteX52" fmla="*/ 47400 w 138860"/>
                    <a:gd name="connsiteY52" fmla="*/ 20956 h 158057"/>
                    <a:gd name="connsiteX53" fmla="*/ 40418 w 138860"/>
                    <a:gd name="connsiteY53" fmla="*/ 27165 h 158057"/>
                    <a:gd name="connsiteX54" fmla="*/ 28781 w 138860"/>
                    <a:gd name="connsiteY54" fmla="*/ 25613 h 158057"/>
                    <a:gd name="connsiteX55" fmla="*/ 17144 w 138860"/>
                    <a:gd name="connsiteY55" fmla="*/ 27165 h 158057"/>
                    <a:gd name="connsiteX56" fmla="*/ 16368 w 138860"/>
                    <a:gd name="connsiteY56" fmla="*/ 30270 h 158057"/>
                    <a:gd name="connsiteX57" fmla="*/ 16368 w 138860"/>
                    <a:gd name="connsiteY57" fmla="*/ 43464 h 15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38860" h="158057">
                      <a:moveTo>
                        <a:pt x="16368" y="43464"/>
                      </a:moveTo>
                      <a:cubicBezTo>
                        <a:pt x="12489" y="48897"/>
                        <a:pt x="7834" y="49673"/>
                        <a:pt x="8610" y="50450"/>
                      </a:cubicBezTo>
                      <a:cubicBezTo>
                        <a:pt x="9386" y="52002"/>
                        <a:pt x="14816" y="56659"/>
                        <a:pt x="14041" y="58987"/>
                      </a:cubicBezTo>
                      <a:cubicBezTo>
                        <a:pt x="12489" y="61316"/>
                        <a:pt x="10937" y="59763"/>
                        <a:pt x="10937" y="64420"/>
                      </a:cubicBezTo>
                      <a:cubicBezTo>
                        <a:pt x="10937" y="68301"/>
                        <a:pt x="4731" y="68301"/>
                        <a:pt x="2404" y="68301"/>
                      </a:cubicBezTo>
                      <a:cubicBezTo>
                        <a:pt x="76" y="68301"/>
                        <a:pt x="3179" y="72182"/>
                        <a:pt x="1628" y="76062"/>
                      </a:cubicBezTo>
                      <a:cubicBezTo>
                        <a:pt x="76" y="79167"/>
                        <a:pt x="76" y="85376"/>
                        <a:pt x="76" y="88481"/>
                      </a:cubicBezTo>
                      <a:cubicBezTo>
                        <a:pt x="-700" y="91585"/>
                        <a:pt x="4731" y="96242"/>
                        <a:pt x="3955" y="97794"/>
                      </a:cubicBezTo>
                      <a:cubicBezTo>
                        <a:pt x="3179" y="100123"/>
                        <a:pt x="76" y="101675"/>
                        <a:pt x="852" y="104004"/>
                      </a:cubicBezTo>
                      <a:cubicBezTo>
                        <a:pt x="1628" y="105556"/>
                        <a:pt x="4731" y="108660"/>
                        <a:pt x="5507" y="117198"/>
                      </a:cubicBezTo>
                      <a:cubicBezTo>
                        <a:pt x="7058" y="117974"/>
                        <a:pt x="8610" y="117974"/>
                        <a:pt x="8610" y="118750"/>
                      </a:cubicBezTo>
                      <a:cubicBezTo>
                        <a:pt x="10937" y="121855"/>
                        <a:pt x="14041" y="123407"/>
                        <a:pt x="18695" y="123407"/>
                      </a:cubicBezTo>
                      <a:cubicBezTo>
                        <a:pt x="23350" y="123407"/>
                        <a:pt x="24902" y="126512"/>
                        <a:pt x="27229" y="126512"/>
                      </a:cubicBezTo>
                      <a:cubicBezTo>
                        <a:pt x="29556" y="126512"/>
                        <a:pt x="34987" y="128064"/>
                        <a:pt x="30332" y="131945"/>
                      </a:cubicBezTo>
                      <a:cubicBezTo>
                        <a:pt x="25677" y="135826"/>
                        <a:pt x="24902" y="140482"/>
                        <a:pt x="24126" y="144363"/>
                      </a:cubicBezTo>
                      <a:cubicBezTo>
                        <a:pt x="23350" y="147468"/>
                        <a:pt x="23350" y="151348"/>
                        <a:pt x="22574" y="153677"/>
                      </a:cubicBezTo>
                      <a:cubicBezTo>
                        <a:pt x="27229" y="153677"/>
                        <a:pt x="33435" y="154453"/>
                        <a:pt x="35763" y="152901"/>
                      </a:cubicBezTo>
                      <a:cubicBezTo>
                        <a:pt x="39642" y="151348"/>
                        <a:pt x="41969" y="151348"/>
                        <a:pt x="46624" y="152125"/>
                      </a:cubicBezTo>
                      <a:cubicBezTo>
                        <a:pt x="49727" y="152901"/>
                        <a:pt x="52830" y="154453"/>
                        <a:pt x="55933" y="156005"/>
                      </a:cubicBezTo>
                      <a:cubicBezTo>
                        <a:pt x="55933" y="155229"/>
                        <a:pt x="56709" y="154453"/>
                        <a:pt x="57485" y="154453"/>
                      </a:cubicBezTo>
                      <a:cubicBezTo>
                        <a:pt x="60588" y="154453"/>
                        <a:pt x="64467" y="160662"/>
                        <a:pt x="66795" y="156782"/>
                      </a:cubicBezTo>
                      <a:cubicBezTo>
                        <a:pt x="69122" y="153677"/>
                        <a:pt x="73777" y="153677"/>
                        <a:pt x="76104" y="155229"/>
                      </a:cubicBezTo>
                      <a:cubicBezTo>
                        <a:pt x="78432" y="156782"/>
                        <a:pt x="82311" y="157558"/>
                        <a:pt x="85414" y="154453"/>
                      </a:cubicBezTo>
                      <a:cubicBezTo>
                        <a:pt x="88517" y="151348"/>
                        <a:pt x="98602" y="150572"/>
                        <a:pt x="101705" y="151348"/>
                      </a:cubicBezTo>
                      <a:cubicBezTo>
                        <a:pt x="104809" y="152125"/>
                        <a:pt x="110239" y="155229"/>
                        <a:pt x="107912" y="146692"/>
                      </a:cubicBezTo>
                      <a:cubicBezTo>
                        <a:pt x="105584" y="138154"/>
                        <a:pt x="113342" y="140482"/>
                        <a:pt x="114118" y="137378"/>
                      </a:cubicBezTo>
                      <a:cubicBezTo>
                        <a:pt x="114894" y="134273"/>
                        <a:pt x="124203" y="132721"/>
                        <a:pt x="122652" y="130393"/>
                      </a:cubicBezTo>
                      <a:cubicBezTo>
                        <a:pt x="121100" y="128064"/>
                        <a:pt x="110239" y="121079"/>
                        <a:pt x="106360" y="117974"/>
                      </a:cubicBezTo>
                      <a:cubicBezTo>
                        <a:pt x="103257" y="115646"/>
                        <a:pt x="103257" y="107884"/>
                        <a:pt x="100930" y="104780"/>
                      </a:cubicBezTo>
                      <a:cubicBezTo>
                        <a:pt x="99378" y="101675"/>
                        <a:pt x="95499" y="97794"/>
                        <a:pt x="100154" y="96242"/>
                      </a:cubicBezTo>
                      <a:cubicBezTo>
                        <a:pt x="104809" y="95466"/>
                        <a:pt x="112567" y="93138"/>
                        <a:pt x="116446" y="90033"/>
                      </a:cubicBezTo>
                      <a:cubicBezTo>
                        <a:pt x="120324" y="86928"/>
                        <a:pt x="127307" y="86152"/>
                        <a:pt x="128858" y="83824"/>
                      </a:cubicBezTo>
                      <a:cubicBezTo>
                        <a:pt x="131186" y="81495"/>
                        <a:pt x="135840" y="85376"/>
                        <a:pt x="137392" y="83824"/>
                      </a:cubicBezTo>
                      <a:cubicBezTo>
                        <a:pt x="138944" y="81495"/>
                        <a:pt x="139719" y="77615"/>
                        <a:pt x="137392" y="75286"/>
                      </a:cubicBezTo>
                      <a:cubicBezTo>
                        <a:pt x="135065" y="72958"/>
                        <a:pt x="134289" y="69077"/>
                        <a:pt x="133513" y="62868"/>
                      </a:cubicBezTo>
                      <a:cubicBezTo>
                        <a:pt x="133513" y="56659"/>
                        <a:pt x="131186" y="57435"/>
                        <a:pt x="131186" y="54330"/>
                      </a:cubicBezTo>
                      <a:cubicBezTo>
                        <a:pt x="131186" y="51226"/>
                        <a:pt x="130410" y="48121"/>
                        <a:pt x="128082" y="46569"/>
                      </a:cubicBezTo>
                      <a:cubicBezTo>
                        <a:pt x="125755" y="45016"/>
                        <a:pt x="124979" y="44240"/>
                        <a:pt x="127307" y="40360"/>
                      </a:cubicBezTo>
                      <a:cubicBezTo>
                        <a:pt x="129634" y="36479"/>
                        <a:pt x="128858" y="27165"/>
                        <a:pt x="127307" y="24061"/>
                      </a:cubicBezTo>
                      <a:cubicBezTo>
                        <a:pt x="127307" y="23284"/>
                        <a:pt x="127307" y="22508"/>
                        <a:pt x="127307" y="22508"/>
                      </a:cubicBezTo>
                      <a:cubicBezTo>
                        <a:pt x="126531" y="22508"/>
                        <a:pt x="126531" y="21732"/>
                        <a:pt x="125755" y="20956"/>
                      </a:cubicBezTo>
                      <a:cubicBezTo>
                        <a:pt x="124979" y="17075"/>
                        <a:pt x="122652" y="15523"/>
                        <a:pt x="116446" y="15523"/>
                      </a:cubicBezTo>
                      <a:cubicBezTo>
                        <a:pt x="110239" y="15523"/>
                        <a:pt x="120324" y="9314"/>
                        <a:pt x="117997" y="6209"/>
                      </a:cubicBezTo>
                      <a:cubicBezTo>
                        <a:pt x="115670" y="3105"/>
                        <a:pt x="109463" y="11642"/>
                        <a:pt x="104033" y="10090"/>
                      </a:cubicBezTo>
                      <a:cubicBezTo>
                        <a:pt x="98602" y="8538"/>
                        <a:pt x="91620" y="16299"/>
                        <a:pt x="86189" y="20180"/>
                      </a:cubicBezTo>
                      <a:cubicBezTo>
                        <a:pt x="81535" y="24061"/>
                        <a:pt x="74553" y="19404"/>
                        <a:pt x="78432" y="13971"/>
                      </a:cubicBezTo>
                      <a:cubicBezTo>
                        <a:pt x="82311" y="8538"/>
                        <a:pt x="78432" y="9314"/>
                        <a:pt x="73001" y="10866"/>
                      </a:cubicBezTo>
                      <a:cubicBezTo>
                        <a:pt x="67570" y="13194"/>
                        <a:pt x="60588" y="10090"/>
                        <a:pt x="61364" y="5433"/>
                      </a:cubicBezTo>
                      <a:cubicBezTo>
                        <a:pt x="61364" y="3881"/>
                        <a:pt x="61364" y="3105"/>
                        <a:pt x="60588" y="1552"/>
                      </a:cubicBezTo>
                      <a:cubicBezTo>
                        <a:pt x="58261" y="1552"/>
                        <a:pt x="55933" y="2328"/>
                        <a:pt x="55158" y="1552"/>
                      </a:cubicBezTo>
                      <a:cubicBezTo>
                        <a:pt x="52830" y="776"/>
                        <a:pt x="47400" y="0"/>
                        <a:pt x="41193" y="0"/>
                      </a:cubicBezTo>
                      <a:cubicBezTo>
                        <a:pt x="42745" y="2328"/>
                        <a:pt x="45072" y="5433"/>
                        <a:pt x="43521" y="7761"/>
                      </a:cubicBezTo>
                      <a:cubicBezTo>
                        <a:pt x="41193" y="11642"/>
                        <a:pt x="44297" y="15523"/>
                        <a:pt x="47400" y="20956"/>
                      </a:cubicBezTo>
                      <a:cubicBezTo>
                        <a:pt x="50503" y="26389"/>
                        <a:pt x="41193" y="23284"/>
                        <a:pt x="40418" y="27165"/>
                      </a:cubicBezTo>
                      <a:cubicBezTo>
                        <a:pt x="40418" y="31046"/>
                        <a:pt x="31884" y="27165"/>
                        <a:pt x="28781" y="25613"/>
                      </a:cubicBezTo>
                      <a:cubicBezTo>
                        <a:pt x="25677" y="24061"/>
                        <a:pt x="17144" y="24837"/>
                        <a:pt x="17144" y="27165"/>
                      </a:cubicBezTo>
                      <a:cubicBezTo>
                        <a:pt x="17144" y="27941"/>
                        <a:pt x="17144" y="29494"/>
                        <a:pt x="16368" y="30270"/>
                      </a:cubicBezTo>
                      <a:cubicBezTo>
                        <a:pt x="17144" y="37255"/>
                        <a:pt x="17920" y="41136"/>
                        <a:pt x="16368" y="43464"/>
                      </a:cubicBezTo>
                      <a:close/>
                    </a:path>
                  </a:pathLst>
                </a:custGeom>
                <a:solidFill>
                  <a:schemeClr val="accent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7" name="Forma libre 1336">
                  <a:extLst>
                    <a:ext uri="{FF2B5EF4-FFF2-40B4-BE49-F238E27FC236}">
                      <a16:creationId xmlns:a16="http://schemas.microsoft.com/office/drawing/2014/main" id="{F44A35E3-0BE3-7C49-DE34-EED5EFE39480}"/>
                    </a:ext>
                  </a:extLst>
                </p:cNvPr>
                <p:cNvSpPr/>
                <p:nvPr/>
              </p:nvSpPr>
              <p:spPr>
                <a:xfrm>
                  <a:off x="4424421" y="1664379"/>
                  <a:ext cx="162258" cy="258611"/>
                </a:xfrm>
                <a:custGeom>
                  <a:avLst/>
                  <a:gdLst>
                    <a:gd name="connsiteX0" fmla="*/ 138092 w 162258"/>
                    <a:gd name="connsiteY0" fmla="*/ 217475 h 258611"/>
                    <a:gd name="connsiteX1" fmla="*/ 161366 w 162258"/>
                    <a:gd name="connsiteY1" fmla="*/ 194967 h 258611"/>
                    <a:gd name="connsiteX2" fmla="*/ 157487 w 162258"/>
                    <a:gd name="connsiteY2" fmla="*/ 182549 h 258611"/>
                    <a:gd name="connsiteX3" fmla="*/ 137316 w 162258"/>
                    <a:gd name="connsiteY3" fmla="*/ 167026 h 258611"/>
                    <a:gd name="connsiteX4" fmla="*/ 146625 w 162258"/>
                    <a:gd name="connsiteY4" fmla="*/ 158488 h 258611"/>
                    <a:gd name="connsiteX5" fmla="*/ 138092 w 162258"/>
                    <a:gd name="connsiteY5" fmla="*/ 149951 h 258611"/>
                    <a:gd name="connsiteX6" fmla="*/ 140419 w 162258"/>
                    <a:gd name="connsiteY6" fmla="*/ 142189 h 258611"/>
                    <a:gd name="connsiteX7" fmla="*/ 132661 w 162258"/>
                    <a:gd name="connsiteY7" fmla="*/ 136756 h 258611"/>
                    <a:gd name="connsiteX8" fmla="*/ 136540 w 162258"/>
                    <a:gd name="connsiteY8" fmla="*/ 132099 h 258611"/>
                    <a:gd name="connsiteX9" fmla="*/ 134213 w 162258"/>
                    <a:gd name="connsiteY9" fmla="*/ 120457 h 258611"/>
                    <a:gd name="connsiteX10" fmla="*/ 139643 w 162258"/>
                    <a:gd name="connsiteY10" fmla="*/ 111143 h 258611"/>
                    <a:gd name="connsiteX11" fmla="*/ 124903 w 162258"/>
                    <a:gd name="connsiteY11" fmla="*/ 87859 h 258611"/>
                    <a:gd name="connsiteX12" fmla="*/ 129558 w 162258"/>
                    <a:gd name="connsiteY12" fmla="*/ 78545 h 258611"/>
                    <a:gd name="connsiteX13" fmla="*/ 138868 w 162258"/>
                    <a:gd name="connsiteY13" fmla="*/ 66903 h 258611"/>
                    <a:gd name="connsiteX14" fmla="*/ 128006 w 162258"/>
                    <a:gd name="connsiteY14" fmla="*/ 55261 h 258611"/>
                    <a:gd name="connsiteX15" fmla="*/ 118697 w 162258"/>
                    <a:gd name="connsiteY15" fmla="*/ 49828 h 258611"/>
                    <a:gd name="connsiteX16" fmla="*/ 116369 w 162258"/>
                    <a:gd name="connsiteY16" fmla="*/ 41290 h 258611"/>
                    <a:gd name="connsiteX17" fmla="*/ 118697 w 162258"/>
                    <a:gd name="connsiteY17" fmla="*/ 32753 h 258611"/>
                    <a:gd name="connsiteX18" fmla="*/ 124903 w 162258"/>
                    <a:gd name="connsiteY18" fmla="*/ 28096 h 258611"/>
                    <a:gd name="connsiteX19" fmla="*/ 128006 w 162258"/>
                    <a:gd name="connsiteY19" fmla="*/ 22663 h 258611"/>
                    <a:gd name="connsiteX20" fmla="*/ 128006 w 162258"/>
                    <a:gd name="connsiteY20" fmla="*/ 14125 h 258611"/>
                    <a:gd name="connsiteX21" fmla="*/ 111715 w 162258"/>
                    <a:gd name="connsiteY21" fmla="*/ 3259 h 258611"/>
                    <a:gd name="connsiteX22" fmla="*/ 99302 w 162258"/>
                    <a:gd name="connsiteY22" fmla="*/ 3259 h 258611"/>
                    <a:gd name="connsiteX23" fmla="*/ 83786 w 162258"/>
                    <a:gd name="connsiteY23" fmla="*/ 7140 h 258611"/>
                    <a:gd name="connsiteX24" fmla="*/ 74477 w 162258"/>
                    <a:gd name="connsiteY24" fmla="*/ 17230 h 258611"/>
                    <a:gd name="connsiteX25" fmla="*/ 71373 w 162258"/>
                    <a:gd name="connsiteY25" fmla="*/ 30424 h 258611"/>
                    <a:gd name="connsiteX26" fmla="*/ 64391 w 162258"/>
                    <a:gd name="connsiteY26" fmla="*/ 38962 h 258611"/>
                    <a:gd name="connsiteX27" fmla="*/ 55857 w 162258"/>
                    <a:gd name="connsiteY27" fmla="*/ 36633 h 258611"/>
                    <a:gd name="connsiteX28" fmla="*/ 44220 w 162258"/>
                    <a:gd name="connsiteY28" fmla="*/ 35857 h 258611"/>
                    <a:gd name="connsiteX29" fmla="*/ 27153 w 162258"/>
                    <a:gd name="connsiteY29" fmla="*/ 35081 h 258611"/>
                    <a:gd name="connsiteX30" fmla="*/ 10085 w 162258"/>
                    <a:gd name="connsiteY30" fmla="*/ 22663 h 258611"/>
                    <a:gd name="connsiteX31" fmla="*/ 0 w 162258"/>
                    <a:gd name="connsiteY31" fmla="*/ 30424 h 258611"/>
                    <a:gd name="connsiteX32" fmla="*/ 17067 w 162258"/>
                    <a:gd name="connsiteY32" fmla="*/ 42843 h 258611"/>
                    <a:gd name="connsiteX33" fmla="*/ 39566 w 162258"/>
                    <a:gd name="connsiteY33" fmla="*/ 56037 h 258611"/>
                    <a:gd name="connsiteX34" fmla="*/ 40341 w 162258"/>
                    <a:gd name="connsiteY34" fmla="*/ 70784 h 258611"/>
                    <a:gd name="connsiteX35" fmla="*/ 44220 w 162258"/>
                    <a:gd name="connsiteY35" fmla="*/ 84754 h 258611"/>
                    <a:gd name="connsiteX36" fmla="*/ 43445 w 162258"/>
                    <a:gd name="connsiteY36" fmla="*/ 97949 h 258611"/>
                    <a:gd name="connsiteX37" fmla="*/ 46548 w 162258"/>
                    <a:gd name="connsiteY37" fmla="*/ 105710 h 258611"/>
                    <a:gd name="connsiteX38" fmla="*/ 48875 w 162258"/>
                    <a:gd name="connsiteY38" fmla="*/ 113472 h 258611"/>
                    <a:gd name="connsiteX39" fmla="*/ 61288 w 162258"/>
                    <a:gd name="connsiteY39" fmla="*/ 118905 h 258611"/>
                    <a:gd name="connsiteX40" fmla="*/ 66719 w 162258"/>
                    <a:gd name="connsiteY40" fmla="*/ 130547 h 258611"/>
                    <a:gd name="connsiteX41" fmla="*/ 63615 w 162258"/>
                    <a:gd name="connsiteY41" fmla="*/ 135980 h 258611"/>
                    <a:gd name="connsiteX42" fmla="*/ 55082 w 162258"/>
                    <a:gd name="connsiteY42" fmla="*/ 142965 h 258611"/>
                    <a:gd name="connsiteX43" fmla="*/ 38790 w 162258"/>
                    <a:gd name="connsiteY43" fmla="*/ 158488 h 258611"/>
                    <a:gd name="connsiteX44" fmla="*/ 29480 w 162258"/>
                    <a:gd name="connsiteY44" fmla="*/ 165474 h 258611"/>
                    <a:gd name="connsiteX45" fmla="*/ 20946 w 162258"/>
                    <a:gd name="connsiteY45" fmla="*/ 174011 h 258611"/>
                    <a:gd name="connsiteX46" fmla="*/ 10085 w 162258"/>
                    <a:gd name="connsiteY46" fmla="*/ 179444 h 258611"/>
                    <a:gd name="connsiteX47" fmla="*/ 3103 w 162258"/>
                    <a:gd name="connsiteY47" fmla="*/ 189534 h 258611"/>
                    <a:gd name="connsiteX48" fmla="*/ 3879 w 162258"/>
                    <a:gd name="connsiteY48" fmla="*/ 198848 h 258611"/>
                    <a:gd name="connsiteX49" fmla="*/ 5430 w 162258"/>
                    <a:gd name="connsiteY49" fmla="*/ 209714 h 258611"/>
                    <a:gd name="connsiteX50" fmla="*/ 8534 w 162258"/>
                    <a:gd name="connsiteY50" fmla="*/ 227565 h 258611"/>
                    <a:gd name="connsiteX51" fmla="*/ 4655 w 162258"/>
                    <a:gd name="connsiteY51" fmla="*/ 243864 h 258611"/>
                    <a:gd name="connsiteX52" fmla="*/ 19395 w 162258"/>
                    <a:gd name="connsiteY52" fmla="*/ 249297 h 258611"/>
                    <a:gd name="connsiteX53" fmla="*/ 28704 w 162258"/>
                    <a:gd name="connsiteY53" fmla="*/ 254731 h 258611"/>
                    <a:gd name="connsiteX54" fmla="*/ 45772 w 162258"/>
                    <a:gd name="connsiteY54" fmla="*/ 258611 h 258611"/>
                    <a:gd name="connsiteX55" fmla="*/ 93871 w 162258"/>
                    <a:gd name="connsiteY55" fmla="*/ 247745 h 258611"/>
                    <a:gd name="connsiteX56" fmla="*/ 107836 w 162258"/>
                    <a:gd name="connsiteY56" fmla="*/ 246193 h 258611"/>
                    <a:gd name="connsiteX57" fmla="*/ 115594 w 162258"/>
                    <a:gd name="connsiteY57" fmla="*/ 236879 h 258611"/>
                    <a:gd name="connsiteX58" fmla="*/ 138092 w 162258"/>
                    <a:gd name="connsiteY58" fmla="*/ 217475 h 258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62258" h="258611">
                      <a:moveTo>
                        <a:pt x="138092" y="217475"/>
                      </a:moveTo>
                      <a:cubicBezTo>
                        <a:pt x="141971" y="208938"/>
                        <a:pt x="158262" y="202729"/>
                        <a:pt x="161366" y="194967"/>
                      </a:cubicBezTo>
                      <a:cubicBezTo>
                        <a:pt x="162917" y="191086"/>
                        <a:pt x="162917" y="189534"/>
                        <a:pt x="157487" y="182549"/>
                      </a:cubicBezTo>
                      <a:cubicBezTo>
                        <a:pt x="151280" y="175564"/>
                        <a:pt x="138092" y="170907"/>
                        <a:pt x="137316" y="167026"/>
                      </a:cubicBezTo>
                      <a:cubicBezTo>
                        <a:pt x="136540" y="163145"/>
                        <a:pt x="147401" y="163145"/>
                        <a:pt x="146625" y="158488"/>
                      </a:cubicBezTo>
                      <a:cubicBezTo>
                        <a:pt x="145850" y="153831"/>
                        <a:pt x="140419" y="153831"/>
                        <a:pt x="138092" y="149951"/>
                      </a:cubicBezTo>
                      <a:cubicBezTo>
                        <a:pt x="135764" y="146070"/>
                        <a:pt x="141195" y="143742"/>
                        <a:pt x="140419" y="142189"/>
                      </a:cubicBezTo>
                      <a:cubicBezTo>
                        <a:pt x="139643" y="140637"/>
                        <a:pt x="132661" y="139085"/>
                        <a:pt x="132661" y="136756"/>
                      </a:cubicBezTo>
                      <a:cubicBezTo>
                        <a:pt x="131885" y="134428"/>
                        <a:pt x="137316" y="135204"/>
                        <a:pt x="136540" y="132099"/>
                      </a:cubicBezTo>
                      <a:cubicBezTo>
                        <a:pt x="135764" y="128995"/>
                        <a:pt x="131110" y="124338"/>
                        <a:pt x="134213" y="120457"/>
                      </a:cubicBezTo>
                      <a:cubicBezTo>
                        <a:pt x="137316" y="116576"/>
                        <a:pt x="144298" y="120457"/>
                        <a:pt x="139643" y="111143"/>
                      </a:cubicBezTo>
                      <a:cubicBezTo>
                        <a:pt x="134213" y="101830"/>
                        <a:pt x="126455" y="90187"/>
                        <a:pt x="124903" y="87859"/>
                      </a:cubicBezTo>
                      <a:cubicBezTo>
                        <a:pt x="123352" y="84754"/>
                        <a:pt x="126455" y="80098"/>
                        <a:pt x="129558" y="78545"/>
                      </a:cubicBezTo>
                      <a:cubicBezTo>
                        <a:pt x="132661" y="76993"/>
                        <a:pt x="138868" y="70008"/>
                        <a:pt x="138868" y="66903"/>
                      </a:cubicBezTo>
                      <a:cubicBezTo>
                        <a:pt x="138868" y="63799"/>
                        <a:pt x="130334" y="56813"/>
                        <a:pt x="128006" y="55261"/>
                      </a:cubicBezTo>
                      <a:cubicBezTo>
                        <a:pt x="125679" y="53709"/>
                        <a:pt x="120248" y="54485"/>
                        <a:pt x="118697" y="49828"/>
                      </a:cubicBezTo>
                      <a:cubicBezTo>
                        <a:pt x="116369" y="45171"/>
                        <a:pt x="114042" y="43619"/>
                        <a:pt x="116369" y="41290"/>
                      </a:cubicBezTo>
                      <a:cubicBezTo>
                        <a:pt x="118697" y="38186"/>
                        <a:pt x="118697" y="35857"/>
                        <a:pt x="118697" y="32753"/>
                      </a:cubicBezTo>
                      <a:cubicBezTo>
                        <a:pt x="118697" y="29648"/>
                        <a:pt x="124127" y="31976"/>
                        <a:pt x="124903" y="28096"/>
                      </a:cubicBezTo>
                      <a:cubicBezTo>
                        <a:pt x="125679" y="26543"/>
                        <a:pt x="126455" y="24215"/>
                        <a:pt x="128006" y="22663"/>
                      </a:cubicBezTo>
                      <a:cubicBezTo>
                        <a:pt x="128006" y="19558"/>
                        <a:pt x="128006" y="16454"/>
                        <a:pt x="128006" y="14125"/>
                      </a:cubicBezTo>
                      <a:cubicBezTo>
                        <a:pt x="127231" y="9468"/>
                        <a:pt x="114818" y="7916"/>
                        <a:pt x="111715" y="3259"/>
                      </a:cubicBezTo>
                      <a:cubicBezTo>
                        <a:pt x="108611" y="-2174"/>
                        <a:pt x="101629" y="154"/>
                        <a:pt x="99302" y="3259"/>
                      </a:cubicBezTo>
                      <a:cubicBezTo>
                        <a:pt x="96975" y="6364"/>
                        <a:pt x="83786" y="2483"/>
                        <a:pt x="83786" y="7140"/>
                      </a:cubicBezTo>
                      <a:cubicBezTo>
                        <a:pt x="83786" y="11797"/>
                        <a:pt x="74477" y="12573"/>
                        <a:pt x="74477" y="17230"/>
                      </a:cubicBezTo>
                      <a:cubicBezTo>
                        <a:pt x="74477" y="22663"/>
                        <a:pt x="79131" y="31200"/>
                        <a:pt x="71373" y="30424"/>
                      </a:cubicBezTo>
                      <a:cubicBezTo>
                        <a:pt x="63615" y="29648"/>
                        <a:pt x="69046" y="33529"/>
                        <a:pt x="64391" y="38962"/>
                      </a:cubicBezTo>
                      <a:cubicBezTo>
                        <a:pt x="59736" y="45171"/>
                        <a:pt x="59736" y="35081"/>
                        <a:pt x="55857" y="36633"/>
                      </a:cubicBezTo>
                      <a:cubicBezTo>
                        <a:pt x="51203" y="38186"/>
                        <a:pt x="46548" y="31976"/>
                        <a:pt x="44220" y="35857"/>
                      </a:cubicBezTo>
                      <a:cubicBezTo>
                        <a:pt x="41893" y="39738"/>
                        <a:pt x="34911" y="36633"/>
                        <a:pt x="27153" y="35081"/>
                      </a:cubicBezTo>
                      <a:cubicBezTo>
                        <a:pt x="19395" y="33529"/>
                        <a:pt x="16292" y="23439"/>
                        <a:pt x="10085" y="22663"/>
                      </a:cubicBezTo>
                      <a:cubicBezTo>
                        <a:pt x="6206" y="21887"/>
                        <a:pt x="2327" y="24991"/>
                        <a:pt x="0" y="30424"/>
                      </a:cubicBezTo>
                      <a:cubicBezTo>
                        <a:pt x="5430" y="34305"/>
                        <a:pt x="9309" y="39738"/>
                        <a:pt x="17067" y="42843"/>
                      </a:cubicBezTo>
                      <a:cubicBezTo>
                        <a:pt x="25601" y="46723"/>
                        <a:pt x="40341" y="50604"/>
                        <a:pt x="39566" y="56037"/>
                      </a:cubicBezTo>
                      <a:cubicBezTo>
                        <a:pt x="38790" y="61470"/>
                        <a:pt x="36462" y="68455"/>
                        <a:pt x="40341" y="70784"/>
                      </a:cubicBezTo>
                      <a:cubicBezTo>
                        <a:pt x="44220" y="73112"/>
                        <a:pt x="39566" y="82426"/>
                        <a:pt x="44220" y="84754"/>
                      </a:cubicBezTo>
                      <a:cubicBezTo>
                        <a:pt x="48875" y="87083"/>
                        <a:pt x="47324" y="97949"/>
                        <a:pt x="43445" y="97949"/>
                      </a:cubicBezTo>
                      <a:cubicBezTo>
                        <a:pt x="39566" y="97949"/>
                        <a:pt x="44220" y="104158"/>
                        <a:pt x="46548" y="105710"/>
                      </a:cubicBezTo>
                      <a:cubicBezTo>
                        <a:pt x="47324" y="106487"/>
                        <a:pt x="48099" y="109591"/>
                        <a:pt x="48875" y="113472"/>
                      </a:cubicBezTo>
                      <a:cubicBezTo>
                        <a:pt x="53530" y="114248"/>
                        <a:pt x="57409" y="116576"/>
                        <a:pt x="61288" y="118905"/>
                      </a:cubicBezTo>
                      <a:cubicBezTo>
                        <a:pt x="67494" y="122009"/>
                        <a:pt x="66719" y="125890"/>
                        <a:pt x="66719" y="130547"/>
                      </a:cubicBezTo>
                      <a:cubicBezTo>
                        <a:pt x="66719" y="135204"/>
                        <a:pt x="67494" y="138309"/>
                        <a:pt x="63615" y="135980"/>
                      </a:cubicBezTo>
                      <a:cubicBezTo>
                        <a:pt x="60512" y="133652"/>
                        <a:pt x="56633" y="135980"/>
                        <a:pt x="55082" y="142965"/>
                      </a:cubicBezTo>
                      <a:cubicBezTo>
                        <a:pt x="53530" y="149951"/>
                        <a:pt x="44220" y="158488"/>
                        <a:pt x="38790" y="158488"/>
                      </a:cubicBezTo>
                      <a:cubicBezTo>
                        <a:pt x="33359" y="159264"/>
                        <a:pt x="34135" y="164698"/>
                        <a:pt x="29480" y="165474"/>
                      </a:cubicBezTo>
                      <a:cubicBezTo>
                        <a:pt x="24825" y="166250"/>
                        <a:pt x="20946" y="169354"/>
                        <a:pt x="20946" y="174011"/>
                      </a:cubicBezTo>
                      <a:cubicBezTo>
                        <a:pt x="20946" y="178668"/>
                        <a:pt x="14740" y="179444"/>
                        <a:pt x="10085" y="179444"/>
                      </a:cubicBezTo>
                      <a:cubicBezTo>
                        <a:pt x="5430" y="179444"/>
                        <a:pt x="6982" y="187206"/>
                        <a:pt x="3103" y="189534"/>
                      </a:cubicBezTo>
                      <a:cubicBezTo>
                        <a:pt x="0" y="191863"/>
                        <a:pt x="0" y="194191"/>
                        <a:pt x="3879" y="198848"/>
                      </a:cubicBezTo>
                      <a:cubicBezTo>
                        <a:pt x="6982" y="202729"/>
                        <a:pt x="4655" y="206609"/>
                        <a:pt x="5430" y="209714"/>
                      </a:cubicBezTo>
                      <a:cubicBezTo>
                        <a:pt x="6982" y="212819"/>
                        <a:pt x="11637" y="219804"/>
                        <a:pt x="8534" y="227565"/>
                      </a:cubicBezTo>
                      <a:cubicBezTo>
                        <a:pt x="5430" y="235327"/>
                        <a:pt x="1551" y="244641"/>
                        <a:pt x="4655" y="243864"/>
                      </a:cubicBezTo>
                      <a:cubicBezTo>
                        <a:pt x="7758" y="243088"/>
                        <a:pt x="14740" y="250074"/>
                        <a:pt x="19395" y="249297"/>
                      </a:cubicBezTo>
                      <a:cubicBezTo>
                        <a:pt x="24050" y="248521"/>
                        <a:pt x="24825" y="255507"/>
                        <a:pt x="28704" y="254731"/>
                      </a:cubicBezTo>
                      <a:cubicBezTo>
                        <a:pt x="33359" y="253178"/>
                        <a:pt x="33359" y="258611"/>
                        <a:pt x="45772" y="258611"/>
                      </a:cubicBezTo>
                      <a:cubicBezTo>
                        <a:pt x="58185" y="257835"/>
                        <a:pt x="83786" y="247745"/>
                        <a:pt x="93871" y="247745"/>
                      </a:cubicBezTo>
                      <a:cubicBezTo>
                        <a:pt x="99302" y="247745"/>
                        <a:pt x="103957" y="246969"/>
                        <a:pt x="107836" y="246193"/>
                      </a:cubicBezTo>
                      <a:cubicBezTo>
                        <a:pt x="110163" y="243088"/>
                        <a:pt x="112490" y="239208"/>
                        <a:pt x="115594" y="236879"/>
                      </a:cubicBezTo>
                      <a:cubicBezTo>
                        <a:pt x="121024" y="230670"/>
                        <a:pt x="134989" y="226013"/>
                        <a:pt x="138092" y="21747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8" name="Forma libre 1337">
                  <a:extLst>
                    <a:ext uri="{FF2B5EF4-FFF2-40B4-BE49-F238E27FC236}">
                      <a16:creationId xmlns:a16="http://schemas.microsoft.com/office/drawing/2014/main" id="{FC3AF2E5-3422-C733-3F2B-EE7A68B10B6A}"/>
                    </a:ext>
                  </a:extLst>
                </p:cNvPr>
                <p:cNvSpPr/>
                <p:nvPr/>
              </p:nvSpPr>
              <p:spPr>
                <a:xfrm>
                  <a:off x="4631559" y="2480694"/>
                  <a:ext cx="327386" cy="263458"/>
                </a:xfrm>
                <a:custGeom>
                  <a:avLst/>
                  <a:gdLst>
                    <a:gd name="connsiteX0" fmla="*/ 197828 w 327386"/>
                    <a:gd name="connsiteY0" fmla="*/ 55451 h 263458"/>
                    <a:gd name="connsiteX1" fmla="*/ 169900 w 327386"/>
                    <a:gd name="connsiteY1" fmla="*/ 52347 h 263458"/>
                    <a:gd name="connsiteX2" fmla="*/ 151280 w 327386"/>
                    <a:gd name="connsiteY2" fmla="*/ 46138 h 263458"/>
                    <a:gd name="connsiteX3" fmla="*/ 114042 w 327386"/>
                    <a:gd name="connsiteY3" fmla="*/ 18196 h 263458"/>
                    <a:gd name="connsiteX4" fmla="*/ 83010 w 327386"/>
                    <a:gd name="connsiteY4" fmla="*/ 345 h 263458"/>
                    <a:gd name="connsiteX5" fmla="*/ 69822 w 327386"/>
                    <a:gd name="connsiteY5" fmla="*/ 345 h 263458"/>
                    <a:gd name="connsiteX6" fmla="*/ 53530 w 327386"/>
                    <a:gd name="connsiteY6" fmla="*/ 5002 h 263458"/>
                    <a:gd name="connsiteX7" fmla="*/ 38014 w 327386"/>
                    <a:gd name="connsiteY7" fmla="*/ 15092 h 263458"/>
                    <a:gd name="connsiteX8" fmla="*/ 49651 w 327386"/>
                    <a:gd name="connsiteY8" fmla="*/ 28286 h 263458"/>
                    <a:gd name="connsiteX9" fmla="*/ 40342 w 327386"/>
                    <a:gd name="connsiteY9" fmla="*/ 36048 h 263458"/>
                    <a:gd name="connsiteX10" fmla="*/ 30256 w 327386"/>
                    <a:gd name="connsiteY10" fmla="*/ 40705 h 263458"/>
                    <a:gd name="connsiteX11" fmla="*/ 17843 w 327386"/>
                    <a:gd name="connsiteY11" fmla="*/ 50018 h 263458"/>
                    <a:gd name="connsiteX12" fmla="*/ 2328 w 327386"/>
                    <a:gd name="connsiteY12" fmla="*/ 43033 h 263458"/>
                    <a:gd name="connsiteX13" fmla="*/ 776 w 327386"/>
                    <a:gd name="connsiteY13" fmla="*/ 47690 h 263458"/>
                    <a:gd name="connsiteX14" fmla="*/ 0 w 327386"/>
                    <a:gd name="connsiteY14" fmla="*/ 51571 h 263458"/>
                    <a:gd name="connsiteX15" fmla="*/ 2328 w 327386"/>
                    <a:gd name="connsiteY15" fmla="*/ 69422 h 263458"/>
                    <a:gd name="connsiteX16" fmla="*/ 14740 w 327386"/>
                    <a:gd name="connsiteY16" fmla="*/ 84945 h 263458"/>
                    <a:gd name="connsiteX17" fmla="*/ 37238 w 327386"/>
                    <a:gd name="connsiteY17" fmla="*/ 119871 h 263458"/>
                    <a:gd name="connsiteX18" fmla="*/ 48875 w 327386"/>
                    <a:gd name="connsiteY18" fmla="*/ 136947 h 263458"/>
                    <a:gd name="connsiteX19" fmla="*/ 62840 w 327386"/>
                    <a:gd name="connsiteY19" fmla="*/ 154798 h 263458"/>
                    <a:gd name="connsiteX20" fmla="*/ 66719 w 327386"/>
                    <a:gd name="connsiteY20" fmla="*/ 171873 h 263458"/>
                    <a:gd name="connsiteX21" fmla="*/ 79131 w 327386"/>
                    <a:gd name="connsiteY21" fmla="*/ 198262 h 263458"/>
                    <a:gd name="connsiteX22" fmla="*/ 96975 w 327386"/>
                    <a:gd name="connsiteY22" fmla="*/ 218442 h 263458"/>
                    <a:gd name="connsiteX23" fmla="*/ 110939 w 327386"/>
                    <a:gd name="connsiteY23" fmla="*/ 242503 h 263458"/>
                    <a:gd name="connsiteX24" fmla="*/ 116369 w 327386"/>
                    <a:gd name="connsiteY24" fmla="*/ 254145 h 263458"/>
                    <a:gd name="connsiteX25" fmla="*/ 121800 w 327386"/>
                    <a:gd name="connsiteY25" fmla="*/ 263459 h 263458"/>
                    <a:gd name="connsiteX26" fmla="*/ 128782 w 327386"/>
                    <a:gd name="connsiteY26" fmla="*/ 259578 h 263458"/>
                    <a:gd name="connsiteX27" fmla="*/ 128006 w 327386"/>
                    <a:gd name="connsiteY27" fmla="*/ 251040 h 263458"/>
                    <a:gd name="connsiteX28" fmla="*/ 134989 w 327386"/>
                    <a:gd name="connsiteY28" fmla="*/ 245607 h 263458"/>
                    <a:gd name="connsiteX29" fmla="*/ 146626 w 327386"/>
                    <a:gd name="connsiteY29" fmla="*/ 247160 h 263458"/>
                    <a:gd name="connsiteX30" fmla="*/ 166021 w 327386"/>
                    <a:gd name="connsiteY30" fmla="*/ 248712 h 263458"/>
                    <a:gd name="connsiteX31" fmla="*/ 187743 w 327386"/>
                    <a:gd name="connsiteY31" fmla="*/ 252593 h 263458"/>
                    <a:gd name="connsiteX32" fmla="*/ 198604 w 327386"/>
                    <a:gd name="connsiteY32" fmla="*/ 248712 h 263458"/>
                    <a:gd name="connsiteX33" fmla="*/ 222654 w 327386"/>
                    <a:gd name="connsiteY33" fmla="*/ 227756 h 263458"/>
                    <a:gd name="connsiteX34" fmla="*/ 253686 w 327386"/>
                    <a:gd name="connsiteY34" fmla="*/ 226203 h 263458"/>
                    <a:gd name="connsiteX35" fmla="*/ 316525 w 327386"/>
                    <a:gd name="connsiteY35" fmla="*/ 206024 h 263458"/>
                    <a:gd name="connsiteX36" fmla="*/ 327386 w 327386"/>
                    <a:gd name="connsiteY36" fmla="*/ 173426 h 263458"/>
                    <a:gd name="connsiteX37" fmla="*/ 319628 w 327386"/>
                    <a:gd name="connsiteY37" fmla="*/ 162560 h 263458"/>
                    <a:gd name="connsiteX38" fmla="*/ 280063 w 327386"/>
                    <a:gd name="connsiteY38" fmla="*/ 157903 h 263458"/>
                    <a:gd name="connsiteX39" fmla="*/ 268426 w 327386"/>
                    <a:gd name="connsiteY39" fmla="*/ 140827 h 263458"/>
                    <a:gd name="connsiteX40" fmla="*/ 262219 w 327386"/>
                    <a:gd name="connsiteY40" fmla="*/ 130738 h 263458"/>
                    <a:gd name="connsiteX41" fmla="*/ 249031 w 327386"/>
                    <a:gd name="connsiteY41" fmla="*/ 121424 h 263458"/>
                    <a:gd name="connsiteX42" fmla="*/ 240497 w 327386"/>
                    <a:gd name="connsiteY42" fmla="*/ 104349 h 263458"/>
                    <a:gd name="connsiteX43" fmla="*/ 233515 w 327386"/>
                    <a:gd name="connsiteY43" fmla="*/ 87273 h 263458"/>
                    <a:gd name="connsiteX44" fmla="*/ 217223 w 327386"/>
                    <a:gd name="connsiteY44" fmla="*/ 68646 h 263458"/>
                    <a:gd name="connsiteX45" fmla="*/ 214896 w 327386"/>
                    <a:gd name="connsiteY45" fmla="*/ 61660 h 263458"/>
                    <a:gd name="connsiteX46" fmla="*/ 202483 w 327386"/>
                    <a:gd name="connsiteY46" fmla="*/ 60884 h 263458"/>
                    <a:gd name="connsiteX47" fmla="*/ 197828 w 327386"/>
                    <a:gd name="connsiteY47" fmla="*/ 55451 h 263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327386" h="263458">
                      <a:moveTo>
                        <a:pt x="197828" y="55451"/>
                      </a:moveTo>
                      <a:cubicBezTo>
                        <a:pt x="197828" y="55451"/>
                        <a:pt x="173779" y="52347"/>
                        <a:pt x="169900" y="52347"/>
                      </a:cubicBezTo>
                      <a:cubicBezTo>
                        <a:pt x="166021" y="52347"/>
                        <a:pt x="156711" y="50794"/>
                        <a:pt x="151280" y="46138"/>
                      </a:cubicBezTo>
                      <a:cubicBezTo>
                        <a:pt x="145850" y="41481"/>
                        <a:pt x="118697" y="20525"/>
                        <a:pt x="114042" y="18196"/>
                      </a:cubicBezTo>
                      <a:cubicBezTo>
                        <a:pt x="109387" y="15868"/>
                        <a:pt x="88441" y="1121"/>
                        <a:pt x="83010" y="345"/>
                      </a:cubicBezTo>
                      <a:cubicBezTo>
                        <a:pt x="77580" y="-431"/>
                        <a:pt x="76804" y="345"/>
                        <a:pt x="69822" y="345"/>
                      </a:cubicBezTo>
                      <a:cubicBezTo>
                        <a:pt x="62840" y="345"/>
                        <a:pt x="65943" y="5002"/>
                        <a:pt x="53530" y="5002"/>
                      </a:cubicBezTo>
                      <a:cubicBezTo>
                        <a:pt x="41117" y="5778"/>
                        <a:pt x="34135" y="13539"/>
                        <a:pt x="38014" y="15092"/>
                      </a:cubicBezTo>
                      <a:cubicBezTo>
                        <a:pt x="41893" y="16644"/>
                        <a:pt x="53530" y="26734"/>
                        <a:pt x="49651" y="28286"/>
                      </a:cubicBezTo>
                      <a:cubicBezTo>
                        <a:pt x="45772" y="29839"/>
                        <a:pt x="44996" y="36048"/>
                        <a:pt x="40342" y="36048"/>
                      </a:cubicBezTo>
                      <a:cubicBezTo>
                        <a:pt x="35687" y="36048"/>
                        <a:pt x="30256" y="36824"/>
                        <a:pt x="30256" y="40705"/>
                      </a:cubicBezTo>
                      <a:cubicBezTo>
                        <a:pt x="30256" y="44585"/>
                        <a:pt x="23274" y="50794"/>
                        <a:pt x="17843" y="50018"/>
                      </a:cubicBezTo>
                      <a:cubicBezTo>
                        <a:pt x="14740" y="50018"/>
                        <a:pt x="7758" y="46138"/>
                        <a:pt x="2328" y="43033"/>
                      </a:cubicBezTo>
                      <a:lnTo>
                        <a:pt x="776" y="47690"/>
                      </a:lnTo>
                      <a:lnTo>
                        <a:pt x="0" y="51571"/>
                      </a:lnTo>
                      <a:cubicBezTo>
                        <a:pt x="776" y="54675"/>
                        <a:pt x="-776" y="68646"/>
                        <a:pt x="2328" y="69422"/>
                      </a:cubicBezTo>
                      <a:cubicBezTo>
                        <a:pt x="5431" y="70198"/>
                        <a:pt x="7758" y="77183"/>
                        <a:pt x="14740" y="84945"/>
                      </a:cubicBezTo>
                      <a:cubicBezTo>
                        <a:pt x="22498" y="92706"/>
                        <a:pt x="37238" y="114438"/>
                        <a:pt x="37238" y="119871"/>
                      </a:cubicBezTo>
                      <a:cubicBezTo>
                        <a:pt x="37238" y="125304"/>
                        <a:pt x="40342" y="130738"/>
                        <a:pt x="48875" y="136947"/>
                      </a:cubicBezTo>
                      <a:cubicBezTo>
                        <a:pt x="58185" y="143156"/>
                        <a:pt x="58185" y="150917"/>
                        <a:pt x="62840" y="154798"/>
                      </a:cubicBezTo>
                      <a:cubicBezTo>
                        <a:pt x="67494" y="158679"/>
                        <a:pt x="66719" y="162560"/>
                        <a:pt x="66719" y="171873"/>
                      </a:cubicBezTo>
                      <a:cubicBezTo>
                        <a:pt x="66719" y="181187"/>
                        <a:pt x="71373" y="192829"/>
                        <a:pt x="79131" y="198262"/>
                      </a:cubicBezTo>
                      <a:cubicBezTo>
                        <a:pt x="87665" y="203695"/>
                        <a:pt x="93096" y="209128"/>
                        <a:pt x="96975" y="218442"/>
                      </a:cubicBezTo>
                      <a:cubicBezTo>
                        <a:pt x="100854" y="228532"/>
                        <a:pt x="106284" y="237070"/>
                        <a:pt x="110939" y="242503"/>
                      </a:cubicBezTo>
                      <a:cubicBezTo>
                        <a:pt x="116369" y="247936"/>
                        <a:pt x="113266" y="250264"/>
                        <a:pt x="116369" y="254145"/>
                      </a:cubicBezTo>
                      <a:cubicBezTo>
                        <a:pt x="117921" y="256473"/>
                        <a:pt x="120248" y="259578"/>
                        <a:pt x="121800" y="263459"/>
                      </a:cubicBezTo>
                      <a:cubicBezTo>
                        <a:pt x="125679" y="261130"/>
                        <a:pt x="128782" y="260354"/>
                        <a:pt x="128782" y="259578"/>
                      </a:cubicBezTo>
                      <a:cubicBezTo>
                        <a:pt x="129558" y="258026"/>
                        <a:pt x="127231" y="252593"/>
                        <a:pt x="128006" y="251040"/>
                      </a:cubicBezTo>
                      <a:cubicBezTo>
                        <a:pt x="129558" y="249488"/>
                        <a:pt x="131885" y="246383"/>
                        <a:pt x="134989" y="245607"/>
                      </a:cubicBezTo>
                      <a:cubicBezTo>
                        <a:pt x="137316" y="244831"/>
                        <a:pt x="140419" y="247936"/>
                        <a:pt x="146626" y="247160"/>
                      </a:cubicBezTo>
                      <a:cubicBezTo>
                        <a:pt x="152056" y="246383"/>
                        <a:pt x="164469" y="247936"/>
                        <a:pt x="166021" y="248712"/>
                      </a:cubicBezTo>
                      <a:cubicBezTo>
                        <a:pt x="167572" y="250264"/>
                        <a:pt x="183864" y="249488"/>
                        <a:pt x="187743" y="252593"/>
                      </a:cubicBezTo>
                      <a:cubicBezTo>
                        <a:pt x="191622" y="255697"/>
                        <a:pt x="195501" y="254921"/>
                        <a:pt x="198604" y="248712"/>
                      </a:cubicBezTo>
                      <a:cubicBezTo>
                        <a:pt x="200931" y="242503"/>
                        <a:pt x="220326" y="229308"/>
                        <a:pt x="222654" y="227756"/>
                      </a:cubicBezTo>
                      <a:cubicBezTo>
                        <a:pt x="224981" y="226203"/>
                        <a:pt x="245152" y="227756"/>
                        <a:pt x="253686" y="226203"/>
                      </a:cubicBezTo>
                      <a:cubicBezTo>
                        <a:pt x="261443" y="224651"/>
                        <a:pt x="314198" y="207576"/>
                        <a:pt x="316525" y="206024"/>
                      </a:cubicBezTo>
                      <a:cubicBezTo>
                        <a:pt x="318852" y="204471"/>
                        <a:pt x="327386" y="176530"/>
                        <a:pt x="327386" y="173426"/>
                      </a:cubicBezTo>
                      <a:cubicBezTo>
                        <a:pt x="327386" y="170321"/>
                        <a:pt x="323507" y="161783"/>
                        <a:pt x="319628" y="162560"/>
                      </a:cubicBezTo>
                      <a:cubicBezTo>
                        <a:pt x="315749" y="163336"/>
                        <a:pt x="282390" y="159455"/>
                        <a:pt x="280063" y="157903"/>
                      </a:cubicBezTo>
                      <a:cubicBezTo>
                        <a:pt x="278511" y="157127"/>
                        <a:pt x="269201" y="150141"/>
                        <a:pt x="268426" y="140827"/>
                      </a:cubicBezTo>
                      <a:cubicBezTo>
                        <a:pt x="266098" y="138499"/>
                        <a:pt x="262995" y="134618"/>
                        <a:pt x="262219" y="130738"/>
                      </a:cubicBezTo>
                      <a:cubicBezTo>
                        <a:pt x="258340" y="131514"/>
                        <a:pt x="252134" y="130738"/>
                        <a:pt x="249031" y="121424"/>
                      </a:cubicBezTo>
                      <a:cubicBezTo>
                        <a:pt x="245928" y="119095"/>
                        <a:pt x="238170" y="107453"/>
                        <a:pt x="240497" y="104349"/>
                      </a:cubicBezTo>
                      <a:cubicBezTo>
                        <a:pt x="243600" y="100468"/>
                        <a:pt x="238945" y="91930"/>
                        <a:pt x="233515" y="87273"/>
                      </a:cubicBezTo>
                      <a:cubicBezTo>
                        <a:pt x="228084" y="82616"/>
                        <a:pt x="217999" y="74079"/>
                        <a:pt x="217223" y="68646"/>
                      </a:cubicBezTo>
                      <a:cubicBezTo>
                        <a:pt x="217223" y="67093"/>
                        <a:pt x="216447" y="64765"/>
                        <a:pt x="214896" y="61660"/>
                      </a:cubicBezTo>
                      <a:lnTo>
                        <a:pt x="202483" y="60884"/>
                      </a:lnTo>
                      <a:lnTo>
                        <a:pt x="197828" y="55451"/>
                      </a:ln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39" name="Forma libre 1338">
                  <a:extLst>
                    <a:ext uri="{FF2B5EF4-FFF2-40B4-BE49-F238E27FC236}">
                      <a16:creationId xmlns:a16="http://schemas.microsoft.com/office/drawing/2014/main" id="{9C680790-A08B-C354-7F56-F65AC2674F3F}"/>
                    </a:ext>
                  </a:extLst>
                </p:cNvPr>
                <p:cNvSpPr/>
                <p:nvPr/>
              </p:nvSpPr>
              <p:spPr>
                <a:xfrm>
                  <a:off x="4901536" y="2602894"/>
                  <a:ext cx="125590" cy="138930"/>
                </a:xfrm>
                <a:custGeom>
                  <a:avLst/>
                  <a:gdLst>
                    <a:gd name="connsiteX0" fmla="*/ 63615 w 125590"/>
                    <a:gd name="connsiteY0" fmla="*/ 2328 h 138930"/>
                    <a:gd name="connsiteX1" fmla="*/ 63615 w 125590"/>
                    <a:gd name="connsiteY1" fmla="*/ 13971 h 138930"/>
                    <a:gd name="connsiteX2" fmla="*/ 53530 w 125590"/>
                    <a:gd name="connsiteY2" fmla="*/ 26389 h 138930"/>
                    <a:gd name="connsiteX3" fmla="*/ 48099 w 125590"/>
                    <a:gd name="connsiteY3" fmla="*/ 39584 h 138930"/>
                    <a:gd name="connsiteX4" fmla="*/ 51203 w 125590"/>
                    <a:gd name="connsiteY4" fmla="*/ 39584 h 138930"/>
                    <a:gd name="connsiteX5" fmla="*/ 58961 w 125590"/>
                    <a:gd name="connsiteY5" fmla="*/ 50450 h 138930"/>
                    <a:gd name="connsiteX6" fmla="*/ 48099 w 125590"/>
                    <a:gd name="connsiteY6" fmla="*/ 83048 h 138930"/>
                    <a:gd name="connsiteX7" fmla="*/ 0 w 125590"/>
                    <a:gd name="connsiteY7" fmla="*/ 99347 h 138930"/>
                    <a:gd name="connsiteX8" fmla="*/ 19395 w 125590"/>
                    <a:gd name="connsiteY8" fmla="*/ 138930 h 138930"/>
                    <a:gd name="connsiteX9" fmla="*/ 23274 w 125590"/>
                    <a:gd name="connsiteY9" fmla="*/ 137378 h 138930"/>
                    <a:gd name="connsiteX10" fmla="*/ 48875 w 125590"/>
                    <a:gd name="connsiteY10" fmla="*/ 132721 h 138930"/>
                    <a:gd name="connsiteX11" fmla="*/ 55082 w 125590"/>
                    <a:gd name="connsiteY11" fmla="*/ 120303 h 138930"/>
                    <a:gd name="connsiteX12" fmla="*/ 72149 w 125590"/>
                    <a:gd name="connsiteY12" fmla="*/ 117198 h 138930"/>
                    <a:gd name="connsiteX13" fmla="*/ 82234 w 125590"/>
                    <a:gd name="connsiteY13" fmla="*/ 103227 h 138930"/>
                    <a:gd name="connsiteX14" fmla="*/ 92320 w 125590"/>
                    <a:gd name="connsiteY14" fmla="*/ 97794 h 138930"/>
                    <a:gd name="connsiteX15" fmla="*/ 97750 w 125590"/>
                    <a:gd name="connsiteY15" fmla="*/ 76838 h 138930"/>
                    <a:gd name="connsiteX16" fmla="*/ 110163 w 125590"/>
                    <a:gd name="connsiteY16" fmla="*/ 68301 h 138930"/>
                    <a:gd name="connsiteX17" fmla="*/ 123352 w 125590"/>
                    <a:gd name="connsiteY17" fmla="*/ 50450 h 138930"/>
                    <a:gd name="connsiteX18" fmla="*/ 122576 w 125590"/>
                    <a:gd name="connsiteY18" fmla="*/ 41912 h 138930"/>
                    <a:gd name="connsiteX19" fmla="*/ 109387 w 125590"/>
                    <a:gd name="connsiteY19" fmla="*/ 25613 h 138930"/>
                    <a:gd name="connsiteX20" fmla="*/ 83010 w 125590"/>
                    <a:gd name="connsiteY20" fmla="*/ 16299 h 138930"/>
                    <a:gd name="connsiteX21" fmla="*/ 74477 w 125590"/>
                    <a:gd name="connsiteY21" fmla="*/ 0 h 138930"/>
                    <a:gd name="connsiteX22" fmla="*/ 69046 w 125590"/>
                    <a:gd name="connsiteY22" fmla="*/ 3105 h 138930"/>
                    <a:gd name="connsiteX23" fmla="*/ 63615 w 125590"/>
                    <a:gd name="connsiteY23" fmla="*/ 3105 h 138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5590" h="138930">
                      <a:moveTo>
                        <a:pt x="63615" y="2328"/>
                      </a:moveTo>
                      <a:lnTo>
                        <a:pt x="63615" y="13971"/>
                      </a:lnTo>
                      <a:lnTo>
                        <a:pt x="53530" y="26389"/>
                      </a:lnTo>
                      <a:lnTo>
                        <a:pt x="48099" y="39584"/>
                      </a:lnTo>
                      <a:cubicBezTo>
                        <a:pt x="49651" y="39584"/>
                        <a:pt x="50427" y="39584"/>
                        <a:pt x="51203" y="39584"/>
                      </a:cubicBezTo>
                      <a:cubicBezTo>
                        <a:pt x="55082" y="38807"/>
                        <a:pt x="58961" y="47345"/>
                        <a:pt x="58961" y="50450"/>
                      </a:cubicBezTo>
                      <a:cubicBezTo>
                        <a:pt x="58961" y="53554"/>
                        <a:pt x="50427" y="81495"/>
                        <a:pt x="48099" y="83048"/>
                      </a:cubicBezTo>
                      <a:cubicBezTo>
                        <a:pt x="46548" y="84600"/>
                        <a:pt x="18619" y="93138"/>
                        <a:pt x="0" y="99347"/>
                      </a:cubicBezTo>
                      <a:cubicBezTo>
                        <a:pt x="3879" y="107884"/>
                        <a:pt x="11637" y="124183"/>
                        <a:pt x="19395" y="138930"/>
                      </a:cubicBezTo>
                      <a:cubicBezTo>
                        <a:pt x="20946" y="138154"/>
                        <a:pt x="21722" y="138154"/>
                        <a:pt x="23274" y="137378"/>
                      </a:cubicBezTo>
                      <a:cubicBezTo>
                        <a:pt x="31808" y="131945"/>
                        <a:pt x="41893" y="135049"/>
                        <a:pt x="48875" y="132721"/>
                      </a:cubicBezTo>
                      <a:cubicBezTo>
                        <a:pt x="55857" y="131169"/>
                        <a:pt x="48875" y="124960"/>
                        <a:pt x="55082" y="120303"/>
                      </a:cubicBezTo>
                      <a:cubicBezTo>
                        <a:pt x="60512" y="115646"/>
                        <a:pt x="69046" y="119526"/>
                        <a:pt x="72149" y="117198"/>
                      </a:cubicBezTo>
                      <a:cubicBezTo>
                        <a:pt x="75252" y="115646"/>
                        <a:pt x="77580" y="104780"/>
                        <a:pt x="82234" y="103227"/>
                      </a:cubicBezTo>
                      <a:cubicBezTo>
                        <a:pt x="87665" y="100899"/>
                        <a:pt x="93096" y="102451"/>
                        <a:pt x="92320" y="97794"/>
                      </a:cubicBezTo>
                      <a:cubicBezTo>
                        <a:pt x="91544" y="93138"/>
                        <a:pt x="93096" y="77615"/>
                        <a:pt x="97750" y="76838"/>
                      </a:cubicBezTo>
                      <a:cubicBezTo>
                        <a:pt x="102405" y="76062"/>
                        <a:pt x="110163" y="70629"/>
                        <a:pt x="110163" y="68301"/>
                      </a:cubicBezTo>
                      <a:cubicBezTo>
                        <a:pt x="110163" y="65196"/>
                        <a:pt x="120248" y="55106"/>
                        <a:pt x="123352" y="50450"/>
                      </a:cubicBezTo>
                      <a:cubicBezTo>
                        <a:pt x="126455" y="45017"/>
                        <a:pt x="126455" y="42688"/>
                        <a:pt x="122576" y="41912"/>
                      </a:cubicBezTo>
                      <a:cubicBezTo>
                        <a:pt x="117921" y="41136"/>
                        <a:pt x="110939" y="28717"/>
                        <a:pt x="109387" y="25613"/>
                      </a:cubicBezTo>
                      <a:cubicBezTo>
                        <a:pt x="107836" y="22508"/>
                        <a:pt x="93871" y="24837"/>
                        <a:pt x="83010" y="16299"/>
                      </a:cubicBezTo>
                      <a:cubicBezTo>
                        <a:pt x="78355" y="13194"/>
                        <a:pt x="76028" y="6209"/>
                        <a:pt x="74477" y="0"/>
                      </a:cubicBezTo>
                      <a:lnTo>
                        <a:pt x="69046" y="3105"/>
                      </a:lnTo>
                      <a:lnTo>
                        <a:pt x="63615" y="3105"/>
                      </a:ln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0" name="Forma libre 1339">
                  <a:extLst>
                    <a:ext uri="{FF2B5EF4-FFF2-40B4-BE49-F238E27FC236}">
                      <a16:creationId xmlns:a16="http://schemas.microsoft.com/office/drawing/2014/main" id="{EAE4876D-8765-B960-DC26-5223E998821E}"/>
                    </a:ext>
                  </a:extLst>
                </p:cNvPr>
                <p:cNvSpPr/>
                <p:nvPr/>
              </p:nvSpPr>
              <p:spPr>
                <a:xfrm>
                  <a:off x="4883692" y="2586469"/>
                  <a:ext cx="15128" cy="25190"/>
                </a:xfrm>
                <a:custGeom>
                  <a:avLst/>
                  <a:gdLst>
                    <a:gd name="connsiteX0" fmla="*/ 12413 w 15128"/>
                    <a:gd name="connsiteY0" fmla="*/ 24963 h 25190"/>
                    <a:gd name="connsiteX1" fmla="*/ 12413 w 15128"/>
                    <a:gd name="connsiteY1" fmla="*/ 20306 h 25190"/>
                    <a:gd name="connsiteX2" fmla="*/ 10861 w 15128"/>
                    <a:gd name="connsiteY2" fmla="*/ 126 h 25190"/>
                    <a:gd name="connsiteX3" fmla="*/ 776 w 15128"/>
                    <a:gd name="connsiteY3" fmla="*/ 15649 h 25190"/>
                    <a:gd name="connsiteX4" fmla="*/ 0 w 15128"/>
                    <a:gd name="connsiteY4" fmla="*/ 15649 h 25190"/>
                    <a:gd name="connsiteX5" fmla="*/ 12413 w 15128"/>
                    <a:gd name="connsiteY5" fmla="*/ 24963 h 25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28" h="25190">
                      <a:moveTo>
                        <a:pt x="12413" y="24963"/>
                      </a:moveTo>
                      <a:cubicBezTo>
                        <a:pt x="12413" y="23411"/>
                        <a:pt x="12413" y="21858"/>
                        <a:pt x="12413" y="20306"/>
                      </a:cubicBezTo>
                      <a:cubicBezTo>
                        <a:pt x="15516" y="14873"/>
                        <a:pt x="17068" y="2455"/>
                        <a:pt x="10861" y="126"/>
                      </a:cubicBezTo>
                      <a:cubicBezTo>
                        <a:pt x="3879" y="-1426"/>
                        <a:pt x="776" y="11768"/>
                        <a:pt x="776" y="15649"/>
                      </a:cubicBezTo>
                      <a:cubicBezTo>
                        <a:pt x="776" y="16425"/>
                        <a:pt x="0" y="16425"/>
                        <a:pt x="0" y="15649"/>
                      </a:cubicBezTo>
                      <a:cubicBezTo>
                        <a:pt x="2328" y="24963"/>
                        <a:pt x="8534" y="25739"/>
                        <a:pt x="12413" y="2496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1" name="Forma libre 1340">
                  <a:extLst>
                    <a:ext uri="{FF2B5EF4-FFF2-40B4-BE49-F238E27FC236}">
                      <a16:creationId xmlns:a16="http://schemas.microsoft.com/office/drawing/2014/main" id="{1ADE5AA0-5132-CE92-F93D-6DA8F732EDCB}"/>
                    </a:ext>
                  </a:extLst>
                </p:cNvPr>
                <p:cNvSpPr/>
                <p:nvPr/>
              </p:nvSpPr>
              <p:spPr>
                <a:xfrm>
                  <a:off x="4902312" y="2582714"/>
                  <a:ext cx="74476" cy="59763"/>
                </a:xfrm>
                <a:custGeom>
                  <a:avLst/>
                  <a:gdLst>
                    <a:gd name="connsiteX0" fmla="*/ 11637 w 74476"/>
                    <a:gd name="connsiteY0" fmla="*/ 55106 h 59763"/>
                    <a:gd name="connsiteX1" fmla="*/ 47323 w 74476"/>
                    <a:gd name="connsiteY1" fmla="*/ 59763 h 59763"/>
                    <a:gd name="connsiteX2" fmla="*/ 52754 w 74476"/>
                    <a:gd name="connsiteY2" fmla="*/ 46569 h 59763"/>
                    <a:gd name="connsiteX3" fmla="*/ 62839 w 74476"/>
                    <a:gd name="connsiteY3" fmla="*/ 34151 h 59763"/>
                    <a:gd name="connsiteX4" fmla="*/ 62839 w 74476"/>
                    <a:gd name="connsiteY4" fmla="*/ 22508 h 59763"/>
                    <a:gd name="connsiteX5" fmla="*/ 69046 w 74476"/>
                    <a:gd name="connsiteY5" fmla="*/ 22508 h 59763"/>
                    <a:gd name="connsiteX6" fmla="*/ 74476 w 74476"/>
                    <a:gd name="connsiteY6" fmla="*/ 19404 h 59763"/>
                    <a:gd name="connsiteX7" fmla="*/ 69822 w 74476"/>
                    <a:gd name="connsiteY7" fmla="*/ 0 h 59763"/>
                    <a:gd name="connsiteX8" fmla="*/ 51202 w 74476"/>
                    <a:gd name="connsiteY8" fmla="*/ 20956 h 59763"/>
                    <a:gd name="connsiteX9" fmla="*/ 21722 w 74476"/>
                    <a:gd name="connsiteY9" fmla="*/ 34927 h 59763"/>
                    <a:gd name="connsiteX10" fmla="*/ 3103 w 74476"/>
                    <a:gd name="connsiteY10" fmla="*/ 39584 h 59763"/>
                    <a:gd name="connsiteX11" fmla="*/ 0 w 74476"/>
                    <a:gd name="connsiteY11" fmla="*/ 38807 h 59763"/>
                    <a:gd name="connsiteX12" fmla="*/ 11637 w 74476"/>
                    <a:gd name="connsiteY12" fmla="*/ 55106 h 597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4476" h="59763">
                      <a:moveTo>
                        <a:pt x="11637" y="55106"/>
                      </a:moveTo>
                      <a:cubicBezTo>
                        <a:pt x="13188" y="55883"/>
                        <a:pt x="38014" y="58987"/>
                        <a:pt x="47323" y="59763"/>
                      </a:cubicBezTo>
                      <a:lnTo>
                        <a:pt x="52754" y="46569"/>
                      </a:lnTo>
                      <a:lnTo>
                        <a:pt x="62839" y="34151"/>
                      </a:lnTo>
                      <a:lnTo>
                        <a:pt x="62839" y="22508"/>
                      </a:lnTo>
                      <a:lnTo>
                        <a:pt x="69046" y="22508"/>
                      </a:lnTo>
                      <a:lnTo>
                        <a:pt x="74476" y="19404"/>
                      </a:lnTo>
                      <a:cubicBezTo>
                        <a:pt x="72149" y="10090"/>
                        <a:pt x="72149" y="0"/>
                        <a:pt x="69822" y="0"/>
                      </a:cubicBezTo>
                      <a:cubicBezTo>
                        <a:pt x="66718" y="0"/>
                        <a:pt x="55857" y="11642"/>
                        <a:pt x="51202" y="20956"/>
                      </a:cubicBezTo>
                      <a:cubicBezTo>
                        <a:pt x="46548" y="30270"/>
                        <a:pt x="33359" y="36479"/>
                        <a:pt x="21722" y="34927"/>
                      </a:cubicBezTo>
                      <a:cubicBezTo>
                        <a:pt x="10085" y="32598"/>
                        <a:pt x="6206" y="38031"/>
                        <a:pt x="3103" y="39584"/>
                      </a:cubicBezTo>
                      <a:cubicBezTo>
                        <a:pt x="2327" y="40360"/>
                        <a:pt x="776" y="39584"/>
                        <a:pt x="0" y="38807"/>
                      </a:cubicBezTo>
                      <a:cubicBezTo>
                        <a:pt x="1551" y="48121"/>
                        <a:pt x="10085" y="54330"/>
                        <a:pt x="11637" y="55106"/>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2" name="Forma libre 1341">
                  <a:extLst>
                    <a:ext uri="{FF2B5EF4-FFF2-40B4-BE49-F238E27FC236}">
                      <a16:creationId xmlns:a16="http://schemas.microsoft.com/office/drawing/2014/main" id="{C1C1A1A3-79BD-1D03-A842-B32BAE64D691}"/>
                    </a:ext>
                  </a:extLst>
                </p:cNvPr>
                <p:cNvSpPr/>
                <p:nvPr/>
              </p:nvSpPr>
              <p:spPr>
                <a:xfrm>
                  <a:off x="5639318" y="2901710"/>
                  <a:ext cx="301970" cy="92994"/>
                </a:xfrm>
                <a:custGeom>
                  <a:avLst/>
                  <a:gdLst>
                    <a:gd name="connsiteX0" fmla="*/ 55081 w 301970"/>
                    <a:gd name="connsiteY0" fmla="*/ 33374 h 92994"/>
                    <a:gd name="connsiteX1" fmla="*/ 43444 w 301970"/>
                    <a:gd name="connsiteY1" fmla="*/ 17075 h 92994"/>
                    <a:gd name="connsiteX2" fmla="*/ 35686 w 301970"/>
                    <a:gd name="connsiteY2" fmla="*/ 9314 h 92994"/>
                    <a:gd name="connsiteX3" fmla="*/ 34135 w 301970"/>
                    <a:gd name="connsiteY3" fmla="*/ 6985 h 92994"/>
                    <a:gd name="connsiteX4" fmla="*/ 29480 w 301970"/>
                    <a:gd name="connsiteY4" fmla="*/ 13194 h 92994"/>
                    <a:gd name="connsiteX5" fmla="*/ 17068 w 301970"/>
                    <a:gd name="connsiteY5" fmla="*/ 11642 h 92994"/>
                    <a:gd name="connsiteX6" fmla="*/ 9310 w 301970"/>
                    <a:gd name="connsiteY6" fmla="*/ 2328 h 92994"/>
                    <a:gd name="connsiteX7" fmla="*/ 0 w 301970"/>
                    <a:gd name="connsiteY7" fmla="*/ 1552 h 92994"/>
                    <a:gd name="connsiteX8" fmla="*/ 4655 w 301970"/>
                    <a:gd name="connsiteY8" fmla="*/ 25613 h 92994"/>
                    <a:gd name="connsiteX9" fmla="*/ 20947 w 301970"/>
                    <a:gd name="connsiteY9" fmla="*/ 55883 h 92994"/>
                    <a:gd name="connsiteX10" fmla="*/ 35686 w 301970"/>
                    <a:gd name="connsiteY10" fmla="*/ 69853 h 92994"/>
                    <a:gd name="connsiteX11" fmla="*/ 65943 w 301970"/>
                    <a:gd name="connsiteY11" fmla="*/ 85376 h 92994"/>
                    <a:gd name="connsiteX12" fmla="*/ 55857 w 301970"/>
                    <a:gd name="connsiteY12" fmla="*/ 62868 h 92994"/>
                    <a:gd name="connsiteX13" fmla="*/ 55081 w 301970"/>
                    <a:gd name="connsiteY13" fmla="*/ 33374 h 92994"/>
                    <a:gd name="connsiteX14" fmla="*/ 290924 w 301970"/>
                    <a:gd name="connsiteY14" fmla="*/ 15523 h 92994"/>
                    <a:gd name="connsiteX15" fmla="*/ 276959 w 301970"/>
                    <a:gd name="connsiteY15" fmla="*/ 11642 h 92994"/>
                    <a:gd name="connsiteX16" fmla="*/ 262995 w 301970"/>
                    <a:gd name="connsiteY16" fmla="*/ 0 h 92994"/>
                    <a:gd name="connsiteX17" fmla="*/ 250582 w 301970"/>
                    <a:gd name="connsiteY17" fmla="*/ 15523 h 92994"/>
                    <a:gd name="connsiteX18" fmla="*/ 242049 w 301970"/>
                    <a:gd name="connsiteY18" fmla="*/ 26389 h 92994"/>
                    <a:gd name="connsiteX19" fmla="*/ 238945 w 301970"/>
                    <a:gd name="connsiteY19" fmla="*/ 31046 h 92994"/>
                    <a:gd name="connsiteX20" fmla="*/ 238945 w 301970"/>
                    <a:gd name="connsiteY20" fmla="*/ 40360 h 92994"/>
                    <a:gd name="connsiteX21" fmla="*/ 228860 w 301970"/>
                    <a:gd name="connsiteY21" fmla="*/ 44240 h 92994"/>
                    <a:gd name="connsiteX22" fmla="*/ 220326 w 301970"/>
                    <a:gd name="connsiteY22" fmla="*/ 33374 h 92994"/>
                    <a:gd name="connsiteX23" fmla="*/ 220326 w 301970"/>
                    <a:gd name="connsiteY23" fmla="*/ 33374 h 92994"/>
                    <a:gd name="connsiteX24" fmla="*/ 206362 w 301970"/>
                    <a:gd name="connsiteY24" fmla="*/ 55106 h 92994"/>
                    <a:gd name="connsiteX25" fmla="*/ 183864 w 301970"/>
                    <a:gd name="connsiteY25" fmla="*/ 62092 h 92994"/>
                    <a:gd name="connsiteX26" fmla="*/ 173778 w 301970"/>
                    <a:gd name="connsiteY26" fmla="*/ 82272 h 92994"/>
                    <a:gd name="connsiteX27" fmla="*/ 150504 w 301970"/>
                    <a:gd name="connsiteY27" fmla="*/ 76062 h 92994"/>
                    <a:gd name="connsiteX28" fmla="*/ 155159 w 301970"/>
                    <a:gd name="connsiteY28" fmla="*/ 86152 h 92994"/>
                    <a:gd name="connsiteX29" fmla="*/ 168348 w 301970"/>
                    <a:gd name="connsiteY29" fmla="*/ 92361 h 92994"/>
                    <a:gd name="connsiteX30" fmla="*/ 188518 w 301970"/>
                    <a:gd name="connsiteY30" fmla="*/ 90809 h 92994"/>
                    <a:gd name="connsiteX31" fmla="*/ 204034 w 301970"/>
                    <a:gd name="connsiteY31" fmla="*/ 84600 h 92994"/>
                    <a:gd name="connsiteX32" fmla="*/ 218775 w 301970"/>
                    <a:gd name="connsiteY32" fmla="*/ 87705 h 92994"/>
                    <a:gd name="connsiteX33" fmla="*/ 232739 w 301970"/>
                    <a:gd name="connsiteY33" fmla="*/ 78391 h 92994"/>
                    <a:gd name="connsiteX34" fmla="*/ 237394 w 301970"/>
                    <a:gd name="connsiteY34" fmla="*/ 63644 h 92994"/>
                    <a:gd name="connsiteX35" fmla="*/ 246703 w 301970"/>
                    <a:gd name="connsiteY35" fmla="*/ 49673 h 92994"/>
                    <a:gd name="connsiteX36" fmla="*/ 270753 w 301970"/>
                    <a:gd name="connsiteY36" fmla="*/ 39584 h 92994"/>
                    <a:gd name="connsiteX37" fmla="*/ 278511 w 301970"/>
                    <a:gd name="connsiteY37" fmla="*/ 41912 h 92994"/>
                    <a:gd name="connsiteX38" fmla="*/ 287820 w 301970"/>
                    <a:gd name="connsiteY38" fmla="*/ 32598 h 92994"/>
                    <a:gd name="connsiteX39" fmla="*/ 301785 w 301970"/>
                    <a:gd name="connsiteY39" fmla="*/ 26389 h 92994"/>
                    <a:gd name="connsiteX40" fmla="*/ 290924 w 301970"/>
                    <a:gd name="connsiteY40" fmla="*/ 15523 h 9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01970" h="92994">
                      <a:moveTo>
                        <a:pt x="55081" y="33374"/>
                      </a:moveTo>
                      <a:cubicBezTo>
                        <a:pt x="55081" y="23284"/>
                        <a:pt x="45772" y="24061"/>
                        <a:pt x="43444" y="17075"/>
                      </a:cubicBezTo>
                      <a:cubicBezTo>
                        <a:pt x="41117" y="10090"/>
                        <a:pt x="37238" y="13971"/>
                        <a:pt x="35686" y="9314"/>
                      </a:cubicBezTo>
                      <a:cubicBezTo>
                        <a:pt x="35686" y="8538"/>
                        <a:pt x="34911" y="7761"/>
                        <a:pt x="34135" y="6985"/>
                      </a:cubicBezTo>
                      <a:cubicBezTo>
                        <a:pt x="28705" y="8538"/>
                        <a:pt x="31032" y="13194"/>
                        <a:pt x="29480" y="13194"/>
                      </a:cubicBezTo>
                      <a:cubicBezTo>
                        <a:pt x="27928" y="13971"/>
                        <a:pt x="17068" y="14747"/>
                        <a:pt x="17068" y="11642"/>
                      </a:cubicBezTo>
                      <a:cubicBezTo>
                        <a:pt x="17068" y="8538"/>
                        <a:pt x="15516" y="3881"/>
                        <a:pt x="9310" y="2328"/>
                      </a:cubicBezTo>
                      <a:cubicBezTo>
                        <a:pt x="6206" y="1552"/>
                        <a:pt x="3103" y="1552"/>
                        <a:pt x="0" y="1552"/>
                      </a:cubicBezTo>
                      <a:cubicBezTo>
                        <a:pt x="3879" y="10090"/>
                        <a:pt x="3879" y="18627"/>
                        <a:pt x="4655" y="25613"/>
                      </a:cubicBezTo>
                      <a:cubicBezTo>
                        <a:pt x="4655" y="34927"/>
                        <a:pt x="18619" y="49673"/>
                        <a:pt x="20947" y="55883"/>
                      </a:cubicBezTo>
                      <a:cubicBezTo>
                        <a:pt x="23274" y="62092"/>
                        <a:pt x="27153" y="63644"/>
                        <a:pt x="35686" y="69853"/>
                      </a:cubicBezTo>
                      <a:cubicBezTo>
                        <a:pt x="44996" y="76062"/>
                        <a:pt x="62064" y="86928"/>
                        <a:pt x="65943" y="85376"/>
                      </a:cubicBezTo>
                      <a:cubicBezTo>
                        <a:pt x="69046" y="83824"/>
                        <a:pt x="60512" y="68301"/>
                        <a:pt x="55857" y="62868"/>
                      </a:cubicBezTo>
                      <a:cubicBezTo>
                        <a:pt x="50427" y="58211"/>
                        <a:pt x="55081" y="43464"/>
                        <a:pt x="55081" y="33374"/>
                      </a:cubicBezTo>
                      <a:close/>
                      <a:moveTo>
                        <a:pt x="290924" y="15523"/>
                      </a:moveTo>
                      <a:cubicBezTo>
                        <a:pt x="287045" y="16299"/>
                        <a:pt x="276959" y="16299"/>
                        <a:pt x="276959" y="11642"/>
                      </a:cubicBezTo>
                      <a:cubicBezTo>
                        <a:pt x="276959" y="7761"/>
                        <a:pt x="268425" y="0"/>
                        <a:pt x="262995" y="0"/>
                      </a:cubicBezTo>
                      <a:cubicBezTo>
                        <a:pt x="257564" y="0"/>
                        <a:pt x="251358" y="10866"/>
                        <a:pt x="250582" y="15523"/>
                      </a:cubicBezTo>
                      <a:cubicBezTo>
                        <a:pt x="249807" y="20180"/>
                        <a:pt x="241272" y="19404"/>
                        <a:pt x="242049" y="26389"/>
                      </a:cubicBezTo>
                      <a:cubicBezTo>
                        <a:pt x="242049" y="28717"/>
                        <a:pt x="240497" y="30270"/>
                        <a:pt x="238945" y="31046"/>
                      </a:cubicBezTo>
                      <a:cubicBezTo>
                        <a:pt x="240497" y="36479"/>
                        <a:pt x="241272" y="40360"/>
                        <a:pt x="238945" y="40360"/>
                      </a:cubicBezTo>
                      <a:cubicBezTo>
                        <a:pt x="235066" y="39584"/>
                        <a:pt x="234291" y="44240"/>
                        <a:pt x="228860" y="44240"/>
                      </a:cubicBezTo>
                      <a:cubicBezTo>
                        <a:pt x="227308" y="44240"/>
                        <a:pt x="223429" y="39584"/>
                        <a:pt x="220326" y="33374"/>
                      </a:cubicBezTo>
                      <a:cubicBezTo>
                        <a:pt x="220326" y="33374"/>
                        <a:pt x="220326" y="33374"/>
                        <a:pt x="220326" y="33374"/>
                      </a:cubicBezTo>
                      <a:cubicBezTo>
                        <a:pt x="216447" y="33374"/>
                        <a:pt x="208689" y="46569"/>
                        <a:pt x="206362" y="55106"/>
                      </a:cubicBezTo>
                      <a:cubicBezTo>
                        <a:pt x="204810" y="63644"/>
                        <a:pt x="196276" y="61316"/>
                        <a:pt x="183864" y="62092"/>
                      </a:cubicBezTo>
                      <a:cubicBezTo>
                        <a:pt x="171451" y="62868"/>
                        <a:pt x="176106" y="76062"/>
                        <a:pt x="173778" y="82272"/>
                      </a:cubicBezTo>
                      <a:cubicBezTo>
                        <a:pt x="171451" y="87705"/>
                        <a:pt x="157487" y="77615"/>
                        <a:pt x="150504" y="76062"/>
                      </a:cubicBezTo>
                      <a:cubicBezTo>
                        <a:pt x="151280" y="80719"/>
                        <a:pt x="153608" y="86152"/>
                        <a:pt x="155159" y="86152"/>
                      </a:cubicBezTo>
                      <a:cubicBezTo>
                        <a:pt x="159038" y="86152"/>
                        <a:pt x="164469" y="95466"/>
                        <a:pt x="168348" y="92361"/>
                      </a:cubicBezTo>
                      <a:cubicBezTo>
                        <a:pt x="172227" y="89257"/>
                        <a:pt x="183088" y="92361"/>
                        <a:pt x="188518" y="90809"/>
                      </a:cubicBezTo>
                      <a:cubicBezTo>
                        <a:pt x="193949" y="89257"/>
                        <a:pt x="194725" y="84600"/>
                        <a:pt x="204034" y="84600"/>
                      </a:cubicBezTo>
                      <a:cubicBezTo>
                        <a:pt x="213344" y="84600"/>
                        <a:pt x="209465" y="92361"/>
                        <a:pt x="218775" y="87705"/>
                      </a:cubicBezTo>
                      <a:cubicBezTo>
                        <a:pt x="228084" y="83048"/>
                        <a:pt x="233515" y="86928"/>
                        <a:pt x="232739" y="78391"/>
                      </a:cubicBezTo>
                      <a:cubicBezTo>
                        <a:pt x="231963" y="69853"/>
                        <a:pt x="238170" y="69853"/>
                        <a:pt x="237394" y="63644"/>
                      </a:cubicBezTo>
                      <a:cubicBezTo>
                        <a:pt x="236618" y="57435"/>
                        <a:pt x="247479" y="62092"/>
                        <a:pt x="246703" y="49673"/>
                      </a:cubicBezTo>
                      <a:cubicBezTo>
                        <a:pt x="245928" y="38031"/>
                        <a:pt x="262995" y="39584"/>
                        <a:pt x="270753" y="39584"/>
                      </a:cubicBezTo>
                      <a:cubicBezTo>
                        <a:pt x="272304" y="39584"/>
                        <a:pt x="275408" y="40360"/>
                        <a:pt x="278511" y="41912"/>
                      </a:cubicBezTo>
                      <a:cubicBezTo>
                        <a:pt x="283941" y="39584"/>
                        <a:pt x="291699" y="35703"/>
                        <a:pt x="287820" y="32598"/>
                      </a:cubicBezTo>
                      <a:cubicBezTo>
                        <a:pt x="283941" y="28717"/>
                        <a:pt x="300233" y="31822"/>
                        <a:pt x="301785" y="26389"/>
                      </a:cubicBezTo>
                      <a:cubicBezTo>
                        <a:pt x="303336" y="19404"/>
                        <a:pt x="294803" y="14747"/>
                        <a:pt x="290924" y="15523"/>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3" name="Forma libre 1342">
                  <a:extLst>
                    <a:ext uri="{FF2B5EF4-FFF2-40B4-BE49-F238E27FC236}">
                      <a16:creationId xmlns:a16="http://schemas.microsoft.com/office/drawing/2014/main" id="{0DC734AF-AEC3-18AF-3884-E81D8D028E8E}"/>
                    </a:ext>
                  </a:extLst>
                </p:cNvPr>
                <p:cNvSpPr/>
                <p:nvPr/>
              </p:nvSpPr>
              <p:spPr>
                <a:xfrm>
                  <a:off x="5859644" y="2931980"/>
                  <a:ext cx="20088" cy="13194"/>
                </a:xfrm>
                <a:custGeom>
                  <a:avLst/>
                  <a:gdLst>
                    <a:gd name="connsiteX0" fmla="*/ 8534 w 20088"/>
                    <a:gd name="connsiteY0" fmla="*/ 13195 h 13194"/>
                    <a:gd name="connsiteX1" fmla="*/ 18619 w 20088"/>
                    <a:gd name="connsiteY1" fmla="*/ 9314 h 13194"/>
                    <a:gd name="connsiteX2" fmla="*/ 18619 w 20088"/>
                    <a:gd name="connsiteY2" fmla="*/ 0 h 13194"/>
                    <a:gd name="connsiteX3" fmla="*/ 10861 w 20088"/>
                    <a:gd name="connsiteY3" fmla="*/ 3881 h 13194"/>
                    <a:gd name="connsiteX4" fmla="*/ 0 w 20088"/>
                    <a:gd name="connsiteY4" fmla="*/ 2328 h 13194"/>
                    <a:gd name="connsiteX5" fmla="*/ 8534 w 20088"/>
                    <a:gd name="connsiteY5" fmla="*/ 13195 h 13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088" h="13194">
                      <a:moveTo>
                        <a:pt x="8534" y="13195"/>
                      </a:moveTo>
                      <a:cubicBezTo>
                        <a:pt x="13965" y="13195"/>
                        <a:pt x="14740" y="8538"/>
                        <a:pt x="18619" y="9314"/>
                      </a:cubicBezTo>
                      <a:cubicBezTo>
                        <a:pt x="20947" y="10090"/>
                        <a:pt x="20171" y="5433"/>
                        <a:pt x="18619" y="0"/>
                      </a:cubicBezTo>
                      <a:cubicBezTo>
                        <a:pt x="15516" y="776"/>
                        <a:pt x="10861" y="776"/>
                        <a:pt x="10861" y="3881"/>
                      </a:cubicBezTo>
                      <a:cubicBezTo>
                        <a:pt x="10861" y="7761"/>
                        <a:pt x="3879" y="2328"/>
                        <a:pt x="0" y="2328"/>
                      </a:cubicBezTo>
                      <a:cubicBezTo>
                        <a:pt x="3103" y="8538"/>
                        <a:pt x="6207" y="13195"/>
                        <a:pt x="8534" y="1319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4" name="Forma libre 1343">
                  <a:extLst>
                    <a:ext uri="{FF2B5EF4-FFF2-40B4-BE49-F238E27FC236}">
                      <a16:creationId xmlns:a16="http://schemas.microsoft.com/office/drawing/2014/main" id="{4D988B7E-B327-C8DE-ADE2-9D40FC7EEC69}"/>
                    </a:ext>
                  </a:extLst>
                </p:cNvPr>
                <p:cNvSpPr/>
                <p:nvPr/>
              </p:nvSpPr>
              <p:spPr>
                <a:xfrm>
                  <a:off x="4697501" y="2387049"/>
                  <a:ext cx="152831" cy="149872"/>
                </a:xfrm>
                <a:custGeom>
                  <a:avLst/>
                  <a:gdLst>
                    <a:gd name="connsiteX0" fmla="*/ 128782 w 152831"/>
                    <a:gd name="connsiteY0" fmla="*/ 134350 h 149872"/>
                    <a:gd name="connsiteX1" fmla="*/ 135764 w 152831"/>
                    <a:gd name="connsiteY1" fmla="*/ 128917 h 149872"/>
                    <a:gd name="connsiteX2" fmla="*/ 145850 w 152831"/>
                    <a:gd name="connsiteY2" fmla="*/ 134350 h 149872"/>
                    <a:gd name="connsiteX3" fmla="*/ 152832 w 152831"/>
                    <a:gd name="connsiteY3" fmla="*/ 130469 h 149872"/>
                    <a:gd name="connsiteX4" fmla="*/ 144298 w 152831"/>
                    <a:gd name="connsiteY4" fmla="*/ 118051 h 149872"/>
                    <a:gd name="connsiteX5" fmla="*/ 138868 w 152831"/>
                    <a:gd name="connsiteY5" fmla="*/ 107961 h 149872"/>
                    <a:gd name="connsiteX6" fmla="*/ 140419 w 152831"/>
                    <a:gd name="connsiteY6" fmla="*/ 97871 h 149872"/>
                    <a:gd name="connsiteX7" fmla="*/ 132661 w 152831"/>
                    <a:gd name="connsiteY7" fmla="*/ 88557 h 149872"/>
                    <a:gd name="connsiteX8" fmla="*/ 115594 w 152831"/>
                    <a:gd name="connsiteY8" fmla="*/ 76915 h 149872"/>
                    <a:gd name="connsiteX9" fmla="*/ 107836 w 152831"/>
                    <a:gd name="connsiteY9" fmla="*/ 68377 h 149872"/>
                    <a:gd name="connsiteX10" fmla="*/ 106284 w 152831"/>
                    <a:gd name="connsiteY10" fmla="*/ 54407 h 149872"/>
                    <a:gd name="connsiteX11" fmla="*/ 112490 w 152831"/>
                    <a:gd name="connsiteY11" fmla="*/ 41988 h 149872"/>
                    <a:gd name="connsiteX12" fmla="*/ 114042 w 152831"/>
                    <a:gd name="connsiteY12" fmla="*/ 32674 h 149872"/>
                    <a:gd name="connsiteX13" fmla="*/ 107836 w 152831"/>
                    <a:gd name="connsiteY13" fmla="*/ 27241 h 149872"/>
                    <a:gd name="connsiteX14" fmla="*/ 99302 w 152831"/>
                    <a:gd name="connsiteY14" fmla="*/ 17928 h 149872"/>
                    <a:gd name="connsiteX15" fmla="*/ 93871 w 152831"/>
                    <a:gd name="connsiteY15" fmla="*/ 5509 h 149872"/>
                    <a:gd name="connsiteX16" fmla="*/ 77580 w 152831"/>
                    <a:gd name="connsiteY16" fmla="*/ 3181 h 149872"/>
                    <a:gd name="connsiteX17" fmla="*/ 63615 w 152831"/>
                    <a:gd name="connsiteY17" fmla="*/ 76 h 149872"/>
                    <a:gd name="connsiteX18" fmla="*/ 56633 w 152831"/>
                    <a:gd name="connsiteY18" fmla="*/ 5509 h 149872"/>
                    <a:gd name="connsiteX19" fmla="*/ 56633 w 152831"/>
                    <a:gd name="connsiteY19" fmla="*/ 5509 h 149872"/>
                    <a:gd name="connsiteX20" fmla="*/ 47324 w 152831"/>
                    <a:gd name="connsiteY20" fmla="*/ 12495 h 149872"/>
                    <a:gd name="connsiteX21" fmla="*/ 37238 w 152831"/>
                    <a:gd name="connsiteY21" fmla="*/ 20256 h 149872"/>
                    <a:gd name="connsiteX22" fmla="*/ 38790 w 152831"/>
                    <a:gd name="connsiteY22" fmla="*/ 33451 h 149872"/>
                    <a:gd name="connsiteX23" fmla="*/ 37238 w 152831"/>
                    <a:gd name="connsiteY23" fmla="*/ 45869 h 149872"/>
                    <a:gd name="connsiteX24" fmla="*/ 33359 w 152831"/>
                    <a:gd name="connsiteY24" fmla="*/ 55183 h 149872"/>
                    <a:gd name="connsiteX25" fmla="*/ 0 w 152831"/>
                    <a:gd name="connsiteY25" fmla="*/ 73034 h 149872"/>
                    <a:gd name="connsiteX26" fmla="*/ 1552 w 152831"/>
                    <a:gd name="connsiteY26" fmla="*/ 80796 h 149872"/>
                    <a:gd name="connsiteX27" fmla="*/ 5431 w 152831"/>
                    <a:gd name="connsiteY27" fmla="*/ 96319 h 149872"/>
                    <a:gd name="connsiteX28" fmla="*/ 17843 w 152831"/>
                    <a:gd name="connsiteY28" fmla="*/ 96319 h 149872"/>
                    <a:gd name="connsiteX29" fmla="*/ 48875 w 152831"/>
                    <a:gd name="connsiteY29" fmla="*/ 114170 h 149872"/>
                    <a:gd name="connsiteX30" fmla="*/ 86113 w 152831"/>
                    <a:gd name="connsiteY30" fmla="*/ 142111 h 149872"/>
                    <a:gd name="connsiteX31" fmla="*/ 104733 w 152831"/>
                    <a:gd name="connsiteY31" fmla="*/ 148320 h 149872"/>
                    <a:gd name="connsiteX32" fmla="*/ 122576 w 152831"/>
                    <a:gd name="connsiteY32" fmla="*/ 149873 h 149872"/>
                    <a:gd name="connsiteX33" fmla="*/ 128782 w 152831"/>
                    <a:gd name="connsiteY33" fmla="*/ 134350 h 149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152831" h="149872">
                      <a:moveTo>
                        <a:pt x="128782" y="134350"/>
                      </a:moveTo>
                      <a:cubicBezTo>
                        <a:pt x="131110" y="132021"/>
                        <a:pt x="131110" y="129693"/>
                        <a:pt x="135764" y="128917"/>
                      </a:cubicBezTo>
                      <a:cubicBezTo>
                        <a:pt x="139643" y="128140"/>
                        <a:pt x="141971" y="130469"/>
                        <a:pt x="145850" y="134350"/>
                      </a:cubicBezTo>
                      <a:cubicBezTo>
                        <a:pt x="147401" y="132797"/>
                        <a:pt x="149729" y="131245"/>
                        <a:pt x="152832" y="130469"/>
                      </a:cubicBezTo>
                      <a:cubicBezTo>
                        <a:pt x="148953" y="125812"/>
                        <a:pt x="143522" y="121155"/>
                        <a:pt x="144298" y="118051"/>
                      </a:cubicBezTo>
                      <a:cubicBezTo>
                        <a:pt x="145074" y="113394"/>
                        <a:pt x="139643" y="110289"/>
                        <a:pt x="138868" y="107961"/>
                      </a:cubicBezTo>
                      <a:cubicBezTo>
                        <a:pt x="138092" y="104856"/>
                        <a:pt x="142747" y="100199"/>
                        <a:pt x="140419" y="97871"/>
                      </a:cubicBezTo>
                      <a:cubicBezTo>
                        <a:pt x="138092" y="95542"/>
                        <a:pt x="137316" y="89333"/>
                        <a:pt x="132661" y="88557"/>
                      </a:cubicBezTo>
                      <a:cubicBezTo>
                        <a:pt x="128006" y="87781"/>
                        <a:pt x="114818" y="80796"/>
                        <a:pt x="115594" y="76915"/>
                      </a:cubicBezTo>
                      <a:cubicBezTo>
                        <a:pt x="116369" y="72258"/>
                        <a:pt x="110939" y="69153"/>
                        <a:pt x="107836" y="68377"/>
                      </a:cubicBezTo>
                      <a:cubicBezTo>
                        <a:pt x="105508" y="66825"/>
                        <a:pt x="103181" y="55959"/>
                        <a:pt x="106284" y="54407"/>
                      </a:cubicBezTo>
                      <a:cubicBezTo>
                        <a:pt x="109387" y="52854"/>
                        <a:pt x="108611" y="41988"/>
                        <a:pt x="112490" y="41988"/>
                      </a:cubicBezTo>
                      <a:cubicBezTo>
                        <a:pt x="116369" y="41988"/>
                        <a:pt x="113266" y="36555"/>
                        <a:pt x="114042" y="32674"/>
                      </a:cubicBezTo>
                      <a:cubicBezTo>
                        <a:pt x="115594" y="28794"/>
                        <a:pt x="110939" y="27241"/>
                        <a:pt x="107836" y="27241"/>
                      </a:cubicBezTo>
                      <a:cubicBezTo>
                        <a:pt x="104733" y="27241"/>
                        <a:pt x="99302" y="22585"/>
                        <a:pt x="99302" y="17928"/>
                      </a:cubicBezTo>
                      <a:cubicBezTo>
                        <a:pt x="99302" y="13271"/>
                        <a:pt x="93096" y="7838"/>
                        <a:pt x="93871" y="5509"/>
                      </a:cubicBezTo>
                      <a:cubicBezTo>
                        <a:pt x="93096" y="13271"/>
                        <a:pt x="81459" y="853"/>
                        <a:pt x="77580" y="3181"/>
                      </a:cubicBezTo>
                      <a:cubicBezTo>
                        <a:pt x="73701" y="4733"/>
                        <a:pt x="71373" y="-700"/>
                        <a:pt x="63615" y="76"/>
                      </a:cubicBezTo>
                      <a:cubicBezTo>
                        <a:pt x="58961" y="853"/>
                        <a:pt x="58961" y="3181"/>
                        <a:pt x="56633" y="5509"/>
                      </a:cubicBezTo>
                      <a:lnTo>
                        <a:pt x="56633" y="5509"/>
                      </a:lnTo>
                      <a:lnTo>
                        <a:pt x="47324" y="12495"/>
                      </a:lnTo>
                      <a:cubicBezTo>
                        <a:pt x="47324" y="12495"/>
                        <a:pt x="39566" y="14823"/>
                        <a:pt x="37238" y="20256"/>
                      </a:cubicBezTo>
                      <a:cubicBezTo>
                        <a:pt x="35687" y="24913"/>
                        <a:pt x="41117" y="30346"/>
                        <a:pt x="38790" y="33451"/>
                      </a:cubicBezTo>
                      <a:cubicBezTo>
                        <a:pt x="36463" y="36555"/>
                        <a:pt x="37238" y="43541"/>
                        <a:pt x="37238" y="45869"/>
                      </a:cubicBezTo>
                      <a:cubicBezTo>
                        <a:pt x="38014" y="48197"/>
                        <a:pt x="33359" y="55183"/>
                        <a:pt x="33359" y="55183"/>
                      </a:cubicBezTo>
                      <a:cubicBezTo>
                        <a:pt x="33359" y="55183"/>
                        <a:pt x="14740" y="65273"/>
                        <a:pt x="0" y="73034"/>
                      </a:cubicBezTo>
                      <a:cubicBezTo>
                        <a:pt x="0" y="76139"/>
                        <a:pt x="776" y="78467"/>
                        <a:pt x="1552" y="80796"/>
                      </a:cubicBezTo>
                      <a:cubicBezTo>
                        <a:pt x="2328" y="83900"/>
                        <a:pt x="3879" y="90885"/>
                        <a:pt x="5431" y="96319"/>
                      </a:cubicBezTo>
                      <a:cubicBezTo>
                        <a:pt x="11637" y="96319"/>
                        <a:pt x="12413" y="95542"/>
                        <a:pt x="17843" y="96319"/>
                      </a:cubicBezTo>
                      <a:cubicBezTo>
                        <a:pt x="23274" y="97095"/>
                        <a:pt x="43445" y="111841"/>
                        <a:pt x="48875" y="114170"/>
                      </a:cubicBezTo>
                      <a:cubicBezTo>
                        <a:pt x="53530" y="116498"/>
                        <a:pt x="80683" y="136678"/>
                        <a:pt x="86113" y="142111"/>
                      </a:cubicBezTo>
                      <a:cubicBezTo>
                        <a:pt x="91544" y="146768"/>
                        <a:pt x="100854" y="148320"/>
                        <a:pt x="104733" y="148320"/>
                      </a:cubicBezTo>
                      <a:cubicBezTo>
                        <a:pt x="107060" y="148320"/>
                        <a:pt x="115594" y="149096"/>
                        <a:pt x="122576" y="149873"/>
                      </a:cubicBezTo>
                      <a:cubicBezTo>
                        <a:pt x="124903" y="142887"/>
                        <a:pt x="128006" y="135902"/>
                        <a:pt x="128782" y="13435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5" name="Forma libre 1344">
                  <a:extLst>
                    <a:ext uri="{FF2B5EF4-FFF2-40B4-BE49-F238E27FC236}">
                      <a16:creationId xmlns:a16="http://schemas.microsoft.com/office/drawing/2014/main" id="{A28C2D0A-7532-F7EE-FDF9-B9C5FED5ECE8}"/>
                    </a:ext>
                  </a:extLst>
                </p:cNvPr>
                <p:cNvSpPr/>
                <p:nvPr/>
              </p:nvSpPr>
              <p:spPr>
                <a:xfrm>
                  <a:off x="4820077" y="2516593"/>
                  <a:ext cx="29480" cy="27313"/>
                </a:xfrm>
                <a:custGeom>
                  <a:avLst/>
                  <a:gdLst>
                    <a:gd name="connsiteX0" fmla="*/ 9309 w 29480"/>
                    <a:gd name="connsiteY0" fmla="*/ 19552 h 27313"/>
                    <a:gd name="connsiteX1" fmla="*/ 17067 w 29480"/>
                    <a:gd name="connsiteY1" fmla="*/ 26538 h 27313"/>
                    <a:gd name="connsiteX2" fmla="*/ 29480 w 29480"/>
                    <a:gd name="connsiteY2" fmla="*/ 27314 h 27313"/>
                    <a:gd name="connsiteX3" fmla="*/ 21722 w 29480"/>
                    <a:gd name="connsiteY3" fmla="*/ 7910 h 27313"/>
                    <a:gd name="connsiteX4" fmla="*/ 23274 w 29480"/>
                    <a:gd name="connsiteY4" fmla="*/ 5582 h 27313"/>
                    <a:gd name="connsiteX5" fmla="*/ 13188 w 29480"/>
                    <a:gd name="connsiteY5" fmla="*/ 149 h 27313"/>
                    <a:gd name="connsiteX6" fmla="*/ 6206 w 29480"/>
                    <a:gd name="connsiteY6" fmla="*/ 5582 h 27313"/>
                    <a:gd name="connsiteX7" fmla="*/ 0 w 29480"/>
                    <a:gd name="connsiteY7" fmla="*/ 19552 h 27313"/>
                    <a:gd name="connsiteX8" fmla="*/ 9309 w 29480"/>
                    <a:gd name="connsiteY8" fmla="*/ 19552 h 27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80" h="27313">
                      <a:moveTo>
                        <a:pt x="9309" y="19552"/>
                      </a:moveTo>
                      <a:lnTo>
                        <a:pt x="17067" y="26538"/>
                      </a:lnTo>
                      <a:lnTo>
                        <a:pt x="29480" y="27314"/>
                      </a:lnTo>
                      <a:cubicBezTo>
                        <a:pt x="26377" y="20329"/>
                        <a:pt x="21722" y="10239"/>
                        <a:pt x="21722" y="7910"/>
                      </a:cubicBezTo>
                      <a:cubicBezTo>
                        <a:pt x="21722" y="7134"/>
                        <a:pt x="22498" y="6358"/>
                        <a:pt x="23274" y="5582"/>
                      </a:cubicBezTo>
                      <a:cubicBezTo>
                        <a:pt x="19395" y="1701"/>
                        <a:pt x="17067" y="-627"/>
                        <a:pt x="13188" y="149"/>
                      </a:cubicBezTo>
                      <a:cubicBezTo>
                        <a:pt x="8534" y="925"/>
                        <a:pt x="7758" y="4029"/>
                        <a:pt x="6206" y="5582"/>
                      </a:cubicBezTo>
                      <a:cubicBezTo>
                        <a:pt x="4655" y="7134"/>
                        <a:pt x="1551" y="14119"/>
                        <a:pt x="0" y="19552"/>
                      </a:cubicBezTo>
                      <a:cubicBezTo>
                        <a:pt x="5430" y="19552"/>
                        <a:pt x="9309" y="19552"/>
                        <a:pt x="9309" y="1955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6" name="Forma libre 1345">
                  <a:extLst>
                    <a:ext uri="{FF2B5EF4-FFF2-40B4-BE49-F238E27FC236}">
                      <a16:creationId xmlns:a16="http://schemas.microsoft.com/office/drawing/2014/main" id="{4702C0BA-63E0-61BF-7CB2-12458BA9C87F}"/>
                    </a:ext>
                  </a:extLst>
                </p:cNvPr>
                <p:cNvSpPr/>
                <p:nvPr/>
              </p:nvSpPr>
              <p:spPr>
                <a:xfrm>
                  <a:off x="4024690" y="2120131"/>
                  <a:ext cx="225589" cy="192508"/>
                </a:xfrm>
                <a:custGeom>
                  <a:avLst/>
                  <a:gdLst>
                    <a:gd name="connsiteX0" fmla="*/ 198800 w 225589"/>
                    <a:gd name="connsiteY0" fmla="*/ 45017 h 192508"/>
                    <a:gd name="connsiteX1" fmla="*/ 190266 w 225589"/>
                    <a:gd name="connsiteY1" fmla="*/ 41912 h 192508"/>
                    <a:gd name="connsiteX2" fmla="*/ 180181 w 225589"/>
                    <a:gd name="connsiteY2" fmla="*/ 37255 h 192508"/>
                    <a:gd name="connsiteX3" fmla="*/ 163889 w 225589"/>
                    <a:gd name="connsiteY3" fmla="*/ 34150 h 192508"/>
                    <a:gd name="connsiteX4" fmla="*/ 156131 w 225589"/>
                    <a:gd name="connsiteY4" fmla="*/ 28717 h 192508"/>
                    <a:gd name="connsiteX5" fmla="*/ 151477 w 225589"/>
                    <a:gd name="connsiteY5" fmla="*/ 21732 h 192508"/>
                    <a:gd name="connsiteX6" fmla="*/ 144494 w 225589"/>
                    <a:gd name="connsiteY6" fmla="*/ 24837 h 192508"/>
                    <a:gd name="connsiteX7" fmla="*/ 139840 w 225589"/>
                    <a:gd name="connsiteY7" fmla="*/ 19404 h 192508"/>
                    <a:gd name="connsiteX8" fmla="*/ 130530 w 225589"/>
                    <a:gd name="connsiteY8" fmla="*/ 13194 h 192508"/>
                    <a:gd name="connsiteX9" fmla="*/ 122772 w 225589"/>
                    <a:gd name="connsiteY9" fmla="*/ 8538 h 192508"/>
                    <a:gd name="connsiteX10" fmla="*/ 117342 w 225589"/>
                    <a:gd name="connsiteY10" fmla="*/ 2328 h 192508"/>
                    <a:gd name="connsiteX11" fmla="*/ 115014 w 225589"/>
                    <a:gd name="connsiteY11" fmla="*/ 0 h 192508"/>
                    <a:gd name="connsiteX12" fmla="*/ 111135 w 225589"/>
                    <a:gd name="connsiteY12" fmla="*/ 0 h 192508"/>
                    <a:gd name="connsiteX13" fmla="*/ 101826 w 225589"/>
                    <a:gd name="connsiteY13" fmla="*/ 13194 h 192508"/>
                    <a:gd name="connsiteX14" fmla="*/ 85534 w 225589"/>
                    <a:gd name="connsiteY14" fmla="*/ 24061 h 192508"/>
                    <a:gd name="connsiteX15" fmla="*/ 75448 w 225589"/>
                    <a:gd name="connsiteY15" fmla="*/ 34927 h 192508"/>
                    <a:gd name="connsiteX16" fmla="*/ 56053 w 225589"/>
                    <a:gd name="connsiteY16" fmla="*/ 27941 h 192508"/>
                    <a:gd name="connsiteX17" fmla="*/ 46744 w 225589"/>
                    <a:gd name="connsiteY17" fmla="*/ 34150 h 192508"/>
                    <a:gd name="connsiteX18" fmla="*/ 49071 w 225589"/>
                    <a:gd name="connsiteY18" fmla="*/ 50450 h 192508"/>
                    <a:gd name="connsiteX19" fmla="*/ 35107 w 225589"/>
                    <a:gd name="connsiteY19" fmla="*/ 49673 h 192508"/>
                    <a:gd name="connsiteX20" fmla="*/ 25797 w 225589"/>
                    <a:gd name="connsiteY20" fmla="*/ 45017 h 192508"/>
                    <a:gd name="connsiteX21" fmla="*/ 10282 w 225589"/>
                    <a:gd name="connsiteY21" fmla="*/ 46569 h 192508"/>
                    <a:gd name="connsiteX22" fmla="*/ 972 w 225589"/>
                    <a:gd name="connsiteY22" fmla="*/ 54330 h 192508"/>
                    <a:gd name="connsiteX23" fmla="*/ 2524 w 225589"/>
                    <a:gd name="connsiteY23" fmla="*/ 63644 h 192508"/>
                    <a:gd name="connsiteX24" fmla="*/ 23470 w 225589"/>
                    <a:gd name="connsiteY24" fmla="*/ 70629 h 192508"/>
                    <a:gd name="connsiteX25" fmla="*/ 37434 w 225589"/>
                    <a:gd name="connsiteY25" fmla="*/ 74510 h 192508"/>
                    <a:gd name="connsiteX26" fmla="*/ 42865 w 225589"/>
                    <a:gd name="connsiteY26" fmla="*/ 81495 h 192508"/>
                    <a:gd name="connsiteX27" fmla="*/ 55278 w 225589"/>
                    <a:gd name="connsiteY27" fmla="*/ 94690 h 192508"/>
                    <a:gd name="connsiteX28" fmla="*/ 59157 w 225589"/>
                    <a:gd name="connsiteY28" fmla="*/ 107108 h 192508"/>
                    <a:gd name="connsiteX29" fmla="*/ 56829 w 225589"/>
                    <a:gd name="connsiteY29" fmla="*/ 125736 h 192508"/>
                    <a:gd name="connsiteX30" fmla="*/ 49071 w 225589"/>
                    <a:gd name="connsiteY30" fmla="*/ 153677 h 192508"/>
                    <a:gd name="connsiteX31" fmla="*/ 48295 w 225589"/>
                    <a:gd name="connsiteY31" fmla="*/ 153677 h 192508"/>
                    <a:gd name="connsiteX32" fmla="*/ 56829 w 225589"/>
                    <a:gd name="connsiteY32" fmla="*/ 158334 h 192508"/>
                    <a:gd name="connsiteX33" fmla="*/ 72345 w 225589"/>
                    <a:gd name="connsiteY33" fmla="*/ 165319 h 192508"/>
                    <a:gd name="connsiteX34" fmla="*/ 84758 w 225589"/>
                    <a:gd name="connsiteY34" fmla="*/ 164543 h 192508"/>
                    <a:gd name="connsiteX35" fmla="*/ 91740 w 225589"/>
                    <a:gd name="connsiteY35" fmla="*/ 166095 h 192508"/>
                    <a:gd name="connsiteX36" fmla="*/ 110359 w 225589"/>
                    <a:gd name="connsiteY36" fmla="*/ 170752 h 192508"/>
                    <a:gd name="connsiteX37" fmla="*/ 126651 w 225589"/>
                    <a:gd name="connsiteY37" fmla="*/ 171528 h 192508"/>
                    <a:gd name="connsiteX38" fmla="*/ 125875 w 225589"/>
                    <a:gd name="connsiteY38" fmla="*/ 167648 h 192508"/>
                    <a:gd name="connsiteX39" fmla="*/ 139064 w 225589"/>
                    <a:gd name="connsiteY39" fmla="*/ 152125 h 192508"/>
                    <a:gd name="connsiteX40" fmla="*/ 167768 w 225589"/>
                    <a:gd name="connsiteY40" fmla="*/ 158334 h 192508"/>
                    <a:gd name="connsiteX41" fmla="*/ 185612 w 225589"/>
                    <a:gd name="connsiteY41" fmla="*/ 152125 h 192508"/>
                    <a:gd name="connsiteX42" fmla="*/ 195697 w 225589"/>
                    <a:gd name="connsiteY42" fmla="*/ 145916 h 192508"/>
                    <a:gd name="connsiteX43" fmla="*/ 197248 w 225589"/>
                    <a:gd name="connsiteY43" fmla="*/ 140482 h 192508"/>
                    <a:gd name="connsiteX44" fmla="*/ 190266 w 225589"/>
                    <a:gd name="connsiteY44" fmla="*/ 138154 h 192508"/>
                    <a:gd name="connsiteX45" fmla="*/ 187163 w 225589"/>
                    <a:gd name="connsiteY45" fmla="*/ 130393 h 192508"/>
                    <a:gd name="connsiteX46" fmla="*/ 182508 w 225589"/>
                    <a:gd name="connsiteY46" fmla="*/ 122631 h 192508"/>
                    <a:gd name="connsiteX47" fmla="*/ 185612 w 225589"/>
                    <a:gd name="connsiteY47" fmla="*/ 118750 h 192508"/>
                    <a:gd name="connsiteX48" fmla="*/ 188715 w 225589"/>
                    <a:gd name="connsiteY48" fmla="*/ 112541 h 192508"/>
                    <a:gd name="connsiteX49" fmla="*/ 187163 w 225589"/>
                    <a:gd name="connsiteY49" fmla="*/ 104780 h 192508"/>
                    <a:gd name="connsiteX50" fmla="*/ 184060 w 225589"/>
                    <a:gd name="connsiteY50" fmla="*/ 97018 h 192508"/>
                    <a:gd name="connsiteX51" fmla="*/ 177078 w 225589"/>
                    <a:gd name="connsiteY51" fmla="*/ 96242 h 192508"/>
                    <a:gd name="connsiteX52" fmla="*/ 174750 w 225589"/>
                    <a:gd name="connsiteY52" fmla="*/ 90809 h 192508"/>
                    <a:gd name="connsiteX53" fmla="*/ 184836 w 225589"/>
                    <a:gd name="connsiteY53" fmla="*/ 78391 h 192508"/>
                    <a:gd name="connsiteX54" fmla="*/ 192594 w 225589"/>
                    <a:gd name="connsiteY54" fmla="*/ 72182 h 192508"/>
                    <a:gd name="connsiteX55" fmla="*/ 195697 w 225589"/>
                    <a:gd name="connsiteY55" fmla="*/ 60539 h 192508"/>
                    <a:gd name="connsiteX56" fmla="*/ 201903 w 225589"/>
                    <a:gd name="connsiteY56" fmla="*/ 48121 h 192508"/>
                    <a:gd name="connsiteX57" fmla="*/ 198800 w 225589"/>
                    <a:gd name="connsiteY57" fmla="*/ 45017 h 192508"/>
                    <a:gd name="connsiteX58" fmla="*/ 223626 w 225589"/>
                    <a:gd name="connsiteY58" fmla="*/ 162991 h 192508"/>
                    <a:gd name="connsiteX59" fmla="*/ 214316 w 225589"/>
                    <a:gd name="connsiteY59" fmla="*/ 171528 h 192508"/>
                    <a:gd name="connsiteX60" fmla="*/ 220522 w 225589"/>
                    <a:gd name="connsiteY60" fmla="*/ 192484 h 192508"/>
                    <a:gd name="connsiteX61" fmla="*/ 223626 w 225589"/>
                    <a:gd name="connsiteY61" fmla="*/ 162991 h 192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225589" h="192508">
                      <a:moveTo>
                        <a:pt x="198800" y="45017"/>
                      </a:moveTo>
                      <a:cubicBezTo>
                        <a:pt x="196473" y="45017"/>
                        <a:pt x="194921" y="41912"/>
                        <a:pt x="190266" y="41912"/>
                      </a:cubicBezTo>
                      <a:cubicBezTo>
                        <a:pt x="185612" y="41912"/>
                        <a:pt x="182508" y="39583"/>
                        <a:pt x="180181" y="37255"/>
                      </a:cubicBezTo>
                      <a:cubicBezTo>
                        <a:pt x="177854" y="34150"/>
                        <a:pt x="167768" y="34150"/>
                        <a:pt x="163889" y="34150"/>
                      </a:cubicBezTo>
                      <a:cubicBezTo>
                        <a:pt x="160786" y="34927"/>
                        <a:pt x="159235" y="27941"/>
                        <a:pt x="156131" y="28717"/>
                      </a:cubicBezTo>
                      <a:cubicBezTo>
                        <a:pt x="153028" y="29494"/>
                        <a:pt x="151477" y="24061"/>
                        <a:pt x="151477" y="21732"/>
                      </a:cubicBezTo>
                      <a:cubicBezTo>
                        <a:pt x="151477" y="18627"/>
                        <a:pt x="147598" y="24061"/>
                        <a:pt x="144494" y="24837"/>
                      </a:cubicBezTo>
                      <a:cubicBezTo>
                        <a:pt x="141391" y="26389"/>
                        <a:pt x="140615" y="21732"/>
                        <a:pt x="139840" y="19404"/>
                      </a:cubicBezTo>
                      <a:cubicBezTo>
                        <a:pt x="139840" y="17075"/>
                        <a:pt x="133633" y="15523"/>
                        <a:pt x="130530" y="13194"/>
                      </a:cubicBezTo>
                      <a:cubicBezTo>
                        <a:pt x="127427" y="11642"/>
                        <a:pt x="124324" y="6209"/>
                        <a:pt x="122772" y="8538"/>
                      </a:cubicBezTo>
                      <a:cubicBezTo>
                        <a:pt x="121221" y="10866"/>
                        <a:pt x="117342" y="5433"/>
                        <a:pt x="117342" y="2328"/>
                      </a:cubicBezTo>
                      <a:cubicBezTo>
                        <a:pt x="117342" y="776"/>
                        <a:pt x="115790" y="1552"/>
                        <a:pt x="115014" y="0"/>
                      </a:cubicBezTo>
                      <a:cubicBezTo>
                        <a:pt x="113463" y="0"/>
                        <a:pt x="112687" y="0"/>
                        <a:pt x="111135" y="0"/>
                      </a:cubicBezTo>
                      <a:cubicBezTo>
                        <a:pt x="105705" y="0"/>
                        <a:pt x="101050" y="3881"/>
                        <a:pt x="101826" y="13194"/>
                      </a:cubicBezTo>
                      <a:cubicBezTo>
                        <a:pt x="102601" y="22508"/>
                        <a:pt x="94843" y="23284"/>
                        <a:pt x="85534" y="24061"/>
                      </a:cubicBezTo>
                      <a:cubicBezTo>
                        <a:pt x="76224" y="24837"/>
                        <a:pt x="79327" y="31822"/>
                        <a:pt x="75448" y="34927"/>
                      </a:cubicBezTo>
                      <a:cubicBezTo>
                        <a:pt x="71569" y="38031"/>
                        <a:pt x="57605" y="33374"/>
                        <a:pt x="56053" y="27941"/>
                      </a:cubicBezTo>
                      <a:cubicBezTo>
                        <a:pt x="54502" y="22508"/>
                        <a:pt x="42089" y="27941"/>
                        <a:pt x="46744" y="34150"/>
                      </a:cubicBezTo>
                      <a:cubicBezTo>
                        <a:pt x="52174" y="40360"/>
                        <a:pt x="52174" y="48121"/>
                        <a:pt x="49071" y="50450"/>
                      </a:cubicBezTo>
                      <a:cubicBezTo>
                        <a:pt x="45968" y="52778"/>
                        <a:pt x="39762" y="46569"/>
                        <a:pt x="35107" y="49673"/>
                      </a:cubicBezTo>
                      <a:cubicBezTo>
                        <a:pt x="31228" y="52778"/>
                        <a:pt x="30452" y="46569"/>
                        <a:pt x="25797" y="45017"/>
                      </a:cubicBezTo>
                      <a:cubicBezTo>
                        <a:pt x="20367" y="43464"/>
                        <a:pt x="18815" y="47345"/>
                        <a:pt x="10282" y="46569"/>
                      </a:cubicBezTo>
                      <a:cubicBezTo>
                        <a:pt x="2524" y="45793"/>
                        <a:pt x="-2131" y="50450"/>
                        <a:pt x="972" y="54330"/>
                      </a:cubicBezTo>
                      <a:cubicBezTo>
                        <a:pt x="4075" y="57435"/>
                        <a:pt x="196" y="61316"/>
                        <a:pt x="2524" y="63644"/>
                      </a:cubicBezTo>
                      <a:cubicBezTo>
                        <a:pt x="4851" y="66749"/>
                        <a:pt x="15712" y="65972"/>
                        <a:pt x="23470" y="70629"/>
                      </a:cubicBezTo>
                      <a:cubicBezTo>
                        <a:pt x="31228" y="74510"/>
                        <a:pt x="32780" y="71405"/>
                        <a:pt x="37434" y="74510"/>
                      </a:cubicBezTo>
                      <a:cubicBezTo>
                        <a:pt x="41313" y="77615"/>
                        <a:pt x="42089" y="75286"/>
                        <a:pt x="42865" y="81495"/>
                      </a:cubicBezTo>
                      <a:cubicBezTo>
                        <a:pt x="42865" y="86928"/>
                        <a:pt x="47520" y="93138"/>
                        <a:pt x="55278" y="94690"/>
                      </a:cubicBezTo>
                      <a:cubicBezTo>
                        <a:pt x="63036" y="97018"/>
                        <a:pt x="56829" y="101675"/>
                        <a:pt x="59157" y="107108"/>
                      </a:cubicBezTo>
                      <a:cubicBezTo>
                        <a:pt x="61484" y="112541"/>
                        <a:pt x="56053" y="119526"/>
                        <a:pt x="56829" y="125736"/>
                      </a:cubicBezTo>
                      <a:cubicBezTo>
                        <a:pt x="57605" y="131945"/>
                        <a:pt x="52950" y="152125"/>
                        <a:pt x="49071" y="153677"/>
                      </a:cubicBezTo>
                      <a:cubicBezTo>
                        <a:pt x="49071" y="153677"/>
                        <a:pt x="48295" y="153677"/>
                        <a:pt x="48295" y="153677"/>
                      </a:cubicBezTo>
                      <a:cubicBezTo>
                        <a:pt x="51399" y="155229"/>
                        <a:pt x="55278" y="156782"/>
                        <a:pt x="56829" y="158334"/>
                      </a:cubicBezTo>
                      <a:cubicBezTo>
                        <a:pt x="59932" y="160662"/>
                        <a:pt x="67690" y="162991"/>
                        <a:pt x="72345" y="165319"/>
                      </a:cubicBezTo>
                      <a:cubicBezTo>
                        <a:pt x="77000" y="168424"/>
                        <a:pt x="84758" y="167648"/>
                        <a:pt x="84758" y="164543"/>
                      </a:cubicBezTo>
                      <a:cubicBezTo>
                        <a:pt x="84758" y="161438"/>
                        <a:pt x="89413" y="163767"/>
                        <a:pt x="91740" y="166095"/>
                      </a:cubicBezTo>
                      <a:cubicBezTo>
                        <a:pt x="94843" y="169200"/>
                        <a:pt x="104929" y="169200"/>
                        <a:pt x="110359" y="170752"/>
                      </a:cubicBezTo>
                      <a:cubicBezTo>
                        <a:pt x="114238" y="171528"/>
                        <a:pt x="120445" y="170752"/>
                        <a:pt x="126651" y="171528"/>
                      </a:cubicBezTo>
                      <a:cubicBezTo>
                        <a:pt x="126651" y="169976"/>
                        <a:pt x="125875" y="169200"/>
                        <a:pt x="125875" y="167648"/>
                      </a:cubicBezTo>
                      <a:cubicBezTo>
                        <a:pt x="122772" y="158334"/>
                        <a:pt x="131306" y="153677"/>
                        <a:pt x="139064" y="152125"/>
                      </a:cubicBezTo>
                      <a:cubicBezTo>
                        <a:pt x="146822" y="151349"/>
                        <a:pt x="163114" y="155229"/>
                        <a:pt x="167768" y="158334"/>
                      </a:cubicBezTo>
                      <a:cubicBezTo>
                        <a:pt x="172423" y="161438"/>
                        <a:pt x="177854" y="160662"/>
                        <a:pt x="185612" y="152125"/>
                      </a:cubicBezTo>
                      <a:cubicBezTo>
                        <a:pt x="189491" y="148244"/>
                        <a:pt x="192594" y="146692"/>
                        <a:pt x="195697" y="145916"/>
                      </a:cubicBezTo>
                      <a:cubicBezTo>
                        <a:pt x="195697" y="144363"/>
                        <a:pt x="196473" y="142035"/>
                        <a:pt x="197248" y="140482"/>
                      </a:cubicBezTo>
                      <a:cubicBezTo>
                        <a:pt x="198024" y="137378"/>
                        <a:pt x="193370" y="138154"/>
                        <a:pt x="190266" y="138154"/>
                      </a:cubicBezTo>
                      <a:cubicBezTo>
                        <a:pt x="187163" y="138154"/>
                        <a:pt x="184060" y="134273"/>
                        <a:pt x="187163" y="130393"/>
                      </a:cubicBezTo>
                      <a:cubicBezTo>
                        <a:pt x="189491" y="126512"/>
                        <a:pt x="184836" y="126512"/>
                        <a:pt x="182508" y="122631"/>
                      </a:cubicBezTo>
                      <a:cubicBezTo>
                        <a:pt x="180181" y="118750"/>
                        <a:pt x="183284" y="119526"/>
                        <a:pt x="185612" y="118750"/>
                      </a:cubicBezTo>
                      <a:cubicBezTo>
                        <a:pt x="187939" y="117974"/>
                        <a:pt x="190266" y="113317"/>
                        <a:pt x="188715" y="112541"/>
                      </a:cubicBezTo>
                      <a:cubicBezTo>
                        <a:pt x="187163" y="111765"/>
                        <a:pt x="185612" y="109437"/>
                        <a:pt x="187163" y="104780"/>
                      </a:cubicBezTo>
                      <a:cubicBezTo>
                        <a:pt x="188715" y="100899"/>
                        <a:pt x="184060" y="100123"/>
                        <a:pt x="184060" y="97018"/>
                      </a:cubicBezTo>
                      <a:cubicBezTo>
                        <a:pt x="184060" y="93914"/>
                        <a:pt x="180181" y="92361"/>
                        <a:pt x="177078" y="96242"/>
                      </a:cubicBezTo>
                      <a:cubicBezTo>
                        <a:pt x="173975" y="100123"/>
                        <a:pt x="173199" y="97018"/>
                        <a:pt x="174750" y="90809"/>
                      </a:cubicBezTo>
                      <a:cubicBezTo>
                        <a:pt x="177078" y="84600"/>
                        <a:pt x="184060" y="81495"/>
                        <a:pt x="184836" y="78391"/>
                      </a:cubicBezTo>
                      <a:cubicBezTo>
                        <a:pt x="185612" y="75286"/>
                        <a:pt x="189491" y="72182"/>
                        <a:pt x="192594" y="72182"/>
                      </a:cubicBezTo>
                      <a:cubicBezTo>
                        <a:pt x="195697" y="72182"/>
                        <a:pt x="194921" y="65196"/>
                        <a:pt x="195697" y="60539"/>
                      </a:cubicBezTo>
                      <a:cubicBezTo>
                        <a:pt x="196473" y="55883"/>
                        <a:pt x="197248" y="51226"/>
                        <a:pt x="201903" y="48121"/>
                      </a:cubicBezTo>
                      <a:cubicBezTo>
                        <a:pt x="206558" y="46569"/>
                        <a:pt x="201127" y="45017"/>
                        <a:pt x="198800" y="45017"/>
                      </a:cubicBezTo>
                      <a:close/>
                      <a:moveTo>
                        <a:pt x="223626" y="162991"/>
                      </a:moveTo>
                      <a:cubicBezTo>
                        <a:pt x="221298" y="162991"/>
                        <a:pt x="220522" y="167648"/>
                        <a:pt x="214316" y="171528"/>
                      </a:cubicBezTo>
                      <a:cubicBezTo>
                        <a:pt x="208110" y="175409"/>
                        <a:pt x="214316" y="193260"/>
                        <a:pt x="220522" y="192484"/>
                      </a:cubicBezTo>
                      <a:cubicBezTo>
                        <a:pt x="227505" y="190932"/>
                        <a:pt x="225953" y="162991"/>
                        <a:pt x="223626" y="162991"/>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7" name="Forma libre 1346">
                  <a:extLst>
                    <a:ext uri="{FF2B5EF4-FFF2-40B4-BE49-F238E27FC236}">
                      <a16:creationId xmlns:a16="http://schemas.microsoft.com/office/drawing/2014/main" id="{5502CE61-136C-E627-6142-F7215BCF4BD2}"/>
                    </a:ext>
                  </a:extLst>
                </p:cNvPr>
                <p:cNvSpPr/>
                <p:nvPr/>
              </p:nvSpPr>
              <p:spPr>
                <a:xfrm>
                  <a:off x="2683534" y="2776751"/>
                  <a:ext cx="36196" cy="19403"/>
                </a:xfrm>
                <a:custGeom>
                  <a:avLst/>
                  <a:gdLst>
                    <a:gd name="connsiteX0" fmla="*/ 35687 w 36196"/>
                    <a:gd name="connsiteY0" fmla="*/ 7761 h 19403"/>
                    <a:gd name="connsiteX1" fmla="*/ 18619 w 36196"/>
                    <a:gd name="connsiteY1" fmla="*/ 3105 h 19403"/>
                    <a:gd name="connsiteX2" fmla="*/ 11637 w 36196"/>
                    <a:gd name="connsiteY2" fmla="*/ 0 h 19403"/>
                    <a:gd name="connsiteX3" fmla="*/ 10861 w 36196"/>
                    <a:gd name="connsiteY3" fmla="*/ 0 h 19403"/>
                    <a:gd name="connsiteX4" fmla="*/ 0 w 36196"/>
                    <a:gd name="connsiteY4" fmla="*/ 9314 h 19403"/>
                    <a:gd name="connsiteX5" fmla="*/ 30256 w 36196"/>
                    <a:gd name="connsiteY5" fmla="*/ 19404 h 19403"/>
                    <a:gd name="connsiteX6" fmla="*/ 34911 w 36196"/>
                    <a:gd name="connsiteY6" fmla="*/ 17075 h 19403"/>
                    <a:gd name="connsiteX7" fmla="*/ 35687 w 36196"/>
                    <a:gd name="connsiteY7" fmla="*/ 7761 h 194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196" h="19403">
                      <a:moveTo>
                        <a:pt x="35687" y="7761"/>
                      </a:moveTo>
                      <a:cubicBezTo>
                        <a:pt x="33359" y="3881"/>
                        <a:pt x="26377" y="8538"/>
                        <a:pt x="18619" y="3105"/>
                      </a:cubicBezTo>
                      <a:cubicBezTo>
                        <a:pt x="17067" y="1552"/>
                        <a:pt x="13964" y="776"/>
                        <a:pt x="11637" y="0"/>
                      </a:cubicBezTo>
                      <a:cubicBezTo>
                        <a:pt x="11637" y="0"/>
                        <a:pt x="11637" y="0"/>
                        <a:pt x="10861" y="0"/>
                      </a:cubicBezTo>
                      <a:cubicBezTo>
                        <a:pt x="9310" y="776"/>
                        <a:pt x="4655" y="4657"/>
                        <a:pt x="0" y="9314"/>
                      </a:cubicBezTo>
                      <a:cubicBezTo>
                        <a:pt x="5431" y="13195"/>
                        <a:pt x="24825" y="19404"/>
                        <a:pt x="30256" y="19404"/>
                      </a:cubicBezTo>
                      <a:cubicBezTo>
                        <a:pt x="32583" y="19404"/>
                        <a:pt x="34135" y="18628"/>
                        <a:pt x="34911" y="17075"/>
                      </a:cubicBezTo>
                      <a:cubicBezTo>
                        <a:pt x="36462" y="13195"/>
                        <a:pt x="36462" y="9314"/>
                        <a:pt x="35687" y="776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8" name="Forma libre 1347">
                  <a:extLst>
                    <a:ext uri="{FF2B5EF4-FFF2-40B4-BE49-F238E27FC236}">
                      <a16:creationId xmlns:a16="http://schemas.microsoft.com/office/drawing/2014/main" id="{F78A4F57-7A6D-95DF-AEB1-26B99E9A784E}"/>
                    </a:ext>
                  </a:extLst>
                </p:cNvPr>
                <p:cNvSpPr/>
                <p:nvPr/>
              </p:nvSpPr>
              <p:spPr>
                <a:xfrm>
                  <a:off x="2695171" y="2752029"/>
                  <a:ext cx="94647" cy="50334"/>
                </a:xfrm>
                <a:custGeom>
                  <a:avLst/>
                  <a:gdLst>
                    <a:gd name="connsiteX0" fmla="*/ 40341 w 94647"/>
                    <a:gd name="connsiteY0" fmla="*/ 43349 h 50334"/>
                    <a:gd name="connsiteX1" fmla="*/ 44996 w 94647"/>
                    <a:gd name="connsiteY1" fmla="*/ 34036 h 50334"/>
                    <a:gd name="connsiteX2" fmla="*/ 62064 w 94647"/>
                    <a:gd name="connsiteY2" fmla="*/ 27050 h 50334"/>
                    <a:gd name="connsiteX3" fmla="*/ 76804 w 94647"/>
                    <a:gd name="connsiteY3" fmla="*/ 23946 h 50334"/>
                    <a:gd name="connsiteX4" fmla="*/ 94647 w 94647"/>
                    <a:gd name="connsiteY4" fmla="*/ 16960 h 50334"/>
                    <a:gd name="connsiteX5" fmla="*/ 77580 w 94647"/>
                    <a:gd name="connsiteY5" fmla="*/ 4542 h 50334"/>
                    <a:gd name="connsiteX6" fmla="*/ 44220 w 94647"/>
                    <a:gd name="connsiteY6" fmla="*/ 3766 h 50334"/>
                    <a:gd name="connsiteX7" fmla="*/ 15516 w 94647"/>
                    <a:gd name="connsiteY7" fmla="*/ 5318 h 50334"/>
                    <a:gd name="connsiteX8" fmla="*/ 15516 w 94647"/>
                    <a:gd name="connsiteY8" fmla="*/ 5318 h 50334"/>
                    <a:gd name="connsiteX9" fmla="*/ 6982 w 94647"/>
                    <a:gd name="connsiteY9" fmla="*/ 13856 h 50334"/>
                    <a:gd name="connsiteX10" fmla="*/ 0 w 94647"/>
                    <a:gd name="connsiteY10" fmla="*/ 26274 h 50334"/>
                    <a:gd name="connsiteX11" fmla="*/ 6982 w 94647"/>
                    <a:gd name="connsiteY11" fmla="*/ 29379 h 50334"/>
                    <a:gd name="connsiteX12" fmla="*/ 24050 w 94647"/>
                    <a:gd name="connsiteY12" fmla="*/ 34036 h 50334"/>
                    <a:gd name="connsiteX13" fmla="*/ 24050 w 94647"/>
                    <a:gd name="connsiteY13" fmla="*/ 44125 h 50334"/>
                    <a:gd name="connsiteX14" fmla="*/ 28704 w 94647"/>
                    <a:gd name="connsiteY14" fmla="*/ 44125 h 50334"/>
                    <a:gd name="connsiteX15" fmla="*/ 30256 w 94647"/>
                    <a:gd name="connsiteY15" fmla="*/ 50335 h 50334"/>
                    <a:gd name="connsiteX16" fmla="*/ 35687 w 94647"/>
                    <a:gd name="connsiteY16" fmla="*/ 48782 h 50334"/>
                    <a:gd name="connsiteX17" fmla="*/ 40341 w 94647"/>
                    <a:gd name="connsiteY17" fmla="*/ 43349 h 50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4647" h="50334">
                      <a:moveTo>
                        <a:pt x="40341" y="43349"/>
                      </a:moveTo>
                      <a:cubicBezTo>
                        <a:pt x="41117" y="41797"/>
                        <a:pt x="36462" y="34036"/>
                        <a:pt x="44996" y="34036"/>
                      </a:cubicBezTo>
                      <a:cubicBezTo>
                        <a:pt x="54306" y="33259"/>
                        <a:pt x="60512" y="32483"/>
                        <a:pt x="62064" y="27050"/>
                      </a:cubicBezTo>
                      <a:cubicBezTo>
                        <a:pt x="63615" y="21617"/>
                        <a:pt x="73701" y="23946"/>
                        <a:pt x="76804" y="23946"/>
                      </a:cubicBezTo>
                      <a:cubicBezTo>
                        <a:pt x="79131" y="23946"/>
                        <a:pt x="86889" y="16184"/>
                        <a:pt x="94647" y="16960"/>
                      </a:cubicBezTo>
                      <a:cubicBezTo>
                        <a:pt x="94647" y="9199"/>
                        <a:pt x="84562" y="11527"/>
                        <a:pt x="77580" y="4542"/>
                      </a:cubicBezTo>
                      <a:cubicBezTo>
                        <a:pt x="69822" y="-3220"/>
                        <a:pt x="53530" y="661"/>
                        <a:pt x="44220" y="3766"/>
                      </a:cubicBezTo>
                      <a:cubicBezTo>
                        <a:pt x="34911" y="6870"/>
                        <a:pt x="24825" y="-115"/>
                        <a:pt x="15516" y="5318"/>
                      </a:cubicBezTo>
                      <a:cubicBezTo>
                        <a:pt x="15516" y="5318"/>
                        <a:pt x="15516" y="5318"/>
                        <a:pt x="15516" y="5318"/>
                      </a:cubicBezTo>
                      <a:cubicBezTo>
                        <a:pt x="13189" y="7646"/>
                        <a:pt x="10861" y="11527"/>
                        <a:pt x="6982" y="13856"/>
                      </a:cubicBezTo>
                      <a:cubicBezTo>
                        <a:pt x="776" y="19289"/>
                        <a:pt x="2327" y="24722"/>
                        <a:pt x="0" y="26274"/>
                      </a:cubicBezTo>
                      <a:cubicBezTo>
                        <a:pt x="2327" y="27050"/>
                        <a:pt x="4655" y="28602"/>
                        <a:pt x="6982" y="29379"/>
                      </a:cubicBezTo>
                      <a:cubicBezTo>
                        <a:pt x="13964" y="34036"/>
                        <a:pt x="21722" y="30155"/>
                        <a:pt x="24050" y="34036"/>
                      </a:cubicBezTo>
                      <a:cubicBezTo>
                        <a:pt x="24825" y="35588"/>
                        <a:pt x="24825" y="39469"/>
                        <a:pt x="24050" y="44125"/>
                      </a:cubicBezTo>
                      <a:cubicBezTo>
                        <a:pt x="25601" y="43349"/>
                        <a:pt x="26377" y="42573"/>
                        <a:pt x="28704" y="44125"/>
                      </a:cubicBezTo>
                      <a:cubicBezTo>
                        <a:pt x="31032" y="45678"/>
                        <a:pt x="30256" y="48006"/>
                        <a:pt x="30256" y="50335"/>
                      </a:cubicBezTo>
                      <a:lnTo>
                        <a:pt x="35687" y="48782"/>
                      </a:lnTo>
                      <a:cubicBezTo>
                        <a:pt x="35687" y="47230"/>
                        <a:pt x="39566" y="44125"/>
                        <a:pt x="40341" y="4334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49" name="Forma libre 1348">
                  <a:extLst>
                    <a:ext uri="{FF2B5EF4-FFF2-40B4-BE49-F238E27FC236}">
                      <a16:creationId xmlns:a16="http://schemas.microsoft.com/office/drawing/2014/main" id="{7D6412C9-A948-1B15-1C68-A9068B4E81DC}"/>
                    </a:ext>
                  </a:extLst>
                </p:cNvPr>
                <p:cNvSpPr/>
                <p:nvPr/>
              </p:nvSpPr>
              <p:spPr>
                <a:xfrm>
                  <a:off x="2262277" y="2474054"/>
                  <a:ext cx="473506" cy="296487"/>
                </a:xfrm>
                <a:custGeom>
                  <a:avLst/>
                  <a:gdLst>
                    <a:gd name="connsiteX0" fmla="*/ 394880 w 473506"/>
                    <a:gd name="connsiteY0" fmla="*/ 277084 h 296487"/>
                    <a:gd name="connsiteX1" fmla="*/ 415827 w 473506"/>
                    <a:gd name="connsiteY1" fmla="*/ 274756 h 296487"/>
                    <a:gd name="connsiteX2" fmla="*/ 404190 w 473506"/>
                    <a:gd name="connsiteY2" fmla="*/ 260009 h 296487"/>
                    <a:gd name="connsiteX3" fmla="*/ 408845 w 473506"/>
                    <a:gd name="connsiteY3" fmla="*/ 248367 h 296487"/>
                    <a:gd name="connsiteX4" fmla="*/ 437549 w 473506"/>
                    <a:gd name="connsiteY4" fmla="*/ 248367 h 296487"/>
                    <a:gd name="connsiteX5" fmla="*/ 447635 w 473506"/>
                    <a:gd name="connsiteY5" fmla="*/ 239053 h 296487"/>
                    <a:gd name="connsiteX6" fmla="*/ 454617 w 473506"/>
                    <a:gd name="connsiteY6" fmla="*/ 243710 h 296487"/>
                    <a:gd name="connsiteX7" fmla="*/ 461599 w 473506"/>
                    <a:gd name="connsiteY7" fmla="*/ 222754 h 296487"/>
                    <a:gd name="connsiteX8" fmla="*/ 464702 w 473506"/>
                    <a:gd name="connsiteY8" fmla="*/ 204903 h 296487"/>
                    <a:gd name="connsiteX9" fmla="*/ 473236 w 473506"/>
                    <a:gd name="connsiteY9" fmla="*/ 191708 h 296487"/>
                    <a:gd name="connsiteX10" fmla="*/ 460047 w 473506"/>
                    <a:gd name="connsiteY10" fmla="*/ 188604 h 296487"/>
                    <a:gd name="connsiteX11" fmla="*/ 435222 w 473506"/>
                    <a:gd name="connsiteY11" fmla="*/ 189380 h 296487"/>
                    <a:gd name="connsiteX12" fmla="*/ 415051 w 473506"/>
                    <a:gd name="connsiteY12" fmla="*/ 207231 h 296487"/>
                    <a:gd name="connsiteX13" fmla="*/ 410396 w 473506"/>
                    <a:gd name="connsiteY13" fmla="*/ 221202 h 296487"/>
                    <a:gd name="connsiteX14" fmla="*/ 400311 w 473506"/>
                    <a:gd name="connsiteY14" fmla="*/ 235172 h 296487"/>
                    <a:gd name="connsiteX15" fmla="*/ 388674 w 473506"/>
                    <a:gd name="connsiteY15" fmla="*/ 233620 h 296487"/>
                    <a:gd name="connsiteX16" fmla="*/ 352212 w 473506"/>
                    <a:gd name="connsiteY16" fmla="*/ 241382 h 296487"/>
                    <a:gd name="connsiteX17" fmla="*/ 334368 w 473506"/>
                    <a:gd name="connsiteY17" fmla="*/ 232844 h 296487"/>
                    <a:gd name="connsiteX18" fmla="*/ 325059 w 473506"/>
                    <a:gd name="connsiteY18" fmla="*/ 216545 h 296487"/>
                    <a:gd name="connsiteX19" fmla="*/ 308767 w 473506"/>
                    <a:gd name="connsiteY19" fmla="*/ 196365 h 296487"/>
                    <a:gd name="connsiteX20" fmla="*/ 302561 w 473506"/>
                    <a:gd name="connsiteY20" fmla="*/ 166095 h 296487"/>
                    <a:gd name="connsiteX21" fmla="*/ 307991 w 473506"/>
                    <a:gd name="connsiteY21" fmla="*/ 122631 h 296487"/>
                    <a:gd name="connsiteX22" fmla="*/ 309543 w 473506"/>
                    <a:gd name="connsiteY22" fmla="*/ 116422 h 296487"/>
                    <a:gd name="connsiteX23" fmla="*/ 303336 w 473506"/>
                    <a:gd name="connsiteY23" fmla="*/ 114094 h 296487"/>
                    <a:gd name="connsiteX24" fmla="*/ 281614 w 473506"/>
                    <a:gd name="connsiteY24" fmla="*/ 106332 h 296487"/>
                    <a:gd name="connsiteX25" fmla="*/ 276959 w 473506"/>
                    <a:gd name="connsiteY25" fmla="*/ 97018 h 296487"/>
                    <a:gd name="connsiteX26" fmla="*/ 273080 w 473506"/>
                    <a:gd name="connsiteY26" fmla="*/ 85376 h 296487"/>
                    <a:gd name="connsiteX27" fmla="*/ 258340 w 473506"/>
                    <a:gd name="connsiteY27" fmla="*/ 64420 h 296487"/>
                    <a:gd name="connsiteX28" fmla="*/ 230412 w 473506"/>
                    <a:gd name="connsiteY28" fmla="*/ 48897 h 296487"/>
                    <a:gd name="connsiteX29" fmla="*/ 217999 w 473506"/>
                    <a:gd name="connsiteY29" fmla="*/ 63644 h 296487"/>
                    <a:gd name="connsiteX30" fmla="*/ 200155 w 473506"/>
                    <a:gd name="connsiteY30" fmla="*/ 54330 h 296487"/>
                    <a:gd name="connsiteX31" fmla="*/ 194725 w 473506"/>
                    <a:gd name="connsiteY31" fmla="*/ 44240 h 296487"/>
                    <a:gd name="connsiteX32" fmla="*/ 184640 w 473506"/>
                    <a:gd name="connsiteY32" fmla="*/ 31822 h 296487"/>
                    <a:gd name="connsiteX33" fmla="*/ 166796 w 473506"/>
                    <a:gd name="connsiteY33" fmla="*/ 16299 h 296487"/>
                    <a:gd name="connsiteX34" fmla="*/ 142747 w 473506"/>
                    <a:gd name="connsiteY34" fmla="*/ 16299 h 296487"/>
                    <a:gd name="connsiteX35" fmla="*/ 137316 w 473506"/>
                    <a:gd name="connsiteY35" fmla="*/ 23284 h 296487"/>
                    <a:gd name="connsiteX36" fmla="*/ 93096 w 473506"/>
                    <a:gd name="connsiteY36" fmla="*/ 23284 h 296487"/>
                    <a:gd name="connsiteX37" fmla="*/ 52754 w 473506"/>
                    <a:gd name="connsiteY37" fmla="*/ 9314 h 296487"/>
                    <a:gd name="connsiteX38" fmla="*/ 35687 w 473506"/>
                    <a:gd name="connsiteY38" fmla="*/ 0 h 296487"/>
                    <a:gd name="connsiteX39" fmla="*/ 0 w 473506"/>
                    <a:gd name="connsiteY39" fmla="*/ 4657 h 296487"/>
                    <a:gd name="connsiteX40" fmla="*/ 8534 w 473506"/>
                    <a:gd name="connsiteY40" fmla="*/ 17851 h 296487"/>
                    <a:gd name="connsiteX41" fmla="*/ 21722 w 473506"/>
                    <a:gd name="connsiteY41" fmla="*/ 48121 h 296487"/>
                    <a:gd name="connsiteX42" fmla="*/ 41117 w 473506"/>
                    <a:gd name="connsiteY42" fmla="*/ 63644 h 296487"/>
                    <a:gd name="connsiteX43" fmla="*/ 48875 w 473506"/>
                    <a:gd name="connsiteY43" fmla="*/ 84600 h 296487"/>
                    <a:gd name="connsiteX44" fmla="*/ 36462 w 473506"/>
                    <a:gd name="connsiteY44" fmla="*/ 85376 h 296487"/>
                    <a:gd name="connsiteX45" fmla="*/ 55857 w 473506"/>
                    <a:gd name="connsiteY45" fmla="*/ 100123 h 296487"/>
                    <a:gd name="connsiteX46" fmla="*/ 72925 w 473506"/>
                    <a:gd name="connsiteY46" fmla="*/ 110213 h 296487"/>
                    <a:gd name="connsiteX47" fmla="*/ 77580 w 473506"/>
                    <a:gd name="connsiteY47" fmla="*/ 129617 h 296487"/>
                    <a:gd name="connsiteX48" fmla="*/ 95423 w 473506"/>
                    <a:gd name="connsiteY48" fmla="*/ 145916 h 296487"/>
                    <a:gd name="connsiteX49" fmla="*/ 111715 w 473506"/>
                    <a:gd name="connsiteY49" fmla="*/ 166095 h 296487"/>
                    <a:gd name="connsiteX50" fmla="*/ 119473 w 473506"/>
                    <a:gd name="connsiteY50" fmla="*/ 161438 h 296487"/>
                    <a:gd name="connsiteX51" fmla="*/ 116369 w 473506"/>
                    <a:gd name="connsiteY51" fmla="*/ 149020 h 296487"/>
                    <a:gd name="connsiteX52" fmla="*/ 103181 w 473506"/>
                    <a:gd name="connsiteY52" fmla="*/ 143587 h 296487"/>
                    <a:gd name="connsiteX53" fmla="*/ 99302 w 473506"/>
                    <a:gd name="connsiteY53" fmla="*/ 129617 h 296487"/>
                    <a:gd name="connsiteX54" fmla="*/ 89217 w 473506"/>
                    <a:gd name="connsiteY54" fmla="*/ 107108 h 296487"/>
                    <a:gd name="connsiteX55" fmla="*/ 72149 w 473506"/>
                    <a:gd name="connsiteY55" fmla="*/ 83824 h 296487"/>
                    <a:gd name="connsiteX56" fmla="*/ 59736 w 473506"/>
                    <a:gd name="connsiteY56" fmla="*/ 66749 h 296487"/>
                    <a:gd name="connsiteX57" fmla="*/ 61288 w 473506"/>
                    <a:gd name="connsiteY57" fmla="*/ 58211 h 296487"/>
                    <a:gd name="connsiteX58" fmla="*/ 48875 w 473506"/>
                    <a:gd name="connsiteY58" fmla="*/ 52778 h 296487"/>
                    <a:gd name="connsiteX59" fmla="*/ 40341 w 473506"/>
                    <a:gd name="connsiteY59" fmla="*/ 40360 h 296487"/>
                    <a:gd name="connsiteX60" fmla="*/ 34911 w 473506"/>
                    <a:gd name="connsiteY60" fmla="*/ 17075 h 296487"/>
                    <a:gd name="connsiteX61" fmla="*/ 40341 w 473506"/>
                    <a:gd name="connsiteY61" fmla="*/ 15523 h 296487"/>
                    <a:gd name="connsiteX62" fmla="*/ 45772 w 473506"/>
                    <a:gd name="connsiteY62" fmla="*/ 18628 h 296487"/>
                    <a:gd name="connsiteX63" fmla="*/ 54306 w 473506"/>
                    <a:gd name="connsiteY63" fmla="*/ 21732 h 296487"/>
                    <a:gd name="connsiteX64" fmla="*/ 64391 w 473506"/>
                    <a:gd name="connsiteY64" fmla="*/ 24061 h 296487"/>
                    <a:gd name="connsiteX65" fmla="*/ 67494 w 473506"/>
                    <a:gd name="connsiteY65" fmla="*/ 43464 h 296487"/>
                    <a:gd name="connsiteX66" fmla="*/ 70597 w 473506"/>
                    <a:gd name="connsiteY66" fmla="*/ 61316 h 296487"/>
                    <a:gd name="connsiteX67" fmla="*/ 77580 w 473506"/>
                    <a:gd name="connsiteY67" fmla="*/ 65196 h 296487"/>
                    <a:gd name="connsiteX68" fmla="*/ 88441 w 473506"/>
                    <a:gd name="connsiteY68" fmla="*/ 74510 h 296487"/>
                    <a:gd name="connsiteX69" fmla="*/ 101629 w 473506"/>
                    <a:gd name="connsiteY69" fmla="*/ 83824 h 296487"/>
                    <a:gd name="connsiteX70" fmla="*/ 109387 w 473506"/>
                    <a:gd name="connsiteY70" fmla="*/ 93914 h 296487"/>
                    <a:gd name="connsiteX71" fmla="*/ 120248 w 473506"/>
                    <a:gd name="connsiteY71" fmla="*/ 102451 h 296487"/>
                    <a:gd name="connsiteX72" fmla="*/ 122576 w 473506"/>
                    <a:gd name="connsiteY72" fmla="*/ 111765 h 296487"/>
                    <a:gd name="connsiteX73" fmla="*/ 131885 w 473506"/>
                    <a:gd name="connsiteY73" fmla="*/ 124183 h 296487"/>
                    <a:gd name="connsiteX74" fmla="*/ 144298 w 473506"/>
                    <a:gd name="connsiteY74" fmla="*/ 135826 h 296487"/>
                    <a:gd name="connsiteX75" fmla="*/ 177657 w 473506"/>
                    <a:gd name="connsiteY75" fmla="*/ 173081 h 296487"/>
                    <a:gd name="connsiteX76" fmla="*/ 185415 w 473506"/>
                    <a:gd name="connsiteY76" fmla="*/ 190156 h 296487"/>
                    <a:gd name="connsiteX77" fmla="*/ 184640 w 473506"/>
                    <a:gd name="connsiteY77" fmla="*/ 201798 h 296487"/>
                    <a:gd name="connsiteX78" fmla="*/ 179985 w 473506"/>
                    <a:gd name="connsiteY78" fmla="*/ 207231 h 296487"/>
                    <a:gd name="connsiteX79" fmla="*/ 192397 w 473506"/>
                    <a:gd name="connsiteY79" fmla="*/ 226635 h 296487"/>
                    <a:gd name="connsiteX80" fmla="*/ 214896 w 473506"/>
                    <a:gd name="connsiteY80" fmla="*/ 242158 h 296487"/>
                    <a:gd name="connsiteX81" fmla="*/ 239721 w 473506"/>
                    <a:gd name="connsiteY81" fmla="*/ 249919 h 296487"/>
                    <a:gd name="connsiteX82" fmla="*/ 270753 w 473506"/>
                    <a:gd name="connsiteY82" fmla="*/ 265442 h 296487"/>
                    <a:gd name="connsiteX83" fmla="*/ 305664 w 473506"/>
                    <a:gd name="connsiteY83" fmla="*/ 280965 h 296487"/>
                    <a:gd name="connsiteX84" fmla="*/ 337471 w 473506"/>
                    <a:gd name="connsiteY84" fmla="*/ 279413 h 296487"/>
                    <a:gd name="connsiteX85" fmla="*/ 366176 w 473506"/>
                    <a:gd name="connsiteY85" fmla="*/ 283293 h 296487"/>
                    <a:gd name="connsiteX86" fmla="*/ 383243 w 473506"/>
                    <a:gd name="connsiteY86" fmla="*/ 296488 h 296487"/>
                    <a:gd name="connsiteX87" fmla="*/ 394880 w 473506"/>
                    <a:gd name="connsiteY87" fmla="*/ 277084 h 296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473506" h="296487">
                      <a:moveTo>
                        <a:pt x="394880" y="277084"/>
                      </a:moveTo>
                      <a:cubicBezTo>
                        <a:pt x="396432" y="277084"/>
                        <a:pt x="414275" y="279413"/>
                        <a:pt x="415827" y="274756"/>
                      </a:cubicBezTo>
                      <a:cubicBezTo>
                        <a:pt x="417378" y="270099"/>
                        <a:pt x="402638" y="260785"/>
                        <a:pt x="404190" y="260009"/>
                      </a:cubicBezTo>
                      <a:cubicBezTo>
                        <a:pt x="405741" y="259233"/>
                        <a:pt x="406517" y="248367"/>
                        <a:pt x="408845" y="248367"/>
                      </a:cubicBezTo>
                      <a:cubicBezTo>
                        <a:pt x="411172" y="248367"/>
                        <a:pt x="435998" y="249143"/>
                        <a:pt x="437549" y="248367"/>
                      </a:cubicBezTo>
                      <a:cubicBezTo>
                        <a:pt x="439101" y="247591"/>
                        <a:pt x="443756" y="239053"/>
                        <a:pt x="447635" y="239053"/>
                      </a:cubicBezTo>
                      <a:cubicBezTo>
                        <a:pt x="449186" y="239053"/>
                        <a:pt x="452289" y="241382"/>
                        <a:pt x="454617" y="243710"/>
                      </a:cubicBezTo>
                      <a:cubicBezTo>
                        <a:pt x="459271" y="239829"/>
                        <a:pt x="460823" y="230516"/>
                        <a:pt x="461599" y="222754"/>
                      </a:cubicBezTo>
                      <a:cubicBezTo>
                        <a:pt x="462375" y="213440"/>
                        <a:pt x="459271" y="210336"/>
                        <a:pt x="464702" y="204903"/>
                      </a:cubicBezTo>
                      <a:cubicBezTo>
                        <a:pt x="469357" y="199470"/>
                        <a:pt x="474787" y="199470"/>
                        <a:pt x="473236" y="191708"/>
                      </a:cubicBezTo>
                      <a:cubicBezTo>
                        <a:pt x="471684" y="184723"/>
                        <a:pt x="465478" y="191708"/>
                        <a:pt x="460047" y="188604"/>
                      </a:cubicBezTo>
                      <a:cubicBezTo>
                        <a:pt x="454617" y="185499"/>
                        <a:pt x="449962" y="187828"/>
                        <a:pt x="435222" y="189380"/>
                      </a:cubicBezTo>
                      <a:cubicBezTo>
                        <a:pt x="421257" y="191708"/>
                        <a:pt x="414275" y="197141"/>
                        <a:pt x="415051" y="207231"/>
                      </a:cubicBezTo>
                      <a:cubicBezTo>
                        <a:pt x="415827" y="217321"/>
                        <a:pt x="410396" y="212664"/>
                        <a:pt x="410396" y="221202"/>
                      </a:cubicBezTo>
                      <a:cubicBezTo>
                        <a:pt x="410396" y="229739"/>
                        <a:pt x="399535" y="230516"/>
                        <a:pt x="400311" y="235172"/>
                      </a:cubicBezTo>
                      <a:cubicBezTo>
                        <a:pt x="401087" y="240605"/>
                        <a:pt x="391001" y="235172"/>
                        <a:pt x="388674" y="233620"/>
                      </a:cubicBezTo>
                      <a:cubicBezTo>
                        <a:pt x="385571" y="232068"/>
                        <a:pt x="356091" y="240605"/>
                        <a:pt x="352212" y="241382"/>
                      </a:cubicBezTo>
                      <a:cubicBezTo>
                        <a:pt x="348333" y="242158"/>
                        <a:pt x="340575" y="232844"/>
                        <a:pt x="334368" y="232844"/>
                      </a:cubicBezTo>
                      <a:cubicBezTo>
                        <a:pt x="328162" y="232844"/>
                        <a:pt x="325834" y="224306"/>
                        <a:pt x="325059" y="216545"/>
                      </a:cubicBezTo>
                      <a:cubicBezTo>
                        <a:pt x="324283" y="209560"/>
                        <a:pt x="313422" y="202574"/>
                        <a:pt x="308767" y="196365"/>
                      </a:cubicBezTo>
                      <a:cubicBezTo>
                        <a:pt x="304112" y="190156"/>
                        <a:pt x="303336" y="175409"/>
                        <a:pt x="302561" y="166095"/>
                      </a:cubicBezTo>
                      <a:cubicBezTo>
                        <a:pt x="302561" y="156782"/>
                        <a:pt x="301009" y="140483"/>
                        <a:pt x="307991" y="122631"/>
                      </a:cubicBezTo>
                      <a:cubicBezTo>
                        <a:pt x="308767" y="120303"/>
                        <a:pt x="309543" y="117974"/>
                        <a:pt x="309543" y="116422"/>
                      </a:cubicBezTo>
                      <a:cubicBezTo>
                        <a:pt x="307215" y="114870"/>
                        <a:pt x="304888" y="114094"/>
                        <a:pt x="303336" y="114094"/>
                      </a:cubicBezTo>
                      <a:cubicBezTo>
                        <a:pt x="297130" y="114094"/>
                        <a:pt x="283941" y="106332"/>
                        <a:pt x="281614" y="106332"/>
                      </a:cubicBezTo>
                      <a:cubicBezTo>
                        <a:pt x="279287" y="106332"/>
                        <a:pt x="279287" y="100123"/>
                        <a:pt x="276959" y="97018"/>
                      </a:cubicBezTo>
                      <a:cubicBezTo>
                        <a:pt x="274632" y="93914"/>
                        <a:pt x="276184" y="87705"/>
                        <a:pt x="273080" y="85376"/>
                      </a:cubicBezTo>
                      <a:cubicBezTo>
                        <a:pt x="269977" y="83048"/>
                        <a:pt x="261443" y="74510"/>
                        <a:pt x="258340" y="64420"/>
                      </a:cubicBezTo>
                      <a:cubicBezTo>
                        <a:pt x="255237" y="54330"/>
                        <a:pt x="237394" y="48897"/>
                        <a:pt x="230412" y="48897"/>
                      </a:cubicBezTo>
                      <a:cubicBezTo>
                        <a:pt x="223429" y="48897"/>
                        <a:pt x="220326" y="62868"/>
                        <a:pt x="217999" y="63644"/>
                      </a:cubicBezTo>
                      <a:cubicBezTo>
                        <a:pt x="216447" y="64420"/>
                        <a:pt x="203259" y="55883"/>
                        <a:pt x="200155" y="54330"/>
                      </a:cubicBezTo>
                      <a:cubicBezTo>
                        <a:pt x="196276" y="52778"/>
                        <a:pt x="194725" y="48897"/>
                        <a:pt x="194725" y="44240"/>
                      </a:cubicBezTo>
                      <a:cubicBezTo>
                        <a:pt x="194725" y="39584"/>
                        <a:pt x="186967" y="32598"/>
                        <a:pt x="184640" y="31822"/>
                      </a:cubicBezTo>
                      <a:cubicBezTo>
                        <a:pt x="182312" y="31046"/>
                        <a:pt x="166796" y="16299"/>
                        <a:pt x="166796" y="16299"/>
                      </a:cubicBezTo>
                      <a:lnTo>
                        <a:pt x="142747" y="16299"/>
                      </a:lnTo>
                      <a:lnTo>
                        <a:pt x="137316" y="23284"/>
                      </a:lnTo>
                      <a:lnTo>
                        <a:pt x="93096" y="23284"/>
                      </a:lnTo>
                      <a:cubicBezTo>
                        <a:pt x="93096" y="23284"/>
                        <a:pt x="58961" y="10866"/>
                        <a:pt x="52754" y="9314"/>
                      </a:cubicBezTo>
                      <a:cubicBezTo>
                        <a:pt x="46548" y="7761"/>
                        <a:pt x="35687" y="0"/>
                        <a:pt x="35687" y="0"/>
                      </a:cubicBezTo>
                      <a:lnTo>
                        <a:pt x="0" y="4657"/>
                      </a:lnTo>
                      <a:cubicBezTo>
                        <a:pt x="1552" y="8538"/>
                        <a:pt x="4655" y="13195"/>
                        <a:pt x="8534" y="17851"/>
                      </a:cubicBezTo>
                      <a:cubicBezTo>
                        <a:pt x="15516" y="27165"/>
                        <a:pt x="20946" y="42688"/>
                        <a:pt x="21722" y="48121"/>
                      </a:cubicBezTo>
                      <a:cubicBezTo>
                        <a:pt x="22498" y="53554"/>
                        <a:pt x="32583" y="58211"/>
                        <a:pt x="41117" y="63644"/>
                      </a:cubicBezTo>
                      <a:cubicBezTo>
                        <a:pt x="49651" y="69077"/>
                        <a:pt x="49651" y="81495"/>
                        <a:pt x="48875" y="84600"/>
                      </a:cubicBezTo>
                      <a:cubicBezTo>
                        <a:pt x="48099" y="87705"/>
                        <a:pt x="37238" y="82272"/>
                        <a:pt x="36462" y="85376"/>
                      </a:cubicBezTo>
                      <a:cubicBezTo>
                        <a:pt x="35687" y="88481"/>
                        <a:pt x="50427" y="100899"/>
                        <a:pt x="55857" y="100123"/>
                      </a:cubicBezTo>
                      <a:cubicBezTo>
                        <a:pt x="61288" y="99347"/>
                        <a:pt x="64391" y="103227"/>
                        <a:pt x="72925" y="110213"/>
                      </a:cubicBezTo>
                      <a:cubicBezTo>
                        <a:pt x="81459" y="117974"/>
                        <a:pt x="80683" y="126512"/>
                        <a:pt x="77580" y="129617"/>
                      </a:cubicBezTo>
                      <a:cubicBezTo>
                        <a:pt x="74476" y="132721"/>
                        <a:pt x="84562" y="138154"/>
                        <a:pt x="95423" y="145916"/>
                      </a:cubicBezTo>
                      <a:cubicBezTo>
                        <a:pt x="106284" y="152901"/>
                        <a:pt x="110939" y="162215"/>
                        <a:pt x="111715" y="166095"/>
                      </a:cubicBezTo>
                      <a:cubicBezTo>
                        <a:pt x="112490" y="169976"/>
                        <a:pt x="117921" y="166095"/>
                        <a:pt x="119473" y="161438"/>
                      </a:cubicBezTo>
                      <a:cubicBezTo>
                        <a:pt x="121024" y="156005"/>
                        <a:pt x="116369" y="155229"/>
                        <a:pt x="116369" y="149020"/>
                      </a:cubicBezTo>
                      <a:cubicBezTo>
                        <a:pt x="116369" y="142811"/>
                        <a:pt x="107060" y="144363"/>
                        <a:pt x="103181" y="143587"/>
                      </a:cubicBezTo>
                      <a:cubicBezTo>
                        <a:pt x="99302" y="142811"/>
                        <a:pt x="103181" y="134273"/>
                        <a:pt x="99302" y="129617"/>
                      </a:cubicBezTo>
                      <a:cubicBezTo>
                        <a:pt x="95423" y="125736"/>
                        <a:pt x="91544" y="114870"/>
                        <a:pt x="89217" y="107108"/>
                      </a:cubicBezTo>
                      <a:cubicBezTo>
                        <a:pt x="86889" y="99347"/>
                        <a:pt x="76804" y="91585"/>
                        <a:pt x="72149" y="83824"/>
                      </a:cubicBezTo>
                      <a:cubicBezTo>
                        <a:pt x="67494" y="75286"/>
                        <a:pt x="62839" y="69077"/>
                        <a:pt x="59736" y="66749"/>
                      </a:cubicBezTo>
                      <a:cubicBezTo>
                        <a:pt x="56633" y="64420"/>
                        <a:pt x="64391" y="61316"/>
                        <a:pt x="61288" y="58211"/>
                      </a:cubicBezTo>
                      <a:cubicBezTo>
                        <a:pt x="58185" y="55106"/>
                        <a:pt x="54306" y="55106"/>
                        <a:pt x="48875" y="52778"/>
                      </a:cubicBezTo>
                      <a:cubicBezTo>
                        <a:pt x="43445" y="50450"/>
                        <a:pt x="40341" y="46569"/>
                        <a:pt x="40341" y="40360"/>
                      </a:cubicBezTo>
                      <a:cubicBezTo>
                        <a:pt x="40341" y="34927"/>
                        <a:pt x="37238" y="21732"/>
                        <a:pt x="34911" y="17075"/>
                      </a:cubicBezTo>
                      <a:cubicBezTo>
                        <a:pt x="33359" y="12418"/>
                        <a:pt x="38790" y="13195"/>
                        <a:pt x="40341" y="15523"/>
                      </a:cubicBezTo>
                      <a:cubicBezTo>
                        <a:pt x="41893" y="17851"/>
                        <a:pt x="43445" y="19404"/>
                        <a:pt x="45772" y="18628"/>
                      </a:cubicBezTo>
                      <a:cubicBezTo>
                        <a:pt x="48099" y="17075"/>
                        <a:pt x="51978" y="18628"/>
                        <a:pt x="54306" y="21732"/>
                      </a:cubicBezTo>
                      <a:cubicBezTo>
                        <a:pt x="55857" y="25613"/>
                        <a:pt x="62064" y="21732"/>
                        <a:pt x="64391" y="24061"/>
                      </a:cubicBezTo>
                      <a:cubicBezTo>
                        <a:pt x="67494" y="25613"/>
                        <a:pt x="58185" y="27941"/>
                        <a:pt x="67494" y="43464"/>
                      </a:cubicBezTo>
                      <a:cubicBezTo>
                        <a:pt x="76804" y="59763"/>
                        <a:pt x="70597" y="50450"/>
                        <a:pt x="70597" y="61316"/>
                      </a:cubicBezTo>
                      <a:cubicBezTo>
                        <a:pt x="70597" y="72182"/>
                        <a:pt x="76028" y="67525"/>
                        <a:pt x="77580" y="65196"/>
                      </a:cubicBezTo>
                      <a:cubicBezTo>
                        <a:pt x="79131" y="63644"/>
                        <a:pt x="83786" y="68301"/>
                        <a:pt x="88441" y="74510"/>
                      </a:cubicBezTo>
                      <a:cubicBezTo>
                        <a:pt x="93096" y="79943"/>
                        <a:pt x="101629" y="80719"/>
                        <a:pt x="101629" y="83824"/>
                      </a:cubicBezTo>
                      <a:cubicBezTo>
                        <a:pt x="101629" y="86928"/>
                        <a:pt x="103181" y="93138"/>
                        <a:pt x="109387" y="93914"/>
                      </a:cubicBezTo>
                      <a:cubicBezTo>
                        <a:pt x="115594" y="94690"/>
                        <a:pt x="116369" y="101675"/>
                        <a:pt x="120248" y="102451"/>
                      </a:cubicBezTo>
                      <a:cubicBezTo>
                        <a:pt x="124127" y="103227"/>
                        <a:pt x="124903" y="107108"/>
                        <a:pt x="122576" y="111765"/>
                      </a:cubicBezTo>
                      <a:cubicBezTo>
                        <a:pt x="120248" y="116422"/>
                        <a:pt x="122576" y="120303"/>
                        <a:pt x="131885" y="124183"/>
                      </a:cubicBezTo>
                      <a:cubicBezTo>
                        <a:pt x="141195" y="128064"/>
                        <a:pt x="137316" y="128840"/>
                        <a:pt x="144298" y="135826"/>
                      </a:cubicBezTo>
                      <a:cubicBezTo>
                        <a:pt x="152056" y="142811"/>
                        <a:pt x="173003" y="166871"/>
                        <a:pt x="177657" y="173081"/>
                      </a:cubicBezTo>
                      <a:cubicBezTo>
                        <a:pt x="182312" y="179290"/>
                        <a:pt x="183864" y="185499"/>
                        <a:pt x="185415" y="190156"/>
                      </a:cubicBezTo>
                      <a:cubicBezTo>
                        <a:pt x="186967" y="194813"/>
                        <a:pt x="182312" y="197141"/>
                        <a:pt x="184640" y="201798"/>
                      </a:cubicBezTo>
                      <a:cubicBezTo>
                        <a:pt x="187743" y="205679"/>
                        <a:pt x="179209" y="204127"/>
                        <a:pt x="179985" y="207231"/>
                      </a:cubicBezTo>
                      <a:cubicBezTo>
                        <a:pt x="179985" y="210336"/>
                        <a:pt x="184640" y="225859"/>
                        <a:pt x="192397" y="226635"/>
                      </a:cubicBezTo>
                      <a:cubicBezTo>
                        <a:pt x="200155" y="227411"/>
                        <a:pt x="208689" y="236725"/>
                        <a:pt x="214896" y="242158"/>
                      </a:cubicBezTo>
                      <a:cubicBezTo>
                        <a:pt x="221102" y="247591"/>
                        <a:pt x="230412" y="246038"/>
                        <a:pt x="239721" y="249919"/>
                      </a:cubicBezTo>
                      <a:cubicBezTo>
                        <a:pt x="249031" y="253024"/>
                        <a:pt x="256789" y="261561"/>
                        <a:pt x="270753" y="265442"/>
                      </a:cubicBezTo>
                      <a:cubicBezTo>
                        <a:pt x="283941" y="269323"/>
                        <a:pt x="297130" y="274756"/>
                        <a:pt x="305664" y="280965"/>
                      </a:cubicBezTo>
                      <a:cubicBezTo>
                        <a:pt x="314197" y="286398"/>
                        <a:pt x="325059" y="284070"/>
                        <a:pt x="337471" y="279413"/>
                      </a:cubicBezTo>
                      <a:cubicBezTo>
                        <a:pt x="349884" y="274756"/>
                        <a:pt x="359194" y="280965"/>
                        <a:pt x="366176" y="283293"/>
                      </a:cubicBezTo>
                      <a:cubicBezTo>
                        <a:pt x="369279" y="284846"/>
                        <a:pt x="376261" y="290279"/>
                        <a:pt x="383243" y="296488"/>
                      </a:cubicBezTo>
                      <a:cubicBezTo>
                        <a:pt x="387898" y="284846"/>
                        <a:pt x="394105" y="277084"/>
                        <a:pt x="394880" y="277084"/>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0" name="Forma libre 1349">
                  <a:extLst>
                    <a:ext uri="{FF2B5EF4-FFF2-40B4-BE49-F238E27FC236}">
                      <a16:creationId xmlns:a16="http://schemas.microsoft.com/office/drawing/2014/main" id="{B1B28110-82FC-05CD-5C4D-816844CF1DC3}"/>
                    </a:ext>
                  </a:extLst>
                </p:cNvPr>
                <p:cNvSpPr/>
                <p:nvPr/>
              </p:nvSpPr>
              <p:spPr>
                <a:xfrm>
                  <a:off x="2644744" y="2721645"/>
                  <a:ext cx="65942" cy="64420"/>
                </a:xfrm>
                <a:custGeom>
                  <a:avLst/>
                  <a:gdLst>
                    <a:gd name="connsiteX0" fmla="*/ 57409 w 65942"/>
                    <a:gd name="connsiteY0" fmla="*/ 43464 h 64420"/>
                    <a:gd name="connsiteX1" fmla="*/ 65943 w 65942"/>
                    <a:gd name="connsiteY1" fmla="*/ 34927 h 64420"/>
                    <a:gd name="connsiteX2" fmla="*/ 59736 w 65942"/>
                    <a:gd name="connsiteY2" fmla="*/ 31046 h 64420"/>
                    <a:gd name="connsiteX3" fmla="*/ 51978 w 65942"/>
                    <a:gd name="connsiteY3" fmla="*/ 31822 h 64420"/>
                    <a:gd name="connsiteX4" fmla="*/ 52754 w 65942"/>
                    <a:gd name="connsiteY4" fmla="*/ 0 h 64420"/>
                    <a:gd name="connsiteX5" fmla="*/ 26377 w 65942"/>
                    <a:gd name="connsiteY5" fmla="*/ 0 h 64420"/>
                    <a:gd name="connsiteX6" fmla="*/ 21722 w 65942"/>
                    <a:gd name="connsiteY6" fmla="*/ 11642 h 64420"/>
                    <a:gd name="connsiteX7" fmla="*/ 33359 w 65942"/>
                    <a:gd name="connsiteY7" fmla="*/ 26389 h 64420"/>
                    <a:gd name="connsiteX8" fmla="*/ 12413 w 65942"/>
                    <a:gd name="connsiteY8" fmla="*/ 28717 h 64420"/>
                    <a:gd name="connsiteX9" fmla="*/ 0 w 65942"/>
                    <a:gd name="connsiteY9" fmla="*/ 45793 h 64420"/>
                    <a:gd name="connsiteX10" fmla="*/ 17067 w 65942"/>
                    <a:gd name="connsiteY10" fmla="*/ 60539 h 64420"/>
                    <a:gd name="connsiteX11" fmla="*/ 38790 w 65942"/>
                    <a:gd name="connsiteY11" fmla="*/ 64420 h 64420"/>
                    <a:gd name="connsiteX12" fmla="*/ 39566 w 65942"/>
                    <a:gd name="connsiteY12" fmla="*/ 64420 h 64420"/>
                    <a:gd name="connsiteX13" fmla="*/ 50427 w 65942"/>
                    <a:gd name="connsiteY13" fmla="*/ 55106 h 64420"/>
                    <a:gd name="connsiteX14" fmla="*/ 57409 w 65942"/>
                    <a:gd name="connsiteY14" fmla="*/ 43464 h 644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5942" h="64420">
                      <a:moveTo>
                        <a:pt x="57409" y="43464"/>
                      </a:moveTo>
                      <a:cubicBezTo>
                        <a:pt x="60512" y="40360"/>
                        <a:pt x="63615" y="37255"/>
                        <a:pt x="65943" y="34927"/>
                      </a:cubicBezTo>
                      <a:cubicBezTo>
                        <a:pt x="60512" y="38031"/>
                        <a:pt x="58961" y="34927"/>
                        <a:pt x="59736" y="31046"/>
                      </a:cubicBezTo>
                      <a:lnTo>
                        <a:pt x="51978" y="31822"/>
                      </a:lnTo>
                      <a:lnTo>
                        <a:pt x="52754" y="0"/>
                      </a:lnTo>
                      <a:cubicBezTo>
                        <a:pt x="46548" y="0"/>
                        <a:pt x="28704" y="0"/>
                        <a:pt x="26377" y="0"/>
                      </a:cubicBezTo>
                      <a:cubicBezTo>
                        <a:pt x="24050" y="0"/>
                        <a:pt x="23274" y="10866"/>
                        <a:pt x="21722" y="11642"/>
                      </a:cubicBezTo>
                      <a:cubicBezTo>
                        <a:pt x="20171" y="12418"/>
                        <a:pt x="34911" y="22508"/>
                        <a:pt x="33359" y="26389"/>
                      </a:cubicBezTo>
                      <a:cubicBezTo>
                        <a:pt x="31808" y="31046"/>
                        <a:pt x="13964" y="28717"/>
                        <a:pt x="12413" y="28717"/>
                      </a:cubicBezTo>
                      <a:cubicBezTo>
                        <a:pt x="11637" y="28717"/>
                        <a:pt x="5431" y="36479"/>
                        <a:pt x="0" y="45793"/>
                      </a:cubicBezTo>
                      <a:cubicBezTo>
                        <a:pt x="6982" y="52002"/>
                        <a:pt x="13964" y="58211"/>
                        <a:pt x="17067" y="60539"/>
                      </a:cubicBezTo>
                      <a:cubicBezTo>
                        <a:pt x="23274" y="64420"/>
                        <a:pt x="34135" y="60539"/>
                        <a:pt x="38790" y="64420"/>
                      </a:cubicBezTo>
                      <a:cubicBezTo>
                        <a:pt x="38790" y="64420"/>
                        <a:pt x="38790" y="64420"/>
                        <a:pt x="39566" y="64420"/>
                      </a:cubicBezTo>
                      <a:cubicBezTo>
                        <a:pt x="44220" y="59763"/>
                        <a:pt x="48875" y="55883"/>
                        <a:pt x="50427" y="55106"/>
                      </a:cubicBezTo>
                      <a:cubicBezTo>
                        <a:pt x="53530" y="55106"/>
                        <a:pt x="50427" y="48897"/>
                        <a:pt x="57409" y="4346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1" name="Forma libre 1350">
                  <a:extLst>
                    <a:ext uri="{FF2B5EF4-FFF2-40B4-BE49-F238E27FC236}">
                      <a16:creationId xmlns:a16="http://schemas.microsoft.com/office/drawing/2014/main" id="{876ED803-BF1B-BF96-78C7-3B7F145D273D}"/>
                    </a:ext>
                  </a:extLst>
                </p:cNvPr>
                <p:cNvSpPr/>
                <p:nvPr/>
              </p:nvSpPr>
              <p:spPr>
                <a:xfrm>
                  <a:off x="2696723" y="2712331"/>
                  <a:ext cx="19394" cy="41135"/>
                </a:xfrm>
                <a:custGeom>
                  <a:avLst/>
                  <a:gdLst>
                    <a:gd name="connsiteX0" fmla="*/ 3103 w 19394"/>
                    <a:gd name="connsiteY0" fmla="*/ 9314 h 41135"/>
                    <a:gd name="connsiteX1" fmla="*/ 776 w 19394"/>
                    <a:gd name="connsiteY1" fmla="*/ 9314 h 41135"/>
                    <a:gd name="connsiteX2" fmla="*/ 0 w 19394"/>
                    <a:gd name="connsiteY2" fmla="*/ 41136 h 41135"/>
                    <a:gd name="connsiteX3" fmla="*/ 7758 w 19394"/>
                    <a:gd name="connsiteY3" fmla="*/ 40360 h 41135"/>
                    <a:gd name="connsiteX4" fmla="*/ 12413 w 19394"/>
                    <a:gd name="connsiteY4" fmla="*/ 32598 h 41135"/>
                    <a:gd name="connsiteX5" fmla="*/ 16292 w 19394"/>
                    <a:gd name="connsiteY5" fmla="*/ 6985 h 41135"/>
                    <a:gd name="connsiteX6" fmla="*/ 19395 w 19394"/>
                    <a:gd name="connsiteY6" fmla="*/ 4657 h 41135"/>
                    <a:gd name="connsiteX7" fmla="*/ 12413 w 19394"/>
                    <a:gd name="connsiteY7" fmla="*/ 0 h 41135"/>
                    <a:gd name="connsiteX8" fmla="*/ 3103 w 19394"/>
                    <a:gd name="connsiteY8" fmla="*/ 9314 h 4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94" h="41135">
                      <a:moveTo>
                        <a:pt x="3103" y="9314"/>
                      </a:moveTo>
                      <a:cubicBezTo>
                        <a:pt x="3103" y="9314"/>
                        <a:pt x="2327" y="9314"/>
                        <a:pt x="776" y="9314"/>
                      </a:cubicBezTo>
                      <a:lnTo>
                        <a:pt x="0" y="41136"/>
                      </a:lnTo>
                      <a:lnTo>
                        <a:pt x="7758" y="40360"/>
                      </a:lnTo>
                      <a:cubicBezTo>
                        <a:pt x="8534" y="38031"/>
                        <a:pt x="10085" y="34150"/>
                        <a:pt x="12413" y="32598"/>
                      </a:cubicBezTo>
                      <a:cubicBezTo>
                        <a:pt x="18619" y="27941"/>
                        <a:pt x="9310" y="8538"/>
                        <a:pt x="16292" y="6985"/>
                      </a:cubicBezTo>
                      <a:cubicBezTo>
                        <a:pt x="17843" y="6985"/>
                        <a:pt x="18619" y="6209"/>
                        <a:pt x="19395" y="4657"/>
                      </a:cubicBezTo>
                      <a:cubicBezTo>
                        <a:pt x="17068" y="2328"/>
                        <a:pt x="13964" y="0"/>
                        <a:pt x="12413" y="0"/>
                      </a:cubicBezTo>
                      <a:cubicBezTo>
                        <a:pt x="9310" y="0"/>
                        <a:pt x="4655" y="9314"/>
                        <a:pt x="3103" y="931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2" name="Forma libre 1351">
                  <a:extLst>
                    <a:ext uri="{FF2B5EF4-FFF2-40B4-BE49-F238E27FC236}">
                      <a16:creationId xmlns:a16="http://schemas.microsoft.com/office/drawing/2014/main" id="{2D054149-3B06-4D51-2F0D-9103F5727C15}"/>
                    </a:ext>
                  </a:extLst>
                </p:cNvPr>
                <p:cNvSpPr/>
                <p:nvPr/>
              </p:nvSpPr>
              <p:spPr>
                <a:xfrm>
                  <a:off x="2926986" y="2685007"/>
                  <a:ext cx="45144" cy="35860"/>
                </a:xfrm>
                <a:custGeom>
                  <a:avLst/>
                  <a:gdLst>
                    <a:gd name="connsiteX0" fmla="*/ 20319 w 45144"/>
                    <a:gd name="connsiteY0" fmla="*/ 934 h 35860"/>
                    <a:gd name="connsiteX1" fmla="*/ 30405 w 45144"/>
                    <a:gd name="connsiteY1" fmla="*/ 22666 h 35860"/>
                    <a:gd name="connsiteX2" fmla="*/ 149 w 45144"/>
                    <a:gd name="connsiteY2" fmla="*/ 28099 h 35860"/>
                    <a:gd name="connsiteX3" fmla="*/ 20319 w 45144"/>
                    <a:gd name="connsiteY3" fmla="*/ 32756 h 35860"/>
                    <a:gd name="connsiteX4" fmla="*/ 42042 w 45144"/>
                    <a:gd name="connsiteY4" fmla="*/ 35861 h 35860"/>
                    <a:gd name="connsiteX5" fmla="*/ 45145 w 45144"/>
                    <a:gd name="connsiteY5" fmla="*/ 5591 h 35860"/>
                    <a:gd name="connsiteX6" fmla="*/ 20319 w 45144"/>
                    <a:gd name="connsiteY6" fmla="*/ 934 h 3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144" h="35860">
                      <a:moveTo>
                        <a:pt x="20319" y="934"/>
                      </a:moveTo>
                      <a:cubicBezTo>
                        <a:pt x="13337" y="5591"/>
                        <a:pt x="30405" y="16457"/>
                        <a:pt x="30405" y="22666"/>
                      </a:cubicBezTo>
                      <a:cubicBezTo>
                        <a:pt x="30405" y="28876"/>
                        <a:pt x="2476" y="21114"/>
                        <a:pt x="149" y="28099"/>
                      </a:cubicBezTo>
                      <a:cubicBezTo>
                        <a:pt x="-1403" y="31204"/>
                        <a:pt x="9458" y="36637"/>
                        <a:pt x="20319" y="32756"/>
                      </a:cubicBezTo>
                      <a:cubicBezTo>
                        <a:pt x="29629" y="29652"/>
                        <a:pt x="36611" y="32756"/>
                        <a:pt x="42042" y="35861"/>
                      </a:cubicBezTo>
                      <a:cubicBezTo>
                        <a:pt x="42817" y="24995"/>
                        <a:pt x="44369" y="13353"/>
                        <a:pt x="45145" y="5591"/>
                      </a:cubicBezTo>
                      <a:cubicBezTo>
                        <a:pt x="36611" y="3263"/>
                        <a:pt x="25750" y="-2170"/>
                        <a:pt x="20319" y="93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3" name="Forma libre 1352">
                  <a:extLst>
                    <a:ext uri="{FF2B5EF4-FFF2-40B4-BE49-F238E27FC236}">
                      <a16:creationId xmlns:a16="http://schemas.microsoft.com/office/drawing/2014/main" id="{30FCF7B0-0406-1E7E-DE11-89D1AC6755DF}"/>
                    </a:ext>
                  </a:extLst>
                </p:cNvPr>
                <p:cNvSpPr/>
                <p:nvPr/>
              </p:nvSpPr>
              <p:spPr>
                <a:xfrm>
                  <a:off x="2969027" y="2690599"/>
                  <a:ext cx="53529" cy="31606"/>
                </a:xfrm>
                <a:custGeom>
                  <a:avLst/>
                  <a:gdLst>
                    <a:gd name="connsiteX0" fmla="*/ 20946 w 53529"/>
                    <a:gd name="connsiteY0" fmla="*/ 24060 h 31606"/>
                    <a:gd name="connsiteX1" fmla="*/ 53530 w 53529"/>
                    <a:gd name="connsiteY1" fmla="*/ 17851 h 31606"/>
                    <a:gd name="connsiteX2" fmla="*/ 11637 w 53529"/>
                    <a:gd name="connsiteY2" fmla="*/ 776 h 31606"/>
                    <a:gd name="connsiteX3" fmla="*/ 3103 w 53529"/>
                    <a:gd name="connsiteY3" fmla="*/ 0 h 31606"/>
                    <a:gd name="connsiteX4" fmla="*/ 0 w 53529"/>
                    <a:gd name="connsiteY4" fmla="*/ 30270 h 31606"/>
                    <a:gd name="connsiteX5" fmla="*/ 1552 w 53529"/>
                    <a:gd name="connsiteY5" fmla="*/ 31046 h 31606"/>
                    <a:gd name="connsiteX6" fmla="*/ 20946 w 53529"/>
                    <a:gd name="connsiteY6" fmla="*/ 24060 h 31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3529" h="31606">
                      <a:moveTo>
                        <a:pt x="20946" y="24060"/>
                      </a:moveTo>
                      <a:cubicBezTo>
                        <a:pt x="33359" y="20180"/>
                        <a:pt x="53530" y="27165"/>
                        <a:pt x="53530" y="17851"/>
                      </a:cubicBezTo>
                      <a:cubicBezTo>
                        <a:pt x="53530" y="8538"/>
                        <a:pt x="20171" y="-2328"/>
                        <a:pt x="11637" y="776"/>
                      </a:cubicBezTo>
                      <a:cubicBezTo>
                        <a:pt x="9310" y="1552"/>
                        <a:pt x="6206" y="776"/>
                        <a:pt x="3103" y="0"/>
                      </a:cubicBezTo>
                      <a:cubicBezTo>
                        <a:pt x="2327" y="7761"/>
                        <a:pt x="776" y="20180"/>
                        <a:pt x="0" y="30270"/>
                      </a:cubicBezTo>
                      <a:cubicBezTo>
                        <a:pt x="776" y="30270"/>
                        <a:pt x="776" y="31046"/>
                        <a:pt x="1552" y="31046"/>
                      </a:cubicBezTo>
                      <a:cubicBezTo>
                        <a:pt x="6982" y="33374"/>
                        <a:pt x="7758" y="27941"/>
                        <a:pt x="20946" y="2406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4" name="Forma libre 1353">
                  <a:extLst>
                    <a:ext uri="{FF2B5EF4-FFF2-40B4-BE49-F238E27FC236}">
                      <a16:creationId xmlns:a16="http://schemas.microsoft.com/office/drawing/2014/main" id="{3651B9E2-6515-8383-D8BC-1C748FEF0EAA}"/>
                    </a:ext>
                  </a:extLst>
                </p:cNvPr>
                <p:cNvSpPr/>
                <p:nvPr/>
              </p:nvSpPr>
              <p:spPr>
                <a:xfrm>
                  <a:off x="2726117" y="2767437"/>
                  <a:ext cx="64477" cy="68034"/>
                </a:xfrm>
                <a:custGeom>
                  <a:avLst/>
                  <a:gdLst>
                    <a:gd name="connsiteX0" fmla="*/ 34221 w 64477"/>
                    <a:gd name="connsiteY0" fmla="*/ 64420 h 68034"/>
                    <a:gd name="connsiteX1" fmla="*/ 49737 w 64477"/>
                    <a:gd name="connsiteY1" fmla="*/ 66749 h 68034"/>
                    <a:gd name="connsiteX2" fmla="*/ 57495 w 64477"/>
                    <a:gd name="connsiteY2" fmla="*/ 67525 h 68034"/>
                    <a:gd name="connsiteX3" fmla="*/ 55168 w 64477"/>
                    <a:gd name="connsiteY3" fmla="*/ 64420 h 68034"/>
                    <a:gd name="connsiteX4" fmla="*/ 59047 w 64477"/>
                    <a:gd name="connsiteY4" fmla="*/ 44240 h 68034"/>
                    <a:gd name="connsiteX5" fmla="*/ 61374 w 64477"/>
                    <a:gd name="connsiteY5" fmla="*/ 17851 h 68034"/>
                    <a:gd name="connsiteX6" fmla="*/ 64477 w 64477"/>
                    <a:gd name="connsiteY6" fmla="*/ 1552 h 68034"/>
                    <a:gd name="connsiteX7" fmla="*/ 64477 w 64477"/>
                    <a:gd name="connsiteY7" fmla="*/ 0 h 68034"/>
                    <a:gd name="connsiteX8" fmla="*/ 46634 w 64477"/>
                    <a:gd name="connsiteY8" fmla="*/ 6985 h 68034"/>
                    <a:gd name="connsiteX9" fmla="*/ 31894 w 64477"/>
                    <a:gd name="connsiteY9" fmla="*/ 10090 h 68034"/>
                    <a:gd name="connsiteX10" fmla="*/ 14826 w 64477"/>
                    <a:gd name="connsiteY10" fmla="*/ 17075 h 68034"/>
                    <a:gd name="connsiteX11" fmla="*/ 10172 w 64477"/>
                    <a:gd name="connsiteY11" fmla="*/ 26389 h 68034"/>
                    <a:gd name="connsiteX12" fmla="*/ 5517 w 64477"/>
                    <a:gd name="connsiteY12" fmla="*/ 31046 h 68034"/>
                    <a:gd name="connsiteX13" fmla="*/ 86 w 64477"/>
                    <a:gd name="connsiteY13" fmla="*/ 32598 h 68034"/>
                    <a:gd name="connsiteX14" fmla="*/ 2414 w 64477"/>
                    <a:gd name="connsiteY14" fmla="*/ 38807 h 68034"/>
                    <a:gd name="connsiteX15" fmla="*/ 21809 w 64477"/>
                    <a:gd name="connsiteY15" fmla="*/ 57435 h 68034"/>
                    <a:gd name="connsiteX16" fmla="*/ 27239 w 64477"/>
                    <a:gd name="connsiteY16" fmla="*/ 63644 h 68034"/>
                    <a:gd name="connsiteX17" fmla="*/ 34221 w 64477"/>
                    <a:gd name="connsiteY17" fmla="*/ 64420 h 68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477" h="68034">
                      <a:moveTo>
                        <a:pt x="34221" y="64420"/>
                      </a:moveTo>
                      <a:cubicBezTo>
                        <a:pt x="37324" y="65972"/>
                        <a:pt x="45858" y="64420"/>
                        <a:pt x="49737" y="66749"/>
                      </a:cubicBezTo>
                      <a:cubicBezTo>
                        <a:pt x="51289" y="68301"/>
                        <a:pt x="54392" y="68301"/>
                        <a:pt x="57495" y="67525"/>
                      </a:cubicBezTo>
                      <a:cubicBezTo>
                        <a:pt x="56719" y="65972"/>
                        <a:pt x="55943" y="65196"/>
                        <a:pt x="55168" y="64420"/>
                      </a:cubicBezTo>
                      <a:cubicBezTo>
                        <a:pt x="52840" y="59763"/>
                        <a:pt x="56719" y="51226"/>
                        <a:pt x="59047" y="44240"/>
                      </a:cubicBezTo>
                      <a:cubicBezTo>
                        <a:pt x="61374" y="38031"/>
                        <a:pt x="57495" y="21732"/>
                        <a:pt x="61374" y="17851"/>
                      </a:cubicBezTo>
                      <a:cubicBezTo>
                        <a:pt x="65253" y="13971"/>
                        <a:pt x="62926" y="11642"/>
                        <a:pt x="64477" y="1552"/>
                      </a:cubicBezTo>
                      <a:cubicBezTo>
                        <a:pt x="64477" y="776"/>
                        <a:pt x="64477" y="776"/>
                        <a:pt x="64477" y="0"/>
                      </a:cubicBezTo>
                      <a:cubicBezTo>
                        <a:pt x="56719" y="0"/>
                        <a:pt x="48961" y="6985"/>
                        <a:pt x="46634" y="6985"/>
                      </a:cubicBezTo>
                      <a:cubicBezTo>
                        <a:pt x="43531" y="6985"/>
                        <a:pt x="32670" y="4657"/>
                        <a:pt x="31894" y="10090"/>
                      </a:cubicBezTo>
                      <a:cubicBezTo>
                        <a:pt x="30342" y="15523"/>
                        <a:pt x="24136" y="17075"/>
                        <a:pt x="14826" y="17075"/>
                      </a:cubicBezTo>
                      <a:cubicBezTo>
                        <a:pt x="5517" y="17851"/>
                        <a:pt x="10172" y="25613"/>
                        <a:pt x="10172" y="26389"/>
                      </a:cubicBezTo>
                      <a:cubicBezTo>
                        <a:pt x="9396" y="27941"/>
                        <a:pt x="5517" y="31046"/>
                        <a:pt x="5517" y="31046"/>
                      </a:cubicBezTo>
                      <a:lnTo>
                        <a:pt x="86" y="32598"/>
                      </a:lnTo>
                      <a:cubicBezTo>
                        <a:pt x="86" y="34927"/>
                        <a:pt x="-690" y="37255"/>
                        <a:pt x="2414" y="38807"/>
                      </a:cubicBezTo>
                      <a:cubicBezTo>
                        <a:pt x="7844" y="41912"/>
                        <a:pt x="15602" y="54330"/>
                        <a:pt x="21809" y="57435"/>
                      </a:cubicBezTo>
                      <a:cubicBezTo>
                        <a:pt x="24912" y="58987"/>
                        <a:pt x="26463" y="61316"/>
                        <a:pt x="27239" y="63644"/>
                      </a:cubicBezTo>
                      <a:cubicBezTo>
                        <a:pt x="28791" y="63644"/>
                        <a:pt x="32670" y="63644"/>
                        <a:pt x="34221" y="6442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5" name="Forma libre 1354">
                  <a:extLst>
                    <a:ext uri="{FF2B5EF4-FFF2-40B4-BE49-F238E27FC236}">
                      <a16:creationId xmlns:a16="http://schemas.microsoft.com/office/drawing/2014/main" id="{AA354D21-AE54-8CFA-9E40-BFB3A81AC02E}"/>
                    </a:ext>
                  </a:extLst>
                </p:cNvPr>
                <p:cNvSpPr/>
                <p:nvPr/>
              </p:nvSpPr>
              <p:spPr>
                <a:xfrm>
                  <a:off x="2936079" y="2922617"/>
                  <a:ext cx="615124" cy="634937"/>
                </a:xfrm>
                <a:custGeom>
                  <a:avLst/>
                  <a:gdLst>
                    <a:gd name="connsiteX0" fmla="*/ 328527 w 615124"/>
                    <a:gd name="connsiteY0" fmla="*/ 629504 h 634937"/>
                    <a:gd name="connsiteX1" fmla="*/ 340164 w 615124"/>
                    <a:gd name="connsiteY1" fmla="*/ 610101 h 634937"/>
                    <a:gd name="connsiteX2" fmla="*/ 348698 w 615124"/>
                    <a:gd name="connsiteY2" fmla="*/ 590697 h 634937"/>
                    <a:gd name="connsiteX3" fmla="*/ 357231 w 615124"/>
                    <a:gd name="connsiteY3" fmla="*/ 574398 h 634937"/>
                    <a:gd name="connsiteX4" fmla="*/ 357231 w 615124"/>
                    <a:gd name="connsiteY4" fmla="*/ 588369 h 634937"/>
                    <a:gd name="connsiteX5" fmla="*/ 358007 w 615124"/>
                    <a:gd name="connsiteY5" fmla="*/ 593802 h 634937"/>
                    <a:gd name="connsiteX6" fmla="*/ 378178 w 615124"/>
                    <a:gd name="connsiteY6" fmla="*/ 563532 h 634937"/>
                    <a:gd name="connsiteX7" fmla="*/ 393694 w 615124"/>
                    <a:gd name="connsiteY7" fmla="*/ 547233 h 634937"/>
                    <a:gd name="connsiteX8" fmla="*/ 398349 w 615124"/>
                    <a:gd name="connsiteY8" fmla="*/ 524725 h 634937"/>
                    <a:gd name="connsiteX9" fmla="*/ 398349 w 615124"/>
                    <a:gd name="connsiteY9" fmla="*/ 501440 h 634937"/>
                    <a:gd name="connsiteX10" fmla="*/ 403003 w 615124"/>
                    <a:gd name="connsiteY10" fmla="*/ 489798 h 634937"/>
                    <a:gd name="connsiteX11" fmla="*/ 422398 w 615124"/>
                    <a:gd name="connsiteY11" fmla="*/ 475051 h 634937"/>
                    <a:gd name="connsiteX12" fmla="*/ 442569 w 615124"/>
                    <a:gd name="connsiteY12" fmla="*/ 465738 h 634937"/>
                    <a:gd name="connsiteX13" fmla="*/ 451103 w 615124"/>
                    <a:gd name="connsiteY13" fmla="*/ 461081 h 634937"/>
                    <a:gd name="connsiteX14" fmla="*/ 463516 w 615124"/>
                    <a:gd name="connsiteY14" fmla="*/ 451767 h 634937"/>
                    <a:gd name="connsiteX15" fmla="*/ 489117 w 615124"/>
                    <a:gd name="connsiteY15" fmla="*/ 451767 h 634937"/>
                    <a:gd name="connsiteX16" fmla="*/ 503081 w 615124"/>
                    <a:gd name="connsiteY16" fmla="*/ 447110 h 634937"/>
                    <a:gd name="connsiteX17" fmla="*/ 511615 w 615124"/>
                    <a:gd name="connsiteY17" fmla="*/ 437796 h 634937"/>
                    <a:gd name="connsiteX18" fmla="*/ 518597 w 615124"/>
                    <a:gd name="connsiteY18" fmla="*/ 429259 h 634937"/>
                    <a:gd name="connsiteX19" fmla="*/ 524803 w 615124"/>
                    <a:gd name="connsiteY19" fmla="*/ 415288 h 634937"/>
                    <a:gd name="connsiteX20" fmla="*/ 531010 w 615124"/>
                    <a:gd name="connsiteY20" fmla="*/ 400541 h 634937"/>
                    <a:gd name="connsiteX21" fmla="*/ 537216 w 615124"/>
                    <a:gd name="connsiteY21" fmla="*/ 392004 h 634937"/>
                    <a:gd name="connsiteX22" fmla="*/ 539543 w 615124"/>
                    <a:gd name="connsiteY22" fmla="*/ 372600 h 634937"/>
                    <a:gd name="connsiteX23" fmla="*/ 547301 w 615124"/>
                    <a:gd name="connsiteY23" fmla="*/ 364063 h 634937"/>
                    <a:gd name="connsiteX24" fmla="*/ 548853 w 615124"/>
                    <a:gd name="connsiteY24" fmla="*/ 344659 h 634937"/>
                    <a:gd name="connsiteX25" fmla="*/ 548853 w 615124"/>
                    <a:gd name="connsiteY25" fmla="*/ 314389 h 634937"/>
                    <a:gd name="connsiteX26" fmla="*/ 551956 w 615124"/>
                    <a:gd name="connsiteY26" fmla="*/ 291881 h 634937"/>
                    <a:gd name="connsiteX27" fmla="*/ 551180 w 615124"/>
                    <a:gd name="connsiteY27" fmla="*/ 285672 h 634937"/>
                    <a:gd name="connsiteX28" fmla="*/ 554284 w 615124"/>
                    <a:gd name="connsiteY28" fmla="*/ 281015 h 634937"/>
                    <a:gd name="connsiteX29" fmla="*/ 563593 w 615124"/>
                    <a:gd name="connsiteY29" fmla="*/ 284119 h 634937"/>
                    <a:gd name="connsiteX30" fmla="*/ 576006 w 615124"/>
                    <a:gd name="connsiteY30" fmla="*/ 260059 h 634937"/>
                    <a:gd name="connsiteX31" fmla="*/ 590746 w 615124"/>
                    <a:gd name="connsiteY31" fmla="*/ 248417 h 634937"/>
                    <a:gd name="connsiteX32" fmla="*/ 612469 w 615124"/>
                    <a:gd name="connsiteY32" fmla="*/ 217371 h 634937"/>
                    <a:gd name="connsiteX33" fmla="*/ 609365 w 615124"/>
                    <a:gd name="connsiteY33" fmla="*/ 172354 h 634937"/>
                    <a:gd name="connsiteX34" fmla="*/ 596177 w 615124"/>
                    <a:gd name="connsiteY34" fmla="*/ 163041 h 634937"/>
                    <a:gd name="connsiteX35" fmla="*/ 558938 w 615124"/>
                    <a:gd name="connsiteY35" fmla="*/ 142861 h 634937"/>
                    <a:gd name="connsiteX36" fmla="*/ 513166 w 615124"/>
                    <a:gd name="connsiteY36" fmla="*/ 128890 h 634937"/>
                    <a:gd name="connsiteX37" fmla="*/ 482135 w 615124"/>
                    <a:gd name="connsiteY37" fmla="*/ 121905 h 634937"/>
                    <a:gd name="connsiteX38" fmla="*/ 461964 w 615124"/>
                    <a:gd name="connsiteY38" fmla="*/ 131995 h 634937"/>
                    <a:gd name="connsiteX39" fmla="*/ 465067 w 615124"/>
                    <a:gd name="connsiteY39" fmla="*/ 117248 h 634937"/>
                    <a:gd name="connsiteX40" fmla="*/ 428605 w 615124"/>
                    <a:gd name="connsiteY40" fmla="*/ 94740 h 634937"/>
                    <a:gd name="connsiteX41" fmla="*/ 406107 w 615124"/>
                    <a:gd name="connsiteY41" fmla="*/ 101725 h 634937"/>
                    <a:gd name="connsiteX42" fmla="*/ 395245 w 615124"/>
                    <a:gd name="connsiteY42" fmla="*/ 109486 h 634937"/>
                    <a:gd name="connsiteX43" fmla="*/ 387487 w 615124"/>
                    <a:gd name="connsiteY43" fmla="*/ 109486 h 634937"/>
                    <a:gd name="connsiteX44" fmla="*/ 400676 w 615124"/>
                    <a:gd name="connsiteY44" fmla="*/ 91635 h 634937"/>
                    <a:gd name="connsiteX45" fmla="*/ 368868 w 615124"/>
                    <a:gd name="connsiteY45" fmla="*/ 83097 h 634937"/>
                    <a:gd name="connsiteX46" fmla="*/ 358783 w 615124"/>
                    <a:gd name="connsiteY46" fmla="*/ 95516 h 634937"/>
                    <a:gd name="connsiteX47" fmla="*/ 362662 w 615124"/>
                    <a:gd name="connsiteY47" fmla="*/ 82321 h 634937"/>
                    <a:gd name="connsiteX48" fmla="*/ 378178 w 615124"/>
                    <a:gd name="connsiteY48" fmla="*/ 62918 h 634937"/>
                    <a:gd name="connsiteX49" fmla="*/ 365765 w 615124"/>
                    <a:gd name="connsiteY49" fmla="*/ 46619 h 634937"/>
                    <a:gd name="connsiteX50" fmla="*/ 354904 w 615124"/>
                    <a:gd name="connsiteY50" fmla="*/ 16349 h 634937"/>
                    <a:gd name="connsiteX51" fmla="*/ 336285 w 615124"/>
                    <a:gd name="connsiteY51" fmla="*/ 41186 h 634937"/>
                    <a:gd name="connsiteX52" fmla="*/ 319993 w 615124"/>
                    <a:gd name="connsiteY52" fmla="*/ 48171 h 634937"/>
                    <a:gd name="connsiteX53" fmla="*/ 304477 w 615124"/>
                    <a:gd name="connsiteY53" fmla="*/ 43514 h 634937"/>
                    <a:gd name="connsiteX54" fmla="*/ 287410 w 615124"/>
                    <a:gd name="connsiteY54" fmla="*/ 42738 h 634937"/>
                    <a:gd name="connsiteX55" fmla="*/ 281203 w 615124"/>
                    <a:gd name="connsiteY55" fmla="*/ 52828 h 634937"/>
                    <a:gd name="connsiteX56" fmla="*/ 262584 w 615124"/>
                    <a:gd name="connsiteY56" fmla="*/ 52052 h 634937"/>
                    <a:gd name="connsiteX57" fmla="*/ 254826 w 615124"/>
                    <a:gd name="connsiteY57" fmla="*/ 55932 h 634937"/>
                    <a:gd name="connsiteX58" fmla="*/ 244741 w 615124"/>
                    <a:gd name="connsiteY58" fmla="*/ 59813 h 634937"/>
                    <a:gd name="connsiteX59" fmla="*/ 227673 w 615124"/>
                    <a:gd name="connsiteY59" fmla="*/ 54380 h 634937"/>
                    <a:gd name="connsiteX60" fmla="*/ 224570 w 615124"/>
                    <a:gd name="connsiteY60" fmla="*/ 26439 h 634937"/>
                    <a:gd name="connsiteX61" fmla="*/ 223019 w 615124"/>
                    <a:gd name="connsiteY61" fmla="*/ 13244 h 634937"/>
                    <a:gd name="connsiteX62" fmla="*/ 216812 w 615124"/>
                    <a:gd name="connsiteY62" fmla="*/ 50 h 634937"/>
                    <a:gd name="connsiteX63" fmla="*/ 206727 w 615124"/>
                    <a:gd name="connsiteY63" fmla="*/ 8587 h 634937"/>
                    <a:gd name="connsiteX64" fmla="*/ 187332 w 615124"/>
                    <a:gd name="connsiteY64" fmla="*/ 16349 h 634937"/>
                    <a:gd name="connsiteX65" fmla="*/ 176471 w 615124"/>
                    <a:gd name="connsiteY65" fmla="*/ 22558 h 634937"/>
                    <a:gd name="connsiteX66" fmla="*/ 170264 w 615124"/>
                    <a:gd name="connsiteY66" fmla="*/ 21782 h 634937"/>
                    <a:gd name="connsiteX67" fmla="*/ 156300 w 615124"/>
                    <a:gd name="connsiteY67" fmla="*/ 17125 h 634937"/>
                    <a:gd name="connsiteX68" fmla="*/ 146215 w 615124"/>
                    <a:gd name="connsiteY68" fmla="*/ 18677 h 634937"/>
                    <a:gd name="connsiteX69" fmla="*/ 152421 w 615124"/>
                    <a:gd name="connsiteY69" fmla="*/ 30320 h 634937"/>
                    <a:gd name="connsiteX70" fmla="*/ 156300 w 615124"/>
                    <a:gd name="connsiteY70" fmla="*/ 40409 h 634937"/>
                    <a:gd name="connsiteX71" fmla="*/ 164058 w 615124"/>
                    <a:gd name="connsiteY71" fmla="*/ 41962 h 634937"/>
                    <a:gd name="connsiteX72" fmla="*/ 162507 w 615124"/>
                    <a:gd name="connsiteY72" fmla="*/ 48171 h 634937"/>
                    <a:gd name="connsiteX73" fmla="*/ 153973 w 615124"/>
                    <a:gd name="connsiteY73" fmla="*/ 56709 h 634937"/>
                    <a:gd name="connsiteX74" fmla="*/ 143887 w 615124"/>
                    <a:gd name="connsiteY74" fmla="*/ 62142 h 634937"/>
                    <a:gd name="connsiteX75" fmla="*/ 133026 w 615124"/>
                    <a:gd name="connsiteY75" fmla="*/ 67575 h 634937"/>
                    <a:gd name="connsiteX76" fmla="*/ 124493 w 615124"/>
                    <a:gd name="connsiteY76" fmla="*/ 69127 h 634937"/>
                    <a:gd name="connsiteX77" fmla="*/ 115183 w 615124"/>
                    <a:gd name="connsiteY77" fmla="*/ 65246 h 634937"/>
                    <a:gd name="connsiteX78" fmla="*/ 103546 w 615124"/>
                    <a:gd name="connsiteY78" fmla="*/ 49723 h 634937"/>
                    <a:gd name="connsiteX79" fmla="*/ 88030 w 615124"/>
                    <a:gd name="connsiteY79" fmla="*/ 54380 h 634937"/>
                    <a:gd name="connsiteX80" fmla="*/ 64756 w 615124"/>
                    <a:gd name="connsiteY80" fmla="*/ 55932 h 634937"/>
                    <a:gd name="connsiteX81" fmla="*/ 68635 w 615124"/>
                    <a:gd name="connsiteY81" fmla="*/ 64470 h 634937"/>
                    <a:gd name="connsiteX82" fmla="*/ 71738 w 615124"/>
                    <a:gd name="connsiteY82" fmla="*/ 70679 h 634937"/>
                    <a:gd name="connsiteX83" fmla="*/ 60877 w 615124"/>
                    <a:gd name="connsiteY83" fmla="*/ 79217 h 634937"/>
                    <a:gd name="connsiteX84" fmla="*/ 70963 w 615124"/>
                    <a:gd name="connsiteY84" fmla="*/ 104830 h 634937"/>
                    <a:gd name="connsiteX85" fmla="*/ 67859 w 615124"/>
                    <a:gd name="connsiteY85" fmla="*/ 125785 h 634937"/>
                    <a:gd name="connsiteX86" fmla="*/ 61653 w 615124"/>
                    <a:gd name="connsiteY86" fmla="*/ 146742 h 634937"/>
                    <a:gd name="connsiteX87" fmla="*/ 48464 w 615124"/>
                    <a:gd name="connsiteY87" fmla="*/ 147518 h 634937"/>
                    <a:gd name="connsiteX88" fmla="*/ 29845 w 615124"/>
                    <a:gd name="connsiteY88" fmla="*/ 154503 h 634937"/>
                    <a:gd name="connsiteX89" fmla="*/ 15881 w 615124"/>
                    <a:gd name="connsiteY89" fmla="*/ 163817 h 634937"/>
                    <a:gd name="connsiteX90" fmla="*/ 10450 w 615124"/>
                    <a:gd name="connsiteY90" fmla="*/ 178563 h 634937"/>
                    <a:gd name="connsiteX91" fmla="*/ 3468 w 615124"/>
                    <a:gd name="connsiteY91" fmla="*/ 187101 h 634937"/>
                    <a:gd name="connsiteX92" fmla="*/ 1141 w 615124"/>
                    <a:gd name="connsiteY92" fmla="*/ 197191 h 634937"/>
                    <a:gd name="connsiteX93" fmla="*/ 5020 w 615124"/>
                    <a:gd name="connsiteY93" fmla="*/ 210386 h 634937"/>
                    <a:gd name="connsiteX94" fmla="*/ 11226 w 615124"/>
                    <a:gd name="connsiteY94" fmla="*/ 223580 h 634937"/>
                    <a:gd name="connsiteX95" fmla="*/ 18984 w 615124"/>
                    <a:gd name="connsiteY95" fmla="*/ 229789 h 634937"/>
                    <a:gd name="connsiteX96" fmla="*/ 27518 w 615124"/>
                    <a:gd name="connsiteY96" fmla="*/ 238327 h 634937"/>
                    <a:gd name="connsiteX97" fmla="*/ 43810 w 615124"/>
                    <a:gd name="connsiteY97" fmla="*/ 235998 h 634937"/>
                    <a:gd name="connsiteX98" fmla="*/ 50792 w 615124"/>
                    <a:gd name="connsiteY98" fmla="*/ 234446 h 634937"/>
                    <a:gd name="connsiteX99" fmla="*/ 54671 w 615124"/>
                    <a:gd name="connsiteY99" fmla="*/ 254626 h 634937"/>
                    <a:gd name="connsiteX100" fmla="*/ 74841 w 615124"/>
                    <a:gd name="connsiteY100" fmla="*/ 255402 h 634937"/>
                    <a:gd name="connsiteX101" fmla="*/ 88030 w 615124"/>
                    <a:gd name="connsiteY101" fmla="*/ 252297 h 634937"/>
                    <a:gd name="connsiteX102" fmla="*/ 101219 w 615124"/>
                    <a:gd name="connsiteY102" fmla="*/ 245312 h 634937"/>
                    <a:gd name="connsiteX103" fmla="*/ 119838 w 615124"/>
                    <a:gd name="connsiteY103" fmla="*/ 236775 h 634937"/>
                    <a:gd name="connsiteX104" fmla="*/ 134578 w 615124"/>
                    <a:gd name="connsiteY104" fmla="*/ 237551 h 634937"/>
                    <a:gd name="connsiteX105" fmla="*/ 140008 w 615124"/>
                    <a:gd name="connsiteY105" fmla="*/ 267820 h 634937"/>
                    <a:gd name="connsiteX106" fmla="*/ 158628 w 615124"/>
                    <a:gd name="connsiteY106" fmla="*/ 278686 h 634937"/>
                    <a:gd name="connsiteX107" fmla="*/ 169489 w 615124"/>
                    <a:gd name="connsiteY107" fmla="*/ 281015 h 634937"/>
                    <a:gd name="connsiteX108" fmla="*/ 175695 w 615124"/>
                    <a:gd name="connsiteY108" fmla="*/ 286448 h 634937"/>
                    <a:gd name="connsiteX109" fmla="*/ 188884 w 615124"/>
                    <a:gd name="connsiteY109" fmla="*/ 292657 h 634937"/>
                    <a:gd name="connsiteX110" fmla="*/ 205951 w 615124"/>
                    <a:gd name="connsiteY110" fmla="*/ 296538 h 634937"/>
                    <a:gd name="connsiteX111" fmla="*/ 212158 w 615124"/>
                    <a:gd name="connsiteY111" fmla="*/ 307404 h 634937"/>
                    <a:gd name="connsiteX112" fmla="*/ 214485 w 615124"/>
                    <a:gd name="connsiteY112" fmla="*/ 319046 h 634937"/>
                    <a:gd name="connsiteX113" fmla="*/ 216037 w 615124"/>
                    <a:gd name="connsiteY113" fmla="*/ 332240 h 634937"/>
                    <a:gd name="connsiteX114" fmla="*/ 233104 w 615124"/>
                    <a:gd name="connsiteY114" fmla="*/ 340002 h 634937"/>
                    <a:gd name="connsiteX115" fmla="*/ 246293 w 615124"/>
                    <a:gd name="connsiteY115" fmla="*/ 347763 h 634937"/>
                    <a:gd name="connsiteX116" fmla="*/ 255602 w 615124"/>
                    <a:gd name="connsiteY116" fmla="*/ 363286 h 634937"/>
                    <a:gd name="connsiteX117" fmla="*/ 254050 w 615124"/>
                    <a:gd name="connsiteY117" fmla="*/ 383466 h 634937"/>
                    <a:gd name="connsiteX118" fmla="*/ 249396 w 615124"/>
                    <a:gd name="connsiteY118" fmla="*/ 394332 h 634937"/>
                    <a:gd name="connsiteX119" fmla="*/ 250172 w 615124"/>
                    <a:gd name="connsiteY119" fmla="*/ 402870 h 634937"/>
                    <a:gd name="connsiteX120" fmla="*/ 253275 w 615124"/>
                    <a:gd name="connsiteY120" fmla="*/ 422273 h 634937"/>
                    <a:gd name="connsiteX121" fmla="*/ 261033 w 615124"/>
                    <a:gd name="connsiteY121" fmla="*/ 434692 h 634937"/>
                    <a:gd name="connsiteX122" fmla="*/ 274221 w 615124"/>
                    <a:gd name="connsiteY122" fmla="*/ 436244 h 634937"/>
                    <a:gd name="connsiteX123" fmla="*/ 285082 w 615124"/>
                    <a:gd name="connsiteY123" fmla="*/ 449439 h 634937"/>
                    <a:gd name="connsiteX124" fmla="*/ 292840 w 615124"/>
                    <a:gd name="connsiteY124" fmla="*/ 466514 h 634937"/>
                    <a:gd name="connsiteX125" fmla="*/ 306029 w 615124"/>
                    <a:gd name="connsiteY125" fmla="*/ 463409 h 634937"/>
                    <a:gd name="connsiteX126" fmla="*/ 304477 w 615124"/>
                    <a:gd name="connsiteY126" fmla="*/ 491350 h 634937"/>
                    <a:gd name="connsiteX127" fmla="*/ 314563 w 615124"/>
                    <a:gd name="connsiteY127" fmla="*/ 492127 h 634937"/>
                    <a:gd name="connsiteX128" fmla="*/ 317666 w 615124"/>
                    <a:gd name="connsiteY128" fmla="*/ 516187 h 634937"/>
                    <a:gd name="connsiteX129" fmla="*/ 299047 w 615124"/>
                    <a:gd name="connsiteY129" fmla="*/ 527053 h 634937"/>
                    <a:gd name="connsiteX130" fmla="*/ 271894 w 615124"/>
                    <a:gd name="connsiteY130" fmla="*/ 555771 h 634937"/>
                    <a:gd name="connsiteX131" fmla="*/ 257929 w 615124"/>
                    <a:gd name="connsiteY131" fmla="*/ 572070 h 634937"/>
                    <a:gd name="connsiteX132" fmla="*/ 262584 w 615124"/>
                    <a:gd name="connsiteY132" fmla="*/ 572070 h 634937"/>
                    <a:gd name="connsiteX133" fmla="*/ 275773 w 615124"/>
                    <a:gd name="connsiteY133" fmla="*/ 576727 h 634937"/>
                    <a:gd name="connsiteX134" fmla="*/ 282755 w 615124"/>
                    <a:gd name="connsiteY134" fmla="*/ 587593 h 634937"/>
                    <a:gd name="connsiteX135" fmla="*/ 291289 w 615124"/>
                    <a:gd name="connsiteY135" fmla="*/ 585264 h 634937"/>
                    <a:gd name="connsiteX136" fmla="*/ 309132 w 615124"/>
                    <a:gd name="connsiteY136" fmla="*/ 598459 h 634937"/>
                    <a:gd name="connsiteX137" fmla="*/ 319993 w 615124"/>
                    <a:gd name="connsiteY137" fmla="*/ 610877 h 634937"/>
                    <a:gd name="connsiteX138" fmla="*/ 321545 w 615124"/>
                    <a:gd name="connsiteY138" fmla="*/ 634938 h 634937"/>
                    <a:gd name="connsiteX139" fmla="*/ 328527 w 615124"/>
                    <a:gd name="connsiteY139" fmla="*/ 629504 h 63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15124" h="634937">
                      <a:moveTo>
                        <a:pt x="328527" y="629504"/>
                      </a:moveTo>
                      <a:cubicBezTo>
                        <a:pt x="337837" y="622519"/>
                        <a:pt x="335509" y="618638"/>
                        <a:pt x="340164" y="610101"/>
                      </a:cubicBezTo>
                      <a:cubicBezTo>
                        <a:pt x="344819" y="601563"/>
                        <a:pt x="340940" y="598459"/>
                        <a:pt x="348698" y="590697"/>
                      </a:cubicBezTo>
                      <a:cubicBezTo>
                        <a:pt x="356456" y="583712"/>
                        <a:pt x="347146" y="578279"/>
                        <a:pt x="357231" y="574398"/>
                      </a:cubicBezTo>
                      <a:cubicBezTo>
                        <a:pt x="366541" y="569741"/>
                        <a:pt x="365765" y="578279"/>
                        <a:pt x="357231" y="588369"/>
                      </a:cubicBezTo>
                      <a:cubicBezTo>
                        <a:pt x="349473" y="598459"/>
                        <a:pt x="347922" y="601563"/>
                        <a:pt x="358007" y="593802"/>
                      </a:cubicBezTo>
                      <a:cubicBezTo>
                        <a:pt x="368093" y="586040"/>
                        <a:pt x="371972" y="575174"/>
                        <a:pt x="378178" y="563532"/>
                      </a:cubicBezTo>
                      <a:cubicBezTo>
                        <a:pt x="384384" y="551114"/>
                        <a:pt x="388263" y="548009"/>
                        <a:pt x="393694" y="547233"/>
                      </a:cubicBezTo>
                      <a:cubicBezTo>
                        <a:pt x="399124" y="546457"/>
                        <a:pt x="399124" y="534039"/>
                        <a:pt x="398349" y="524725"/>
                      </a:cubicBezTo>
                      <a:cubicBezTo>
                        <a:pt x="397573" y="515411"/>
                        <a:pt x="395245" y="507650"/>
                        <a:pt x="398349" y="501440"/>
                      </a:cubicBezTo>
                      <a:cubicBezTo>
                        <a:pt x="402228" y="495231"/>
                        <a:pt x="398349" y="489798"/>
                        <a:pt x="403003" y="489798"/>
                      </a:cubicBezTo>
                      <a:cubicBezTo>
                        <a:pt x="407658" y="489798"/>
                        <a:pt x="415416" y="482813"/>
                        <a:pt x="422398" y="475051"/>
                      </a:cubicBezTo>
                      <a:cubicBezTo>
                        <a:pt x="430156" y="467290"/>
                        <a:pt x="434811" y="466514"/>
                        <a:pt x="442569" y="465738"/>
                      </a:cubicBezTo>
                      <a:cubicBezTo>
                        <a:pt x="450327" y="464962"/>
                        <a:pt x="445672" y="462633"/>
                        <a:pt x="451103" y="461081"/>
                      </a:cubicBezTo>
                      <a:cubicBezTo>
                        <a:pt x="456533" y="459528"/>
                        <a:pt x="459637" y="454871"/>
                        <a:pt x="463516" y="451767"/>
                      </a:cubicBezTo>
                      <a:cubicBezTo>
                        <a:pt x="466619" y="448662"/>
                        <a:pt x="481359" y="451767"/>
                        <a:pt x="489117" y="451767"/>
                      </a:cubicBezTo>
                      <a:cubicBezTo>
                        <a:pt x="497651" y="451767"/>
                        <a:pt x="503081" y="452543"/>
                        <a:pt x="503081" y="447110"/>
                      </a:cubicBezTo>
                      <a:cubicBezTo>
                        <a:pt x="503081" y="441677"/>
                        <a:pt x="506960" y="437796"/>
                        <a:pt x="511615" y="437796"/>
                      </a:cubicBezTo>
                      <a:cubicBezTo>
                        <a:pt x="516270" y="437796"/>
                        <a:pt x="518597" y="436244"/>
                        <a:pt x="518597" y="429259"/>
                      </a:cubicBezTo>
                      <a:cubicBezTo>
                        <a:pt x="518597" y="422273"/>
                        <a:pt x="520924" y="418393"/>
                        <a:pt x="524803" y="415288"/>
                      </a:cubicBezTo>
                      <a:cubicBezTo>
                        <a:pt x="528682" y="412183"/>
                        <a:pt x="529458" y="405198"/>
                        <a:pt x="531010" y="400541"/>
                      </a:cubicBezTo>
                      <a:cubicBezTo>
                        <a:pt x="532561" y="395885"/>
                        <a:pt x="537216" y="398989"/>
                        <a:pt x="537216" y="392004"/>
                      </a:cubicBezTo>
                      <a:cubicBezTo>
                        <a:pt x="537216" y="385795"/>
                        <a:pt x="539543" y="378033"/>
                        <a:pt x="539543" y="372600"/>
                      </a:cubicBezTo>
                      <a:cubicBezTo>
                        <a:pt x="539543" y="367167"/>
                        <a:pt x="544974" y="367943"/>
                        <a:pt x="547301" y="364063"/>
                      </a:cubicBezTo>
                      <a:cubicBezTo>
                        <a:pt x="549629" y="360182"/>
                        <a:pt x="544974" y="355525"/>
                        <a:pt x="548853" y="344659"/>
                      </a:cubicBezTo>
                      <a:cubicBezTo>
                        <a:pt x="552732" y="333793"/>
                        <a:pt x="548853" y="323703"/>
                        <a:pt x="548853" y="314389"/>
                      </a:cubicBezTo>
                      <a:cubicBezTo>
                        <a:pt x="548853" y="305075"/>
                        <a:pt x="548853" y="294986"/>
                        <a:pt x="551956" y="291881"/>
                      </a:cubicBezTo>
                      <a:cubicBezTo>
                        <a:pt x="555059" y="288776"/>
                        <a:pt x="553508" y="287224"/>
                        <a:pt x="551180" y="285672"/>
                      </a:cubicBezTo>
                      <a:cubicBezTo>
                        <a:pt x="548077" y="284119"/>
                        <a:pt x="551180" y="280239"/>
                        <a:pt x="554284" y="281015"/>
                      </a:cubicBezTo>
                      <a:cubicBezTo>
                        <a:pt x="556611" y="281791"/>
                        <a:pt x="559714" y="287224"/>
                        <a:pt x="563593" y="284119"/>
                      </a:cubicBezTo>
                      <a:cubicBezTo>
                        <a:pt x="568248" y="281015"/>
                        <a:pt x="572127" y="269373"/>
                        <a:pt x="576006" y="260059"/>
                      </a:cubicBezTo>
                      <a:cubicBezTo>
                        <a:pt x="579885" y="250745"/>
                        <a:pt x="586091" y="250745"/>
                        <a:pt x="590746" y="248417"/>
                      </a:cubicBezTo>
                      <a:cubicBezTo>
                        <a:pt x="595401" y="246088"/>
                        <a:pt x="606262" y="234446"/>
                        <a:pt x="612469" y="217371"/>
                      </a:cubicBezTo>
                      <a:cubicBezTo>
                        <a:pt x="618675" y="200296"/>
                        <a:pt x="612469" y="183996"/>
                        <a:pt x="609365" y="172354"/>
                      </a:cubicBezTo>
                      <a:cubicBezTo>
                        <a:pt x="606262" y="160712"/>
                        <a:pt x="603159" y="163041"/>
                        <a:pt x="596177" y="163041"/>
                      </a:cubicBezTo>
                      <a:cubicBezTo>
                        <a:pt x="589195" y="163041"/>
                        <a:pt x="576006" y="161488"/>
                        <a:pt x="558938" y="142861"/>
                      </a:cubicBezTo>
                      <a:cubicBezTo>
                        <a:pt x="541871" y="124233"/>
                        <a:pt x="524803" y="125785"/>
                        <a:pt x="513166" y="128890"/>
                      </a:cubicBezTo>
                      <a:cubicBezTo>
                        <a:pt x="501529" y="131995"/>
                        <a:pt x="489893" y="123457"/>
                        <a:pt x="482135" y="121905"/>
                      </a:cubicBezTo>
                      <a:cubicBezTo>
                        <a:pt x="474377" y="120352"/>
                        <a:pt x="467394" y="129666"/>
                        <a:pt x="461964" y="131995"/>
                      </a:cubicBezTo>
                      <a:cubicBezTo>
                        <a:pt x="456533" y="134323"/>
                        <a:pt x="465067" y="123457"/>
                        <a:pt x="465067" y="117248"/>
                      </a:cubicBezTo>
                      <a:cubicBezTo>
                        <a:pt x="465067" y="111039"/>
                        <a:pt x="444121" y="100949"/>
                        <a:pt x="428605" y="94740"/>
                      </a:cubicBezTo>
                      <a:cubicBezTo>
                        <a:pt x="412313" y="88531"/>
                        <a:pt x="406107" y="91635"/>
                        <a:pt x="406107" y="101725"/>
                      </a:cubicBezTo>
                      <a:cubicBezTo>
                        <a:pt x="406107" y="111815"/>
                        <a:pt x="399900" y="98620"/>
                        <a:pt x="395245" y="109486"/>
                      </a:cubicBezTo>
                      <a:cubicBezTo>
                        <a:pt x="390591" y="120352"/>
                        <a:pt x="381281" y="113367"/>
                        <a:pt x="387487" y="109486"/>
                      </a:cubicBezTo>
                      <a:cubicBezTo>
                        <a:pt x="393694" y="106382"/>
                        <a:pt x="399124" y="97844"/>
                        <a:pt x="400676" y="91635"/>
                      </a:cubicBezTo>
                      <a:cubicBezTo>
                        <a:pt x="403003" y="85426"/>
                        <a:pt x="378178" y="79993"/>
                        <a:pt x="368868" y="83097"/>
                      </a:cubicBezTo>
                      <a:cubicBezTo>
                        <a:pt x="360335" y="86202"/>
                        <a:pt x="365765" y="99397"/>
                        <a:pt x="358783" y="95516"/>
                      </a:cubicBezTo>
                      <a:cubicBezTo>
                        <a:pt x="351801" y="91635"/>
                        <a:pt x="357231" y="82321"/>
                        <a:pt x="362662" y="82321"/>
                      </a:cubicBezTo>
                      <a:cubicBezTo>
                        <a:pt x="368093" y="82321"/>
                        <a:pt x="374299" y="71455"/>
                        <a:pt x="378178" y="62918"/>
                      </a:cubicBezTo>
                      <a:cubicBezTo>
                        <a:pt x="382057" y="54380"/>
                        <a:pt x="371972" y="53604"/>
                        <a:pt x="365765" y="46619"/>
                      </a:cubicBezTo>
                      <a:cubicBezTo>
                        <a:pt x="359559" y="39633"/>
                        <a:pt x="361110" y="19453"/>
                        <a:pt x="354904" y="16349"/>
                      </a:cubicBezTo>
                      <a:cubicBezTo>
                        <a:pt x="347922" y="23334"/>
                        <a:pt x="339388" y="33424"/>
                        <a:pt x="336285" y="41186"/>
                      </a:cubicBezTo>
                      <a:cubicBezTo>
                        <a:pt x="333182" y="51276"/>
                        <a:pt x="328527" y="45066"/>
                        <a:pt x="319993" y="48171"/>
                      </a:cubicBezTo>
                      <a:cubicBezTo>
                        <a:pt x="311459" y="51276"/>
                        <a:pt x="306805" y="47395"/>
                        <a:pt x="304477" y="43514"/>
                      </a:cubicBezTo>
                      <a:cubicBezTo>
                        <a:pt x="302150" y="39633"/>
                        <a:pt x="293616" y="43514"/>
                        <a:pt x="287410" y="42738"/>
                      </a:cubicBezTo>
                      <a:cubicBezTo>
                        <a:pt x="281203" y="41962"/>
                        <a:pt x="285082" y="50499"/>
                        <a:pt x="281203" y="52828"/>
                      </a:cubicBezTo>
                      <a:cubicBezTo>
                        <a:pt x="277324" y="55156"/>
                        <a:pt x="266463" y="48171"/>
                        <a:pt x="262584" y="52052"/>
                      </a:cubicBezTo>
                      <a:cubicBezTo>
                        <a:pt x="258705" y="55932"/>
                        <a:pt x="256378" y="52052"/>
                        <a:pt x="254826" y="55932"/>
                      </a:cubicBezTo>
                      <a:cubicBezTo>
                        <a:pt x="253275" y="59813"/>
                        <a:pt x="246293" y="57485"/>
                        <a:pt x="244741" y="59813"/>
                      </a:cubicBezTo>
                      <a:cubicBezTo>
                        <a:pt x="243189" y="62142"/>
                        <a:pt x="236207" y="63694"/>
                        <a:pt x="227673" y="54380"/>
                      </a:cubicBezTo>
                      <a:cubicBezTo>
                        <a:pt x="219140" y="45066"/>
                        <a:pt x="220691" y="29543"/>
                        <a:pt x="224570" y="26439"/>
                      </a:cubicBezTo>
                      <a:cubicBezTo>
                        <a:pt x="228449" y="23334"/>
                        <a:pt x="228449" y="15573"/>
                        <a:pt x="223019" y="13244"/>
                      </a:cubicBezTo>
                      <a:cubicBezTo>
                        <a:pt x="217588" y="10916"/>
                        <a:pt x="223019" y="826"/>
                        <a:pt x="216812" y="50"/>
                      </a:cubicBezTo>
                      <a:cubicBezTo>
                        <a:pt x="210606" y="-726"/>
                        <a:pt x="211382" y="7811"/>
                        <a:pt x="206727" y="8587"/>
                      </a:cubicBezTo>
                      <a:cubicBezTo>
                        <a:pt x="202848" y="10140"/>
                        <a:pt x="191987" y="17125"/>
                        <a:pt x="187332" y="16349"/>
                      </a:cubicBezTo>
                      <a:cubicBezTo>
                        <a:pt x="182677" y="15573"/>
                        <a:pt x="176471" y="17125"/>
                        <a:pt x="176471" y="22558"/>
                      </a:cubicBezTo>
                      <a:cubicBezTo>
                        <a:pt x="176471" y="27991"/>
                        <a:pt x="171040" y="26439"/>
                        <a:pt x="170264" y="21782"/>
                      </a:cubicBezTo>
                      <a:cubicBezTo>
                        <a:pt x="169489" y="17901"/>
                        <a:pt x="159403" y="20230"/>
                        <a:pt x="156300" y="17125"/>
                      </a:cubicBezTo>
                      <a:cubicBezTo>
                        <a:pt x="153197" y="14020"/>
                        <a:pt x="140008" y="15573"/>
                        <a:pt x="146215" y="18677"/>
                      </a:cubicBezTo>
                      <a:cubicBezTo>
                        <a:pt x="151645" y="21782"/>
                        <a:pt x="152421" y="24886"/>
                        <a:pt x="152421" y="30320"/>
                      </a:cubicBezTo>
                      <a:cubicBezTo>
                        <a:pt x="152421" y="35753"/>
                        <a:pt x="156300" y="34200"/>
                        <a:pt x="156300" y="40409"/>
                      </a:cubicBezTo>
                      <a:cubicBezTo>
                        <a:pt x="156300" y="46619"/>
                        <a:pt x="160955" y="41962"/>
                        <a:pt x="164058" y="41962"/>
                      </a:cubicBezTo>
                      <a:cubicBezTo>
                        <a:pt x="167161" y="41962"/>
                        <a:pt x="167161" y="47395"/>
                        <a:pt x="162507" y="48171"/>
                      </a:cubicBezTo>
                      <a:cubicBezTo>
                        <a:pt x="157076" y="48947"/>
                        <a:pt x="154749" y="52052"/>
                        <a:pt x="153973" y="56709"/>
                      </a:cubicBezTo>
                      <a:cubicBezTo>
                        <a:pt x="152421" y="61365"/>
                        <a:pt x="147766" y="58261"/>
                        <a:pt x="143887" y="62142"/>
                      </a:cubicBezTo>
                      <a:cubicBezTo>
                        <a:pt x="140008" y="66022"/>
                        <a:pt x="136129" y="69903"/>
                        <a:pt x="133026" y="67575"/>
                      </a:cubicBezTo>
                      <a:cubicBezTo>
                        <a:pt x="129923" y="66022"/>
                        <a:pt x="127596" y="66798"/>
                        <a:pt x="124493" y="69127"/>
                      </a:cubicBezTo>
                      <a:cubicBezTo>
                        <a:pt x="121389" y="70679"/>
                        <a:pt x="119838" y="69127"/>
                        <a:pt x="115183" y="65246"/>
                      </a:cubicBezTo>
                      <a:cubicBezTo>
                        <a:pt x="111304" y="62142"/>
                        <a:pt x="109752" y="55932"/>
                        <a:pt x="103546" y="49723"/>
                      </a:cubicBezTo>
                      <a:cubicBezTo>
                        <a:pt x="99667" y="51276"/>
                        <a:pt x="92685" y="54380"/>
                        <a:pt x="88030" y="54380"/>
                      </a:cubicBezTo>
                      <a:cubicBezTo>
                        <a:pt x="82599" y="54380"/>
                        <a:pt x="65532" y="52828"/>
                        <a:pt x="64756" y="55932"/>
                      </a:cubicBezTo>
                      <a:cubicBezTo>
                        <a:pt x="63980" y="59037"/>
                        <a:pt x="66308" y="63694"/>
                        <a:pt x="68635" y="64470"/>
                      </a:cubicBezTo>
                      <a:cubicBezTo>
                        <a:pt x="71738" y="65246"/>
                        <a:pt x="77169" y="66798"/>
                        <a:pt x="71738" y="70679"/>
                      </a:cubicBezTo>
                      <a:cubicBezTo>
                        <a:pt x="66308" y="74560"/>
                        <a:pt x="60877" y="69127"/>
                        <a:pt x="60877" y="79217"/>
                      </a:cubicBezTo>
                      <a:cubicBezTo>
                        <a:pt x="60877" y="89307"/>
                        <a:pt x="73290" y="95516"/>
                        <a:pt x="70963" y="104830"/>
                      </a:cubicBezTo>
                      <a:cubicBezTo>
                        <a:pt x="69411" y="109486"/>
                        <a:pt x="67859" y="121129"/>
                        <a:pt x="67859" y="125785"/>
                      </a:cubicBezTo>
                      <a:cubicBezTo>
                        <a:pt x="67859" y="130442"/>
                        <a:pt x="66308" y="145965"/>
                        <a:pt x="61653" y="146742"/>
                      </a:cubicBezTo>
                      <a:cubicBezTo>
                        <a:pt x="57774" y="147518"/>
                        <a:pt x="53895" y="142861"/>
                        <a:pt x="48464" y="147518"/>
                      </a:cubicBezTo>
                      <a:cubicBezTo>
                        <a:pt x="43034" y="152175"/>
                        <a:pt x="36052" y="149070"/>
                        <a:pt x="29845" y="154503"/>
                      </a:cubicBezTo>
                      <a:cubicBezTo>
                        <a:pt x="23639" y="159936"/>
                        <a:pt x="16657" y="157608"/>
                        <a:pt x="15881" y="163817"/>
                      </a:cubicBezTo>
                      <a:cubicBezTo>
                        <a:pt x="15105" y="170026"/>
                        <a:pt x="9675" y="173130"/>
                        <a:pt x="10450" y="178563"/>
                      </a:cubicBezTo>
                      <a:cubicBezTo>
                        <a:pt x="12002" y="183996"/>
                        <a:pt x="7347" y="182444"/>
                        <a:pt x="3468" y="187101"/>
                      </a:cubicBezTo>
                      <a:cubicBezTo>
                        <a:pt x="-411" y="190982"/>
                        <a:pt x="4244" y="194086"/>
                        <a:pt x="1141" y="197191"/>
                      </a:cubicBezTo>
                      <a:cubicBezTo>
                        <a:pt x="-1962" y="200296"/>
                        <a:pt x="1917" y="205729"/>
                        <a:pt x="5020" y="210386"/>
                      </a:cubicBezTo>
                      <a:cubicBezTo>
                        <a:pt x="8123" y="215819"/>
                        <a:pt x="12002" y="218923"/>
                        <a:pt x="11226" y="223580"/>
                      </a:cubicBezTo>
                      <a:cubicBezTo>
                        <a:pt x="10450" y="228237"/>
                        <a:pt x="14329" y="229789"/>
                        <a:pt x="18984" y="229789"/>
                      </a:cubicBezTo>
                      <a:cubicBezTo>
                        <a:pt x="23639" y="229013"/>
                        <a:pt x="19760" y="238327"/>
                        <a:pt x="27518" y="238327"/>
                      </a:cubicBezTo>
                      <a:cubicBezTo>
                        <a:pt x="35276" y="238327"/>
                        <a:pt x="42258" y="239879"/>
                        <a:pt x="43810" y="235998"/>
                      </a:cubicBezTo>
                      <a:cubicBezTo>
                        <a:pt x="45361" y="232118"/>
                        <a:pt x="50792" y="228237"/>
                        <a:pt x="50792" y="234446"/>
                      </a:cubicBezTo>
                      <a:cubicBezTo>
                        <a:pt x="50792" y="240655"/>
                        <a:pt x="49240" y="256954"/>
                        <a:pt x="54671" y="254626"/>
                      </a:cubicBezTo>
                      <a:cubicBezTo>
                        <a:pt x="60101" y="253073"/>
                        <a:pt x="70187" y="253073"/>
                        <a:pt x="74841" y="255402"/>
                      </a:cubicBezTo>
                      <a:cubicBezTo>
                        <a:pt x="80272" y="256954"/>
                        <a:pt x="84927" y="255402"/>
                        <a:pt x="88030" y="252297"/>
                      </a:cubicBezTo>
                      <a:cubicBezTo>
                        <a:pt x="91133" y="249193"/>
                        <a:pt x="95012" y="249193"/>
                        <a:pt x="101219" y="245312"/>
                      </a:cubicBezTo>
                      <a:cubicBezTo>
                        <a:pt x="107425" y="241431"/>
                        <a:pt x="113631" y="236775"/>
                        <a:pt x="119838" y="236775"/>
                      </a:cubicBezTo>
                      <a:cubicBezTo>
                        <a:pt x="126044" y="236775"/>
                        <a:pt x="136129" y="232894"/>
                        <a:pt x="134578" y="237551"/>
                      </a:cubicBezTo>
                      <a:cubicBezTo>
                        <a:pt x="133026" y="242207"/>
                        <a:pt x="132250" y="259283"/>
                        <a:pt x="140008" y="267820"/>
                      </a:cubicBezTo>
                      <a:cubicBezTo>
                        <a:pt x="147766" y="276358"/>
                        <a:pt x="151645" y="279463"/>
                        <a:pt x="158628" y="278686"/>
                      </a:cubicBezTo>
                      <a:cubicBezTo>
                        <a:pt x="165610" y="277910"/>
                        <a:pt x="164834" y="281791"/>
                        <a:pt x="169489" y="281015"/>
                      </a:cubicBezTo>
                      <a:cubicBezTo>
                        <a:pt x="174919" y="280239"/>
                        <a:pt x="171040" y="286448"/>
                        <a:pt x="175695" y="286448"/>
                      </a:cubicBezTo>
                      <a:cubicBezTo>
                        <a:pt x="180350" y="286448"/>
                        <a:pt x="188884" y="287224"/>
                        <a:pt x="188884" y="292657"/>
                      </a:cubicBezTo>
                      <a:cubicBezTo>
                        <a:pt x="188884" y="298090"/>
                        <a:pt x="202848" y="293433"/>
                        <a:pt x="205951" y="296538"/>
                      </a:cubicBezTo>
                      <a:cubicBezTo>
                        <a:pt x="209054" y="299642"/>
                        <a:pt x="212933" y="301971"/>
                        <a:pt x="212158" y="307404"/>
                      </a:cubicBezTo>
                      <a:cubicBezTo>
                        <a:pt x="211382" y="312837"/>
                        <a:pt x="219140" y="316718"/>
                        <a:pt x="214485" y="319046"/>
                      </a:cubicBezTo>
                      <a:cubicBezTo>
                        <a:pt x="209830" y="321374"/>
                        <a:pt x="216037" y="326031"/>
                        <a:pt x="216037" y="332240"/>
                      </a:cubicBezTo>
                      <a:cubicBezTo>
                        <a:pt x="216812" y="338450"/>
                        <a:pt x="223019" y="340778"/>
                        <a:pt x="233104" y="340002"/>
                      </a:cubicBezTo>
                      <a:cubicBezTo>
                        <a:pt x="243189" y="339226"/>
                        <a:pt x="246293" y="340778"/>
                        <a:pt x="246293" y="347763"/>
                      </a:cubicBezTo>
                      <a:cubicBezTo>
                        <a:pt x="246293" y="354749"/>
                        <a:pt x="253275" y="356301"/>
                        <a:pt x="255602" y="363286"/>
                      </a:cubicBezTo>
                      <a:cubicBezTo>
                        <a:pt x="257929" y="370272"/>
                        <a:pt x="252499" y="378033"/>
                        <a:pt x="254050" y="383466"/>
                      </a:cubicBezTo>
                      <a:cubicBezTo>
                        <a:pt x="254826" y="387347"/>
                        <a:pt x="252499" y="392004"/>
                        <a:pt x="249396" y="394332"/>
                      </a:cubicBezTo>
                      <a:cubicBezTo>
                        <a:pt x="253275" y="398989"/>
                        <a:pt x="253275" y="400541"/>
                        <a:pt x="250172" y="402870"/>
                      </a:cubicBezTo>
                      <a:cubicBezTo>
                        <a:pt x="246293" y="405198"/>
                        <a:pt x="255602" y="411407"/>
                        <a:pt x="253275" y="422273"/>
                      </a:cubicBezTo>
                      <a:cubicBezTo>
                        <a:pt x="250947" y="432363"/>
                        <a:pt x="250172" y="434692"/>
                        <a:pt x="261033" y="434692"/>
                      </a:cubicBezTo>
                      <a:cubicBezTo>
                        <a:pt x="271894" y="435468"/>
                        <a:pt x="271118" y="438573"/>
                        <a:pt x="274221" y="436244"/>
                      </a:cubicBezTo>
                      <a:cubicBezTo>
                        <a:pt x="278100" y="433916"/>
                        <a:pt x="283531" y="444005"/>
                        <a:pt x="285082" y="449439"/>
                      </a:cubicBezTo>
                      <a:cubicBezTo>
                        <a:pt x="286634" y="454871"/>
                        <a:pt x="290513" y="466514"/>
                        <a:pt x="292840" y="466514"/>
                      </a:cubicBezTo>
                      <a:cubicBezTo>
                        <a:pt x="294392" y="466514"/>
                        <a:pt x="300598" y="461081"/>
                        <a:pt x="306029" y="463409"/>
                      </a:cubicBezTo>
                      <a:cubicBezTo>
                        <a:pt x="311459" y="465738"/>
                        <a:pt x="304477" y="483589"/>
                        <a:pt x="304477" y="491350"/>
                      </a:cubicBezTo>
                      <a:cubicBezTo>
                        <a:pt x="308356" y="491350"/>
                        <a:pt x="313011" y="491350"/>
                        <a:pt x="314563" y="492127"/>
                      </a:cubicBezTo>
                      <a:cubicBezTo>
                        <a:pt x="317666" y="493679"/>
                        <a:pt x="318442" y="512307"/>
                        <a:pt x="317666" y="516187"/>
                      </a:cubicBezTo>
                      <a:cubicBezTo>
                        <a:pt x="316114" y="520068"/>
                        <a:pt x="304477" y="523173"/>
                        <a:pt x="299047" y="527053"/>
                      </a:cubicBezTo>
                      <a:cubicBezTo>
                        <a:pt x="292840" y="530934"/>
                        <a:pt x="278876" y="544905"/>
                        <a:pt x="271894" y="555771"/>
                      </a:cubicBezTo>
                      <a:cubicBezTo>
                        <a:pt x="268015" y="561980"/>
                        <a:pt x="261808" y="567413"/>
                        <a:pt x="257929" y="572070"/>
                      </a:cubicBezTo>
                      <a:cubicBezTo>
                        <a:pt x="259481" y="572070"/>
                        <a:pt x="261808" y="572070"/>
                        <a:pt x="262584" y="572070"/>
                      </a:cubicBezTo>
                      <a:cubicBezTo>
                        <a:pt x="265687" y="570518"/>
                        <a:pt x="270342" y="570518"/>
                        <a:pt x="275773" y="576727"/>
                      </a:cubicBezTo>
                      <a:cubicBezTo>
                        <a:pt x="281203" y="582936"/>
                        <a:pt x="280428" y="587593"/>
                        <a:pt x="282755" y="587593"/>
                      </a:cubicBezTo>
                      <a:cubicBezTo>
                        <a:pt x="285082" y="587593"/>
                        <a:pt x="287410" y="579055"/>
                        <a:pt x="291289" y="585264"/>
                      </a:cubicBezTo>
                      <a:cubicBezTo>
                        <a:pt x="295168" y="591473"/>
                        <a:pt x="306029" y="596130"/>
                        <a:pt x="309132" y="598459"/>
                      </a:cubicBezTo>
                      <a:cubicBezTo>
                        <a:pt x="311459" y="601563"/>
                        <a:pt x="319993" y="603116"/>
                        <a:pt x="319993" y="610877"/>
                      </a:cubicBezTo>
                      <a:cubicBezTo>
                        <a:pt x="319993" y="616310"/>
                        <a:pt x="317666" y="626400"/>
                        <a:pt x="321545" y="634938"/>
                      </a:cubicBezTo>
                      <a:cubicBezTo>
                        <a:pt x="323872" y="634161"/>
                        <a:pt x="325424" y="631057"/>
                        <a:pt x="328527" y="629504"/>
                      </a:cubicBezTo>
                      <a:close/>
                    </a:path>
                  </a:pathLst>
                </a:custGeom>
                <a:solidFill>
                  <a:schemeClr val="accent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6" name="Forma libre 1355">
                  <a:extLst>
                    <a:ext uri="{FF2B5EF4-FFF2-40B4-BE49-F238E27FC236}">
                      <a16:creationId xmlns:a16="http://schemas.microsoft.com/office/drawing/2014/main" id="{D08813D2-B6B3-534F-57D1-D3CB410722DC}"/>
                    </a:ext>
                  </a:extLst>
                </p:cNvPr>
                <p:cNvSpPr/>
                <p:nvPr/>
              </p:nvSpPr>
              <p:spPr>
                <a:xfrm>
                  <a:off x="3180044" y="3495376"/>
                  <a:ext cx="78355" cy="81252"/>
                </a:xfrm>
                <a:custGeom>
                  <a:avLst/>
                  <a:gdLst>
                    <a:gd name="connsiteX0" fmla="*/ 76028 w 78355"/>
                    <a:gd name="connsiteY0" fmla="*/ 39670 h 81252"/>
                    <a:gd name="connsiteX1" fmla="*/ 65167 w 78355"/>
                    <a:gd name="connsiteY1" fmla="*/ 27251 h 81252"/>
                    <a:gd name="connsiteX2" fmla="*/ 47324 w 78355"/>
                    <a:gd name="connsiteY2" fmla="*/ 14057 h 81252"/>
                    <a:gd name="connsiteX3" fmla="*/ 38790 w 78355"/>
                    <a:gd name="connsiteY3" fmla="*/ 16385 h 81252"/>
                    <a:gd name="connsiteX4" fmla="*/ 31808 w 78355"/>
                    <a:gd name="connsiteY4" fmla="*/ 5519 h 81252"/>
                    <a:gd name="connsiteX5" fmla="*/ 18619 w 78355"/>
                    <a:gd name="connsiteY5" fmla="*/ 862 h 81252"/>
                    <a:gd name="connsiteX6" fmla="*/ 13964 w 78355"/>
                    <a:gd name="connsiteY6" fmla="*/ 862 h 81252"/>
                    <a:gd name="connsiteX7" fmla="*/ 9310 w 78355"/>
                    <a:gd name="connsiteY7" fmla="*/ 9400 h 81252"/>
                    <a:gd name="connsiteX8" fmla="*/ 3879 w 78355"/>
                    <a:gd name="connsiteY8" fmla="*/ 35789 h 81252"/>
                    <a:gd name="connsiteX9" fmla="*/ 0 w 78355"/>
                    <a:gd name="connsiteY9" fmla="*/ 55969 h 81252"/>
                    <a:gd name="connsiteX10" fmla="*/ 4655 w 78355"/>
                    <a:gd name="connsiteY10" fmla="*/ 65282 h 81252"/>
                    <a:gd name="connsiteX11" fmla="*/ 3879 w 78355"/>
                    <a:gd name="connsiteY11" fmla="*/ 71492 h 81252"/>
                    <a:gd name="connsiteX12" fmla="*/ 10085 w 78355"/>
                    <a:gd name="connsiteY12" fmla="*/ 74596 h 81252"/>
                    <a:gd name="connsiteX13" fmla="*/ 30256 w 78355"/>
                    <a:gd name="connsiteY13" fmla="*/ 80029 h 81252"/>
                    <a:gd name="connsiteX14" fmla="*/ 42669 w 78355"/>
                    <a:gd name="connsiteY14" fmla="*/ 80029 h 81252"/>
                    <a:gd name="connsiteX15" fmla="*/ 65943 w 78355"/>
                    <a:gd name="connsiteY15" fmla="*/ 76925 h 81252"/>
                    <a:gd name="connsiteX16" fmla="*/ 78355 w 78355"/>
                    <a:gd name="connsiteY16" fmla="*/ 62178 h 81252"/>
                    <a:gd name="connsiteX17" fmla="*/ 76028 w 78355"/>
                    <a:gd name="connsiteY17" fmla="*/ 39670 h 8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355" h="81252">
                      <a:moveTo>
                        <a:pt x="76028" y="39670"/>
                      </a:moveTo>
                      <a:cubicBezTo>
                        <a:pt x="76028" y="32684"/>
                        <a:pt x="68270" y="30356"/>
                        <a:pt x="65167" y="27251"/>
                      </a:cubicBezTo>
                      <a:cubicBezTo>
                        <a:pt x="62840" y="24147"/>
                        <a:pt x="51978" y="20266"/>
                        <a:pt x="47324" y="14057"/>
                      </a:cubicBezTo>
                      <a:cubicBezTo>
                        <a:pt x="43445" y="7848"/>
                        <a:pt x="40341" y="16385"/>
                        <a:pt x="38790" y="16385"/>
                      </a:cubicBezTo>
                      <a:cubicBezTo>
                        <a:pt x="36462" y="16385"/>
                        <a:pt x="37238" y="11728"/>
                        <a:pt x="31808" y="5519"/>
                      </a:cubicBezTo>
                      <a:cubicBezTo>
                        <a:pt x="26377" y="-690"/>
                        <a:pt x="21722" y="-690"/>
                        <a:pt x="18619" y="862"/>
                      </a:cubicBezTo>
                      <a:cubicBezTo>
                        <a:pt x="17843" y="1639"/>
                        <a:pt x="15516" y="1639"/>
                        <a:pt x="13964" y="862"/>
                      </a:cubicBezTo>
                      <a:cubicBezTo>
                        <a:pt x="10861" y="3967"/>
                        <a:pt x="9310" y="7072"/>
                        <a:pt x="9310" y="9400"/>
                      </a:cubicBezTo>
                      <a:cubicBezTo>
                        <a:pt x="9310" y="16385"/>
                        <a:pt x="4655" y="23371"/>
                        <a:pt x="3879" y="35789"/>
                      </a:cubicBezTo>
                      <a:cubicBezTo>
                        <a:pt x="3879" y="48207"/>
                        <a:pt x="0" y="46655"/>
                        <a:pt x="0" y="55969"/>
                      </a:cubicBezTo>
                      <a:cubicBezTo>
                        <a:pt x="0" y="66059"/>
                        <a:pt x="3103" y="63730"/>
                        <a:pt x="4655" y="65282"/>
                      </a:cubicBezTo>
                      <a:cubicBezTo>
                        <a:pt x="5431" y="66059"/>
                        <a:pt x="4655" y="69163"/>
                        <a:pt x="3879" y="71492"/>
                      </a:cubicBezTo>
                      <a:cubicBezTo>
                        <a:pt x="5431" y="73044"/>
                        <a:pt x="6982" y="74596"/>
                        <a:pt x="10085" y="74596"/>
                      </a:cubicBezTo>
                      <a:cubicBezTo>
                        <a:pt x="16292" y="73820"/>
                        <a:pt x="22498" y="76149"/>
                        <a:pt x="30256" y="80029"/>
                      </a:cubicBezTo>
                      <a:cubicBezTo>
                        <a:pt x="38014" y="83134"/>
                        <a:pt x="34911" y="79253"/>
                        <a:pt x="42669" y="80029"/>
                      </a:cubicBezTo>
                      <a:cubicBezTo>
                        <a:pt x="49651" y="80805"/>
                        <a:pt x="58185" y="81582"/>
                        <a:pt x="65943" y="76925"/>
                      </a:cubicBezTo>
                      <a:cubicBezTo>
                        <a:pt x="71373" y="73820"/>
                        <a:pt x="74477" y="67611"/>
                        <a:pt x="78355" y="62178"/>
                      </a:cubicBezTo>
                      <a:cubicBezTo>
                        <a:pt x="73701" y="55193"/>
                        <a:pt x="76028" y="45103"/>
                        <a:pt x="76028" y="3967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7" name="Forma libre 1356">
                  <a:extLst>
                    <a:ext uri="{FF2B5EF4-FFF2-40B4-BE49-F238E27FC236}">
                      <a16:creationId xmlns:a16="http://schemas.microsoft.com/office/drawing/2014/main" id="{167DA5A4-DF0A-F3F2-9B4C-BE684B361E7B}"/>
                    </a:ext>
                  </a:extLst>
                </p:cNvPr>
                <p:cNvSpPr/>
                <p:nvPr/>
              </p:nvSpPr>
              <p:spPr>
                <a:xfrm>
                  <a:off x="2943691" y="3356987"/>
                  <a:ext cx="312826" cy="619363"/>
                </a:xfrm>
                <a:custGeom>
                  <a:avLst/>
                  <a:gdLst>
                    <a:gd name="connsiteX0" fmla="*/ 113447 w 312826"/>
                    <a:gd name="connsiteY0" fmla="*/ 607268 h 619363"/>
                    <a:gd name="connsiteX1" fmla="*/ 82415 w 312826"/>
                    <a:gd name="connsiteY1" fmla="*/ 587088 h 619363"/>
                    <a:gd name="connsiteX2" fmla="*/ 74657 w 312826"/>
                    <a:gd name="connsiteY2" fmla="*/ 580103 h 619363"/>
                    <a:gd name="connsiteX3" fmla="*/ 76209 w 312826"/>
                    <a:gd name="connsiteY3" fmla="*/ 573894 h 619363"/>
                    <a:gd name="connsiteX4" fmla="*/ 70778 w 312826"/>
                    <a:gd name="connsiteY4" fmla="*/ 565356 h 619363"/>
                    <a:gd name="connsiteX5" fmla="*/ 70778 w 312826"/>
                    <a:gd name="connsiteY5" fmla="*/ 616582 h 619363"/>
                    <a:gd name="connsiteX6" fmla="*/ 97155 w 312826"/>
                    <a:gd name="connsiteY6" fmla="*/ 618134 h 619363"/>
                    <a:gd name="connsiteX7" fmla="*/ 104137 w 312826"/>
                    <a:gd name="connsiteY7" fmla="*/ 618134 h 619363"/>
                    <a:gd name="connsiteX8" fmla="*/ 123532 w 312826"/>
                    <a:gd name="connsiteY8" fmla="*/ 612701 h 619363"/>
                    <a:gd name="connsiteX9" fmla="*/ 113447 w 312826"/>
                    <a:gd name="connsiteY9" fmla="*/ 607268 h 619363"/>
                    <a:gd name="connsiteX10" fmla="*/ 305069 w 312826"/>
                    <a:gd name="connsiteY10" fmla="*/ 60861 h 619363"/>
                    <a:gd name="connsiteX11" fmla="*/ 294983 w 312826"/>
                    <a:gd name="connsiteY11" fmla="*/ 60085 h 619363"/>
                    <a:gd name="connsiteX12" fmla="*/ 294983 w 312826"/>
                    <a:gd name="connsiteY12" fmla="*/ 61637 h 619363"/>
                    <a:gd name="connsiteX13" fmla="*/ 287225 w 312826"/>
                    <a:gd name="connsiteY13" fmla="*/ 84922 h 619363"/>
                    <a:gd name="connsiteX14" fmla="*/ 274813 w 312826"/>
                    <a:gd name="connsiteY14" fmla="*/ 91131 h 619363"/>
                    <a:gd name="connsiteX15" fmla="*/ 260848 w 312826"/>
                    <a:gd name="connsiteY15" fmla="*/ 94235 h 619363"/>
                    <a:gd name="connsiteX16" fmla="*/ 246108 w 312826"/>
                    <a:gd name="connsiteY16" fmla="*/ 92683 h 619363"/>
                    <a:gd name="connsiteX17" fmla="*/ 231368 w 312826"/>
                    <a:gd name="connsiteY17" fmla="*/ 89578 h 619363"/>
                    <a:gd name="connsiteX18" fmla="*/ 236799 w 312826"/>
                    <a:gd name="connsiteY18" fmla="*/ 79488 h 619363"/>
                    <a:gd name="connsiteX19" fmla="*/ 249211 w 312826"/>
                    <a:gd name="connsiteY19" fmla="*/ 58533 h 619363"/>
                    <a:gd name="connsiteX20" fmla="*/ 220507 w 312826"/>
                    <a:gd name="connsiteY20" fmla="*/ 43786 h 619363"/>
                    <a:gd name="connsiteX21" fmla="*/ 203439 w 312826"/>
                    <a:gd name="connsiteY21" fmla="*/ 35248 h 619363"/>
                    <a:gd name="connsiteX22" fmla="*/ 186372 w 312826"/>
                    <a:gd name="connsiteY22" fmla="*/ 24382 h 619363"/>
                    <a:gd name="connsiteX23" fmla="*/ 164650 w 312826"/>
                    <a:gd name="connsiteY23" fmla="*/ 1874 h 619363"/>
                    <a:gd name="connsiteX24" fmla="*/ 149134 w 312826"/>
                    <a:gd name="connsiteY24" fmla="*/ 1874 h 619363"/>
                    <a:gd name="connsiteX25" fmla="*/ 139824 w 312826"/>
                    <a:gd name="connsiteY25" fmla="*/ 11188 h 619363"/>
                    <a:gd name="connsiteX26" fmla="*/ 121981 w 312826"/>
                    <a:gd name="connsiteY26" fmla="*/ 3426 h 619363"/>
                    <a:gd name="connsiteX27" fmla="*/ 108016 w 312826"/>
                    <a:gd name="connsiteY27" fmla="*/ 4202 h 619363"/>
                    <a:gd name="connsiteX28" fmla="*/ 96380 w 312826"/>
                    <a:gd name="connsiteY28" fmla="*/ 13516 h 619363"/>
                    <a:gd name="connsiteX29" fmla="*/ 93276 w 312826"/>
                    <a:gd name="connsiteY29" fmla="*/ 32143 h 619363"/>
                    <a:gd name="connsiteX30" fmla="*/ 75433 w 312826"/>
                    <a:gd name="connsiteY30" fmla="*/ 46114 h 619363"/>
                    <a:gd name="connsiteX31" fmla="*/ 74657 w 312826"/>
                    <a:gd name="connsiteY31" fmla="*/ 56980 h 619363"/>
                    <a:gd name="connsiteX32" fmla="*/ 76209 w 312826"/>
                    <a:gd name="connsiteY32" fmla="*/ 74056 h 619363"/>
                    <a:gd name="connsiteX33" fmla="*/ 76985 w 312826"/>
                    <a:gd name="connsiteY33" fmla="*/ 84145 h 619363"/>
                    <a:gd name="connsiteX34" fmla="*/ 67675 w 312826"/>
                    <a:gd name="connsiteY34" fmla="*/ 91907 h 619363"/>
                    <a:gd name="connsiteX35" fmla="*/ 63020 w 312826"/>
                    <a:gd name="connsiteY35" fmla="*/ 105101 h 619363"/>
                    <a:gd name="connsiteX36" fmla="*/ 56038 w 312826"/>
                    <a:gd name="connsiteY36" fmla="*/ 119072 h 619363"/>
                    <a:gd name="connsiteX37" fmla="*/ 52159 w 312826"/>
                    <a:gd name="connsiteY37" fmla="*/ 127610 h 619363"/>
                    <a:gd name="connsiteX38" fmla="*/ 52159 w 312826"/>
                    <a:gd name="connsiteY38" fmla="*/ 143909 h 619363"/>
                    <a:gd name="connsiteX39" fmla="*/ 45953 w 312826"/>
                    <a:gd name="connsiteY39" fmla="*/ 156327 h 619363"/>
                    <a:gd name="connsiteX40" fmla="*/ 45953 w 312826"/>
                    <a:gd name="connsiteY40" fmla="*/ 173402 h 619363"/>
                    <a:gd name="connsiteX41" fmla="*/ 51383 w 312826"/>
                    <a:gd name="connsiteY41" fmla="*/ 188925 h 619363"/>
                    <a:gd name="connsiteX42" fmla="*/ 55262 w 312826"/>
                    <a:gd name="connsiteY42" fmla="*/ 202896 h 619363"/>
                    <a:gd name="connsiteX43" fmla="*/ 51383 w 312826"/>
                    <a:gd name="connsiteY43" fmla="*/ 216090 h 619363"/>
                    <a:gd name="connsiteX44" fmla="*/ 46729 w 312826"/>
                    <a:gd name="connsiteY44" fmla="*/ 226956 h 619363"/>
                    <a:gd name="connsiteX45" fmla="*/ 46729 w 312826"/>
                    <a:gd name="connsiteY45" fmla="*/ 246360 h 619363"/>
                    <a:gd name="connsiteX46" fmla="*/ 35092 w 312826"/>
                    <a:gd name="connsiteY46" fmla="*/ 261883 h 619363"/>
                    <a:gd name="connsiteX47" fmla="*/ 35867 w 312826"/>
                    <a:gd name="connsiteY47" fmla="*/ 282839 h 619363"/>
                    <a:gd name="connsiteX48" fmla="*/ 39746 w 312826"/>
                    <a:gd name="connsiteY48" fmla="*/ 291377 h 619363"/>
                    <a:gd name="connsiteX49" fmla="*/ 31213 w 312826"/>
                    <a:gd name="connsiteY49" fmla="*/ 297586 h 619363"/>
                    <a:gd name="connsiteX50" fmla="*/ 30437 w 312826"/>
                    <a:gd name="connsiteY50" fmla="*/ 309228 h 619363"/>
                    <a:gd name="connsiteX51" fmla="*/ 26558 w 312826"/>
                    <a:gd name="connsiteY51" fmla="*/ 319318 h 619363"/>
                    <a:gd name="connsiteX52" fmla="*/ 22679 w 312826"/>
                    <a:gd name="connsiteY52" fmla="*/ 330184 h 619363"/>
                    <a:gd name="connsiteX53" fmla="*/ 25782 w 312826"/>
                    <a:gd name="connsiteY53" fmla="*/ 341050 h 619363"/>
                    <a:gd name="connsiteX54" fmla="*/ 25006 w 312826"/>
                    <a:gd name="connsiteY54" fmla="*/ 358125 h 619363"/>
                    <a:gd name="connsiteX55" fmla="*/ 22679 w 312826"/>
                    <a:gd name="connsiteY55" fmla="*/ 374424 h 619363"/>
                    <a:gd name="connsiteX56" fmla="*/ 24230 w 312826"/>
                    <a:gd name="connsiteY56" fmla="*/ 382962 h 619363"/>
                    <a:gd name="connsiteX57" fmla="*/ 26558 w 312826"/>
                    <a:gd name="connsiteY57" fmla="*/ 393052 h 619363"/>
                    <a:gd name="connsiteX58" fmla="*/ 31213 w 312826"/>
                    <a:gd name="connsiteY58" fmla="*/ 400813 h 619363"/>
                    <a:gd name="connsiteX59" fmla="*/ 33540 w 312826"/>
                    <a:gd name="connsiteY59" fmla="*/ 407798 h 619363"/>
                    <a:gd name="connsiteX60" fmla="*/ 27334 w 312826"/>
                    <a:gd name="connsiteY60" fmla="*/ 410903 h 619363"/>
                    <a:gd name="connsiteX61" fmla="*/ 29661 w 312826"/>
                    <a:gd name="connsiteY61" fmla="*/ 420993 h 619363"/>
                    <a:gd name="connsiteX62" fmla="*/ 27334 w 312826"/>
                    <a:gd name="connsiteY62" fmla="*/ 433411 h 619363"/>
                    <a:gd name="connsiteX63" fmla="*/ 26558 w 312826"/>
                    <a:gd name="connsiteY63" fmla="*/ 445830 h 619363"/>
                    <a:gd name="connsiteX64" fmla="*/ 21903 w 312826"/>
                    <a:gd name="connsiteY64" fmla="*/ 456696 h 619363"/>
                    <a:gd name="connsiteX65" fmla="*/ 15697 w 312826"/>
                    <a:gd name="connsiteY65" fmla="*/ 466785 h 619363"/>
                    <a:gd name="connsiteX66" fmla="*/ 16472 w 312826"/>
                    <a:gd name="connsiteY66" fmla="*/ 479204 h 619363"/>
                    <a:gd name="connsiteX67" fmla="*/ 10266 w 312826"/>
                    <a:gd name="connsiteY67" fmla="*/ 490070 h 619363"/>
                    <a:gd name="connsiteX68" fmla="*/ 1732 w 312826"/>
                    <a:gd name="connsiteY68" fmla="*/ 500160 h 619363"/>
                    <a:gd name="connsiteX69" fmla="*/ 2508 w 312826"/>
                    <a:gd name="connsiteY69" fmla="*/ 514907 h 619363"/>
                    <a:gd name="connsiteX70" fmla="*/ 5611 w 312826"/>
                    <a:gd name="connsiteY70" fmla="*/ 524996 h 619363"/>
                    <a:gd name="connsiteX71" fmla="*/ 20351 w 312826"/>
                    <a:gd name="connsiteY71" fmla="*/ 529653 h 619363"/>
                    <a:gd name="connsiteX72" fmla="*/ 21127 w 312826"/>
                    <a:gd name="connsiteY72" fmla="*/ 547505 h 619363"/>
                    <a:gd name="connsiteX73" fmla="*/ 28885 w 312826"/>
                    <a:gd name="connsiteY73" fmla="*/ 553714 h 619363"/>
                    <a:gd name="connsiteX74" fmla="*/ 56814 w 312826"/>
                    <a:gd name="connsiteY74" fmla="*/ 552938 h 619363"/>
                    <a:gd name="connsiteX75" fmla="*/ 65348 w 312826"/>
                    <a:gd name="connsiteY75" fmla="*/ 557595 h 619363"/>
                    <a:gd name="connsiteX76" fmla="*/ 80088 w 312826"/>
                    <a:gd name="connsiteY76" fmla="*/ 559923 h 619363"/>
                    <a:gd name="connsiteX77" fmla="*/ 71554 w 312826"/>
                    <a:gd name="connsiteY77" fmla="*/ 545176 h 619363"/>
                    <a:gd name="connsiteX78" fmla="*/ 70002 w 312826"/>
                    <a:gd name="connsiteY78" fmla="*/ 533534 h 619363"/>
                    <a:gd name="connsiteX79" fmla="*/ 73106 w 312826"/>
                    <a:gd name="connsiteY79" fmla="*/ 518787 h 619363"/>
                    <a:gd name="connsiteX80" fmla="*/ 81639 w 312826"/>
                    <a:gd name="connsiteY80" fmla="*/ 512578 h 619363"/>
                    <a:gd name="connsiteX81" fmla="*/ 90949 w 312826"/>
                    <a:gd name="connsiteY81" fmla="*/ 501712 h 619363"/>
                    <a:gd name="connsiteX82" fmla="*/ 101810 w 312826"/>
                    <a:gd name="connsiteY82" fmla="*/ 484637 h 619363"/>
                    <a:gd name="connsiteX83" fmla="*/ 120429 w 312826"/>
                    <a:gd name="connsiteY83" fmla="*/ 469114 h 619363"/>
                    <a:gd name="connsiteX84" fmla="*/ 123532 w 312826"/>
                    <a:gd name="connsiteY84" fmla="*/ 453591 h 619363"/>
                    <a:gd name="connsiteX85" fmla="*/ 108016 w 312826"/>
                    <a:gd name="connsiteY85" fmla="*/ 449710 h 619363"/>
                    <a:gd name="connsiteX86" fmla="*/ 97155 w 312826"/>
                    <a:gd name="connsiteY86" fmla="*/ 425650 h 619363"/>
                    <a:gd name="connsiteX87" fmla="*/ 122757 w 312826"/>
                    <a:gd name="connsiteY87" fmla="*/ 410903 h 619363"/>
                    <a:gd name="connsiteX88" fmla="*/ 126636 w 312826"/>
                    <a:gd name="connsiteY88" fmla="*/ 402365 h 619363"/>
                    <a:gd name="connsiteX89" fmla="*/ 130515 w 312826"/>
                    <a:gd name="connsiteY89" fmla="*/ 391499 h 619363"/>
                    <a:gd name="connsiteX90" fmla="*/ 136721 w 312826"/>
                    <a:gd name="connsiteY90" fmla="*/ 375200 h 619363"/>
                    <a:gd name="connsiteX91" fmla="*/ 140600 w 312826"/>
                    <a:gd name="connsiteY91" fmla="*/ 369767 h 619363"/>
                    <a:gd name="connsiteX92" fmla="*/ 141376 w 312826"/>
                    <a:gd name="connsiteY92" fmla="*/ 363558 h 619363"/>
                    <a:gd name="connsiteX93" fmla="*/ 149909 w 312826"/>
                    <a:gd name="connsiteY93" fmla="*/ 368991 h 619363"/>
                    <a:gd name="connsiteX94" fmla="*/ 156116 w 312826"/>
                    <a:gd name="connsiteY94" fmla="*/ 356573 h 619363"/>
                    <a:gd name="connsiteX95" fmla="*/ 145255 w 312826"/>
                    <a:gd name="connsiteY95" fmla="*/ 359677 h 619363"/>
                    <a:gd name="connsiteX96" fmla="*/ 136721 w 312826"/>
                    <a:gd name="connsiteY96" fmla="*/ 355797 h 619363"/>
                    <a:gd name="connsiteX97" fmla="*/ 134393 w 312826"/>
                    <a:gd name="connsiteY97" fmla="*/ 344154 h 619363"/>
                    <a:gd name="connsiteX98" fmla="*/ 133618 w 312826"/>
                    <a:gd name="connsiteY98" fmla="*/ 329408 h 619363"/>
                    <a:gd name="connsiteX99" fmla="*/ 158443 w 312826"/>
                    <a:gd name="connsiteY99" fmla="*/ 335617 h 619363"/>
                    <a:gd name="connsiteX100" fmla="*/ 176287 w 312826"/>
                    <a:gd name="connsiteY100" fmla="*/ 326303 h 619363"/>
                    <a:gd name="connsiteX101" fmla="*/ 177838 w 312826"/>
                    <a:gd name="connsiteY101" fmla="*/ 311556 h 619363"/>
                    <a:gd name="connsiteX102" fmla="*/ 177062 w 312826"/>
                    <a:gd name="connsiteY102" fmla="*/ 300690 h 619363"/>
                    <a:gd name="connsiteX103" fmla="*/ 182493 w 312826"/>
                    <a:gd name="connsiteY103" fmla="*/ 294481 h 619363"/>
                    <a:gd name="connsiteX104" fmla="*/ 222834 w 312826"/>
                    <a:gd name="connsiteY104" fmla="*/ 292153 h 619363"/>
                    <a:gd name="connsiteX105" fmla="*/ 252315 w 312826"/>
                    <a:gd name="connsiteY105" fmla="*/ 277406 h 619363"/>
                    <a:gd name="connsiteX106" fmla="*/ 266279 w 312826"/>
                    <a:gd name="connsiteY106" fmla="*/ 257226 h 619363"/>
                    <a:gd name="connsiteX107" fmla="*/ 260073 w 312826"/>
                    <a:gd name="connsiteY107" fmla="*/ 247136 h 619363"/>
                    <a:gd name="connsiteX108" fmla="*/ 256969 w 312826"/>
                    <a:gd name="connsiteY108" fmla="*/ 233942 h 619363"/>
                    <a:gd name="connsiteX109" fmla="*/ 248436 w 312826"/>
                    <a:gd name="connsiteY109" fmla="*/ 224628 h 619363"/>
                    <a:gd name="connsiteX110" fmla="*/ 237574 w 312826"/>
                    <a:gd name="connsiteY110" fmla="*/ 213762 h 619363"/>
                    <a:gd name="connsiteX111" fmla="*/ 243005 w 312826"/>
                    <a:gd name="connsiteY111" fmla="*/ 212986 h 619363"/>
                    <a:gd name="connsiteX112" fmla="*/ 243781 w 312826"/>
                    <a:gd name="connsiteY112" fmla="*/ 206776 h 619363"/>
                    <a:gd name="connsiteX113" fmla="*/ 239126 w 312826"/>
                    <a:gd name="connsiteY113" fmla="*/ 197463 h 619363"/>
                    <a:gd name="connsiteX114" fmla="*/ 243005 w 312826"/>
                    <a:gd name="connsiteY114" fmla="*/ 177283 h 619363"/>
                    <a:gd name="connsiteX115" fmla="*/ 248436 w 312826"/>
                    <a:gd name="connsiteY115" fmla="*/ 150894 h 619363"/>
                    <a:gd name="connsiteX116" fmla="*/ 267055 w 312826"/>
                    <a:gd name="connsiteY116" fmla="*/ 125281 h 619363"/>
                    <a:gd name="connsiteX117" fmla="*/ 294208 w 312826"/>
                    <a:gd name="connsiteY117" fmla="*/ 96564 h 619363"/>
                    <a:gd name="connsiteX118" fmla="*/ 312827 w 312826"/>
                    <a:gd name="connsiteY118" fmla="*/ 85698 h 619363"/>
                    <a:gd name="connsiteX119" fmla="*/ 305069 w 312826"/>
                    <a:gd name="connsiteY119" fmla="*/ 60861 h 61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12826" h="619363">
                      <a:moveTo>
                        <a:pt x="113447" y="607268"/>
                      </a:moveTo>
                      <a:cubicBezTo>
                        <a:pt x="104913" y="607268"/>
                        <a:pt x="87846" y="590969"/>
                        <a:pt x="82415" y="587088"/>
                      </a:cubicBezTo>
                      <a:cubicBezTo>
                        <a:pt x="76985" y="583207"/>
                        <a:pt x="80864" y="578551"/>
                        <a:pt x="74657" y="580103"/>
                      </a:cubicBezTo>
                      <a:cubicBezTo>
                        <a:pt x="68451" y="580879"/>
                        <a:pt x="72330" y="575446"/>
                        <a:pt x="76209" y="573894"/>
                      </a:cubicBezTo>
                      <a:cubicBezTo>
                        <a:pt x="79312" y="572341"/>
                        <a:pt x="74657" y="566132"/>
                        <a:pt x="70778" y="565356"/>
                      </a:cubicBezTo>
                      <a:cubicBezTo>
                        <a:pt x="70002" y="574670"/>
                        <a:pt x="68451" y="616582"/>
                        <a:pt x="70778" y="616582"/>
                      </a:cubicBezTo>
                      <a:cubicBezTo>
                        <a:pt x="73106" y="617358"/>
                        <a:pt x="91725" y="614253"/>
                        <a:pt x="97155" y="618134"/>
                      </a:cubicBezTo>
                      <a:cubicBezTo>
                        <a:pt x="99483" y="618910"/>
                        <a:pt x="101810" y="620463"/>
                        <a:pt x="104137" y="618134"/>
                      </a:cubicBezTo>
                      <a:cubicBezTo>
                        <a:pt x="107241" y="614253"/>
                        <a:pt x="118102" y="616582"/>
                        <a:pt x="123532" y="612701"/>
                      </a:cubicBezTo>
                      <a:cubicBezTo>
                        <a:pt x="128963" y="608044"/>
                        <a:pt x="121981" y="607268"/>
                        <a:pt x="113447" y="607268"/>
                      </a:cubicBezTo>
                      <a:close/>
                      <a:moveTo>
                        <a:pt x="305069" y="60861"/>
                      </a:moveTo>
                      <a:cubicBezTo>
                        <a:pt x="303517" y="60085"/>
                        <a:pt x="298862" y="60085"/>
                        <a:pt x="294983" y="60085"/>
                      </a:cubicBezTo>
                      <a:cubicBezTo>
                        <a:pt x="294983" y="60861"/>
                        <a:pt x="294983" y="60861"/>
                        <a:pt x="294983" y="61637"/>
                      </a:cubicBezTo>
                      <a:cubicBezTo>
                        <a:pt x="295759" y="67846"/>
                        <a:pt x="291880" y="84922"/>
                        <a:pt x="287225" y="84922"/>
                      </a:cubicBezTo>
                      <a:cubicBezTo>
                        <a:pt x="282571" y="84145"/>
                        <a:pt x="278692" y="91907"/>
                        <a:pt x="274813" y="91131"/>
                      </a:cubicBezTo>
                      <a:cubicBezTo>
                        <a:pt x="270934" y="90354"/>
                        <a:pt x="266279" y="96564"/>
                        <a:pt x="260848" y="94235"/>
                      </a:cubicBezTo>
                      <a:cubicBezTo>
                        <a:pt x="256194" y="91131"/>
                        <a:pt x="249987" y="95011"/>
                        <a:pt x="246108" y="92683"/>
                      </a:cubicBezTo>
                      <a:cubicBezTo>
                        <a:pt x="242229" y="90354"/>
                        <a:pt x="231368" y="91907"/>
                        <a:pt x="231368" y="89578"/>
                      </a:cubicBezTo>
                      <a:cubicBezTo>
                        <a:pt x="231368" y="86474"/>
                        <a:pt x="236799" y="88026"/>
                        <a:pt x="236799" y="79488"/>
                      </a:cubicBezTo>
                      <a:cubicBezTo>
                        <a:pt x="236799" y="70951"/>
                        <a:pt x="250763" y="61637"/>
                        <a:pt x="249211" y="58533"/>
                      </a:cubicBezTo>
                      <a:cubicBezTo>
                        <a:pt x="247660" y="55428"/>
                        <a:pt x="223610" y="48443"/>
                        <a:pt x="220507" y="43786"/>
                      </a:cubicBezTo>
                      <a:cubicBezTo>
                        <a:pt x="217404" y="39905"/>
                        <a:pt x="212749" y="36024"/>
                        <a:pt x="203439" y="35248"/>
                      </a:cubicBezTo>
                      <a:cubicBezTo>
                        <a:pt x="194130" y="34472"/>
                        <a:pt x="194906" y="29815"/>
                        <a:pt x="186372" y="24382"/>
                      </a:cubicBezTo>
                      <a:cubicBezTo>
                        <a:pt x="179390" y="19725"/>
                        <a:pt x="168529" y="8859"/>
                        <a:pt x="164650" y="1874"/>
                      </a:cubicBezTo>
                      <a:cubicBezTo>
                        <a:pt x="159219" y="1098"/>
                        <a:pt x="150685" y="322"/>
                        <a:pt x="149134" y="1874"/>
                      </a:cubicBezTo>
                      <a:cubicBezTo>
                        <a:pt x="146806" y="4978"/>
                        <a:pt x="142927" y="17397"/>
                        <a:pt x="139824" y="11188"/>
                      </a:cubicBezTo>
                      <a:cubicBezTo>
                        <a:pt x="136721" y="4978"/>
                        <a:pt x="128963" y="4978"/>
                        <a:pt x="121981" y="3426"/>
                      </a:cubicBezTo>
                      <a:cubicBezTo>
                        <a:pt x="114999" y="2650"/>
                        <a:pt x="115774" y="-4335"/>
                        <a:pt x="108016" y="4202"/>
                      </a:cubicBezTo>
                      <a:cubicBezTo>
                        <a:pt x="104913" y="8083"/>
                        <a:pt x="100259" y="11188"/>
                        <a:pt x="96380" y="13516"/>
                      </a:cubicBezTo>
                      <a:cubicBezTo>
                        <a:pt x="95604" y="21277"/>
                        <a:pt x="94828" y="29039"/>
                        <a:pt x="93276" y="32143"/>
                      </a:cubicBezTo>
                      <a:cubicBezTo>
                        <a:pt x="91725" y="35248"/>
                        <a:pt x="76209" y="42234"/>
                        <a:pt x="75433" y="46114"/>
                      </a:cubicBezTo>
                      <a:cubicBezTo>
                        <a:pt x="74657" y="49995"/>
                        <a:pt x="76985" y="54652"/>
                        <a:pt x="74657" y="56980"/>
                      </a:cubicBezTo>
                      <a:cubicBezTo>
                        <a:pt x="71554" y="59309"/>
                        <a:pt x="80864" y="70951"/>
                        <a:pt x="76209" y="74056"/>
                      </a:cubicBezTo>
                      <a:cubicBezTo>
                        <a:pt x="70778" y="77160"/>
                        <a:pt x="80088" y="81817"/>
                        <a:pt x="76985" y="84145"/>
                      </a:cubicBezTo>
                      <a:cubicBezTo>
                        <a:pt x="73881" y="87250"/>
                        <a:pt x="67675" y="88026"/>
                        <a:pt x="67675" y="91907"/>
                      </a:cubicBezTo>
                      <a:cubicBezTo>
                        <a:pt x="67675" y="95011"/>
                        <a:pt x="66899" y="102773"/>
                        <a:pt x="63020" y="105101"/>
                      </a:cubicBezTo>
                      <a:cubicBezTo>
                        <a:pt x="59141" y="106654"/>
                        <a:pt x="56038" y="113639"/>
                        <a:pt x="56038" y="119072"/>
                      </a:cubicBezTo>
                      <a:cubicBezTo>
                        <a:pt x="56038" y="124505"/>
                        <a:pt x="49832" y="120624"/>
                        <a:pt x="52159" y="127610"/>
                      </a:cubicBezTo>
                      <a:cubicBezTo>
                        <a:pt x="54487" y="133819"/>
                        <a:pt x="57590" y="142356"/>
                        <a:pt x="52159" y="143909"/>
                      </a:cubicBezTo>
                      <a:cubicBezTo>
                        <a:pt x="46729" y="145461"/>
                        <a:pt x="48280" y="156327"/>
                        <a:pt x="45953" y="156327"/>
                      </a:cubicBezTo>
                      <a:cubicBezTo>
                        <a:pt x="42850" y="156327"/>
                        <a:pt x="42074" y="167193"/>
                        <a:pt x="45953" y="173402"/>
                      </a:cubicBezTo>
                      <a:cubicBezTo>
                        <a:pt x="49832" y="178835"/>
                        <a:pt x="51383" y="183492"/>
                        <a:pt x="51383" y="188925"/>
                      </a:cubicBezTo>
                      <a:cubicBezTo>
                        <a:pt x="51383" y="194358"/>
                        <a:pt x="56814" y="196687"/>
                        <a:pt x="55262" y="202896"/>
                      </a:cubicBezTo>
                      <a:cubicBezTo>
                        <a:pt x="53711" y="208329"/>
                        <a:pt x="54487" y="213762"/>
                        <a:pt x="51383" y="216090"/>
                      </a:cubicBezTo>
                      <a:cubicBezTo>
                        <a:pt x="48280" y="218419"/>
                        <a:pt x="50608" y="225404"/>
                        <a:pt x="46729" y="226956"/>
                      </a:cubicBezTo>
                      <a:cubicBezTo>
                        <a:pt x="42850" y="228509"/>
                        <a:pt x="49832" y="244032"/>
                        <a:pt x="46729" y="246360"/>
                      </a:cubicBezTo>
                      <a:cubicBezTo>
                        <a:pt x="43625" y="249464"/>
                        <a:pt x="35092" y="251793"/>
                        <a:pt x="35092" y="261883"/>
                      </a:cubicBezTo>
                      <a:cubicBezTo>
                        <a:pt x="35092" y="271973"/>
                        <a:pt x="36643" y="278182"/>
                        <a:pt x="35867" y="282839"/>
                      </a:cubicBezTo>
                      <a:cubicBezTo>
                        <a:pt x="35092" y="286720"/>
                        <a:pt x="40522" y="285943"/>
                        <a:pt x="39746" y="291377"/>
                      </a:cubicBezTo>
                      <a:cubicBezTo>
                        <a:pt x="38971" y="297586"/>
                        <a:pt x="31213" y="293705"/>
                        <a:pt x="31213" y="297586"/>
                      </a:cubicBezTo>
                      <a:cubicBezTo>
                        <a:pt x="30437" y="301466"/>
                        <a:pt x="32764" y="309228"/>
                        <a:pt x="30437" y="309228"/>
                      </a:cubicBezTo>
                      <a:cubicBezTo>
                        <a:pt x="27334" y="310004"/>
                        <a:pt x="26558" y="312332"/>
                        <a:pt x="26558" y="319318"/>
                      </a:cubicBezTo>
                      <a:cubicBezTo>
                        <a:pt x="26558" y="325527"/>
                        <a:pt x="22679" y="327079"/>
                        <a:pt x="22679" y="330184"/>
                      </a:cubicBezTo>
                      <a:cubicBezTo>
                        <a:pt x="21903" y="333288"/>
                        <a:pt x="25782" y="337169"/>
                        <a:pt x="25782" y="341050"/>
                      </a:cubicBezTo>
                      <a:cubicBezTo>
                        <a:pt x="25782" y="344931"/>
                        <a:pt x="28109" y="357349"/>
                        <a:pt x="25006" y="358125"/>
                      </a:cubicBezTo>
                      <a:cubicBezTo>
                        <a:pt x="21903" y="358901"/>
                        <a:pt x="19576" y="372872"/>
                        <a:pt x="22679" y="374424"/>
                      </a:cubicBezTo>
                      <a:cubicBezTo>
                        <a:pt x="25782" y="375976"/>
                        <a:pt x="25782" y="379857"/>
                        <a:pt x="24230" y="382962"/>
                      </a:cubicBezTo>
                      <a:cubicBezTo>
                        <a:pt x="22679" y="386066"/>
                        <a:pt x="30437" y="388395"/>
                        <a:pt x="26558" y="393052"/>
                      </a:cubicBezTo>
                      <a:cubicBezTo>
                        <a:pt x="22679" y="396932"/>
                        <a:pt x="25782" y="402365"/>
                        <a:pt x="31213" y="400813"/>
                      </a:cubicBezTo>
                      <a:cubicBezTo>
                        <a:pt x="35867" y="399261"/>
                        <a:pt x="38971" y="407798"/>
                        <a:pt x="33540" y="407798"/>
                      </a:cubicBezTo>
                      <a:cubicBezTo>
                        <a:pt x="28109" y="407798"/>
                        <a:pt x="23455" y="407798"/>
                        <a:pt x="27334" y="410903"/>
                      </a:cubicBezTo>
                      <a:cubicBezTo>
                        <a:pt x="31213" y="414008"/>
                        <a:pt x="35867" y="418664"/>
                        <a:pt x="29661" y="420993"/>
                      </a:cubicBezTo>
                      <a:cubicBezTo>
                        <a:pt x="23455" y="423321"/>
                        <a:pt x="28885" y="427202"/>
                        <a:pt x="27334" y="433411"/>
                      </a:cubicBezTo>
                      <a:cubicBezTo>
                        <a:pt x="25782" y="438844"/>
                        <a:pt x="31213" y="444277"/>
                        <a:pt x="26558" y="445830"/>
                      </a:cubicBezTo>
                      <a:cubicBezTo>
                        <a:pt x="21903" y="447382"/>
                        <a:pt x="28109" y="455919"/>
                        <a:pt x="21903" y="456696"/>
                      </a:cubicBezTo>
                      <a:cubicBezTo>
                        <a:pt x="15697" y="457472"/>
                        <a:pt x="19576" y="463681"/>
                        <a:pt x="15697" y="466785"/>
                      </a:cubicBezTo>
                      <a:cubicBezTo>
                        <a:pt x="11818" y="469890"/>
                        <a:pt x="21127" y="475323"/>
                        <a:pt x="16472" y="479204"/>
                      </a:cubicBezTo>
                      <a:cubicBezTo>
                        <a:pt x="11042" y="482308"/>
                        <a:pt x="14921" y="490070"/>
                        <a:pt x="10266" y="490070"/>
                      </a:cubicBezTo>
                      <a:cubicBezTo>
                        <a:pt x="4836" y="490070"/>
                        <a:pt x="2508" y="497055"/>
                        <a:pt x="1732" y="500160"/>
                      </a:cubicBezTo>
                      <a:cubicBezTo>
                        <a:pt x="957" y="503264"/>
                        <a:pt x="-2147" y="510250"/>
                        <a:pt x="2508" y="514907"/>
                      </a:cubicBezTo>
                      <a:cubicBezTo>
                        <a:pt x="6387" y="519564"/>
                        <a:pt x="1732" y="523444"/>
                        <a:pt x="5611" y="524996"/>
                      </a:cubicBezTo>
                      <a:cubicBezTo>
                        <a:pt x="9490" y="526549"/>
                        <a:pt x="21903" y="524220"/>
                        <a:pt x="20351" y="529653"/>
                      </a:cubicBezTo>
                      <a:cubicBezTo>
                        <a:pt x="18800" y="535086"/>
                        <a:pt x="18800" y="547505"/>
                        <a:pt x="21127" y="547505"/>
                      </a:cubicBezTo>
                      <a:cubicBezTo>
                        <a:pt x="23455" y="547505"/>
                        <a:pt x="25006" y="554490"/>
                        <a:pt x="28885" y="553714"/>
                      </a:cubicBezTo>
                      <a:cubicBezTo>
                        <a:pt x="32764" y="552938"/>
                        <a:pt x="49832" y="551386"/>
                        <a:pt x="56814" y="552938"/>
                      </a:cubicBezTo>
                      <a:cubicBezTo>
                        <a:pt x="59917" y="553714"/>
                        <a:pt x="63020" y="556042"/>
                        <a:pt x="65348" y="557595"/>
                      </a:cubicBezTo>
                      <a:cubicBezTo>
                        <a:pt x="69227" y="556042"/>
                        <a:pt x="77760" y="561475"/>
                        <a:pt x="80088" y="559923"/>
                      </a:cubicBezTo>
                      <a:cubicBezTo>
                        <a:pt x="82415" y="557595"/>
                        <a:pt x="71554" y="548281"/>
                        <a:pt x="71554" y="545176"/>
                      </a:cubicBezTo>
                      <a:cubicBezTo>
                        <a:pt x="71554" y="542072"/>
                        <a:pt x="70002" y="536639"/>
                        <a:pt x="70002" y="533534"/>
                      </a:cubicBezTo>
                      <a:cubicBezTo>
                        <a:pt x="70002" y="530430"/>
                        <a:pt x="68451" y="522668"/>
                        <a:pt x="73106" y="518787"/>
                      </a:cubicBezTo>
                      <a:cubicBezTo>
                        <a:pt x="77760" y="515683"/>
                        <a:pt x="78536" y="511802"/>
                        <a:pt x="81639" y="512578"/>
                      </a:cubicBezTo>
                      <a:cubicBezTo>
                        <a:pt x="84743" y="513354"/>
                        <a:pt x="90949" y="509473"/>
                        <a:pt x="90949" y="501712"/>
                      </a:cubicBezTo>
                      <a:cubicBezTo>
                        <a:pt x="90949" y="493175"/>
                        <a:pt x="94828" y="490070"/>
                        <a:pt x="101810" y="484637"/>
                      </a:cubicBezTo>
                      <a:cubicBezTo>
                        <a:pt x="109568" y="478428"/>
                        <a:pt x="121981" y="472219"/>
                        <a:pt x="120429" y="469114"/>
                      </a:cubicBezTo>
                      <a:cubicBezTo>
                        <a:pt x="118878" y="466009"/>
                        <a:pt x="123532" y="457472"/>
                        <a:pt x="123532" y="453591"/>
                      </a:cubicBezTo>
                      <a:cubicBezTo>
                        <a:pt x="123532" y="450487"/>
                        <a:pt x="111895" y="450487"/>
                        <a:pt x="108016" y="449710"/>
                      </a:cubicBezTo>
                      <a:cubicBezTo>
                        <a:pt x="104137" y="448158"/>
                        <a:pt x="90173" y="438844"/>
                        <a:pt x="97155" y="425650"/>
                      </a:cubicBezTo>
                      <a:cubicBezTo>
                        <a:pt x="104137" y="413231"/>
                        <a:pt x="118878" y="411679"/>
                        <a:pt x="122757" y="410903"/>
                      </a:cubicBezTo>
                      <a:cubicBezTo>
                        <a:pt x="126636" y="410903"/>
                        <a:pt x="122757" y="404694"/>
                        <a:pt x="126636" y="402365"/>
                      </a:cubicBezTo>
                      <a:cubicBezTo>
                        <a:pt x="129739" y="400037"/>
                        <a:pt x="130515" y="396932"/>
                        <a:pt x="130515" y="391499"/>
                      </a:cubicBezTo>
                      <a:cubicBezTo>
                        <a:pt x="130515" y="385290"/>
                        <a:pt x="130515" y="375976"/>
                        <a:pt x="136721" y="375200"/>
                      </a:cubicBezTo>
                      <a:cubicBezTo>
                        <a:pt x="142927" y="374424"/>
                        <a:pt x="144479" y="371320"/>
                        <a:pt x="140600" y="369767"/>
                      </a:cubicBezTo>
                      <a:cubicBezTo>
                        <a:pt x="136721" y="368991"/>
                        <a:pt x="135169" y="364334"/>
                        <a:pt x="141376" y="363558"/>
                      </a:cubicBezTo>
                      <a:cubicBezTo>
                        <a:pt x="147582" y="362782"/>
                        <a:pt x="145255" y="368991"/>
                        <a:pt x="149909" y="368991"/>
                      </a:cubicBezTo>
                      <a:cubicBezTo>
                        <a:pt x="154564" y="368991"/>
                        <a:pt x="162322" y="361230"/>
                        <a:pt x="156116" y="356573"/>
                      </a:cubicBezTo>
                      <a:cubicBezTo>
                        <a:pt x="149909" y="351916"/>
                        <a:pt x="148358" y="358901"/>
                        <a:pt x="145255" y="359677"/>
                      </a:cubicBezTo>
                      <a:cubicBezTo>
                        <a:pt x="142151" y="360454"/>
                        <a:pt x="139824" y="355797"/>
                        <a:pt x="136721" y="355797"/>
                      </a:cubicBezTo>
                      <a:cubicBezTo>
                        <a:pt x="133618" y="355797"/>
                        <a:pt x="135945" y="347259"/>
                        <a:pt x="134393" y="344154"/>
                      </a:cubicBezTo>
                      <a:cubicBezTo>
                        <a:pt x="132842" y="341050"/>
                        <a:pt x="131290" y="333288"/>
                        <a:pt x="133618" y="329408"/>
                      </a:cubicBezTo>
                      <a:cubicBezTo>
                        <a:pt x="136721" y="325527"/>
                        <a:pt x="148358" y="335617"/>
                        <a:pt x="158443" y="335617"/>
                      </a:cubicBezTo>
                      <a:cubicBezTo>
                        <a:pt x="168529" y="336393"/>
                        <a:pt x="176287" y="330184"/>
                        <a:pt x="176287" y="326303"/>
                      </a:cubicBezTo>
                      <a:cubicBezTo>
                        <a:pt x="176287" y="322422"/>
                        <a:pt x="171632" y="315437"/>
                        <a:pt x="177838" y="311556"/>
                      </a:cubicBezTo>
                      <a:cubicBezTo>
                        <a:pt x="184045" y="307675"/>
                        <a:pt x="178614" y="306123"/>
                        <a:pt x="177062" y="300690"/>
                      </a:cubicBezTo>
                      <a:cubicBezTo>
                        <a:pt x="175511" y="295257"/>
                        <a:pt x="180166" y="291377"/>
                        <a:pt x="182493" y="294481"/>
                      </a:cubicBezTo>
                      <a:cubicBezTo>
                        <a:pt x="185596" y="297586"/>
                        <a:pt x="205767" y="295257"/>
                        <a:pt x="222834" y="292153"/>
                      </a:cubicBezTo>
                      <a:cubicBezTo>
                        <a:pt x="239902" y="289048"/>
                        <a:pt x="251539" y="282839"/>
                        <a:pt x="252315" y="277406"/>
                      </a:cubicBezTo>
                      <a:cubicBezTo>
                        <a:pt x="253090" y="272749"/>
                        <a:pt x="263952" y="261107"/>
                        <a:pt x="266279" y="257226"/>
                      </a:cubicBezTo>
                      <a:cubicBezTo>
                        <a:pt x="268606" y="253345"/>
                        <a:pt x="266279" y="247912"/>
                        <a:pt x="260073" y="247136"/>
                      </a:cubicBezTo>
                      <a:cubicBezTo>
                        <a:pt x="253090" y="246360"/>
                        <a:pt x="253866" y="237822"/>
                        <a:pt x="256969" y="233942"/>
                      </a:cubicBezTo>
                      <a:cubicBezTo>
                        <a:pt x="260848" y="229285"/>
                        <a:pt x="254642" y="225404"/>
                        <a:pt x="248436" y="224628"/>
                      </a:cubicBezTo>
                      <a:cubicBezTo>
                        <a:pt x="242229" y="223852"/>
                        <a:pt x="231368" y="219195"/>
                        <a:pt x="237574" y="213762"/>
                      </a:cubicBezTo>
                      <a:cubicBezTo>
                        <a:pt x="240678" y="211433"/>
                        <a:pt x="241453" y="211433"/>
                        <a:pt x="243005" y="212986"/>
                      </a:cubicBezTo>
                      <a:cubicBezTo>
                        <a:pt x="243781" y="210657"/>
                        <a:pt x="244557" y="207553"/>
                        <a:pt x="243781" y="206776"/>
                      </a:cubicBezTo>
                      <a:cubicBezTo>
                        <a:pt x="242229" y="205224"/>
                        <a:pt x="239126" y="206776"/>
                        <a:pt x="239126" y="197463"/>
                      </a:cubicBezTo>
                      <a:cubicBezTo>
                        <a:pt x="239126" y="187373"/>
                        <a:pt x="243005" y="189701"/>
                        <a:pt x="243005" y="177283"/>
                      </a:cubicBezTo>
                      <a:cubicBezTo>
                        <a:pt x="243005" y="164865"/>
                        <a:pt x="248436" y="157103"/>
                        <a:pt x="248436" y="150894"/>
                      </a:cubicBezTo>
                      <a:cubicBezTo>
                        <a:pt x="248436" y="143909"/>
                        <a:pt x="260073" y="136147"/>
                        <a:pt x="267055" y="125281"/>
                      </a:cubicBezTo>
                      <a:cubicBezTo>
                        <a:pt x="274037" y="114415"/>
                        <a:pt x="288001" y="100444"/>
                        <a:pt x="294208" y="96564"/>
                      </a:cubicBezTo>
                      <a:cubicBezTo>
                        <a:pt x="300414" y="92683"/>
                        <a:pt x="312051" y="89578"/>
                        <a:pt x="312827" y="85698"/>
                      </a:cubicBezTo>
                      <a:cubicBezTo>
                        <a:pt x="308948" y="81041"/>
                        <a:pt x="307396" y="61637"/>
                        <a:pt x="305069" y="60861"/>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8" name="Forma libre 1357">
                  <a:extLst>
                    <a:ext uri="{FF2B5EF4-FFF2-40B4-BE49-F238E27FC236}">
                      <a16:creationId xmlns:a16="http://schemas.microsoft.com/office/drawing/2014/main" id="{7231E470-9FB5-928C-893F-01FED670626A}"/>
                    </a:ext>
                  </a:extLst>
                </p:cNvPr>
                <p:cNvSpPr/>
                <p:nvPr/>
              </p:nvSpPr>
              <p:spPr>
                <a:xfrm>
                  <a:off x="2905741" y="3283790"/>
                  <a:ext cx="137315" cy="700070"/>
                </a:xfrm>
                <a:custGeom>
                  <a:avLst/>
                  <a:gdLst>
                    <a:gd name="connsiteX0" fmla="*/ 65943 w 137315"/>
                    <a:gd name="connsiteY0" fmla="*/ 624582 h 700070"/>
                    <a:gd name="connsiteX1" fmla="*/ 58185 w 137315"/>
                    <a:gd name="connsiteY1" fmla="*/ 618373 h 700070"/>
                    <a:gd name="connsiteX2" fmla="*/ 57409 w 137315"/>
                    <a:gd name="connsiteY2" fmla="*/ 600522 h 700070"/>
                    <a:gd name="connsiteX3" fmla="*/ 42669 w 137315"/>
                    <a:gd name="connsiteY3" fmla="*/ 595865 h 700070"/>
                    <a:gd name="connsiteX4" fmla="*/ 39566 w 137315"/>
                    <a:gd name="connsiteY4" fmla="*/ 585775 h 700070"/>
                    <a:gd name="connsiteX5" fmla="*/ 38790 w 137315"/>
                    <a:gd name="connsiteY5" fmla="*/ 571028 h 700070"/>
                    <a:gd name="connsiteX6" fmla="*/ 47324 w 137315"/>
                    <a:gd name="connsiteY6" fmla="*/ 560938 h 700070"/>
                    <a:gd name="connsiteX7" fmla="*/ 53530 w 137315"/>
                    <a:gd name="connsiteY7" fmla="*/ 550072 h 700070"/>
                    <a:gd name="connsiteX8" fmla="*/ 52754 w 137315"/>
                    <a:gd name="connsiteY8" fmla="*/ 537654 h 700070"/>
                    <a:gd name="connsiteX9" fmla="*/ 58961 w 137315"/>
                    <a:gd name="connsiteY9" fmla="*/ 527564 h 700070"/>
                    <a:gd name="connsiteX10" fmla="*/ 63615 w 137315"/>
                    <a:gd name="connsiteY10" fmla="*/ 516698 h 700070"/>
                    <a:gd name="connsiteX11" fmla="*/ 64391 w 137315"/>
                    <a:gd name="connsiteY11" fmla="*/ 504280 h 700070"/>
                    <a:gd name="connsiteX12" fmla="*/ 66719 w 137315"/>
                    <a:gd name="connsiteY12" fmla="*/ 491861 h 700070"/>
                    <a:gd name="connsiteX13" fmla="*/ 64391 w 137315"/>
                    <a:gd name="connsiteY13" fmla="*/ 481771 h 700070"/>
                    <a:gd name="connsiteX14" fmla="*/ 70598 w 137315"/>
                    <a:gd name="connsiteY14" fmla="*/ 478667 h 700070"/>
                    <a:gd name="connsiteX15" fmla="*/ 68270 w 137315"/>
                    <a:gd name="connsiteY15" fmla="*/ 471681 h 700070"/>
                    <a:gd name="connsiteX16" fmla="*/ 63615 w 137315"/>
                    <a:gd name="connsiteY16" fmla="*/ 463920 h 700070"/>
                    <a:gd name="connsiteX17" fmla="*/ 61288 w 137315"/>
                    <a:gd name="connsiteY17" fmla="*/ 453830 h 700070"/>
                    <a:gd name="connsiteX18" fmla="*/ 59736 w 137315"/>
                    <a:gd name="connsiteY18" fmla="*/ 445292 h 700070"/>
                    <a:gd name="connsiteX19" fmla="*/ 62064 w 137315"/>
                    <a:gd name="connsiteY19" fmla="*/ 428993 h 700070"/>
                    <a:gd name="connsiteX20" fmla="*/ 62840 w 137315"/>
                    <a:gd name="connsiteY20" fmla="*/ 411918 h 700070"/>
                    <a:gd name="connsiteX21" fmla="*/ 59736 w 137315"/>
                    <a:gd name="connsiteY21" fmla="*/ 401052 h 700070"/>
                    <a:gd name="connsiteX22" fmla="*/ 63615 w 137315"/>
                    <a:gd name="connsiteY22" fmla="*/ 390186 h 700070"/>
                    <a:gd name="connsiteX23" fmla="*/ 67494 w 137315"/>
                    <a:gd name="connsiteY23" fmla="*/ 380096 h 700070"/>
                    <a:gd name="connsiteX24" fmla="*/ 68270 w 137315"/>
                    <a:gd name="connsiteY24" fmla="*/ 368454 h 700070"/>
                    <a:gd name="connsiteX25" fmla="*/ 76804 w 137315"/>
                    <a:gd name="connsiteY25" fmla="*/ 362245 h 700070"/>
                    <a:gd name="connsiteX26" fmla="*/ 72925 w 137315"/>
                    <a:gd name="connsiteY26" fmla="*/ 353707 h 700070"/>
                    <a:gd name="connsiteX27" fmla="*/ 72149 w 137315"/>
                    <a:gd name="connsiteY27" fmla="*/ 332751 h 700070"/>
                    <a:gd name="connsiteX28" fmla="*/ 83786 w 137315"/>
                    <a:gd name="connsiteY28" fmla="*/ 317228 h 700070"/>
                    <a:gd name="connsiteX29" fmla="*/ 83786 w 137315"/>
                    <a:gd name="connsiteY29" fmla="*/ 297825 h 700070"/>
                    <a:gd name="connsiteX30" fmla="*/ 88441 w 137315"/>
                    <a:gd name="connsiteY30" fmla="*/ 286959 h 700070"/>
                    <a:gd name="connsiteX31" fmla="*/ 92320 w 137315"/>
                    <a:gd name="connsiteY31" fmla="*/ 273764 h 700070"/>
                    <a:gd name="connsiteX32" fmla="*/ 88441 w 137315"/>
                    <a:gd name="connsiteY32" fmla="*/ 259794 h 700070"/>
                    <a:gd name="connsiteX33" fmla="*/ 83010 w 137315"/>
                    <a:gd name="connsiteY33" fmla="*/ 244271 h 700070"/>
                    <a:gd name="connsiteX34" fmla="*/ 83010 w 137315"/>
                    <a:gd name="connsiteY34" fmla="*/ 227195 h 700070"/>
                    <a:gd name="connsiteX35" fmla="*/ 89217 w 137315"/>
                    <a:gd name="connsiteY35" fmla="*/ 214777 h 700070"/>
                    <a:gd name="connsiteX36" fmla="*/ 89217 w 137315"/>
                    <a:gd name="connsiteY36" fmla="*/ 198478 h 700070"/>
                    <a:gd name="connsiteX37" fmla="*/ 93096 w 137315"/>
                    <a:gd name="connsiteY37" fmla="*/ 189940 h 700070"/>
                    <a:gd name="connsiteX38" fmla="*/ 100078 w 137315"/>
                    <a:gd name="connsiteY38" fmla="*/ 175970 h 700070"/>
                    <a:gd name="connsiteX39" fmla="*/ 104733 w 137315"/>
                    <a:gd name="connsiteY39" fmla="*/ 162775 h 700070"/>
                    <a:gd name="connsiteX40" fmla="*/ 114042 w 137315"/>
                    <a:gd name="connsiteY40" fmla="*/ 155014 h 700070"/>
                    <a:gd name="connsiteX41" fmla="*/ 113266 w 137315"/>
                    <a:gd name="connsiteY41" fmla="*/ 144924 h 700070"/>
                    <a:gd name="connsiteX42" fmla="*/ 111715 w 137315"/>
                    <a:gd name="connsiteY42" fmla="*/ 127849 h 700070"/>
                    <a:gd name="connsiteX43" fmla="*/ 112490 w 137315"/>
                    <a:gd name="connsiteY43" fmla="*/ 116982 h 700070"/>
                    <a:gd name="connsiteX44" fmla="*/ 130334 w 137315"/>
                    <a:gd name="connsiteY44" fmla="*/ 103012 h 700070"/>
                    <a:gd name="connsiteX45" fmla="*/ 133437 w 137315"/>
                    <a:gd name="connsiteY45" fmla="*/ 84384 h 700070"/>
                    <a:gd name="connsiteX46" fmla="*/ 123352 w 137315"/>
                    <a:gd name="connsiteY46" fmla="*/ 87489 h 700070"/>
                    <a:gd name="connsiteX47" fmla="*/ 119473 w 137315"/>
                    <a:gd name="connsiteY47" fmla="*/ 70414 h 700070"/>
                    <a:gd name="connsiteX48" fmla="*/ 114042 w 137315"/>
                    <a:gd name="connsiteY48" fmla="*/ 56443 h 700070"/>
                    <a:gd name="connsiteX49" fmla="*/ 108611 w 137315"/>
                    <a:gd name="connsiteY49" fmla="*/ 43249 h 700070"/>
                    <a:gd name="connsiteX50" fmla="*/ 111715 w 137315"/>
                    <a:gd name="connsiteY50" fmla="*/ 32383 h 700070"/>
                    <a:gd name="connsiteX51" fmla="*/ 105508 w 137315"/>
                    <a:gd name="connsiteY51" fmla="*/ 23845 h 700070"/>
                    <a:gd name="connsiteX52" fmla="*/ 101629 w 137315"/>
                    <a:gd name="connsiteY52" fmla="*/ 7546 h 700070"/>
                    <a:gd name="connsiteX53" fmla="*/ 94647 w 137315"/>
                    <a:gd name="connsiteY53" fmla="*/ 561 h 700070"/>
                    <a:gd name="connsiteX54" fmla="*/ 88441 w 137315"/>
                    <a:gd name="connsiteY54" fmla="*/ 12979 h 700070"/>
                    <a:gd name="connsiteX55" fmla="*/ 85338 w 137315"/>
                    <a:gd name="connsiteY55" fmla="*/ 15307 h 700070"/>
                    <a:gd name="connsiteX56" fmla="*/ 85338 w 137315"/>
                    <a:gd name="connsiteY56" fmla="*/ 29278 h 700070"/>
                    <a:gd name="connsiteX57" fmla="*/ 86113 w 137315"/>
                    <a:gd name="connsiteY57" fmla="*/ 69638 h 700070"/>
                    <a:gd name="connsiteX58" fmla="*/ 79907 w 137315"/>
                    <a:gd name="connsiteY58" fmla="*/ 92922 h 700070"/>
                    <a:gd name="connsiteX59" fmla="*/ 82234 w 137315"/>
                    <a:gd name="connsiteY59" fmla="*/ 102236 h 700070"/>
                    <a:gd name="connsiteX60" fmla="*/ 80683 w 137315"/>
                    <a:gd name="connsiteY60" fmla="*/ 123192 h 700070"/>
                    <a:gd name="connsiteX61" fmla="*/ 73701 w 137315"/>
                    <a:gd name="connsiteY61" fmla="*/ 158895 h 700070"/>
                    <a:gd name="connsiteX62" fmla="*/ 69822 w 137315"/>
                    <a:gd name="connsiteY62" fmla="*/ 175193 h 700070"/>
                    <a:gd name="connsiteX63" fmla="*/ 62840 w 137315"/>
                    <a:gd name="connsiteY63" fmla="*/ 188388 h 700070"/>
                    <a:gd name="connsiteX64" fmla="*/ 69046 w 137315"/>
                    <a:gd name="connsiteY64" fmla="*/ 207015 h 700070"/>
                    <a:gd name="connsiteX65" fmla="*/ 62840 w 137315"/>
                    <a:gd name="connsiteY65" fmla="*/ 224091 h 700070"/>
                    <a:gd name="connsiteX66" fmla="*/ 62840 w 137315"/>
                    <a:gd name="connsiteY66" fmla="*/ 258241 h 700070"/>
                    <a:gd name="connsiteX67" fmla="*/ 59736 w 137315"/>
                    <a:gd name="connsiteY67" fmla="*/ 269107 h 700070"/>
                    <a:gd name="connsiteX68" fmla="*/ 54306 w 137315"/>
                    <a:gd name="connsiteY68" fmla="*/ 288511 h 700070"/>
                    <a:gd name="connsiteX69" fmla="*/ 41893 w 137315"/>
                    <a:gd name="connsiteY69" fmla="*/ 321885 h 700070"/>
                    <a:gd name="connsiteX70" fmla="*/ 34911 w 137315"/>
                    <a:gd name="connsiteY70" fmla="*/ 334303 h 700070"/>
                    <a:gd name="connsiteX71" fmla="*/ 32583 w 137315"/>
                    <a:gd name="connsiteY71" fmla="*/ 345946 h 700070"/>
                    <a:gd name="connsiteX72" fmla="*/ 34911 w 137315"/>
                    <a:gd name="connsiteY72" fmla="*/ 365349 h 700070"/>
                    <a:gd name="connsiteX73" fmla="*/ 35687 w 137315"/>
                    <a:gd name="connsiteY73" fmla="*/ 381648 h 700070"/>
                    <a:gd name="connsiteX74" fmla="*/ 31032 w 137315"/>
                    <a:gd name="connsiteY74" fmla="*/ 394843 h 700070"/>
                    <a:gd name="connsiteX75" fmla="*/ 28704 w 137315"/>
                    <a:gd name="connsiteY75" fmla="*/ 413470 h 700070"/>
                    <a:gd name="connsiteX76" fmla="*/ 27153 w 137315"/>
                    <a:gd name="connsiteY76" fmla="*/ 422784 h 700070"/>
                    <a:gd name="connsiteX77" fmla="*/ 20946 w 137315"/>
                    <a:gd name="connsiteY77" fmla="*/ 439859 h 700070"/>
                    <a:gd name="connsiteX78" fmla="*/ 27929 w 137315"/>
                    <a:gd name="connsiteY78" fmla="*/ 449949 h 700070"/>
                    <a:gd name="connsiteX79" fmla="*/ 34911 w 137315"/>
                    <a:gd name="connsiteY79" fmla="*/ 422008 h 700070"/>
                    <a:gd name="connsiteX80" fmla="*/ 41117 w 137315"/>
                    <a:gd name="connsiteY80" fmla="*/ 415799 h 700070"/>
                    <a:gd name="connsiteX81" fmla="*/ 44996 w 137315"/>
                    <a:gd name="connsiteY81" fmla="*/ 422008 h 700070"/>
                    <a:gd name="connsiteX82" fmla="*/ 45772 w 137315"/>
                    <a:gd name="connsiteY82" fmla="*/ 428993 h 700070"/>
                    <a:gd name="connsiteX83" fmla="*/ 44220 w 137315"/>
                    <a:gd name="connsiteY83" fmla="*/ 442188 h 700070"/>
                    <a:gd name="connsiteX84" fmla="*/ 40341 w 137315"/>
                    <a:gd name="connsiteY84" fmla="*/ 454606 h 700070"/>
                    <a:gd name="connsiteX85" fmla="*/ 37238 w 137315"/>
                    <a:gd name="connsiteY85" fmla="*/ 464696 h 700070"/>
                    <a:gd name="connsiteX86" fmla="*/ 38014 w 137315"/>
                    <a:gd name="connsiteY86" fmla="*/ 472458 h 700070"/>
                    <a:gd name="connsiteX87" fmla="*/ 38014 w 137315"/>
                    <a:gd name="connsiteY87" fmla="*/ 478667 h 700070"/>
                    <a:gd name="connsiteX88" fmla="*/ 38790 w 137315"/>
                    <a:gd name="connsiteY88" fmla="*/ 487981 h 700070"/>
                    <a:gd name="connsiteX89" fmla="*/ 31032 w 137315"/>
                    <a:gd name="connsiteY89" fmla="*/ 492637 h 700070"/>
                    <a:gd name="connsiteX90" fmla="*/ 32583 w 137315"/>
                    <a:gd name="connsiteY90" fmla="*/ 502727 h 700070"/>
                    <a:gd name="connsiteX91" fmla="*/ 22498 w 137315"/>
                    <a:gd name="connsiteY91" fmla="*/ 498847 h 700070"/>
                    <a:gd name="connsiteX92" fmla="*/ 29480 w 137315"/>
                    <a:gd name="connsiteY92" fmla="*/ 488757 h 700070"/>
                    <a:gd name="connsiteX93" fmla="*/ 20946 w 137315"/>
                    <a:gd name="connsiteY93" fmla="*/ 477115 h 700070"/>
                    <a:gd name="connsiteX94" fmla="*/ 26377 w 137315"/>
                    <a:gd name="connsiteY94" fmla="*/ 489533 h 700070"/>
                    <a:gd name="connsiteX95" fmla="*/ 17843 w 137315"/>
                    <a:gd name="connsiteY95" fmla="*/ 493413 h 700070"/>
                    <a:gd name="connsiteX96" fmla="*/ 8534 w 137315"/>
                    <a:gd name="connsiteY96" fmla="*/ 499623 h 700070"/>
                    <a:gd name="connsiteX97" fmla="*/ 9310 w 137315"/>
                    <a:gd name="connsiteY97" fmla="*/ 507384 h 700070"/>
                    <a:gd name="connsiteX98" fmla="*/ 0 w 137315"/>
                    <a:gd name="connsiteY98" fmla="*/ 516698 h 700070"/>
                    <a:gd name="connsiteX99" fmla="*/ 3879 w 137315"/>
                    <a:gd name="connsiteY99" fmla="*/ 517474 h 700070"/>
                    <a:gd name="connsiteX100" fmla="*/ 10861 w 137315"/>
                    <a:gd name="connsiteY100" fmla="*/ 517474 h 700070"/>
                    <a:gd name="connsiteX101" fmla="*/ 20171 w 137315"/>
                    <a:gd name="connsiteY101" fmla="*/ 518250 h 700070"/>
                    <a:gd name="connsiteX102" fmla="*/ 21722 w 137315"/>
                    <a:gd name="connsiteY102" fmla="*/ 526012 h 700070"/>
                    <a:gd name="connsiteX103" fmla="*/ 17067 w 137315"/>
                    <a:gd name="connsiteY103" fmla="*/ 535326 h 700070"/>
                    <a:gd name="connsiteX104" fmla="*/ 31808 w 137315"/>
                    <a:gd name="connsiteY104" fmla="*/ 536878 h 700070"/>
                    <a:gd name="connsiteX105" fmla="*/ 31808 w 137315"/>
                    <a:gd name="connsiteY105" fmla="*/ 543087 h 700070"/>
                    <a:gd name="connsiteX106" fmla="*/ 21722 w 137315"/>
                    <a:gd name="connsiteY106" fmla="*/ 540758 h 700070"/>
                    <a:gd name="connsiteX107" fmla="*/ 12413 w 137315"/>
                    <a:gd name="connsiteY107" fmla="*/ 541535 h 700070"/>
                    <a:gd name="connsiteX108" fmla="*/ 2327 w 137315"/>
                    <a:gd name="connsiteY108" fmla="*/ 550072 h 700070"/>
                    <a:gd name="connsiteX109" fmla="*/ 8534 w 137315"/>
                    <a:gd name="connsiteY109" fmla="*/ 557058 h 700070"/>
                    <a:gd name="connsiteX110" fmla="*/ 16292 w 137315"/>
                    <a:gd name="connsiteY110" fmla="*/ 552401 h 700070"/>
                    <a:gd name="connsiteX111" fmla="*/ 22498 w 137315"/>
                    <a:gd name="connsiteY111" fmla="*/ 553177 h 700070"/>
                    <a:gd name="connsiteX112" fmla="*/ 14740 w 137315"/>
                    <a:gd name="connsiteY112" fmla="*/ 559386 h 700070"/>
                    <a:gd name="connsiteX113" fmla="*/ 6206 w 137315"/>
                    <a:gd name="connsiteY113" fmla="*/ 568700 h 700070"/>
                    <a:gd name="connsiteX114" fmla="*/ 9310 w 137315"/>
                    <a:gd name="connsiteY114" fmla="*/ 574909 h 700070"/>
                    <a:gd name="connsiteX115" fmla="*/ 13189 w 137315"/>
                    <a:gd name="connsiteY115" fmla="*/ 579566 h 700070"/>
                    <a:gd name="connsiteX116" fmla="*/ 17843 w 137315"/>
                    <a:gd name="connsiteY116" fmla="*/ 573357 h 700070"/>
                    <a:gd name="connsiteX117" fmla="*/ 24050 w 137315"/>
                    <a:gd name="connsiteY117" fmla="*/ 566371 h 700070"/>
                    <a:gd name="connsiteX118" fmla="*/ 21722 w 137315"/>
                    <a:gd name="connsiteY118" fmla="*/ 577237 h 700070"/>
                    <a:gd name="connsiteX119" fmla="*/ 19395 w 137315"/>
                    <a:gd name="connsiteY119" fmla="*/ 588880 h 700070"/>
                    <a:gd name="connsiteX120" fmla="*/ 15516 w 137315"/>
                    <a:gd name="connsiteY120" fmla="*/ 595089 h 700070"/>
                    <a:gd name="connsiteX121" fmla="*/ 10085 w 137315"/>
                    <a:gd name="connsiteY121" fmla="*/ 598969 h 700070"/>
                    <a:gd name="connsiteX122" fmla="*/ 10085 w 137315"/>
                    <a:gd name="connsiteY122" fmla="*/ 608283 h 700070"/>
                    <a:gd name="connsiteX123" fmla="*/ 18619 w 137315"/>
                    <a:gd name="connsiteY123" fmla="*/ 605955 h 700070"/>
                    <a:gd name="connsiteX124" fmla="*/ 26377 w 137315"/>
                    <a:gd name="connsiteY124" fmla="*/ 605955 h 700070"/>
                    <a:gd name="connsiteX125" fmla="*/ 29480 w 137315"/>
                    <a:gd name="connsiteY125" fmla="*/ 611388 h 700070"/>
                    <a:gd name="connsiteX126" fmla="*/ 22498 w 137315"/>
                    <a:gd name="connsiteY126" fmla="*/ 618373 h 700070"/>
                    <a:gd name="connsiteX127" fmla="*/ 31808 w 137315"/>
                    <a:gd name="connsiteY127" fmla="*/ 619149 h 700070"/>
                    <a:gd name="connsiteX128" fmla="*/ 37238 w 137315"/>
                    <a:gd name="connsiteY128" fmla="*/ 617597 h 700070"/>
                    <a:gd name="connsiteX129" fmla="*/ 47324 w 137315"/>
                    <a:gd name="connsiteY129" fmla="*/ 620702 h 700070"/>
                    <a:gd name="connsiteX130" fmla="*/ 33359 w 137315"/>
                    <a:gd name="connsiteY130" fmla="*/ 626135 h 700070"/>
                    <a:gd name="connsiteX131" fmla="*/ 28704 w 137315"/>
                    <a:gd name="connsiteY131" fmla="*/ 635448 h 700070"/>
                    <a:gd name="connsiteX132" fmla="*/ 40341 w 137315"/>
                    <a:gd name="connsiteY132" fmla="*/ 631568 h 700070"/>
                    <a:gd name="connsiteX133" fmla="*/ 64391 w 137315"/>
                    <a:gd name="connsiteY133" fmla="*/ 633120 h 700070"/>
                    <a:gd name="connsiteX134" fmla="*/ 55082 w 137315"/>
                    <a:gd name="connsiteY134" fmla="*/ 636225 h 700070"/>
                    <a:gd name="connsiteX135" fmla="*/ 45772 w 137315"/>
                    <a:gd name="connsiteY135" fmla="*/ 637777 h 700070"/>
                    <a:gd name="connsiteX136" fmla="*/ 37238 w 137315"/>
                    <a:gd name="connsiteY136" fmla="*/ 643210 h 700070"/>
                    <a:gd name="connsiteX137" fmla="*/ 37238 w 137315"/>
                    <a:gd name="connsiteY137" fmla="*/ 649419 h 700070"/>
                    <a:gd name="connsiteX138" fmla="*/ 51203 w 137315"/>
                    <a:gd name="connsiteY138" fmla="*/ 643210 h 700070"/>
                    <a:gd name="connsiteX139" fmla="*/ 69046 w 137315"/>
                    <a:gd name="connsiteY139" fmla="*/ 640105 h 700070"/>
                    <a:gd name="connsiteX140" fmla="*/ 57409 w 137315"/>
                    <a:gd name="connsiteY140" fmla="*/ 646314 h 700070"/>
                    <a:gd name="connsiteX141" fmla="*/ 49651 w 137315"/>
                    <a:gd name="connsiteY141" fmla="*/ 654076 h 700070"/>
                    <a:gd name="connsiteX142" fmla="*/ 33359 w 137315"/>
                    <a:gd name="connsiteY142" fmla="*/ 651747 h 700070"/>
                    <a:gd name="connsiteX143" fmla="*/ 34911 w 137315"/>
                    <a:gd name="connsiteY143" fmla="*/ 661837 h 700070"/>
                    <a:gd name="connsiteX144" fmla="*/ 48099 w 137315"/>
                    <a:gd name="connsiteY144" fmla="*/ 664942 h 700070"/>
                    <a:gd name="connsiteX145" fmla="*/ 58185 w 137315"/>
                    <a:gd name="connsiteY145" fmla="*/ 668823 h 700070"/>
                    <a:gd name="connsiteX146" fmla="*/ 55082 w 137315"/>
                    <a:gd name="connsiteY146" fmla="*/ 663390 h 700070"/>
                    <a:gd name="connsiteX147" fmla="*/ 61288 w 137315"/>
                    <a:gd name="connsiteY147" fmla="*/ 658733 h 700070"/>
                    <a:gd name="connsiteX148" fmla="*/ 73701 w 137315"/>
                    <a:gd name="connsiteY148" fmla="*/ 647867 h 700070"/>
                    <a:gd name="connsiteX149" fmla="*/ 87665 w 137315"/>
                    <a:gd name="connsiteY149" fmla="*/ 633120 h 700070"/>
                    <a:gd name="connsiteX150" fmla="*/ 85338 w 137315"/>
                    <a:gd name="connsiteY150" fmla="*/ 640881 h 700070"/>
                    <a:gd name="connsiteX151" fmla="*/ 83010 w 137315"/>
                    <a:gd name="connsiteY151" fmla="*/ 650195 h 700070"/>
                    <a:gd name="connsiteX152" fmla="*/ 96975 w 137315"/>
                    <a:gd name="connsiteY152" fmla="*/ 650971 h 700070"/>
                    <a:gd name="connsiteX153" fmla="*/ 88441 w 137315"/>
                    <a:gd name="connsiteY153" fmla="*/ 657957 h 700070"/>
                    <a:gd name="connsiteX154" fmla="*/ 89217 w 137315"/>
                    <a:gd name="connsiteY154" fmla="*/ 668823 h 700070"/>
                    <a:gd name="connsiteX155" fmla="*/ 83010 w 137315"/>
                    <a:gd name="connsiteY155" fmla="*/ 656404 h 700070"/>
                    <a:gd name="connsiteX156" fmla="*/ 79907 w 137315"/>
                    <a:gd name="connsiteY156" fmla="*/ 665718 h 700070"/>
                    <a:gd name="connsiteX157" fmla="*/ 72149 w 137315"/>
                    <a:gd name="connsiteY157" fmla="*/ 662613 h 700070"/>
                    <a:gd name="connsiteX158" fmla="*/ 68270 w 137315"/>
                    <a:gd name="connsiteY158" fmla="*/ 668823 h 700070"/>
                    <a:gd name="connsiteX159" fmla="*/ 60512 w 137315"/>
                    <a:gd name="connsiteY159" fmla="*/ 675032 h 700070"/>
                    <a:gd name="connsiteX160" fmla="*/ 72149 w 137315"/>
                    <a:gd name="connsiteY160" fmla="*/ 677360 h 700070"/>
                    <a:gd name="connsiteX161" fmla="*/ 79907 w 137315"/>
                    <a:gd name="connsiteY161" fmla="*/ 691331 h 700070"/>
                    <a:gd name="connsiteX162" fmla="*/ 85338 w 137315"/>
                    <a:gd name="connsiteY162" fmla="*/ 678913 h 700070"/>
                    <a:gd name="connsiteX163" fmla="*/ 96199 w 137315"/>
                    <a:gd name="connsiteY163" fmla="*/ 693659 h 700070"/>
                    <a:gd name="connsiteX164" fmla="*/ 101629 w 137315"/>
                    <a:gd name="connsiteY164" fmla="*/ 688226 h 700070"/>
                    <a:gd name="connsiteX165" fmla="*/ 117921 w 137315"/>
                    <a:gd name="connsiteY165" fmla="*/ 699868 h 700070"/>
                    <a:gd name="connsiteX166" fmla="*/ 115594 w 137315"/>
                    <a:gd name="connsiteY166" fmla="*/ 689779 h 700070"/>
                    <a:gd name="connsiteX167" fmla="*/ 124903 w 137315"/>
                    <a:gd name="connsiteY167" fmla="*/ 689779 h 700070"/>
                    <a:gd name="connsiteX168" fmla="*/ 134989 w 137315"/>
                    <a:gd name="connsiteY168" fmla="*/ 688226 h 700070"/>
                    <a:gd name="connsiteX169" fmla="*/ 137316 w 137315"/>
                    <a:gd name="connsiteY169" fmla="*/ 687450 h 700070"/>
                    <a:gd name="connsiteX170" fmla="*/ 110939 w 137315"/>
                    <a:gd name="connsiteY170" fmla="*/ 685898 h 700070"/>
                    <a:gd name="connsiteX171" fmla="*/ 110939 w 137315"/>
                    <a:gd name="connsiteY171" fmla="*/ 634672 h 700070"/>
                    <a:gd name="connsiteX172" fmla="*/ 110163 w 137315"/>
                    <a:gd name="connsiteY172" fmla="*/ 634672 h 700070"/>
                    <a:gd name="connsiteX173" fmla="*/ 97750 w 137315"/>
                    <a:gd name="connsiteY173" fmla="*/ 628463 h 700070"/>
                    <a:gd name="connsiteX174" fmla="*/ 99302 w 137315"/>
                    <a:gd name="connsiteY174" fmla="*/ 626135 h 700070"/>
                    <a:gd name="connsiteX175" fmla="*/ 90768 w 137315"/>
                    <a:gd name="connsiteY175" fmla="*/ 621478 h 700070"/>
                    <a:gd name="connsiteX176" fmla="*/ 65943 w 137315"/>
                    <a:gd name="connsiteY176" fmla="*/ 624582 h 700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37315" h="700070">
                      <a:moveTo>
                        <a:pt x="65943" y="624582"/>
                      </a:moveTo>
                      <a:cubicBezTo>
                        <a:pt x="62064" y="625358"/>
                        <a:pt x="60512" y="618373"/>
                        <a:pt x="58185" y="618373"/>
                      </a:cubicBezTo>
                      <a:cubicBezTo>
                        <a:pt x="55857" y="618373"/>
                        <a:pt x="55082" y="605955"/>
                        <a:pt x="57409" y="600522"/>
                      </a:cubicBezTo>
                      <a:cubicBezTo>
                        <a:pt x="58961" y="595089"/>
                        <a:pt x="46548" y="597417"/>
                        <a:pt x="42669" y="595865"/>
                      </a:cubicBezTo>
                      <a:cubicBezTo>
                        <a:pt x="38790" y="594312"/>
                        <a:pt x="44220" y="590432"/>
                        <a:pt x="39566" y="585775"/>
                      </a:cubicBezTo>
                      <a:cubicBezTo>
                        <a:pt x="35687" y="581118"/>
                        <a:pt x="38790" y="574909"/>
                        <a:pt x="38790" y="571028"/>
                      </a:cubicBezTo>
                      <a:cubicBezTo>
                        <a:pt x="39566" y="567924"/>
                        <a:pt x="41893" y="560938"/>
                        <a:pt x="47324" y="560938"/>
                      </a:cubicBezTo>
                      <a:cubicBezTo>
                        <a:pt x="52754" y="560938"/>
                        <a:pt x="48875" y="553177"/>
                        <a:pt x="53530" y="550072"/>
                      </a:cubicBezTo>
                      <a:cubicBezTo>
                        <a:pt x="58961" y="546968"/>
                        <a:pt x="48875" y="541535"/>
                        <a:pt x="52754" y="537654"/>
                      </a:cubicBezTo>
                      <a:cubicBezTo>
                        <a:pt x="56633" y="534549"/>
                        <a:pt x="52754" y="528340"/>
                        <a:pt x="58961" y="527564"/>
                      </a:cubicBezTo>
                      <a:cubicBezTo>
                        <a:pt x="65167" y="526788"/>
                        <a:pt x="58961" y="518250"/>
                        <a:pt x="63615" y="516698"/>
                      </a:cubicBezTo>
                      <a:cubicBezTo>
                        <a:pt x="68270" y="515146"/>
                        <a:pt x="62840" y="510489"/>
                        <a:pt x="64391" y="504280"/>
                      </a:cubicBezTo>
                      <a:cubicBezTo>
                        <a:pt x="65943" y="498847"/>
                        <a:pt x="60512" y="494190"/>
                        <a:pt x="66719" y="491861"/>
                      </a:cubicBezTo>
                      <a:cubicBezTo>
                        <a:pt x="72925" y="489533"/>
                        <a:pt x="68270" y="484876"/>
                        <a:pt x="64391" y="481771"/>
                      </a:cubicBezTo>
                      <a:cubicBezTo>
                        <a:pt x="60512" y="478667"/>
                        <a:pt x="65167" y="478667"/>
                        <a:pt x="70598" y="478667"/>
                      </a:cubicBezTo>
                      <a:cubicBezTo>
                        <a:pt x="76028" y="478667"/>
                        <a:pt x="72925" y="470129"/>
                        <a:pt x="68270" y="471681"/>
                      </a:cubicBezTo>
                      <a:cubicBezTo>
                        <a:pt x="62840" y="473234"/>
                        <a:pt x="59736" y="467801"/>
                        <a:pt x="63615" y="463920"/>
                      </a:cubicBezTo>
                      <a:cubicBezTo>
                        <a:pt x="67494" y="460039"/>
                        <a:pt x="59736" y="456935"/>
                        <a:pt x="61288" y="453830"/>
                      </a:cubicBezTo>
                      <a:cubicBezTo>
                        <a:pt x="62840" y="450725"/>
                        <a:pt x="62840" y="447621"/>
                        <a:pt x="59736" y="445292"/>
                      </a:cubicBezTo>
                      <a:cubicBezTo>
                        <a:pt x="56633" y="443740"/>
                        <a:pt x="58961" y="428993"/>
                        <a:pt x="62064" y="428993"/>
                      </a:cubicBezTo>
                      <a:cubicBezTo>
                        <a:pt x="65167" y="428217"/>
                        <a:pt x="62840" y="415799"/>
                        <a:pt x="62840" y="411918"/>
                      </a:cubicBezTo>
                      <a:cubicBezTo>
                        <a:pt x="62840" y="408037"/>
                        <a:pt x="58961" y="404157"/>
                        <a:pt x="59736" y="401052"/>
                      </a:cubicBezTo>
                      <a:cubicBezTo>
                        <a:pt x="60512" y="397948"/>
                        <a:pt x="63615" y="397171"/>
                        <a:pt x="63615" y="390186"/>
                      </a:cubicBezTo>
                      <a:cubicBezTo>
                        <a:pt x="63615" y="383977"/>
                        <a:pt x="65167" y="380872"/>
                        <a:pt x="67494" y="380096"/>
                      </a:cubicBezTo>
                      <a:cubicBezTo>
                        <a:pt x="70598" y="379320"/>
                        <a:pt x="68270" y="372335"/>
                        <a:pt x="68270" y="368454"/>
                      </a:cubicBezTo>
                      <a:cubicBezTo>
                        <a:pt x="69046" y="364573"/>
                        <a:pt x="76028" y="368454"/>
                        <a:pt x="76804" y="362245"/>
                      </a:cubicBezTo>
                      <a:cubicBezTo>
                        <a:pt x="77580" y="356036"/>
                        <a:pt x="72149" y="356812"/>
                        <a:pt x="72925" y="353707"/>
                      </a:cubicBezTo>
                      <a:cubicBezTo>
                        <a:pt x="73701" y="349050"/>
                        <a:pt x="72149" y="343617"/>
                        <a:pt x="72149" y="332751"/>
                      </a:cubicBezTo>
                      <a:cubicBezTo>
                        <a:pt x="72149" y="322661"/>
                        <a:pt x="80683" y="320333"/>
                        <a:pt x="83786" y="317228"/>
                      </a:cubicBezTo>
                      <a:cubicBezTo>
                        <a:pt x="86889" y="314124"/>
                        <a:pt x="79907" y="299377"/>
                        <a:pt x="83786" y="297825"/>
                      </a:cubicBezTo>
                      <a:cubicBezTo>
                        <a:pt x="87665" y="296272"/>
                        <a:pt x="85338" y="289287"/>
                        <a:pt x="88441" y="286959"/>
                      </a:cubicBezTo>
                      <a:cubicBezTo>
                        <a:pt x="91544" y="284630"/>
                        <a:pt x="90768" y="279197"/>
                        <a:pt x="92320" y="273764"/>
                      </a:cubicBezTo>
                      <a:cubicBezTo>
                        <a:pt x="93871" y="268331"/>
                        <a:pt x="88441" y="265226"/>
                        <a:pt x="88441" y="259794"/>
                      </a:cubicBezTo>
                      <a:cubicBezTo>
                        <a:pt x="88441" y="254360"/>
                        <a:pt x="87665" y="249704"/>
                        <a:pt x="83010" y="244271"/>
                      </a:cubicBezTo>
                      <a:cubicBezTo>
                        <a:pt x="79131" y="238838"/>
                        <a:pt x="79907" y="227195"/>
                        <a:pt x="83010" y="227195"/>
                      </a:cubicBezTo>
                      <a:cubicBezTo>
                        <a:pt x="86113" y="227195"/>
                        <a:pt x="84562" y="216329"/>
                        <a:pt x="89217" y="214777"/>
                      </a:cubicBezTo>
                      <a:cubicBezTo>
                        <a:pt x="94647" y="213225"/>
                        <a:pt x="91544" y="205463"/>
                        <a:pt x="89217" y="198478"/>
                      </a:cubicBezTo>
                      <a:cubicBezTo>
                        <a:pt x="86889" y="192269"/>
                        <a:pt x="93096" y="195373"/>
                        <a:pt x="93096" y="189940"/>
                      </a:cubicBezTo>
                      <a:cubicBezTo>
                        <a:pt x="93096" y="184507"/>
                        <a:pt x="96199" y="177522"/>
                        <a:pt x="100078" y="175970"/>
                      </a:cubicBezTo>
                      <a:cubicBezTo>
                        <a:pt x="103957" y="174417"/>
                        <a:pt x="104733" y="165880"/>
                        <a:pt x="104733" y="162775"/>
                      </a:cubicBezTo>
                      <a:cubicBezTo>
                        <a:pt x="104733" y="159671"/>
                        <a:pt x="110939" y="158118"/>
                        <a:pt x="114042" y="155014"/>
                      </a:cubicBezTo>
                      <a:cubicBezTo>
                        <a:pt x="117145" y="151909"/>
                        <a:pt x="108611" y="147252"/>
                        <a:pt x="113266" y="144924"/>
                      </a:cubicBezTo>
                      <a:cubicBezTo>
                        <a:pt x="118697" y="141819"/>
                        <a:pt x="109387" y="130177"/>
                        <a:pt x="111715" y="127849"/>
                      </a:cubicBezTo>
                      <a:cubicBezTo>
                        <a:pt x="114818" y="125520"/>
                        <a:pt x="112490" y="120087"/>
                        <a:pt x="112490" y="116982"/>
                      </a:cubicBezTo>
                      <a:cubicBezTo>
                        <a:pt x="113266" y="113102"/>
                        <a:pt x="128782" y="106116"/>
                        <a:pt x="130334" y="103012"/>
                      </a:cubicBezTo>
                      <a:cubicBezTo>
                        <a:pt x="131885" y="100684"/>
                        <a:pt x="133437" y="92146"/>
                        <a:pt x="133437" y="84384"/>
                      </a:cubicBezTo>
                      <a:cubicBezTo>
                        <a:pt x="128782" y="87489"/>
                        <a:pt x="124127" y="89041"/>
                        <a:pt x="123352" y="87489"/>
                      </a:cubicBezTo>
                      <a:cubicBezTo>
                        <a:pt x="121800" y="84384"/>
                        <a:pt x="124127" y="74294"/>
                        <a:pt x="119473" y="70414"/>
                      </a:cubicBezTo>
                      <a:cubicBezTo>
                        <a:pt x="115594" y="66533"/>
                        <a:pt x="117921" y="57996"/>
                        <a:pt x="114042" y="56443"/>
                      </a:cubicBezTo>
                      <a:cubicBezTo>
                        <a:pt x="110163" y="54891"/>
                        <a:pt x="104733" y="46353"/>
                        <a:pt x="108611" y="43249"/>
                      </a:cubicBezTo>
                      <a:cubicBezTo>
                        <a:pt x="112490" y="40144"/>
                        <a:pt x="108611" y="34711"/>
                        <a:pt x="111715" y="32383"/>
                      </a:cubicBezTo>
                      <a:cubicBezTo>
                        <a:pt x="114818" y="29278"/>
                        <a:pt x="110163" y="29278"/>
                        <a:pt x="105508" y="23845"/>
                      </a:cubicBezTo>
                      <a:cubicBezTo>
                        <a:pt x="100854" y="18412"/>
                        <a:pt x="107060" y="11427"/>
                        <a:pt x="101629" y="7546"/>
                      </a:cubicBezTo>
                      <a:cubicBezTo>
                        <a:pt x="96199" y="3665"/>
                        <a:pt x="96199" y="-1768"/>
                        <a:pt x="94647" y="561"/>
                      </a:cubicBezTo>
                      <a:cubicBezTo>
                        <a:pt x="93096" y="2889"/>
                        <a:pt x="93096" y="10651"/>
                        <a:pt x="88441" y="12979"/>
                      </a:cubicBezTo>
                      <a:cubicBezTo>
                        <a:pt x="87665" y="12979"/>
                        <a:pt x="86113" y="14531"/>
                        <a:pt x="85338" y="15307"/>
                      </a:cubicBezTo>
                      <a:cubicBezTo>
                        <a:pt x="85338" y="19188"/>
                        <a:pt x="83786" y="25397"/>
                        <a:pt x="85338" y="29278"/>
                      </a:cubicBezTo>
                      <a:cubicBezTo>
                        <a:pt x="87665" y="34711"/>
                        <a:pt x="88441" y="59548"/>
                        <a:pt x="86113" y="69638"/>
                      </a:cubicBezTo>
                      <a:cubicBezTo>
                        <a:pt x="83786" y="78951"/>
                        <a:pt x="82234" y="87489"/>
                        <a:pt x="79907" y="92922"/>
                      </a:cubicBezTo>
                      <a:cubicBezTo>
                        <a:pt x="77580" y="99131"/>
                        <a:pt x="84562" y="99131"/>
                        <a:pt x="82234" y="102236"/>
                      </a:cubicBezTo>
                      <a:cubicBezTo>
                        <a:pt x="79131" y="105340"/>
                        <a:pt x="80683" y="111550"/>
                        <a:pt x="80683" y="123192"/>
                      </a:cubicBezTo>
                      <a:cubicBezTo>
                        <a:pt x="80683" y="134058"/>
                        <a:pt x="74477" y="152685"/>
                        <a:pt x="73701" y="158895"/>
                      </a:cubicBezTo>
                      <a:cubicBezTo>
                        <a:pt x="73701" y="165104"/>
                        <a:pt x="69046" y="168208"/>
                        <a:pt x="69822" y="175193"/>
                      </a:cubicBezTo>
                      <a:cubicBezTo>
                        <a:pt x="70598" y="181403"/>
                        <a:pt x="66719" y="185283"/>
                        <a:pt x="62840" y="188388"/>
                      </a:cubicBezTo>
                      <a:cubicBezTo>
                        <a:pt x="58961" y="191493"/>
                        <a:pt x="69046" y="201583"/>
                        <a:pt x="69046" y="207015"/>
                      </a:cubicBezTo>
                      <a:cubicBezTo>
                        <a:pt x="69046" y="212449"/>
                        <a:pt x="61288" y="214777"/>
                        <a:pt x="62840" y="224091"/>
                      </a:cubicBezTo>
                      <a:cubicBezTo>
                        <a:pt x="65167" y="234957"/>
                        <a:pt x="62840" y="254360"/>
                        <a:pt x="62840" y="258241"/>
                      </a:cubicBezTo>
                      <a:cubicBezTo>
                        <a:pt x="62840" y="262122"/>
                        <a:pt x="58185" y="261346"/>
                        <a:pt x="59736" y="269107"/>
                      </a:cubicBezTo>
                      <a:cubicBezTo>
                        <a:pt x="60512" y="276092"/>
                        <a:pt x="55082" y="278421"/>
                        <a:pt x="54306" y="288511"/>
                      </a:cubicBezTo>
                      <a:cubicBezTo>
                        <a:pt x="53530" y="298601"/>
                        <a:pt x="44996" y="314124"/>
                        <a:pt x="41893" y="321885"/>
                      </a:cubicBezTo>
                      <a:cubicBezTo>
                        <a:pt x="38790" y="329647"/>
                        <a:pt x="38790" y="334303"/>
                        <a:pt x="34911" y="334303"/>
                      </a:cubicBezTo>
                      <a:cubicBezTo>
                        <a:pt x="31032" y="334303"/>
                        <a:pt x="29480" y="338960"/>
                        <a:pt x="32583" y="345946"/>
                      </a:cubicBezTo>
                      <a:cubicBezTo>
                        <a:pt x="35687" y="352931"/>
                        <a:pt x="30256" y="358364"/>
                        <a:pt x="34911" y="365349"/>
                      </a:cubicBezTo>
                      <a:cubicBezTo>
                        <a:pt x="38790" y="372335"/>
                        <a:pt x="38014" y="374663"/>
                        <a:pt x="35687" y="381648"/>
                      </a:cubicBezTo>
                      <a:cubicBezTo>
                        <a:pt x="33359" y="387858"/>
                        <a:pt x="31032" y="388634"/>
                        <a:pt x="31032" y="394843"/>
                      </a:cubicBezTo>
                      <a:cubicBezTo>
                        <a:pt x="31032" y="401052"/>
                        <a:pt x="26377" y="406485"/>
                        <a:pt x="28704" y="413470"/>
                      </a:cubicBezTo>
                      <a:cubicBezTo>
                        <a:pt x="31808" y="420456"/>
                        <a:pt x="31032" y="422784"/>
                        <a:pt x="27153" y="422784"/>
                      </a:cubicBezTo>
                      <a:cubicBezTo>
                        <a:pt x="24050" y="422784"/>
                        <a:pt x="21722" y="428217"/>
                        <a:pt x="20946" y="439859"/>
                      </a:cubicBezTo>
                      <a:cubicBezTo>
                        <a:pt x="19395" y="451502"/>
                        <a:pt x="20171" y="450725"/>
                        <a:pt x="27929" y="449949"/>
                      </a:cubicBezTo>
                      <a:cubicBezTo>
                        <a:pt x="36462" y="449173"/>
                        <a:pt x="29480" y="422008"/>
                        <a:pt x="34911" y="422008"/>
                      </a:cubicBezTo>
                      <a:cubicBezTo>
                        <a:pt x="40341" y="422008"/>
                        <a:pt x="35687" y="417351"/>
                        <a:pt x="41117" y="415799"/>
                      </a:cubicBezTo>
                      <a:cubicBezTo>
                        <a:pt x="46548" y="414247"/>
                        <a:pt x="41893" y="420456"/>
                        <a:pt x="44996" y="422008"/>
                      </a:cubicBezTo>
                      <a:cubicBezTo>
                        <a:pt x="48099" y="422784"/>
                        <a:pt x="51203" y="425889"/>
                        <a:pt x="45772" y="428993"/>
                      </a:cubicBezTo>
                      <a:cubicBezTo>
                        <a:pt x="41117" y="432098"/>
                        <a:pt x="46548" y="438307"/>
                        <a:pt x="44220" y="442188"/>
                      </a:cubicBezTo>
                      <a:cubicBezTo>
                        <a:pt x="41893" y="446069"/>
                        <a:pt x="38014" y="449949"/>
                        <a:pt x="40341" y="454606"/>
                      </a:cubicBezTo>
                      <a:cubicBezTo>
                        <a:pt x="42669" y="459263"/>
                        <a:pt x="38014" y="458487"/>
                        <a:pt x="37238" y="464696"/>
                      </a:cubicBezTo>
                      <a:cubicBezTo>
                        <a:pt x="37238" y="470905"/>
                        <a:pt x="40341" y="470905"/>
                        <a:pt x="38014" y="472458"/>
                      </a:cubicBezTo>
                      <a:cubicBezTo>
                        <a:pt x="35687" y="474010"/>
                        <a:pt x="41117" y="478667"/>
                        <a:pt x="38014" y="478667"/>
                      </a:cubicBezTo>
                      <a:cubicBezTo>
                        <a:pt x="34911" y="479443"/>
                        <a:pt x="36462" y="484100"/>
                        <a:pt x="38790" y="487981"/>
                      </a:cubicBezTo>
                      <a:cubicBezTo>
                        <a:pt x="41117" y="491861"/>
                        <a:pt x="34135" y="489533"/>
                        <a:pt x="31032" y="492637"/>
                      </a:cubicBezTo>
                      <a:cubicBezTo>
                        <a:pt x="27929" y="495742"/>
                        <a:pt x="34135" y="498847"/>
                        <a:pt x="32583" y="502727"/>
                      </a:cubicBezTo>
                      <a:cubicBezTo>
                        <a:pt x="30256" y="506608"/>
                        <a:pt x="24825" y="500399"/>
                        <a:pt x="22498" y="498847"/>
                      </a:cubicBezTo>
                      <a:cubicBezTo>
                        <a:pt x="20171" y="496518"/>
                        <a:pt x="26377" y="492637"/>
                        <a:pt x="29480" y="488757"/>
                      </a:cubicBezTo>
                      <a:cubicBezTo>
                        <a:pt x="32583" y="484876"/>
                        <a:pt x="26377" y="475562"/>
                        <a:pt x="20946" y="477115"/>
                      </a:cubicBezTo>
                      <a:cubicBezTo>
                        <a:pt x="15516" y="479443"/>
                        <a:pt x="26377" y="484876"/>
                        <a:pt x="26377" y="489533"/>
                      </a:cubicBezTo>
                      <a:cubicBezTo>
                        <a:pt x="26377" y="494190"/>
                        <a:pt x="17843" y="488757"/>
                        <a:pt x="17843" y="493413"/>
                      </a:cubicBezTo>
                      <a:cubicBezTo>
                        <a:pt x="17843" y="498070"/>
                        <a:pt x="11637" y="496518"/>
                        <a:pt x="8534" y="499623"/>
                      </a:cubicBezTo>
                      <a:cubicBezTo>
                        <a:pt x="5431" y="502727"/>
                        <a:pt x="12413" y="505832"/>
                        <a:pt x="9310" y="507384"/>
                      </a:cubicBezTo>
                      <a:cubicBezTo>
                        <a:pt x="6206" y="508160"/>
                        <a:pt x="0" y="513593"/>
                        <a:pt x="0" y="516698"/>
                      </a:cubicBezTo>
                      <a:cubicBezTo>
                        <a:pt x="0" y="519803"/>
                        <a:pt x="3879" y="520579"/>
                        <a:pt x="3879" y="517474"/>
                      </a:cubicBezTo>
                      <a:cubicBezTo>
                        <a:pt x="3879" y="514369"/>
                        <a:pt x="9310" y="512817"/>
                        <a:pt x="10861" y="517474"/>
                      </a:cubicBezTo>
                      <a:cubicBezTo>
                        <a:pt x="12413" y="522131"/>
                        <a:pt x="14740" y="517474"/>
                        <a:pt x="20171" y="518250"/>
                      </a:cubicBezTo>
                      <a:cubicBezTo>
                        <a:pt x="24825" y="519026"/>
                        <a:pt x="24050" y="526788"/>
                        <a:pt x="21722" y="526012"/>
                      </a:cubicBezTo>
                      <a:cubicBezTo>
                        <a:pt x="18619" y="526012"/>
                        <a:pt x="16292" y="530669"/>
                        <a:pt x="17067" y="535326"/>
                      </a:cubicBezTo>
                      <a:cubicBezTo>
                        <a:pt x="17843" y="540758"/>
                        <a:pt x="27153" y="535326"/>
                        <a:pt x="31808" y="536878"/>
                      </a:cubicBezTo>
                      <a:cubicBezTo>
                        <a:pt x="35687" y="538430"/>
                        <a:pt x="34911" y="545415"/>
                        <a:pt x="31808" y="543087"/>
                      </a:cubicBezTo>
                      <a:cubicBezTo>
                        <a:pt x="29480" y="540758"/>
                        <a:pt x="24050" y="536878"/>
                        <a:pt x="21722" y="540758"/>
                      </a:cubicBezTo>
                      <a:cubicBezTo>
                        <a:pt x="19395" y="544639"/>
                        <a:pt x="15516" y="543087"/>
                        <a:pt x="12413" y="541535"/>
                      </a:cubicBezTo>
                      <a:cubicBezTo>
                        <a:pt x="9310" y="539982"/>
                        <a:pt x="-1552" y="547744"/>
                        <a:pt x="2327" y="550072"/>
                      </a:cubicBezTo>
                      <a:cubicBezTo>
                        <a:pt x="6206" y="553177"/>
                        <a:pt x="5431" y="557058"/>
                        <a:pt x="8534" y="557058"/>
                      </a:cubicBezTo>
                      <a:cubicBezTo>
                        <a:pt x="10861" y="557058"/>
                        <a:pt x="14740" y="554729"/>
                        <a:pt x="16292" y="552401"/>
                      </a:cubicBezTo>
                      <a:cubicBezTo>
                        <a:pt x="17843" y="549296"/>
                        <a:pt x="22498" y="546968"/>
                        <a:pt x="22498" y="553177"/>
                      </a:cubicBezTo>
                      <a:cubicBezTo>
                        <a:pt x="22498" y="559386"/>
                        <a:pt x="16292" y="556281"/>
                        <a:pt x="14740" y="559386"/>
                      </a:cubicBezTo>
                      <a:cubicBezTo>
                        <a:pt x="13189" y="562491"/>
                        <a:pt x="10861" y="565595"/>
                        <a:pt x="6206" y="568700"/>
                      </a:cubicBezTo>
                      <a:cubicBezTo>
                        <a:pt x="2327" y="571804"/>
                        <a:pt x="6206" y="577237"/>
                        <a:pt x="9310" y="574909"/>
                      </a:cubicBezTo>
                      <a:cubicBezTo>
                        <a:pt x="12413" y="573357"/>
                        <a:pt x="8534" y="578790"/>
                        <a:pt x="13189" y="579566"/>
                      </a:cubicBezTo>
                      <a:cubicBezTo>
                        <a:pt x="17843" y="580342"/>
                        <a:pt x="19395" y="576461"/>
                        <a:pt x="17843" y="573357"/>
                      </a:cubicBezTo>
                      <a:cubicBezTo>
                        <a:pt x="17067" y="570252"/>
                        <a:pt x="20171" y="562491"/>
                        <a:pt x="24050" y="566371"/>
                      </a:cubicBezTo>
                      <a:cubicBezTo>
                        <a:pt x="27929" y="570252"/>
                        <a:pt x="21722" y="574133"/>
                        <a:pt x="21722" y="577237"/>
                      </a:cubicBezTo>
                      <a:cubicBezTo>
                        <a:pt x="21722" y="580342"/>
                        <a:pt x="19395" y="584999"/>
                        <a:pt x="19395" y="588880"/>
                      </a:cubicBezTo>
                      <a:cubicBezTo>
                        <a:pt x="19395" y="592760"/>
                        <a:pt x="14740" y="590432"/>
                        <a:pt x="15516" y="595089"/>
                      </a:cubicBezTo>
                      <a:cubicBezTo>
                        <a:pt x="15516" y="598969"/>
                        <a:pt x="6206" y="596641"/>
                        <a:pt x="10085" y="598969"/>
                      </a:cubicBezTo>
                      <a:cubicBezTo>
                        <a:pt x="14740" y="602074"/>
                        <a:pt x="6982" y="605179"/>
                        <a:pt x="10085" y="608283"/>
                      </a:cubicBezTo>
                      <a:cubicBezTo>
                        <a:pt x="12413" y="611388"/>
                        <a:pt x="14740" y="604403"/>
                        <a:pt x="18619" y="605955"/>
                      </a:cubicBezTo>
                      <a:cubicBezTo>
                        <a:pt x="22498" y="607507"/>
                        <a:pt x="21722" y="608283"/>
                        <a:pt x="26377" y="605955"/>
                      </a:cubicBezTo>
                      <a:cubicBezTo>
                        <a:pt x="31032" y="603626"/>
                        <a:pt x="34135" y="609835"/>
                        <a:pt x="29480" y="611388"/>
                      </a:cubicBezTo>
                      <a:cubicBezTo>
                        <a:pt x="24825" y="612940"/>
                        <a:pt x="20171" y="617597"/>
                        <a:pt x="22498" y="618373"/>
                      </a:cubicBezTo>
                      <a:cubicBezTo>
                        <a:pt x="24825" y="619149"/>
                        <a:pt x="30256" y="615269"/>
                        <a:pt x="31808" y="619149"/>
                      </a:cubicBezTo>
                      <a:cubicBezTo>
                        <a:pt x="33359" y="623806"/>
                        <a:pt x="36462" y="622254"/>
                        <a:pt x="37238" y="617597"/>
                      </a:cubicBezTo>
                      <a:cubicBezTo>
                        <a:pt x="37238" y="612940"/>
                        <a:pt x="45772" y="616821"/>
                        <a:pt x="47324" y="620702"/>
                      </a:cubicBezTo>
                      <a:cubicBezTo>
                        <a:pt x="48875" y="624582"/>
                        <a:pt x="38790" y="626911"/>
                        <a:pt x="33359" y="626135"/>
                      </a:cubicBezTo>
                      <a:cubicBezTo>
                        <a:pt x="27929" y="625358"/>
                        <a:pt x="25601" y="630791"/>
                        <a:pt x="28704" y="635448"/>
                      </a:cubicBezTo>
                      <a:cubicBezTo>
                        <a:pt x="31808" y="640105"/>
                        <a:pt x="36462" y="635448"/>
                        <a:pt x="40341" y="631568"/>
                      </a:cubicBezTo>
                      <a:cubicBezTo>
                        <a:pt x="44220" y="627687"/>
                        <a:pt x="62840" y="628463"/>
                        <a:pt x="64391" y="633120"/>
                      </a:cubicBezTo>
                      <a:cubicBezTo>
                        <a:pt x="65943" y="637001"/>
                        <a:pt x="55857" y="633896"/>
                        <a:pt x="55082" y="636225"/>
                      </a:cubicBezTo>
                      <a:cubicBezTo>
                        <a:pt x="54306" y="638553"/>
                        <a:pt x="46548" y="640881"/>
                        <a:pt x="45772" y="637777"/>
                      </a:cubicBezTo>
                      <a:cubicBezTo>
                        <a:pt x="44996" y="634672"/>
                        <a:pt x="37238" y="638553"/>
                        <a:pt x="37238" y="643210"/>
                      </a:cubicBezTo>
                      <a:cubicBezTo>
                        <a:pt x="37238" y="647867"/>
                        <a:pt x="31032" y="647867"/>
                        <a:pt x="37238" y="649419"/>
                      </a:cubicBezTo>
                      <a:cubicBezTo>
                        <a:pt x="43445" y="650971"/>
                        <a:pt x="41893" y="643210"/>
                        <a:pt x="51203" y="643210"/>
                      </a:cubicBezTo>
                      <a:cubicBezTo>
                        <a:pt x="60512" y="643986"/>
                        <a:pt x="65943" y="633896"/>
                        <a:pt x="69046" y="640105"/>
                      </a:cubicBezTo>
                      <a:cubicBezTo>
                        <a:pt x="72149" y="645538"/>
                        <a:pt x="61288" y="650195"/>
                        <a:pt x="57409" y="646314"/>
                      </a:cubicBezTo>
                      <a:cubicBezTo>
                        <a:pt x="53530" y="643210"/>
                        <a:pt x="48875" y="648643"/>
                        <a:pt x="49651" y="654076"/>
                      </a:cubicBezTo>
                      <a:cubicBezTo>
                        <a:pt x="49651" y="659509"/>
                        <a:pt x="38790" y="652523"/>
                        <a:pt x="33359" y="651747"/>
                      </a:cubicBezTo>
                      <a:cubicBezTo>
                        <a:pt x="27929" y="650971"/>
                        <a:pt x="30256" y="657180"/>
                        <a:pt x="34911" y="661837"/>
                      </a:cubicBezTo>
                      <a:cubicBezTo>
                        <a:pt x="39566" y="667270"/>
                        <a:pt x="42669" y="661061"/>
                        <a:pt x="48099" y="664942"/>
                      </a:cubicBezTo>
                      <a:cubicBezTo>
                        <a:pt x="54306" y="668823"/>
                        <a:pt x="54306" y="672703"/>
                        <a:pt x="58185" y="668823"/>
                      </a:cubicBezTo>
                      <a:cubicBezTo>
                        <a:pt x="62064" y="664942"/>
                        <a:pt x="58185" y="665718"/>
                        <a:pt x="55082" y="663390"/>
                      </a:cubicBezTo>
                      <a:cubicBezTo>
                        <a:pt x="51978" y="661837"/>
                        <a:pt x="55082" y="655628"/>
                        <a:pt x="61288" y="658733"/>
                      </a:cubicBezTo>
                      <a:cubicBezTo>
                        <a:pt x="67494" y="661837"/>
                        <a:pt x="75252" y="655628"/>
                        <a:pt x="73701" y="647867"/>
                      </a:cubicBezTo>
                      <a:cubicBezTo>
                        <a:pt x="71373" y="639329"/>
                        <a:pt x="79907" y="635448"/>
                        <a:pt x="87665" y="633120"/>
                      </a:cubicBezTo>
                      <a:cubicBezTo>
                        <a:pt x="95423" y="630015"/>
                        <a:pt x="91544" y="638553"/>
                        <a:pt x="85338" y="640881"/>
                      </a:cubicBezTo>
                      <a:cubicBezTo>
                        <a:pt x="79131" y="643210"/>
                        <a:pt x="78355" y="644762"/>
                        <a:pt x="83010" y="650195"/>
                      </a:cubicBezTo>
                      <a:cubicBezTo>
                        <a:pt x="87665" y="654852"/>
                        <a:pt x="93096" y="647091"/>
                        <a:pt x="96975" y="650971"/>
                      </a:cubicBezTo>
                      <a:cubicBezTo>
                        <a:pt x="100854" y="654852"/>
                        <a:pt x="89992" y="654076"/>
                        <a:pt x="88441" y="657957"/>
                      </a:cubicBezTo>
                      <a:cubicBezTo>
                        <a:pt x="86889" y="661837"/>
                        <a:pt x="94647" y="666494"/>
                        <a:pt x="89217" y="668823"/>
                      </a:cubicBezTo>
                      <a:cubicBezTo>
                        <a:pt x="83010" y="671927"/>
                        <a:pt x="86113" y="657180"/>
                        <a:pt x="83010" y="656404"/>
                      </a:cubicBezTo>
                      <a:cubicBezTo>
                        <a:pt x="79907" y="654852"/>
                        <a:pt x="76804" y="657957"/>
                        <a:pt x="79907" y="665718"/>
                      </a:cubicBezTo>
                      <a:cubicBezTo>
                        <a:pt x="83010" y="673479"/>
                        <a:pt x="76028" y="666494"/>
                        <a:pt x="72149" y="662613"/>
                      </a:cubicBezTo>
                      <a:cubicBezTo>
                        <a:pt x="69046" y="658733"/>
                        <a:pt x="63615" y="664166"/>
                        <a:pt x="68270" y="668823"/>
                      </a:cubicBezTo>
                      <a:cubicBezTo>
                        <a:pt x="72149" y="672703"/>
                        <a:pt x="60512" y="668823"/>
                        <a:pt x="60512" y="675032"/>
                      </a:cubicBezTo>
                      <a:cubicBezTo>
                        <a:pt x="60512" y="681241"/>
                        <a:pt x="65943" y="675808"/>
                        <a:pt x="72149" y="677360"/>
                      </a:cubicBezTo>
                      <a:cubicBezTo>
                        <a:pt x="78355" y="678913"/>
                        <a:pt x="75252" y="687450"/>
                        <a:pt x="79907" y="691331"/>
                      </a:cubicBezTo>
                      <a:cubicBezTo>
                        <a:pt x="84562" y="694436"/>
                        <a:pt x="80683" y="680465"/>
                        <a:pt x="85338" y="678913"/>
                      </a:cubicBezTo>
                      <a:cubicBezTo>
                        <a:pt x="89992" y="678136"/>
                        <a:pt x="85338" y="689779"/>
                        <a:pt x="96199" y="693659"/>
                      </a:cubicBezTo>
                      <a:cubicBezTo>
                        <a:pt x="107060" y="696764"/>
                        <a:pt x="96975" y="691331"/>
                        <a:pt x="101629" y="688226"/>
                      </a:cubicBezTo>
                      <a:cubicBezTo>
                        <a:pt x="106284" y="685122"/>
                        <a:pt x="112490" y="698316"/>
                        <a:pt x="117921" y="699868"/>
                      </a:cubicBezTo>
                      <a:cubicBezTo>
                        <a:pt x="123352" y="701421"/>
                        <a:pt x="119473" y="693659"/>
                        <a:pt x="115594" y="689779"/>
                      </a:cubicBezTo>
                      <a:cubicBezTo>
                        <a:pt x="111715" y="685898"/>
                        <a:pt x="119473" y="688226"/>
                        <a:pt x="124903" y="689779"/>
                      </a:cubicBezTo>
                      <a:cubicBezTo>
                        <a:pt x="130334" y="691331"/>
                        <a:pt x="134213" y="692107"/>
                        <a:pt x="134989" y="688226"/>
                      </a:cubicBezTo>
                      <a:cubicBezTo>
                        <a:pt x="135764" y="686674"/>
                        <a:pt x="136540" y="686674"/>
                        <a:pt x="137316" y="687450"/>
                      </a:cubicBezTo>
                      <a:cubicBezTo>
                        <a:pt x="131885" y="683569"/>
                        <a:pt x="113266" y="686674"/>
                        <a:pt x="110939" y="685898"/>
                      </a:cubicBezTo>
                      <a:cubicBezTo>
                        <a:pt x="108611" y="685122"/>
                        <a:pt x="110163" y="643986"/>
                        <a:pt x="110939" y="634672"/>
                      </a:cubicBezTo>
                      <a:cubicBezTo>
                        <a:pt x="110939" y="634672"/>
                        <a:pt x="110163" y="634672"/>
                        <a:pt x="110163" y="634672"/>
                      </a:cubicBezTo>
                      <a:cubicBezTo>
                        <a:pt x="105508" y="634672"/>
                        <a:pt x="95423" y="635448"/>
                        <a:pt x="97750" y="628463"/>
                      </a:cubicBezTo>
                      <a:cubicBezTo>
                        <a:pt x="97750" y="626911"/>
                        <a:pt x="98526" y="626911"/>
                        <a:pt x="99302" y="626135"/>
                      </a:cubicBezTo>
                      <a:cubicBezTo>
                        <a:pt x="96975" y="624582"/>
                        <a:pt x="94647" y="622254"/>
                        <a:pt x="90768" y="621478"/>
                      </a:cubicBezTo>
                      <a:cubicBezTo>
                        <a:pt x="86113" y="622254"/>
                        <a:pt x="69822" y="624582"/>
                        <a:pt x="65943" y="624582"/>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59" name="Forma libre 1358">
                  <a:extLst>
                    <a:ext uri="{FF2B5EF4-FFF2-40B4-BE49-F238E27FC236}">
                      <a16:creationId xmlns:a16="http://schemas.microsoft.com/office/drawing/2014/main" id="{A7C0F15A-8626-B357-EF0A-B9EB7FFB592F}"/>
                    </a:ext>
                  </a:extLst>
                </p:cNvPr>
                <p:cNvSpPr/>
                <p:nvPr/>
              </p:nvSpPr>
              <p:spPr>
                <a:xfrm>
                  <a:off x="3110222" y="3314496"/>
                  <a:ext cx="134162" cy="136749"/>
                </a:xfrm>
                <a:custGeom>
                  <a:avLst/>
                  <a:gdLst>
                    <a:gd name="connsiteX0" fmla="*/ 131885 w 134162"/>
                    <a:gd name="connsiteY0" fmla="*/ 74634 h 136749"/>
                    <a:gd name="connsiteX1" fmla="*/ 118697 w 134162"/>
                    <a:gd name="connsiteY1" fmla="*/ 77739 h 136749"/>
                    <a:gd name="connsiteX2" fmla="*/ 110939 w 134162"/>
                    <a:gd name="connsiteY2" fmla="*/ 60664 h 136749"/>
                    <a:gd name="connsiteX3" fmla="*/ 100078 w 134162"/>
                    <a:gd name="connsiteY3" fmla="*/ 47469 h 136749"/>
                    <a:gd name="connsiteX4" fmla="*/ 86889 w 134162"/>
                    <a:gd name="connsiteY4" fmla="*/ 45917 h 136749"/>
                    <a:gd name="connsiteX5" fmla="*/ 79131 w 134162"/>
                    <a:gd name="connsiteY5" fmla="*/ 33498 h 136749"/>
                    <a:gd name="connsiteX6" fmla="*/ 76028 w 134162"/>
                    <a:gd name="connsiteY6" fmla="*/ 14095 h 136749"/>
                    <a:gd name="connsiteX7" fmla="*/ 75252 w 134162"/>
                    <a:gd name="connsiteY7" fmla="*/ 5557 h 136749"/>
                    <a:gd name="connsiteX8" fmla="*/ 72925 w 134162"/>
                    <a:gd name="connsiteY8" fmla="*/ 6333 h 136749"/>
                    <a:gd name="connsiteX9" fmla="*/ 58185 w 134162"/>
                    <a:gd name="connsiteY9" fmla="*/ 124 h 136749"/>
                    <a:gd name="connsiteX10" fmla="*/ 40341 w 134162"/>
                    <a:gd name="connsiteY10" fmla="*/ 1676 h 136749"/>
                    <a:gd name="connsiteX11" fmla="*/ 21722 w 134162"/>
                    <a:gd name="connsiteY11" fmla="*/ 4781 h 136749"/>
                    <a:gd name="connsiteX12" fmla="*/ 10085 w 134162"/>
                    <a:gd name="connsiteY12" fmla="*/ 19528 h 136749"/>
                    <a:gd name="connsiteX13" fmla="*/ 5431 w 134162"/>
                    <a:gd name="connsiteY13" fmla="*/ 43588 h 136749"/>
                    <a:gd name="connsiteX14" fmla="*/ 0 w 134162"/>
                    <a:gd name="connsiteY14" fmla="*/ 43588 h 136749"/>
                    <a:gd name="connsiteX15" fmla="*/ 21722 w 134162"/>
                    <a:gd name="connsiteY15" fmla="*/ 66097 h 136749"/>
                    <a:gd name="connsiteX16" fmla="*/ 38790 w 134162"/>
                    <a:gd name="connsiteY16" fmla="*/ 76963 h 136749"/>
                    <a:gd name="connsiteX17" fmla="*/ 55857 w 134162"/>
                    <a:gd name="connsiteY17" fmla="*/ 85500 h 136749"/>
                    <a:gd name="connsiteX18" fmla="*/ 84562 w 134162"/>
                    <a:gd name="connsiteY18" fmla="*/ 100247 h 136749"/>
                    <a:gd name="connsiteX19" fmla="*/ 72149 w 134162"/>
                    <a:gd name="connsiteY19" fmla="*/ 121203 h 136749"/>
                    <a:gd name="connsiteX20" fmla="*/ 66719 w 134162"/>
                    <a:gd name="connsiteY20" fmla="*/ 131293 h 136749"/>
                    <a:gd name="connsiteX21" fmla="*/ 81459 w 134162"/>
                    <a:gd name="connsiteY21" fmla="*/ 134397 h 136749"/>
                    <a:gd name="connsiteX22" fmla="*/ 96199 w 134162"/>
                    <a:gd name="connsiteY22" fmla="*/ 135950 h 136749"/>
                    <a:gd name="connsiteX23" fmla="*/ 110163 w 134162"/>
                    <a:gd name="connsiteY23" fmla="*/ 132845 h 136749"/>
                    <a:gd name="connsiteX24" fmla="*/ 122576 w 134162"/>
                    <a:gd name="connsiteY24" fmla="*/ 126636 h 136749"/>
                    <a:gd name="connsiteX25" fmla="*/ 130334 w 134162"/>
                    <a:gd name="connsiteY25" fmla="*/ 103352 h 136749"/>
                    <a:gd name="connsiteX26" fmla="*/ 131885 w 134162"/>
                    <a:gd name="connsiteY26" fmla="*/ 74634 h 13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162" h="136749">
                      <a:moveTo>
                        <a:pt x="131885" y="74634"/>
                      </a:moveTo>
                      <a:cubicBezTo>
                        <a:pt x="126455" y="71530"/>
                        <a:pt x="121024" y="77739"/>
                        <a:pt x="118697" y="77739"/>
                      </a:cubicBezTo>
                      <a:cubicBezTo>
                        <a:pt x="117145" y="77739"/>
                        <a:pt x="112490" y="65320"/>
                        <a:pt x="110939" y="60664"/>
                      </a:cubicBezTo>
                      <a:cubicBezTo>
                        <a:pt x="109387" y="55230"/>
                        <a:pt x="103957" y="45141"/>
                        <a:pt x="100078" y="47469"/>
                      </a:cubicBezTo>
                      <a:cubicBezTo>
                        <a:pt x="96199" y="49798"/>
                        <a:pt x="96975" y="46693"/>
                        <a:pt x="86889" y="45917"/>
                      </a:cubicBezTo>
                      <a:cubicBezTo>
                        <a:pt x="76028" y="45141"/>
                        <a:pt x="76804" y="43588"/>
                        <a:pt x="79131" y="33498"/>
                      </a:cubicBezTo>
                      <a:cubicBezTo>
                        <a:pt x="81459" y="23409"/>
                        <a:pt x="72149" y="16423"/>
                        <a:pt x="76028" y="14095"/>
                      </a:cubicBezTo>
                      <a:cubicBezTo>
                        <a:pt x="79131" y="12542"/>
                        <a:pt x="79131" y="10214"/>
                        <a:pt x="75252" y="5557"/>
                      </a:cubicBezTo>
                      <a:cubicBezTo>
                        <a:pt x="74477" y="6333"/>
                        <a:pt x="73701" y="6333"/>
                        <a:pt x="72925" y="6333"/>
                      </a:cubicBezTo>
                      <a:cubicBezTo>
                        <a:pt x="69046" y="6333"/>
                        <a:pt x="64391" y="124"/>
                        <a:pt x="58185" y="124"/>
                      </a:cubicBezTo>
                      <a:cubicBezTo>
                        <a:pt x="51978" y="124"/>
                        <a:pt x="44996" y="-652"/>
                        <a:pt x="40341" y="1676"/>
                      </a:cubicBezTo>
                      <a:cubicBezTo>
                        <a:pt x="35687" y="4005"/>
                        <a:pt x="27153" y="900"/>
                        <a:pt x="21722" y="4781"/>
                      </a:cubicBezTo>
                      <a:cubicBezTo>
                        <a:pt x="16292" y="8662"/>
                        <a:pt x="9310" y="16423"/>
                        <a:pt x="10085" y="19528"/>
                      </a:cubicBezTo>
                      <a:cubicBezTo>
                        <a:pt x="10861" y="22632"/>
                        <a:pt x="8534" y="42812"/>
                        <a:pt x="5431" y="43588"/>
                      </a:cubicBezTo>
                      <a:cubicBezTo>
                        <a:pt x="4655" y="43588"/>
                        <a:pt x="2327" y="43588"/>
                        <a:pt x="0" y="43588"/>
                      </a:cubicBezTo>
                      <a:cubicBezTo>
                        <a:pt x="3879" y="49798"/>
                        <a:pt x="14740" y="61440"/>
                        <a:pt x="21722" y="66097"/>
                      </a:cubicBezTo>
                      <a:cubicBezTo>
                        <a:pt x="30256" y="71530"/>
                        <a:pt x="29480" y="76186"/>
                        <a:pt x="38790" y="76963"/>
                      </a:cubicBezTo>
                      <a:cubicBezTo>
                        <a:pt x="48099" y="77739"/>
                        <a:pt x="52754" y="81620"/>
                        <a:pt x="55857" y="85500"/>
                      </a:cubicBezTo>
                      <a:cubicBezTo>
                        <a:pt x="58961" y="89381"/>
                        <a:pt x="83010" y="96366"/>
                        <a:pt x="84562" y="100247"/>
                      </a:cubicBezTo>
                      <a:cubicBezTo>
                        <a:pt x="86113" y="103352"/>
                        <a:pt x="72149" y="112665"/>
                        <a:pt x="72149" y="121203"/>
                      </a:cubicBezTo>
                      <a:cubicBezTo>
                        <a:pt x="72149" y="129741"/>
                        <a:pt x="66719" y="128964"/>
                        <a:pt x="66719" y="131293"/>
                      </a:cubicBezTo>
                      <a:cubicBezTo>
                        <a:pt x="66719" y="134397"/>
                        <a:pt x="77580" y="132069"/>
                        <a:pt x="81459" y="134397"/>
                      </a:cubicBezTo>
                      <a:cubicBezTo>
                        <a:pt x="85338" y="136726"/>
                        <a:pt x="91544" y="132845"/>
                        <a:pt x="96199" y="135950"/>
                      </a:cubicBezTo>
                      <a:cubicBezTo>
                        <a:pt x="100854" y="139054"/>
                        <a:pt x="106284" y="132069"/>
                        <a:pt x="110163" y="132845"/>
                      </a:cubicBezTo>
                      <a:cubicBezTo>
                        <a:pt x="114042" y="133621"/>
                        <a:pt x="117921" y="126636"/>
                        <a:pt x="122576" y="126636"/>
                      </a:cubicBezTo>
                      <a:cubicBezTo>
                        <a:pt x="127231" y="127412"/>
                        <a:pt x="131110" y="110337"/>
                        <a:pt x="130334" y="103352"/>
                      </a:cubicBezTo>
                      <a:cubicBezTo>
                        <a:pt x="129558" y="97142"/>
                        <a:pt x="138092" y="76963"/>
                        <a:pt x="131885" y="7463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0" name="Forma libre 1359">
                  <a:extLst>
                    <a:ext uri="{FF2B5EF4-FFF2-40B4-BE49-F238E27FC236}">
                      <a16:creationId xmlns:a16="http://schemas.microsoft.com/office/drawing/2014/main" id="{1DA500DD-720E-7567-F645-7C7FAFCDD7E9}"/>
                    </a:ext>
                  </a:extLst>
                </p:cNvPr>
                <p:cNvSpPr/>
                <p:nvPr/>
              </p:nvSpPr>
              <p:spPr>
                <a:xfrm>
                  <a:off x="2748267" y="2831081"/>
                  <a:ext cx="50861" cy="41135"/>
                </a:xfrm>
                <a:custGeom>
                  <a:avLst/>
                  <a:gdLst>
                    <a:gd name="connsiteX0" fmla="*/ 48534 w 50861"/>
                    <a:gd name="connsiteY0" fmla="*/ 33374 h 41135"/>
                    <a:gd name="connsiteX1" fmla="*/ 50861 w 50861"/>
                    <a:gd name="connsiteY1" fmla="*/ 23284 h 41135"/>
                    <a:gd name="connsiteX2" fmla="*/ 35345 w 50861"/>
                    <a:gd name="connsiteY2" fmla="*/ 3881 h 41135"/>
                    <a:gd name="connsiteX3" fmla="*/ 27587 w 50861"/>
                    <a:gd name="connsiteY3" fmla="*/ 3105 h 41135"/>
                    <a:gd name="connsiteX4" fmla="*/ 12071 w 50861"/>
                    <a:gd name="connsiteY4" fmla="*/ 776 h 41135"/>
                    <a:gd name="connsiteX5" fmla="*/ 3538 w 50861"/>
                    <a:gd name="connsiteY5" fmla="*/ 0 h 41135"/>
                    <a:gd name="connsiteX6" fmla="*/ 1986 w 50861"/>
                    <a:gd name="connsiteY6" fmla="*/ 6209 h 41135"/>
                    <a:gd name="connsiteX7" fmla="*/ 5865 w 50861"/>
                    <a:gd name="connsiteY7" fmla="*/ 19404 h 41135"/>
                    <a:gd name="connsiteX8" fmla="*/ 15175 w 50861"/>
                    <a:gd name="connsiteY8" fmla="*/ 17851 h 41135"/>
                    <a:gd name="connsiteX9" fmla="*/ 22157 w 50861"/>
                    <a:gd name="connsiteY9" fmla="*/ 24061 h 41135"/>
                    <a:gd name="connsiteX10" fmla="*/ 33018 w 50861"/>
                    <a:gd name="connsiteY10" fmla="*/ 33374 h 41135"/>
                    <a:gd name="connsiteX11" fmla="*/ 42327 w 50861"/>
                    <a:gd name="connsiteY11" fmla="*/ 41136 h 41135"/>
                    <a:gd name="connsiteX12" fmla="*/ 46206 w 50861"/>
                    <a:gd name="connsiteY12" fmla="*/ 41136 h 41135"/>
                    <a:gd name="connsiteX13" fmla="*/ 48534 w 50861"/>
                    <a:gd name="connsiteY13" fmla="*/ 33374 h 41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0861" h="41135">
                      <a:moveTo>
                        <a:pt x="48534" y="33374"/>
                      </a:moveTo>
                      <a:cubicBezTo>
                        <a:pt x="47758" y="31822"/>
                        <a:pt x="48534" y="27165"/>
                        <a:pt x="50861" y="23284"/>
                      </a:cubicBezTo>
                      <a:cubicBezTo>
                        <a:pt x="45431" y="17075"/>
                        <a:pt x="38448" y="9314"/>
                        <a:pt x="35345" y="3881"/>
                      </a:cubicBezTo>
                      <a:cubicBezTo>
                        <a:pt x="32242" y="4657"/>
                        <a:pt x="29139" y="4657"/>
                        <a:pt x="27587" y="3105"/>
                      </a:cubicBezTo>
                      <a:cubicBezTo>
                        <a:pt x="24484" y="776"/>
                        <a:pt x="15950" y="2328"/>
                        <a:pt x="12071" y="776"/>
                      </a:cubicBezTo>
                      <a:cubicBezTo>
                        <a:pt x="10520" y="0"/>
                        <a:pt x="6641" y="0"/>
                        <a:pt x="3538" y="0"/>
                      </a:cubicBezTo>
                      <a:cubicBezTo>
                        <a:pt x="4314" y="2328"/>
                        <a:pt x="4314" y="4657"/>
                        <a:pt x="1986" y="6209"/>
                      </a:cubicBezTo>
                      <a:cubicBezTo>
                        <a:pt x="-1117" y="8538"/>
                        <a:pt x="-1117" y="16299"/>
                        <a:pt x="5865" y="19404"/>
                      </a:cubicBezTo>
                      <a:cubicBezTo>
                        <a:pt x="13623" y="22508"/>
                        <a:pt x="11296" y="17851"/>
                        <a:pt x="15175" y="17851"/>
                      </a:cubicBezTo>
                      <a:cubicBezTo>
                        <a:pt x="19054" y="17851"/>
                        <a:pt x="18278" y="24061"/>
                        <a:pt x="22157" y="24061"/>
                      </a:cubicBezTo>
                      <a:cubicBezTo>
                        <a:pt x="25260" y="24061"/>
                        <a:pt x="33794" y="27941"/>
                        <a:pt x="33018" y="33374"/>
                      </a:cubicBezTo>
                      <a:cubicBezTo>
                        <a:pt x="33018" y="38807"/>
                        <a:pt x="36121" y="41136"/>
                        <a:pt x="42327" y="41136"/>
                      </a:cubicBezTo>
                      <a:cubicBezTo>
                        <a:pt x="43103" y="41136"/>
                        <a:pt x="44655" y="41136"/>
                        <a:pt x="46206" y="41136"/>
                      </a:cubicBezTo>
                      <a:cubicBezTo>
                        <a:pt x="46982" y="38031"/>
                        <a:pt x="48534" y="35703"/>
                        <a:pt x="48534" y="3337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1" name="Forma libre 1360">
                  <a:extLst>
                    <a:ext uri="{FF2B5EF4-FFF2-40B4-BE49-F238E27FC236}">
                      <a16:creationId xmlns:a16="http://schemas.microsoft.com/office/drawing/2014/main" id="{7A918E3F-5E1B-4D70-A399-08FDA58FAE38}"/>
                    </a:ext>
                  </a:extLst>
                </p:cNvPr>
                <p:cNvSpPr/>
                <p:nvPr/>
              </p:nvSpPr>
              <p:spPr>
                <a:xfrm>
                  <a:off x="2794473" y="2853294"/>
                  <a:ext cx="92319" cy="39879"/>
                </a:xfrm>
                <a:custGeom>
                  <a:avLst/>
                  <a:gdLst>
                    <a:gd name="connsiteX0" fmla="*/ 81459 w 92319"/>
                    <a:gd name="connsiteY0" fmla="*/ 11162 h 39879"/>
                    <a:gd name="connsiteX1" fmla="*/ 59736 w 92319"/>
                    <a:gd name="connsiteY1" fmla="*/ 1072 h 39879"/>
                    <a:gd name="connsiteX2" fmla="*/ 37238 w 92319"/>
                    <a:gd name="connsiteY2" fmla="*/ 9609 h 39879"/>
                    <a:gd name="connsiteX3" fmla="*/ 12413 w 92319"/>
                    <a:gd name="connsiteY3" fmla="*/ 8833 h 39879"/>
                    <a:gd name="connsiteX4" fmla="*/ 4655 w 92319"/>
                    <a:gd name="connsiteY4" fmla="*/ 1848 h 39879"/>
                    <a:gd name="connsiteX5" fmla="*/ 2327 w 92319"/>
                    <a:gd name="connsiteY5" fmla="*/ 11938 h 39879"/>
                    <a:gd name="connsiteX6" fmla="*/ 0 w 92319"/>
                    <a:gd name="connsiteY6" fmla="*/ 20475 h 39879"/>
                    <a:gd name="connsiteX7" fmla="*/ 20171 w 92319"/>
                    <a:gd name="connsiteY7" fmla="*/ 29789 h 39879"/>
                    <a:gd name="connsiteX8" fmla="*/ 31808 w 92319"/>
                    <a:gd name="connsiteY8" fmla="*/ 37551 h 39879"/>
                    <a:gd name="connsiteX9" fmla="*/ 44220 w 92319"/>
                    <a:gd name="connsiteY9" fmla="*/ 34446 h 39879"/>
                    <a:gd name="connsiteX10" fmla="*/ 39566 w 92319"/>
                    <a:gd name="connsiteY10" fmla="*/ 25908 h 39879"/>
                    <a:gd name="connsiteX11" fmla="*/ 48099 w 92319"/>
                    <a:gd name="connsiteY11" fmla="*/ 18147 h 39879"/>
                    <a:gd name="connsiteX12" fmla="*/ 65167 w 92319"/>
                    <a:gd name="connsiteY12" fmla="*/ 12714 h 39879"/>
                    <a:gd name="connsiteX13" fmla="*/ 69822 w 92319"/>
                    <a:gd name="connsiteY13" fmla="*/ 23580 h 39879"/>
                    <a:gd name="connsiteX14" fmla="*/ 79131 w 92319"/>
                    <a:gd name="connsiteY14" fmla="*/ 39879 h 39879"/>
                    <a:gd name="connsiteX15" fmla="*/ 89992 w 92319"/>
                    <a:gd name="connsiteY15" fmla="*/ 29789 h 39879"/>
                    <a:gd name="connsiteX16" fmla="*/ 92320 w 92319"/>
                    <a:gd name="connsiteY16" fmla="*/ 25132 h 39879"/>
                    <a:gd name="connsiteX17" fmla="*/ 81459 w 92319"/>
                    <a:gd name="connsiteY17" fmla="*/ 11162 h 398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2319" h="39879">
                      <a:moveTo>
                        <a:pt x="81459" y="11162"/>
                      </a:moveTo>
                      <a:cubicBezTo>
                        <a:pt x="76028" y="2624"/>
                        <a:pt x="65943" y="3400"/>
                        <a:pt x="59736" y="1072"/>
                      </a:cubicBezTo>
                      <a:cubicBezTo>
                        <a:pt x="53530" y="-2033"/>
                        <a:pt x="45772" y="1848"/>
                        <a:pt x="37238" y="9609"/>
                      </a:cubicBezTo>
                      <a:cubicBezTo>
                        <a:pt x="29480" y="16595"/>
                        <a:pt x="19395" y="12714"/>
                        <a:pt x="12413" y="8833"/>
                      </a:cubicBezTo>
                      <a:cubicBezTo>
                        <a:pt x="10085" y="8057"/>
                        <a:pt x="7758" y="4952"/>
                        <a:pt x="4655" y="1848"/>
                      </a:cubicBezTo>
                      <a:cubicBezTo>
                        <a:pt x="2327" y="5729"/>
                        <a:pt x="1552" y="9609"/>
                        <a:pt x="2327" y="11938"/>
                      </a:cubicBezTo>
                      <a:cubicBezTo>
                        <a:pt x="3103" y="13490"/>
                        <a:pt x="1552" y="16595"/>
                        <a:pt x="0" y="20475"/>
                      </a:cubicBezTo>
                      <a:cubicBezTo>
                        <a:pt x="6982" y="21252"/>
                        <a:pt x="15516" y="24356"/>
                        <a:pt x="20171" y="29789"/>
                      </a:cubicBezTo>
                      <a:cubicBezTo>
                        <a:pt x="25601" y="35998"/>
                        <a:pt x="28704" y="32118"/>
                        <a:pt x="31808" y="37551"/>
                      </a:cubicBezTo>
                      <a:cubicBezTo>
                        <a:pt x="34911" y="42984"/>
                        <a:pt x="41893" y="37551"/>
                        <a:pt x="44220" y="34446"/>
                      </a:cubicBezTo>
                      <a:cubicBezTo>
                        <a:pt x="45772" y="31341"/>
                        <a:pt x="40341" y="29789"/>
                        <a:pt x="39566" y="25908"/>
                      </a:cubicBezTo>
                      <a:cubicBezTo>
                        <a:pt x="38790" y="22028"/>
                        <a:pt x="46548" y="23580"/>
                        <a:pt x="48099" y="18147"/>
                      </a:cubicBezTo>
                      <a:cubicBezTo>
                        <a:pt x="49651" y="12714"/>
                        <a:pt x="60512" y="10386"/>
                        <a:pt x="65167" y="12714"/>
                      </a:cubicBezTo>
                      <a:cubicBezTo>
                        <a:pt x="69822" y="15042"/>
                        <a:pt x="74477" y="18147"/>
                        <a:pt x="69822" y="23580"/>
                      </a:cubicBezTo>
                      <a:cubicBezTo>
                        <a:pt x="66719" y="27461"/>
                        <a:pt x="72925" y="34446"/>
                        <a:pt x="79131" y="39879"/>
                      </a:cubicBezTo>
                      <a:cubicBezTo>
                        <a:pt x="83010" y="35998"/>
                        <a:pt x="87665" y="31341"/>
                        <a:pt x="89992" y="29789"/>
                      </a:cubicBezTo>
                      <a:cubicBezTo>
                        <a:pt x="90768" y="29013"/>
                        <a:pt x="91544" y="27461"/>
                        <a:pt x="92320" y="25132"/>
                      </a:cubicBezTo>
                      <a:cubicBezTo>
                        <a:pt x="88441" y="22028"/>
                        <a:pt x="85338" y="17371"/>
                        <a:pt x="81459" y="1116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2" name="Forma libre 1361">
                  <a:extLst>
                    <a:ext uri="{FF2B5EF4-FFF2-40B4-BE49-F238E27FC236}">
                      <a16:creationId xmlns:a16="http://schemas.microsoft.com/office/drawing/2014/main" id="{108F745D-57D9-81EF-5D8A-9349667CFD40}"/>
                    </a:ext>
                  </a:extLst>
                </p:cNvPr>
                <p:cNvSpPr/>
                <p:nvPr/>
              </p:nvSpPr>
              <p:spPr>
                <a:xfrm>
                  <a:off x="2858864" y="2812398"/>
                  <a:ext cx="184111" cy="260841"/>
                </a:xfrm>
                <a:custGeom>
                  <a:avLst/>
                  <a:gdLst>
                    <a:gd name="connsiteX0" fmla="*/ 26377 w 184111"/>
                    <a:gd name="connsiteY0" fmla="*/ 187883 h 260841"/>
                    <a:gd name="connsiteX1" fmla="*/ 38014 w 184111"/>
                    <a:gd name="connsiteY1" fmla="*/ 187883 h 260841"/>
                    <a:gd name="connsiteX2" fmla="*/ 48875 w 184111"/>
                    <a:gd name="connsiteY2" fmla="*/ 196421 h 260841"/>
                    <a:gd name="connsiteX3" fmla="*/ 49651 w 184111"/>
                    <a:gd name="connsiteY3" fmla="*/ 197197 h 260841"/>
                    <a:gd name="connsiteX4" fmla="*/ 62839 w 184111"/>
                    <a:gd name="connsiteY4" fmla="*/ 196421 h 260841"/>
                    <a:gd name="connsiteX5" fmla="*/ 72149 w 184111"/>
                    <a:gd name="connsiteY5" fmla="*/ 209615 h 260841"/>
                    <a:gd name="connsiteX6" fmla="*/ 82234 w 184111"/>
                    <a:gd name="connsiteY6" fmla="*/ 219705 h 260841"/>
                    <a:gd name="connsiteX7" fmla="*/ 88441 w 184111"/>
                    <a:gd name="connsiteY7" fmla="*/ 229795 h 260841"/>
                    <a:gd name="connsiteX8" fmla="*/ 106284 w 184111"/>
                    <a:gd name="connsiteY8" fmla="*/ 232124 h 260841"/>
                    <a:gd name="connsiteX9" fmla="*/ 115594 w 184111"/>
                    <a:gd name="connsiteY9" fmla="*/ 231348 h 260841"/>
                    <a:gd name="connsiteX10" fmla="*/ 125679 w 184111"/>
                    <a:gd name="connsiteY10" fmla="*/ 230571 h 260841"/>
                    <a:gd name="connsiteX11" fmla="*/ 137316 w 184111"/>
                    <a:gd name="connsiteY11" fmla="*/ 239885 h 260841"/>
                    <a:gd name="connsiteX12" fmla="*/ 129558 w 184111"/>
                    <a:gd name="connsiteY12" fmla="*/ 253080 h 260841"/>
                    <a:gd name="connsiteX13" fmla="*/ 138868 w 184111"/>
                    <a:gd name="connsiteY13" fmla="*/ 260841 h 260841"/>
                    <a:gd name="connsiteX14" fmla="*/ 139643 w 184111"/>
                    <a:gd name="connsiteY14" fmla="*/ 260841 h 260841"/>
                    <a:gd name="connsiteX15" fmla="*/ 145850 w 184111"/>
                    <a:gd name="connsiteY15" fmla="*/ 239885 h 260841"/>
                    <a:gd name="connsiteX16" fmla="*/ 148953 w 184111"/>
                    <a:gd name="connsiteY16" fmla="*/ 218929 h 260841"/>
                    <a:gd name="connsiteX17" fmla="*/ 138868 w 184111"/>
                    <a:gd name="connsiteY17" fmla="*/ 193316 h 260841"/>
                    <a:gd name="connsiteX18" fmla="*/ 149729 w 184111"/>
                    <a:gd name="connsiteY18" fmla="*/ 184779 h 260841"/>
                    <a:gd name="connsiteX19" fmla="*/ 146625 w 184111"/>
                    <a:gd name="connsiteY19" fmla="*/ 178570 h 260841"/>
                    <a:gd name="connsiteX20" fmla="*/ 142746 w 184111"/>
                    <a:gd name="connsiteY20" fmla="*/ 170032 h 260841"/>
                    <a:gd name="connsiteX21" fmla="*/ 166020 w 184111"/>
                    <a:gd name="connsiteY21" fmla="*/ 168480 h 260841"/>
                    <a:gd name="connsiteX22" fmla="*/ 183864 w 184111"/>
                    <a:gd name="connsiteY22" fmla="*/ 163047 h 260841"/>
                    <a:gd name="connsiteX23" fmla="*/ 180761 w 184111"/>
                    <a:gd name="connsiteY23" fmla="*/ 155285 h 260841"/>
                    <a:gd name="connsiteX24" fmla="*/ 181536 w 184111"/>
                    <a:gd name="connsiteY24" fmla="*/ 143643 h 260841"/>
                    <a:gd name="connsiteX25" fmla="*/ 175330 w 184111"/>
                    <a:gd name="connsiteY25" fmla="*/ 132001 h 260841"/>
                    <a:gd name="connsiteX26" fmla="*/ 179209 w 184111"/>
                    <a:gd name="connsiteY26" fmla="*/ 103283 h 260841"/>
                    <a:gd name="connsiteX27" fmla="*/ 160590 w 184111"/>
                    <a:gd name="connsiteY27" fmla="*/ 98626 h 260841"/>
                    <a:gd name="connsiteX28" fmla="*/ 138868 w 184111"/>
                    <a:gd name="connsiteY28" fmla="*/ 89313 h 260841"/>
                    <a:gd name="connsiteX29" fmla="*/ 112490 w 184111"/>
                    <a:gd name="connsiteY29" fmla="*/ 86984 h 260841"/>
                    <a:gd name="connsiteX30" fmla="*/ 102405 w 184111"/>
                    <a:gd name="connsiteY30" fmla="*/ 66028 h 260841"/>
                    <a:gd name="connsiteX31" fmla="*/ 95423 w 184111"/>
                    <a:gd name="connsiteY31" fmla="*/ 55938 h 260841"/>
                    <a:gd name="connsiteX32" fmla="*/ 88441 w 184111"/>
                    <a:gd name="connsiteY32" fmla="*/ 52834 h 260841"/>
                    <a:gd name="connsiteX33" fmla="*/ 90768 w 184111"/>
                    <a:gd name="connsiteY33" fmla="*/ 45849 h 260841"/>
                    <a:gd name="connsiteX34" fmla="*/ 93096 w 184111"/>
                    <a:gd name="connsiteY34" fmla="*/ 34206 h 260841"/>
                    <a:gd name="connsiteX35" fmla="*/ 107060 w 184111"/>
                    <a:gd name="connsiteY35" fmla="*/ 16355 h 260841"/>
                    <a:gd name="connsiteX36" fmla="*/ 111715 w 184111"/>
                    <a:gd name="connsiteY36" fmla="*/ 13250 h 260841"/>
                    <a:gd name="connsiteX37" fmla="*/ 115594 w 184111"/>
                    <a:gd name="connsiteY37" fmla="*/ 10146 h 260841"/>
                    <a:gd name="connsiteX38" fmla="*/ 119473 w 184111"/>
                    <a:gd name="connsiteY38" fmla="*/ 832 h 260841"/>
                    <a:gd name="connsiteX39" fmla="*/ 101629 w 184111"/>
                    <a:gd name="connsiteY39" fmla="*/ 9370 h 260841"/>
                    <a:gd name="connsiteX40" fmla="*/ 88441 w 184111"/>
                    <a:gd name="connsiteY40" fmla="*/ 17131 h 260841"/>
                    <a:gd name="connsiteX41" fmla="*/ 74476 w 184111"/>
                    <a:gd name="connsiteY41" fmla="*/ 21788 h 260841"/>
                    <a:gd name="connsiteX42" fmla="*/ 67494 w 184111"/>
                    <a:gd name="connsiteY42" fmla="*/ 21012 h 260841"/>
                    <a:gd name="connsiteX43" fmla="*/ 52754 w 184111"/>
                    <a:gd name="connsiteY43" fmla="*/ 34206 h 260841"/>
                    <a:gd name="connsiteX44" fmla="*/ 47324 w 184111"/>
                    <a:gd name="connsiteY44" fmla="*/ 48953 h 260841"/>
                    <a:gd name="connsiteX45" fmla="*/ 31808 w 184111"/>
                    <a:gd name="connsiteY45" fmla="*/ 66805 h 260841"/>
                    <a:gd name="connsiteX46" fmla="*/ 28704 w 184111"/>
                    <a:gd name="connsiteY46" fmla="*/ 67581 h 260841"/>
                    <a:gd name="connsiteX47" fmla="*/ 26377 w 184111"/>
                    <a:gd name="connsiteY47" fmla="*/ 72238 h 260841"/>
                    <a:gd name="connsiteX48" fmla="*/ 15516 w 184111"/>
                    <a:gd name="connsiteY48" fmla="*/ 82327 h 260841"/>
                    <a:gd name="connsiteX49" fmla="*/ 20171 w 184111"/>
                    <a:gd name="connsiteY49" fmla="*/ 86984 h 260841"/>
                    <a:gd name="connsiteX50" fmla="*/ 23274 w 184111"/>
                    <a:gd name="connsiteY50" fmla="*/ 99403 h 260841"/>
                    <a:gd name="connsiteX51" fmla="*/ 23274 w 184111"/>
                    <a:gd name="connsiteY51" fmla="*/ 107940 h 260841"/>
                    <a:gd name="connsiteX52" fmla="*/ 26377 w 184111"/>
                    <a:gd name="connsiteY52" fmla="*/ 132001 h 260841"/>
                    <a:gd name="connsiteX53" fmla="*/ 23274 w 184111"/>
                    <a:gd name="connsiteY53" fmla="*/ 145195 h 260841"/>
                    <a:gd name="connsiteX54" fmla="*/ 10861 w 184111"/>
                    <a:gd name="connsiteY54" fmla="*/ 155285 h 260841"/>
                    <a:gd name="connsiteX55" fmla="*/ 3103 w 184111"/>
                    <a:gd name="connsiteY55" fmla="*/ 165375 h 260841"/>
                    <a:gd name="connsiteX56" fmla="*/ 0 w 184111"/>
                    <a:gd name="connsiteY56" fmla="*/ 171584 h 260841"/>
                    <a:gd name="connsiteX57" fmla="*/ 19395 w 184111"/>
                    <a:gd name="connsiteY57" fmla="*/ 182450 h 260841"/>
                    <a:gd name="connsiteX58" fmla="*/ 26377 w 184111"/>
                    <a:gd name="connsiteY58" fmla="*/ 187883 h 26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4111" h="260841">
                      <a:moveTo>
                        <a:pt x="26377" y="187883"/>
                      </a:moveTo>
                      <a:cubicBezTo>
                        <a:pt x="31032" y="190212"/>
                        <a:pt x="36462" y="189436"/>
                        <a:pt x="38014" y="187883"/>
                      </a:cubicBezTo>
                      <a:cubicBezTo>
                        <a:pt x="39566" y="186331"/>
                        <a:pt x="43445" y="190212"/>
                        <a:pt x="48875" y="196421"/>
                      </a:cubicBezTo>
                      <a:cubicBezTo>
                        <a:pt x="48875" y="196421"/>
                        <a:pt x="49651" y="197197"/>
                        <a:pt x="49651" y="197197"/>
                      </a:cubicBezTo>
                      <a:cubicBezTo>
                        <a:pt x="54306" y="196421"/>
                        <a:pt x="60512" y="194869"/>
                        <a:pt x="62839" y="196421"/>
                      </a:cubicBezTo>
                      <a:cubicBezTo>
                        <a:pt x="67494" y="199526"/>
                        <a:pt x="65943" y="208839"/>
                        <a:pt x="72149" y="209615"/>
                      </a:cubicBezTo>
                      <a:cubicBezTo>
                        <a:pt x="78355" y="210392"/>
                        <a:pt x="82234" y="215825"/>
                        <a:pt x="82234" y="219705"/>
                      </a:cubicBezTo>
                      <a:cubicBezTo>
                        <a:pt x="81459" y="222810"/>
                        <a:pt x="88441" y="224362"/>
                        <a:pt x="88441" y="229795"/>
                      </a:cubicBezTo>
                      <a:cubicBezTo>
                        <a:pt x="87665" y="234452"/>
                        <a:pt x="103957" y="233676"/>
                        <a:pt x="106284" y="232124"/>
                      </a:cubicBezTo>
                      <a:cubicBezTo>
                        <a:pt x="108611" y="230571"/>
                        <a:pt x="112490" y="229795"/>
                        <a:pt x="115594" y="231348"/>
                      </a:cubicBezTo>
                      <a:cubicBezTo>
                        <a:pt x="118697" y="232900"/>
                        <a:pt x="123352" y="229795"/>
                        <a:pt x="125679" y="230571"/>
                      </a:cubicBezTo>
                      <a:cubicBezTo>
                        <a:pt x="128782" y="231348"/>
                        <a:pt x="138868" y="236004"/>
                        <a:pt x="137316" y="239885"/>
                      </a:cubicBezTo>
                      <a:cubicBezTo>
                        <a:pt x="134989" y="243766"/>
                        <a:pt x="127231" y="249975"/>
                        <a:pt x="129558" y="253080"/>
                      </a:cubicBezTo>
                      <a:cubicBezTo>
                        <a:pt x="131110" y="255408"/>
                        <a:pt x="136540" y="256960"/>
                        <a:pt x="138868" y="260841"/>
                      </a:cubicBezTo>
                      <a:cubicBezTo>
                        <a:pt x="138868" y="260841"/>
                        <a:pt x="139643" y="260841"/>
                        <a:pt x="139643" y="260841"/>
                      </a:cubicBezTo>
                      <a:cubicBezTo>
                        <a:pt x="143522" y="260065"/>
                        <a:pt x="145850" y="244542"/>
                        <a:pt x="145850" y="239885"/>
                      </a:cubicBezTo>
                      <a:cubicBezTo>
                        <a:pt x="145850" y="235228"/>
                        <a:pt x="147401" y="223586"/>
                        <a:pt x="148953" y="218929"/>
                      </a:cubicBezTo>
                      <a:cubicBezTo>
                        <a:pt x="151280" y="209615"/>
                        <a:pt x="138868" y="203406"/>
                        <a:pt x="138868" y="193316"/>
                      </a:cubicBezTo>
                      <a:cubicBezTo>
                        <a:pt x="138868" y="183227"/>
                        <a:pt x="143522" y="188660"/>
                        <a:pt x="149729" y="184779"/>
                      </a:cubicBezTo>
                      <a:cubicBezTo>
                        <a:pt x="155159" y="180898"/>
                        <a:pt x="149729" y="179346"/>
                        <a:pt x="146625" y="178570"/>
                      </a:cubicBezTo>
                      <a:cubicBezTo>
                        <a:pt x="143522" y="177793"/>
                        <a:pt x="141971" y="173137"/>
                        <a:pt x="142746" y="170032"/>
                      </a:cubicBezTo>
                      <a:cubicBezTo>
                        <a:pt x="143522" y="166927"/>
                        <a:pt x="160590" y="168480"/>
                        <a:pt x="166020" y="168480"/>
                      </a:cubicBezTo>
                      <a:cubicBezTo>
                        <a:pt x="171451" y="168480"/>
                        <a:pt x="183088" y="163823"/>
                        <a:pt x="183864" y="163047"/>
                      </a:cubicBezTo>
                      <a:cubicBezTo>
                        <a:pt x="183864" y="162270"/>
                        <a:pt x="185415" y="158390"/>
                        <a:pt x="180761" y="155285"/>
                      </a:cubicBezTo>
                      <a:cubicBezTo>
                        <a:pt x="176882" y="152181"/>
                        <a:pt x="178433" y="147524"/>
                        <a:pt x="181536" y="143643"/>
                      </a:cubicBezTo>
                      <a:cubicBezTo>
                        <a:pt x="184640" y="139762"/>
                        <a:pt x="179209" y="135882"/>
                        <a:pt x="175330" y="132001"/>
                      </a:cubicBezTo>
                      <a:cubicBezTo>
                        <a:pt x="171451" y="127344"/>
                        <a:pt x="174554" y="111045"/>
                        <a:pt x="179209" y="103283"/>
                      </a:cubicBezTo>
                      <a:cubicBezTo>
                        <a:pt x="183864" y="95522"/>
                        <a:pt x="169899" y="97074"/>
                        <a:pt x="160590" y="98626"/>
                      </a:cubicBezTo>
                      <a:cubicBezTo>
                        <a:pt x="152056" y="99403"/>
                        <a:pt x="144298" y="96298"/>
                        <a:pt x="138868" y="89313"/>
                      </a:cubicBezTo>
                      <a:cubicBezTo>
                        <a:pt x="133437" y="82327"/>
                        <a:pt x="125679" y="86984"/>
                        <a:pt x="112490" y="86984"/>
                      </a:cubicBezTo>
                      <a:cubicBezTo>
                        <a:pt x="99302" y="86984"/>
                        <a:pt x="101629" y="72238"/>
                        <a:pt x="102405" y="66028"/>
                      </a:cubicBezTo>
                      <a:cubicBezTo>
                        <a:pt x="103181" y="60595"/>
                        <a:pt x="95423" y="59819"/>
                        <a:pt x="95423" y="55938"/>
                      </a:cubicBezTo>
                      <a:cubicBezTo>
                        <a:pt x="95423" y="52058"/>
                        <a:pt x="91544" y="52058"/>
                        <a:pt x="88441" y="52834"/>
                      </a:cubicBezTo>
                      <a:cubicBezTo>
                        <a:pt x="85338" y="52834"/>
                        <a:pt x="88441" y="48953"/>
                        <a:pt x="90768" y="45849"/>
                      </a:cubicBezTo>
                      <a:cubicBezTo>
                        <a:pt x="93096" y="42744"/>
                        <a:pt x="93096" y="40416"/>
                        <a:pt x="93096" y="34206"/>
                      </a:cubicBezTo>
                      <a:cubicBezTo>
                        <a:pt x="93096" y="27997"/>
                        <a:pt x="102405" y="22564"/>
                        <a:pt x="107060" y="16355"/>
                      </a:cubicBezTo>
                      <a:cubicBezTo>
                        <a:pt x="107836" y="14803"/>
                        <a:pt x="110163" y="14027"/>
                        <a:pt x="111715" y="13250"/>
                      </a:cubicBezTo>
                      <a:cubicBezTo>
                        <a:pt x="112490" y="11698"/>
                        <a:pt x="113266" y="10922"/>
                        <a:pt x="115594" y="10146"/>
                      </a:cubicBezTo>
                      <a:cubicBezTo>
                        <a:pt x="122576" y="8594"/>
                        <a:pt x="125679" y="3937"/>
                        <a:pt x="119473" y="832"/>
                      </a:cubicBezTo>
                      <a:cubicBezTo>
                        <a:pt x="113266" y="-3049"/>
                        <a:pt x="109387" y="7817"/>
                        <a:pt x="101629" y="9370"/>
                      </a:cubicBezTo>
                      <a:cubicBezTo>
                        <a:pt x="94647" y="10146"/>
                        <a:pt x="93096" y="14803"/>
                        <a:pt x="88441" y="17131"/>
                      </a:cubicBezTo>
                      <a:cubicBezTo>
                        <a:pt x="83786" y="19460"/>
                        <a:pt x="74476" y="17131"/>
                        <a:pt x="74476" y="21788"/>
                      </a:cubicBezTo>
                      <a:cubicBezTo>
                        <a:pt x="74476" y="26445"/>
                        <a:pt x="71373" y="21788"/>
                        <a:pt x="67494" y="21012"/>
                      </a:cubicBezTo>
                      <a:cubicBezTo>
                        <a:pt x="63615" y="20236"/>
                        <a:pt x="52754" y="29550"/>
                        <a:pt x="52754" y="34206"/>
                      </a:cubicBezTo>
                      <a:cubicBezTo>
                        <a:pt x="52754" y="39639"/>
                        <a:pt x="55081" y="44296"/>
                        <a:pt x="47324" y="48953"/>
                      </a:cubicBezTo>
                      <a:cubicBezTo>
                        <a:pt x="39566" y="53610"/>
                        <a:pt x="34911" y="62924"/>
                        <a:pt x="31808" y="66805"/>
                      </a:cubicBezTo>
                      <a:cubicBezTo>
                        <a:pt x="31032" y="68357"/>
                        <a:pt x="29480" y="68357"/>
                        <a:pt x="28704" y="67581"/>
                      </a:cubicBezTo>
                      <a:cubicBezTo>
                        <a:pt x="27929" y="69909"/>
                        <a:pt x="27929" y="71461"/>
                        <a:pt x="26377" y="72238"/>
                      </a:cubicBezTo>
                      <a:cubicBezTo>
                        <a:pt x="24825" y="73790"/>
                        <a:pt x="20171" y="78447"/>
                        <a:pt x="15516" y="82327"/>
                      </a:cubicBezTo>
                      <a:cubicBezTo>
                        <a:pt x="17843" y="83880"/>
                        <a:pt x="19395" y="86208"/>
                        <a:pt x="20171" y="86984"/>
                      </a:cubicBezTo>
                      <a:cubicBezTo>
                        <a:pt x="24825" y="92417"/>
                        <a:pt x="21722" y="96298"/>
                        <a:pt x="23274" y="99403"/>
                      </a:cubicBezTo>
                      <a:cubicBezTo>
                        <a:pt x="24825" y="102507"/>
                        <a:pt x="26377" y="106388"/>
                        <a:pt x="23274" y="107940"/>
                      </a:cubicBezTo>
                      <a:cubicBezTo>
                        <a:pt x="20171" y="109493"/>
                        <a:pt x="23274" y="128896"/>
                        <a:pt x="26377" y="132001"/>
                      </a:cubicBezTo>
                      <a:cubicBezTo>
                        <a:pt x="29480" y="135105"/>
                        <a:pt x="26377" y="138210"/>
                        <a:pt x="23274" y="145195"/>
                      </a:cubicBezTo>
                      <a:cubicBezTo>
                        <a:pt x="20171" y="152181"/>
                        <a:pt x="17067" y="155285"/>
                        <a:pt x="10861" y="155285"/>
                      </a:cubicBezTo>
                      <a:cubicBezTo>
                        <a:pt x="4655" y="155285"/>
                        <a:pt x="4655" y="165375"/>
                        <a:pt x="3103" y="165375"/>
                      </a:cubicBezTo>
                      <a:cubicBezTo>
                        <a:pt x="1552" y="165375"/>
                        <a:pt x="0" y="169256"/>
                        <a:pt x="0" y="171584"/>
                      </a:cubicBezTo>
                      <a:cubicBezTo>
                        <a:pt x="5431" y="176241"/>
                        <a:pt x="16292" y="182450"/>
                        <a:pt x="19395" y="182450"/>
                      </a:cubicBezTo>
                      <a:cubicBezTo>
                        <a:pt x="20171" y="180898"/>
                        <a:pt x="22498" y="185555"/>
                        <a:pt x="26377" y="187883"/>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3" name="Forma libre 1362">
                  <a:extLst>
                    <a:ext uri="{FF2B5EF4-FFF2-40B4-BE49-F238E27FC236}">
                      <a16:creationId xmlns:a16="http://schemas.microsoft.com/office/drawing/2014/main" id="{2E321D2D-67AB-0EC2-61C3-99E956908953}"/>
                    </a:ext>
                  </a:extLst>
                </p:cNvPr>
                <p:cNvSpPr/>
                <p:nvPr/>
              </p:nvSpPr>
              <p:spPr>
                <a:xfrm>
                  <a:off x="3003162" y="3160980"/>
                  <a:ext cx="189939" cy="211776"/>
                </a:xfrm>
                <a:custGeom>
                  <a:avLst/>
                  <a:gdLst>
                    <a:gd name="connsiteX0" fmla="*/ 189294 w 189939"/>
                    <a:gd name="connsiteY0" fmla="*/ 128028 h 211776"/>
                    <a:gd name="connsiteX1" fmla="*/ 179985 w 189939"/>
                    <a:gd name="connsiteY1" fmla="*/ 112505 h 211776"/>
                    <a:gd name="connsiteX2" fmla="*/ 166796 w 189939"/>
                    <a:gd name="connsiteY2" fmla="*/ 104743 h 211776"/>
                    <a:gd name="connsiteX3" fmla="*/ 149729 w 189939"/>
                    <a:gd name="connsiteY3" fmla="*/ 96982 h 211776"/>
                    <a:gd name="connsiteX4" fmla="*/ 148177 w 189939"/>
                    <a:gd name="connsiteY4" fmla="*/ 83787 h 211776"/>
                    <a:gd name="connsiteX5" fmla="*/ 145850 w 189939"/>
                    <a:gd name="connsiteY5" fmla="*/ 72145 h 211776"/>
                    <a:gd name="connsiteX6" fmla="*/ 139643 w 189939"/>
                    <a:gd name="connsiteY6" fmla="*/ 61279 h 211776"/>
                    <a:gd name="connsiteX7" fmla="*/ 122576 w 189939"/>
                    <a:gd name="connsiteY7" fmla="*/ 57398 h 211776"/>
                    <a:gd name="connsiteX8" fmla="*/ 109387 w 189939"/>
                    <a:gd name="connsiteY8" fmla="*/ 51189 h 211776"/>
                    <a:gd name="connsiteX9" fmla="*/ 103181 w 189939"/>
                    <a:gd name="connsiteY9" fmla="*/ 45756 h 211776"/>
                    <a:gd name="connsiteX10" fmla="*/ 92320 w 189939"/>
                    <a:gd name="connsiteY10" fmla="*/ 43428 h 211776"/>
                    <a:gd name="connsiteX11" fmla="*/ 73701 w 189939"/>
                    <a:gd name="connsiteY11" fmla="*/ 32562 h 211776"/>
                    <a:gd name="connsiteX12" fmla="*/ 68270 w 189939"/>
                    <a:gd name="connsiteY12" fmla="*/ 2292 h 211776"/>
                    <a:gd name="connsiteX13" fmla="*/ 53530 w 189939"/>
                    <a:gd name="connsiteY13" fmla="*/ 1516 h 211776"/>
                    <a:gd name="connsiteX14" fmla="*/ 34911 w 189939"/>
                    <a:gd name="connsiteY14" fmla="*/ 10054 h 211776"/>
                    <a:gd name="connsiteX15" fmla="*/ 21722 w 189939"/>
                    <a:gd name="connsiteY15" fmla="*/ 17039 h 211776"/>
                    <a:gd name="connsiteX16" fmla="*/ 8534 w 189939"/>
                    <a:gd name="connsiteY16" fmla="*/ 20143 h 211776"/>
                    <a:gd name="connsiteX17" fmla="*/ 3103 w 189939"/>
                    <a:gd name="connsiteY17" fmla="*/ 18591 h 211776"/>
                    <a:gd name="connsiteX18" fmla="*/ 13964 w 189939"/>
                    <a:gd name="connsiteY18" fmla="*/ 40323 h 211776"/>
                    <a:gd name="connsiteX19" fmla="*/ 10085 w 189939"/>
                    <a:gd name="connsiteY19" fmla="*/ 48861 h 211776"/>
                    <a:gd name="connsiteX20" fmla="*/ 11637 w 189939"/>
                    <a:gd name="connsiteY20" fmla="*/ 71369 h 211776"/>
                    <a:gd name="connsiteX21" fmla="*/ 7758 w 189939"/>
                    <a:gd name="connsiteY21" fmla="*/ 84563 h 211776"/>
                    <a:gd name="connsiteX22" fmla="*/ 3879 w 189939"/>
                    <a:gd name="connsiteY22" fmla="*/ 97758 h 211776"/>
                    <a:gd name="connsiteX23" fmla="*/ 10085 w 189939"/>
                    <a:gd name="connsiteY23" fmla="*/ 104743 h 211776"/>
                    <a:gd name="connsiteX24" fmla="*/ 1552 w 189939"/>
                    <a:gd name="connsiteY24" fmla="*/ 117162 h 211776"/>
                    <a:gd name="connsiteX25" fmla="*/ 0 w 189939"/>
                    <a:gd name="connsiteY25" fmla="*/ 123371 h 211776"/>
                    <a:gd name="connsiteX26" fmla="*/ 6206 w 189939"/>
                    <a:gd name="connsiteY26" fmla="*/ 131132 h 211776"/>
                    <a:gd name="connsiteX27" fmla="*/ 10085 w 189939"/>
                    <a:gd name="connsiteY27" fmla="*/ 147431 h 211776"/>
                    <a:gd name="connsiteX28" fmla="*/ 16292 w 189939"/>
                    <a:gd name="connsiteY28" fmla="*/ 155969 h 211776"/>
                    <a:gd name="connsiteX29" fmla="*/ 13189 w 189939"/>
                    <a:gd name="connsiteY29" fmla="*/ 166835 h 211776"/>
                    <a:gd name="connsiteX30" fmla="*/ 18619 w 189939"/>
                    <a:gd name="connsiteY30" fmla="*/ 180030 h 211776"/>
                    <a:gd name="connsiteX31" fmla="*/ 24050 w 189939"/>
                    <a:gd name="connsiteY31" fmla="*/ 194000 h 211776"/>
                    <a:gd name="connsiteX32" fmla="*/ 27929 w 189939"/>
                    <a:gd name="connsiteY32" fmla="*/ 211075 h 211776"/>
                    <a:gd name="connsiteX33" fmla="*/ 48875 w 189939"/>
                    <a:gd name="connsiteY33" fmla="*/ 198657 h 211776"/>
                    <a:gd name="connsiteX34" fmla="*/ 62840 w 189939"/>
                    <a:gd name="connsiteY34" fmla="*/ 197881 h 211776"/>
                    <a:gd name="connsiteX35" fmla="*/ 80683 w 189939"/>
                    <a:gd name="connsiteY35" fmla="*/ 205642 h 211776"/>
                    <a:gd name="connsiteX36" fmla="*/ 89992 w 189939"/>
                    <a:gd name="connsiteY36" fmla="*/ 196329 h 211776"/>
                    <a:gd name="connsiteX37" fmla="*/ 110939 w 189939"/>
                    <a:gd name="connsiteY37" fmla="*/ 196329 h 211776"/>
                    <a:gd name="connsiteX38" fmla="*/ 115594 w 189939"/>
                    <a:gd name="connsiteY38" fmla="*/ 172268 h 211776"/>
                    <a:gd name="connsiteX39" fmla="*/ 127231 w 189939"/>
                    <a:gd name="connsiteY39" fmla="*/ 157521 h 211776"/>
                    <a:gd name="connsiteX40" fmla="*/ 145850 w 189939"/>
                    <a:gd name="connsiteY40" fmla="*/ 154417 h 211776"/>
                    <a:gd name="connsiteX41" fmla="*/ 163693 w 189939"/>
                    <a:gd name="connsiteY41" fmla="*/ 152864 h 211776"/>
                    <a:gd name="connsiteX42" fmla="*/ 178433 w 189939"/>
                    <a:gd name="connsiteY42" fmla="*/ 159074 h 211776"/>
                    <a:gd name="connsiteX43" fmla="*/ 186191 w 189939"/>
                    <a:gd name="connsiteY43" fmla="*/ 147431 h 211776"/>
                    <a:gd name="connsiteX44" fmla="*/ 189294 w 189939"/>
                    <a:gd name="connsiteY44" fmla="*/ 128028 h 21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9939" h="211776">
                      <a:moveTo>
                        <a:pt x="189294" y="128028"/>
                      </a:moveTo>
                      <a:cubicBezTo>
                        <a:pt x="186967" y="121042"/>
                        <a:pt x="179985" y="120266"/>
                        <a:pt x="179985" y="112505"/>
                      </a:cubicBezTo>
                      <a:cubicBezTo>
                        <a:pt x="179985" y="104743"/>
                        <a:pt x="176882" y="103967"/>
                        <a:pt x="166796" y="104743"/>
                      </a:cubicBezTo>
                      <a:cubicBezTo>
                        <a:pt x="156711" y="105519"/>
                        <a:pt x="150505" y="103191"/>
                        <a:pt x="149729" y="96982"/>
                      </a:cubicBezTo>
                      <a:cubicBezTo>
                        <a:pt x="148953" y="90773"/>
                        <a:pt x="143522" y="86116"/>
                        <a:pt x="148177" y="83787"/>
                      </a:cubicBezTo>
                      <a:cubicBezTo>
                        <a:pt x="152832" y="81459"/>
                        <a:pt x="145074" y="77578"/>
                        <a:pt x="145850" y="72145"/>
                      </a:cubicBezTo>
                      <a:cubicBezTo>
                        <a:pt x="146626" y="66712"/>
                        <a:pt x="142747" y="64384"/>
                        <a:pt x="139643" y="61279"/>
                      </a:cubicBezTo>
                      <a:cubicBezTo>
                        <a:pt x="136540" y="58174"/>
                        <a:pt x="122576" y="62831"/>
                        <a:pt x="122576" y="57398"/>
                      </a:cubicBezTo>
                      <a:cubicBezTo>
                        <a:pt x="122576" y="51965"/>
                        <a:pt x="114042" y="51189"/>
                        <a:pt x="109387" y="51189"/>
                      </a:cubicBezTo>
                      <a:cubicBezTo>
                        <a:pt x="104733" y="51189"/>
                        <a:pt x="107836" y="44980"/>
                        <a:pt x="103181" y="45756"/>
                      </a:cubicBezTo>
                      <a:cubicBezTo>
                        <a:pt x="97750" y="46532"/>
                        <a:pt x="99302" y="42652"/>
                        <a:pt x="92320" y="43428"/>
                      </a:cubicBezTo>
                      <a:cubicBezTo>
                        <a:pt x="85338" y="44204"/>
                        <a:pt x="81459" y="41099"/>
                        <a:pt x="73701" y="32562"/>
                      </a:cubicBezTo>
                      <a:cubicBezTo>
                        <a:pt x="65943" y="24024"/>
                        <a:pt x="67494" y="6949"/>
                        <a:pt x="68270" y="2292"/>
                      </a:cubicBezTo>
                      <a:cubicBezTo>
                        <a:pt x="69822" y="-2365"/>
                        <a:pt x="59736" y="1516"/>
                        <a:pt x="53530" y="1516"/>
                      </a:cubicBezTo>
                      <a:cubicBezTo>
                        <a:pt x="47324" y="1516"/>
                        <a:pt x="41893" y="6173"/>
                        <a:pt x="34911" y="10054"/>
                      </a:cubicBezTo>
                      <a:cubicBezTo>
                        <a:pt x="28705" y="13934"/>
                        <a:pt x="24826" y="13934"/>
                        <a:pt x="21722" y="17039"/>
                      </a:cubicBezTo>
                      <a:cubicBezTo>
                        <a:pt x="18619" y="20143"/>
                        <a:pt x="13189" y="22472"/>
                        <a:pt x="8534" y="20143"/>
                      </a:cubicBezTo>
                      <a:cubicBezTo>
                        <a:pt x="6982" y="19367"/>
                        <a:pt x="5431" y="19367"/>
                        <a:pt x="3103" y="18591"/>
                      </a:cubicBezTo>
                      <a:cubicBezTo>
                        <a:pt x="6206" y="25576"/>
                        <a:pt x="12413" y="36442"/>
                        <a:pt x="13964" y="40323"/>
                      </a:cubicBezTo>
                      <a:cubicBezTo>
                        <a:pt x="15516" y="45756"/>
                        <a:pt x="11637" y="46532"/>
                        <a:pt x="10085" y="48861"/>
                      </a:cubicBezTo>
                      <a:cubicBezTo>
                        <a:pt x="8534" y="50413"/>
                        <a:pt x="10861" y="67488"/>
                        <a:pt x="11637" y="71369"/>
                      </a:cubicBezTo>
                      <a:cubicBezTo>
                        <a:pt x="12413" y="75250"/>
                        <a:pt x="5431" y="82235"/>
                        <a:pt x="7758" y="84563"/>
                      </a:cubicBezTo>
                      <a:cubicBezTo>
                        <a:pt x="10861" y="86892"/>
                        <a:pt x="3879" y="93877"/>
                        <a:pt x="3879" y="97758"/>
                      </a:cubicBezTo>
                      <a:cubicBezTo>
                        <a:pt x="3879" y="101639"/>
                        <a:pt x="10085" y="101639"/>
                        <a:pt x="10085" y="104743"/>
                      </a:cubicBezTo>
                      <a:cubicBezTo>
                        <a:pt x="10085" y="107848"/>
                        <a:pt x="4655" y="115609"/>
                        <a:pt x="1552" y="117162"/>
                      </a:cubicBezTo>
                      <a:cubicBezTo>
                        <a:pt x="0" y="117938"/>
                        <a:pt x="0" y="121042"/>
                        <a:pt x="0" y="123371"/>
                      </a:cubicBezTo>
                      <a:cubicBezTo>
                        <a:pt x="776" y="123371"/>
                        <a:pt x="1552" y="127251"/>
                        <a:pt x="6206" y="131132"/>
                      </a:cubicBezTo>
                      <a:cubicBezTo>
                        <a:pt x="11637" y="135013"/>
                        <a:pt x="5431" y="141998"/>
                        <a:pt x="10085" y="147431"/>
                      </a:cubicBezTo>
                      <a:cubicBezTo>
                        <a:pt x="14740" y="152864"/>
                        <a:pt x="19395" y="153641"/>
                        <a:pt x="16292" y="155969"/>
                      </a:cubicBezTo>
                      <a:cubicBezTo>
                        <a:pt x="13189" y="159074"/>
                        <a:pt x="17068" y="164507"/>
                        <a:pt x="13189" y="166835"/>
                      </a:cubicBezTo>
                      <a:cubicBezTo>
                        <a:pt x="9310" y="169940"/>
                        <a:pt x="14740" y="177701"/>
                        <a:pt x="18619" y="180030"/>
                      </a:cubicBezTo>
                      <a:cubicBezTo>
                        <a:pt x="22498" y="181582"/>
                        <a:pt x="20171" y="190119"/>
                        <a:pt x="24050" y="194000"/>
                      </a:cubicBezTo>
                      <a:cubicBezTo>
                        <a:pt x="27929" y="197881"/>
                        <a:pt x="26377" y="207971"/>
                        <a:pt x="27929" y="211075"/>
                      </a:cubicBezTo>
                      <a:cubicBezTo>
                        <a:pt x="29480" y="214180"/>
                        <a:pt x="41893" y="206418"/>
                        <a:pt x="48875" y="198657"/>
                      </a:cubicBezTo>
                      <a:cubicBezTo>
                        <a:pt x="56633" y="190896"/>
                        <a:pt x="55857" y="197105"/>
                        <a:pt x="62840" y="197881"/>
                      </a:cubicBezTo>
                      <a:cubicBezTo>
                        <a:pt x="69822" y="198657"/>
                        <a:pt x="77580" y="198657"/>
                        <a:pt x="80683" y="205642"/>
                      </a:cubicBezTo>
                      <a:cubicBezTo>
                        <a:pt x="83786" y="211852"/>
                        <a:pt x="87665" y="199433"/>
                        <a:pt x="89992" y="196329"/>
                      </a:cubicBezTo>
                      <a:cubicBezTo>
                        <a:pt x="92320" y="193224"/>
                        <a:pt x="107836" y="197105"/>
                        <a:pt x="110939" y="196329"/>
                      </a:cubicBezTo>
                      <a:cubicBezTo>
                        <a:pt x="114042" y="195552"/>
                        <a:pt x="116369" y="175373"/>
                        <a:pt x="115594" y="172268"/>
                      </a:cubicBezTo>
                      <a:cubicBezTo>
                        <a:pt x="114818" y="169164"/>
                        <a:pt x="121800" y="161402"/>
                        <a:pt x="127231" y="157521"/>
                      </a:cubicBezTo>
                      <a:cubicBezTo>
                        <a:pt x="132661" y="153641"/>
                        <a:pt x="141195" y="156745"/>
                        <a:pt x="145850" y="154417"/>
                      </a:cubicBezTo>
                      <a:cubicBezTo>
                        <a:pt x="150505" y="152088"/>
                        <a:pt x="157487" y="152864"/>
                        <a:pt x="163693" y="152864"/>
                      </a:cubicBezTo>
                      <a:cubicBezTo>
                        <a:pt x="169899" y="152864"/>
                        <a:pt x="174554" y="159074"/>
                        <a:pt x="178433" y="159074"/>
                      </a:cubicBezTo>
                      <a:cubicBezTo>
                        <a:pt x="182312" y="159074"/>
                        <a:pt x="186967" y="152864"/>
                        <a:pt x="186191" y="147431"/>
                      </a:cubicBezTo>
                      <a:cubicBezTo>
                        <a:pt x="186967" y="142774"/>
                        <a:pt x="191622" y="135013"/>
                        <a:pt x="189294" y="12802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4" name="Forma libre 1363">
                  <a:extLst>
                    <a:ext uri="{FF2B5EF4-FFF2-40B4-BE49-F238E27FC236}">
                      <a16:creationId xmlns:a16="http://schemas.microsoft.com/office/drawing/2014/main" id="{265EDF22-A95E-8894-47FC-CF0E6BAF7E62}"/>
                    </a:ext>
                  </a:extLst>
                </p:cNvPr>
                <p:cNvSpPr/>
                <p:nvPr/>
              </p:nvSpPr>
              <p:spPr>
                <a:xfrm>
                  <a:off x="2819349" y="3007196"/>
                  <a:ext cx="198417" cy="291901"/>
                </a:xfrm>
                <a:custGeom>
                  <a:avLst/>
                  <a:gdLst>
                    <a:gd name="connsiteX0" fmla="*/ 183814 w 198417"/>
                    <a:gd name="connsiteY0" fmla="*/ 277930 h 291901"/>
                    <a:gd name="connsiteX1" fmla="*/ 183814 w 198417"/>
                    <a:gd name="connsiteY1" fmla="*/ 277930 h 291901"/>
                    <a:gd name="connsiteX2" fmla="*/ 185365 w 198417"/>
                    <a:gd name="connsiteY2" fmla="*/ 270945 h 291901"/>
                    <a:gd name="connsiteX3" fmla="*/ 193899 w 198417"/>
                    <a:gd name="connsiteY3" fmla="*/ 258527 h 291901"/>
                    <a:gd name="connsiteX4" fmla="*/ 187693 w 198417"/>
                    <a:gd name="connsiteY4" fmla="*/ 251541 h 291901"/>
                    <a:gd name="connsiteX5" fmla="*/ 191572 w 198417"/>
                    <a:gd name="connsiteY5" fmla="*/ 238347 h 291901"/>
                    <a:gd name="connsiteX6" fmla="*/ 195451 w 198417"/>
                    <a:gd name="connsiteY6" fmla="*/ 225152 h 291901"/>
                    <a:gd name="connsiteX7" fmla="*/ 193899 w 198417"/>
                    <a:gd name="connsiteY7" fmla="*/ 202644 h 291901"/>
                    <a:gd name="connsiteX8" fmla="*/ 197778 w 198417"/>
                    <a:gd name="connsiteY8" fmla="*/ 194107 h 291901"/>
                    <a:gd name="connsiteX9" fmla="*/ 186917 w 198417"/>
                    <a:gd name="connsiteY9" fmla="*/ 172374 h 291901"/>
                    <a:gd name="connsiteX10" fmla="*/ 172177 w 198417"/>
                    <a:gd name="connsiteY10" fmla="*/ 173151 h 291901"/>
                    <a:gd name="connsiteX11" fmla="*/ 168298 w 198417"/>
                    <a:gd name="connsiteY11" fmla="*/ 152971 h 291901"/>
                    <a:gd name="connsiteX12" fmla="*/ 161316 w 198417"/>
                    <a:gd name="connsiteY12" fmla="*/ 154523 h 291901"/>
                    <a:gd name="connsiteX13" fmla="*/ 145024 w 198417"/>
                    <a:gd name="connsiteY13" fmla="*/ 156851 h 291901"/>
                    <a:gd name="connsiteX14" fmla="*/ 136490 w 198417"/>
                    <a:gd name="connsiteY14" fmla="*/ 148314 h 291901"/>
                    <a:gd name="connsiteX15" fmla="*/ 128732 w 198417"/>
                    <a:gd name="connsiteY15" fmla="*/ 142105 h 291901"/>
                    <a:gd name="connsiteX16" fmla="*/ 122526 w 198417"/>
                    <a:gd name="connsiteY16" fmla="*/ 128910 h 291901"/>
                    <a:gd name="connsiteX17" fmla="*/ 118647 w 198417"/>
                    <a:gd name="connsiteY17" fmla="*/ 115716 h 291901"/>
                    <a:gd name="connsiteX18" fmla="*/ 120974 w 198417"/>
                    <a:gd name="connsiteY18" fmla="*/ 105626 h 291901"/>
                    <a:gd name="connsiteX19" fmla="*/ 127956 w 198417"/>
                    <a:gd name="connsiteY19" fmla="*/ 97088 h 291901"/>
                    <a:gd name="connsiteX20" fmla="*/ 133387 w 198417"/>
                    <a:gd name="connsiteY20" fmla="*/ 82341 h 291901"/>
                    <a:gd name="connsiteX21" fmla="*/ 147351 w 198417"/>
                    <a:gd name="connsiteY21" fmla="*/ 73028 h 291901"/>
                    <a:gd name="connsiteX22" fmla="*/ 165970 w 198417"/>
                    <a:gd name="connsiteY22" fmla="*/ 66042 h 291901"/>
                    <a:gd name="connsiteX23" fmla="*/ 178383 w 198417"/>
                    <a:gd name="connsiteY23" fmla="*/ 65266 h 291901"/>
                    <a:gd name="connsiteX24" fmla="*/ 169074 w 198417"/>
                    <a:gd name="connsiteY24" fmla="*/ 57505 h 291901"/>
                    <a:gd name="connsiteX25" fmla="*/ 176831 w 198417"/>
                    <a:gd name="connsiteY25" fmla="*/ 44310 h 291901"/>
                    <a:gd name="connsiteX26" fmla="*/ 165195 w 198417"/>
                    <a:gd name="connsiteY26" fmla="*/ 34997 h 291901"/>
                    <a:gd name="connsiteX27" fmla="*/ 155109 w 198417"/>
                    <a:gd name="connsiteY27" fmla="*/ 35773 h 291901"/>
                    <a:gd name="connsiteX28" fmla="*/ 145800 w 198417"/>
                    <a:gd name="connsiteY28" fmla="*/ 36549 h 291901"/>
                    <a:gd name="connsiteX29" fmla="*/ 127956 w 198417"/>
                    <a:gd name="connsiteY29" fmla="*/ 34220 h 291901"/>
                    <a:gd name="connsiteX30" fmla="*/ 121750 w 198417"/>
                    <a:gd name="connsiteY30" fmla="*/ 24130 h 291901"/>
                    <a:gd name="connsiteX31" fmla="*/ 111665 w 198417"/>
                    <a:gd name="connsiteY31" fmla="*/ 14041 h 291901"/>
                    <a:gd name="connsiteX32" fmla="*/ 102355 w 198417"/>
                    <a:gd name="connsiteY32" fmla="*/ 846 h 291901"/>
                    <a:gd name="connsiteX33" fmla="*/ 89166 w 198417"/>
                    <a:gd name="connsiteY33" fmla="*/ 1622 h 291901"/>
                    <a:gd name="connsiteX34" fmla="*/ 93045 w 198417"/>
                    <a:gd name="connsiteY34" fmla="*/ 12488 h 291901"/>
                    <a:gd name="connsiteX35" fmla="*/ 84512 w 198417"/>
                    <a:gd name="connsiteY35" fmla="*/ 28011 h 291901"/>
                    <a:gd name="connsiteX36" fmla="*/ 53480 w 198417"/>
                    <a:gd name="connsiteY36" fmla="*/ 44310 h 291901"/>
                    <a:gd name="connsiteX37" fmla="*/ 39516 w 198417"/>
                    <a:gd name="connsiteY37" fmla="*/ 69147 h 291901"/>
                    <a:gd name="connsiteX38" fmla="*/ 28654 w 198417"/>
                    <a:gd name="connsiteY38" fmla="*/ 69923 h 291901"/>
                    <a:gd name="connsiteX39" fmla="*/ 17017 w 198417"/>
                    <a:gd name="connsiteY39" fmla="*/ 66819 h 291901"/>
                    <a:gd name="connsiteX40" fmla="*/ 17017 w 198417"/>
                    <a:gd name="connsiteY40" fmla="*/ 59057 h 291901"/>
                    <a:gd name="connsiteX41" fmla="*/ 13914 w 198417"/>
                    <a:gd name="connsiteY41" fmla="*/ 51296 h 291901"/>
                    <a:gd name="connsiteX42" fmla="*/ 726 w 198417"/>
                    <a:gd name="connsiteY42" fmla="*/ 65266 h 291901"/>
                    <a:gd name="connsiteX43" fmla="*/ 6932 w 198417"/>
                    <a:gd name="connsiteY43" fmla="*/ 86998 h 291901"/>
                    <a:gd name="connsiteX44" fmla="*/ 2277 w 198417"/>
                    <a:gd name="connsiteY44" fmla="*/ 90879 h 291901"/>
                    <a:gd name="connsiteX45" fmla="*/ 19345 w 198417"/>
                    <a:gd name="connsiteY45" fmla="*/ 104074 h 291901"/>
                    <a:gd name="connsiteX46" fmla="*/ 34861 w 198417"/>
                    <a:gd name="connsiteY46" fmla="*/ 125806 h 291901"/>
                    <a:gd name="connsiteX47" fmla="*/ 45722 w 198417"/>
                    <a:gd name="connsiteY47" fmla="*/ 149866 h 291901"/>
                    <a:gd name="connsiteX48" fmla="*/ 69772 w 198417"/>
                    <a:gd name="connsiteY48" fmla="*/ 195659 h 291901"/>
                    <a:gd name="connsiteX49" fmla="*/ 79081 w 198417"/>
                    <a:gd name="connsiteY49" fmla="*/ 215839 h 291901"/>
                    <a:gd name="connsiteX50" fmla="*/ 85287 w 198417"/>
                    <a:gd name="connsiteY50" fmla="*/ 229809 h 291901"/>
                    <a:gd name="connsiteX51" fmla="*/ 110113 w 198417"/>
                    <a:gd name="connsiteY51" fmla="*/ 246884 h 291901"/>
                    <a:gd name="connsiteX52" fmla="*/ 155109 w 198417"/>
                    <a:gd name="connsiteY52" fmla="*/ 274826 h 291901"/>
                    <a:gd name="connsiteX53" fmla="*/ 173728 w 198417"/>
                    <a:gd name="connsiteY53" fmla="*/ 288796 h 291901"/>
                    <a:gd name="connsiteX54" fmla="*/ 174504 w 198417"/>
                    <a:gd name="connsiteY54" fmla="*/ 291901 h 291901"/>
                    <a:gd name="connsiteX55" fmla="*/ 177607 w 198417"/>
                    <a:gd name="connsiteY55" fmla="*/ 289573 h 291901"/>
                    <a:gd name="connsiteX56" fmla="*/ 183814 w 198417"/>
                    <a:gd name="connsiteY56" fmla="*/ 277930 h 29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8417" h="291901">
                      <a:moveTo>
                        <a:pt x="183814" y="277930"/>
                      </a:moveTo>
                      <a:cubicBezTo>
                        <a:pt x="184589" y="277930"/>
                        <a:pt x="184589" y="277154"/>
                        <a:pt x="183814" y="277930"/>
                      </a:cubicBezTo>
                      <a:cubicBezTo>
                        <a:pt x="183814" y="274826"/>
                        <a:pt x="183814" y="271721"/>
                        <a:pt x="185365" y="270945"/>
                      </a:cubicBezTo>
                      <a:cubicBezTo>
                        <a:pt x="188468" y="269393"/>
                        <a:pt x="193899" y="261631"/>
                        <a:pt x="193899" y="258527"/>
                      </a:cubicBezTo>
                      <a:cubicBezTo>
                        <a:pt x="193899" y="255422"/>
                        <a:pt x="187693" y="255422"/>
                        <a:pt x="187693" y="251541"/>
                      </a:cubicBezTo>
                      <a:cubicBezTo>
                        <a:pt x="187693" y="247661"/>
                        <a:pt x="193899" y="240675"/>
                        <a:pt x="191572" y="238347"/>
                      </a:cubicBezTo>
                      <a:cubicBezTo>
                        <a:pt x="188468" y="236018"/>
                        <a:pt x="195451" y="229033"/>
                        <a:pt x="195451" y="225152"/>
                      </a:cubicBezTo>
                      <a:cubicBezTo>
                        <a:pt x="194675" y="221272"/>
                        <a:pt x="192347" y="204973"/>
                        <a:pt x="193899" y="202644"/>
                      </a:cubicBezTo>
                      <a:cubicBezTo>
                        <a:pt x="195451" y="201092"/>
                        <a:pt x="200105" y="199539"/>
                        <a:pt x="197778" y="194107"/>
                      </a:cubicBezTo>
                      <a:cubicBezTo>
                        <a:pt x="196226" y="190226"/>
                        <a:pt x="190020" y="178584"/>
                        <a:pt x="186917" y="172374"/>
                      </a:cubicBezTo>
                      <a:cubicBezTo>
                        <a:pt x="181486" y="171598"/>
                        <a:pt x="175280" y="171598"/>
                        <a:pt x="172177" y="173151"/>
                      </a:cubicBezTo>
                      <a:cubicBezTo>
                        <a:pt x="166746" y="174703"/>
                        <a:pt x="168298" y="159180"/>
                        <a:pt x="168298" y="152971"/>
                      </a:cubicBezTo>
                      <a:cubicBezTo>
                        <a:pt x="168298" y="146762"/>
                        <a:pt x="162867" y="149866"/>
                        <a:pt x="161316" y="154523"/>
                      </a:cubicBezTo>
                      <a:cubicBezTo>
                        <a:pt x="159764" y="158404"/>
                        <a:pt x="152006" y="156851"/>
                        <a:pt x="145024" y="156851"/>
                      </a:cubicBezTo>
                      <a:cubicBezTo>
                        <a:pt x="137266" y="156851"/>
                        <a:pt x="141145" y="147538"/>
                        <a:pt x="136490" y="148314"/>
                      </a:cubicBezTo>
                      <a:cubicBezTo>
                        <a:pt x="131835" y="149090"/>
                        <a:pt x="127956" y="146762"/>
                        <a:pt x="128732" y="142105"/>
                      </a:cubicBezTo>
                      <a:cubicBezTo>
                        <a:pt x="129508" y="137448"/>
                        <a:pt x="125629" y="133567"/>
                        <a:pt x="122526" y="128910"/>
                      </a:cubicBezTo>
                      <a:cubicBezTo>
                        <a:pt x="119423" y="123477"/>
                        <a:pt x="115544" y="118820"/>
                        <a:pt x="118647" y="115716"/>
                      </a:cubicBezTo>
                      <a:cubicBezTo>
                        <a:pt x="121750" y="112611"/>
                        <a:pt x="117095" y="109507"/>
                        <a:pt x="120974" y="105626"/>
                      </a:cubicBezTo>
                      <a:cubicBezTo>
                        <a:pt x="124853" y="101745"/>
                        <a:pt x="129508" y="102521"/>
                        <a:pt x="127956" y="97088"/>
                      </a:cubicBezTo>
                      <a:cubicBezTo>
                        <a:pt x="126405" y="91655"/>
                        <a:pt x="132611" y="88551"/>
                        <a:pt x="133387" y="82341"/>
                      </a:cubicBezTo>
                      <a:cubicBezTo>
                        <a:pt x="134163" y="76132"/>
                        <a:pt x="141145" y="78461"/>
                        <a:pt x="147351" y="73028"/>
                      </a:cubicBezTo>
                      <a:cubicBezTo>
                        <a:pt x="153558" y="67595"/>
                        <a:pt x="160540" y="70699"/>
                        <a:pt x="165970" y="66042"/>
                      </a:cubicBezTo>
                      <a:cubicBezTo>
                        <a:pt x="171401" y="61386"/>
                        <a:pt x="174504" y="65266"/>
                        <a:pt x="178383" y="65266"/>
                      </a:cubicBezTo>
                      <a:cubicBezTo>
                        <a:pt x="176056" y="62162"/>
                        <a:pt x="170625" y="60609"/>
                        <a:pt x="169074" y="57505"/>
                      </a:cubicBezTo>
                      <a:cubicBezTo>
                        <a:pt x="167522" y="54400"/>
                        <a:pt x="175280" y="48191"/>
                        <a:pt x="176831" y="44310"/>
                      </a:cubicBezTo>
                      <a:cubicBezTo>
                        <a:pt x="179159" y="40430"/>
                        <a:pt x="168298" y="36549"/>
                        <a:pt x="165195" y="34997"/>
                      </a:cubicBezTo>
                      <a:cubicBezTo>
                        <a:pt x="162091" y="34220"/>
                        <a:pt x="157437" y="37325"/>
                        <a:pt x="155109" y="35773"/>
                      </a:cubicBezTo>
                      <a:cubicBezTo>
                        <a:pt x="152006" y="34220"/>
                        <a:pt x="148127" y="34997"/>
                        <a:pt x="145800" y="36549"/>
                      </a:cubicBezTo>
                      <a:cubicBezTo>
                        <a:pt x="143472" y="38101"/>
                        <a:pt x="127181" y="38877"/>
                        <a:pt x="127956" y="34220"/>
                      </a:cubicBezTo>
                      <a:cubicBezTo>
                        <a:pt x="128732" y="29563"/>
                        <a:pt x="121750" y="28011"/>
                        <a:pt x="121750" y="24130"/>
                      </a:cubicBezTo>
                      <a:cubicBezTo>
                        <a:pt x="122526" y="21026"/>
                        <a:pt x="117871" y="14817"/>
                        <a:pt x="111665" y="14041"/>
                      </a:cubicBezTo>
                      <a:cubicBezTo>
                        <a:pt x="105458" y="13264"/>
                        <a:pt x="107010" y="3951"/>
                        <a:pt x="102355" y="846"/>
                      </a:cubicBezTo>
                      <a:cubicBezTo>
                        <a:pt x="100028" y="-706"/>
                        <a:pt x="93821" y="70"/>
                        <a:pt x="89166" y="1622"/>
                      </a:cubicBezTo>
                      <a:cubicBezTo>
                        <a:pt x="94597" y="7831"/>
                        <a:pt x="96149" y="10160"/>
                        <a:pt x="93045" y="12488"/>
                      </a:cubicBezTo>
                      <a:cubicBezTo>
                        <a:pt x="88391" y="16369"/>
                        <a:pt x="93045" y="17145"/>
                        <a:pt x="84512" y="28011"/>
                      </a:cubicBezTo>
                      <a:cubicBezTo>
                        <a:pt x="75978" y="39653"/>
                        <a:pt x="61238" y="42758"/>
                        <a:pt x="53480" y="44310"/>
                      </a:cubicBezTo>
                      <a:cubicBezTo>
                        <a:pt x="46498" y="46639"/>
                        <a:pt x="43395" y="59833"/>
                        <a:pt x="39516" y="69147"/>
                      </a:cubicBezTo>
                      <a:cubicBezTo>
                        <a:pt x="35637" y="78461"/>
                        <a:pt x="32533" y="75356"/>
                        <a:pt x="28654" y="69923"/>
                      </a:cubicBezTo>
                      <a:cubicBezTo>
                        <a:pt x="24775" y="64490"/>
                        <a:pt x="21672" y="70699"/>
                        <a:pt x="17017" y="66819"/>
                      </a:cubicBezTo>
                      <a:cubicBezTo>
                        <a:pt x="12363" y="62162"/>
                        <a:pt x="14690" y="62162"/>
                        <a:pt x="17017" y="59057"/>
                      </a:cubicBezTo>
                      <a:cubicBezTo>
                        <a:pt x="18569" y="57505"/>
                        <a:pt x="17017" y="54400"/>
                        <a:pt x="13914" y="51296"/>
                      </a:cubicBezTo>
                      <a:cubicBezTo>
                        <a:pt x="8484" y="52072"/>
                        <a:pt x="3829" y="59833"/>
                        <a:pt x="726" y="65266"/>
                      </a:cubicBezTo>
                      <a:cubicBezTo>
                        <a:pt x="-2378" y="71475"/>
                        <a:pt x="5380" y="82341"/>
                        <a:pt x="6932" y="86998"/>
                      </a:cubicBezTo>
                      <a:cubicBezTo>
                        <a:pt x="7708" y="90879"/>
                        <a:pt x="3053" y="86998"/>
                        <a:pt x="2277" y="90879"/>
                      </a:cubicBezTo>
                      <a:cubicBezTo>
                        <a:pt x="1501" y="94760"/>
                        <a:pt x="13914" y="100193"/>
                        <a:pt x="19345" y="104074"/>
                      </a:cubicBezTo>
                      <a:cubicBezTo>
                        <a:pt x="24775" y="107954"/>
                        <a:pt x="29430" y="120373"/>
                        <a:pt x="34861" y="125806"/>
                      </a:cubicBezTo>
                      <a:cubicBezTo>
                        <a:pt x="40291" y="131239"/>
                        <a:pt x="40291" y="135896"/>
                        <a:pt x="45722" y="149866"/>
                      </a:cubicBezTo>
                      <a:cubicBezTo>
                        <a:pt x="51152" y="163061"/>
                        <a:pt x="62014" y="186345"/>
                        <a:pt x="69772" y="195659"/>
                      </a:cubicBezTo>
                      <a:cubicBezTo>
                        <a:pt x="77530" y="204973"/>
                        <a:pt x="80633" y="212734"/>
                        <a:pt x="79081" y="215839"/>
                      </a:cubicBezTo>
                      <a:cubicBezTo>
                        <a:pt x="77530" y="218943"/>
                        <a:pt x="79081" y="225929"/>
                        <a:pt x="85287" y="229809"/>
                      </a:cubicBezTo>
                      <a:cubicBezTo>
                        <a:pt x="90718" y="233690"/>
                        <a:pt x="95373" y="239899"/>
                        <a:pt x="110113" y="246884"/>
                      </a:cubicBezTo>
                      <a:cubicBezTo>
                        <a:pt x="124853" y="253870"/>
                        <a:pt x="151230" y="267841"/>
                        <a:pt x="155109" y="274826"/>
                      </a:cubicBezTo>
                      <a:cubicBezTo>
                        <a:pt x="158988" y="281035"/>
                        <a:pt x="171401" y="287244"/>
                        <a:pt x="173728" y="288796"/>
                      </a:cubicBezTo>
                      <a:cubicBezTo>
                        <a:pt x="174504" y="288796"/>
                        <a:pt x="174504" y="290349"/>
                        <a:pt x="174504" y="291901"/>
                      </a:cubicBezTo>
                      <a:cubicBezTo>
                        <a:pt x="176056" y="290349"/>
                        <a:pt x="176831" y="289573"/>
                        <a:pt x="177607" y="289573"/>
                      </a:cubicBezTo>
                      <a:cubicBezTo>
                        <a:pt x="182262" y="288020"/>
                        <a:pt x="183038" y="280259"/>
                        <a:pt x="183814" y="277930"/>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5" name="Forma libre 1364">
                  <a:extLst>
                    <a:ext uri="{FF2B5EF4-FFF2-40B4-BE49-F238E27FC236}">
                      <a16:creationId xmlns:a16="http://schemas.microsoft.com/office/drawing/2014/main" id="{B20F22F2-3F95-65E3-EDF8-47C2EE72A55C}"/>
                    </a:ext>
                  </a:extLst>
                </p:cNvPr>
                <p:cNvSpPr/>
                <p:nvPr/>
              </p:nvSpPr>
              <p:spPr>
                <a:xfrm>
                  <a:off x="2945223" y="2814782"/>
                  <a:ext cx="213098" cy="179108"/>
                </a:xfrm>
                <a:custGeom>
                  <a:avLst/>
                  <a:gdLst>
                    <a:gd name="connsiteX0" fmla="*/ 19925 w 213098"/>
                    <a:gd name="connsiteY0" fmla="*/ 10866 h 179108"/>
                    <a:gd name="connsiteX1" fmla="*/ 5960 w 213098"/>
                    <a:gd name="connsiteY1" fmla="*/ 28717 h 179108"/>
                    <a:gd name="connsiteX2" fmla="*/ 3633 w 213098"/>
                    <a:gd name="connsiteY2" fmla="*/ 40360 h 179108"/>
                    <a:gd name="connsiteX3" fmla="*/ 1306 w 213098"/>
                    <a:gd name="connsiteY3" fmla="*/ 47345 h 179108"/>
                    <a:gd name="connsiteX4" fmla="*/ 8288 w 213098"/>
                    <a:gd name="connsiteY4" fmla="*/ 50450 h 179108"/>
                    <a:gd name="connsiteX5" fmla="*/ 15270 w 213098"/>
                    <a:gd name="connsiteY5" fmla="*/ 60539 h 179108"/>
                    <a:gd name="connsiteX6" fmla="*/ 25355 w 213098"/>
                    <a:gd name="connsiteY6" fmla="*/ 81495 h 179108"/>
                    <a:gd name="connsiteX7" fmla="*/ 51732 w 213098"/>
                    <a:gd name="connsiteY7" fmla="*/ 83824 h 179108"/>
                    <a:gd name="connsiteX8" fmla="*/ 73455 w 213098"/>
                    <a:gd name="connsiteY8" fmla="*/ 93138 h 179108"/>
                    <a:gd name="connsiteX9" fmla="*/ 92074 w 213098"/>
                    <a:gd name="connsiteY9" fmla="*/ 97794 h 179108"/>
                    <a:gd name="connsiteX10" fmla="*/ 88195 w 213098"/>
                    <a:gd name="connsiteY10" fmla="*/ 126512 h 179108"/>
                    <a:gd name="connsiteX11" fmla="*/ 94401 w 213098"/>
                    <a:gd name="connsiteY11" fmla="*/ 138154 h 179108"/>
                    <a:gd name="connsiteX12" fmla="*/ 93625 w 213098"/>
                    <a:gd name="connsiteY12" fmla="*/ 149796 h 179108"/>
                    <a:gd name="connsiteX13" fmla="*/ 96729 w 213098"/>
                    <a:gd name="connsiteY13" fmla="*/ 157558 h 179108"/>
                    <a:gd name="connsiteX14" fmla="*/ 94401 w 213098"/>
                    <a:gd name="connsiteY14" fmla="*/ 159110 h 179108"/>
                    <a:gd name="connsiteX15" fmla="*/ 106038 w 213098"/>
                    <a:gd name="connsiteY15" fmla="*/ 174633 h 179108"/>
                    <a:gd name="connsiteX16" fmla="*/ 115348 w 213098"/>
                    <a:gd name="connsiteY16" fmla="*/ 178514 h 179108"/>
                    <a:gd name="connsiteX17" fmla="*/ 123881 w 213098"/>
                    <a:gd name="connsiteY17" fmla="*/ 176961 h 179108"/>
                    <a:gd name="connsiteX18" fmla="*/ 134743 w 213098"/>
                    <a:gd name="connsiteY18" fmla="*/ 171528 h 179108"/>
                    <a:gd name="connsiteX19" fmla="*/ 144828 w 213098"/>
                    <a:gd name="connsiteY19" fmla="*/ 166095 h 179108"/>
                    <a:gd name="connsiteX20" fmla="*/ 153362 w 213098"/>
                    <a:gd name="connsiteY20" fmla="*/ 157558 h 179108"/>
                    <a:gd name="connsiteX21" fmla="*/ 154913 w 213098"/>
                    <a:gd name="connsiteY21" fmla="*/ 151349 h 179108"/>
                    <a:gd name="connsiteX22" fmla="*/ 147155 w 213098"/>
                    <a:gd name="connsiteY22" fmla="*/ 149796 h 179108"/>
                    <a:gd name="connsiteX23" fmla="*/ 143276 w 213098"/>
                    <a:gd name="connsiteY23" fmla="*/ 139706 h 179108"/>
                    <a:gd name="connsiteX24" fmla="*/ 137070 w 213098"/>
                    <a:gd name="connsiteY24" fmla="*/ 128064 h 179108"/>
                    <a:gd name="connsiteX25" fmla="*/ 147155 w 213098"/>
                    <a:gd name="connsiteY25" fmla="*/ 126512 h 179108"/>
                    <a:gd name="connsiteX26" fmla="*/ 161120 w 213098"/>
                    <a:gd name="connsiteY26" fmla="*/ 131169 h 179108"/>
                    <a:gd name="connsiteX27" fmla="*/ 167326 w 213098"/>
                    <a:gd name="connsiteY27" fmla="*/ 131945 h 179108"/>
                    <a:gd name="connsiteX28" fmla="*/ 178187 w 213098"/>
                    <a:gd name="connsiteY28" fmla="*/ 125736 h 179108"/>
                    <a:gd name="connsiteX29" fmla="*/ 197582 w 213098"/>
                    <a:gd name="connsiteY29" fmla="*/ 117974 h 179108"/>
                    <a:gd name="connsiteX30" fmla="*/ 201461 w 213098"/>
                    <a:gd name="connsiteY30" fmla="*/ 112541 h 179108"/>
                    <a:gd name="connsiteX31" fmla="*/ 191376 w 213098"/>
                    <a:gd name="connsiteY31" fmla="*/ 100123 h 179108"/>
                    <a:gd name="connsiteX32" fmla="*/ 192927 w 213098"/>
                    <a:gd name="connsiteY32" fmla="*/ 91585 h 179108"/>
                    <a:gd name="connsiteX33" fmla="*/ 199910 w 213098"/>
                    <a:gd name="connsiteY33" fmla="*/ 84600 h 179108"/>
                    <a:gd name="connsiteX34" fmla="*/ 202237 w 213098"/>
                    <a:gd name="connsiteY34" fmla="*/ 76062 h 179108"/>
                    <a:gd name="connsiteX35" fmla="*/ 207667 w 213098"/>
                    <a:gd name="connsiteY35" fmla="*/ 65196 h 179108"/>
                    <a:gd name="connsiteX36" fmla="*/ 213098 w 213098"/>
                    <a:gd name="connsiteY36" fmla="*/ 57435 h 179108"/>
                    <a:gd name="connsiteX37" fmla="*/ 190600 w 213098"/>
                    <a:gd name="connsiteY37" fmla="*/ 55106 h 179108"/>
                    <a:gd name="connsiteX38" fmla="*/ 194479 w 213098"/>
                    <a:gd name="connsiteY38" fmla="*/ 42688 h 179108"/>
                    <a:gd name="connsiteX39" fmla="*/ 171205 w 213098"/>
                    <a:gd name="connsiteY39" fmla="*/ 34150 h 179108"/>
                    <a:gd name="connsiteX40" fmla="*/ 173532 w 213098"/>
                    <a:gd name="connsiteY40" fmla="*/ 25613 h 179108"/>
                    <a:gd name="connsiteX41" fmla="*/ 160344 w 213098"/>
                    <a:gd name="connsiteY41" fmla="*/ 21732 h 179108"/>
                    <a:gd name="connsiteX42" fmla="*/ 130088 w 213098"/>
                    <a:gd name="connsiteY42" fmla="*/ 32598 h 179108"/>
                    <a:gd name="connsiteX43" fmla="*/ 100608 w 213098"/>
                    <a:gd name="connsiteY43" fmla="*/ 24060 h 179108"/>
                    <a:gd name="connsiteX44" fmla="*/ 80437 w 213098"/>
                    <a:gd name="connsiteY44" fmla="*/ 20956 h 179108"/>
                    <a:gd name="connsiteX45" fmla="*/ 68024 w 213098"/>
                    <a:gd name="connsiteY45" fmla="*/ 8538 h 179108"/>
                    <a:gd name="connsiteX46" fmla="*/ 54836 w 213098"/>
                    <a:gd name="connsiteY46" fmla="*/ 0 h 179108"/>
                    <a:gd name="connsiteX47" fmla="*/ 50181 w 213098"/>
                    <a:gd name="connsiteY47" fmla="*/ 10090 h 179108"/>
                    <a:gd name="connsiteX48" fmla="*/ 29234 w 213098"/>
                    <a:gd name="connsiteY48" fmla="*/ 22508 h 179108"/>
                    <a:gd name="connsiteX49" fmla="*/ 34665 w 213098"/>
                    <a:gd name="connsiteY49" fmla="*/ 45017 h 179108"/>
                    <a:gd name="connsiteX50" fmla="*/ 18373 w 213098"/>
                    <a:gd name="connsiteY50" fmla="*/ 39583 h 179108"/>
                    <a:gd name="connsiteX51" fmla="*/ 25355 w 213098"/>
                    <a:gd name="connsiteY51" fmla="*/ 19404 h 179108"/>
                    <a:gd name="connsiteX52" fmla="*/ 23028 w 213098"/>
                    <a:gd name="connsiteY52" fmla="*/ 8538 h 179108"/>
                    <a:gd name="connsiteX53" fmla="*/ 19925 w 213098"/>
                    <a:gd name="connsiteY53" fmla="*/ 10866 h 17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13098" h="179108">
                      <a:moveTo>
                        <a:pt x="19925" y="10866"/>
                      </a:moveTo>
                      <a:cubicBezTo>
                        <a:pt x="15270" y="17075"/>
                        <a:pt x="6736" y="22508"/>
                        <a:pt x="5960" y="28717"/>
                      </a:cubicBezTo>
                      <a:cubicBezTo>
                        <a:pt x="5960" y="34927"/>
                        <a:pt x="5960" y="37255"/>
                        <a:pt x="3633" y="40360"/>
                      </a:cubicBezTo>
                      <a:cubicBezTo>
                        <a:pt x="1306" y="43464"/>
                        <a:pt x="-1798" y="48121"/>
                        <a:pt x="1306" y="47345"/>
                      </a:cubicBezTo>
                      <a:cubicBezTo>
                        <a:pt x="4409" y="47345"/>
                        <a:pt x="8288" y="47345"/>
                        <a:pt x="8288" y="50450"/>
                      </a:cubicBezTo>
                      <a:cubicBezTo>
                        <a:pt x="8288" y="54330"/>
                        <a:pt x="16046" y="55106"/>
                        <a:pt x="15270" y="60539"/>
                      </a:cubicBezTo>
                      <a:cubicBezTo>
                        <a:pt x="14494" y="65972"/>
                        <a:pt x="12167" y="81495"/>
                        <a:pt x="25355" y="81495"/>
                      </a:cubicBezTo>
                      <a:cubicBezTo>
                        <a:pt x="38544" y="81495"/>
                        <a:pt x="46302" y="76838"/>
                        <a:pt x="51732" y="83824"/>
                      </a:cubicBezTo>
                      <a:cubicBezTo>
                        <a:pt x="57163" y="90809"/>
                        <a:pt x="64921" y="94690"/>
                        <a:pt x="73455" y="93138"/>
                      </a:cubicBezTo>
                      <a:cubicBezTo>
                        <a:pt x="81988" y="92361"/>
                        <a:pt x="96729" y="90033"/>
                        <a:pt x="92074" y="97794"/>
                      </a:cubicBezTo>
                      <a:cubicBezTo>
                        <a:pt x="87419" y="105556"/>
                        <a:pt x="84316" y="121855"/>
                        <a:pt x="88195" y="126512"/>
                      </a:cubicBezTo>
                      <a:cubicBezTo>
                        <a:pt x="92074" y="131169"/>
                        <a:pt x="97504" y="135049"/>
                        <a:pt x="94401" y="138154"/>
                      </a:cubicBezTo>
                      <a:cubicBezTo>
                        <a:pt x="91298" y="142035"/>
                        <a:pt x="89746" y="146692"/>
                        <a:pt x="93625" y="149796"/>
                      </a:cubicBezTo>
                      <a:cubicBezTo>
                        <a:pt x="97504" y="152901"/>
                        <a:pt x="96729" y="156782"/>
                        <a:pt x="96729" y="157558"/>
                      </a:cubicBezTo>
                      <a:cubicBezTo>
                        <a:pt x="96729" y="157558"/>
                        <a:pt x="95953" y="158334"/>
                        <a:pt x="94401" y="159110"/>
                      </a:cubicBezTo>
                      <a:cubicBezTo>
                        <a:pt x="100608" y="165319"/>
                        <a:pt x="102935" y="172304"/>
                        <a:pt x="106038" y="174633"/>
                      </a:cubicBezTo>
                      <a:cubicBezTo>
                        <a:pt x="110693" y="178514"/>
                        <a:pt x="112244" y="180066"/>
                        <a:pt x="115348" y="178514"/>
                      </a:cubicBezTo>
                      <a:cubicBezTo>
                        <a:pt x="118451" y="176961"/>
                        <a:pt x="120778" y="175409"/>
                        <a:pt x="123881" y="176961"/>
                      </a:cubicBezTo>
                      <a:cubicBezTo>
                        <a:pt x="126985" y="178514"/>
                        <a:pt x="130088" y="175409"/>
                        <a:pt x="134743" y="171528"/>
                      </a:cubicBezTo>
                      <a:cubicBezTo>
                        <a:pt x="138622" y="167648"/>
                        <a:pt x="143276" y="170752"/>
                        <a:pt x="144828" y="166095"/>
                      </a:cubicBezTo>
                      <a:cubicBezTo>
                        <a:pt x="146380" y="161438"/>
                        <a:pt x="148707" y="158334"/>
                        <a:pt x="153362" y="157558"/>
                      </a:cubicBezTo>
                      <a:cubicBezTo>
                        <a:pt x="158792" y="156782"/>
                        <a:pt x="158792" y="151349"/>
                        <a:pt x="154913" y="151349"/>
                      </a:cubicBezTo>
                      <a:cubicBezTo>
                        <a:pt x="151810" y="151349"/>
                        <a:pt x="147155" y="155229"/>
                        <a:pt x="147155" y="149796"/>
                      </a:cubicBezTo>
                      <a:cubicBezTo>
                        <a:pt x="147155" y="143587"/>
                        <a:pt x="143276" y="145139"/>
                        <a:pt x="143276" y="139706"/>
                      </a:cubicBezTo>
                      <a:cubicBezTo>
                        <a:pt x="143276" y="134273"/>
                        <a:pt x="142501" y="131169"/>
                        <a:pt x="137070" y="128064"/>
                      </a:cubicBezTo>
                      <a:cubicBezTo>
                        <a:pt x="131639" y="124959"/>
                        <a:pt x="144828" y="123407"/>
                        <a:pt x="147155" y="126512"/>
                      </a:cubicBezTo>
                      <a:cubicBezTo>
                        <a:pt x="150259" y="129616"/>
                        <a:pt x="159568" y="127288"/>
                        <a:pt x="161120" y="131169"/>
                      </a:cubicBezTo>
                      <a:cubicBezTo>
                        <a:pt x="161896" y="135049"/>
                        <a:pt x="167326" y="136602"/>
                        <a:pt x="167326" y="131945"/>
                      </a:cubicBezTo>
                      <a:cubicBezTo>
                        <a:pt x="167326" y="126512"/>
                        <a:pt x="173532" y="124959"/>
                        <a:pt x="178187" y="125736"/>
                      </a:cubicBezTo>
                      <a:cubicBezTo>
                        <a:pt x="182842" y="126512"/>
                        <a:pt x="192927" y="119526"/>
                        <a:pt x="197582" y="117974"/>
                      </a:cubicBezTo>
                      <a:cubicBezTo>
                        <a:pt x="199910" y="117198"/>
                        <a:pt x="200685" y="114870"/>
                        <a:pt x="201461" y="112541"/>
                      </a:cubicBezTo>
                      <a:cubicBezTo>
                        <a:pt x="198358" y="108660"/>
                        <a:pt x="193703" y="101675"/>
                        <a:pt x="191376" y="100123"/>
                      </a:cubicBezTo>
                      <a:cubicBezTo>
                        <a:pt x="188273" y="97018"/>
                        <a:pt x="193703" y="95466"/>
                        <a:pt x="192927" y="91585"/>
                      </a:cubicBezTo>
                      <a:cubicBezTo>
                        <a:pt x="192152" y="87705"/>
                        <a:pt x="192927" y="84600"/>
                        <a:pt x="199910" y="84600"/>
                      </a:cubicBezTo>
                      <a:cubicBezTo>
                        <a:pt x="206892" y="83824"/>
                        <a:pt x="206116" y="78391"/>
                        <a:pt x="202237" y="76062"/>
                      </a:cubicBezTo>
                      <a:cubicBezTo>
                        <a:pt x="198358" y="73734"/>
                        <a:pt x="203788" y="67525"/>
                        <a:pt x="207667" y="65196"/>
                      </a:cubicBezTo>
                      <a:cubicBezTo>
                        <a:pt x="209219" y="64420"/>
                        <a:pt x="211546" y="61316"/>
                        <a:pt x="213098" y="57435"/>
                      </a:cubicBezTo>
                      <a:cubicBezTo>
                        <a:pt x="205340" y="54330"/>
                        <a:pt x="195255" y="55106"/>
                        <a:pt x="190600" y="55106"/>
                      </a:cubicBezTo>
                      <a:cubicBezTo>
                        <a:pt x="184394" y="55106"/>
                        <a:pt x="194479" y="48897"/>
                        <a:pt x="194479" y="42688"/>
                      </a:cubicBezTo>
                      <a:cubicBezTo>
                        <a:pt x="194479" y="36479"/>
                        <a:pt x="178187" y="35703"/>
                        <a:pt x="171205" y="34150"/>
                      </a:cubicBezTo>
                      <a:cubicBezTo>
                        <a:pt x="164999" y="32598"/>
                        <a:pt x="166550" y="25613"/>
                        <a:pt x="173532" y="25613"/>
                      </a:cubicBezTo>
                      <a:cubicBezTo>
                        <a:pt x="180515" y="25613"/>
                        <a:pt x="169654" y="20180"/>
                        <a:pt x="160344" y="21732"/>
                      </a:cubicBezTo>
                      <a:cubicBezTo>
                        <a:pt x="151034" y="23284"/>
                        <a:pt x="137846" y="27941"/>
                        <a:pt x="130088" y="32598"/>
                      </a:cubicBezTo>
                      <a:cubicBezTo>
                        <a:pt x="122330" y="36479"/>
                        <a:pt x="109141" y="20180"/>
                        <a:pt x="100608" y="24060"/>
                      </a:cubicBezTo>
                      <a:cubicBezTo>
                        <a:pt x="92074" y="27165"/>
                        <a:pt x="79661" y="27165"/>
                        <a:pt x="80437" y="20956"/>
                      </a:cubicBezTo>
                      <a:cubicBezTo>
                        <a:pt x="80437" y="13971"/>
                        <a:pt x="77334" y="8538"/>
                        <a:pt x="68024" y="8538"/>
                      </a:cubicBezTo>
                      <a:cubicBezTo>
                        <a:pt x="59490" y="9314"/>
                        <a:pt x="61818" y="0"/>
                        <a:pt x="54836" y="0"/>
                      </a:cubicBezTo>
                      <a:cubicBezTo>
                        <a:pt x="48629" y="0"/>
                        <a:pt x="54836" y="7761"/>
                        <a:pt x="50181" y="10090"/>
                      </a:cubicBezTo>
                      <a:cubicBezTo>
                        <a:pt x="45526" y="12418"/>
                        <a:pt x="30010" y="16299"/>
                        <a:pt x="29234" y="22508"/>
                      </a:cubicBezTo>
                      <a:cubicBezTo>
                        <a:pt x="28459" y="28717"/>
                        <a:pt x="37768" y="38807"/>
                        <a:pt x="34665" y="45017"/>
                      </a:cubicBezTo>
                      <a:cubicBezTo>
                        <a:pt x="31562" y="51226"/>
                        <a:pt x="21476" y="45793"/>
                        <a:pt x="18373" y="39583"/>
                      </a:cubicBezTo>
                      <a:cubicBezTo>
                        <a:pt x="15270" y="33374"/>
                        <a:pt x="27683" y="23284"/>
                        <a:pt x="25355" y="19404"/>
                      </a:cubicBezTo>
                      <a:cubicBezTo>
                        <a:pt x="23804" y="17075"/>
                        <a:pt x="22252" y="11642"/>
                        <a:pt x="23028" y="8538"/>
                      </a:cubicBezTo>
                      <a:cubicBezTo>
                        <a:pt x="22252" y="8538"/>
                        <a:pt x="20701" y="9314"/>
                        <a:pt x="19925" y="1086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6" name="Forma libre 1365">
                  <a:extLst>
                    <a:ext uri="{FF2B5EF4-FFF2-40B4-BE49-F238E27FC236}">
                      <a16:creationId xmlns:a16="http://schemas.microsoft.com/office/drawing/2014/main" id="{D85B6816-3D36-0B18-4664-A36D52E39462}"/>
                    </a:ext>
                  </a:extLst>
                </p:cNvPr>
                <p:cNvSpPr/>
                <p:nvPr/>
              </p:nvSpPr>
              <p:spPr>
                <a:xfrm>
                  <a:off x="3188130" y="2908592"/>
                  <a:ext cx="64838" cy="68725"/>
                </a:xfrm>
                <a:custGeom>
                  <a:avLst/>
                  <a:gdLst>
                    <a:gd name="connsiteX0" fmla="*/ 13636 w 64838"/>
                    <a:gd name="connsiteY0" fmla="*/ 13298 h 68725"/>
                    <a:gd name="connsiteX1" fmla="*/ 6654 w 64838"/>
                    <a:gd name="connsiteY1" fmla="*/ 20283 h 68725"/>
                    <a:gd name="connsiteX2" fmla="*/ 448 w 64838"/>
                    <a:gd name="connsiteY2" fmla="*/ 33478 h 68725"/>
                    <a:gd name="connsiteX3" fmla="*/ 13636 w 64838"/>
                    <a:gd name="connsiteY3" fmla="*/ 49777 h 68725"/>
                    <a:gd name="connsiteX4" fmla="*/ 22946 w 64838"/>
                    <a:gd name="connsiteY4" fmla="*/ 67628 h 68725"/>
                    <a:gd name="connsiteX5" fmla="*/ 30704 w 64838"/>
                    <a:gd name="connsiteY5" fmla="*/ 68404 h 68725"/>
                    <a:gd name="connsiteX6" fmla="*/ 36910 w 64838"/>
                    <a:gd name="connsiteY6" fmla="*/ 58315 h 68725"/>
                    <a:gd name="connsiteX7" fmla="*/ 53978 w 64838"/>
                    <a:gd name="connsiteY7" fmla="*/ 59091 h 68725"/>
                    <a:gd name="connsiteX8" fmla="*/ 55529 w 64838"/>
                    <a:gd name="connsiteY8" fmla="*/ 61419 h 68725"/>
                    <a:gd name="connsiteX9" fmla="*/ 60184 w 64838"/>
                    <a:gd name="connsiteY9" fmla="*/ 54434 h 68725"/>
                    <a:gd name="connsiteX10" fmla="*/ 58632 w 64838"/>
                    <a:gd name="connsiteY10" fmla="*/ 33478 h 68725"/>
                    <a:gd name="connsiteX11" fmla="*/ 61736 w 64838"/>
                    <a:gd name="connsiteY11" fmla="*/ 14850 h 68725"/>
                    <a:gd name="connsiteX12" fmla="*/ 64839 w 64838"/>
                    <a:gd name="connsiteY12" fmla="*/ 7089 h 68725"/>
                    <a:gd name="connsiteX13" fmla="*/ 49323 w 64838"/>
                    <a:gd name="connsiteY13" fmla="*/ 3208 h 68725"/>
                    <a:gd name="connsiteX14" fmla="*/ 29152 w 64838"/>
                    <a:gd name="connsiteY14" fmla="*/ 3208 h 68725"/>
                    <a:gd name="connsiteX15" fmla="*/ 17515 w 64838"/>
                    <a:gd name="connsiteY15" fmla="*/ 3208 h 68725"/>
                    <a:gd name="connsiteX16" fmla="*/ 15964 w 64838"/>
                    <a:gd name="connsiteY16" fmla="*/ 3984 h 68725"/>
                    <a:gd name="connsiteX17" fmla="*/ 13636 w 64838"/>
                    <a:gd name="connsiteY17" fmla="*/ 13298 h 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838" h="68725">
                      <a:moveTo>
                        <a:pt x="13636" y="13298"/>
                      </a:moveTo>
                      <a:cubicBezTo>
                        <a:pt x="15964" y="17955"/>
                        <a:pt x="10533" y="20283"/>
                        <a:pt x="6654" y="20283"/>
                      </a:cubicBezTo>
                      <a:cubicBezTo>
                        <a:pt x="1999" y="21060"/>
                        <a:pt x="3551" y="31149"/>
                        <a:pt x="448" y="33478"/>
                      </a:cubicBezTo>
                      <a:cubicBezTo>
                        <a:pt x="-2656" y="36583"/>
                        <a:pt x="11309" y="43568"/>
                        <a:pt x="13636" y="49777"/>
                      </a:cubicBezTo>
                      <a:cubicBezTo>
                        <a:pt x="15188" y="53658"/>
                        <a:pt x="19067" y="61419"/>
                        <a:pt x="22946" y="67628"/>
                      </a:cubicBezTo>
                      <a:cubicBezTo>
                        <a:pt x="26049" y="68404"/>
                        <a:pt x="29152" y="69181"/>
                        <a:pt x="30704" y="68404"/>
                      </a:cubicBezTo>
                      <a:cubicBezTo>
                        <a:pt x="34583" y="66076"/>
                        <a:pt x="31480" y="58315"/>
                        <a:pt x="36910" y="58315"/>
                      </a:cubicBezTo>
                      <a:cubicBezTo>
                        <a:pt x="43116" y="59091"/>
                        <a:pt x="51650" y="55210"/>
                        <a:pt x="53978" y="59091"/>
                      </a:cubicBezTo>
                      <a:cubicBezTo>
                        <a:pt x="54753" y="59867"/>
                        <a:pt x="54753" y="60643"/>
                        <a:pt x="55529" y="61419"/>
                      </a:cubicBezTo>
                      <a:cubicBezTo>
                        <a:pt x="57857" y="58315"/>
                        <a:pt x="59408" y="55210"/>
                        <a:pt x="60184" y="54434"/>
                      </a:cubicBezTo>
                      <a:cubicBezTo>
                        <a:pt x="60960" y="52105"/>
                        <a:pt x="60960" y="40463"/>
                        <a:pt x="58632" y="33478"/>
                      </a:cubicBezTo>
                      <a:cubicBezTo>
                        <a:pt x="55529" y="26493"/>
                        <a:pt x="57857" y="17955"/>
                        <a:pt x="61736" y="14850"/>
                      </a:cubicBezTo>
                      <a:cubicBezTo>
                        <a:pt x="62511" y="14074"/>
                        <a:pt x="63287" y="10970"/>
                        <a:pt x="64839" y="7089"/>
                      </a:cubicBezTo>
                      <a:cubicBezTo>
                        <a:pt x="59408" y="4760"/>
                        <a:pt x="53978" y="3208"/>
                        <a:pt x="49323" y="3208"/>
                      </a:cubicBezTo>
                      <a:cubicBezTo>
                        <a:pt x="40789" y="3984"/>
                        <a:pt x="32255" y="7865"/>
                        <a:pt x="29152" y="3208"/>
                      </a:cubicBezTo>
                      <a:cubicBezTo>
                        <a:pt x="26049" y="-1449"/>
                        <a:pt x="21394" y="-673"/>
                        <a:pt x="17515" y="3208"/>
                      </a:cubicBezTo>
                      <a:cubicBezTo>
                        <a:pt x="16739" y="3208"/>
                        <a:pt x="16739" y="3984"/>
                        <a:pt x="15964" y="3984"/>
                      </a:cubicBezTo>
                      <a:cubicBezTo>
                        <a:pt x="13636" y="7089"/>
                        <a:pt x="12085" y="10970"/>
                        <a:pt x="13636" y="13298"/>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7" name="Forma libre 1366">
                  <a:extLst>
                    <a:ext uri="{FF2B5EF4-FFF2-40B4-BE49-F238E27FC236}">
                      <a16:creationId xmlns:a16="http://schemas.microsoft.com/office/drawing/2014/main" id="{F98110E6-F775-5A90-8D29-F4937C3EEE42}"/>
                    </a:ext>
                  </a:extLst>
                </p:cNvPr>
                <p:cNvSpPr/>
                <p:nvPr/>
              </p:nvSpPr>
              <p:spPr>
                <a:xfrm>
                  <a:off x="3136408" y="2872217"/>
                  <a:ext cx="73115" cy="113542"/>
                </a:xfrm>
                <a:custGeom>
                  <a:avLst/>
                  <a:gdLst>
                    <a:gd name="connsiteX0" fmla="*/ 17258 w 73115"/>
                    <a:gd name="connsiteY0" fmla="*/ 7761 h 113542"/>
                    <a:gd name="connsiteX1" fmla="*/ 11828 w 73115"/>
                    <a:gd name="connsiteY1" fmla="*/ 18628 h 113542"/>
                    <a:gd name="connsiteX2" fmla="*/ 9500 w 73115"/>
                    <a:gd name="connsiteY2" fmla="*/ 27165 h 113542"/>
                    <a:gd name="connsiteX3" fmla="*/ 2518 w 73115"/>
                    <a:gd name="connsiteY3" fmla="*/ 34151 h 113542"/>
                    <a:gd name="connsiteX4" fmla="*/ 966 w 73115"/>
                    <a:gd name="connsiteY4" fmla="*/ 42688 h 113542"/>
                    <a:gd name="connsiteX5" fmla="*/ 11052 w 73115"/>
                    <a:gd name="connsiteY5" fmla="*/ 55106 h 113542"/>
                    <a:gd name="connsiteX6" fmla="*/ 16482 w 73115"/>
                    <a:gd name="connsiteY6" fmla="*/ 52002 h 113542"/>
                    <a:gd name="connsiteX7" fmla="*/ 22689 w 73115"/>
                    <a:gd name="connsiteY7" fmla="*/ 65196 h 113542"/>
                    <a:gd name="connsiteX8" fmla="*/ 24240 w 73115"/>
                    <a:gd name="connsiteY8" fmla="*/ 78391 h 113542"/>
                    <a:gd name="connsiteX9" fmla="*/ 27344 w 73115"/>
                    <a:gd name="connsiteY9" fmla="*/ 106332 h 113542"/>
                    <a:gd name="connsiteX10" fmla="*/ 44411 w 73115"/>
                    <a:gd name="connsiteY10" fmla="*/ 111765 h 113542"/>
                    <a:gd name="connsiteX11" fmla="*/ 54496 w 73115"/>
                    <a:gd name="connsiteY11" fmla="*/ 107884 h 113542"/>
                    <a:gd name="connsiteX12" fmla="*/ 62254 w 73115"/>
                    <a:gd name="connsiteY12" fmla="*/ 104004 h 113542"/>
                    <a:gd name="connsiteX13" fmla="*/ 73116 w 73115"/>
                    <a:gd name="connsiteY13" fmla="*/ 104004 h 113542"/>
                    <a:gd name="connsiteX14" fmla="*/ 63806 w 73115"/>
                    <a:gd name="connsiteY14" fmla="*/ 86152 h 113542"/>
                    <a:gd name="connsiteX15" fmla="*/ 50618 w 73115"/>
                    <a:gd name="connsiteY15" fmla="*/ 69853 h 113542"/>
                    <a:gd name="connsiteX16" fmla="*/ 56824 w 73115"/>
                    <a:gd name="connsiteY16" fmla="*/ 56659 h 113542"/>
                    <a:gd name="connsiteX17" fmla="*/ 63806 w 73115"/>
                    <a:gd name="connsiteY17" fmla="*/ 49673 h 113542"/>
                    <a:gd name="connsiteX18" fmla="*/ 65358 w 73115"/>
                    <a:gd name="connsiteY18" fmla="*/ 39584 h 113542"/>
                    <a:gd name="connsiteX19" fmla="*/ 50618 w 73115"/>
                    <a:gd name="connsiteY19" fmla="*/ 26389 h 113542"/>
                    <a:gd name="connsiteX20" fmla="*/ 42860 w 73115"/>
                    <a:gd name="connsiteY20" fmla="*/ 17075 h 113542"/>
                    <a:gd name="connsiteX21" fmla="*/ 27344 w 73115"/>
                    <a:gd name="connsiteY21" fmla="*/ 3881 h 113542"/>
                    <a:gd name="connsiteX22" fmla="*/ 21913 w 73115"/>
                    <a:gd name="connsiteY22" fmla="*/ 0 h 113542"/>
                    <a:gd name="connsiteX23" fmla="*/ 17258 w 73115"/>
                    <a:gd name="connsiteY23" fmla="*/ 7761 h 11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115" h="113542">
                      <a:moveTo>
                        <a:pt x="17258" y="7761"/>
                      </a:moveTo>
                      <a:cubicBezTo>
                        <a:pt x="13379" y="10090"/>
                        <a:pt x="7949" y="16299"/>
                        <a:pt x="11828" y="18628"/>
                      </a:cubicBezTo>
                      <a:cubicBezTo>
                        <a:pt x="15707" y="20956"/>
                        <a:pt x="17258" y="26389"/>
                        <a:pt x="9500" y="27165"/>
                      </a:cubicBezTo>
                      <a:cubicBezTo>
                        <a:pt x="2518" y="27941"/>
                        <a:pt x="1742" y="30270"/>
                        <a:pt x="2518" y="34151"/>
                      </a:cubicBezTo>
                      <a:cubicBezTo>
                        <a:pt x="3294" y="38031"/>
                        <a:pt x="-2137" y="39584"/>
                        <a:pt x="966" y="42688"/>
                      </a:cubicBezTo>
                      <a:cubicBezTo>
                        <a:pt x="3294" y="44240"/>
                        <a:pt x="7949" y="51226"/>
                        <a:pt x="11052" y="55106"/>
                      </a:cubicBezTo>
                      <a:cubicBezTo>
                        <a:pt x="11828" y="52778"/>
                        <a:pt x="13379" y="51226"/>
                        <a:pt x="16482" y="52002"/>
                      </a:cubicBezTo>
                      <a:cubicBezTo>
                        <a:pt x="22689" y="52778"/>
                        <a:pt x="18034" y="62868"/>
                        <a:pt x="22689" y="65196"/>
                      </a:cubicBezTo>
                      <a:cubicBezTo>
                        <a:pt x="28119" y="67525"/>
                        <a:pt x="28119" y="75286"/>
                        <a:pt x="24240" y="78391"/>
                      </a:cubicBezTo>
                      <a:cubicBezTo>
                        <a:pt x="20361" y="81495"/>
                        <a:pt x="18810" y="97018"/>
                        <a:pt x="27344" y="106332"/>
                      </a:cubicBezTo>
                      <a:cubicBezTo>
                        <a:pt x="35877" y="115646"/>
                        <a:pt x="42084" y="114093"/>
                        <a:pt x="44411" y="111765"/>
                      </a:cubicBezTo>
                      <a:cubicBezTo>
                        <a:pt x="45963" y="109437"/>
                        <a:pt x="52945" y="111765"/>
                        <a:pt x="54496" y="107884"/>
                      </a:cubicBezTo>
                      <a:cubicBezTo>
                        <a:pt x="56048" y="104004"/>
                        <a:pt x="58375" y="108660"/>
                        <a:pt x="62254" y="104004"/>
                      </a:cubicBezTo>
                      <a:cubicBezTo>
                        <a:pt x="64582" y="101675"/>
                        <a:pt x="69237" y="103227"/>
                        <a:pt x="73116" y="104004"/>
                      </a:cubicBezTo>
                      <a:cubicBezTo>
                        <a:pt x="70012" y="97794"/>
                        <a:pt x="65358" y="90033"/>
                        <a:pt x="63806" y="86152"/>
                      </a:cubicBezTo>
                      <a:cubicBezTo>
                        <a:pt x="61479" y="79943"/>
                        <a:pt x="48290" y="72958"/>
                        <a:pt x="50618" y="69853"/>
                      </a:cubicBezTo>
                      <a:cubicBezTo>
                        <a:pt x="53721" y="66749"/>
                        <a:pt x="52169" y="56659"/>
                        <a:pt x="56824" y="56659"/>
                      </a:cubicBezTo>
                      <a:cubicBezTo>
                        <a:pt x="61479" y="55883"/>
                        <a:pt x="66133" y="53554"/>
                        <a:pt x="63806" y="49673"/>
                      </a:cubicBezTo>
                      <a:cubicBezTo>
                        <a:pt x="63030" y="47345"/>
                        <a:pt x="63806" y="43464"/>
                        <a:pt x="65358" y="39584"/>
                      </a:cubicBezTo>
                      <a:cubicBezTo>
                        <a:pt x="60703" y="38807"/>
                        <a:pt x="54496" y="26389"/>
                        <a:pt x="50618" y="26389"/>
                      </a:cubicBezTo>
                      <a:cubicBezTo>
                        <a:pt x="46739" y="26389"/>
                        <a:pt x="41308" y="23284"/>
                        <a:pt x="42860" y="17075"/>
                      </a:cubicBezTo>
                      <a:cubicBezTo>
                        <a:pt x="43635" y="10866"/>
                        <a:pt x="33550" y="10866"/>
                        <a:pt x="27344" y="3881"/>
                      </a:cubicBezTo>
                      <a:cubicBezTo>
                        <a:pt x="25792" y="2328"/>
                        <a:pt x="24240" y="776"/>
                        <a:pt x="21913" y="0"/>
                      </a:cubicBezTo>
                      <a:cubicBezTo>
                        <a:pt x="21137" y="4657"/>
                        <a:pt x="18810" y="6985"/>
                        <a:pt x="17258" y="7761"/>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8" name="Forma libre 1367">
                  <a:extLst>
                    <a:ext uri="{FF2B5EF4-FFF2-40B4-BE49-F238E27FC236}">
                      <a16:creationId xmlns:a16="http://schemas.microsoft.com/office/drawing/2014/main" id="{A04BFDE2-5CB7-9A35-412B-3D4683F7196D}"/>
                    </a:ext>
                  </a:extLst>
                </p:cNvPr>
                <p:cNvSpPr/>
                <p:nvPr/>
              </p:nvSpPr>
              <p:spPr>
                <a:xfrm>
                  <a:off x="3242883" y="2914129"/>
                  <a:ext cx="48875" cy="58555"/>
                </a:xfrm>
                <a:custGeom>
                  <a:avLst/>
                  <a:gdLst>
                    <a:gd name="connsiteX0" fmla="*/ 3103 w 48875"/>
                    <a:gd name="connsiteY0" fmla="*/ 27165 h 58555"/>
                    <a:gd name="connsiteX1" fmla="*/ 4655 w 48875"/>
                    <a:gd name="connsiteY1" fmla="*/ 48121 h 58555"/>
                    <a:gd name="connsiteX2" fmla="*/ 0 w 48875"/>
                    <a:gd name="connsiteY2" fmla="*/ 55106 h 58555"/>
                    <a:gd name="connsiteX3" fmla="*/ 13964 w 48875"/>
                    <a:gd name="connsiteY3" fmla="*/ 57435 h 58555"/>
                    <a:gd name="connsiteX4" fmla="*/ 30256 w 48875"/>
                    <a:gd name="connsiteY4" fmla="*/ 50450 h 58555"/>
                    <a:gd name="connsiteX5" fmla="*/ 48875 w 48875"/>
                    <a:gd name="connsiteY5" fmla="*/ 25613 h 58555"/>
                    <a:gd name="connsiteX6" fmla="*/ 48875 w 48875"/>
                    <a:gd name="connsiteY6" fmla="*/ 25613 h 58555"/>
                    <a:gd name="connsiteX7" fmla="*/ 22498 w 48875"/>
                    <a:gd name="connsiteY7" fmla="*/ 4657 h 58555"/>
                    <a:gd name="connsiteX8" fmla="*/ 9310 w 48875"/>
                    <a:gd name="connsiteY8" fmla="*/ 0 h 58555"/>
                    <a:gd name="connsiteX9" fmla="*/ 6206 w 48875"/>
                    <a:gd name="connsiteY9" fmla="*/ 7761 h 58555"/>
                    <a:gd name="connsiteX10" fmla="*/ 3103 w 48875"/>
                    <a:gd name="connsiteY10" fmla="*/ 27165 h 5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75" h="58555">
                      <a:moveTo>
                        <a:pt x="3103" y="27165"/>
                      </a:moveTo>
                      <a:cubicBezTo>
                        <a:pt x="6206" y="34150"/>
                        <a:pt x="6206" y="45793"/>
                        <a:pt x="4655" y="48121"/>
                      </a:cubicBezTo>
                      <a:cubicBezTo>
                        <a:pt x="3879" y="48897"/>
                        <a:pt x="2327" y="52778"/>
                        <a:pt x="0" y="55106"/>
                      </a:cubicBezTo>
                      <a:cubicBezTo>
                        <a:pt x="2327" y="58211"/>
                        <a:pt x="6982" y="59763"/>
                        <a:pt x="13964" y="57435"/>
                      </a:cubicBezTo>
                      <a:cubicBezTo>
                        <a:pt x="22498" y="54330"/>
                        <a:pt x="27153" y="60539"/>
                        <a:pt x="30256" y="50450"/>
                      </a:cubicBezTo>
                      <a:cubicBezTo>
                        <a:pt x="32583" y="42688"/>
                        <a:pt x="41893" y="32598"/>
                        <a:pt x="48875" y="25613"/>
                      </a:cubicBezTo>
                      <a:cubicBezTo>
                        <a:pt x="48875" y="25613"/>
                        <a:pt x="48875" y="25613"/>
                        <a:pt x="48875" y="25613"/>
                      </a:cubicBezTo>
                      <a:cubicBezTo>
                        <a:pt x="42669" y="22508"/>
                        <a:pt x="32583" y="6985"/>
                        <a:pt x="22498" y="4657"/>
                      </a:cubicBezTo>
                      <a:cubicBezTo>
                        <a:pt x="17843" y="3881"/>
                        <a:pt x="13964" y="1552"/>
                        <a:pt x="9310" y="0"/>
                      </a:cubicBezTo>
                      <a:cubicBezTo>
                        <a:pt x="7758" y="4657"/>
                        <a:pt x="6982" y="7761"/>
                        <a:pt x="6206" y="7761"/>
                      </a:cubicBezTo>
                      <a:cubicBezTo>
                        <a:pt x="3103" y="11642"/>
                        <a:pt x="776" y="20180"/>
                        <a:pt x="3103" y="27165"/>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69" name="Forma libre 1368">
                  <a:extLst>
                    <a:ext uri="{FF2B5EF4-FFF2-40B4-BE49-F238E27FC236}">
                      <a16:creationId xmlns:a16="http://schemas.microsoft.com/office/drawing/2014/main" id="{324754F9-E571-B60D-E4B7-3F55A316C41F}"/>
                    </a:ext>
                  </a:extLst>
                </p:cNvPr>
                <p:cNvSpPr/>
                <p:nvPr/>
              </p:nvSpPr>
              <p:spPr>
                <a:xfrm>
                  <a:off x="2770181" y="2634933"/>
                  <a:ext cx="160913" cy="52148"/>
                </a:xfrm>
                <a:custGeom>
                  <a:avLst/>
                  <a:gdLst>
                    <a:gd name="connsiteX0" fmla="*/ 130576 w 160913"/>
                    <a:gd name="connsiteY0" fmla="*/ 31605 h 52148"/>
                    <a:gd name="connsiteX1" fmla="*/ 55324 w 160913"/>
                    <a:gd name="connsiteY1" fmla="*/ 1335 h 52148"/>
                    <a:gd name="connsiteX2" fmla="*/ 242 w 160913"/>
                    <a:gd name="connsiteY2" fmla="*/ 20739 h 52148"/>
                    <a:gd name="connsiteX3" fmla="*/ 27395 w 160913"/>
                    <a:gd name="connsiteY3" fmla="*/ 8321 h 52148"/>
                    <a:gd name="connsiteX4" fmla="*/ 42911 w 160913"/>
                    <a:gd name="connsiteY4" fmla="*/ 14530 h 52148"/>
                    <a:gd name="connsiteX5" fmla="*/ 69288 w 160913"/>
                    <a:gd name="connsiteY5" fmla="*/ 20739 h 52148"/>
                    <a:gd name="connsiteX6" fmla="*/ 102648 w 160913"/>
                    <a:gd name="connsiteY6" fmla="*/ 37814 h 52148"/>
                    <a:gd name="connsiteX7" fmla="*/ 110406 w 160913"/>
                    <a:gd name="connsiteY7" fmla="*/ 50232 h 52148"/>
                    <a:gd name="connsiteX8" fmla="*/ 160832 w 160913"/>
                    <a:gd name="connsiteY8" fmla="*/ 48680 h 52148"/>
                    <a:gd name="connsiteX9" fmla="*/ 130576 w 160913"/>
                    <a:gd name="connsiteY9" fmla="*/ 31605 h 52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0913" h="52148">
                      <a:moveTo>
                        <a:pt x="130576" y="31605"/>
                      </a:moveTo>
                      <a:cubicBezTo>
                        <a:pt x="120491" y="31605"/>
                        <a:pt x="86356" y="8321"/>
                        <a:pt x="55324" y="1335"/>
                      </a:cubicBezTo>
                      <a:cubicBezTo>
                        <a:pt x="24292" y="-5650"/>
                        <a:pt x="-2861" y="16858"/>
                        <a:pt x="242" y="20739"/>
                      </a:cubicBezTo>
                      <a:cubicBezTo>
                        <a:pt x="4121" y="26172"/>
                        <a:pt x="19637" y="13754"/>
                        <a:pt x="27395" y="8321"/>
                      </a:cubicBezTo>
                      <a:cubicBezTo>
                        <a:pt x="35153" y="2888"/>
                        <a:pt x="42135" y="11425"/>
                        <a:pt x="42911" y="14530"/>
                      </a:cubicBezTo>
                      <a:cubicBezTo>
                        <a:pt x="43687" y="17634"/>
                        <a:pt x="52997" y="19963"/>
                        <a:pt x="69288" y="20739"/>
                      </a:cubicBezTo>
                      <a:cubicBezTo>
                        <a:pt x="85580" y="21515"/>
                        <a:pt x="87132" y="34710"/>
                        <a:pt x="102648" y="37814"/>
                      </a:cubicBezTo>
                      <a:cubicBezTo>
                        <a:pt x="118164" y="40919"/>
                        <a:pt x="102648" y="47128"/>
                        <a:pt x="110406" y="50232"/>
                      </a:cubicBezTo>
                      <a:cubicBezTo>
                        <a:pt x="118164" y="53337"/>
                        <a:pt x="158505" y="52561"/>
                        <a:pt x="160832" y="48680"/>
                      </a:cubicBezTo>
                      <a:cubicBezTo>
                        <a:pt x="162384" y="45576"/>
                        <a:pt x="141437" y="31605"/>
                        <a:pt x="130576" y="3160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0" name="Forma libre 1369">
                  <a:extLst>
                    <a:ext uri="{FF2B5EF4-FFF2-40B4-BE49-F238E27FC236}">
                      <a16:creationId xmlns:a16="http://schemas.microsoft.com/office/drawing/2014/main" id="{8DF2E479-1B4B-DCD3-A672-3E5CE5BA14A9}"/>
                    </a:ext>
                  </a:extLst>
                </p:cNvPr>
                <p:cNvSpPr/>
                <p:nvPr/>
              </p:nvSpPr>
              <p:spPr>
                <a:xfrm>
                  <a:off x="2865568" y="2711917"/>
                  <a:ext cx="32188" cy="10628"/>
                </a:xfrm>
                <a:custGeom>
                  <a:avLst/>
                  <a:gdLst>
                    <a:gd name="connsiteX0" fmla="*/ 278 w 32188"/>
                    <a:gd name="connsiteY0" fmla="*/ 2742 h 10628"/>
                    <a:gd name="connsiteX1" fmla="*/ 32086 w 32188"/>
                    <a:gd name="connsiteY1" fmla="*/ 8175 h 10628"/>
                    <a:gd name="connsiteX2" fmla="*/ 278 w 32188"/>
                    <a:gd name="connsiteY2" fmla="*/ 2742 h 10628"/>
                  </a:gdLst>
                  <a:ahLst/>
                  <a:cxnLst>
                    <a:cxn ang="0">
                      <a:pos x="connsiteX0" y="connsiteY0"/>
                    </a:cxn>
                    <a:cxn ang="0">
                      <a:pos x="connsiteX1" y="connsiteY1"/>
                    </a:cxn>
                    <a:cxn ang="0">
                      <a:pos x="connsiteX2" y="connsiteY2"/>
                    </a:cxn>
                  </a:cxnLst>
                  <a:rect l="l" t="t" r="r" b="b"/>
                  <a:pathLst>
                    <a:path w="32188" h="10628">
                      <a:moveTo>
                        <a:pt x="278" y="2742"/>
                      </a:moveTo>
                      <a:cubicBezTo>
                        <a:pt x="3381" y="7399"/>
                        <a:pt x="28983" y="14384"/>
                        <a:pt x="32086" y="8175"/>
                      </a:cubicBezTo>
                      <a:cubicBezTo>
                        <a:pt x="34413" y="1966"/>
                        <a:pt x="-3601" y="-3467"/>
                        <a:pt x="278" y="274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1" name="Forma libre 1370">
                  <a:extLst>
                    <a:ext uri="{FF2B5EF4-FFF2-40B4-BE49-F238E27FC236}">
                      <a16:creationId xmlns:a16="http://schemas.microsoft.com/office/drawing/2014/main" id="{70795C86-0E4A-05E7-1A67-D10F036AABF4}"/>
                    </a:ext>
                  </a:extLst>
                </p:cNvPr>
                <p:cNvSpPr/>
                <p:nvPr/>
              </p:nvSpPr>
              <p:spPr>
                <a:xfrm>
                  <a:off x="3042763" y="2709557"/>
                  <a:ext cx="26537" cy="11020"/>
                </a:xfrm>
                <a:custGeom>
                  <a:avLst/>
                  <a:gdLst>
                    <a:gd name="connsiteX0" fmla="*/ 741 w 26537"/>
                    <a:gd name="connsiteY0" fmla="*/ 5878 h 11020"/>
                    <a:gd name="connsiteX1" fmla="*/ 26342 w 26537"/>
                    <a:gd name="connsiteY1" fmla="*/ 5878 h 11020"/>
                    <a:gd name="connsiteX2" fmla="*/ 741 w 26537"/>
                    <a:gd name="connsiteY2" fmla="*/ 5878 h 11020"/>
                  </a:gdLst>
                  <a:ahLst/>
                  <a:cxnLst>
                    <a:cxn ang="0">
                      <a:pos x="connsiteX0" y="connsiteY0"/>
                    </a:cxn>
                    <a:cxn ang="0">
                      <a:pos x="connsiteX1" y="connsiteY1"/>
                    </a:cxn>
                    <a:cxn ang="0">
                      <a:pos x="connsiteX2" y="connsiteY2"/>
                    </a:cxn>
                  </a:cxnLst>
                  <a:rect l="l" t="t" r="r" b="b"/>
                  <a:pathLst>
                    <a:path w="26537" h="11020">
                      <a:moveTo>
                        <a:pt x="741" y="5878"/>
                      </a:moveTo>
                      <a:cubicBezTo>
                        <a:pt x="6947" y="15192"/>
                        <a:pt x="24791" y="9759"/>
                        <a:pt x="26342" y="5878"/>
                      </a:cubicBezTo>
                      <a:cubicBezTo>
                        <a:pt x="29445" y="-331"/>
                        <a:pt x="-5465" y="-3436"/>
                        <a:pt x="741" y="587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2" name="Forma libre 1371">
                  <a:extLst>
                    <a:ext uri="{FF2B5EF4-FFF2-40B4-BE49-F238E27FC236}">
                      <a16:creationId xmlns:a16="http://schemas.microsoft.com/office/drawing/2014/main" id="{A30B35C1-5300-5272-0364-8F5779092BBA}"/>
                    </a:ext>
                  </a:extLst>
                </p:cNvPr>
                <p:cNvSpPr/>
                <p:nvPr/>
              </p:nvSpPr>
              <p:spPr>
                <a:xfrm>
                  <a:off x="3140893" y="3891188"/>
                  <a:ext cx="47968" cy="20131"/>
                </a:xfrm>
                <a:custGeom>
                  <a:avLst/>
                  <a:gdLst>
                    <a:gd name="connsiteX0" fmla="*/ 47685 w 47968"/>
                    <a:gd name="connsiteY0" fmla="*/ 7870 h 20131"/>
                    <a:gd name="connsiteX1" fmla="*/ 22083 w 47968"/>
                    <a:gd name="connsiteY1" fmla="*/ 19512 h 20131"/>
                    <a:gd name="connsiteX2" fmla="*/ 47685 w 47968"/>
                    <a:gd name="connsiteY2" fmla="*/ 7870 h 20131"/>
                    <a:gd name="connsiteX3" fmla="*/ 19756 w 47968"/>
                    <a:gd name="connsiteY3" fmla="*/ 109 h 20131"/>
                    <a:gd name="connsiteX4" fmla="*/ 1913 w 47968"/>
                    <a:gd name="connsiteY4" fmla="*/ 17960 h 20131"/>
                    <a:gd name="connsiteX5" fmla="*/ 19756 w 47968"/>
                    <a:gd name="connsiteY5" fmla="*/ 109 h 2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68" h="20131">
                      <a:moveTo>
                        <a:pt x="47685" y="7870"/>
                      </a:moveTo>
                      <a:cubicBezTo>
                        <a:pt x="42254" y="-2220"/>
                        <a:pt x="16653" y="17184"/>
                        <a:pt x="22083" y="19512"/>
                      </a:cubicBezTo>
                      <a:cubicBezTo>
                        <a:pt x="27514" y="22617"/>
                        <a:pt x="50788" y="13303"/>
                        <a:pt x="47685" y="7870"/>
                      </a:cubicBezTo>
                      <a:close/>
                      <a:moveTo>
                        <a:pt x="19756" y="109"/>
                      </a:moveTo>
                      <a:cubicBezTo>
                        <a:pt x="11998" y="-1444"/>
                        <a:pt x="-5845" y="14079"/>
                        <a:pt x="1913" y="17960"/>
                      </a:cubicBezTo>
                      <a:cubicBezTo>
                        <a:pt x="9670" y="22617"/>
                        <a:pt x="27514" y="1661"/>
                        <a:pt x="19756" y="10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3" name="Forma libre 1372">
                  <a:extLst>
                    <a:ext uri="{FF2B5EF4-FFF2-40B4-BE49-F238E27FC236}">
                      <a16:creationId xmlns:a16="http://schemas.microsoft.com/office/drawing/2014/main" id="{F996520C-4F5C-1C92-48F6-F796EE42D260}"/>
                    </a:ext>
                  </a:extLst>
                </p:cNvPr>
                <p:cNvSpPr/>
                <p:nvPr/>
              </p:nvSpPr>
              <p:spPr>
                <a:xfrm>
                  <a:off x="2660651" y="2982430"/>
                  <a:ext cx="253908" cy="100641"/>
                </a:xfrm>
                <a:custGeom>
                  <a:avLst/>
                  <a:gdLst>
                    <a:gd name="connsiteX0" fmla="*/ 247864 w 253908"/>
                    <a:gd name="connsiteY0" fmla="*/ 26389 h 100641"/>
                    <a:gd name="connsiteX1" fmla="*/ 237003 w 253908"/>
                    <a:gd name="connsiteY1" fmla="*/ 17851 h 100641"/>
                    <a:gd name="connsiteX2" fmla="*/ 225366 w 253908"/>
                    <a:gd name="connsiteY2" fmla="*/ 17851 h 100641"/>
                    <a:gd name="connsiteX3" fmla="*/ 215281 w 253908"/>
                    <a:gd name="connsiteY3" fmla="*/ 10866 h 100641"/>
                    <a:gd name="connsiteX4" fmla="*/ 195886 w 253908"/>
                    <a:gd name="connsiteY4" fmla="*/ 0 h 100641"/>
                    <a:gd name="connsiteX5" fmla="*/ 195886 w 253908"/>
                    <a:gd name="connsiteY5" fmla="*/ 2328 h 100641"/>
                    <a:gd name="connsiteX6" fmla="*/ 185025 w 253908"/>
                    <a:gd name="connsiteY6" fmla="*/ 7761 h 100641"/>
                    <a:gd name="connsiteX7" fmla="*/ 179594 w 253908"/>
                    <a:gd name="connsiteY7" fmla="*/ 19404 h 100641"/>
                    <a:gd name="connsiteX8" fmla="*/ 172612 w 253908"/>
                    <a:gd name="connsiteY8" fmla="*/ 28718 h 100641"/>
                    <a:gd name="connsiteX9" fmla="*/ 168733 w 253908"/>
                    <a:gd name="connsiteY9" fmla="*/ 37255 h 100641"/>
                    <a:gd name="connsiteX10" fmla="*/ 165630 w 253908"/>
                    <a:gd name="connsiteY10" fmla="*/ 48121 h 100641"/>
                    <a:gd name="connsiteX11" fmla="*/ 164854 w 253908"/>
                    <a:gd name="connsiteY11" fmla="*/ 58211 h 100641"/>
                    <a:gd name="connsiteX12" fmla="*/ 174164 w 253908"/>
                    <a:gd name="connsiteY12" fmla="*/ 65972 h 100641"/>
                    <a:gd name="connsiteX13" fmla="*/ 181922 w 253908"/>
                    <a:gd name="connsiteY13" fmla="*/ 67525 h 100641"/>
                    <a:gd name="connsiteX14" fmla="*/ 174939 w 253908"/>
                    <a:gd name="connsiteY14" fmla="*/ 76839 h 100641"/>
                    <a:gd name="connsiteX15" fmla="*/ 173388 w 253908"/>
                    <a:gd name="connsiteY15" fmla="*/ 76839 h 100641"/>
                    <a:gd name="connsiteX16" fmla="*/ 176491 w 253908"/>
                    <a:gd name="connsiteY16" fmla="*/ 84600 h 100641"/>
                    <a:gd name="connsiteX17" fmla="*/ 176491 w 253908"/>
                    <a:gd name="connsiteY17" fmla="*/ 92361 h 100641"/>
                    <a:gd name="connsiteX18" fmla="*/ 188128 w 253908"/>
                    <a:gd name="connsiteY18" fmla="*/ 95466 h 100641"/>
                    <a:gd name="connsiteX19" fmla="*/ 198989 w 253908"/>
                    <a:gd name="connsiteY19" fmla="*/ 94690 h 100641"/>
                    <a:gd name="connsiteX20" fmla="*/ 212953 w 253908"/>
                    <a:gd name="connsiteY20" fmla="*/ 69853 h 100641"/>
                    <a:gd name="connsiteX21" fmla="*/ 243985 w 253908"/>
                    <a:gd name="connsiteY21" fmla="*/ 53554 h 100641"/>
                    <a:gd name="connsiteX22" fmla="*/ 252519 w 253908"/>
                    <a:gd name="connsiteY22" fmla="*/ 38031 h 100641"/>
                    <a:gd name="connsiteX23" fmla="*/ 247864 w 253908"/>
                    <a:gd name="connsiteY23" fmla="*/ 26389 h 100641"/>
                    <a:gd name="connsiteX24" fmla="*/ 1937 w 253908"/>
                    <a:gd name="connsiteY24" fmla="*/ 21732 h 100641"/>
                    <a:gd name="connsiteX25" fmla="*/ 11246 w 253908"/>
                    <a:gd name="connsiteY25" fmla="*/ 37255 h 100641"/>
                    <a:gd name="connsiteX26" fmla="*/ 1937 w 253908"/>
                    <a:gd name="connsiteY26" fmla="*/ 21732 h 10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908" h="100641">
                      <a:moveTo>
                        <a:pt x="247864" y="26389"/>
                      </a:moveTo>
                      <a:cubicBezTo>
                        <a:pt x="242434" y="20180"/>
                        <a:pt x="237779" y="16299"/>
                        <a:pt x="237003" y="17851"/>
                      </a:cubicBezTo>
                      <a:cubicBezTo>
                        <a:pt x="235452" y="19404"/>
                        <a:pt x="229245" y="20180"/>
                        <a:pt x="225366" y="17851"/>
                      </a:cubicBezTo>
                      <a:cubicBezTo>
                        <a:pt x="220711" y="15523"/>
                        <a:pt x="219160" y="10866"/>
                        <a:pt x="215281" y="10866"/>
                      </a:cubicBezTo>
                      <a:cubicBezTo>
                        <a:pt x="212178" y="10866"/>
                        <a:pt x="202092" y="4657"/>
                        <a:pt x="195886" y="0"/>
                      </a:cubicBezTo>
                      <a:cubicBezTo>
                        <a:pt x="195886" y="776"/>
                        <a:pt x="195886" y="1552"/>
                        <a:pt x="195886" y="2328"/>
                      </a:cubicBezTo>
                      <a:cubicBezTo>
                        <a:pt x="195886" y="5433"/>
                        <a:pt x="191231" y="7761"/>
                        <a:pt x="185025" y="7761"/>
                      </a:cubicBezTo>
                      <a:cubicBezTo>
                        <a:pt x="178818" y="7761"/>
                        <a:pt x="179594" y="14747"/>
                        <a:pt x="179594" y="19404"/>
                      </a:cubicBezTo>
                      <a:cubicBezTo>
                        <a:pt x="179594" y="24061"/>
                        <a:pt x="174939" y="24061"/>
                        <a:pt x="172612" y="28718"/>
                      </a:cubicBezTo>
                      <a:cubicBezTo>
                        <a:pt x="170285" y="33374"/>
                        <a:pt x="173388" y="34927"/>
                        <a:pt x="168733" y="37255"/>
                      </a:cubicBezTo>
                      <a:cubicBezTo>
                        <a:pt x="164078" y="39584"/>
                        <a:pt x="162527" y="43464"/>
                        <a:pt x="165630" y="48121"/>
                      </a:cubicBezTo>
                      <a:cubicBezTo>
                        <a:pt x="168733" y="52002"/>
                        <a:pt x="165630" y="55883"/>
                        <a:pt x="164854" y="58211"/>
                      </a:cubicBezTo>
                      <a:cubicBezTo>
                        <a:pt x="164078" y="60539"/>
                        <a:pt x="168733" y="61316"/>
                        <a:pt x="174164" y="65972"/>
                      </a:cubicBezTo>
                      <a:cubicBezTo>
                        <a:pt x="178818" y="70629"/>
                        <a:pt x="179594" y="64420"/>
                        <a:pt x="181922" y="67525"/>
                      </a:cubicBezTo>
                      <a:cubicBezTo>
                        <a:pt x="184249" y="70629"/>
                        <a:pt x="180370" y="76839"/>
                        <a:pt x="174939" y="76839"/>
                      </a:cubicBezTo>
                      <a:cubicBezTo>
                        <a:pt x="174164" y="76839"/>
                        <a:pt x="174164" y="76839"/>
                        <a:pt x="173388" y="76839"/>
                      </a:cubicBezTo>
                      <a:cubicBezTo>
                        <a:pt x="176491" y="79943"/>
                        <a:pt x="178043" y="83048"/>
                        <a:pt x="176491" y="84600"/>
                      </a:cubicBezTo>
                      <a:cubicBezTo>
                        <a:pt x="174164" y="88481"/>
                        <a:pt x="171836" y="88481"/>
                        <a:pt x="176491" y="92361"/>
                      </a:cubicBezTo>
                      <a:cubicBezTo>
                        <a:pt x="181146" y="97018"/>
                        <a:pt x="184249" y="90033"/>
                        <a:pt x="188128" y="95466"/>
                      </a:cubicBezTo>
                      <a:cubicBezTo>
                        <a:pt x="192007" y="100899"/>
                        <a:pt x="195110" y="104004"/>
                        <a:pt x="198989" y="94690"/>
                      </a:cubicBezTo>
                      <a:cubicBezTo>
                        <a:pt x="202868" y="85376"/>
                        <a:pt x="205971" y="72182"/>
                        <a:pt x="212953" y="69853"/>
                      </a:cubicBezTo>
                      <a:cubicBezTo>
                        <a:pt x="219936" y="67525"/>
                        <a:pt x="234676" y="64420"/>
                        <a:pt x="243985" y="53554"/>
                      </a:cubicBezTo>
                      <a:cubicBezTo>
                        <a:pt x="252519" y="41912"/>
                        <a:pt x="247864" y="41136"/>
                        <a:pt x="252519" y="38031"/>
                      </a:cubicBezTo>
                      <a:cubicBezTo>
                        <a:pt x="255622" y="35703"/>
                        <a:pt x="253295" y="32598"/>
                        <a:pt x="247864" y="26389"/>
                      </a:cubicBezTo>
                      <a:close/>
                      <a:moveTo>
                        <a:pt x="1937" y="21732"/>
                      </a:moveTo>
                      <a:cubicBezTo>
                        <a:pt x="-5045" y="31822"/>
                        <a:pt x="8919" y="41912"/>
                        <a:pt x="11246" y="37255"/>
                      </a:cubicBezTo>
                      <a:cubicBezTo>
                        <a:pt x="15125" y="32598"/>
                        <a:pt x="8919" y="11642"/>
                        <a:pt x="1937" y="21732"/>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4" name="Forma libre 1373">
                  <a:extLst>
                    <a:ext uri="{FF2B5EF4-FFF2-40B4-BE49-F238E27FC236}">
                      <a16:creationId xmlns:a16="http://schemas.microsoft.com/office/drawing/2014/main" id="{20A2C96B-1087-2CA6-2C74-0FE9B710D625}"/>
                    </a:ext>
                  </a:extLst>
                </p:cNvPr>
                <p:cNvSpPr/>
                <p:nvPr/>
              </p:nvSpPr>
              <p:spPr>
                <a:xfrm>
                  <a:off x="2955063" y="1214666"/>
                  <a:ext cx="958108" cy="713799"/>
                </a:xfrm>
                <a:custGeom>
                  <a:avLst/>
                  <a:gdLst>
                    <a:gd name="connsiteX0" fmla="*/ 903027 w 958108"/>
                    <a:gd name="connsiteY0" fmla="*/ 64899 h 713799"/>
                    <a:gd name="connsiteX1" fmla="*/ 871219 w 958108"/>
                    <a:gd name="connsiteY1" fmla="*/ 79646 h 713799"/>
                    <a:gd name="connsiteX2" fmla="*/ 839412 w 958108"/>
                    <a:gd name="connsiteY2" fmla="*/ 81198 h 713799"/>
                    <a:gd name="connsiteX3" fmla="*/ 825447 w 958108"/>
                    <a:gd name="connsiteY3" fmla="*/ 75765 h 713799"/>
                    <a:gd name="connsiteX4" fmla="*/ 795191 w 958108"/>
                    <a:gd name="connsiteY4" fmla="*/ 95945 h 713799"/>
                    <a:gd name="connsiteX5" fmla="*/ 768814 w 958108"/>
                    <a:gd name="connsiteY5" fmla="*/ 113020 h 713799"/>
                    <a:gd name="connsiteX6" fmla="*/ 794416 w 958108"/>
                    <a:gd name="connsiteY6" fmla="*/ 80422 h 713799"/>
                    <a:gd name="connsiteX7" fmla="*/ 785106 w 958108"/>
                    <a:gd name="connsiteY7" fmla="*/ 57914 h 713799"/>
                    <a:gd name="connsiteX8" fmla="*/ 764935 w 958108"/>
                    <a:gd name="connsiteY8" fmla="*/ 70332 h 713799"/>
                    <a:gd name="connsiteX9" fmla="*/ 715284 w 958108"/>
                    <a:gd name="connsiteY9" fmla="*/ 85855 h 713799"/>
                    <a:gd name="connsiteX10" fmla="*/ 747868 w 958108"/>
                    <a:gd name="connsiteY10" fmla="*/ 65675 h 713799"/>
                    <a:gd name="connsiteX11" fmla="*/ 685028 w 958108"/>
                    <a:gd name="connsiteY11" fmla="*/ 64123 h 713799"/>
                    <a:gd name="connsiteX12" fmla="*/ 630722 w 958108"/>
                    <a:gd name="connsiteY12" fmla="*/ 72661 h 713799"/>
                    <a:gd name="connsiteX13" fmla="*/ 690459 w 958108"/>
                    <a:gd name="connsiteY13" fmla="*/ 57138 h 713799"/>
                    <a:gd name="connsiteX14" fmla="*/ 764160 w 958108"/>
                    <a:gd name="connsiteY14" fmla="*/ 51705 h 713799"/>
                    <a:gd name="connsiteX15" fmla="*/ 807604 w 958108"/>
                    <a:gd name="connsiteY15" fmla="*/ 40062 h 713799"/>
                    <a:gd name="connsiteX16" fmla="*/ 778900 w 958108"/>
                    <a:gd name="connsiteY16" fmla="*/ 28420 h 713799"/>
                    <a:gd name="connsiteX17" fmla="*/ 757953 w 958108"/>
                    <a:gd name="connsiteY17" fmla="*/ 22211 h 713799"/>
                    <a:gd name="connsiteX18" fmla="*/ 739334 w 958108"/>
                    <a:gd name="connsiteY18" fmla="*/ 11345 h 713799"/>
                    <a:gd name="connsiteX19" fmla="*/ 695889 w 958108"/>
                    <a:gd name="connsiteY19" fmla="*/ 5912 h 713799"/>
                    <a:gd name="connsiteX20" fmla="*/ 648566 w 958108"/>
                    <a:gd name="connsiteY20" fmla="*/ 479 h 713799"/>
                    <a:gd name="connsiteX21" fmla="*/ 583399 w 958108"/>
                    <a:gd name="connsiteY21" fmla="*/ 2031 h 713799"/>
                    <a:gd name="connsiteX22" fmla="*/ 560901 w 958108"/>
                    <a:gd name="connsiteY22" fmla="*/ 5912 h 713799"/>
                    <a:gd name="connsiteX23" fmla="*/ 545385 w 958108"/>
                    <a:gd name="connsiteY23" fmla="*/ 13673 h 713799"/>
                    <a:gd name="connsiteX24" fmla="*/ 534524 w 958108"/>
                    <a:gd name="connsiteY24" fmla="*/ 19883 h 713799"/>
                    <a:gd name="connsiteX25" fmla="*/ 510474 w 958108"/>
                    <a:gd name="connsiteY25" fmla="*/ 14450 h 713799"/>
                    <a:gd name="connsiteX26" fmla="*/ 467805 w 958108"/>
                    <a:gd name="connsiteY26" fmla="*/ 14450 h 713799"/>
                    <a:gd name="connsiteX27" fmla="*/ 415827 w 958108"/>
                    <a:gd name="connsiteY27" fmla="*/ 20659 h 713799"/>
                    <a:gd name="connsiteX28" fmla="*/ 431343 w 958108"/>
                    <a:gd name="connsiteY28" fmla="*/ 34629 h 713799"/>
                    <a:gd name="connsiteX29" fmla="*/ 403414 w 958108"/>
                    <a:gd name="connsiteY29" fmla="*/ 43167 h 713799"/>
                    <a:gd name="connsiteX30" fmla="*/ 442980 w 958108"/>
                    <a:gd name="connsiteY30" fmla="*/ 68004 h 713799"/>
                    <a:gd name="connsiteX31" fmla="*/ 422809 w 958108"/>
                    <a:gd name="connsiteY31" fmla="*/ 64123 h 713799"/>
                    <a:gd name="connsiteX32" fmla="*/ 387898 w 958108"/>
                    <a:gd name="connsiteY32" fmla="*/ 50928 h 713799"/>
                    <a:gd name="connsiteX33" fmla="*/ 346005 w 958108"/>
                    <a:gd name="connsiteY33" fmla="*/ 41615 h 713799"/>
                    <a:gd name="connsiteX34" fmla="*/ 364624 w 958108"/>
                    <a:gd name="connsiteY34" fmla="*/ 63347 h 713799"/>
                    <a:gd name="connsiteX35" fmla="*/ 342902 w 958108"/>
                    <a:gd name="connsiteY35" fmla="*/ 64123 h 713799"/>
                    <a:gd name="connsiteX36" fmla="*/ 314198 w 958108"/>
                    <a:gd name="connsiteY36" fmla="*/ 48600 h 713799"/>
                    <a:gd name="connsiteX37" fmla="*/ 312646 w 958108"/>
                    <a:gd name="connsiteY37" fmla="*/ 68780 h 713799"/>
                    <a:gd name="connsiteX38" fmla="*/ 299457 w 958108"/>
                    <a:gd name="connsiteY38" fmla="*/ 79646 h 713799"/>
                    <a:gd name="connsiteX39" fmla="*/ 290924 w 958108"/>
                    <a:gd name="connsiteY39" fmla="*/ 47824 h 713799"/>
                    <a:gd name="connsiteX40" fmla="*/ 243600 w 958108"/>
                    <a:gd name="connsiteY40" fmla="*/ 55585 h 713799"/>
                    <a:gd name="connsiteX41" fmla="*/ 224981 w 958108"/>
                    <a:gd name="connsiteY41" fmla="*/ 65675 h 713799"/>
                    <a:gd name="connsiteX42" fmla="*/ 214896 w 958108"/>
                    <a:gd name="connsiteY42" fmla="*/ 68780 h 713799"/>
                    <a:gd name="connsiteX43" fmla="*/ 179985 w 958108"/>
                    <a:gd name="connsiteY43" fmla="*/ 73437 h 713799"/>
                    <a:gd name="connsiteX44" fmla="*/ 184640 w 958108"/>
                    <a:gd name="connsiteY44" fmla="*/ 96721 h 713799"/>
                    <a:gd name="connsiteX45" fmla="*/ 154384 w 958108"/>
                    <a:gd name="connsiteY45" fmla="*/ 92064 h 713799"/>
                    <a:gd name="connsiteX46" fmla="*/ 83786 w 958108"/>
                    <a:gd name="connsiteY46" fmla="*/ 130095 h 713799"/>
                    <a:gd name="connsiteX47" fmla="*/ 121800 w 958108"/>
                    <a:gd name="connsiteY47" fmla="*/ 136305 h 713799"/>
                    <a:gd name="connsiteX48" fmla="*/ 108611 w 958108"/>
                    <a:gd name="connsiteY48" fmla="*/ 165022 h 713799"/>
                    <a:gd name="connsiteX49" fmla="*/ 59736 w 958108"/>
                    <a:gd name="connsiteY49" fmla="*/ 173560 h 713799"/>
                    <a:gd name="connsiteX50" fmla="*/ 0 w 958108"/>
                    <a:gd name="connsiteY50" fmla="*/ 196844 h 713799"/>
                    <a:gd name="connsiteX51" fmla="*/ 9310 w 958108"/>
                    <a:gd name="connsiteY51" fmla="*/ 208486 h 713799"/>
                    <a:gd name="connsiteX52" fmla="*/ 34911 w 958108"/>
                    <a:gd name="connsiteY52" fmla="*/ 216248 h 713799"/>
                    <a:gd name="connsiteX53" fmla="*/ 77580 w 958108"/>
                    <a:gd name="connsiteY53" fmla="*/ 219352 h 713799"/>
                    <a:gd name="connsiteX54" fmla="*/ 101629 w 958108"/>
                    <a:gd name="connsiteY54" fmla="*/ 228666 h 713799"/>
                    <a:gd name="connsiteX55" fmla="*/ 59736 w 958108"/>
                    <a:gd name="connsiteY55" fmla="*/ 231771 h 713799"/>
                    <a:gd name="connsiteX56" fmla="*/ 21722 w 958108"/>
                    <a:gd name="connsiteY56" fmla="*/ 239532 h 713799"/>
                    <a:gd name="connsiteX57" fmla="*/ 49651 w 958108"/>
                    <a:gd name="connsiteY57" fmla="*/ 247293 h 713799"/>
                    <a:gd name="connsiteX58" fmla="*/ 50427 w 958108"/>
                    <a:gd name="connsiteY58" fmla="*/ 259712 h 713799"/>
                    <a:gd name="connsiteX59" fmla="*/ 69046 w 958108"/>
                    <a:gd name="connsiteY59" fmla="*/ 269802 h 713799"/>
                    <a:gd name="connsiteX60" fmla="*/ 94647 w 958108"/>
                    <a:gd name="connsiteY60" fmla="*/ 272906 h 713799"/>
                    <a:gd name="connsiteX61" fmla="*/ 110163 w 958108"/>
                    <a:gd name="connsiteY61" fmla="*/ 271354 h 713799"/>
                    <a:gd name="connsiteX62" fmla="*/ 131110 w 958108"/>
                    <a:gd name="connsiteY62" fmla="*/ 267473 h 713799"/>
                    <a:gd name="connsiteX63" fmla="*/ 149729 w 958108"/>
                    <a:gd name="connsiteY63" fmla="*/ 263593 h 713799"/>
                    <a:gd name="connsiteX64" fmla="*/ 200155 w 958108"/>
                    <a:gd name="connsiteY64" fmla="*/ 276787 h 713799"/>
                    <a:gd name="connsiteX65" fmla="*/ 224981 w 958108"/>
                    <a:gd name="connsiteY65" fmla="*/ 293086 h 713799"/>
                    <a:gd name="connsiteX66" fmla="*/ 246703 w 958108"/>
                    <a:gd name="connsiteY66" fmla="*/ 314042 h 713799"/>
                    <a:gd name="connsiteX67" fmla="*/ 260668 w 958108"/>
                    <a:gd name="connsiteY67" fmla="*/ 339655 h 713799"/>
                    <a:gd name="connsiteX68" fmla="*/ 271529 w 958108"/>
                    <a:gd name="connsiteY68" fmla="*/ 356730 h 713799"/>
                    <a:gd name="connsiteX69" fmla="*/ 279287 w 958108"/>
                    <a:gd name="connsiteY69" fmla="*/ 373029 h 713799"/>
                    <a:gd name="connsiteX70" fmla="*/ 271529 w 958108"/>
                    <a:gd name="connsiteY70" fmla="*/ 392433 h 713799"/>
                    <a:gd name="connsiteX71" fmla="*/ 279287 w 958108"/>
                    <a:gd name="connsiteY71" fmla="*/ 413389 h 713799"/>
                    <a:gd name="connsiteX72" fmla="*/ 302561 w 958108"/>
                    <a:gd name="connsiteY72" fmla="*/ 403299 h 713799"/>
                    <a:gd name="connsiteX73" fmla="*/ 307991 w 958108"/>
                    <a:gd name="connsiteY73" fmla="*/ 418822 h 713799"/>
                    <a:gd name="connsiteX74" fmla="*/ 338247 w 958108"/>
                    <a:gd name="connsiteY74" fmla="*/ 432792 h 713799"/>
                    <a:gd name="connsiteX75" fmla="*/ 332041 w 958108"/>
                    <a:gd name="connsiteY75" fmla="*/ 439002 h 713799"/>
                    <a:gd name="connsiteX76" fmla="*/ 290148 w 958108"/>
                    <a:gd name="connsiteY76" fmla="*/ 435897 h 713799"/>
                    <a:gd name="connsiteX77" fmla="*/ 332041 w 958108"/>
                    <a:gd name="connsiteY77" fmla="*/ 455301 h 713799"/>
                    <a:gd name="connsiteX78" fmla="*/ 346005 w 958108"/>
                    <a:gd name="connsiteY78" fmla="*/ 471600 h 713799"/>
                    <a:gd name="connsiteX79" fmla="*/ 342902 w 958108"/>
                    <a:gd name="connsiteY79" fmla="*/ 493332 h 713799"/>
                    <a:gd name="connsiteX80" fmla="*/ 322731 w 958108"/>
                    <a:gd name="connsiteY80" fmla="*/ 494108 h 713799"/>
                    <a:gd name="connsiteX81" fmla="*/ 310319 w 958108"/>
                    <a:gd name="connsiteY81" fmla="*/ 504974 h 713799"/>
                    <a:gd name="connsiteX82" fmla="*/ 297130 w 958108"/>
                    <a:gd name="connsiteY82" fmla="*/ 528258 h 713799"/>
                    <a:gd name="connsiteX83" fmla="*/ 312646 w 958108"/>
                    <a:gd name="connsiteY83" fmla="*/ 541453 h 713799"/>
                    <a:gd name="connsiteX84" fmla="*/ 301009 w 958108"/>
                    <a:gd name="connsiteY84" fmla="*/ 555424 h 713799"/>
                    <a:gd name="connsiteX85" fmla="*/ 322731 w 958108"/>
                    <a:gd name="connsiteY85" fmla="*/ 577932 h 713799"/>
                    <a:gd name="connsiteX86" fmla="*/ 325834 w 958108"/>
                    <a:gd name="connsiteY86" fmla="*/ 604321 h 713799"/>
                    <a:gd name="connsiteX87" fmla="*/ 335144 w 958108"/>
                    <a:gd name="connsiteY87" fmla="*/ 612858 h 713799"/>
                    <a:gd name="connsiteX88" fmla="*/ 342902 w 958108"/>
                    <a:gd name="connsiteY88" fmla="*/ 628381 h 713799"/>
                    <a:gd name="connsiteX89" fmla="*/ 354539 w 958108"/>
                    <a:gd name="connsiteY89" fmla="*/ 641576 h 713799"/>
                    <a:gd name="connsiteX90" fmla="*/ 362297 w 958108"/>
                    <a:gd name="connsiteY90" fmla="*/ 660203 h 713799"/>
                    <a:gd name="connsiteX91" fmla="*/ 380140 w 958108"/>
                    <a:gd name="connsiteY91" fmla="*/ 678831 h 713799"/>
                    <a:gd name="connsiteX92" fmla="*/ 397984 w 958108"/>
                    <a:gd name="connsiteY92" fmla="*/ 690473 h 713799"/>
                    <a:gd name="connsiteX93" fmla="*/ 413499 w 958108"/>
                    <a:gd name="connsiteY93" fmla="*/ 695130 h 713799"/>
                    <a:gd name="connsiteX94" fmla="*/ 432119 w 958108"/>
                    <a:gd name="connsiteY94" fmla="*/ 702891 h 713799"/>
                    <a:gd name="connsiteX95" fmla="*/ 459271 w 958108"/>
                    <a:gd name="connsiteY95" fmla="*/ 713757 h 713799"/>
                    <a:gd name="connsiteX96" fmla="*/ 470908 w 958108"/>
                    <a:gd name="connsiteY96" fmla="*/ 702115 h 713799"/>
                    <a:gd name="connsiteX97" fmla="*/ 478666 w 958108"/>
                    <a:gd name="connsiteY97" fmla="*/ 677279 h 713799"/>
                    <a:gd name="connsiteX98" fmla="*/ 477115 w 958108"/>
                    <a:gd name="connsiteY98" fmla="*/ 652442 h 713799"/>
                    <a:gd name="connsiteX99" fmla="*/ 484873 w 958108"/>
                    <a:gd name="connsiteY99" fmla="*/ 644680 h 713799"/>
                    <a:gd name="connsiteX100" fmla="*/ 496510 w 958108"/>
                    <a:gd name="connsiteY100" fmla="*/ 633814 h 713799"/>
                    <a:gd name="connsiteX101" fmla="*/ 502716 w 958108"/>
                    <a:gd name="connsiteY101" fmla="*/ 622172 h 713799"/>
                    <a:gd name="connsiteX102" fmla="*/ 503492 w 958108"/>
                    <a:gd name="connsiteY102" fmla="*/ 611306 h 713799"/>
                    <a:gd name="connsiteX103" fmla="*/ 509698 w 958108"/>
                    <a:gd name="connsiteY103" fmla="*/ 603545 h 713799"/>
                    <a:gd name="connsiteX104" fmla="*/ 506595 w 958108"/>
                    <a:gd name="connsiteY104" fmla="*/ 591902 h 713799"/>
                    <a:gd name="connsiteX105" fmla="*/ 508922 w 958108"/>
                    <a:gd name="connsiteY105" fmla="*/ 585693 h 713799"/>
                    <a:gd name="connsiteX106" fmla="*/ 517456 w 958108"/>
                    <a:gd name="connsiteY106" fmla="*/ 581813 h 713799"/>
                    <a:gd name="connsiteX107" fmla="*/ 532196 w 958108"/>
                    <a:gd name="connsiteY107" fmla="*/ 572499 h 713799"/>
                    <a:gd name="connsiteX108" fmla="*/ 545385 w 958108"/>
                    <a:gd name="connsiteY108" fmla="*/ 559304 h 713799"/>
                    <a:gd name="connsiteX109" fmla="*/ 553143 w 958108"/>
                    <a:gd name="connsiteY109" fmla="*/ 558528 h 713799"/>
                    <a:gd name="connsiteX110" fmla="*/ 556246 w 958108"/>
                    <a:gd name="connsiteY110" fmla="*/ 567066 h 713799"/>
                    <a:gd name="connsiteX111" fmla="*/ 584951 w 958108"/>
                    <a:gd name="connsiteY111" fmla="*/ 560857 h 713799"/>
                    <a:gd name="connsiteX112" fmla="*/ 619861 w 958108"/>
                    <a:gd name="connsiteY112" fmla="*/ 530587 h 713799"/>
                    <a:gd name="connsiteX113" fmla="*/ 639256 w 958108"/>
                    <a:gd name="connsiteY113" fmla="*/ 511183 h 713799"/>
                    <a:gd name="connsiteX114" fmla="*/ 653996 w 958108"/>
                    <a:gd name="connsiteY114" fmla="*/ 504974 h 713799"/>
                    <a:gd name="connsiteX115" fmla="*/ 669512 w 958108"/>
                    <a:gd name="connsiteY115" fmla="*/ 501093 h 713799"/>
                    <a:gd name="connsiteX116" fmla="*/ 692786 w 958108"/>
                    <a:gd name="connsiteY116" fmla="*/ 495660 h 713799"/>
                    <a:gd name="connsiteX117" fmla="*/ 748644 w 958108"/>
                    <a:gd name="connsiteY117" fmla="*/ 480137 h 713799"/>
                    <a:gd name="connsiteX118" fmla="*/ 792864 w 958108"/>
                    <a:gd name="connsiteY118" fmla="*/ 456853 h 713799"/>
                    <a:gd name="connsiteX119" fmla="*/ 799070 w 958108"/>
                    <a:gd name="connsiteY119" fmla="*/ 449092 h 713799"/>
                    <a:gd name="connsiteX120" fmla="*/ 771142 w 958108"/>
                    <a:gd name="connsiteY120" fmla="*/ 450644 h 713799"/>
                    <a:gd name="connsiteX121" fmla="*/ 736231 w 958108"/>
                    <a:gd name="connsiteY121" fmla="*/ 446763 h 713799"/>
                    <a:gd name="connsiteX122" fmla="*/ 740886 w 958108"/>
                    <a:gd name="connsiteY122" fmla="*/ 436673 h 713799"/>
                    <a:gd name="connsiteX123" fmla="*/ 743989 w 958108"/>
                    <a:gd name="connsiteY123" fmla="*/ 421926 h 713799"/>
                    <a:gd name="connsiteX124" fmla="*/ 766487 w 958108"/>
                    <a:gd name="connsiteY124" fmla="*/ 429688 h 713799"/>
                    <a:gd name="connsiteX125" fmla="*/ 800622 w 958108"/>
                    <a:gd name="connsiteY125" fmla="*/ 441330 h 713799"/>
                    <a:gd name="connsiteX126" fmla="*/ 806053 w 958108"/>
                    <a:gd name="connsiteY126" fmla="*/ 420374 h 713799"/>
                    <a:gd name="connsiteX127" fmla="*/ 765711 w 958108"/>
                    <a:gd name="connsiteY127" fmla="*/ 384671 h 713799"/>
                    <a:gd name="connsiteX128" fmla="*/ 788985 w 958108"/>
                    <a:gd name="connsiteY128" fmla="*/ 387776 h 713799"/>
                    <a:gd name="connsiteX129" fmla="*/ 803725 w 958108"/>
                    <a:gd name="connsiteY129" fmla="*/ 371477 h 713799"/>
                    <a:gd name="connsiteX130" fmla="*/ 766487 w 958108"/>
                    <a:gd name="connsiteY130" fmla="*/ 370701 h 713799"/>
                    <a:gd name="connsiteX131" fmla="*/ 759505 w 958108"/>
                    <a:gd name="connsiteY131" fmla="*/ 360611 h 713799"/>
                    <a:gd name="connsiteX132" fmla="*/ 765711 w 958108"/>
                    <a:gd name="connsiteY132" fmla="*/ 347416 h 713799"/>
                    <a:gd name="connsiteX133" fmla="*/ 800622 w 958108"/>
                    <a:gd name="connsiteY133" fmla="*/ 357506 h 713799"/>
                    <a:gd name="connsiteX134" fmla="*/ 826999 w 958108"/>
                    <a:gd name="connsiteY134" fmla="*/ 351297 h 713799"/>
                    <a:gd name="connsiteX135" fmla="*/ 806053 w 958108"/>
                    <a:gd name="connsiteY135" fmla="*/ 331893 h 713799"/>
                    <a:gd name="connsiteX136" fmla="*/ 840963 w 958108"/>
                    <a:gd name="connsiteY136" fmla="*/ 328789 h 713799"/>
                    <a:gd name="connsiteX137" fmla="*/ 844842 w 958108"/>
                    <a:gd name="connsiteY137" fmla="*/ 317923 h 713799"/>
                    <a:gd name="connsiteX138" fmla="*/ 816914 w 958108"/>
                    <a:gd name="connsiteY138" fmla="*/ 300071 h 713799"/>
                    <a:gd name="connsiteX139" fmla="*/ 844066 w 958108"/>
                    <a:gd name="connsiteY139" fmla="*/ 295415 h 713799"/>
                    <a:gd name="connsiteX140" fmla="*/ 836309 w 958108"/>
                    <a:gd name="connsiteY140" fmla="*/ 266697 h 713799"/>
                    <a:gd name="connsiteX141" fmla="*/ 808380 w 958108"/>
                    <a:gd name="connsiteY141" fmla="*/ 259712 h 713799"/>
                    <a:gd name="connsiteX142" fmla="*/ 796743 w 958108"/>
                    <a:gd name="connsiteY142" fmla="*/ 248070 h 713799"/>
                    <a:gd name="connsiteX143" fmla="*/ 817689 w 958108"/>
                    <a:gd name="connsiteY143" fmla="*/ 244965 h 713799"/>
                    <a:gd name="connsiteX144" fmla="*/ 860358 w 958108"/>
                    <a:gd name="connsiteY144" fmla="*/ 244965 h 713799"/>
                    <a:gd name="connsiteX145" fmla="*/ 851049 w 958108"/>
                    <a:gd name="connsiteY145" fmla="*/ 228666 h 713799"/>
                    <a:gd name="connsiteX146" fmla="*/ 825447 w 958108"/>
                    <a:gd name="connsiteY146" fmla="*/ 223233 h 713799"/>
                    <a:gd name="connsiteX147" fmla="*/ 846394 w 958108"/>
                    <a:gd name="connsiteY147" fmla="*/ 218576 h 713799"/>
                    <a:gd name="connsiteX148" fmla="*/ 815362 w 958108"/>
                    <a:gd name="connsiteY148" fmla="*/ 211591 h 713799"/>
                    <a:gd name="connsiteX149" fmla="*/ 802949 w 958108"/>
                    <a:gd name="connsiteY149" fmla="*/ 212367 h 713799"/>
                    <a:gd name="connsiteX150" fmla="*/ 812259 w 958108"/>
                    <a:gd name="connsiteY150" fmla="*/ 183649 h 713799"/>
                    <a:gd name="connsiteX151" fmla="*/ 840187 w 958108"/>
                    <a:gd name="connsiteY151" fmla="*/ 162694 h 713799"/>
                    <a:gd name="connsiteX152" fmla="*/ 865789 w 958108"/>
                    <a:gd name="connsiteY152" fmla="*/ 147171 h 713799"/>
                    <a:gd name="connsiteX153" fmla="*/ 854928 w 958108"/>
                    <a:gd name="connsiteY153" fmla="*/ 134752 h 713799"/>
                    <a:gd name="connsiteX154" fmla="*/ 829326 w 958108"/>
                    <a:gd name="connsiteY154" fmla="*/ 143290 h 713799"/>
                    <a:gd name="connsiteX155" fmla="*/ 850273 w 958108"/>
                    <a:gd name="connsiteY155" fmla="*/ 130095 h 713799"/>
                    <a:gd name="connsiteX156" fmla="*/ 889838 w 958108"/>
                    <a:gd name="connsiteY156" fmla="*/ 124662 h 713799"/>
                    <a:gd name="connsiteX157" fmla="*/ 861134 w 958108"/>
                    <a:gd name="connsiteY157" fmla="*/ 117677 h 713799"/>
                    <a:gd name="connsiteX158" fmla="*/ 868892 w 958108"/>
                    <a:gd name="connsiteY158" fmla="*/ 112244 h 713799"/>
                    <a:gd name="connsiteX159" fmla="*/ 903027 w 958108"/>
                    <a:gd name="connsiteY159" fmla="*/ 105259 h 713799"/>
                    <a:gd name="connsiteX160" fmla="*/ 923198 w 958108"/>
                    <a:gd name="connsiteY160" fmla="*/ 96721 h 713799"/>
                    <a:gd name="connsiteX161" fmla="*/ 958109 w 958108"/>
                    <a:gd name="connsiteY161" fmla="*/ 80422 h 713799"/>
                    <a:gd name="connsiteX162" fmla="*/ 903027 w 958108"/>
                    <a:gd name="connsiteY162" fmla="*/ 64899 h 713799"/>
                    <a:gd name="connsiteX163" fmla="*/ 328162 w 958108"/>
                    <a:gd name="connsiteY163" fmla="*/ 466943 h 713799"/>
                    <a:gd name="connsiteX164" fmla="*/ 315749 w 958108"/>
                    <a:gd name="connsiteY164" fmla="*/ 455301 h 713799"/>
                    <a:gd name="connsiteX165" fmla="*/ 285493 w 958108"/>
                    <a:gd name="connsiteY165" fmla="*/ 449868 h 713799"/>
                    <a:gd name="connsiteX166" fmla="*/ 283166 w 958108"/>
                    <a:gd name="connsiteY166" fmla="*/ 463062 h 713799"/>
                    <a:gd name="connsiteX167" fmla="*/ 300233 w 958108"/>
                    <a:gd name="connsiteY167" fmla="*/ 473152 h 713799"/>
                    <a:gd name="connsiteX168" fmla="*/ 328162 w 958108"/>
                    <a:gd name="connsiteY168" fmla="*/ 466943 h 71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958108" h="713799">
                      <a:moveTo>
                        <a:pt x="903027" y="64899"/>
                      </a:moveTo>
                      <a:cubicBezTo>
                        <a:pt x="885959" y="64899"/>
                        <a:pt x="871995" y="68004"/>
                        <a:pt x="871219" y="79646"/>
                      </a:cubicBezTo>
                      <a:cubicBezTo>
                        <a:pt x="870444" y="91288"/>
                        <a:pt x="848721" y="77317"/>
                        <a:pt x="839412" y="81198"/>
                      </a:cubicBezTo>
                      <a:cubicBezTo>
                        <a:pt x="830102" y="85079"/>
                        <a:pt x="834757" y="71884"/>
                        <a:pt x="825447" y="75765"/>
                      </a:cubicBezTo>
                      <a:cubicBezTo>
                        <a:pt x="816138" y="80422"/>
                        <a:pt x="806053" y="91288"/>
                        <a:pt x="795191" y="95945"/>
                      </a:cubicBezTo>
                      <a:cubicBezTo>
                        <a:pt x="784330" y="100602"/>
                        <a:pt x="775796" y="112244"/>
                        <a:pt x="768814" y="113020"/>
                      </a:cubicBezTo>
                      <a:cubicBezTo>
                        <a:pt x="761832" y="113796"/>
                        <a:pt x="783554" y="92064"/>
                        <a:pt x="794416" y="80422"/>
                      </a:cubicBezTo>
                      <a:cubicBezTo>
                        <a:pt x="805277" y="69556"/>
                        <a:pt x="799846" y="56361"/>
                        <a:pt x="785106" y="57914"/>
                      </a:cubicBezTo>
                      <a:cubicBezTo>
                        <a:pt x="770366" y="59466"/>
                        <a:pt x="773469" y="68780"/>
                        <a:pt x="764935" y="70332"/>
                      </a:cubicBezTo>
                      <a:cubicBezTo>
                        <a:pt x="756402" y="71884"/>
                        <a:pt x="716836" y="92064"/>
                        <a:pt x="715284" y="85855"/>
                      </a:cubicBezTo>
                      <a:cubicBezTo>
                        <a:pt x="713733" y="79646"/>
                        <a:pt x="747868" y="69556"/>
                        <a:pt x="747868" y="65675"/>
                      </a:cubicBezTo>
                      <a:cubicBezTo>
                        <a:pt x="747092" y="61794"/>
                        <a:pt x="704423" y="61018"/>
                        <a:pt x="685028" y="64123"/>
                      </a:cubicBezTo>
                      <a:cubicBezTo>
                        <a:pt x="665633" y="67227"/>
                        <a:pt x="631498" y="78094"/>
                        <a:pt x="630722" y="72661"/>
                      </a:cubicBezTo>
                      <a:cubicBezTo>
                        <a:pt x="629947" y="67227"/>
                        <a:pt x="670288" y="59466"/>
                        <a:pt x="690459" y="57138"/>
                      </a:cubicBezTo>
                      <a:cubicBezTo>
                        <a:pt x="711405" y="54809"/>
                        <a:pt x="747868" y="58690"/>
                        <a:pt x="764160" y="51705"/>
                      </a:cubicBezTo>
                      <a:cubicBezTo>
                        <a:pt x="779675" y="45495"/>
                        <a:pt x="803725" y="44719"/>
                        <a:pt x="807604" y="40062"/>
                      </a:cubicBezTo>
                      <a:cubicBezTo>
                        <a:pt x="811483" y="34629"/>
                        <a:pt x="789761" y="28420"/>
                        <a:pt x="778900" y="28420"/>
                      </a:cubicBezTo>
                      <a:cubicBezTo>
                        <a:pt x="768039" y="29196"/>
                        <a:pt x="756402" y="27644"/>
                        <a:pt x="757953" y="22211"/>
                      </a:cubicBezTo>
                      <a:cubicBezTo>
                        <a:pt x="758729" y="16778"/>
                        <a:pt x="740886" y="15226"/>
                        <a:pt x="739334" y="11345"/>
                      </a:cubicBezTo>
                      <a:cubicBezTo>
                        <a:pt x="737782" y="7464"/>
                        <a:pt x="702871" y="10569"/>
                        <a:pt x="695889" y="5912"/>
                      </a:cubicBezTo>
                      <a:cubicBezTo>
                        <a:pt x="688131" y="1255"/>
                        <a:pt x="667185" y="-1073"/>
                        <a:pt x="648566" y="479"/>
                      </a:cubicBezTo>
                      <a:cubicBezTo>
                        <a:pt x="629947" y="2031"/>
                        <a:pt x="591933" y="1255"/>
                        <a:pt x="583399" y="2031"/>
                      </a:cubicBezTo>
                      <a:cubicBezTo>
                        <a:pt x="574865" y="2807"/>
                        <a:pt x="569435" y="5912"/>
                        <a:pt x="560901" y="5912"/>
                      </a:cubicBezTo>
                      <a:cubicBezTo>
                        <a:pt x="553143" y="5136"/>
                        <a:pt x="540730" y="8240"/>
                        <a:pt x="545385" y="13673"/>
                      </a:cubicBezTo>
                      <a:cubicBezTo>
                        <a:pt x="553919" y="22987"/>
                        <a:pt x="532972" y="26868"/>
                        <a:pt x="534524" y="19883"/>
                      </a:cubicBezTo>
                      <a:cubicBezTo>
                        <a:pt x="536075" y="12897"/>
                        <a:pt x="516680" y="9793"/>
                        <a:pt x="510474" y="14450"/>
                      </a:cubicBezTo>
                      <a:cubicBezTo>
                        <a:pt x="503492" y="19883"/>
                        <a:pt x="472460" y="8240"/>
                        <a:pt x="467805" y="14450"/>
                      </a:cubicBezTo>
                      <a:cubicBezTo>
                        <a:pt x="463150" y="20659"/>
                        <a:pt x="426688" y="18330"/>
                        <a:pt x="415827" y="20659"/>
                      </a:cubicBezTo>
                      <a:cubicBezTo>
                        <a:pt x="404966" y="22211"/>
                        <a:pt x="432119" y="29972"/>
                        <a:pt x="431343" y="34629"/>
                      </a:cubicBezTo>
                      <a:cubicBezTo>
                        <a:pt x="430567" y="39286"/>
                        <a:pt x="396432" y="34629"/>
                        <a:pt x="403414" y="43167"/>
                      </a:cubicBezTo>
                      <a:cubicBezTo>
                        <a:pt x="410396" y="51705"/>
                        <a:pt x="432119" y="57138"/>
                        <a:pt x="442980" y="68004"/>
                      </a:cubicBezTo>
                      <a:cubicBezTo>
                        <a:pt x="453841" y="78870"/>
                        <a:pt x="434446" y="71884"/>
                        <a:pt x="422809" y="64123"/>
                      </a:cubicBezTo>
                      <a:cubicBezTo>
                        <a:pt x="411172" y="56361"/>
                        <a:pt x="395656" y="58690"/>
                        <a:pt x="387898" y="50928"/>
                      </a:cubicBezTo>
                      <a:cubicBezTo>
                        <a:pt x="380140" y="43167"/>
                        <a:pt x="352987" y="36958"/>
                        <a:pt x="346005" y="41615"/>
                      </a:cubicBezTo>
                      <a:cubicBezTo>
                        <a:pt x="337471" y="47048"/>
                        <a:pt x="364624" y="57138"/>
                        <a:pt x="364624" y="63347"/>
                      </a:cubicBezTo>
                      <a:cubicBezTo>
                        <a:pt x="364624" y="69556"/>
                        <a:pt x="346005" y="61794"/>
                        <a:pt x="342902" y="64123"/>
                      </a:cubicBezTo>
                      <a:cubicBezTo>
                        <a:pt x="339799" y="66451"/>
                        <a:pt x="323507" y="48600"/>
                        <a:pt x="314198" y="48600"/>
                      </a:cubicBezTo>
                      <a:cubicBezTo>
                        <a:pt x="304888" y="48600"/>
                        <a:pt x="312646" y="57138"/>
                        <a:pt x="312646" y="68780"/>
                      </a:cubicBezTo>
                      <a:cubicBezTo>
                        <a:pt x="312646" y="80422"/>
                        <a:pt x="294803" y="87407"/>
                        <a:pt x="299457" y="79646"/>
                      </a:cubicBezTo>
                      <a:cubicBezTo>
                        <a:pt x="304888" y="71884"/>
                        <a:pt x="301009" y="51705"/>
                        <a:pt x="290924" y="47824"/>
                      </a:cubicBezTo>
                      <a:cubicBezTo>
                        <a:pt x="281614" y="43943"/>
                        <a:pt x="256013" y="55585"/>
                        <a:pt x="243600" y="55585"/>
                      </a:cubicBezTo>
                      <a:cubicBezTo>
                        <a:pt x="230411" y="54809"/>
                        <a:pt x="213344" y="59466"/>
                        <a:pt x="224981" y="65675"/>
                      </a:cubicBezTo>
                      <a:cubicBezTo>
                        <a:pt x="235842" y="71884"/>
                        <a:pt x="224205" y="75765"/>
                        <a:pt x="214896" y="68780"/>
                      </a:cubicBezTo>
                      <a:cubicBezTo>
                        <a:pt x="205586" y="61794"/>
                        <a:pt x="173003" y="68780"/>
                        <a:pt x="179985" y="73437"/>
                      </a:cubicBezTo>
                      <a:cubicBezTo>
                        <a:pt x="186191" y="78094"/>
                        <a:pt x="188519" y="91288"/>
                        <a:pt x="184640" y="96721"/>
                      </a:cubicBezTo>
                      <a:cubicBezTo>
                        <a:pt x="180761" y="102154"/>
                        <a:pt x="166796" y="91288"/>
                        <a:pt x="154384" y="92064"/>
                      </a:cubicBezTo>
                      <a:cubicBezTo>
                        <a:pt x="141971" y="92840"/>
                        <a:pt x="79907" y="122334"/>
                        <a:pt x="83786" y="130095"/>
                      </a:cubicBezTo>
                      <a:cubicBezTo>
                        <a:pt x="87665" y="137857"/>
                        <a:pt x="114042" y="131648"/>
                        <a:pt x="121800" y="136305"/>
                      </a:cubicBezTo>
                      <a:cubicBezTo>
                        <a:pt x="130334" y="140961"/>
                        <a:pt x="118697" y="158037"/>
                        <a:pt x="108611" y="165022"/>
                      </a:cubicBezTo>
                      <a:cubicBezTo>
                        <a:pt x="98526" y="172007"/>
                        <a:pt x="60512" y="165798"/>
                        <a:pt x="59736" y="173560"/>
                      </a:cubicBezTo>
                      <a:cubicBezTo>
                        <a:pt x="58961" y="182097"/>
                        <a:pt x="0" y="182873"/>
                        <a:pt x="0" y="196844"/>
                      </a:cubicBezTo>
                      <a:cubicBezTo>
                        <a:pt x="0" y="202277"/>
                        <a:pt x="3103" y="206934"/>
                        <a:pt x="9310" y="208486"/>
                      </a:cubicBezTo>
                      <a:cubicBezTo>
                        <a:pt x="17843" y="210038"/>
                        <a:pt x="27929" y="207710"/>
                        <a:pt x="34911" y="216248"/>
                      </a:cubicBezTo>
                      <a:cubicBezTo>
                        <a:pt x="42669" y="224785"/>
                        <a:pt x="62840" y="224785"/>
                        <a:pt x="77580" y="219352"/>
                      </a:cubicBezTo>
                      <a:cubicBezTo>
                        <a:pt x="91544" y="213919"/>
                        <a:pt x="102405" y="220128"/>
                        <a:pt x="101629" y="228666"/>
                      </a:cubicBezTo>
                      <a:cubicBezTo>
                        <a:pt x="100854" y="237204"/>
                        <a:pt x="69046" y="225561"/>
                        <a:pt x="59736" y="231771"/>
                      </a:cubicBezTo>
                      <a:cubicBezTo>
                        <a:pt x="50427" y="237980"/>
                        <a:pt x="20171" y="232547"/>
                        <a:pt x="21722" y="239532"/>
                      </a:cubicBezTo>
                      <a:cubicBezTo>
                        <a:pt x="23274" y="245741"/>
                        <a:pt x="38014" y="244965"/>
                        <a:pt x="49651" y="247293"/>
                      </a:cubicBezTo>
                      <a:cubicBezTo>
                        <a:pt x="61288" y="249622"/>
                        <a:pt x="50427" y="255055"/>
                        <a:pt x="50427" y="259712"/>
                      </a:cubicBezTo>
                      <a:cubicBezTo>
                        <a:pt x="49651" y="265145"/>
                        <a:pt x="56633" y="263593"/>
                        <a:pt x="69046" y="269802"/>
                      </a:cubicBezTo>
                      <a:cubicBezTo>
                        <a:pt x="80683" y="276011"/>
                        <a:pt x="100854" y="279115"/>
                        <a:pt x="94647" y="272906"/>
                      </a:cubicBezTo>
                      <a:cubicBezTo>
                        <a:pt x="88441" y="265921"/>
                        <a:pt x="107060" y="266697"/>
                        <a:pt x="110163" y="271354"/>
                      </a:cubicBezTo>
                      <a:cubicBezTo>
                        <a:pt x="113266" y="275235"/>
                        <a:pt x="121800" y="265145"/>
                        <a:pt x="131110" y="267473"/>
                      </a:cubicBezTo>
                      <a:cubicBezTo>
                        <a:pt x="139643" y="269802"/>
                        <a:pt x="142747" y="258936"/>
                        <a:pt x="149729" y="263593"/>
                      </a:cubicBezTo>
                      <a:cubicBezTo>
                        <a:pt x="156711" y="268249"/>
                        <a:pt x="189294" y="271354"/>
                        <a:pt x="200155" y="276787"/>
                      </a:cubicBezTo>
                      <a:cubicBezTo>
                        <a:pt x="211017" y="282996"/>
                        <a:pt x="226533" y="284548"/>
                        <a:pt x="224981" y="293086"/>
                      </a:cubicBezTo>
                      <a:cubicBezTo>
                        <a:pt x="223429" y="301624"/>
                        <a:pt x="234290" y="308609"/>
                        <a:pt x="246703" y="314042"/>
                      </a:cubicBezTo>
                      <a:cubicBezTo>
                        <a:pt x="259116" y="319475"/>
                        <a:pt x="261443" y="331893"/>
                        <a:pt x="260668" y="339655"/>
                      </a:cubicBezTo>
                      <a:cubicBezTo>
                        <a:pt x="259892" y="347416"/>
                        <a:pt x="273856" y="352849"/>
                        <a:pt x="271529" y="356730"/>
                      </a:cubicBezTo>
                      <a:cubicBezTo>
                        <a:pt x="269201" y="360611"/>
                        <a:pt x="270753" y="365268"/>
                        <a:pt x="279287" y="373029"/>
                      </a:cubicBezTo>
                      <a:cubicBezTo>
                        <a:pt x="287821" y="380791"/>
                        <a:pt x="266098" y="386224"/>
                        <a:pt x="271529" y="392433"/>
                      </a:cubicBezTo>
                      <a:cubicBezTo>
                        <a:pt x="276959" y="398642"/>
                        <a:pt x="263771" y="411060"/>
                        <a:pt x="279287" y="413389"/>
                      </a:cubicBezTo>
                      <a:cubicBezTo>
                        <a:pt x="294027" y="415717"/>
                        <a:pt x="291699" y="403299"/>
                        <a:pt x="302561" y="403299"/>
                      </a:cubicBezTo>
                      <a:cubicBezTo>
                        <a:pt x="313422" y="403299"/>
                        <a:pt x="301785" y="412613"/>
                        <a:pt x="307991" y="418822"/>
                      </a:cubicBezTo>
                      <a:cubicBezTo>
                        <a:pt x="314198" y="425031"/>
                        <a:pt x="326610" y="423479"/>
                        <a:pt x="338247" y="432792"/>
                      </a:cubicBezTo>
                      <a:cubicBezTo>
                        <a:pt x="349884" y="442106"/>
                        <a:pt x="342126" y="446763"/>
                        <a:pt x="332041" y="439002"/>
                      </a:cubicBezTo>
                      <a:cubicBezTo>
                        <a:pt x="321180" y="431240"/>
                        <a:pt x="290148" y="432792"/>
                        <a:pt x="290148" y="435897"/>
                      </a:cubicBezTo>
                      <a:cubicBezTo>
                        <a:pt x="290148" y="439002"/>
                        <a:pt x="324283" y="458405"/>
                        <a:pt x="332041" y="455301"/>
                      </a:cubicBezTo>
                      <a:cubicBezTo>
                        <a:pt x="339799" y="452196"/>
                        <a:pt x="350660" y="466943"/>
                        <a:pt x="346005" y="471600"/>
                      </a:cubicBezTo>
                      <a:cubicBezTo>
                        <a:pt x="341350" y="476257"/>
                        <a:pt x="343678" y="487899"/>
                        <a:pt x="342902" y="493332"/>
                      </a:cubicBezTo>
                      <a:cubicBezTo>
                        <a:pt x="342126" y="498765"/>
                        <a:pt x="330489" y="493332"/>
                        <a:pt x="322731" y="494108"/>
                      </a:cubicBezTo>
                      <a:cubicBezTo>
                        <a:pt x="314973" y="494884"/>
                        <a:pt x="310319" y="497213"/>
                        <a:pt x="310319" y="504974"/>
                      </a:cubicBezTo>
                      <a:cubicBezTo>
                        <a:pt x="310319" y="512735"/>
                        <a:pt x="298682" y="518169"/>
                        <a:pt x="297130" y="528258"/>
                      </a:cubicBezTo>
                      <a:cubicBezTo>
                        <a:pt x="295578" y="537572"/>
                        <a:pt x="306440" y="537572"/>
                        <a:pt x="312646" y="541453"/>
                      </a:cubicBezTo>
                      <a:cubicBezTo>
                        <a:pt x="318852" y="545334"/>
                        <a:pt x="301785" y="548438"/>
                        <a:pt x="301009" y="555424"/>
                      </a:cubicBezTo>
                      <a:cubicBezTo>
                        <a:pt x="300233" y="562409"/>
                        <a:pt x="316525" y="574827"/>
                        <a:pt x="322731" y="577932"/>
                      </a:cubicBezTo>
                      <a:cubicBezTo>
                        <a:pt x="328938" y="581036"/>
                        <a:pt x="323507" y="596559"/>
                        <a:pt x="325834" y="604321"/>
                      </a:cubicBezTo>
                      <a:cubicBezTo>
                        <a:pt x="328162" y="612082"/>
                        <a:pt x="335920" y="602769"/>
                        <a:pt x="335144" y="612858"/>
                      </a:cubicBezTo>
                      <a:cubicBezTo>
                        <a:pt x="334368" y="622948"/>
                        <a:pt x="342902" y="622172"/>
                        <a:pt x="342902" y="628381"/>
                      </a:cubicBezTo>
                      <a:cubicBezTo>
                        <a:pt x="343678" y="634591"/>
                        <a:pt x="357642" y="633814"/>
                        <a:pt x="354539" y="641576"/>
                      </a:cubicBezTo>
                      <a:cubicBezTo>
                        <a:pt x="351436" y="650113"/>
                        <a:pt x="358418" y="655546"/>
                        <a:pt x="362297" y="660203"/>
                      </a:cubicBezTo>
                      <a:cubicBezTo>
                        <a:pt x="365400" y="664860"/>
                        <a:pt x="377813" y="672622"/>
                        <a:pt x="380140" y="678831"/>
                      </a:cubicBezTo>
                      <a:cubicBezTo>
                        <a:pt x="382468" y="685040"/>
                        <a:pt x="389450" y="692801"/>
                        <a:pt x="397984" y="690473"/>
                      </a:cubicBezTo>
                      <a:cubicBezTo>
                        <a:pt x="406517" y="688145"/>
                        <a:pt x="406517" y="695906"/>
                        <a:pt x="413499" y="695130"/>
                      </a:cubicBezTo>
                      <a:cubicBezTo>
                        <a:pt x="419706" y="694354"/>
                        <a:pt x="429791" y="698234"/>
                        <a:pt x="432119" y="702891"/>
                      </a:cubicBezTo>
                      <a:cubicBezTo>
                        <a:pt x="433670" y="708324"/>
                        <a:pt x="453841" y="712205"/>
                        <a:pt x="459271" y="713757"/>
                      </a:cubicBezTo>
                      <a:cubicBezTo>
                        <a:pt x="464702" y="714534"/>
                        <a:pt x="465478" y="704444"/>
                        <a:pt x="470908" y="702115"/>
                      </a:cubicBezTo>
                      <a:cubicBezTo>
                        <a:pt x="476339" y="699011"/>
                        <a:pt x="474012" y="678831"/>
                        <a:pt x="478666" y="677279"/>
                      </a:cubicBezTo>
                      <a:cubicBezTo>
                        <a:pt x="483321" y="675726"/>
                        <a:pt x="481769" y="654770"/>
                        <a:pt x="477115" y="652442"/>
                      </a:cubicBezTo>
                      <a:cubicBezTo>
                        <a:pt x="472460" y="650890"/>
                        <a:pt x="474012" y="643128"/>
                        <a:pt x="484873" y="644680"/>
                      </a:cubicBezTo>
                      <a:cubicBezTo>
                        <a:pt x="495734" y="646233"/>
                        <a:pt x="491855" y="635367"/>
                        <a:pt x="496510" y="633814"/>
                      </a:cubicBezTo>
                      <a:cubicBezTo>
                        <a:pt x="501940" y="632262"/>
                        <a:pt x="499613" y="622948"/>
                        <a:pt x="502716" y="622172"/>
                      </a:cubicBezTo>
                      <a:cubicBezTo>
                        <a:pt x="506595" y="621396"/>
                        <a:pt x="505819" y="614411"/>
                        <a:pt x="503492" y="611306"/>
                      </a:cubicBezTo>
                      <a:cubicBezTo>
                        <a:pt x="500389" y="607425"/>
                        <a:pt x="504268" y="605097"/>
                        <a:pt x="509698" y="603545"/>
                      </a:cubicBezTo>
                      <a:cubicBezTo>
                        <a:pt x="515129" y="602769"/>
                        <a:pt x="513577" y="595007"/>
                        <a:pt x="506595" y="591902"/>
                      </a:cubicBezTo>
                      <a:cubicBezTo>
                        <a:pt x="498837" y="588798"/>
                        <a:pt x="501164" y="581036"/>
                        <a:pt x="508922" y="585693"/>
                      </a:cubicBezTo>
                      <a:cubicBezTo>
                        <a:pt x="516680" y="591126"/>
                        <a:pt x="522111" y="587246"/>
                        <a:pt x="517456" y="581813"/>
                      </a:cubicBezTo>
                      <a:cubicBezTo>
                        <a:pt x="513577" y="576380"/>
                        <a:pt x="522887" y="573275"/>
                        <a:pt x="532196" y="572499"/>
                      </a:cubicBezTo>
                      <a:cubicBezTo>
                        <a:pt x="541506" y="571723"/>
                        <a:pt x="546937" y="566290"/>
                        <a:pt x="545385" y="559304"/>
                      </a:cubicBezTo>
                      <a:cubicBezTo>
                        <a:pt x="543833" y="552319"/>
                        <a:pt x="556246" y="552319"/>
                        <a:pt x="553143" y="558528"/>
                      </a:cubicBezTo>
                      <a:cubicBezTo>
                        <a:pt x="550040" y="564737"/>
                        <a:pt x="551591" y="571723"/>
                        <a:pt x="556246" y="567066"/>
                      </a:cubicBezTo>
                      <a:cubicBezTo>
                        <a:pt x="560901" y="562409"/>
                        <a:pt x="569435" y="565513"/>
                        <a:pt x="584951" y="560857"/>
                      </a:cubicBezTo>
                      <a:cubicBezTo>
                        <a:pt x="600466" y="556200"/>
                        <a:pt x="615982" y="543005"/>
                        <a:pt x="619861" y="530587"/>
                      </a:cubicBezTo>
                      <a:cubicBezTo>
                        <a:pt x="623740" y="518169"/>
                        <a:pt x="641584" y="519721"/>
                        <a:pt x="639256" y="511183"/>
                      </a:cubicBezTo>
                      <a:cubicBezTo>
                        <a:pt x="636929" y="502646"/>
                        <a:pt x="642359" y="499541"/>
                        <a:pt x="653996" y="504974"/>
                      </a:cubicBezTo>
                      <a:cubicBezTo>
                        <a:pt x="665633" y="510407"/>
                        <a:pt x="656324" y="501093"/>
                        <a:pt x="669512" y="501093"/>
                      </a:cubicBezTo>
                      <a:cubicBezTo>
                        <a:pt x="682701" y="501093"/>
                        <a:pt x="680373" y="496436"/>
                        <a:pt x="692786" y="495660"/>
                      </a:cubicBezTo>
                      <a:cubicBezTo>
                        <a:pt x="705199" y="494884"/>
                        <a:pt x="737782" y="489451"/>
                        <a:pt x="748644" y="480137"/>
                      </a:cubicBezTo>
                      <a:cubicBezTo>
                        <a:pt x="759505" y="470824"/>
                        <a:pt x="783554" y="463062"/>
                        <a:pt x="792864" y="456853"/>
                      </a:cubicBezTo>
                      <a:cubicBezTo>
                        <a:pt x="802174" y="450644"/>
                        <a:pt x="804501" y="445987"/>
                        <a:pt x="799070" y="449092"/>
                      </a:cubicBezTo>
                      <a:cubicBezTo>
                        <a:pt x="792864" y="452196"/>
                        <a:pt x="780451" y="452972"/>
                        <a:pt x="771142" y="450644"/>
                      </a:cubicBezTo>
                      <a:cubicBezTo>
                        <a:pt x="761832" y="448315"/>
                        <a:pt x="747092" y="440554"/>
                        <a:pt x="736231" y="446763"/>
                      </a:cubicBezTo>
                      <a:cubicBezTo>
                        <a:pt x="725370" y="452972"/>
                        <a:pt x="732352" y="438225"/>
                        <a:pt x="740886" y="436673"/>
                      </a:cubicBezTo>
                      <a:cubicBezTo>
                        <a:pt x="749419" y="435121"/>
                        <a:pt x="746316" y="431240"/>
                        <a:pt x="743989" y="421926"/>
                      </a:cubicBezTo>
                      <a:cubicBezTo>
                        <a:pt x="741661" y="412613"/>
                        <a:pt x="758729" y="418822"/>
                        <a:pt x="766487" y="429688"/>
                      </a:cubicBezTo>
                      <a:cubicBezTo>
                        <a:pt x="774245" y="440554"/>
                        <a:pt x="788209" y="445211"/>
                        <a:pt x="800622" y="441330"/>
                      </a:cubicBezTo>
                      <a:cubicBezTo>
                        <a:pt x="813035" y="437449"/>
                        <a:pt x="801398" y="427359"/>
                        <a:pt x="806053" y="420374"/>
                      </a:cubicBezTo>
                      <a:cubicBezTo>
                        <a:pt x="811483" y="413389"/>
                        <a:pt x="768039" y="391657"/>
                        <a:pt x="765711" y="384671"/>
                      </a:cubicBezTo>
                      <a:cubicBezTo>
                        <a:pt x="763384" y="376910"/>
                        <a:pt x="776572" y="382343"/>
                        <a:pt x="788985" y="387776"/>
                      </a:cubicBezTo>
                      <a:cubicBezTo>
                        <a:pt x="800622" y="393209"/>
                        <a:pt x="803725" y="378462"/>
                        <a:pt x="803725" y="371477"/>
                      </a:cubicBezTo>
                      <a:cubicBezTo>
                        <a:pt x="803725" y="365268"/>
                        <a:pt x="778124" y="364492"/>
                        <a:pt x="766487" y="370701"/>
                      </a:cubicBezTo>
                      <a:cubicBezTo>
                        <a:pt x="754850" y="376910"/>
                        <a:pt x="743989" y="362163"/>
                        <a:pt x="759505" y="360611"/>
                      </a:cubicBezTo>
                      <a:cubicBezTo>
                        <a:pt x="775021" y="359059"/>
                        <a:pt x="761056" y="352073"/>
                        <a:pt x="765711" y="347416"/>
                      </a:cubicBezTo>
                      <a:cubicBezTo>
                        <a:pt x="770366" y="342759"/>
                        <a:pt x="789761" y="360611"/>
                        <a:pt x="800622" y="357506"/>
                      </a:cubicBezTo>
                      <a:cubicBezTo>
                        <a:pt x="810707" y="354402"/>
                        <a:pt x="818465" y="358282"/>
                        <a:pt x="826999" y="351297"/>
                      </a:cubicBezTo>
                      <a:cubicBezTo>
                        <a:pt x="835533" y="344312"/>
                        <a:pt x="811483" y="338103"/>
                        <a:pt x="806053" y="331893"/>
                      </a:cubicBezTo>
                      <a:cubicBezTo>
                        <a:pt x="800622" y="325684"/>
                        <a:pt x="831654" y="328013"/>
                        <a:pt x="840963" y="328789"/>
                      </a:cubicBezTo>
                      <a:cubicBezTo>
                        <a:pt x="850273" y="329565"/>
                        <a:pt x="852600" y="315594"/>
                        <a:pt x="844842" y="317923"/>
                      </a:cubicBezTo>
                      <a:cubicBezTo>
                        <a:pt x="837084" y="321027"/>
                        <a:pt x="811483" y="308609"/>
                        <a:pt x="816914" y="300071"/>
                      </a:cubicBezTo>
                      <a:cubicBezTo>
                        <a:pt x="822344" y="291534"/>
                        <a:pt x="832430" y="301624"/>
                        <a:pt x="844066" y="295415"/>
                      </a:cubicBezTo>
                      <a:cubicBezTo>
                        <a:pt x="855703" y="289205"/>
                        <a:pt x="844842" y="266697"/>
                        <a:pt x="836309" y="266697"/>
                      </a:cubicBezTo>
                      <a:cubicBezTo>
                        <a:pt x="827775" y="266697"/>
                        <a:pt x="808380" y="263593"/>
                        <a:pt x="808380" y="259712"/>
                      </a:cubicBezTo>
                      <a:cubicBezTo>
                        <a:pt x="808380" y="255831"/>
                        <a:pt x="792088" y="251950"/>
                        <a:pt x="796743" y="248070"/>
                      </a:cubicBezTo>
                      <a:cubicBezTo>
                        <a:pt x="801398" y="244189"/>
                        <a:pt x="807604" y="253503"/>
                        <a:pt x="817689" y="244965"/>
                      </a:cubicBezTo>
                      <a:cubicBezTo>
                        <a:pt x="828551" y="237204"/>
                        <a:pt x="850273" y="246517"/>
                        <a:pt x="860358" y="244965"/>
                      </a:cubicBezTo>
                      <a:cubicBezTo>
                        <a:pt x="869668" y="243413"/>
                        <a:pt x="856479" y="224785"/>
                        <a:pt x="851049" y="228666"/>
                      </a:cubicBezTo>
                      <a:cubicBezTo>
                        <a:pt x="845618" y="231771"/>
                        <a:pt x="826999" y="232547"/>
                        <a:pt x="825447" y="223233"/>
                      </a:cubicBezTo>
                      <a:cubicBezTo>
                        <a:pt x="823896" y="213919"/>
                        <a:pt x="843291" y="223233"/>
                        <a:pt x="846394" y="218576"/>
                      </a:cubicBezTo>
                      <a:cubicBezTo>
                        <a:pt x="849497" y="213919"/>
                        <a:pt x="820017" y="202277"/>
                        <a:pt x="815362" y="211591"/>
                      </a:cubicBezTo>
                      <a:cubicBezTo>
                        <a:pt x="810707" y="220904"/>
                        <a:pt x="794416" y="217800"/>
                        <a:pt x="802949" y="212367"/>
                      </a:cubicBezTo>
                      <a:cubicBezTo>
                        <a:pt x="811483" y="206934"/>
                        <a:pt x="813810" y="191411"/>
                        <a:pt x="812259" y="183649"/>
                      </a:cubicBezTo>
                      <a:cubicBezTo>
                        <a:pt x="811483" y="175888"/>
                        <a:pt x="843291" y="175112"/>
                        <a:pt x="840187" y="162694"/>
                      </a:cubicBezTo>
                      <a:cubicBezTo>
                        <a:pt x="836309" y="149499"/>
                        <a:pt x="855703" y="147171"/>
                        <a:pt x="865789" y="147171"/>
                      </a:cubicBezTo>
                      <a:cubicBezTo>
                        <a:pt x="876650" y="147171"/>
                        <a:pt x="865013" y="133200"/>
                        <a:pt x="854928" y="134752"/>
                      </a:cubicBezTo>
                      <a:cubicBezTo>
                        <a:pt x="844842" y="136305"/>
                        <a:pt x="833981" y="147947"/>
                        <a:pt x="829326" y="143290"/>
                      </a:cubicBezTo>
                      <a:cubicBezTo>
                        <a:pt x="823896" y="138633"/>
                        <a:pt x="840963" y="130095"/>
                        <a:pt x="850273" y="130095"/>
                      </a:cubicBezTo>
                      <a:cubicBezTo>
                        <a:pt x="859582" y="130095"/>
                        <a:pt x="881305" y="129319"/>
                        <a:pt x="889838" y="124662"/>
                      </a:cubicBezTo>
                      <a:cubicBezTo>
                        <a:pt x="897596" y="120005"/>
                        <a:pt x="875874" y="116125"/>
                        <a:pt x="861134" y="117677"/>
                      </a:cubicBezTo>
                      <a:cubicBezTo>
                        <a:pt x="846394" y="119229"/>
                        <a:pt x="846394" y="113020"/>
                        <a:pt x="868892" y="112244"/>
                      </a:cubicBezTo>
                      <a:cubicBezTo>
                        <a:pt x="891390" y="111468"/>
                        <a:pt x="887511" y="106811"/>
                        <a:pt x="903027" y="105259"/>
                      </a:cubicBezTo>
                      <a:cubicBezTo>
                        <a:pt x="918543" y="103706"/>
                        <a:pt x="913888" y="96721"/>
                        <a:pt x="923198" y="96721"/>
                      </a:cubicBezTo>
                      <a:cubicBezTo>
                        <a:pt x="932507" y="95945"/>
                        <a:pt x="958109" y="85855"/>
                        <a:pt x="958109" y="80422"/>
                      </a:cubicBezTo>
                      <a:cubicBezTo>
                        <a:pt x="956557" y="74989"/>
                        <a:pt x="920094" y="64899"/>
                        <a:pt x="903027" y="64899"/>
                      </a:cubicBezTo>
                      <a:close/>
                      <a:moveTo>
                        <a:pt x="328162" y="466943"/>
                      </a:moveTo>
                      <a:cubicBezTo>
                        <a:pt x="328938" y="459181"/>
                        <a:pt x="320404" y="463838"/>
                        <a:pt x="315749" y="455301"/>
                      </a:cubicBezTo>
                      <a:cubicBezTo>
                        <a:pt x="311094" y="446763"/>
                        <a:pt x="287821" y="442882"/>
                        <a:pt x="285493" y="449868"/>
                      </a:cubicBezTo>
                      <a:cubicBezTo>
                        <a:pt x="284717" y="452972"/>
                        <a:pt x="276959" y="456853"/>
                        <a:pt x="283166" y="463062"/>
                      </a:cubicBezTo>
                      <a:cubicBezTo>
                        <a:pt x="289372" y="469271"/>
                        <a:pt x="293251" y="466943"/>
                        <a:pt x="300233" y="473152"/>
                      </a:cubicBezTo>
                      <a:cubicBezTo>
                        <a:pt x="307215" y="480137"/>
                        <a:pt x="328162" y="474704"/>
                        <a:pt x="328162" y="466943"/>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5" name="Forma libre 1374">
                  <a:extLst>
                    <a:ext uri="{FF2B5EF4-FFF2-40B4-BE49-F238E27FC236}">
                      <a16:creationId xmlns:a16="http://schemas.microsoft.com/office/drawing/2014/main" id="{DEEA9B13-26C5-E3FB-0F24-B2F1C464B9B2}"/>
                    </a:ext>
                  </a:extLst>
                </p:cNvPr>
                <p:cNvSpPr/>
                <p:nvPr/>
              </p:nvSpPr>
              <p:spPr>
                <a:xfrm>
                  <a:off x="3502763" y="3952739"/>
                  <a:ext cx="31728" cy="19190"/>
                </a:xfrm>
                <a:custGeom>
                  <a:avLst/>
                  <a:gdLst>
                    <a:gd name="connsiteX0" fmla="*/ 12 w 31728"/>
                    <a:gd name="connsiteY0" fmla="*/ 649 h 19190"/>
                    <a:gd name="connsiteX1" fmla="*/ 13200 w 31728"/>
                    <a:gd name="connsiteY1" fmla="*/ 9187 h 19190"/>
                    <a:gd name="connsiteX2" fmla="*/ 31044 w 31728"/>
                    <a:gd name="connsiteY2" fmla="*/ 15396 h 19190"/>
                    <a:gd name="connsiteX3" fmla="*/ 12 w 31728"/>
                    <a:gd name="connsiteY3" fmla="*/ 649 h 19190"/>
                  </a:gdLst>
                  <a:ahLst/>
                  <a:cxnLst>
                    <a:cxn ang="0">
                      <a:pos x="connsiteX0" y="connsiteY0"/>
                    </a:cxn>
                    <a:cxn ang="0">
                      <a:pos x="connsiteX1" y="connsiteY1"/>
                    </a:cxn>
                    <a:cxn ang="0">
                      <a:pos x="connsiteX2" y="connsiteY2"/>
                    </a:cxn>
                    <a:cxn ang="0">
                      <a:pos x="connsiteX3" y="connsiteY3"/>
                    </a:cxn>
                  </a:cxnLst>
                  <a:rect l="l" t="t" r="r" b="b"/>
                  <a:pathLst>
                    <a:path w="31728" h="19190">
                      <a:moveTo>
                        <a:pt x="12" y="649"/>
                      </a:moveTo>
                      <a:cubicBezTo>
                        <a:pt x="1563" y="6858"/>
                        <a:pt x="7770" y="3754"/>
                        <a:pt x="13200" y="9187"/>
                      </a:cubicBezTo>
                      <a:cubicBezTo>
                        <a:pt x="19407" y="14620"/>
                        <a:pt x="24837" y="24710"/>
                        <a:pt x="31044" y="15396"/>
                      </a:cubicBezTo>
                      <a:cubicBezTo>
                        <a:pt x="37250" y="6083"/>
                        <a:pt x="-764" y="-2455"/>
                        <a:pt x="12" y="64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6" name="Forma libre 1375">
                  <a:extLst>
                    <a:ext uri="{FF2B5EF4-FFF2-40B4-BE49-F238E27FC236}">
                      <a16:creationId xmlns:a16="http://schemas.microsoft.com/office/drawing/2014/main" id="{09F00B57-1678-5B47-D295-1532B14FA8A1}"/>
                    </a:ext>
                  </a:extLst>
                </p:cNvPr>
                <p:cNvSpPr/>
                <p:nvPr/>
              </p:nvSpPr>
              <p:spPr>
                <a:xfrm>
                  <a:off x="1886015" y="1227477"/>
                  <a:ext cx="1384236" cy="1071168"/>
                </a:xfrm>
                <a:custGeom>
                  <a:avLst/>
                  <a:gdLst>
                    <a:gd name="connsiteX0" fmla="*/ 272305 w 1384236"/>
                    <a:gd name="connsiteY0" fmla="*/ 938447 h 1071168"/>
                    <a:gd name="connsiteX1" fmla="*/ 254461 w 1384236"/>
                    <a:gd name="connsiteY1" fmla="*/ 929910 h 1071168"/>
                    <a:gd name="connsiteX2" fmla="*/ 235842 w 1384236"/>
                    <a:gd name="connsiteY2" fmla="*/ 909730 h 1071168"/>
                    <a:gd name="connsiteX3" fmla="*/ 215671 w 1384236"/>
                    <a:gd name="connsiteY3" fmla="*/ 905073 h 1071168"/>
                    <a:gd name="connsiteX4" fmla="*/ 199380 w 1384236"/>
                    <a:gd name="connsiteY4" fmla="*/ 902744 h 1071168"/>
                    <a:gd name="connsiteX5" fmla="*/ 204034 w 1384236"/>
                    <a:gd name="connsiteY5" fmla="*/ 909730 h 1071168"/>
                    <a:gd name="connsiteX6" fmla="*/ 211017 w 1384236"/>
                    <a:gd name="connsiteY6" fmla="*/ 914387 h 1071168"/>
                    <a:gd name="connsiteX7" fmla="*/ 221878 w 1384236"/>
                    <a:gd name="connsiteY7" fmla="*/ 922924 h 1071168"/>
                    <a:gd name="connsiteX8" fmla="*/ 231963 w 1384236"/>
                    <a:gd name="connsiteY8" fmla="*/ 929910 h 1071168"/>
                    <a:gd name="connsiteX9" fmla="*/ 240497 w 1384236"/>
                    <a:gd name="connsiteY9" fmla="*/ 938447 h 1071168"/>
                    <a:gd name="connsiteX10" fmla="*/ 248255 w 1384236"/>
                    <a:gd name="connsiteY10" fmla="*/ 941552 h 1071168"/>
                    <a:gd name="connsiteX11" fmla="*/ 255237 w 1384236"/>
                    <a:gd name="connsiteY11" fmla="*/ 950089 h 1071168"/>
                    <a:gd name="connsiteX12" fmla="*/ 280062 w 1384236"/>
                    <a:gd name="connsiteY12" fmla="*/ 950089 h 1071168"/>
                    <a:gd name="connsiteX13" fmla="*/ 281614 w 1384236"/>
                    <a:gd name="connsiteY13" fmla="*/ 943880 h 1071168"/>
                    <a:gd name="connsiteX14" fmla="*/ 272305 w 1384236"/>
                    <a:gd name="connsiteY14" fmla="*/ 938447 h 1071168"/>
                    <a:gd name="connsiteX15" fmla="*/ 259892 w 1384236"/>
                    <a:gd name="connsiteY15" fmla="*/ 388159 h 1071168"/>
                    <a:gd name="connsiteX16" fmla="*/ 282390 w 1384236"/>
                    <a:gd name="connsiteY16" fmla="*/ 412996 h 1071168"/>
                    <a:gd name="connsiteX17" fmla="*/ 292475 w 1384236"/>
                    <a:gd name="connsiteY17" fmla="*/ 406011 h 1071168"/>
                    <a:gd name="connsiteX18" fmla="*/ 307991 w 1384236"/>
                    <a:gd name="connsiteY18" fmla="*/ 402130 h 1071168"/>
                    <a:gd name="connsiteX19" fmla="*/ 323507 w 1384236"/>
                    <a:gd name="connsiteY19" fmla="*/ 390488 h 1071168"/>
                    <a:gd name="connsiteX20" fmla="*/ 338247 w 1384236"/>
                    <a:gd name="connsiteY20" fmla="*/ 374965 h 1071168"/>
                    <a:gd name="connsiteX21" fmla="*/ 350660 w 1384236"/>
                    <a:gd name="connsiteY21" fmla="*/ 359442 h 1071168"/>
                    <a:gd name="connsiteX22" fmla="*/ 400311 w 1384236"/>
                    <a:gd name="connsiteY22" fmla="*/ 338486 h 1071168"/>
                    <a:gd name="connsiteX23" fmla="*/ 380916 w 1384236"/>
                    <a:gd name="connsiteY23" fmla="*/ 321411 h 1071168"/>
                    <a:gd name="connsiteX24" fmla="*/ 349108 w 1384236"/>
                    <a:gd name="connsiteY24" fmla="*/ 318306 h 1071168"/>
                    <a:gd name="connsiteX25" fmla="*/ 339799 w 1384236"/>
                    <a:gd name="connsiteY25" fmla="*/ 315202 h 1071168"/>
                    <a:gd name="connsiteX26" fmla="*/ 308767 w 1384236"/>
                    <a:gd name="connsiteY26" fmla="*/ 305888 h 1071168"/>
                    <a:gd name="connsiteX27" fmla="*/ 259892 w 1384236"/>
                    <a:gd name="connsiteY27" fmla="*/ 313649 h 1071168"/>
                    <a:gd name="connsiteX28" fmla="*/ 266874 w 1384236"/>
                    <a:gd name="connsiteY28" fmla="*/ 328396 h 1071168"/>
                    <a:gd name="connsiteX29" fmla="*/ 256013 w 1384236"/>
                    <a:gd name="connsiteY29" fmla="*/ 351681 h 1071168"/>
                    <a:gd name="connsiteX30" fmla="*/ 242048 w 1384236"/>
                    <a:gd name="connsiteY30" fmla="*/ 374965 h 1071168"/>
                    <a:gd name="connsiteX31" fmla="*/ 259892 w 1384236"/>
                    <a:gd name="connsiteY31" fmla="*/ 388159 h 1071168"/>
                    <a:gd name="connsiteX32" fmla="*/ 605897 w 1384236"/>
                    <a:gd name="connsiteY32" fmla="*/ 445594 h 1071168"/>
                    <a:gd name="connsiteX33" fmla="*/ 628395 w 1384236"/>
                    <a:gd name="connsiteY33" fmla="*/ 444818 h 1071168"/>
                    <a:gd name="connsiteX34" fmla="*/ 600466 w 1384236"/>
                    <a:gd name="connsiteY34" fmla="*/ 423862 h 1071168"/>
                    <a:gd name="connsiteX35" fmla="*/ 575641 w 1384236"/>
                    <a:gd name="connsiteY35" fmla="*/ 411444 h 1071168"/>
                    <a:gd name="connsiteX36" fmla="*/ 569435 w 1384236"/>
                    <a:gd name="connsiteY36" fmla="*/ 388936 h 1071168"/>
                    <a:gd name="connsiteX37" fmla="*/ 563228 w 1384236"/>
                    <a:gd name="connsiteY37" fmla="*/ 354009 h 1071168"/>
                    <a:gd name="connsiteX38" fmla="*/ 565556 w 1384236"/>
                    <a:gd name="connsiteY38" fmla="*/ 331501 h 1071168"/>
                    <a:gd name="connsiteX39" fmla="*/ 535299 w 1384236"/>
                    <a:gd name="connsiteY39" fmla="*/ 338486 h 1071168"/>
                    <a:gd name="connsiteX40" fmla="*/ 554694 w 1384236"/>
                    <a:gd name="connsiteY40" fmla="*/ 354785 h 1071168"/>
                    <a:gd name="connsiteX41" fmla="*/ 532972 w 1384236"/>
                    <a:gd name="connsiteY41" fmla="*/ 346248 h 1071168"/>
                    <a:gd name="connsiteX42" fmla="*/ 516680 w 1384236"/>
                    <a:gd name="connsiteY42" fmla="*/ 346248 h 1071168"/>
                    <a:gd name="connsiteX43" fmla="*/ 526766 w 1384236"/>
                    <a:gd name="connsiteY43" fmla="*/ 384279 h 1071168"/>
                    <a:gd name="connsiteX44" fmla="*/ 517456 w 1384236"/>
                    <a:gd name="connsiteY44" fmla="*/ 392816 h 1071168"/>
                    <a:gd name="connsiteX45" fmla="*/ 505819 w 1384236"/>
                    <a:gd name="connsiteY45" fmla="*/ 365651 h 1071168"/>
                    <a:gd name="connsiteX46" fmla="*/ 477115 w 1384236"/>
                    <a:gd name="connsiteY46" fmla="*/ 354785 h 1071168"/>
                    <a:gd name="connsiteX47" fmla="*/ 488752 w 1384236"/>
                    <a:gd name="connsiteY47" fmla="*/ 367980 h 1071168"/>
                    <a:gd name="connsiteX48" fmla="*/ 470908 w 1384236"/>
                    <a:gd name="connsiteY48" fmla="*/ 369532 h 1071168"/>
                    <a:gd name="connsiteX49" fmla="*/ 466254 w 1384236"/>
                    <a:gd name="connsiteY49" fmla="*/ 365651 h 1071168"/>
                    <a:gd name="connsiteX50" fmla="*/ 441428 w 1384236"/>
                    <a:gd name="connsiteY50" fmla="*/ 354009 h 1071168"/>
                    <a:gd name="connsiteX51" fmla="*/ 431343 w 1384236"/>
                    <a:gd name="connsiteY51" fmla="*/ 368756 h 1071168"/>
                    <a:gd name="connsiteX52" fmla="*/ 419706 w 1384236"/>
                    <a:gd name="connsiteY52" fmla="*/ 364099 h 1071168"/>
                    <a:gd name="connsiteX53" fmla="*/ 422809 w 1384236"/>
                    <a:gd name="connsiteY53" fmla="*/ 346248 h 1071168"/>
                    <a:gd name="connsiteX54" fmla="*/ 383243 w 1384236"/>
                    <a:gd name="connsiteY54" fmla="*/ 355561 h 1071168"/>
                    <a:gd name="connsiteX55" fmla="*/ 354539 w 1384236"/>
                    <a:gd name="connsiteY55" fmla="*/ 371860 h 1071168"/>
                    <a:gd name="connsiteX56" fmla="*/ 349884 w 1384236"/>
                    <a:gd name="connsiteY56" fmla="*/ 382726 h 1071168"/>
                    <a:gd name="connsiteX57" fmla="*/ 357642 w 1384236"/>
                    <a:gd name="connsiteY57" fmla="*/ 395921 h 1071168"/>
                    <a:gd name="connsiteX58" fmla="*/ 363849 w 1384236"/>
                    <a:gd name="connsiteY58" fmla="*/ 403682 h 1071168"/>
                    <a:gd name="connsiteX59" fmla="*/ 400311 w 1384236"/>
                    <a:gd name="connsiteY59" fmla="*/ 399025 h 1071168"/>
                    <a:gd name="connsiteX60" fmla="*/ 359194 w 1384236"/>
                    <a:gd name="connsiteY60" fmla="*/ 415325 h 1071168"/>
                    <a:gd name="connsiteX61" fmla="*/ 404966 w 1384236"/>
                    <a:gd name="connsiteY61" fmla="*/ 424638 h 1071168"/>
                    <a:gd name="connsiteX62" fmla="*/ 458496 w 1384236"/>
                    <a:gd name="connsiteY62" fmla="*/ 432400 h 1071168"/>
                    <a:gd name="connsiteX63" fmla="*/ 418154 w 1384236"/>
                    <a:gd name="connsiteY63" fmla="*/ 435504 h 1071168"/>
                    <a:gd name="connsiteX64" fmla="*/ 372382 w 1384236"/>
                    <a:gd name="connsiteY64" fmla="*/ 445594 h 1071168"/>
                    <a:gd name="connsiteX65" fmla="*/ 394105 w 1384236"/>
                    <a:gd name="connsiteY65" fmla="*/ 460341 h 1071168"/>
                    <a:gd name="connsiteX66" fmla="*/ 429791 w 1384236"/>
                    <a:gd name="connsiteY66" fmla="*/ 468102 h 1071168"/>
                    <a:gd name="connsiteX67" fmla="*/ 463926 w 1384236"/>
                    <a:gd name="connsiteY67" fmla="*/ 483625 h 1071168"/>
                    <a:gd name="connsiteX68" fmla="*/ 511250 w 1384236"/>
                    <a:gd name="connsiteY68" fmla="*/ 473536 h 1071168"/>
                    <a:gd name="connsiteX69" fmla="*/ 533748 w 1384236"/>
                    <a:gd name="connsiteY69" fmla="*/ 464222 h 1071168"/>
                    <a:gd name="connsiteX70" fmla="*/ 545385 w 1384236"/>
                    <a:gd name="connsiteY70" fmla="*/ 464998 h 1071168"/>
                    <a:gd name="connsiteX71" fmla="*/ 565556 w 1384236"/>
                    <a:gd name="connsiteY71" fmla="*/ 471983 h 1071168"/>
                    <a:gd name="connsiteX72" fmla="*/ 614431 w 1384236"/>
                    <a:gd name="connsiteY72" fmla="*/ 472759 h 1071168"/>
                    <a:gd name="connsiteX73" fmla="*/ 604345 w 1384236"/>
                    <a:gd name="connsiteY73" fmla="*/ 458789 h 1071168"/>
                    <a:gd name="connsiteX74" fmla="*/ 592708 w 1384236"/>
                    <a:gd name="connsiteY74" fmla="*/ 458013 h 1071168"/>
                    <a:gd name="connsiteX75" fmla="*/ 605897 w 1384236"/>
                    <a:gd name="connsiteY75" fmla="*/ 445594 h 1071168"/>
                    <a:gd name="connsiteX76" fmla="*/ 342902 w 1384236"/>
                    <a:gd name="connsiteY76" fmla="*/ 274842 h 1071168"/>
                    <a:gd name="connsiteX77" fmla="*/ 366952 w 1384236"/>
                    <a:gd name="connsiteY77" fmla="*/ 258543 h 1071168"/>
                    <a:gd name="connsiteX78" fmla="*/ 342902 w 1384236"/>
                    <a:gd name="connsiteY78" fmla="*/ 274842 h 1071168"/>
                    <a:gd name="connsiteX79" fmla="*/ 285493 w 1384236"/>
                    <a:gd name="connsiteY79" fmla="*/ 255438 h 1071168"/>
                    <a:gd name="connsiteX80" fmla="*/ 290924 w 1384236"/>
                    <a:gd name="connsiteY80" fmla="*/ 264752 h 1071168"/>
                    <a:gd name="connsiteX81" fmla="*/ 301785 w 1384236"/>
                    <a:gd name="connsiteY81" fmla="*/ 262424 h 1071168"/>
                    <a:gd name="connsiteX82" fmla="*/ 314198 w 1384236"/>
                    <a:gd name="connsiteY82" fmla="*/ 254662 h 1071168"/>
                    <a:gd name="connsiteX83" fmla="*/ 325059 w 1384236"/>
                    <a:gd name="connsiteY83" fmla="*/ 267081 h 1071168"/>
                    <a:gd name="connsiteX84" fmla="*/ 338247 w 1384236"/>
                    <a:gd name="connsiteY84" fmla="*/ 255438 h 1071168"/>
                    <a:gd name="connsiteX85" fmla="*/ 348333 w 1384236"/>
                    <a:gd name="connsiteY85" fmla="*/ 248453 h 1071168"/>
                    <a:gd name="connsiteX86" fmla="*/ 357642 w 1384236"/>
                    <a:gd name="connsiteY86" fmla="*/ 233706 h 1071168"/>
                    <a:gd name="connsiteX87" fmla="*/ 362297 w 1384236"/>
                    <a:gd name="connsiteY87" fmla="*/ 247677 h 1071168"/>
                    <a:gd name="connsiteX88" fmla="*/ 377037 w 1384236"/>
                    <a:gd name="connsiteY88" fmla="*/ 244572 h 1071168"/>
                    <a:gd name="connsiteX89" fmla="*/ 389450 w 1384236"/>
                    <a:gd name="connsiteY89" fmla="*/ 238363 h 1071168"/>
                    <a:gd name="connsiteX90" fmla="*/ 389450 w 1384236"/>
                    <a:gd name="connsiteY90" fmla="*/ 226721 h 1071168"/>
                    <a:gd name="connsiteX91" fmla="*/ 398759 w 1384236"/>
                    <a:gd name="connsiteY91" fmla="*/ 218183 h 1071168"/>
                    <a:gd name="connsiteX92" fmla="*/ 386347 w 1384236"/>
                    <a:gd name="connsiteY92" fmla="*/ 211198 h 1071168"/>
                    <a:gd name="connsiteX93" fmla="*/ 377037 w 1384236"/>
                    <a:gd name="connsiteY93" fmla="*/ 217407 h 1071168"/>
                    <a:gd name="connsiteX94" fmla="*/ 356091 w 1384236"/>
                    <a:gd name="connsiteY94" fmla="*/ 215079 h 1071168"/>
                    <a:gd name="connsiteX95" fmla="*/ 327386 w 1384236"/>
                    <a:gd name="connsiteY95" fmla="*/ 229826 h 1071168"/>
                    <a:gd name="connsiteX96" fmla="*/ 304888 w 1384236"/>
                    <a:gd name="connsiteY96" fmla="*/ 244572 h 1071168"/>
                    <a:gd name="connsiteX97" fmla="*/ 285493 w 1384236"/>
                    <a:gd name="connsiteY97" fmla="*/ 255438 h 1071168"/>
                    <a:gd name="connsiteX98" fmla="*/ 394105 w 1384236"/>
                    <a:gd name="connsiteY98" fmla="*/ 252334 h 1071168"/>
                    <a:gd name="connsiteX99" fmla="*/ 396432 w 1384236"/>
                    <a:gd name="connsiteY99" fmla="*/ 262424 h 1071168"/>
                    <a:gd name="connsiteX100" fmla="*/ 394880 w 1384236"/>
                    <a:gd name="connsiteY100" fmla="*/ 265528 h 1071168"/>
                    <a:gd name="connsiteX101" fmla="*/ 383243 w 1384236"/>
                    <a:gd name="connsiteY101" fmla="*/ 275618 h 1071168"/>
                    <a:gd name="connsiteX102" fmla="*/ 399535 w 1384236"/>
                    <a:gd name="connsiteY102" fmla="*/ 275618 h 1071168"/>
                    <a:gd name="connsiteX103" fmla="*/ 371606 w 1384236"/>
                    <a:gd name="connsiteY103" fmla="*/ 284932 h 1071168"/>
                    <a:gd name="connsiteX104" fmla="*/ 391777 w 1384236"/>
                    <a:gd name="connsiteY104" fmla="*/ 290365 h 1071168"/>
                    <a:gd name="connsiteX105" fmla="*/ 413499 w 1384236"/>
                    <a:gd name="connsiteY105" fmla="*/ 288037 h 1071168"/>
                    <a:gd name="connsiteX106" fmla="*/ 425912 w 1384236"/>
                    <a:gd name="connsiteY106" fmla="*/ 283380 h 1071168"/>
                    <a:gd name="connsiteX107" fmla="*/ 455392 w 1384236"/>
                    <a:gd name="connsiteY107" fmla="*/ 285708 h 1071168"/>
                    <a:gd name="connsiteX108" fmla="*/ 432894 w 1384236"/>
                    <a:gd name="connsiteY108" fmla="*/ 298126 h 1071168"/>
                    <a:gd name="connsiteX109" fmla="*/ 432119 w 1384236"/>
                    <a:gd name="connsiteY109" fmla="*/ 312873 h 1071168"/>
                    <a:gd name="connsiteX110" fmla="*/ 487200 w 1384236"/>
                    <a:gd name="connsiteY110" fmla="*/ 295798 h 1071168"/>
                    <a:gd name="connsiteX111" fmla="*/ 509698 w 1384236"/>
                    <a:gd name="connsiteY111" fmla="*/ 294246 h 1071168"/>
                    <a:gd name="connsiteX112" fmla="*/ 544609 w 1384236"/>
                    <a:gd name="connsiteY112" fmla="*/ 291917 h 1071168"/>
                    <a:gd name="connsiteX113" fmla="*/ 550040 w 1384236"/>
                    <a:gd name="connsiteY113" fmla="*/ 260095 h 1071168"/>
                    <a:gd name="connsiteX114" fmla="*/ 532972 w 1384236"/>
                    <a:gd name="connsiteY114" fmla="*/ 266304 h 1071168"/>
                    <a:gd name="connsiteX115" fmla="*/ 515129 w 1384236"/>
                    <a:gd name="connsiteY115" fmla="*/ 251558 h 1071168"/>
                    <a:gd name="connsiteX116" fmla="*/ 504268 w 1384236"/>
                    <a:gd name="connsiteY116" fmla="*/ 235259 h 1071168"/>
                    <a:gd name="connsiteX117" fmla="*/ 487976 w 1384236"/>
                    <a:gd name="connsiteY117" fmla="*/ 252334 h 1071168"/>
                    <a:gd name="connsiteX118" fmla="*/ 489527 w 1384236"/>
                    <a:gd name="connsiteY118" fmla="*/ 262424 h 1071168"/>
                    <a:gd name="connsiteX119" fmla="*/ 501164 w 1384236"/>
                    <a:gd name="connsiteY119" fmla="*/ 274066 h 1071168"/>
                    <a:gd name="connsiteX120" fmla="*/ 465478 w 1384236"/>
                    <a:gd name="connsiteY120" fmla="*/ 267857 h 1071168"/>
                    <a:gd name="connsiteX121" fmla="*/ 429015 w 1384236"/>
                    <a:gd name="connsiteY121" fmla="*/ 251558 h 1071168"/>
                    <a:gd name="connsiteX122" fmla="*/ 412724 w 1384236"/>
                    <a:gd name="connsiteY122" fmla="*/ 242244 h 1071168"/>
                    <a:gd name="connsiteX123" fmla="*/ 394105 w 1384236"/>
                    <a:gd name="connsiteY123" fmla="*/ 252334 h 1071168"/>
                    <a:gd name="connsiteX124" fmla="*/ 429791 w 1384236"/>
                    <a:gd name="connsiteY124" fmla="*/ 202660 h 1071168"/>
                    <a:gd name="connsiteX125" fmla="*/ 408845 w 1384236"/>
                    <a:gd name="connsiteY125" fmla="*/ 198780 h 1071168"/>
                    <a:gd name="connsiteX126" fmla="*/ 429791 w 1384236"/>
                    <a:gd name="connsiteY126" fmla="*/ 202660 h 1071168"/>
                    <a:gd name="connsiteX127" fmla="*/ 487200 w 1384236"/>
                    <a:gd name="connsiteY127" fmla="*/ 198780 h 1071168"/>
                    <a:gd name="connsiteX128" fmla="*/ 477891 w 1384236"/>
                    <a:gd name="connsiteY128" fmla="*/ 192571 h 1071168"/>
                    <a:gd name="connsiteX129" fmla="*/ 438325 w 1384236"/>
                    <a:gd name="connsiteY129" fmla="*/ 204989 h 1071168"/>
                    <a:gd name="connsiteX130" fmla="*/ 459271 w 1384236"/>
                    <a:gd name="connsiteY130" fmla="*/ 218960 h 1071168"/>
                    <a:gd name="connsiteX131" fmla="*/ 481770 w 1384236"/>
                    <a:gd name="connsiteY131" fmla="*/ 204989 h 1071168"/>
                    <a:gd name="connsiteX132" fmla="*/ 487200 w 1384236"/>
                    <a:gd name="connsiteY132" fmla="*/ 198780 h 1071168"/>
                    <a:gd name="connsiteX133" fmla="*/ 453065 w 1384236"/>
                    <a:gd name="connsiteY133" fmla="*/ 185585 h 1071168"/>
                    <a:gd name="connsiteX134" fmla="*/ 471684 w 1384236"/>
                    <a:gd name="connsiteY134" fmla="*/ 183257 h 1071168"/>
                    <a:gd name="connsiteX135" fmla="*/ 498061 w 1384236"/>
                    <a:gd name="connsiteY135" fmla="*/ 180152 h 1071168"/>
                    <a:gd name="connsiteX136" fmla="*/ 463926 w 1384236"/>
                    <a:gd name="connsiteY136" fmla="*/ 171615 h 1071168"/>
                    <a:gd name="connsiteX137" fmla="*/ 434446 w 1384236"/>
                    <a:gd name="connsiteY137" fmla="*/ 184033 h 1071168"/>
                    <a:gd name="connsiteX138" fmla="*/ 453065 w 1384236"/>
                    <a:gd name="connsiteY138" fmla="*/ 185585 h 1071168"/>
                    <a:gd name="connsiteX139" fmla="*/ 568659 w 1384236"/>
                    <a:gd name="connsiteY139" fmla="*/ 164629 h 1071168"/>
                    <a:gd name="connsiteX140" fmla="*/ 589605 w 1384236"/>
                    <a:gd name="connsiteY140" fmla="*/ 173943 h 1071168"/>
                    <a:gd name="connsiteX141" fmla="*/ 564780 w 1384236"/>
                    <a:gd name="connsiteY141" fmla="*/ 177824 h 1071168"/>
                    <a:gd name="connsiteX142" fmla="*/ 584950 w 1384236"/>
                    <a:gd name="connsiteY142" fmla="*/ 183257 h 1071168"/>
                    <a:gd name="connsiteX143" fmla="*/ 626843 w 1384236"/>
                    <a:gd name="connsiteY143" fmla="*/ 191018 h 1071168"/>
                    <a:gd name="connsiteX144" fmla="*/ 655548 w 1384236"/>
                    <a:gd name="connsiteY144" fmla="*/ 194123 h 1071168"/>
                    <a:gd name="connsiteX145" fmla="*/ 649342 w 1384236"/>
                    <a:gd name="connsiteY145" fmla="*/ 177048 h 1071168"/>
                    <a:gd name="connsiteX146" fmla="*/ 630722 w 1384236"/>
                    <a:gd name="connsiteY146" fmla="*/ 166182 h 1071168"/>
                    <a:gd name="connsiteX147" fmla="*/ 614431 w 1384236"/>
                    <a:gd name="connsiteY147" fmla="*/ 155316 h 1071168"/>
                    <a:gd name="connsiteX148" fmla="*/ 604345 w 1384236"/>
                    <a:gd name="connsiteY148" fmla="*/ 153763 h 1071168"/>
                    <a:gd name="connsiteX149" fmla="*/ 559349 w 1384236"/>
                    <a:gd name="connsiteY149" fmla="*/ 147554 h 1071168"/>
                    <a:gd name="connsiteX150" fmla="*/ 568659 w 1384236"/>
                    <a:gd name="connsiteY150" fmla="*/ 164629 h 1071168"/>
                    <a:gd name="connsiteX151" fmla="*/ 573314 w 1384236"/>
                    <a:gd name="connsiteY151" fmla="*/ 222064 h 1071168"/>
                    <a:gd name="connsiteX152" fmla="*/ 550040 w 1384236"/>
                    <a:gd name="connsiteY152" fmla="*/ 203437 h 1071168"/>
                    <a:gd name="connsiteX153" fmla="*/ 573314 w 1384236"/>
                    <a:gd name="connsiteY153" fmla="*/ 222064 h 1071168"/>
                    <a:gd name="connsiteX154" fmla="*/ 663306 w 1384236"/>
                    <a:gd name="connsiteY154" fmla="*/ 132031 h 1071168"/>
                    <a:gd name="connsiteX155" fmla="*/ 642359 w 1384236"/>
                    <a:gd name="connsiteY155" fmla="*/ 124270 h 1071168"/>
                    <a:gd name="connsiteX156" fmla="*/ 663306 w 1384236"/>
                    <a:gd name="connsiteY156" fmla="*/ 132031 h 1071168"/>
                    <a:gd name="connsiteX157" fmla="*/ 585726 w 1384236"/>
                    <a:gd name="connsiteY157" fmla="*/ 288813 h 1071168"/>
                    <a:gd name="connsiteX158" fmla="*/ 570986 w 1384236"/>
                    <a:gd name="connsiteY158" fmla="*/ 281051 h 1071168"/>
                    <a:gd name="connsiteX159" fmla="*/ 585726 w 1384236"/>
                    <a:gd name="connsiteY159" fmla="*/ 288813 h 1071168"/>
                    <a:gd name="connsiteX160" fmla="*/ 663306 w 1384236"/>
                    <a:gd name="connsiteY160" fmla="*/ 240692 h 1071168"/>
                    <a:gd name="connsiteX161" fmla="*/ 634601 w 1384236"/>
                    <a:gd name="connsiteY161" fmla="*/ 234482 h 1071168"/>
                    <a:gd name="connsiteX162" fmla="*/ 639256 w 1384236"/>
                    <a:gd name="connsiteY162" fmla="*/ 252334 h 1071168"/>
                    <a:gd name="connsiteX163" fmla="*/ 621413 w 1384236"/>
                    <a:gd name="connsiteY163" fmla="*/ 247677 h 1071168"/>
                    <a:gd name="connsiteX164" fmla="*/ 615982 w 1384236"/>
                    <a:gd name="connsiteY164" fmla="*/ 258543 h 1071168"/>
                    <a:gd name="connsiteX165" fmla="*/ 606673 w 1384236"/>
                    <a:gd name="connsiteY165" fmla="*/ 259319 h 1071168"/>
                    <a:gd name="connsiteX166" fmla="*/ 581072 w 1384236"/>
                    <a:gd name="connsiteY166" fmla="*/ 236035 h 1071168"/>
                    <a:gd name="connsiteX167" fmla="*/ 578744 w 1384236"/>
                    <a:gd name="connsiteY167" fmla="*/ 255438 h 1071168"/>
                    <a:gd name="connsiteX168" fmla="*/ 603570 w 1384236"/>
                    <a:gd name="connsiteY168" fmla="*/ 272514 h 1071168"/>
                    <a:gd name="connsiteX169" fmla="*/ 640808 w 1384236"/>
                    <a:gd name="connsiteY169" fmla="*/ 271737 h 1071168"/>
                    <a:gd name="connsiteX170" fmla="*/ 637705 w 1384236"/>
                    <a:gd name="connsiteY170" fmla="*/ 291141 h 1071168"/>
                    <a:gd name="connsiteX171" fmla="*/ 670288 w 1384236"/>
                    <a:gd name="connsiteY171" fmla="*/ 292693 h 1071168"/>
                    <a:gd name="connsiteX172" fmla="*/ 683477 w 1384236"/>
                    <a:gd name="connsiteY172" fmla="*/ 280275 h 1071168"/>
                    <a:gd name="connsiteX173" fmla="*/ 681925 w 1384236"/>
                    <a:gd name="connsiteY173" fmla="*/ 263976 h 1071168"/>
                    <a:gd name="connsiteX174" fmla="*/ 663306 w 1384236"/>
                    <a:gd name="connsiteY174" fmla="*/ 240692 h 1071168"/>
                    <a:gd name="connsiteX175" fmla="*/ 692786 w 1384236"/>
                    <a:gd name="connsiteY175" fmla="*/ 199556 h 1071168"/>
                    <a:gd name="connsiteX176" fmla="*/ 720715 w 1384236"/>
                    <a:gd name="connsiteY176" fmla="*/ 194899 h 1071168"/>
                    <a:gd name="connsiteX177" fmla="*/ 722266 w 1384236"/>
                    <a:gd name="connsiteY177" fmla="*/ 183257 h 1071168"/>
                    <a:gd name="connsiteX178" fmla="*/ 705975 w 1384236"/>
                    <a:gd name="connsiteY178" fmla="*/ 177048 h 1071168"/>
                    <a:gd name="connsiteX179" fmla="*/ 673391 w 1384236"/>
                    <a:gd name="connsiteY179" fmla="*/ 166958 h 1071168"/>
                    <a:gd name="connsiteX180" fmla="*/ 692786 w 1384236"/>
                    <a:gd name="connsiteY180" fmla="*/ 199556 h 1071168"/>
                    <a:gd name="connsiteX181" fmla="*/ 748643 w 1384236"/>
                    <a:gd name="connsiteY181" fmla="*/ 202660 h 1071168"/>
                    <a:gd name="connsiteX182" fmla="*/ 702872 w 1384236"/>
                    <a:gd name="connsiteY182" fmla="*/ 211198 h 1071168"/>
                    <a:gd name="connsiteX183" fmla="*/ 748643 w 1384236"/>
                    <a:gd name="connsiteY183" fmla="*/ 202660 h 1071168"/>
                    <a:gd name="connsiteX184" fmla="*/ 740885 w 1384236"/>
                    <a:gd name="connsiteY184" fmla="*/ 304336 h 1071168"/>
                    <a:gd name="connsiteX185" fmla="*/ 733128 w 1384236"/>
                    <a:gd name="connsiteY185" fmla="*/ 277947 h 1071168"/>
                    <a:gd name="connsiteX186" fmla="*/ 693562 w 1384236"/>
                    <a:gd name="connsiteY186" fmla="*/ 293470 h 1071168"/>
                    <a:gd name="connsiteX187" fmla="*/ 740885 w 1384236"/>
                    <a:gd name="connsiteY187" fmla="*/ 304336 h 1071168"/>
                    <a:gd name="connsiteX188" fmla="*/ 652445 w 1384236"/>
                    <a:gd name="connsiteY188" fmla="*/ 401354 h 1071168"/>
                    <a:gd name="connsiteX189" fmla="*/ 680373 w 1384236"/>
                    <a:gd name="connsiteY189" fmla="*/ 393592 h 1071168"/>
                    <a:gd name="connsiteX190" fmla="*/ 701320 w 1384236"/>
                    <a:gd name="connsiteY190" fmla="*/ 355561 h 1071168"/>
                    <a:gd name="connsiteX191" fmla="*/ 692010 w 1384236"/>
                    <a:gd name="connsiteY191" fmla="*/ 353233 h 1071168"/>
                    <a:gd name="connsiteX192" fmla="*/ 689683 w 1384236"/>
                    <a:gd name="connsiteY192" fmla="*/ 359442 h 1071168"/>
                    <a:gd name="connsiteX193" fmla="*/ 670288 w 1384236"/>
                    <a:gd name="connsiteY193" fmla="*/ 351681 h 1071168"/>
                    <a:gd name="connsiteX194" fmla="*/ 690459 w 1384236"/>
                    <a:gd name="connsiteY194" fmla="*/ 335381 h 1071168"/>
                    <a:gd name="connsiteX195" fmla="*/ 679598 w 1384236"/>
                    <a:gd name="connsiteY195" fmla="*/ 320635 h 1071168"/>
                    <a:gd name="connsiteX196" fmla="*/ 659427 w 1384236"/>
                    <a:gd name="connsiteY196" fmla="*/ 325292 h 1071168"/>
                    <a:gd name="connsiteX197" fmla="*/ 650117 w 1384236"/>
                    <a:gd name="connsiteY197" fmla="*/ 328396 h 1071168"/>
                    <a:gd name="connsiteX198" fmla="*/ 622964 w 1384236"/>
                    <a:gd name="connsiteY198" fmla="*/ 340814 h 1071168"/>
                    <a:gd name="connsiteX199" fmla="*/ 640032 w 1384236"/>
                    <a:gd name="connsiteY199" fmla="*/ 354785 h 1071168"/>
                    <a:gd name="connsiteX200" fmla="*/ 609000 w 1384236"/>
                    <a:gd name="connsiteY200" fmla="*/ 351681 h 1071168"/>
                    <a:gd name="connsiteX201" fmla="*/ 620637 w 1384236"/>
                    <a:gd name="connsiteY201" fmla="*/ 374189 h 1071168"/>
                    <a:gd name="connsiteX202" fmla="*/ 652445 w 1384236"/>
                    <a:gd name="connsiteY202" fmla="*/ 401354 h 1071168"/>
                    <a:gd name="connsiteX203" fmla="*/ 764935 w 1384236"/>
                    <a:gd name="connsiteY203" fmla="*/ 290365 h 1071168"/>
                    <a:gd name="connsiteX204" fmla="*/ 782779 w 1384236"/>
                    <a:gd name="connsiteY204" fmla="*/ 299679 h 1071168"/>
                    <a:gd name="connsiteX205" fmla="*/ 808380 w 1384236"/>
                    <a:gd name="connsiteY205" fmla="*/ 302783 h 1071168"/>
                    <a:gd name="connsiteX206" fmla="*/ 819241 w 1384236"/>
                    <a:gd name="connsiteY206" fmla="*/ 298126 h 1071168"/>
                    <a:gd name="connsiteX207" fmla="*/ 871219 w 1384236"/>
                    <a:gd name="connsiteY207" fmla="*/ 307440 h 1071168"/>
                    <a:gd name="connsiteX208" fmla="*/ 906130 w 1384236"/>
                    <a:gd name="connsiteY208" fmla="*/ 298903 h 1071168"/>
                    <a:gd name="connsiteX209" fmla="*/ 948023 w 1384236"/>
                    <a:gd name="connsiteY209" fmla="*/ 302007 h 1071168"/>
                    <a:gd name="connsiteX210" fmla="*/ 961987 w 1384236"/>
                    <a:gd name="connsiteY210" fmla="*/ 277170 h 1071168"/>
                    <a:gd name="connsiteX211" fmla="*/ 874323 w 1384236"/>
                    <a:gd name="connsiteY211" fmla="*/ 270961 h 1071168"/>
                    <a:gd name="connsiteX212" fmla="*/ 830102 w 1384236"/>
                    <a:gd name="connsiteY212" fmla="*/ 273290 h 1071168"/>
                    <a:gd name="connsiteX213" fmla="*/ 804501 w 1384236"/>
                    <a:gd name="connsiteY213" fmla="*/ 265528 h 1071168"/>
                    <a:gd name="connsiteX214" fmla="*/ 809156 w 1384236"/>
                    <a:gd name="connsiteY214" fmla="*/ 250781 h 1071168"/>
                    <a:gd name="connsiteX215" fmla="*/ 767263 w 1384236"/>
                    <a:gd name="connsiteY215" fmla="*/ 238363 h 1071168"/>
                    <a:gd name="connsiteX216" fmla="*/ 733903 w 1384236"/>
                    <a:gd name="connsiteY216" fmla="*/ 229049 h 1071168"/>
                    <a:gd name="connsiteX217" fmla="*/ 694338 w 1384236"/>
                    <a:gd name="connsiteY217" fmla="*/ 234482 h 1071168"/>
                    <a:gd name="connsiteX218" fmla="*/ 743213 w 1384236"/>
                    <a:gd name="connsiteY218" fmla="*/ 249229 h 1071168"/>
                    <a:gd name="connsiteX219" fmla="*/ 764159 w 1384236"/>
                    <a:gd name="connsiteY219" fmla="*/ 265528 h 1071168"/>
                    <a:gd name="connsiteX220" fmla="*/ 764935 w 1384236"/>
                    <a:gd name="connsiteY220" fmla="*/ 290365 h 1071168"/>
                    <a:gd name="connsiteX221" fmla="*/ 800622 w 1384236"/>
                    <a:gd name="connsiteY221" fmla="*/ 208870 h 1071168"/>
                    <a:gd name="connsiteX222" fmla="*/ 785106 w 1384236"/>
                    <a:gd name="connsiteY222" fmla="*/ 220512 h 1071168"/>
                    <a:gd name="connsiteX223" fmla="*/ 800622 w 1384236"/>
                    <a:gd name="connsiteY223" fmla="*/ 208870 h 1071168"/>
                    <a:gd name="connsiteX224" fmla="*/ 701320 w 1384236"/>
                    <a:gd name="connsiteY224" fmla="*/ 131255 h 1071168"/>
                    <a:gd name="connsiteX225" fmla="*/ 716836 w 1384236"/>
                    <a:gd name="connsiteY225" fmla="*/ 147554 h 1071168"/>
                    <a:gd name="connsiteX226" fmla="*/ 762608 w 1384236"/>
                    <a:gd name="connsiteY226" fmla="*/ 149106 h 1071168"/>
                    <a:gd name="connsiteX227" fmla="*/ 734679 w 1384236"/>
                    <a:gd name="connsiteY227" fmla="*/ 162301 h 1071168"/>
                    <a:gd name="connsiteX228" fmla="*/ 757177 w 1384236"/>
                    <a:gd name="connsiteY228" fmla="*/ 178600 h 1071168"/>
                    <a:gd name="connsiteX229" fmla="*/ 793640 w 1384236"/>
                    <a:gd name="connsiteY229" fmla="*/ 188690 h 1071168"/>
                    <a:gd name="connsiteX230" fmla="*/ 816138 w 1384236"/>
                    <a:gd name="connsiteY230" fmla="*/ 187914 h 1071168"/>
                    <a:gd name="connsiteX231" fmla="*/ 832429 w 1384236"/>
                    <a:gd name="connsiteY231" fmla="*/ 170838 h 1071168"/>
                    <a:gd name="connsiteX232" fmla="*/ 848721 w 1384236"/>
                    <a:gd name="connsiteY232" fmla="*/ 157644 h 1071168"/>
                    <a:gd name="connsiteX233" fmla="*/ 875098 w 1384236"/>
                    <a:gd name="connsiteY233" fmla="*/ 148330 h 1071168"/>
                    <a:gd name="connsiteX234" fmla="*/ 859582 w 1384236"/>
                    <a:gd name="connsiteY234" fmla="*/ 141345 h 1071168"/>
                    <a:gd name="connsiteX235" fmla="*/ 844066 w 1384236"/>
                    <a:gd name="connsiteY235" fmla="*/ 131255 h 1071168"/>
                    <a:gd name="connsiteX236" fmla="*/ 837084 w 1384236"/>
                    <a:gd name="connsiteY236" fmla="*/ 116508 h 1071168"/>
                    <a:gd name="connsiteX237" fmla="*/ 826223 w 1384236"/>
                    <a:gd name="connsiteY237" fmla="*/ 113404 h 1071168"/>
                    <a:gd name="connsiteX238" fmla="*/ 811483 w 1384236"/>
                    <a:gd name="connsiteY238" fmla="*/ 106418 h 1071168"/>
                    <a:gd name="connsiteX239" fmla="*/ 762608 w 1384236"/>
                    <a:gd name="connsiteY239" fmla="*/ 79253 h 1071168"/>
                    <a:gd name="connsiteX240" fmla="*/ 735455 w 1384236"/>
                    <a:gd name="connsiteY240" fmla="*/ 76149 h 1071168"/>
                    <a:gd name="connsiteX241" fmla="*/ 737007 w 1384236"/>
                    <a:gd name="connsiteY241" fmla="*/ 83134 h 1071168"/>
                    <a:gd name="connsiteX242" fmla="*/ 726921 w 1384236"/>
                    <a:gd name="connsiteY242" fmla="*/ 89343 h 1071168"/>
                    <a:gd name="connsiteX243" fmla="*/ 713733 w 1384236"/>
                    <a:gd name="connsiteY243" fmla="*/ 97105 h 1071168"/>
                    <a:gd name="connsiteX244" fmla="*/ 716836 w 1384236"/>
                    <a:gd name="connsiteY244" fmla="*/ 114180 h 1071168"/>
                    <a:gd name="connsiteX245" fmla="*/ 708302 w 1384236"/>
                    <a:gd name="connsiteY245" fmla="*/ 121941 h 1071168"/>
                    <a:gd name="connsiteX246" fmla="*/ 701320 w 1384236"/>
                    <a:gd name="connsiteY246" fmla="*/ 131255 h 1071168"/>
                    <a:gd name="connsiteX247" fmla="*/ 784330 w 1384236"/>
                    <a:gd name="connsiteY247" fmla="*/ 62178 h 1071168"/>
                    <a:gd name="connsiteX248" fmla="*/ 793640 w 1384236"/>
                    <a:gd name="connsiteY248" fmla="*/ 64506 h 1071168"/>
                    <a:gd name="connsiteX249" fmla="*/ 799846 w 1384236"/>
                    <a:gd name="connsiteY249" fmla="*/ 70716 h 1071168"/>
                    <a:gd name="connsiteX250" fmla="*/ 795191 w 1384236"/>
                    <a:gd name="connsiteY250" fmla="*/ 80805 h 1071168"/>
                    <a:gd name="connsiteX251" fmla="*/ 809931 w 1384236"/>
                    <a:gd name="connsiteY251" fmla="*/ 90119 h 1071168"/>
                    <a:gd name="connsiteX252" fmla="*/ 849497 w 1384236"/>
                    <a:gd name="connsiteY252" fmla="*/ 91672 h 1071168"/>
                    <a:gd name="connsiteX253" fmla="*/ 854152 w 1384236"/>
                    <a:gd name="connsiteY253" fmla="*/ 99433 h 1071168"/>
                    <a:gd name="connsiteX254" fmla="*/ 898372 w 1384236"/>
                    <a:gd name="connsiteY254" fmla="*/ 102538 h 1071168"/>
                    <a:gd name="connsiteX255" fmla="*/ 914664 w 1384236"/>
                    <a:gd name="connsiteY255" fmla="*/ 100209 h 1071168"/>
                    <a:gd name="connsiteX256" fmla="*/ 964315 w 1384236"/>
                    <a:gd name="connsiteY256" fmla="*/ 83910 h 1071168"/>
                    <a:gd name="connsiteX257" fmla="*/ 964315 w 1384236"/>
                    <a:gd name="connsiteY257" fmla="*/ 97105 h 1071168"/>
                    <a:gd name="connsiteX258" fmla="*/ 913112 w 1384236"/>
                    <a:gd name="connsiteY258" fmla="*/ 107971 h 1071168"/>
                    <a:gd name="connsiteX259" fmla="*/ 932507 w 1384236"/>
                    <a:gd name="connsiteY259" fmla="*/ 128927 h 1071168"/>
                    <a:gd name="connsiteX260" fmla="*/ 906130 w 1384236"/>
                    <a:gd name="connsiteY260" fmla="*/ 121165 h 1071168"/>
                    <a:gd name="connsiteX261" fmla="*/ 857255 w 1384236"/>
                    <a:gd name="connsiteY261" fmla="*/ 110299 h 1071168"/>
                    <a:gd name="connsiteX262" fmla="*/ 858031 w 1384236"/>
                    <a:gd name="connsiteY262" fmla="*/ 135136 h 1071168"/>
                    <a:gd name="connsiteX263" fmla="*/ 886735 w 1384236"/>
                    <a:gd name="connsiteY263" fmla="*/ 153763 h 1071168"/>
                    <a:gd name="connsiteX264" fmla="*/ 916991 w 1384236"/>
                    <a:gd name="connsiteY264" fmla="*/ 172391 h 1071168"/>
                    <a:gd name="connsiteX265" fmla="*/ 875098 w 1384236"/>
                    <a:gd name="connsiteY265" fmla="*/ 163853 h 1071168"/>
                    <a:gd name="connsiteX266" fmla="*/ 834757 w 1384236"/>
                    <a:gd name="connsiteY266" fmla="*/ 181704 h 1071168"/>
                    <a:gd name="connsiteX267" fmla="*/ 871995 w 1384236"/>
                    <a:gd name="connsiteY267" fmla="*/ 182481 h 1071168"/>
                    <a:gd name="connsiteX268" fmla="*/ 868892 w 1384236"/>
                    <a:gd name="connsiteY268" fmla="*/ 191794 h 1071168"/>
                    <a:gd name="connsiteX269" fmla="*/ 886735 w 1384236"/>
                    <a:gd name="connsiteY269" fmla="*/ 212750 h 1071168"/>
                    <a:gd name="connsiteX270" fmla="*/ 865789 w 1384236"/>
                    <a:gd name="connsiteY270" fmla="*/ 210422 h 1071168"/>
                    <a:gd name="connsiteX271" fmla="*/ 838636 w 1384236"/>
                    <a:gd name="connsiteY271" fmla="*/ 196451 h 1071168"/>
                    <a:gd name="connsiteX272" fmla="*/ 836308 w 1384236"/>
                    <a:gd name="connsiteY272" fmla="*/ 211974 h 1071168"/>
                    <a:gd name="connsiteX273" fmla="*/ 835533 w 1384236"/>
                    <a:gd name="connsiteY273" fmla="*/ 221288 h 1071168"/>
                    <a:gd name="connsiteX274" fmla="*/ 803725 w 1384236"/>
                    <a:gd name="connsiteY274" fmla="*/ 237587 h 1071168"/>
                    <a:gd name="connsiteX275" fmla="*/ 854928 w 1384236"/>
                    <a:gd name="connsiteY275" fmla="*/ 243020 h 1071168"/>
                    <a:gd name="connsiteX276" fmla="*/ 882856 w 1384236"/>
                    <a:gd name="connsiteY276" fmla="*/ 244572 h 1071168"/>
                    <a:gd name="connsiteX277" fmla="*/ 914664 w 1384236"/>
                    <a:gd name="connsiteY277" fmla="*/ 241468 h 1071168"/>
                    <a:gd name="connsiteX278" fmla="*/ 937938 w 1384236"/>
                    <a:gd name="connsiteY278" fmla="*/ 249229 h 1071168"/>
                    <a:gd name="connsiteX279" fmla="*/ 962763 w 1384236"/>
                    <a:gd name="connsiteY279" fmla="*/ 246901 h 1071168"/>
                    <a:gd name="connsiteX280" fmla="*/ 979831 w 1384236"/>
                    <a:gd name="connsiteY280" fmla="*/ 241468 h 1071168"/>
                    <a:gd name="connsiteX281" fmla="*/ 986813 w 1384236"/>
                    <a:gd name="connsiteY281" fmla="*/ 227497 h 1071168"/>
                    <a:gd name="connsiteX282" fmla="*/ 968194 w 1384236"/>
                    <a:gd name="connsiteY282" fmla="*/ 227497 h 1071168"/>
                    <a:gd name="connsiteX283" fmla="*/ 935610 w 1384236"/>
                    <a:gd name="connsiteY283" fmla="*/ 221288 h 1071168"/>
                    <a:gd name="connsiteX284" fmla="*/ 936386 w 1384236"/>
                    <a:gd name="connsiteY284" fmla="*/ 211974 h 1071168"/>
                    <a:gd name="connsiteX285" fmla="*/ 977503 w 1384236"/>
                    <a:gd name="connsiteY285" fmla="*/ 210422 h 1071168"/>
                    <a:gd name="connsiteX286" fmla="*/ 980607 w 1384236"/>
                    <a:gd name="connsiteY286" fmla="*/ 194899 h 1071168"/>
                    <a:gd name="connsiteX287" fmla="*/ 1009311 w 1384236"/>
                    <a:gd name="connsiteY287" fmla="*/ 192571 h 1071168"/>
                    <a:gd name="connsiteX288" fmla="*/ 1040343 w 1384236"/>
                    <a:gd name="connsiteY288" fmla="*/ 160749 h 1071168"/>
                    <a:gd name="connsiteX289" fmla="*/ 998450 w 1384236"/>
                    <a:gd name="connsiteY289" fmla="*/ 151435 h 1071168"/>
                    <a:gd name="connsiteX290" fmla="*/ 1033361 w 1384236"/>
                    <a:gd name="connsiteY290" fmla="*/ 142121 h 1071168"/>
                    <a:gd name="connsiteX291" fmla="*/ 1052756 w 1384236"/>
                    <a:gd name="connsiteY291" fmla="*/ 127374 h 1071168"/>
                    <a:gd name="connsiteX292" fmla="*/ 1083012 w 1384236"/>
                    <a:gd name="connsiteY292" fmla="*/ 129703 h 1071168"/>
                    <a:gd name="connsiteX293" fmla="*/ 1096200 w 1384236"/>
                    <a:gd name="connsiteY293" fmla="*/ 115732 h 1071168"/>
                    <a:gd name="connsiteX294" fmla="*/ 1145075 w 1384236"/>
                    <a:gd name="connsiteY294" fmla="*/ 90119 h 1071168"/>
                    <a:gd name="connsiteX295" fmla="*/ 1197054 w 1384236"/>
                    <a:gd name="connsiteY295" fmla="*/ 67611 h 1071168"/>
                    <a:gd name="connsiteX296" fmla="*/ 1150506 w 1384236"/>
                    <a:gd name="connsiteY296" fmla="*/ 64506 h 1071168"/>
                    <a:gd name="connsiteX297" fmla="*/ 1186968 w 1384236"/>
                    <a:gd name="connsiteY297" fmla="*/ 55969 h 1071168"/>
                    <a:gd name="connsiteX298" fmla="*/ 1235068 w 1384236"/>
                    <a:gd name="connsiteY298" fmla="*/ 41998 h 1071168"/>
                    <a:gd name="connsiteX299" fmla="*/ 1238947 w 1384236"/>
                    <a:gd name="connsiteY299" fmla="*/ 26475 h 1071168"/>
                    <a:gd name="connsiteX300" fmla="*/ 1214897 w 1384236"/>
                    <a:gd name="connsiteY300" fmla="*/ 17161 h 1071168"/>
                    <a:gd name="connsiteX301" fmla="*/ 1197054 w 1384236"/>
                    <a:gd name="connsiteY301" fmla="*/ 12505 h 1071168"/>
                    <a:gd name="connsiteX302" fmla="*/ 1162143 w 1384236"/>
                    <a:gd name="connsiteY302" fmla="*/ 17161 h 1071168"/>
                    <a:gd name="connsiteX303" fmla="*/ 1168349 w 1384236"/>
                    <a:gd name="connsiteY303" fmla="*/ 7848 h 1071168"/>
                    <a:gd name="connsiteX304" fmla="*/ 1114044 w 1384236"/>
                    <a:gd name="connsiteY304" fmla="*/ 1639 h 1071168"/>
                    <a:gd name="connsiteX305" fmla="*/ 1086115 w 1384236"/>
                    <a:gd name="connsiteY305" fmla="*/ 3967 h 1071168"/>
                    <a:gd name="connsiteX306" fmla="*/ 1058962 w 1384236"/>
                    <a:gd name="connsiteY306" fmla="*/ 8624 h 1071168"/>
                    <a:gd name="connsiteX307" fmla="*/ 1047325 w 1384236"/>
                    <a:gd name="connsiteY307" fmla="*/ 7848 h 1071168"/>
                    <a:gd name="connsiteX308" fmla="*/ 1008535 w 1384236"/>
                    <a:gd name="connsiteY308" fmla="*/ 6295 h 1071168"/>
                    <a:gd name="connsiteX309" fmla="*/ 984486 w 1384236"/>
                    <a:gd name="connsiteY309" fmla="*/ 10952 h 1071168"/>
                    <a:gd name="connsiteX310" fmla="*/ 955781 w 1384236"/>
                    <a:gd name="connsiteY310" fmla="*/ 9400 h 1071168"/>
                    <a:gd name="connsiteX311" fmla="*/ 947247 w 1384236"/>
                    <a:gd name="connsiteY311" fmla="*/ 13281 h 1071168"/>
                    <a:gd name="connsiteX312" fmla="*/ 937938 w 1384236"/>
                    <a:gd name="connsiteY312" fmla="*/ 21042 h 1071168"/>
                    <a:gd name="connsiteX313" fmla="*/ 912337 w 1384236"/>
                    <a:gd name="connsiteY313" fmla="*/ 26475 h 1071168"/>
                    <a:gd name="connsiteX314" fmla="*/ 893717 w 1384236"/>
                    <a:gd name="connsiteY314" fmla="*/ 31132 h 1071168"/>
                    <a:gd name="connsiteX315" fmla="*/ 866565 w 1384236"/>
                    <a:gd name="connsiteY315" fmla="*/ 28028 h 1071168"/>
                    <a:gd name="connsiteX316" fmla="*/ 851049 w 1384236"/>
                    <a:gd name="connsiteY316" fmla="*/ 37341 h 1071168"/>
                    <a:gd name="connsiteX317" fmla="*/ 840963 w 1384236"/>
                    <a:gd name="connsiteY317" fmla="*/ 45103 h 1071168"/>
                    <a:gd name="connsiteX318" fmla="*/ 816914 w 1384236"/>
                    <a:gd name="connsiteY318" fmla="*/ 41998 h 1071168"/>
                    <a:gd name="connsiteX319" fmla="*/ 804501 w 1384236"/>
                    <a:gd name="connsiteY319" fmla="*/ 51312 h 1071168"/>
                    <a:gd name="connsiteX320" fmla="*/ 771142 w 1384236"/>
                    <a:gd name="connsiteY320" fmla="*/ 54416 h 1071168"/>
                    <a:gd name="connsiteX321" fmla="*/ 784330 w 1384236"/>
                    <a:gd name="connsiteY321" fmla="*/ 62178 h 1071168"/>
                    <a:gd name="connsiteX322" fmla="*/ 958884 w 1384236"/>
                    <a:gd name="connsiteY322" fmla="*/ 659811 h 1071168"/>
                    <a:gd name="connsiteX323" fmla="*/ 961212 w 1384236"/>
                    <a:gd name="connsiteY323" fmla="*/ 642735 h 1071168"/>
                    <a:gd name="connsiteX324" fmla="*/ 958884 w 1384236"/>
                    <a:gd name="connsiteY324" fmla="*/ 659811 h 1071168"/>
                    <a:gd name="connsiteX325" fmla="*/ 898372 w 1384236"/>
                    <a:gd name="connsiteY325" fmla="*/ 644288 h 1071168"/>
                    <a:gd name="connsiteX326" fmla="*/ 924749 w 1384236"/>
                    <a:gd name="connsiteY326" fmla="*/ 627212 h 1071168"/>
                    <a:gd name="connsiteX327" fmla="*/ 898372 w 1384236"/>
                    <a:gd name="connsiteY327" fmla="*/ 644288 h 1071168"/>
                    <a:gd name="connsiteX328" fmla="*/ 948023 w 1384236"/>
                    <a:gd name="connsiteY328" fmla="*/ 606257 h 1071168"/>
                    <a:gd name="connsiteX329" fmla="*/ 926301 w 1384236"/>
                    <a:gd name="connsiteY329" fmla="*/ 589181 h 1071168"/>
                    <a:gd name="connsiteX330" fmla="*/ 896045 w 1384236"/>
                    <a:gd name="connsiteY330" fmla="*/ 571330 h 1071168"/>
                    <a:gd name="connsiteX331" fmla="*/ 876650 w 1384236"/>
                    <a:gd name="connsiteY331" fmla="*/ 556583 h 1071168"/>
                    <a:gd name="connsiteX332" fmla="*/ 859582 w 1384236"/>
                    <a:gd name="connsiteY332" fmla="*/ 566673 h 1071168"/>
                    <a:gd name="connsiteX333" fmla="*/ 855703 w 1384236"/>
                    <a:gd name="connsiteY333" fmla="*/ 588405 h 1071168"/>
                    <a:gd name="connsiteX334" fmla="*/ 842515 w 1384236"/>
                    <a:gd name="connsiteY334" fmla="*/ 609361 h 1071168"/>
                    <a:gd name="connsiteX335" fmla="*/ 861910 w 1384236"/>
                    <a:gd name="connsiteY335" fmla="*/ 608585 h 1071168"/>
                    <a:gd name="connsiteX336" fmla="*/ 870444 w 1384236"/>
                    <a:gd name="connsiteY336" fmla="*/ 621003 h 1071168"/>
                    <a:gd name="connsiteX337" fmla="*/ 896821 w 1384236"/>
                    <a:gd name="connsiteY337" fmla="*/ 606257 h 1071168"/>
                    <a:gd name="connsiteX338" fmla="*/ 916991 w 1384236"/>
                    <a:gd name="connsiteY338" fmla="*/ 605480 h 1071168"/>
                    <a:gd name="connsiteX339" fmla="*/ 948023 w 1384236"/>
                    <a:gd name="connsiteY339" fmla="*/ 606257 h 1071168"/>
                    <a:gd name="connsiteX340" fmla="*/ 1173780 w 1384236"/>
                    <a:gd name="connsiteY340" fmla="*/ 545717 h 1071168"/>
                    <a:gd name="connsiteX341" fmla="*/ 1196278 w 1384236"/>
                    <a:gd name="connsiteY341" fmla="*/ 568225 h 1071168"/>
                    <a:gd name="connsiteX342" fmla="*/ 1212570 w 1384236"/>
                    <a:gd name="connsiteY342" fmla="*/ 564345 h 1071168"/>
                    <a:gd name="connsiteX343" fmla="*/ 1228861 w 1384236"/>
                    <a:gd name="connsiteY343" fmla="*/ 555031 h 1071168"/>
                    <a:gd name="connsiteX344" fmla="*/ 1249032 w 1384236"/>
                    <a:gd name="connsiteY344" fmla="*/ 534851 h 1071168"/>
                    <a:gd name="connsiteX345" fmla="*/ 1231189 w 1384236"/>
                    <a:gd name="connsiteY345" fmla="*/ 523985 h 1071168"/>
                    <a:gd name="connsiteX346" fmla="*/ 1218000 w 1384236"/>
                    <a:gd name="connsiteY346" fmla="*/ 512343 h 1071168"/>
                    <a:gd name="connsiteX347" fmla="*/ 1190072 w 1384236"/>
                    <a:gd name="connsiteY347" fmla="*/ 497596 h 1071168"/>
                    <a:gd name="connsiteX348" fmla="*/ 1162143 w 1384236"/>
                    <a:gd name="connsiteY348" fmla="*/ 488282 h 1071168"/>
                    <a:gd name="connsiteX349" fmla="*/ 1141196 w 1384236"/>
                    <a:gd name="connsiteY349" fmla="*/ 471207 h 1071168"/>
                    <a:gd name="connsiteX350" fmla="*/ 1162919 w 1384236"/>
                    <a:gd name="connsiteY350" fmla="*/ 466550 h 1071168"/>
                    <a:gd name="connsiteX351" fmla="*/ 1145075 w 1384236"/>
                    <a:gd name="connsiteY351" fmla="*/ 457236 h 1071168"/>
                    <a:gd name="connsiteX352" fmla="*/ 1154385 w 1384236"/>
                    <a:gd name="connsiteY352" fmla="*/ 450251 h 1071168"/>
                    <a:gd name="connsiteX353" fmla="*/ 1145851 w 1384236"/>
                    <a:gd name="connsiteY353" fmla="*/ 437057 h 1071168"/>
                    <a:gd name="connsiteX354" fmla="*/ 1134990 w 1384236"/>
                    <a:gd name="connsiteY354" fmla="*/ 442490 h 1071168"/>
                    <a:gd name="connsiteX355" fmla="*/ 1138093 w 1384236"/>
                    <a:gd name="connsiteY355" fmla="*/ 430071 h 1071168"/>
                    <a:gd name="connsiteX356" fmla="*/ 1114044 w 1384236"/>
                    <a:gd name="connsiteY356" fmla="*/ 422310 h 1071168"/>
                    <a:gd name="connsiteX357" fmla="*/ 1103183 w 1384236"/>
                    <a:gd name="connsiteY357" fmla="*/ 414548 h 1071168"/>
                    <a:gd name="connsiteX358" fmla="*/ 1083012 w 1384236"/>
                    <a:gd name="connsiteY358" fmla="*/ 418429 h 1071168"/>
                    <a:gd name="connsiteX359" fmla="*/ 1077581 w 1384236"/>
                    <a:gd name="connsiteY359" fmla="*/ 413772 h 1071168"/>
                    <a:gd name="connsiteX360" fmla="*/ 1090770 w 1384236"/>
                    <a:gd name="connsiteY360" fmla="*/ 401354 h 1071168"/>
                    <a:gd name="connsiteX361" fmla="*/ 1067496 w 1384236"/>
                    <a:gd name="connsiteY361" fmla="*/ 402130 h 1071168"/>
                    <a:gd name="connsiteX362" fmla="*/ 1049652 w 1384236"/>
                    <a:gd name="connsiteY362" fmla="*/ 387383 h 1071168"/>
                    <a:gd name="connsiteX363" fmla="*/ 1030258 w 1384236"/>
                    <a:gd name="connsiteY363" fmla="*/ 376517 h 1071168"/>
                    <a:gd name="connsiteX364" fmla="*/ 996898 w 1384236"/>
                    <a:gd name="connsiteY364" fmla="*/ 363323 h 1071168"/>
                    <a:gd name="connsiteX365" fmla="*/ 979831 w 1384236"/>
                    <a:gd name="connsiteY365" fmla="*/ 376517 h 1071168"/>
                    <a:gd name="connsiteX366" fmla="*/ 970521 w 1384236"/>
                    <a:gd name="connsiteY366" fmla="*/ 373413 h 1071168"/>
                    <a:gd name="connsiteX367" fmla="*/ 944920 w 1384236"/>
                    <a:gd name="connsiteY367" fmla="*/ 381950 h 1071168"/>
                    <a:gd name="connsiteX368" fmla="*/ 945696 w 1384236"/>
                    <a:gd name="connsiteY368" fmla="*/ 355561 h 1071168"/>
                    <a:gd name="connsiteX369" fmla="*/ 934835 w 1384236"/>
                    <a:gd name="connsiteY369" fmla="*/ 336934 h 1071168"/>
                    <a:gd name="connsiteX370" fmla="*/ 904579 w 1384236"/>
                    <a:gd name="connsiteY370" fmla="*/ 336934 h 1071168"/>
                    <a:gd name="connsiteX371" fmla="*/ 871219 w 1384236"/>
                    <a:gd name="connsiteY371" fmla="*/ 350128 h 1071168"/>
                    <a:gd name="connsiteX372" fmla="*/ 875874 w 1384236"/>
                    <a:gd name="connsiteY372" fmla="*/ 372636 h 1071168"/>
                    <a:gd name="connsiteX373" fmla="*/ 867340 w 1384236"/>
                    <a:gd name="connsiteY373" fmla="*/ 387383 h 1071168"/>
                    <a:gd name="connsiteX374" fmla="*/ 883632 w 1384236"/>
                    <a:gd name="connsiteY374" fmla="*/ 399025 h 1071168"/>
                    <a:gd name="connsiteX375" fmla="*/ 857255 w 1384236"/>
                    <a:gd name="connsiteY375" fmla="*/ 388936 h 1071168"/>
                    <a:gd name="connsiteX376" fmla="*/ 854152 w 1384236"/>
                    <a:gd name="connsiteY376" fmla="*/ 368756 h 1071168"/>
                    <a:gd name="connsiteX377" fmla="*/ 862686 w 1384236"/>
                    <a:gd name="connsiteY377" fmla="*/ 346248 h 1071168"/>
                    <a:gd name="connsiteX378" fmla="*/ 878977 w 1384236"/>
                    <a:gd name="connsiteY378" fmla="*/ 332277 h 1071168"/>
                    <a:gd name="connsiteX379" fmla="*/ 817689 w 1384236"/>
                    <a:gd name="connsiteY379" fmla="*/ 347800 h 1071168"/>
                    <a:gd name="connsiteX380" fmla="*/ 802949 w 1384236"/>
                    <a:gd name="connsiteY380" fmla="*/ 402130 h 1071168"/>
                    <a:gd name="connsiteX381" fmla="*/ 836308 w 1384236"/>
                    <a:gd name="connsiteY381" fmla="*/ 408339 h 1071168"/>
                    <a:gd name="connsiteX382" fmla="*/ 833205 w 1384236"/>
                    <a:gd name="connsiteY382" fmla="*/ 415325 h 1071168"/>
                    <a:gd name="connsiteX383" fmla="*/ 809931 w 1384236"/>
                    <a:gd name="connsiteY383" fmla="*/ 417653 h 1071168"/>
                    <a:gd name="connsiteX384" fmla="*/ 840187 w 1384236"/>
                    <a:gd name="connsiteY384" fmla="*/ 433176 h 1071168"/>
                    <a:gd name="connsiteX385" fmla="*/ 856479 w 1384236"/>
                    <a:gd name="connsiteY385" fmla="*/ 436280 h 1071168"/>
                    <a:gd name="connsiteX386" fmla="*/ 887511 w 1384236"/>
                    <a:gd name="connsiteY386" fmla="*/ 440937 h 1071168"/>
                    <a:gd name="connsiteX387" fmla="*/ 922422 w 1384236"/>
                    <a:gd name="connsiteY387" fmla="*/ 447147 h 1071168"/>
                    <a:gd name="connsiteX388" fmla="*/ 938714 w 1384236"/>
                    <a:gd name="connsiteY388" fmla="*/ 440161 h 1071168"/>
                    <a:gd name="connsiteX389" fmla="*/ 973624 w 1384236"/>
                    <a:gd name="connsiteY389" fmla="*/ 444818 h 1071168"/>
                    <a:gd name="connsiteX390" fmla="*/ 971297 w 1384236"/>
                    <a:gd name="connsiteY390" fmla="*/ 435504 h 1071168"/>
                    <a:gd name="connsiteX391" fmla="*/ 974400 w 1384236"/>
                    <a:gd name="connsiteY391" fmla="*/ 427743 h 1071168"/>
                    <a:gd name="connsiteX392" fmla="*/ 993019 w 1384236"/>
                    <a:gd name="connsiteY392" fmla="*/ 439385 h 1071168"/>
                    <a:gd name="connsiteX393" fmla="*/ 1001553 w 1384236"/>
                    <a:gd name="connsiteY393" fmla="*/ 447147 h 1071168"/>
                    <a:gd name="connsiteX394" fmla="*/ 1024827 w 1384236"/>
                    <a:gd name="connsiteY394" fmla="*/ 463446 h 1071168"/>
                    <a:gd name="connsiteX395" fmla="*/ 1009311 w 1384236"/>
                    <a:gd name="connsiteY395" fmla="*/ 476640 h 1071168"/>
                    <a:gd name="connsiteX396" fmla="*/ 1033361 w 1384236"/>
                    <a:gd name="connsiteY396" fmla="*/ 469655 h 1071168"/>
                    <a:gd name="connsiteX397" fmla="*/ 1048101 w 1384236"/>
                    <a:gd name="connsiteY397" fmla="*/ 485178 h 1071168"/>
                    <a:gd name="connsiteX398" fmla="*/ 1071375 w 1384236"/>
                    <a:gd name="connsiteY398" fmla="*/ 500701 h 1071168"/>
                    <a:gd name="connsiteX399" fmla="*/ 1071375 w 1384236"/>
                    <a:gd name="connsiteY399" fmla="*/ 527866 h 1071168"/>
                    <a:gd name="connsiteX400" fmla="*/ 1096976 w 1384236"/>
                    <a:gd name="connsiteY400" fmla="*/ 525537 h 1071168"/>
                    <a:gd name="connsiteX401" fmla="*/ 1121026 w 1384236"/>
                    <a:gd name="connsiteY401" fmla="*/ 537180 h 1071168"/>
                    <a:gd name="connsiteX402" fmla="*/ 1098528 w 1384236"/>
                    <a:gd name="connsiteY402" fmla="*/ 548046 h 1071168"/>
                    <a:gd name="connsiteX403" fmla="*/ 1058962 w 1384236"/>
                    <a:gd name="connsiteY403" fmla="*/ 533299 h 1071168"/>
                    <a:gd name="connsiteX404" fmla="*/ 1055083 w 1384236"/>
                    <a:gd name="connsiteY404" fmla="*/ 559688 h 1071168"/>
                    <a:gd name="connsiteX405" fmla="*/ 1018621 w 1384236"/>
                    <a:gd name="connsiteY405" fmla="*/ 567449 h 1071168"/>
                    <a:gd name="connsiteX406" fmla="*/ 997674 w 1384236"/>
                    <a:gd name="connsiteY406" fmla="*/ 571330 h 1071168"/>
                    <a:gd name="connsiteX407" fmla="*/ 988365 w 1384236"/>
                    <a:gd name="connsiteY407" fmla="*/ 590734 h 1071168"/>
                    <a:gd name="connsiteX408" fmla="*/ 1023275 w 1384236"/>
                    <a:gd name="connsiteY408" fmla="*/ 592286 h 1071168"/>
                    <a:gd name="connsiteX409" fmla="*/ 1038791 w 1384236"/>
                    <a:gd name="connsiteY409" fmla="*/ 589181 h 1071168"/>
                    <a:gd name="connsiteX410" fmla="*/ 1062065 w 1384236"/>
                    <a:gd name="connsiteY410" fmla="*/ 587629 h 1071168"/>
                    <a:gd name="connsiteX411" fmla="*/ 1079909 w 1384236"/>
                    <a:gd name="connsiteY411" fmla="*/ 603928 h 1071168"/>
                    <a:gd name="connsiteX412" fmla="*/ 1089218 w 1384236"/>
                    <a:gd name="connsiteY412" fmla="*/ 624108 h 1071168"/>
                    <a:gd name="connsiteX413" fmla="*/ 1126456 w 1384236"/>
                    <a:gd name="connsiteY413" fmla="*/ 635750 h 1071168"/>
                    <a:gd name="connsiteX414" fmla="*/ 1174556 w 1384236"/>
                    <a:gd name="connsiteY414" fmla="*/ 654378 h 1071168"/>
                    <a:gd name="connsiteX415" fmla="*/ 1133439 w 1384236"/>
                    <a:gd name="connsiteY415" fmla="*/ 612466 h 1071168"/>
                    <a:gd name="connsiteX416" fmla="*/ 1156712 w 1384236"/>
                    <a:gd name="connsiteY416" fmla="*/ 616346 h 1071168"/>
                    <a:gd name="connsiteX417" fmla="*/ 1198605 w 1384236"/>
                    <a:gd name="connsiteY417" fmla="*/ 619451 h 1071168"/>
                    <a:gd name="connsiteX418" fmla="*/ 1190072 w 1384236"/>
                    <a:gd name="connsiteY418" fmla="*/ 601600 h 1071168"/>
                    <a:gd name="connsiteX419" fmla="*/ 1173780 w 1384236"/>
                    <a:gd name="connsiteY419" fmla="*/ 579868 h 1071168"/>
                    <a:gd name="connsiteX420" fmla="*/ 1148179 w 1384236"/>
                    <a:gd name="connsiteY420" fmla="*/ 556583 h 1071168"/>
                    <a:gd name="connsiteX421" fmla="*/ 1152058 w 1384236"/>
                    <a:gd name="connsiteY421" fmla="*/ 539508 h 1071168"/>
                    <a:gd name="connsiteX422" fmla="*/ 1173780 w 1384236"/>
                    <a:gd name="connsiteY422" fmla="*/ 545717 h 1071168"/>
                    <a:gd name="connsiteX423" fmla="*/ 1027930 w 1384236"/>
                    <a:gd name="connsiteY423" fmla="*/ 512343 h 1071168"/>
                    <a:gd name="connsiteX424" fmla="*/ 1030258 w 1384236"/>
                    <a:gd name="connsiteY424" fmla="*/ 491387 h 1071168"/>
                    <a:gd name="connsiteX425" fmla="*/ 1010087 w 1384236"/>
                    <a:gd name="connsiteY425" fmla="*/ 486730 h 1071168"/>
                    <a:gd name="connsiteX426" fmla="*/ 996123 w 1384236"/>
                    <a:gd name="connsiteY426" fmla="*/ 510791 h 1071168"/>
                    <a:gd name="connsiteX427" fmla="*/ 1027930 w 1384236"/>
                    <a:gd name="connsiteY427" fmla="*/ 512343 h 1071168"/>
                    <a:gd name="connsiteX428" fmla="*/ 941817 w 1384236"/>
                    <a:gd name="connsiteY428" fmla="*/ 332277 h 1071168"/>
                    <a:gd name="connsiteX429" fmla="*/ 951126 w 1384236"/>
                    <a:gd name="connsiteY429" fmla="*/ 351681 h 1071168"/>
                    <a:gd name="connsiteX430" fmla="*/ 974400 w 1384236"/>
                    <a:gd name="connsiteY430" fmla="*/ 359442 h 1071168"/>
                    <a:gd name="connsiteX431" fmla="*/ 1011638 w 1384236"/>
                    <a:gd name="connsiteY431" fmla="*/ 353233 h 1071168"/>
                    <a:gd name="connsiteX432" fmla="*/ 972073 w 1384236"/>
                    <a:gd name="connsiteY432" fmla="*/ 333829 h 1071168"/>
                    <a:gd name="connsiteX433" fmla="*/ 941817 w 1384236"/>
                    <a:gd name="connsiteY433" fmla="*/ 332277 h 1071168"/>
                    <a:gd name="connsiteX434" fmla="*/ 1200933 w 1384236"/>
                    <a:gd name="connsiteY434" fmla="*/ 921372 h 1071168"/>
                    <a:gd name="connsiteX435" fmla="*/ 1243602 w 1384236"/>
                    <a:gd name="connsiteY435" fmla="*/ 936119 h 1071168"/>
                    <a:gd name="connsiteX436" fmla="*/ 1200933 w 1384236"/>
                    <a:gd name="connsiteY436" fmla="*/ 921372 h 1071168"/>
                    <a:gd name="connsiteX437" fmla="*/ 1376263 w 1384236"/>
                    <a:gd name="connsiteY437" fmla="*/ 962508 h 1071168"/>
                    <a:gd name="connsiteX438" fmla="*/ 1375487 w 1384236"/>
                    <a:gd name="connsiteY438" fmla="*/ 953970 h 1071168"/>
                    <a:gd name="connsiteX439" fmla="*/ 1369281 w 1384236"/>
                    <a:gd name="connsiteY439" fmla="*/ 950089 h 1071168"/>
                    <a:gd name="connsiteX440" fmla="*/ 1370056 w 1384236"/>
                    <a:gd name="connsiteY440" fmla="*/ 934566 h 1071168"/>
                    <a:gd name="connsiteX441" fmla="*/ 1357644 w 1384236"/>
                    <a:gd name="connsiteY441" fmla="*/ 931462 h 1071168"/>
                    <a:gd name="connsiteX442" fmla="*/ 1343679 w 1384236"/>
                    <a:gd name="connsiteY442" fmla="*/ 928357 h 1071168"/>
                    <a:gd name="connsiteX443" fmla="*/ 1336697 w 1384236"/>
                    <a:gd name="connsiteY443" fmla="*/ 919043 h 1071168"/>
                    <a:gd name="connsiteX444" fmla="*/ 1325060 w 1384236"/>
                    <a:gd name="connsiteY444" fmla="*/ 919820 h 1071168"/>
                    <a:gd name="connsiteX445" fmla="*/ 1326612 w 1384236"/>
                    <a:gd name="connsiteY445" fmla="*/ 908954 h 1071168"/>
                    <a:gd name="connsiteX446" fmla="*/ 1337473 w 1384236"/>
                    <a:gd name="connsiteY446" fmla="*/ 891102 h 1071168"/>
                    <a:gd name="connsiteX447" fmla="*/ 1329715 w 1384236"/>
                    <a:gd name="connsiteY447" fmla="*/ 885669 h 1071168"/>
                    <a:gd name="connsiteX448" fmla="*/ 1304114 w 1384236"/>
                    <a:gd name="connsiteY448" fmla="*/ 920596 h 1071168"/>
                    <a:gd name="connsiteX449" fmla="*/ 1297132 w 1384236"/>
                    <a:gd name="connsiteY449" fmla="*/ 935343 h 1071168"/>
                    <a:gd name="connsiteX450" fmla="*/ 1288598 w 1384236"/>
                    <a:gd name="connsiteY450" fmla="*/ 944656 h 1071168"/>
                    <a:gd name="connsiteX451" fmla="*/ 1283943 w 1384236"/>
                    <a:gd name="connsiteY451" fmla="*/ 963284 h 1071168"/>
                    <a:gd name="connsiteX452" fmla="*/ 1307993 w 1384236"/>
                    <a:gd name="connsiteY452" fmla="*/ 962508 h 1071168"/>
                    <a:gd name="connsiteX453" fmla="*/ 1330491 w 1384236"/>
                    <a:gd name="connsiteY453" fmla="*/ 958627 h 1071168"/>
                    <a:gd name="connsiteX454" fmla="*/ 1344455 w 1384236"/>
                    <a:gd name="connsiteY454" fmla="*/ 962508 h 1071168"/>
                    <a:gd name="connsiteX455" fmla="*/ 1340576 w 1384236"/>
                    <a:gd name="connsiteY455" fmla="*/ 973374 h 1071168"/>
                    <a:gd name="connsiteX456" fmla="*/ 1353765 w 1384236"/>
                    <a:gd name="connsiteY456" fmla="*/ 967941 h 1071168"/>
                    <a:gd name="connsiteX457" fmla="*/ 1363074 w 1384236"/>
                    <a:gd name="connsiteY457" fmla="*/ 972598 h 1071168"/>
                    <a:gd name="connsiteX458" fmla="*/ 1382469 w 1384236"/>
                    <a:gd name="connsiteY458" fmla="*/ 974150 h 1071168"/>
                    <a:gd name="connsiteX459" fmla="*/ 1376263 w 1384236"/>
                    <a:gd name="connsiteY459" fmla="*/ 962508 h 1071168"/>
                    <a:gd name="connsiteX460" fmla="*/ 126455 w 1384236"/>
                    <a:gd name="connsiteY460" fmla="*/ 835220 h 1071168"/>
                    <a:gd name="connsiteX461" fmla="*/ 150505 w 1384236"/>
                    <a:gd name="connsiteY461" fmla="*/ 869370 h 1071168"/>
                    <a:gd name="connsiteX462" fmla="*/ 142747 w 1384236"/>
                    <a:gd name="connsiteY462" fmla="*/ 845310 h 1071168"/>
                    <a:gd name="connsiteX463" fmla="*/ 126455 w 1384236"/>
                    <a:gd name="connsiteY463" fmla="*/ 835220 h 1071168"/>
                    <a:gd name="connsiteX464" fmla="*/ 1266100 w 1384236"/>
                    <a:gd name="connsiteY464" fmla="*/ 993554 h 1071168"/>
                    <a:gd name="connsiteX465" fmla="*/ 1266100 w 1384236"/>
                    <a:gd name="connsiteY465" fmla="*/ 982687 h 1071168"/>
                    <a:gd name="connsiteX466" fmla="*/ 1255239 w 1384236"/>
                    <a:gd name="connsiteY466" fmla="*/ 988897 h 1071168"/>
                    <a:gd name="connsiteX467" fmla="*/ 1247481 w 1384236"/>
                    <a:gd name="connsiteY467" fmla="*/ 998210 h 1071168"/>
                    <a:gd name="connsiteX468" fmla="*/ 1241274 w 1384236"/>
                    <a:gd name="connsiteY468" fmla="*/ 1004420 h 1071168"/>
                    <a:gd name="connsiteX469" fmla="*/ 1213346 w 1384236"/>
                    <a:gd name="connsiteY469" fmla="*/ 999763 h 1071168"/>
                    <a:gd name="connsiteX470" fmla="*/ 1196278 w 1384236"/>
                    <a:gd name="connsiteY470" fmla="*/ 985792 h 1071168"/>
                    <a:gd name="connsiteX471" fmla="*/ 1193951 w 1384236"/>
                    <a:gd name="connsiteY471" fmla="*/ 970269 h 1071168"/>
                    <a:gd name="connsiteX472" fmla="*/ 1186968 w 1384236"/>
                    <a:gd name="connsiteY472" fmla="*/ 964836 h 1071168"/>
                    <a:gd name="connsiteX473" fmla="*/ 1185417 w 1384236"/>
                    <a:gd name="connsiteY473" fmla="*/ 958627 h 1071168"/>
                    <a:gd name="connsiteX474" fmla="*/ 1200933 w 1384236"/>
                    <a:gd name="connsiteY474" fmla="*/ 938447 h 1071168"/>
                    <a:gd name="connsiteX475" fmla="*/ 1133439 w 1384236"/>
                    <a:gd name="connsiteY475" fmla="*/ 949313 h 1071168"/>
                    <a:gd name="connsiteX476" fmla="*/ 1099304 w 1384236"/>
                    <a:gd name="connsiteY476" fmla="*/ 978031 h 1071168"/>
                    <a:gd name="connsiteX477" fmla="*/ 1113268 w 1384236"/>
                    <a:gd name="connsiteY477" fmla="*/ 961732 h 1071168"/>
                    <a:gd name="connsiteX478" fmla="*/ 1116371 w 1384236"/>
                    <a:gd name="connsiteY478" fmla="*/ 954746 h 1071168"/>
                    <a:gd name="connsiteX479" fmla="*/ 1138093 w 1384236"/>
                    <a:gd name="connsiteY479" fmla="*/ 934566 h 1071168"/>
                    <a:gd name="connsiteX480" fmla="*/ 1154385 w 1384236"/>
                    <a:gd name="connsiteY480" fmla="*/ 929910 h 1071168"/>
                    <a:gd name="connsiteX481" fmla="*/ 1166022 w 1384236"/>
                    <a:gd name="connsiteY481" fmla="*/ 915939 h 1071168"/>
                    <a:gd name="connsiteX482" fmla="*/ 1263772 w 1384236"/>
                    <a:gd name="connsiteY482" fmla="*/ 911282 h 1071168"/>
                    <a:gd name="connsiteX483" fmla="*/ 1291701 w 1384236"/>
                    <a:gd name="connsiteY483" fmla="*/ 894207 h 1071168"/>
                    <a:gd name="connsiteX484" fmla="*/ 1313423 w 1384236"/>
                    <a:gd name="connsiteY484" fmla="*/ 887998 h 1071168"/>
                    <a:gd name="connsiteX485" fmla="*/ 1335146 w 1384236"/>
                    <a:gd name="connsiteY485" fmla="*/ 874803 h 1071168"/>
                    <a:gd name="connsiteX486" fmla="*/ 1333594 w 1384236"/>
                    <a:gd name="connsiteY486" fmla="*/ 868594 h 1071168"/>
                    <a:gd name="connsiteX487" fmla="*/ 1328939 w 1384236"/>
                    <a:gd name="connsiteY487" fmla="*/ 863937 h 1071168"/>
                    <a:gd name="connsiteX488" fmla="*/ 1338249 w 1384236"/>
                    <a:gd name="connsiteY488" fmla="*/ 854623 h 1071168"/>
                    <a:gd name="connsiteX489" fmla="*/ 1329715 w 1384236"/>
                    <a:gd name="connsiteY489" fmla="*/ 842205 h 1071168"/>
                    <a:gd name="connsiteX490" fmla="*/ 1313423 w 1384236"/>
                    <a:gd name="connsiteY490" fmla="*/ 844533 h 1071168"/>
                    <a:gd name="connsiteX491" fmla="*/ 1312648 w 1384236"/>
                    <a:gd name="connsiteY491" fmla="*/ 832115 h 1071168"/>
                    <a:gd name="connsiteX492" fmla="*/ 1288598 w 1384236"/>
                    <a:gd name="connsiteY492" fmla="*/ 838324 h 1071168"/>
                    <a:gd name="connsiteX493" fmla="*/ 1273858 w 1384236"/>
                    <a:gd name="connsiteY493" fmla="*/ 844533 h 1071168"/>
                    <a:gd name="connsiteX494" fmla="*/ 1269979 w 1384236"/>
                    <a:gd name="connsiteY494" fmla="*/ 838324 h 1071168"/>
                    <a:gd name="connsiteX495" fmla="*/ 1279288 w 1384236"/>
                    <a:gd name="connsiteY495" fmla="*/ 834444 h 1071168"/>
                    <a:gd name="connsiteX496" fmla="*/ 1293253 w 1384236"/>
                    <a:gd name="connsiteY496" fmla="*/ 829011 h 1071168"/>
                    <a:gd name="connsiteX497" fmla="*/ 1310320 w 1384236"/>
                    <a:gd name="connsiteY497" fmla="*/ 822801 h 1071168"/>
                    <a:gd name="connsiteX498" fmla="*/ 1298683 w 1384236"/>
                    <a:gd name="connsiteY498" fmla="*/ 815816 h 1071168"/>
                    <a:gd name="connsiteX499" fmla="*/ 1280840 w 1384236"/>
                    <a:gd name="connsiteY499" fmla="*/ 808831 h 1071168"/>
                    <a:gd name="connsiteX500" fmla="*/ 1271530 w 1384236"/>
                    <a:gd name="connsiteY500" fmla="*/ 807278 h 1071168"/>
                    <a:gd name="connsiteX501" fmla="*/ 1260669 w 1384236"/>
                    <a:gd name="connsiteY501" fmla="*/ 799517 h 1071168"/>
                    <a:gd name="connsiteX502" fmla="*/ 1234292 w 1384236"/>
                    <a:gd name="connsiteY502" fmla="*/ 779337 h 1071168"/>
                    <a:gd name="connsiteX503" fmla="*/ 1235844 w 1384236"/>
                    <a:gd name="connsiteY503" fmla="*/ 775456 h 1071168"/>
                    <a:gd name="connsiteX504" fmla="*/ 1248256 w 1384236"/>
                    <a:gd name="connsiteY504" fmla="*/ 768471 h 1071168"/>
                    <a:gd name="connsiteX505" fmla="*/ 1242050 w 1384236"/>
                    <a:gd name="connsiteY505" fmla="*/ 761486 h 1071168"/>
                    <a:gd name="connsiteX506" fmla="*/ 1239723 w 1384236"/>
                    <a:gd name="connsiteY506" fmla="*/ 752948 h 1071168"/>
                    <a:gd name="connsiteX507" fmla="*/ 1229637 w 1384236"/>
                    <a:gd name="connsiteY507" fmla="*/ 741306 h 1071168"/>
                    <a:gd name="connsiteX508" fmla="*/ 1223431 w 1384236"/>
                    <a:gd name="connsiteY508" fmla="*/ 731992 h 1071168"/>
                    <a:gd name="connsiteX509" fmla="*/ 1217225 w 1384236"/>
                    <a:gd name="connsiteY509" fmla="*/ 720350 h 1071168"/>
                    <a:gd name="connsiteX510" fmla="*/ 1206363 w 1384236"/>
                    <a:gd name="connsiteY510" fmla="*/ 703275 h 1071168"/>
                    <a:gd name="connsiteX511" fmla="*/ 1198605 w 1384236"/>
                    <a:gd name="connsiteY511" fmla="*/ 689304 h 1071168"/>
                    <a:gd name="connsiteX512" fmla="*/ 1191623 w 1384236"/>
                    <a:gd name="connsiteY512" fmla="*/ 694737 h 1071168"/>
                    <a:gd name="connsiteX513" fmla="*/ 1184641 w 1384236"/>
                    <a:gd name="connsiteY513" fmla="*/ 705603 h 1071168"/>
                    <a:gd name="connsiteX514" fmla="*/ 1182314 w 1384236"/>
                    <a:gd name="connsiteY514" fmla="*/ 714917 h 1071168"/>
                    <a:gd name="connsiteX515" fmla="*/ 1179210 w 1384236"/>
                    <a:gd name="connsiteY515" fmla="*/ 723455 h 1071168"/>
                    <a:gd name="connsiteX516" fmla="*/ 1173780 w 1384236"/>
                    <a:gd name="connsiteY516" fmla="*/ 729664 h 1071168"/>
                    <a:gd name="connsiteX517" fmla="*/ 1164470 w 1384236"/>
                    <a:gd name="connsiteY517" fmla="*/ 731216 h 1071168"/>
                    <a:gd name="connsiteX518" fmla="*/ 1148954 w 1384236"/>
                    <a:gd name="connsiteY518" fmla="*/ 740530 h 1071168"/>
                    <a:gd name="connsiteX519" fmla="*/ 1140421 w 1384236"/>
                    <a:gd name="connsiteY519" fmla="*/ 733545 h 1071168"/>
                    <a:gd name="connsiteX520" fmla="*/ 1131111 w 1384236"/>
                    <a:gd name="connsiteY520" fmla="*/ 725783 h 1071168"/>
                    <a:gd name="connsiteX521" fmla="*/ 1122577 w 1384236"/>
                    <a:gd name="connsiteY521" fmla="*/ 720350 h 1071168"/>
                    <a:gd name="connsiteX522" fmla="*/ 1116371 w 1384236"/>
                    <a:gd name="connsiteY522" fmla="*/ 709484 h 1071168"/>
                    <a:gd name="connsiteX523" fmla="*/ 1114819 w 1384236"/>
                    <a:gd name="connsiteY523" fmla="*/ 691633 h 1071168"/>
                    <a:gd name="connsiteX524" fmla="*/ 1120250 w 1384236"/>
                    <a:gd name="connsiteY524" fmla="*/ 678438 h 1071168"/>
                    <a:gd name="connsiteX525" fmla="*/ 1111716 w 1384236"/>
                    <a:gd name="connsiteY525" fmla="*/ 677662 h 1071168"/>
                    <a:gd name="connsiteX526" fmla="*/ 1103183 w 1384236"/>
                    <a:gd name="connsiteY526" fmla="*/ 674557 h 1071168"/>
                    <a:gd name="connsiteX527" fmla="*/ 1084563 w 1384236"/>
                    <a:gd name="connsiteY527" fmla="*/ 668348 h 1071168"/>
                    <a:gd name="connsiteX528" fmla="*/ 1077581 w 1384236"/>
                    <a:gd name="connsiteY528" fmla="*/ 659034 h 1071168"/>
                    <a:gd name="connsiteX529" fmla="*/ 1069823 w 1384236"/>
                    <a:gd name="connsiteY529" fmla="*/ 653601 h 1071168"/>
                    <a:gd name="connsiteX530" fmla="*/ 1063617 w 1384236"/>
                    <a:gd name="connsiteY530" fmla="*/ 647392 h 1071168"/>
                    <a:gd name="connsiteX531" fmla="*/ 1052756 w 1384236"/>
                    <a:gd name="connsiteY531" fmla="*/ 641959 h 1071168"/>
                    <a:gd name="connsiteX532" fmla="*/ 1037240 w 1384236"/>
                    <a:gd name="connsiteY532" fmla="*/ 647392 h 1071168"/>
                    <a:gd name="connsiteX533" fmla="*/ 1023275 w 1384236"/>
                    <a:gd name="connsiteY533" fmla="*/ 645064 h 1071168"/>
                    <a:gd name="connsiteX534" fmla="*/ 1010863 w 1384236"/>
                    <a:gd name="connsiteY534" fmla="*/ 641183 h 1071168"/>
                    <a:gd name="connsiteX535" fmla="*/ 989916 w 1384236"/>
                    <a:gd name="connsiteY535" fmla="*/ 641183 h 1071168"/>
                    <a:gd name="connsiteX536" fmla="*/ 983710 w 1384236"/>
                    <a:gd name="connsiteY536" fmla="*/ 652825 h 1071168"/>
                    <a:gd name="connsiteX537" fmla="*/ 993795 w 1384236"/>
                    <a:gd name="connsiteY537" fmla="*/ 663691 h 1071168"/>
                    <a:gd name="connsiteX538" fmla="*/ 989916 w 1384236"/>
                    <a:gd name="connsiteY538" fmla="*/ 671453 h 1071168"/>
                    <a:gd name="connsiteX539" fmla="*/ 985261 w 1384236"/>
                    <a:gd name="connsiteY539" fmla="*/ 678438 h 1071168"/>
                    <a:gd name="connsiteX540" fmla="*/ 989916 w 1384236"/>
                    <a:gd name="connsiteY540" fmla="*/ 686976 h 1071168"/>
                    <a:gd name="connsiteX541" fmla="*/ 996123 w 1384236"/>
                    <a:gd name="connsiteY541" fmla="*/ 700946 h 1071168"/>
                    <a:gd name="connsiteX542" fmla="*/ 989916 w 1384236"/>
                    <a:gd name="connsiteY542" fmla="*/ 708708 h 1071168"/>
                    <a:gd name="connsiteX543" fmla="*/ 985261 w 1384236"/>
                    <a:gd name="connsiteY543" fmla="*/ 719574 h 1071168"/>
                    <a:gd name="connsiteX544" fmla="*/ 979831 w 1384236"/>
                    <a:gd name="connsiteY544" fmla="*/ 734321 h 1071168"/>
                    <a:gd name="connsiteX545" fmla="*/ 1003105 w 1384236"/>
                    <a:gd name="connsiteY545" fmla="*/ 752948 h 1071168"/>
                    <a:gd name="connsiteX546" fmla="*/ 1006208 w 1384236"/>
                    <a:gd name="connsiteY546" fmla="*/ 787099 h 1071168"/>
                    <a:gd name="connsiteX547" fmla="*/ 983710 w 1384236"/>
                    <a:gd name="connsiteY547" fmla="*/ 808831 h 1071168"/>
                    <a:gd name="connsiteX548" fmla="*/ 961987 w 1384236"/>
                    <a:gd name="connsiteY548" fmla="*/ 816592 h 1071168"/>
                    <a:gd name="connsiteX549" fmla="*/ 965866 w 1384236"/>
                    <a:gd name="connsiteY549" fmla="*/ 832115 h 1071168"/>
                    <a:gd name="connsiteX550" fmla="*/ 969745 w 1384236"/>
                    <a:gd name="connsiteY550" fmla="*/ 847638 h 1071168"/>
                    <a:gd name="connsiteX551" fmla="*/ 974400 w 1384236"/>
                    <a:gd name="connsiteY551" fmla="*/ 866266 h 1071168"/>
                    <a:gd name="connsiteX552" fmla="*/ 971297 w 1384236"/>
                    <a:gd name="connsiteY552" fmla="*/ 879460 h 1071168"/>
                    <a:gd name="connsiteX553" fmla="*/ 973624 w 1384236"/>
                    <a:gd name="connsiteY553" fmla="*/ 887221 h 1071168"/>
                    <a:gd name="connsiteX554" fmla="*/ 966642 w 1384236"/>
                    <a:gd name="connsiteY554" fmla="*/ 886445 h 1071168"/>
                    <a:gd name="connsiteX555" fmla="*/ 958108 w 1384236"/>
                    <a:gd name="connsiteY555" fmla="*/ 895759 h 1071168"/>
                    <a:gd name="connsiteX556" fmla="*/ 944920 w 1384236"/>
                    <a:gd name="connsiteY556" fmla="*/ 891102 h 1071168"/>
                    <a:gd name="connsiteX557" fmla="*/ 939489 w 1384236"/>
                    <a:gd name="connsiteY557" fmla="*/ 880236 h 1071168"/>
                    <a:gd name="connsiteX558" fmla="*/ 928628 w 1384236"/>
                    <a:gd name="connsiteY558" fmla="*/ 869370 h 1071168"/>
                    <a:gd name="connsiteX559" fmla="*/ 917767 w 1384236"/>
                    <a:gd name="connsiteY559" fmla="*/ 855400 h 1071168"/>
                    <a:gd name="connsiteX560" fmla="*/ 916991 w 1384236"/>
                    <a:gd name="connsiteY560" fmla="*/ 831339 h 1071168"/>
                    <a:gd name="connsiteX561" fmla="*/ 918543 w 1384236"/>
                    <a:gd name="connsiteY561" fmla="*/ 818921 h 1071168"/>
                    <a:gd name="connsiteX562" fmla="*/ 910009 w 1384236"/>
                    <a:gd name="connsiteY562" fmla="*/ 809607 h 1071168"/>
                    <a:gd name="connsiteX563" fmla="*/ 886735 w 1384236"/>
                    <a:gd name="connsiteY563" fmla="*/ 808055 h 1071168"/>
                    <a:gd name="connsiteX564" fmla="*/ 870444 w 1384236"/>
                    <a:gd name="connsiteY564" fmla="*/ 804950 h 1071168"/>
                    <a:gd name="connsiteX565" fmla="*/ 848721 w 1384236"/>
                    <a:gd name="connsiteY565" fmla="*/ 794860 h 1071168"/>
                    <a:gd name="connsiteX566" fmla="*/ 832429 w 1384236"/>
                    <a:gd name="connsiteY566" fmla="*/ 783218 h 1071168"/>
                    <a:gd name="connsiteX567" fmla="*/ 818465 w 1384236"/>
                    <a:gd name="connsiteY567" fmla="*/ 774680 h 1071168"/>
                    <a:gd name="connsiteX568" fmla="*/ 801398 w 1384236"/>
                    <a:gd name="connsiteY568" fmla="*/ 770800 h 1071168"/>
                    <a:gd name="connsiteX569" fmla="*/ 780451 w 1384236"/>
                    <a:gd name="connsiteY569" fmla="*/ 762262 h 1071168"/>
                    <a:gd name="connsiteX570" fmla="*/ 757177 w 1384236"/>
                    <a:gd name="connsiteY570" fmla="*/ 769247 h 1071168"/>
                    <a:gd name="connsiteX571" fmla="*/ 759505 w 1384236"/>
                    <a:gd name="connsiteY571" fmla="*/ 761486 h 1071168"/>
                    <a:gd name="connsiteX572" fmla="*/ 752522 w 1384236"/>
                    <a:gd name="connsiteY572" fmla="*/ 742082 h 1071168"/>
                    <a:gd name="connsiteX573" fmla="*/ 740885 w 1384236"/>
                    <a:gd name="connsiteY573" fmla="*/ 728888 h 1071168"/>
                    <a:gd name="connsiteX574" fmla="*/ 723818 w 1384236"/>
                    <a:gd name="connsiteY574" fmla="*/ 725007 h 1071168"/>
                    <a:gd name="connsiteX575" fmla="*/ 723042 w 1384236"/>
                    <a:gd name="connsiteY575" fmla="*/ 695513 h 1071168"/>
                    <a:gd name="connsiteX576" fmla="*/ 733903 w 1384236"/>
                    <a:gd name="connsiteY576" fmla="*/ 669901 h 1071168"/>
                    <a:gd name="connsiteX577" fmla="*/ 744764 w 1384236"/>
                    <a:gd name="connsiteY577" fmla="*/ 660587 h 1071168"/>
                    <a:gd name="connsiteX578" fmla="*/ 750971 w 1384236"/>
                    <a:gd name="connsiteY578" fmla="*/ 648168 h 1071168"/>
                    <a:gd name="connsiteX579" fmla="*/ 757177 w 1384236"/>
                    <a:gd name="connsiteY579" fmla="*/ 641183 h 1071168"/>
                    <a:gd name="connsiteX580" fmla="*/ 761056 w 1384236"/>
                    <a:gd name="connsiteY580" fmla="*/ 636526 h 1071168"/>
                    <a:gd name="connsiteX581" fmla="*/ 768038 w 1384236"/>
                    <a:gd name="connsiteY581" fmla="*/ 631869 h 1071168"/>
                    <a:gd name="connsiteX582" fmla="*/ 785882 w 1384236"/>
                    <a:gd name="connsiteY582" fmla="*/ 621003 h 1071168"/>
                    <a:gd name="connsiteX583" fmla="*/ 763384 w 1384236"/>
                    <a:gd name="connsiteY583" fmla="*/ 612466 h 1071168"/>
                    <a:gd name="connsiteX584" fmla="*/ 738558 w 1384236"/>
                    <a:gd name="connsiteY584" fmla="*/ 601600 h 1071168"/>
                    <a:gd name="connsiteX585" fmla="*/ 773469 w 1384236"/>
                    <a:gd name="connsiteY585" fmla="*/ 607809 h 1071168"/>
                    <a:gd name="connsiteX586" fmla="*/ 792088 w 1384236"/>
                    <a:gd name="connsiteY586" fmla="*/ 610913 h 1071168"/>
                    <a:gd name="connsiteX587" fmla="*/ 795967 w 1384236"/>
                    <a:gd name="connsiteY587" fmla="*/ 597719 h 1071168"/>
                    <a:gd name="connsiteX588" fmla="*/ 819241 w 1384236"/>
                    <a:gd name="connsiteY588" fmla="*/ 601600 h 1071168"/>
                    <a:gd name="connsiteX589" fmla="*/ 841739 w 1384236"/>
                    <a:gd name="connsiteY589" fmla="*/ 579091 h 1071168"/>
                    <a:gd name="connsiteX590" fmla="*/ 829326 w 1384236"/>
                    <a:gd name="connsiteY590" fmla="*/ 571330 h 1071168"/>
                    <a:gd name="connsiteX591" fmla="*/ 802173 w 1384236"/>
                    <a:gd name="connsiteY591" fmla="*/ 562016 h 1071168"/>
                    <a:gd name="connsiteX592" fmla="*/ 802949 w 1384236"/>
                    <a:gd name="connsiteY592" fmla="*/ 553479 h 1071168"/>
                    <a:gd name="connsiteX593" fmla="*/ 833981 w 1384236"/>
                    <a:gd name="connsiteY593" fmla="*/ 569002 h 1071168"/>
                    <a:gd name="connsiteX594" fmla="*/ 857255 w 1384236"/>
                    <a:gd name="connsiteY594" fmla="*/ 551926 h 1071168"/>
                    <a:gd name="connsiteX595" fmla="*/ 847945 w 1384236"/>
                    <a:gd name="connsiteY595" fmla="*/ 542613 h 1071168"/>
                    <a:gd name="connsiteX596" fmla="*/ 860358 w 1384236"/>
                    <a:gd name="connsiteY596" fmla="*/ 537180 h 1071168"/>
                    <a:gd name="connsiteX597" fmla="*/ 870444 w 1384236"/>
                    <a:gd name="connsiteY597" fmla="*/ 544165 h 1071168"/>
                    <a:gd name="connsiteX598" fmla="*/ 886735 w 1384236"/>
                    <a:gd name="connsiteY598" fmla="*/ 542613 h 1071168"/>
                    <a:gd name="connsiteX599" fmla="*/ 878202 w 1384236"/>
                    <a:gd name="connsiteY599" fmla="*/ 531747 h 1071168"/>
                    <a:gd name="connsiteX600" fmla="*/ 881305 w 1384236"/>
                    <a:gd name="connsiteY600" fmla="*/ 527866 h 1071168"/>
                    <a:gd name="connsiteX601" fmla="*/ 892166 w 1384236"/>
                    <a:gd name="connsiteY601" fmla="*/ 537180 h 1071168"/>
                    <a:gd name="connsiteX602" fmla="*/ 905354 w 1384236"/>
                    <a:gd name="connsiteY602" fmla="*/ 537180 h 1071168"/>
                    <a:gd name="connsiteX603" fmla="*/ 919319 w 1384236"/>
                    <a:gd name="connsiteY603" fmla="*/ 526313 h 1071168"/>
                    <a:gd name="connsiteX604" fmla="*/ 928628 w 1384236"/>
                    <a:gd name="connsiteY604" fmla="*/ 520104 h 1071168"/>
                    <a:gd name="connsiteX605" fmla="*/ 920870 w 1384236"/>
                    <a:gd name="connsiteY605" fmla="*/ 503029 h 1071168"/>
                    <a:gd name="connsiteX606" fmla="*/ 915440 w 1384236"/>
                    <a:gd name="connsiteY606" fmla="*/ 492163 h 1071168"/>
                    <a:gd name="connsiteX607" fmla="*/ 915440 w 1384236"/>
                    <a:gd name="connsiteY607" fmla="*/ 485954 h 1071168"/>
                    <a:gd name="connsiteX608" fmla="*/ 930956 w 1384236"/>
                    <a:gd name="connsiteY608" fmla="*/ 480521 h 1071168"/>
                    <a:gd name="connsiteX609" fmla="*/ 927077 w 1384236"/>
                    <a:gd name="connsiteY609" fmla="*/ 471207 h 1071168"/>
                    <a:gd name="connsiteX610" fmla="*/ 921646 w 1384236"/>
                    <a:gd name="connsiteY610" fmla="*/ 464222 h 1071168"/>
                    <a:gd name="connsiteX611" fmla="*/ 910009 w 1384236"/>
                    <a:gd name="connsiteY611" fmla="*/ 455684 h 1071168"/>
                    <a:gd name="connsiteX612" fmla="*/ 892166 w 1384236"/>
                    <a:gd name="connsiteY612" fmla="*/ 451027 h 1071168"/>
                    <a:gd name="connsiteX613" fmla="*/ 867340 w 1384236"/>
                    <a:gd name="connsiteY613" fmla="*/ 448699 h 1071168"/>
                    <a:gd name="connsiteX614" fmla="*/ 868892 w 1384236"/>
                    <a:gd name="connsiteY614" fmla="*/ 463446 h 1071168"/>
                    <a:gd name="connsiteX615" fmla="*/ 873547 w 1384236"/>
                    <a:gd name="connsiteY615" fmla="*/ 471207 h 1071168"/>
                    <a:gd name="connsiteX616" fmla="*/ 870444 w 1384236"/>
                    <a:gd name="connsiteY616" fmla="*/ 478192 h 1071168"/>
                    <a:gd name="connsiteX617" fmla="*/ 860358 w 1384236"/>
                    <a:gd name="connsiteY617" fmla="*/ 485178 h 1071168"/>
                    <a:gd name="connsiteX618" fmla="*/ 852600 w 1384236"/>
                    <a:gd name="connsiteY618" fmla="*/ 500701 h 1071168"/>
                    <a:gd name="connsiteX619" fmla="*/ 845618 w 1384236"/>
                    <a:gd name="connsiteY619" fmla="*/ 491387 h 1071168"/>
                    <a:gd name="connsiteX620" fmla="*/ 843291 w 1384236"/>
                    <a:gd name="connsiteY620" fmla="*/ 503805 h 1071168"/>
                    <a:gd name="connsiteX621" fmla="*/ 849497 w 1384236"/>
                    <a:gd name="connsiteY621" fmla="*/ 513119 h 1071168"/>
                    <a:gd name="connsiteX622" fmla="*/ 838636 w 1384236"/>
                    <a:gd name="connsiteY622" fmla="*/ 520880 h 1071168"/>
                    <a:gd name="connsiteX623" fmla="*/ 830102 w 1384236"/>
                    <a:gd name="connsiteY623" fmla="*/ 513895 h 1071168"/>
                    <a:gd name="connsiteX624" fmla="*/ 820017 w 1384236"/>
                    <a:gd name="connsiteY624" fmla="*/ 497596 h 1071168"/>
                    <a:gd name="connsiteX625" fmla="*/ 826223 w 1384236"/>
                    <a:gd name="connsiteY625" fmla="*/ 490611 h 1071168"/>
                    <a:gd name="connsiteX626" fmla="*/ 826223 w 1384236"/>
                    <a:gd name="connsiteY626" fmla="*/ 480521 h 1071168"/>
                    <a:gd name="connsiteX627" fmla="*/ 816138 w 1384236"/>
                    <a:gd name="connsiteY627" fmla="*/ 469655 h 1071168"/>
                    <a:gd name="connsiteX628" fmla="*/ 801398 w 1384236"/>
                    <a:gd name="connsiteY628" fmla="*/ 466550 h 1071168"/>
                    <a:gd name="connsiteX629" fmla="*/ 795191 w 1384236"/>
                    <a:gd name="connsiteY629" fmla="*/ 477416 h 1071168"/>
                    <a:gd name="connsiteX630" fmla="*/ 788209 w 1384236"/>
                    <a:gd name="connsiteY630" fmla="*/ 489835 h 1071168"/>
                    <a:gd name="connsiteX631" fmla="*/ 782779 w 1384236"/>
                    <a:gd name="connsiteY631" fmla="*/ 471207 h 1071168"/>
                    <a:gd name="connsiteX632" fmla="*/ 785106 w 1384236"/>
                    <a:gd name="connsiteY632" fmla="*/ 464998 h 1071168"/>
                    <a:gd name="connsiteX633" fmla="*/ 788985 w 1384236"/>
                    <a:gd name="connsiteY633" fmla="*/ 458789 h 1071168"/>
                    <a:gd name="connsiteX634" fmla="*/ 773469 w 1384236"/>
                    <a:gd name="connsiteY634" fmla="*/ 452580 h 1071168"/>
                    <a:gd name="connsiteX635" fmla="*/ 761832 w 1384236"/>
                    <a:gd name="connsiteY635" fmla="*/ 455684 h 1071168"/>
                    <a:gd name="connsiteX636" fmla="*/ 762608 w 1384236"/>
                    <a:gd name="connsiteY636" fmla="*/ 442490 h 1071168"/>
                    <a:gd name="connsiteX637" fmla="*/ 771917 w 1384236"/>
                    <a:gd name="connsiteY637" fmla="*/ 439385 h 1071168"/>
                    <a:gd name="connsiteX638" fmla="*/ 762608 w 1384236"/>
                    <a:gd name="connsiteY638" fmla="*/ 429295 h 1071168"/>
                    <a:gd name="connsiteX639" fmla="*/ 748643 w 1384236"/>
                    <a:gd name="connsiteY639" fmla="*/ 420758 h 1071168"/>
                    <a:gd name="connsiteX640" fmla="*/ 749419 w 1384236"/>
                    <a:gd name="connsiteY640" fmla="*/ 406787 h 1071168"/>
                    <a:gd name="connsiteX641" fmla="*/ 729249 w 1384236"/>
                    <a:gd name="connsiteY641" fmla="*/ 392816 h 1071168"/>
                    <a:gd name="connsiteX642" fmla="*/ 725370 w 1384236"/>
                    <a:gd name="connsiteY642" fmla="*/ 385831 h 1071168"/>
                    <a:gd name="connsiteX643" fmla="*/ 737007 w 1384236"/>
                    <a:gd name="connsiteY643" fmla="*/ 377293 h 1071168"/>
                    <a:gd name="connsiteX644" fmla="*/ 739334 w 1384236"/>
                    <a:gd name="connsiteY644" fmla="*/ 367203 h 1071168"/>
                    <a:gd name="connsiteX645" fmla="*/ 740110 w 1384236"/>
                    <a:gd name="connsiteY645" fmla="*/ 361770 h 1071168"/>
                    <a:gd name="connsiteX646" fmla="*/ 764159 w 1384236"/>
                    <a:gd name="connsiteY646" fmla="*/ 364099 h 1071168"/>
                    <a:gd name="connsiteX647" fmla="*/ 786658 w 1384236"/>
                    <a:gd name="connsiteY647" fmla="*/ 333053 h 1071168"/>
                    <a:gd name="connsiteX648" fmla="*/ 770366 w 1384236"/>
                    <a:gd name="connsiteY648" fmla="*/ 326068 h 1071168"/>
                    <a:gd name="connsiteX649" fmla="*/ 744764 w 1384236"/>
                    <a:gd name="connsiteY649" fmla="*/ 320635 h 1071168"/>
                    <a:gd name="connsiteX650" fmla="*/ 712181 w 1384236"/>
                    <a:gd name="connsiteY650" fmla="*/ 326068 h 1071168"/>
                    <a:gd name="connsiteX651" fmla="*/ 716060 w 1384236"/>
                    <a:gd name="connsiteY651" fmla="*/ 335381 h 1071168"/>
                    <a:gd name="connsiteX652" fmla="*/ 705975 w 1384236"/>
                    <a:gd name="connsiteY652" fmla="*/ 334605 h 1071168"/>
                    <a:gd name="connsiteX653" fmla="*/ 705975 w 1384236"/>
                    <a:gd name="connsiteY653" fmla="*/ 352457 h 1071168"/>
                    <a:gd name="connsiteX654" fmla="*/ 712181 w 1384236"/>
                    <a:gd name="connsiteY654" fmla="*/ 369532 h 1071168"/>
                    <a:gd name="connsiteX655" fmla="*/ 715284 w 1384236"/>
                    <a:gd name="connsiteY655" fmla="*/ 387383 h 1071168"/>
                    <a:gd name="connsiteX656" fmla="*/ 705975 w 1384236"/>
                    <a:gd name="connsiteY656" fmla="*/ 396697 h 1071168"/>
                    <a:gd name="connsiteX657" fmla="*/ 710629 w 1384236"/>
                    <a:gd name="connsiteY657" fmla="*/ 406011 h 1071168"/>
                    <a:gd name="connsiteX658" fmla="*/ 698217 w 1384236"/>
                    <a:gd name="connsiteY658" fmla="*/ 404458 h 1071168"/>
                    <a:gd name="connsiteX659" fmla="*/ 695114 w 1384236"/>
                    <a:gd name="connsiteY659" fmla="*/ 421534 h 1071168"/>
                    <a:gd name="connsiteX660" fmla="*/ 698217 w 1384236"/>
                    <a:gd name="connsiteY660" fmla="*/ 429295 h 1071168"/>
                    <a:gd name="connsiteX661" fmla="*/ 698993 w 1384236"/>
                    <a:gd name="connsiteY661" fmla="*/ 447147 h 1071168"/>
                    <a:gd name="connsiteX662" fmla="*/ 730800 w 1384236"/>
                    <a:gd name="connsiteY662" fmla="*/ 458013 h 1071168"/>
                    <a:gd name="connsiteX663" fmla="*/ 730800 w 1384236"/>
                    <a:gd name="connsiteY663" fmla="*/ 465774 h 1071168"/>
                    <a:gd name="connsiteX664" fmla="*/ 726145 w 1384236"/>
                    <a:gd name="connsiteY664" fmla="*/ 478192 h 1071168"/>
                    <a:gd name="connsiteX665" fmla="*/ 733903 w 1384236"/>
                    <a:gd name="connsiteY665" fmla="*/ 472759 h 1071168"/>
                    <a:gd name="connsiteX666" fmla="*/ 740885 w 1384236"/>
                    <a:gd name="connsiteY666" fmla="*/ 481297 h 1071168"/>
                    <a:gd name="connsiteX667" fmla="*/ 730024 w 1384236"/>
                    <a:gd name="connsiteY667" fmla="*/ 490611 h 1071168"/>
                    <a:gd name="connsiteX668" fmla="*/ 714508 w 1384236"/>
                    <a:gd name="connsiteY668" fmla="*/ 496820 h 1071168"/>
                    <a:gd name="connsiteX669" fmla="*/ 714508 w 1384236"/>
                    <a:gd name="connsiteY669" fmla="*/ 512343 h 1071168"/>
                    <a:gd name="connsiteX670" fmla="*/ 705975 w 1384236"/>
                    <a:gd name="connsiteY670" fmla="*/ 518552 h 1071168"/>
                    <a:gd name="connsiteX671" fmla="*/ 697441 w 1384236"/>
                    <a:gd name="connsiteY671" fmla="*/ 506134 h 1071168"/>
                    <a:gd name="connsiteX672" fmla="*/ 699768 w 1384236"/>
                    <a:gd name="connsiteY672" fmla="*/ 493715 h 1071168"/>
                    <a:gd name="connsiteX673" fmla="*/ 681925 w 1384236"/>
                    <a:gd name="connsiteY673" fmla="*/ 488282 h 1071168"/>
                    <a:gd name="connsiteX674" fmla="*/ 693562 w 1384236"/>
                    <a:gd name="connsiteY674" fmla="*/ 486730 h 1071168"/>
                    <a:gd name="connsiteX675" fmla="*/ 702096 w 1384236"/>
                    <a:gd name="connsiteY675" fmla="*/ 480521 h 1071168"/>
                    <a:gd name="connsiteX676" fmla="*/ 719939 w 1384236"/>
                    <a:gd name="connsiteY676" fmla="*/ 478969 h 1071168"/>
                    <a:gd name="connsiteX677" fmla="*/ 711405 w 1384236"/>
                    <a:gd name="connsiteY677" fmla="*/ 465774 h 1071168"/>
                    <a:gd name="connsiteX678" fmla="*/ 698993 w 1384236"/>
                    <a:gd name="connsiteY678" fmla="*/ 464998 h 1071168"/>
                    <a:gd name="connsiteX679" fmla="*/ 711405 w 1384236"/>
                    <a:gd name="connsiteY679" fmla="*/ 462669 h 1071168"/>
                    <a:gd name="connsiteX680" fmla="*/ 702096 w 1384236"/>
                    <a:gd name="connsiteY680" fmla="*/ 457236 h 1071168"/>
                    <a:gd name="connsiteX681" fmla="*/ 685028 w 1384236"/>
                    <a:gd name="connsiteY681" fmla="*/ 453356 h 1071168"/>
                    <a:gd name="connsiteX682" fmla="*/ 667185 w 1384236"/>
                    <a:gd name="connsiteY682" fmla="*/ 457236 h 1071168"/>
                    <a:gd name="connsiteX683" fmla="*/ 650893 w 1384236"/>
                    <a:gd name="connsiteY683" fmla="*/ 468102 h 1071168"/>
                    <a:gd name="connsiteX684" fmla="*/ 664858 w 1384236"/>
                    <a:gd name="connsiteY684" fmla="*/ 475864 h 1071168"/>
                    <a:gd name="connsiteX685" fmla="*/ 676494 w 1384236"/>
                    <a:gd name="connsiteY685" fmla="*/ 485178 h 1071168"/>
                    <a:gd name="connsiteX686" fmla="*/ 669512 w 1384236"/>
                    <a:gd name="connsiteY686" fmla="*/ 489058 h 1071168"/>
                    <a:gd name="connsiteX687" fmla="*/ 663306 w 1384236"/>
                    <a:gd name="connsiteY687" fmla="*/ 492939 h 1071168"/>
                    <a:gd name="connsiteX688" fmla="*/ 662530 w 1384236"/>
                    <a:gd name="connsiteY688" fmla="*/ 503029 h 1071168"/>
                    <a:gd name="connsiteX689" fmla="*/ 647790 w 1384236"/>
                    <a:gd name="connsiteY689" fmla="*/ 503029 h 1071168"/>
                    <a:gd name="connsiteX690" fmla="*/ 617534 w 1384236"/>
                    <a:gd name="connsiteY690" fmla="*/ 506910 h 1071168"/>
                    <a:gd name="connsiteX691" fmla="*/ 592708 w 1384236"/>
                    <a:gd name="connsiteY691" fmla="*/ 500701 h 1071168"/>
                    <a:gd name="connsiteX692" fmla="*/ 576417 w 1384236"/>
                    <a:gd name="connsiteY692" fmla="*/ 496820 h 1071168"/>
                    <a:gd name="connsiteX693" fmla="*/ 562452 w 1384236"/>
                    <a:gd name="connsiteY693" fmla="*/ 489835 h 1071168"/>
                    <a:gd name="connsiteX694" fmla="*/ 554694 w 1384236"/>
                    <a:gd name="connsiteY694" fmla="*/ 477416 h 1071168"/>
                    <a:gd name="connsiteX695" fmla="*/ 529093 w 1384236"/>
                    <a:gd name="connsiteY695" fmla="*/ 478192 h 1071168"/>
                    <a:gd name="connsiteX696" fmla="*/ 506595 w 1384236"/>
                    <a:gd name="connsiteY696" fmla="*/ 488282 h 1071168"/>
                    <a:gd name="connsiteX697" fmla="*/ 513577 w 1384236"/>
                    <a:gd name="connsiteY697" fmla="*/ 494491 h 1071168"/>
                    <a:gd name="connsiteX698" fmla="*/ 528317 w 1384236"/>
                    <a:gd name="connsiteY698" fmla="*/ 489835 h 1071168"/>
                    <a:gd name="connsiteX699" fmla="*/ 549264 w 1384236"/>
                    <a:gd name="connsiteY699" fmla="*/ 483625 h 1071168"/>
                    <a:gd name="connsiteX700" fmla="*/ 523662 w 1384236"/>
                    <a:gd name="connsiteY700" fmla="*/ 496820 h 1071168"/>
                    <a:gd name="connsiteX701" fmla="*/ 525214 w 1384236"/>
                    <a:gd name="connsiteY701" fmla="*/ 518552 h 1071168"/>
                    <a:gd name="connsiteX702" fmla="*/ 521335 w 1384236"/>
                    <a:gd name="connsiteY702" fmla="*/ 530194 h 1071168"/>
                    <a:gd name="connsiteX703" fmla="*/ 512026 w 1384236"/>
                    <a:gd name="connsiteY703" fmla="*/ 526313 h 1071168"/>
                    <a:gd name="connsiteX704" fmla="*/ 510474 w 1384236"/>
                    <a:gd name="connsiteY704" fmla="*/ 513895 h 1071168"/>
                    <a:gd name="connsiteX705" fmla="*/ 502716 w 1384236"/>
                    <a:gd name="connsiteY705" fmla="*/ 509238 h 1071168"/>
                    <a:gd name="connsiteX706" fmla="*/ 492631 w 1384236"/>
                    <a:gd name="connsiteY706" fmla="*/ 506134 h 1071168"/>
                    <a:gd name="connsiteX707" fmla="*/ 478666 w 1384236"/>
                    <a:gd name="connsiteY707" fmla="*/ 503029 h 1071168"/>
                    <a:gd name="connsiteX708" fmla="*/ 449962 w 1384236"/>
                    <a:gd name="connsiteY708" fmla="*/ 507686 h 1071168"/>
                    <a:gd name="connsiteX709" fmla="*/ 404190 w 1384236"/>
                    <a:gd name="connsiteY709" fmla="*/ 504581 h 1071168"/>
                    <a:gd name="connsiteX710" fmla="*/ 422033 w 1384236"/>
                    <a:gd name="connsiteY710" fmla="*/ 492163 h 1071168"/>
                    <a:gd name="connsiteX711" fmla="*/ 415827 w 1384236"/>
                    <a:gd name="connsiteY711" fmla="*/ 480521 h 1071168"/>
                    <a:gd name="connsiteX712" fmla="*/ 390226 w 1384236"/>
                    <a:gd name="connsiteY712" fmla="*/ 474312 h 1071168"/>
                    <a:gd name="connsiteX713" fmla="*/ 367727 w 1384236"/>
                    <a:gd name="connsiteY713" fmla="*/ 471983 h 1071168"/>
                    <a:gd name="connsiteX714" fmla="*/ 345229 w 1384236"/>
                    <a:gd name="connsiteY714" fmla="*/ 464998 h 1071168"/>
                    <a:gd name="connsiteX715" fmla="*/ 314973 w 1384236"/>
                    <a:gd name="connsiteY715" fmla="*/ 454908 h 1071168"/>
                    <a:gd name="connsiteX716" fmla="*/ 280062 w 1384236"/>
                    <a:gd name="connsiteY716" fmla="*/ 456460 h 1071168"/>
                    <a:gd name="connsiteX717" fmla="*/ 261443 w 1384236"/>
                    <a:gd name="connsiteY717" fmla="*/ 459565 h 1071168"/>
                    <a:gd name="connsiteX718" fmla="*/ 262219 w 1384236"/>
                    <a:gd name="connsiteY718" fmla="*/ 449475 h 1071168"/>
                    <a:gd name="connsiteX719" fmla="*/ 256789 w 1384236"/>
                    <a:gd name="connsiteY719" fmla="*/ 437057 h 1071168"/>
                    <a:gd name="connsiteX720" fmla="*/ 235842 w 1384236"/>
                    <a:gd name="connsiteY720" fmla="*/ 459565 h 1071168"/>
                    <a:gd name="connsiteX721" fmla="*/ 212568 w 1384236"/>
                    <a:gd name="connsiteY721" fmla="*/ 428519 h 1071168"/>
                    <a:gd name="connsiteX722" fmla="*/ 203259 w 1384236"/>
                    <a:gd name="connsiteY722" fmla="*/ 431624 h 1071168"/>
                    <a:gd name="connsiteX723" fmla="*/ 197828 w 1384236"/>
                    <a:gd name="connsiteY723" fmla="*/ 440937 h 1071168"/>
                    <a:gd name="connsiteX724" fmla="*/ 186191 w 1384236"/>
                    <a:gd name="connsiteY724" fmla="*/ 451027 h 1071168"/>
                    <a:gd name="connsiteX725" fmla="*/ 170675 w 1384236"/>
                    <a:gd name="connsiteY725" fmla="*/ 453356 h 1071168"/>
                    <a:gd name="connsiteX726" fmla="*/ 155935 w 1384236"/>
                    <a:gd name="connsiteY726" fmla="*/ 458013 h 1071168"/>
                    <a:gd name="connsiteX727" fmla="*/ 131885 w 1384236"/>
                    <a:gd name="connsiteY727" fmla="*/ 471207 h 1071168"/>
                    <a:gd name="connsiteX728" fmla="*/ 121800 w 1384236"/>
                    <a:gd name="connsiteY728" fmla="*/ 478192 h 1071168"/>
                    <a:gd name="connsiteX729" fmla="*/ 125679 w 1384236"/>
                    <a:gd name="connsiteY729" fmla="*/ 469655 h 1071168"/>
                    <a:gd name="connsiteX730" fmla="*/ 155935 w 1384236"/>
                    <a:gd name="connsiteY730" fmla="*/ 452580 h 1071168"/>
                    <a:gd name="connsiteX731" fmla="*/ 180761 w 1384236"/>
                    <a:gd name="connsiteY731" fmla="*/ 440937 h 1071168"/>
                    <a:gd name="connsiteX732" fmla="*/ 167572 w 1384236"/>
                    <a:gd name="connsiteY732" fmla="*/ 439385 h 1071168"/>
                    <a:gd name="connsiteX733" fmla="*/ 142747 w 1384236"/>
                    <a:gd name="connsiteY733" fmla="*/ 448699 h 1071168"/>
                    <a:gd name="connsiteX734" fmla="*/ 125679 w 1384236"/>
                    <a:gd name="connsiteY734" fmla="*/ 457236 h 1071168"/>
                    <a:gd name="connsiteX735" fmla="*/ 114818 w 1384236"/>
                    <a:gd name="connsiteY735" fmla="*/ 460341 h 1071168"/>
                    <a:gd name="connsiteX736" fmla="*/ 111715 w 1384236"/>
                    <a:gd name="connsiteY736" fmla="*/ 458013 h 1071168"/>
                    <a:gd name="connsiteX737" fmla="*/ 103181 w 1384236"/>
                    <a:gd name="connsiteY737" fmla="*/ 454908 h 1071168"/>
                    <a:gd name="connsiteX738" fmla="*/ 93096 w 1384236"/>
                    <a:gd name="connsiteY738" fmla="*/ 460341 h 1071168"/>
                    <a:gd name="connsiteX739" fmla="*/ 82234 w 1384236"/>
                    <a:gd name="connsiteY739" fmla="*/ 470431 h 1071168"/>
                    <a:gd name="connsiteX740" fmla="*/ 88441 w 1384236"/>
                    <a:gd name="connsiteY740" fmla="*/ 479745 h 1071168"/>
                    <a:gd name="connsiteX741" fmla="*/ 65167 w 1384236"/>
                    <a:gd name="connsiteY741" fmla="*/ 473536 h 1071168"/>
                    <a:gd name="connsiteX742" fmla="*/ 28704 w 1384236"/>
                    <a:gd name="connsiteY742" fmla="*/ 456460 h 1071168"/>
                    <a:gd name="connsiteX743" fmla="*/ 0 w 1384236"/>
                    <a:gd name="connsiteY743" fmla="*/ 454132 h 1071168"/>
                    <a:gd name="connsiteX744" fmla="*/ 0 w 1384236"/>
                    <a:gd name="connsiteY744" fmla="*/ 693185 h 1071168"/>
                    <a:gd name="connsiteX745" fmla="*/ 8534 w 1384236"/>
                    <a:gd name="connsiteY745" fmla="*/ 694737 h 1071168"/>
                    <a:gd name="connsiteX746" fmla="*/ 22498 w 1384236"/>
                    <a:gd name="connsiteY746" fmla="*/ 691633 h 1071168"/>
                    <a:gd name="connsiteX747" fmla="*/ 33359 w 1384236"/>
                    <a:gd name="connsiteY747" fmla="*/ 699394 h 1071168"/>
                    <a:gd name="connsiteX748" fmla="*/ 48875 w 1384236"/>
                    <a:gd name="connsiteY748" fmla="*/ 714917 h 1071168"/>
                    <a:gd name="connsiteX749" fmla="*/ 60512 w 1384236"/>
                    <a:gd name="connsiteY749" fmla="*/ 722679 h 1071168"/>
                    <a:gd name="connsiteX750" fmla="*/ 74476 w 1384236"/>
                    <a:gd name="connsiteY750" fmla="*/ 711812 h 1071168"/>
                    <a:gd name="connsiteX751" fmla="*/ 95423 w 1384236"/>
                    <a:gd name="connsiteY751" fmla="*/ 712589 h 1071168"/>
                    <a:gd name="connsiteX752" fmla="*/ 128782 w 1384236"/>
                    <a:gd name="connsiteY752" fmla="*/ 750620 h 1071168"/>
                    <a:gd name="connsiteX753" fmla="*/ 156711 w 1384236"/>
                    <a:gd name="connsiteY753" fmla="*/ 783218 h 1071168"/>
                    <a:gd name="connsiteX754" fmla="*/ 171451 w 1384236"/>
                    <a:gd name="connsiteY754" fmla="*/ 799517 h 1071168"/>
                    <a:gd name="connsiteX755" fmla="*/ 174554 w 1384236"/>
                    <a:gd name="connsiteY755" fmla="*/ 813488 h 1071168"/>
                    <a:gd name="connsiteX756" fmla="*/ 163693 w 1384236"/>
                    <a:gd name="connsiteY756" fmla="*/ 821249 h 1071168"/>
                    <a:gd name="connsiteX757" fmla="*/ 170675 w 1384236"/>
                    <a:gd name="connsiteY757" fmla="*/ 829011 h 1071168"/>
                    <a:gd name="connsiteX758" fmla="*/ 166796 w 1384236"/>
                    <a:gd name="connsiteY758" fmla="*/ 835220 h 1071168"/>
                    <a:gd name="connsiteX759" fmla="*/ 169899 w 1384236"/>
                    <a:gd name="connsiteY759" fmla="*/ 846862 h 1071168"/>
                    <a:gd name="connsiteX760" fmla="*/ 183088 w 1384236"/>
                    <a:gd name="connsiteY760" fmla="*/ 846086 h 1071168"/>
                    <a:gd name="connsiteX761" fmla="*/ 186191 w 1384236"/>
                    <a:gd name="connsiteY761" fmla="*/ 855400 h 1071168"/>
                    <a:gd name="connsiteX762" fmla="*/ 192397 w 1384236"/>
                    <a:gd name="connsiteY762" fmla="*/ 860833 h 1071168"/>
                    <a:gd name="connsiteX763" fmla="*/ 204810 w 1384236"/>
                    <a:gd name="connsiteY763" fmla="*/ 868594 h 1071168"/>
                    <a:gd name="connsiteX764" fmla="*/ 205586 w 1384236"/>
                    <a:gd name="connsiteY764" fmla="*/ 875579 h 1071168"/>
                    <a:gd name="connsiteX765" fmla="*/ 204810 w 1384236"/>
                    <a:gd name="connsiteY765" fmla="*/ 884893 h 1071168"/>
                    <a:gd name="connsiteX766" fmla="*/ 207913 w 1384236"/>
                    <a:gd name="connsiteY766" fmla="*/ 893431 h 1071168"/>
                    <a:gd name="connsiteX767" fmla="*/ 224205 w 1384236"/>
                    <a:gd name="connsiteY767" fmla="*/ 899640 h 1071168"/>
                    <a:gd name="connsiteX768" fmla="*/ 235066 w 1384236"/>
                    <a:gd name="connsiteY768" fmla="*/ 905849 h 1071168"/>
                    <a:gd name="connsiteX769" fmla="*/ 248255 w 1384236"/>
                    <a:gd name="connsiteY769" fmla="*/ 909730 h 1071168"/>
                    <a:gd name="connsiteX770" fmla="*/ 254461 w 1384236"/>
                    <a:gd name="connsiteY770" fmla="*/ 919043 h 1071168"/>
                    <a:gd name="connsiteX771" fmla="*/ 266098 w 1384236"/>
                    <a:gd name="connsiteY771" fmla="*/ 920596 h 1071168"/>
                    <a:gd name="connsiteX772" fmla="*/ 275408 w 1384236"/>
                    <a:gd name="connsiteY772" fmla="*/ 925253 h 1071168"/>
                    <a:gd name="connsiteX773" fmla="*/ 287045 w 1384236"/>
                    <a:gd name="connsiteY773" fmla="*/ 939999 h 1071168"/>
                    <a:gd name="connsiteX774" fmla="*/ 716836 w 1384236"/>
                    <a:gd name="connsiteY774" fmla="*/ 937671 h 1071168"/>
                    <a:gd name="connsiteX775" fmla="*/ 722266 w 1384236"/>
                    <a:gd name="connsiteY775" fmla="*/ 930686 h 1071168"/>
                    <a:gd name="connsiteX776" fmla="*/ 728473 w 1384236"/>
                    <a:gd name="connsiteY776" fmla="*/ 942328 h 1071168"/>
                    <a:gd name="connsiteX777" fmla="*/ 741661 w 1384236"/>
                    <a:gd name="connsiteY777" fmla="*/ 946985 h 1071168"/>
                    <a:gd name="connsiteX778" fmla="*/ 755626 w 1384236"/>
                    <a:gd name="connsiteY778" fmla="*/ 947761 h 1071168"/>
                    <a:gd name="connsiteX779" fmla="*/ 768814 w 1384236"/>
                    <a:gd name="connsiteY779" fmla="*/ 953194 h 1071168"/>
                    <a:gd name="connsiteX780" fmla="*/ 782003 w 1384236"/>
                    <a:gd name="connsiteY780" fmla="*/ 955522 h 1071168"/>
                    <a:gd name="connsiteX781" fmla="*/ 804501 w 1384236"/>
                    <a:gd name="connsiteY781" fmla="*/ 958627 h 1071168"/>
                    <a:gd name="connsiteX782" fmla="*/ 824672 w 1384236"/>
                    <a:gd name="connsiteY782" fmla="*/ 939223 h 1071168"/>
                    <a:gd name="connsiteX783" fmla="*/ 858031 w 1384236"/>
                    <a:gd name="connsiteY783" fmla="*/ 953194 h 1071168"/>
                    <a:gd name="connsiteX784" fmla="*/ 874323 w 1384236"/>
                    <a:gd name="connsiteY784" fmla="*/ 964836 h 1071168"/>
                    <a:gd name="connsiteX785" fmla="*/ 882856 w 1384236"/>
                    <a:gd name="connsiteY785" fmla="*/ 986568 h 1071168"/>
                    <a:gd name="connsiteX786" fmla="*/ 891390 w 1384236"/>
                    <a:gd name="connsiteY786" fmla="*/ 992777 h 1071168"/>
                    <a:gd name="connsiteX787" fmla="*/ 915440 w 1384236"/>
                    <a:gd name="connsiteY787" fmla="*/ 995882 h 1071168"/>
                    <a:gd name="connsiteX788" fmla="*/ 944144 w 1384236"/>
                    <a:gd name="connsiteY788" fmla="*/ 1003644 h 1071168"/>
                    <a:gd name="connsiteX789" fmla="*/ 949575 w 1384236"/>
                    <a:gd name="connsiteY789" fmla="*/ 1025376 h 1071168"/>
                    <a:gd name="connsiteX790" fmla="*/ 929404 w 1384236"/>
                    <a:gd name="connsiteY790" fmla="*/ 1020719 h 1071168"/>
                    <a:gd name="connsiteX791" fmla="*/ 924749 w 1384236"/>
                    <a:gd name="connsiteY791" fmla="*/ 1034689 h 1071168"/>
                    <a:gd name="connsiteX792" fmla="*/ 913888 w 1384236"/>
                    <a:gd name="connsiteY792" fmla="*/ 1058750 h 1071168"/>
                    <a:gd name="connsiteX793" fmla="*/ 913112 w 1384236"/>
                    <a:gd name="connsiteY793" fmla="*/ 1058750 h 1071168"/>
                    <a:gd name="connsiteX794" fmla="*/ 915440 w 1384236"/>
                    <a:gd name="connsiteY794" fmla="*/ 1071168 h 1071168"/>
                    <a:gd name="connsiteX795" fmla="*/ 934835 w 1384236"/>
                    <a:gd name="connsiteY795" fmla="*/ 1061078 h 1071168"/>
                    <a:gd name="connsiteX796" fmla="*/ 955005 w 1384236"/>
                    <a:gd name="connsiteY796" fmla="*/ 1063407 h 1071168"/>
                    <a:gd name="connsiteX797" fmla="*/ 964315 w 1384236"/>
                    <a:gd name="connsiteY797" fmla="*/ 1060302 h 1071168"/>
                    <a:gd name="connsiteX798" fmla="*/ 964315 w 1384236"/>
                    <a:gd name="connsiteY798" fmla="*/ 1061855 h 1071168"/>
                    <a:gd name="connsiteX799" fmla="*/ 968970 w 1384236"/>
                    <a:gd name="connsiteY799" fmla="*/ 1057974 h 1071168"/>
                    <a:gd name="connsiteX800" fmla="*/ 968194 w 1384236"/>
                    <a:gd name="connsiteY800" fmla="*/ 1051765 h 1071168"/>
                    <a:gd name="connsiteX801" fmla="*/ 957333 w 1384236"/>
                    <a:gd name="connsiteY801" fmla="*/ 1048660 h 1071168"/>
                    <a:gd name="connsiteX802" fmla="*/ 989140 w 1384236"/>
                    <a:gd name="connsiteY802" fmla="*/ 1036242 h 1071168"/>
                    <a:gd name="connsiteX803" fmla="*/ 1010863 w 1384236"/>
                    <a:gd name="connsiteY803" fmla="*/ 1034689 h 1071168"/>
                    <a:gd name="connsiteX804" fmla="*/ 1031809 w 1384236"/>
                    <a:gd name="connsiteY804" fmla="*/ 1019166 h 1071168"/>
                    <a:gd name="connsiteX805" fmla="*/ 1085339 w 1384236"/>
                    <a:gd name="connsiteY805" fmla="*/ 1018390 h 1071168"/>
                    <a:gd name="connsiteX806" fmla="*/ 1104734 w 1384236"/>
                    <a:gd name="connsiteY806" fmla="*/ 998210 h 1071168"/>
                    <a:gd name="connsiteX807" fmla="*/ 1124905 w 1384236"/>
                    <a:gd name="connsiteY807" fmla="*/ 970269 h 1071168"/>
                    <a:gd name="connsiteX808" fmla="*/ 1145851 w 1384236"/>
                    <a:gd name="connsiteY808" fmla="*/ 976478 h 1071168"/>
                    <a:gd name="connsiteX809" fmla="*/ 1159040 w 1384236"/>
                    <a:gd name="connsiteY809" fmla="*/ 1019943 h 1071168"/>
                    <a:gd name="connsiteX810" fmla="*/ 1175331 w 1384236"/>
                    <a:gd name="connsiteY810" fmla="*/ 1012957 h 1071168"/>
                    <a:gd name="connsiteX811" fmla="*/ 1193951 w 1384236"/>
                    <a:gd name="connsiteY811" fmla="*/ 999763 h 1071168"/>
                    <a:gd name="connsiteX812" fmla="*/ 1194726 w 1384236"/>
                    <a:gd name="connsiteY812" fmla="*/ 1005972 h 1071168"/>
                    <a:gd name="connsiteX813" fmla="*/ 1208691 w 1384236"/>
                    <a:gd name="connsiteY813" fmla="*/ 1011405 h 1071168"/>
                    <a:gd name="connsiteX814" fmla="*/ 1197054 w 1384236"/>
                    <a:gd name="connsiteY814" fmla="*/ 1014510 h 1071168"/>
                    <a:gd name="connsiteX815" fmla="*/ 1176883 w 1384236"/>
                    <a:gd name="connsiteY815" fmla="*/ 1024599 h 1071168"/>
                    <a:gd name="connsiteX816" fmla="*/ 1175331 w 1384236"/>
                    <a:gd name="connsiteY816" fmla="*/ 1041675 h 1071168"/>
                    <a:gd name="connsiteX817" fmla="*/ 1195502 w 1384236"/>
                    <a:gd name="connsiteY817" fmla="*/ 1037794 h 1071168"/>
                    <a:gd name="connsiteX818" fmla="*/ 1210242 w 1384236"/>
                    <a:gd name="connsiteY818" fmla="*/ 1025376 h 1071168"/>
                    <a:gd name="connsiteX819" fmla="*/ 1245929 w 1384236"/>
                    <a:gd name="connsiteY819" fmla="*/ 1016062 h 1071168"/>
                    <a:gd name="connsiteX820" fmla="*/ 1249032 w 1384236"/>
                    <a:gd name="connsiteY820" fmla="*/ 1008300 h 1071168"/>
                    <a:gd name="connsiteX821" fmla="*/ 1269979 w 1384236"/>
                    <a:gd name="connsiteY821" fmla="*/ 1000539 h 1071168"/>
                    <a:gd name="connsiteX822" fmla="*/ 1266100 w 1384236"/>
                    <a:gd name="connsiteY822" fmla="*/ 993554 h 1071168"/>
                    <a:gd name="connsiteX823" fmla="*/ 366176 w 1384236"/>
                    <a:gd name="connsiteY823" fmla="*/ 544941 h 1071168"/>
                    <a:gd name="connsiteX824" fmla="*/ 344454 w 1384236"/>
                    <a:gd name="connsiteY824" fmla="*/ 556583 h 1071168"/>
                    <a:gd name="connsiteX825" fmla="*/ 334368 w 1384236"/>
                    <a:gd name="connsiteY825" fmla="*/ 562792 h 1071168"/>
                    <a:gd name="connsiteX826" fmla="*/ 329713 w 1384236"/>
                    <a:gd name="connsiteY826" fmla="*/ 571330 h 1071168"/>
                    <a:gd name="connsiteX827" fmla="*/ 309543 w 1384236"/>
                    <a:gd name="connsiteY827" fmla="*/ 579868 h 1071168"/>
                    <a:gd name="connsiteX828" fmla="*/ 321180 w 1384236"/>
                    <a:gd name="connsiteY828" fmla="*/ 560464 h 1071168"/>
                    <a:gd name="connsiteX829" fmla="*/ 302561 w 1384236"/>
                    <a:gd name="connsiteY829" fmla="*/ 572106 h 1071168"/>
                    <a:gd name="connsiteX830" fmla="*/ 288596 w 1384236"/>
                    <a:gd name="connsiteY830" fmla="*/ 576763 h 1071168"/>
                    <a:gd name="connsiteX831" fmla="*/ 281614 w 1384236"/>
                    <a:gd name="connsiteY831" fmla="*/ 571330 h 1071168"/>
                    <a:gd name="connsiteX832" fmla="*/ 290148 w 1384236"/>
                    <a:gd name="connsiteY832" fmla="*/ 562016 h 1071168"/>
                    <a:gd name="connsiteX833" fmla="*/ 290924 w 1384236"/>
                    <a:gd name="connsiteY833" fmla="*/ 551926 h 1071168"/>
                    <a:gd name="connsiteX834" fmla="*/ 307991 w 1384236"/>
                    <a:gd name="connsiteY834" fmla="*/ 549598 h 1071168"/>
                    <a:gd name="connsiteX835" fmla="*/ 288596 w 1384236"/>
                    <a:gd name="connsiteY835" fmla="*/ 542613 h 1071168"/>
                    <a:gd name="connsiteX836" fmla="*/ 258340 w 1384236"/>
                    <a:gd name="connsiteY836" fmla="*/ 547269 h 1071168"/>
                    <a:gd name="connsiteX837" fmla="*/ 299457 w 1384236"/>
                    <a:gd name="connsiteY837" fmla="*/ 534851 h 1071168"/>
                    <a:gd name="connsiteX838" fmla="*/ 338247 w 1384236"/>
                    <a:gd name="connsiteY838" fmla="*/ 527090 h 1071168"/>
                    <a:gd name="connsiteX839" fmla="*/ 331265 w 1384236"/>
                    <a:gd name="connsiteY839" fmla="*/ 541060 h 1071168"/>
                    <a:gd name="connsiteX840" fmla="*/ 357642 w 1384236"/>
                    <a:gd name="connsiteY840" fmla="*/ 537180 h 1071168"/>
                    <a:gd name="connsiteX841" fmla="*/ 366176 w 1384236"/>
                    <a:gd name="connsiteY841" fmla="*/ 544941 h 1071168"/>
                    <a:gd name="connsiteX842" fmla="*/ 453065 w 1384236"/>
                    <a:gd name="connsiteY842" fmla="*/ 655930 h 1071168"/>
                    <a:gd name="connsiteX843" fmla="*/ 433670 w 1384236"/>
                    <a:gd name="connsiteY843" fmla="*/ 664468 h 1071168"/>
                    <a:gd name="connsiteX844" fmla="*/ 420482 w 1384236"/>
                    <a:gd name="connsiteY844" fmla="*/ 676110 h 1071168"/>
                    <a:gd name="connsiteX845" fmla="*/ 377813 w 1384236"/>
                    <a:gd name="connsiteY845" fmla="*/ 671453 h 1071168"/>
                    <a:gd name="connsiteX846" fmla="*/ 394105 w 1384236"/>
                    <a:gd name="connsiteY846" fmla="*/ 666020 h 1071168"/>
                    <a:gd name="connsiteX847" fmla="*/ 406517 w 1384236"/>
                    <a:gd name="connsiteY847" fmla="*/ 653601 h 1071168"/>
                    <a:gd name="connsiteX848" fmla="*/ 401862 w 1384236"/>
                    <a:gd name="connsiteY848" fmla="*/ 638855 h 1071168"/>
                    <a:gd name="connsiteX849" fmla="*/ 424361 w 1384236"/>
                    <a:gd name="connsiteY849" fmla="*/ 638855 h 1071168"/>
                    <a:gd name="connsiteX850" fmla="*/ 448410 w 1384236"/>
                    <a:gd name="connsiteY850" fmla="*/ 647392 h 1071168"/>
                    <a:gd name="connsiteX851" fmla="*/ 491079 w 1384236"/>
                    <a:gd name="connsiteY851" fmla="*/ 631869 h 1071168"/>
                    <a:gd name="connsiteX852" fmla="*/ 453065 w 1384236"/>
                    <a:gd name="connsiteY852" fmla="*/ 655930 h 1071168"/>
                    <a:gd name="connsiteX853" fmla="*/ 694338 w 1384236"/>
                    <a:gd name="connsiteY853" fmla="*/ 907401 h 1071168"/>
                    <a:gd name="connsiteX854" fmla="*/ 681149 w 1384236"/>
                    <a:gd name="connsiteY854" fmla="*/ 879460 h 1071168"/>
                    <a:gd name="connsiteX855" fmla="*/ 657875 w 1384236"/>
                    <a:gd name="connsiteY855" fmla="*/ 844533 h 1071168"/>
                    <a:gd name="connsiteX856" fmla="*/ 677270 w 1384236"/>
                    <a:gd name="connsiteY856" fmla="*/ 838324 h 1071168"/>
                    <a:gd name="connsiteX857" fmla="*/ 695889 w 1384236"/>
                    <a:gd name="connsiteY857" fmla="*/ 882565 h 1071168"/>
                    <a:gd name="connsiteX858" fmla="*/ 694338 w 1384236"/>
                    <a:gd name="connsiteY858" fmla="*/ 907401 h 10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Lst>
                  <a:rect l="l" t="t" r="r" b="b"/>
                  <a:pathLst>
                    <a:path w="1384236" h="1071168">
                      <a:moveTo>
                        <a:pt x="272305" y="938447"/>
                      </a:moveTo>
                      <a:cubicBezTo>
                        <a:pt x="267650" y="933790"/>
                        <a:pt x="256013" y="934566"/>
                        <a:pt x="254461" y="929910"/>
                      </a:cubicBezTo>
                      <a:cubicBezTo>
                        <a:pt x="252910" y="925253"/>
                        <a:pt x="242048" y="908954"/>
                        <a:pt x="235842" y="909730"/>
                      </a:cubicBezTo>
                      <a:cubicBezTo>
                        <a:pt x="229636" y="909730"/>
                        <a:pt x="222654" y="910506"/>
                        <a:pt x="215671" y="905073"/>
                      </a:cubicBezTo>
                      <a:cubicBezTo>
                        <a:pt x="208689" y="899640"/>
                        <a:pt x="204034" y="899640"/>
                        <a:pt x="199380" y="902744"/>
                      </a:cubicBezTo>
                      <a:cubicBezTo>
                        <a:pt x="194725" y="905849"/>
                        <a:pt x="204810" y="906625"/>
                        <a:pt x="204034" y="909730"/>
                      </a:cubicBezTo>
                      <a:cubicBezTo>
                        <a:pt x="204034" y="912834"/>
                        <a:pt x="207138" y="915163"/>
                        <a:pt x="211017" y="914387"/>
                      </a:cubicBezTo>
                      <a:cubicBezTo>
                        <a:pt x="214896" y="913610"/>
                        <a:pt x="217223" y="922148"/>
                        <a:pt x="221878" y="922924"/>
                      </a:cubicBezTo>
                      <a:cubicBezTo>
                        <a:pt x="225757" y="922924"/>
                        <a:pt x="227308" y="929910"/>
                        <a:pt x="231963" y="929910"/>
                      </a:cubicBezTo>
                      <a:cubicBezTo>
                        <a:pt x="236618" y="929910"/>
                        <a:pt x="238169" y="935343"/>
                        <a:pt x="240497" y="938447"/>
                      </a:cubicBezTo>
                      <a:cubicBezTo>
                        <a:pt x="242824" y="941552"/>
                        <a:pt x="248255" y="938447"/>
                        <a:pt x="248255" y="941552"/>
                      </a:cubicBezTo>
                      <a:cubicBezTo>
                        <a:pt x="248255" y="944656"/>
                        <a:pt x="253685" y="946985"/>
                        <a:pt x="255237" y="950089"/>
                      </a:cubicBezTo>
                      <a:cubicBezTo>
                        <a:pt x="264547" y="950866"/>
                        <a:pt x="273080" y="952418"/>
                        <a:pt x="280062" y="950089"/>
                      </a:cubicBezTo>
                      <a:cubicBezTo>
                        <a:pt x="280062" y="947761"/>
                        <a:pt x="280838" y="945433"/>
                        <a:pt x="281614" y="943880"/>
                      </a:cubicBezTo>
                      <a:cubicBezTo>
                        <a:pt x="283941" y="939999"/>
                        <a:pt x="276184" y="943104"/>
                        <a:pt x="272305" y="938447"/>
                      </a:cubicBezTo>
                      <a:close/>
                      <a:moveTo>
                        <a:pt x="259892" y="388159"/>
                      </a:moveTo>
                      <a:cubicBezTo>
                        <a:pt x="272305" y="391264"/>
                        <a:pt x="273856" y="412996"/>
                        <a:pt x="282390" y="412996"/>
                      </a:cubicBezTo>
                      <a:cubicBezTo>
                        <a:pt x="287820" y="412996"/>
                        <a:pt x="283941" y="406011"/>
                        <a:pt x="292475" y="406011"/>
                      </a:cubicBezTo>
                      <a:cubicBezTo>
                        <a:pt x="301785" y="406011"/>
                        <a:pt x="299457" y="401354"/>
                        <a:pt x="307991" y="402130"/>
                      </a:cubicBezTo>
                      <a:cubicBezTo>
                        <a:pt x="316525" y="402906"/>
                        <a:pt x="323507" y="399802"/>
                        <a:pt x="323507" y="390488"/>
                      </a:cubicBezTo>
                      <a:cubicBezTo>
                        <a:pt x="323507" y="381174"/>
                        <a:pt x="329713" y="377293"/>
                        <a:pt x="338247" y="374965"/>
                      </a:cubicBezTo>
                      <a:cubicBezTo>
                        <a:pt x="346781" y="372636"/>
                        <a:pt x="339023" y="362547"/>
                        <a:pt x="350660" y="359442"/>
                      </a:cubicBezTo>
                      <a:cubicBezTo>
                        <a:pt x="362297" y="356337"/>
                        <a:pt x="394880" y="343143"/>
                        <a:pt x="400311" y="338486"/>
                      </a:cubicBezTo>
                      <a:cubicBezTo>
                        <a:pt x="405741" y="334605"/>
                        <a:pt x="393329" y="329172"/>
                        <a:pt x="380916" y="321411"/>
                      </a:cubicBezTo>
                      <a:cubicBezTo>
                        <a:pt x="368503" y="313649"/>
                        <a:pt x="358418" y="312097"/>
                        <a:pt x="349108" y="318306"/>
                      </a:cubicBezTo>
                      <a:cubicBezTo>
                        <a:pt x="339799" y="324515"/>
                        <a:pt x="346781" y="311321"/>
                        <a:pt x="339799" y="315202"/>
                      </a:cubicBezTo>
                      <a:cubicBezTo>
                        <a:pt x="332041" y="318306"/>
                        <a:pt x="311094" y="309769"/>
                        <a:pt x="308767" y="305888"/>
                      </a:cubicBezTo>
                      <a:cubicBezTo>
                        <a:pt x="305664" y="302783"/>
                        <a:pt x="268426" y="313649"/>
                        <a:pt x="259892" y="313649"/>
                      </a:cubicBezTo>
                      <a:cubicBezTo>
                        <a:pt x="250582" y="313649"/>
                        <a:pt x="260668" y="322963"/>
                        <a:pt x="266874" y="328396"/>
                      </a:cubicBezTo>
                      <a:cubicBezTo>
                        <a:pt x="273080" y="333053"/>
                        <a:pt x="251358" y="348576"/>
                        <a:pt x="256013" y="351681"/>
                      </a:cubicBezTo>
                      <a:cubicBezTo>
                        <a:pt x="259892" y="354785"/>
                        <a:pt x="252134" y="364099"/>
                        <a:pt x="242048" y="374965"/>
                      </a:cubicBezTo>
                      <a:cubicBezTo>
                        <a:pt x="231187" y="386607"/>
                        <a:pt x="247479" y="385831"/>
                        <a:pt x="259892" y="388159"/>
                      </a:cubicBezTo>
                      <a:close/>
                      <a:moveTo>
                        <a:pt x="605897" y="445594"/>
                      </a:moveTo>
                      <a:cubicBezTo>
                        <a:pt x="609776" y="440937"/>
                        <a:pt x="627619" y="454908"/>
                        <a:pt x="628395" y="444818"/>
                      </a:cubicBezTo>
                      <a:cubicBezTo>
                        <a:pt x="629171" y="434728"/>
                        <a:pt x="609000" y="429295"/>
                        <a:pt x="600466" y="423862"/>
                      </a:cubicBezTo>
                      <a:cubicBezTo>
                        <a:pt x="591933" y="418429"/>
                        <a:pt x="588829" y="420758"/>
                        <a:pt x="575641" y="411444"/>
                      </a:cubicBezTo>
                      <a:cubicBezTo>
                        <a:pt x="562452" y="402130"/>
                        <a:pt x="578744" y="396697"/>
                        <a:pt x="569435" y="388936"/>
                      </a:cubicBezTo>
                      <a:cubicBezTo>
                        <a:pt x="560125" y="381174"/>
                        <a:pt x="556246" y="360218"/>
                        <a:pt x="563228" y="354009"/>
                      </a:cubicBezTo>
                      <a:cubicBezTo>
                        <a:pt x="570210" y="347024"/>
                        <a:pt x="577968" y="336934"/>
                        <a:pt x="565556" y="331501"/>
                      </a:cubicBezTo>
                      <a:cubicBezTo>
                        <a:pt x="553143" y="326844"/>
                        <a:pt x="532972" y="335381"/>
                        <a:pt x="535299" y="338486"/>
                      </a:cubicBezTo>
                      <a:cubicBezTo>
                        <a:pt x="537627" y="341591"/>
                        <a:pt x="554694" y="350904"/>
                        <a:pt x="554694" y="354785"/>
                      </a:cubicBezTo>
                      <a:cubicBezTo>
                        <a:pt x="554694" y="358666"/>
                        <a:pt x="538403" y="343143"/>
                        <a:pt x="532972" y="346248"/>
                      </a:cubicBezTo>
                      <a:cubicBezTo>
                        <a:pt x="527541" y="349352"/>
                        <a:pt x="521335" y="339262"/>
                        <a:pt x="516680" y="346248"/>
                      </a:cubicBezTo>
                      <a:cubicBezTo>
                        <a:pt x="512026" y="353233"/>
                        <a:pt x="522887" y="377293"/>
                        <a:pt x="526766" y="384279"/>
                      </a:cubicBezTo>
                      <a:cubicBezTo>
                        <a:pt x="530645" y="391264"/>
                        <a:pt x="522887" y="391264"/>
                        <a:pt x="517456" y="392816"/>
                      </a:cubicBezTo>
                      <a:cubicBezTo>
                        <a:pt x="512026" y="394369"/>
                        <a:pt x="511250" y="373413"/>
                        <a:pt x="505819" y="365651"/>
                      </a:cubicBezTo>
                      <a:cubicBezTo>
                        <a:pt x="500389" y="357890"/>
                        <a:pt x="477891" y="349352"/>
                        <a:pt x="477115" y="354785"/>
                      </a:cubicBezTo>
                      <a:cubicBezTo>
                        <a:pt x="475563" y="360218"/>
                        <a:pt x="491079" y="360218"/>
                        <a:pt x="488752" y="367980"/>
                      </a:cubicBezTo>
                      <a:cubicBezTo>
                        <a:pt x="486424" y="375741"/>
                        <a:pt x="478666" y="363323"/>
                        <a:pt x="470908" y="369532"/>
                      </a:cubicBezTo>
                      <a:cubicBezTo>
                        <a:pt x="463150" y="375741"/>
                        <a:pt x="464702" y="371860"/>
                        <a:pt x="466254" y="365651"/>
                      </a:cubicBezTo>
                      <a:cubicBezTo>
                        <a:pt x="467805" y="359442"/>
                        <a:pt x="455392" y="352457"/>
                        <a:pt x="441428" y="354009"/>
                      </a:cubicBezTo>
                      <a:cubicBezTo>
                        <a:pt x="427464" y="355561"/>
                        <a:pt x="435222" y="364875"/>
                        <a:pt x="431343" y="368756"/>
                      </a:cubicBezTo>
                      <a:cubicBezTo>
                        <a:pt x="427464" y="371860"/>
                        <a:pt x="406517" y="366427"/>
                        <a:pt x="419706" y="364099"/>
                      </a:cubicBezTo>
                      <a:cubicBezTo>
                        <a:pt x="432894" y="360994"/>
                        <a:pt x="427464" y="354009"/>
                        <a:pt x="422809" y="346248"/>
                      </a:cubicBezTo>
                      <a:cubicBezTo>
                        <a:pt x="418154" y="338486"/>
                        <a:pt x="404966" y="347800"/>
                        <a:pt x="383243" y="355561"/>
                      </a:cubicBezTo>
                      <a:cubicBezTo>
                        <a:pt x="361521" y="363323"/>
                        <a:pt x="352212" y="371860"/>
                        <a:pt x="354539" y="371860"/>
                      </a:cubicBezTo>
                      <a:cubicBezTo>
                        <a:pt x="357642" y="372636"/>
                        <a:pt x="357642" y="375741"/>
                        <a:pt x="349884" y="382726"/>
                      </a:cubicBezTo>
                      <a:cubicBezTo>
                        <a:pt x="341350" y="389712"/>
                        <a:pt x="349884" y="395921"/>
                        <a:pt x="357642" y="395921"/>
                      </a:cubicBezTo>
                      <a:cubicBezTo>
                        <a:pt x="365400" y="395921"/>
                        <a:pt x="358418" y="402130"/>
                        <a:pt x="363849" y="403682"/>
                      </a:cubicBezTo>
                      <a:cubicBezTo>
                        <a:pt x="368503" y="405235"/>
                        <a:pt x="393329" y="394369"/>
                        <a:pt x="400311" y="399025"/>
                      </a:cubicBezTo>
                      <a:cubicBezTo>
                        <a:pt x="407293" y="403682"/>
                        <a:pt x="359194" y="406787"/>
                        <a:pt x="359194" y="415325"/>
                      </a:cubicBezTo>
                      <a:cubicBezTo>
                        <a:pt x="359194" y="423862"/>
                        <a:pt x="385571" y="428519"/>
                        <a:pt x="404966" y="424638"/>
                      </a:cubicBezTo>
                      <a:cubicBezTo>
                        <a:pt x="424361" y="421534"/>
                        <a:pt x="458496" y="427743"/>
                        <a:pt x="458496" y="432400"/>
                      </a:cubicBezTo>
                      <a:cubicBezTo>
                        <a:pt x="458496" y="437057"/>
                        <a:pt x="435998" y="435504"/>
                        <a:pt x="418154" y="435504"/>
                      </a:cubicBezTo>
                      <a:cubicBezTo>
                        <a:pt x="401087" y="434728"/>
                        <a:pt x="370831" y="440161"/>
                        <a:pt x="372382" y="445594"/>
                      </a:cubicBezTo>
                      <a:cubicBezTo>
                        <a:pt x="373934" y="451803"/>
                        <a:pt x="375485" y="451803"/>
                        <a:pt x="394105" y="460341"/>
                      </a:cubicBezTo>
                      <a:cubicBezTo>
                        <a:pt x="411948" y="468879"/>
                        <a:pt x="430567" y="456460"/>
                        <a:pt x="429791" y="468102"/>
                      </a:cubicBezTo>
                      <a:cubicBezTo>
                        <a:pt x="429015" y="479745"/>
                        <a:pt x="439101" y="482849"/>
                        <a:pt x="463926" y="483625"/>
                      </a:cubicBezTo>
                      <a:cubicBezTo>
                        <a:pt x="487976" y="484402"/>
                        <a:pt x="498837" y="472759"/>
                        <a:pt x="511250" y="473536"/>
                      </a:cubicBezTo>
                      <a:cubicBezTo>
                        <a:pt x="522887" y="474312"/>
                        <a:pt x="528317" y="471983"/>
                        <a:pt x="533748" y="464222"/>
                      </a:cubicBezTo>
                      <a:cubicBezTo>
                        <a:pt x="539178" y="455684"/>
                        <a:pt x="543833" y="461117"/>
                        <a:pt x="545385" y="464998"/>
                      </a:cubicBezTo>
                      <a:cubicBezTo>
                        <a:pt x="546936" y="468879"/>
                        <a:pt x="561677" y="468102"/>
                        <a:pt x="565556" y="471983"/>
                      </a:cubicBezTo>
                      <a:cubicBezTo>
                        <a:pt x="574089" y="480521"/>
                        <a:pt x="603570" y="478192"/>
                        <a:pt x="614431" y="472759"/>
                      </a:cubicBezTo>
                      <a:cubicBezTo>
                        <a:pt x="625292" y="467326"/>
                        <a:pt x="609776" y="451803"/>
                        <a:pt x="604345" y="458789"/>
                      </a:cubicBezTo>
                      <a:cubicBezTo>
                        <a:pt x="598915" y="465774"/>
                        <a:pt x="594260" y="461893"/>
                        <a:pt x="592708" y="458013"/>
                      </a:cubicBezTo>
                      <a:cubicBezTo>
                        <a:pt x="589605" y="452580"/>
                        <a:pt x="602018" y="450251"/>
                        <a:pt x="605897" y="445594"/>
                      </a:cubicBezTo>
                      <a:close/>
                      <a:moveTo>
                        <a:pt x="342902" y="274842"/>
                      </a:moveTo>
                      <a:cubicBezTo>
                        <a:pt x="355315" y="276394"/>
                        <a:pt x="367727" y="265528"/>
                        <a:pt x="366952" y="258543"/>
                      </a:cubicBezTo>
                      <a:cubicBezTo>
                        <a:pt x="366952" y="253110"/>
                        <a:pt x="337471" y="274066"/>
                        <a:pt x="342902" y="274842"/>
                      </a:cubicBezTo>
                      <a:close/>
                      <a:moveTo>
                        <a:pt x="285493" y="255438"/>
                      </a:moveTo>
                      <a:cubicBezTo>
                        <a:pt x="290148" y="257767"/>
                        <a:pt x="285493" y="267081"/>
                        <a:pt x="290924" y="264752"/>
                      </a:cubicBezTo>
                      <a:cubicBezTo>
                        <a:pt x="296354" y="261648"/>
                        <a:pt x="297906" y="261648"/>
                        <a:pt x="301785" y="262424"/>
                      </a:cubicBezTo>
                      <a:cubicBezTo>
                        <a:pt x="309543" y="264752"/>
                        <a:pt x="311094" y="258543"/>
                        <a:pt x="314198" y="254662"/>
                      </a:cubicBezTo>
                      <a:cubicBezTo>
                        <a:pt x="317301" y="251558"/>
                        <a:pt x="316525" y="267081"/>
                        <a:pt x="325059" y="267081"/>
                      </a:cubicBezTo>
                      <a:cubicBezTo>
                        <a:pt x="332817" y="267081"/>
                        <a:pt x="331265" y="250781"/>
                        <a:pt x="338247" y="255438"/>
                      </a:cubicBezTo>
                      <a:cubicBezTo>
                        <a:pt x="345229" y="260095"/>
                        <a:pt x="347557" y="253110"/>
                        <a:pt x="348333" y="248453"/>
                      </a:cubicBezTo>
                      <a:cubicBezTo>
                        <a:pt x="349884" y="243796"/>
                        <a:pt x="349884" y="235259"/>
                        <a:pt x="357642" y="233706"/>
                      </a:cubicBezTo>
                      <a:cubicBezTo>
                        <a:pt x="365400" y="232154"/>
                        <a:pt x="359194" y="241468"/>
                        <a:pt x="362297" y="247677"/>
                      </a:cubicBezTo>
                      <a:cubicBezTo>
                        <a:pt x="366952" y="256991"/>
                        <a:pt x="376261" y="248453"/>
                        <a:pt x="377037" y="244572"/>
                      </a:cubicBezTo>
                      <a:cubicBezTo>
                        <a:pt x="377813" y="240692"/>
                        <a:pt x="390226" y="243020"/>
                        <a:pt x="389450" y="238363"/>
                      </a:cubicBezTo>
                      <a:cubicBezTo>
                        <a:pt x="388674" y="233706"/>
                        <a:pt x="392553" y="232154"/>
                        <a:pt x="389450" y="226721"/>
                      </a:cubicBezTo>
                      <a:cubicBezTo>
                        <a:pt x="386347" y="221288"/>
                        <a:pt x="394880" y="222840"/>
                        <a:pt x="398759" y="218183"/>
                      </a:cubicBezTo>
                      <a:cubicBezTo>
                        <a:pt x="402638" y="214303"/>
                        <a:pt x="393329" y="217407"/>
                        <a:pt x="386347" y="211198"/>
                      </a:cubicBezTo>
                      <a:cubicBezTo>
                        <a:pt x="379364" y="204989"/>
                        <a:pt x="377037" y="213526"/>
                        <a:pt x="377037" y="217407"/>
                      </a:cubicBezTo>
                      <a:cubicBezTo>
                        <a:pt x="377037" y="221288"/>
                        <a:pt x="363849" y="218183"/>
                        <a:pt x="356091" y="215079"/>
                      </a:cubicBezTo>
                      <a:cubicBezTo>
                        <a:pt x="348333" y="211974"/>
                        <a:pt x="339023" y="224393"/>
                        <a:pt x="327386" y="229826"/>
                      </a:cubicBezTo>
                      <a:cubicBezTo>
                        <a:pt x="316525" y="235259"/>
                        <a:pt x="315749" y="245348"/>
                        <a:pt x="304888" y="244572"/>
                      </a:cubicBezTo>
                      <a:cubicBezTo>
                        <a:pt x="296354" y="243796"/>
                        <a:pt x="280838" y="253886"/>
                        <a:pt x="285493" y="255438"/>
                      </a:cubicBezTo>
                      <a:close/>
                      <a:moveTo>
                        <a:pt x="394105" y="252334"/>
                      </a:moveTo>
                      <a:cubicBezTo>
                        <a:pt x="384795" y="253110"/>
                        <a:pt x="384795" y="262424"/>
                        <a:pt x="396432" y="262424"/>
                      </a:cubicBezTo>
                      <a:cubicBezTo>
                        <a:pt x="407293" y="262424"/>
                        <a:pt x="411172" y="265528"/>
                        <a:pt x="394880" y="265528"/>
                      </a:cubicBezTo>
                      <a:cubicBezTo>
                        <a:pt x="378589" y="264752"/>
                        <a:pt x="372382" y="278723"/>
                        <a:pt x="383243" y="275618"/>
                      </a:cubicBezTo>
                      <a:cubicBezTo>
                        <a:pt x="394105" y="272514"/>
                        <a:pt x="407293" y="272514"/>
                        <a:pt x="399535" y="275618"/>
                      </a:cubicBezTo>
                      <a:cubicBezTo>
                        <a:pt x="391001" y="278723"/>
                        <a:pt x="368503" y="280275"/>
                        <a:pt x="371606" y="284932"/>
                      </a:cubicBezTo>
                      <a:cubicBezTo>
                        <a:pt x="373934" y="288037"/>
                        <a:pt x="382468" y="287260"/>
                        <a:pt x="391777" y="290365"/>
                      </a:cubicBezTo>
                      <a:cubicBezTo>
                        <a:pt x="401087" y="293470"/>
                        <a:pt x="406517" y="295798"/>
                        <a:pt x="413499" y="288037"/>
                      </a:cubicBezTo>
                      <a:cubicBezTo>
                        <a:pt x="420482" y="280275"/>
                        <a:pt x="429791" y="272514"/>
                        <a:pt x="425912" y="283380"/>
                      </a:cubicBezTo>
                      <a:cubicBezTo>
                        <a:pt x="422809" y="293470"/>
                        <a:pt x="436773" y="286484"/>
                        <a:pt x="455392" y="285708"/>
                      </a:cubicBezTo>
                      <a:cubicBezTo>
                        <a:pt x="474012" y="284932"/>
                        <a:pt x="452289" y="296574"/>
                        <a:pt x="432894" y="298126"/>
                      </a:cubicBezTo>
                      <a:cubicBezTo>
                        <a:pt x="413499" y="299679"/>
                        <a:pt x="416603" y="308992"/>
                        <a:pt x="432119" y="312873"/>
                      </a:cubicBezTo>
                      <a:cubicBezTo>
                        <a:pt x="447634" y="315978"/>
                        <a:pt x="480218" y="303559"/>
                        <a:pt x="487200" y="295798"/>
                      </a:cubicBezTo>
                      <a:cubicBezTo>
                        <a:pt x="494958" y="288037"/>
                        <a:pt x="501940" y="299679"/>
                        <a:pt x="509698" y="294246"/>
                      </a:cubicBezTo>
                      <a:cubicBezTo>
                        <a:pt x="517456" y="288813"/>
                        <a:pt x="532196" y="295022"/>
                        <a:pt x="544609" y="291917"/>
                      </a:cubicBezTo>
                      <a:cubicBezTo>
                        <a:pt x="557798" y="288813"/>
                        <a:pt x="560125" y="263976"/>
                        <a:pt x="550040" y="260095"/>
                      </a:cubicBezTo>
                      <a:cubicBezTo>
                        <a:pt x="540730" y="256215"/>
                        <a:pt x="540730" y="264752"/>
                        <a:pt x="532972" y="266304"/>
                      </a:cubicBezTo>
                      <a:cubicBezTo>
                        <a:pt x="525214" y="267857"/>
                        <a:pt x="521335" y="257767"/>
                        <a:pt x="515129" y="251558"/>
                      </a:cubicBezTo>
                      <a:cubicBezTo>
                        <a:pt x="508922" y="245348"/>
                        <a:pt x="512801" y="233706"/>
                        <a:pt x="504268" y="235259"/>
                      </a:cubicBezTo>
                      <a:cubicBezTo>
                        <a:pt x="495734" y="236811"/>
                        <a:pt x="475563" y="251558"/>
                        <a:pt x="487976" y="252334"/>
                      </a:cubicBezTo>
                      <a:cubicBezTo>
                        <a:pt x="499613" y="253886"/>
                        <a:pt x="495734" y="260095"/>
                        <a:pt x="489527" y="262424"/>
                      </a:cubicBezTo>
                      <a:cubicBezTo>
                        <a:pt x="483321" y="265528"/>
                        <a:pt x="504268" y="270185"/>
                        <a:pt x="501164" y="274066"/>
                      </a:cubicBezTo>
                      <a:cubicBezTo>
                        <a:pt x="498061" y="277947"/>
                        <a:pt x="466254" y="274842"/>
                        <a:pt x="465478" y="267857"/>
                      </a:cubicBezTo>
                      <a:cubicBezTo>
                        <a:pt x="463926" y="260871"/>
                        <a:pt x="439101" y="248453"/>
                        <a:pt x="429015" y="251558"/>
                      </a:cubicBezTo>
                      <a:cubicBezTo>
                        <a:pt x="418930" y="254662"/>
                        <a:pt x="422809" y="243020"/>
                        <a:pt x="412724" y="242244"/>
                      </a:cubicBezTo>
                      <a:cubicBezTo>
                        <a:pt x="400311" y="241468"/>
                        <a:pt x="403414" y="251558"/>
                        <a:pt x="394105" y="252334"/>
                      </a:cubicBezTo>
                      <a:close/>
                      <a:moveTo>
                        <a:pt x="429791" y="202660"/>
                      </a:moveTo>
                      <a:cubicBezTo>
                        <a:pt x="432894" y="194123"/>
                        <a:pt x="406517" y="195675"/>
                        <a:pt x="408845" y="198780"/>
                      </a:cubicBezTo>
                      <a:cubicBezTo>
                        <a:pt x="413499" y="204213"/>
                        <a:pt x="425912" y="210422"/>
                        <a:pt x="429791" y="202660"/>
                      </a:cubicBezTo>
                      <a:close/>
                      <a:moveTo>
                        <a:pt x="487200" y="198780"/>
                      </a:moveTo>
                      <a:cubicBezTo>
                        <a:pt x="496510" y="197227"/>
                        <a:pt x="491855" y="190242"/>
                        <a:pt x="477891" y="192571"/>
                      </a:cubicBezTo>
                      <a:cubicBezTo>
                        <a:pt x="463150" y="194899"/>
                        <a:pt x="438325" y="194899"/>
                        <a:pt x="438325" y="204989"/>
                      </a:cubicBezTo>
                      <a:cubicBezTo>
                        <a:pt x="438325" y="213526"/>
                        <a:pt x="442980" y="217407"/>
                        <a:pt x="459271" y="218960"/>
                      </a:cubicBezTo>
                      <a:cubicBezTo>
                        <a:pt x="475563" y="220512"/>
                        <a:pt x="488752" y="204989"/>
                        <a:pt x="481770" y="204989"/>
                      </a:cubicBezTo>
                      <a:cubicBezTo>
                        <a:pt x="473236" y="204989"/>
                        <a:pt x="477891" y="200332"/>
                        <a:pt x="487200" y="198780"/>
                      </a:cubicBezTo>
                      <a:close/>
                      <a:moveTo>
                        <a:pt x="453065" y="185585"/>
                      </a:moveTo>
                      <a:cubicBezTo>
                        <a:pt x="460047" y="188690"/>
                        <a:pt x="467029" y="179376"/>
                        <a:pt x="471684" y="183257"/>
                      </a:cubicBezTo>
                      <a:cubicBezTo>
                        <a:pt x="476339" y="187138"/>
                        <a:pt x="498061" y="191018"/>
                        <a:pt x="498061" y="180152"/>
                      </a:cubicBezTo>
                      <a:cubicBezTo>
                        <a:pt x="498061" y="169286"/>
                        <a:pt x="470908" y="167734"/>
                        <a:pt x="463926" y="171615"/>
                      </a:cubicBezTo>
                      <a:cubicBezTo>
                        <a:pt x="456944" y="175495"/>
                        <a:pt x="425136" y="177048"/>
                        <a:pt x="434446" y="184033"/>
                      </a:cubicBezTo>
                      <a:cubicBezTo>
                        <a:pt x="439877" y="188690"/>
                        <a:pt x="446083" y="183257"/>
                        <a:pt x="453065" y="185585"/>
                      </a:cubicBezTo>
                      <a:close/>
                      <a:moveTo>
                        <a:pt x="568659" y="164629"/>
                      </a:moveTo>
                      <a:cubicBezTo>
                        <a:pt x="577193" y="159196"/>
                        <a:pt x="591933" y="167734"/>
                        <a:pt x="589605" y="173943"/>
                      </a:cubicBezTo>
                      <a:cubicBezTo>
                        <a:pt x="586502" y="180152"/>
                        <a:pt x="563228" y="172391"/>
                        <a:pt x="564780" y="177824"/>
                      </a:cubicBezTo>
                      <a:cubicBezTo>
                        <a:pt x="565556" y="180152"/>
                        <a:pt x="567883" y="187914"/>
                        <a:pt x="584950" y="183257"/>
                      </a:cubicBezTo>
                      <a:cubicBezTo>
                        <a:pt x="601242" y="178600"/>
                        <a:pt x="615206" y="181704"/>
                        <a:pt x="626843" y="191018"/>
                      </a:cubicBezTo>
                      <a:cubicBezTo>
                        <a:pt x="637705" y="200332"/>
                        <a:pt x="648566" y="203437"/>
                        <a:pt x="655548" y="194123"/>
                      </a:cubicBezTo>
                      <a:cubicBezTo>
                        <a:pt x="663306" y="184809"/>
                        <a:pt x="646238" y="184033"/>
                        <a:pt x="649342" y="177048"/>
                      </a:cubicBezTo>
                      <a:cubicBezTo>
                        <a:pt x="652445" y="170062"/>
                        <a:pt x="638480" y="166182"/>
                        <a:pt x="630722" y="166182"/>
                      </a:cubicBezTo>
                      <a:cubicBezTo>
                        <a:pt x="622964" y="166182"/>
                        <a:pt x="620637" y="152211"/>
                        <a:pt x="614431" y="155316"/>
                      </a:cubicBezTo>
                      <a:cubicBezTo>
                        <a:pt x="608224" y="158420"/>
                        <a:pt x="604345" y="163077"/>
                        <a:pt x="604345" y="153763"/>
                      </a:cubicBezTo>
                      <a:cubicBezTo>
                        <a:pt x="604345" y="144449"/>
                        <a:pt x="568659" y="144449"/>
                        <a:pt x="559349" y="147554"/>
                      </a:cubicBezTo>
                      <a:cubicBezTo>
                        <a:pt x="549264" y="151435"/>
                        <a:pt x="560125" y="170062"/>
                        <a:pt x="568659" y="164629"/>
                      </a:cubicBezTo>
                      <a:close/>
                      <a:moveTo>
                        <a:pt x="573314" y="222064"/>
                      </a:moveTo>
                      <a:cubicBezTo>
                        <a:pt x="578744" y="215079"/>
                        <a:pt x="550815" y="193347"/>
                        <a:pt x="550040" y="203437"/>
                      </a:cubicBezTo>
                      <a:cubicBezTo>
                        <a:pt x="548488" y="214303"/>
                        <a:pt x="567883" y="229826"/>
                        <a:pt x="573314" y="222064"/>
                      </a:cubicBezTo>
                      <a:close/>
                      <a:moveTo>
                        <a:pt x="663306" y="132031"/>
                      </a:moveTo>
                      <a:cubicBezTo>
                        <a:pt x="667961" y="123494"/>
                        <a:pt x="633826" y="117284"/>
                        <a:pt x="642359" y="124270"/>
                      </a:cubicBezTo>
                      <a:cubicBezTo>
                        <a:pt x="647790" y="128150"/>
                        <a:pt x="658651" y="139793"/>
                        <a:pt x="663306" y="132031"/>
                      </a:cubicBezTo>
                      <a:close/>
                      <a:moveTo>
                        <a:pt x="585726" y="288813"/>
                      </a:moveTo>
                      <a:cubicBezTo>
                        <a:pt x="590381" y="283380"/>
                        <a:pt x="575641" y="271737"/>
                        <a:pt x="570986" y="281051"/>
                      </a:cubicBezTo>
                      <a:cubicBezTo>
                        <a:pt x="567107" y="291141"/>
                        <a:pt x="580296" y="294246"/>
                        <a:pt x="585726" y="288813"/>
                      </a:cubicBezTo>
                      <a:close/>
                      <a:moveTo>
                        <a:pt x="663306" y="240692"/>
                      </a:moveTo>
                      <a:cubicBezTo>
                        <a:pt x="662530" y="247677"/>
                        <a:pt x="647014" y="239139"/>
                        <a:pt x="634601" y="234482"/>
                      </a:cubicBezTo>
                      <a:cubicBezTo>
                        <a:pt x="622189" y="229826"/>
                        <a:pt x="629947" y="243796"/>
                        <a:pt x="639256" y="252334"/>
                      </a:cubicBezTo>
                      <a:cubicBezTo>
                        <a:pt x="648566" y="260871"/>
                        <a:pt x="634601" y="256215"/>
                        <a:pt x="621413" y="247677"/>
                      </a:cubicBezTo>
                      <a:cubicBezTo>
                        <a:pt x="608224" y="238363"/>
                        <a:pt x="609776" y="253886"/>
                        <a:pt x="615982" y="258543"/>
                      </a:cubicBezTo>
                      <a:cubicBezTo>
                        <a:pt x="622189" y="263200"/>
                        <a:pt x="614431" y="270185"/>
                        <a:pt x="606673" y="259319"/>
                      </a:cubicBezTo>
                      <a:cubicBezTo>
                        <a:pt x="598139" y="248453"/>
                        <a:pt x="594260" y="236811"/>
                        <a:pt x="581072" y="236035"/>
                      </a:cubicBezTo>
                      <a:cubicBezTo>
                        <a:pt x="567883" y="235259"/>
                        <a:pt x="574089" y="248453"/>
                        <a:pt x="578744" y="255438"/>
                      </a:cubicBezTo>
                      <a:cubicBezTo>
                        <a:pt x="585726" y="264752"/>
                        <a:pt x="592708" y="266304"/>
                        <a:pt x="603570" y="272514"/>
                      </a:cubicBezTo>
                      <a:cubicBezTo>
                        <a:pt x="614431" y="278723"/>
                        <a:pt x="632274" y="269409"/>
                        <a:pt x="640808" y="271737"/>
                      </a:cubicBezTo>
                      <a:cubicBezTo>
                        <a:pt x="649342" y="274066"/>
                        <a:pt x="631498" y="284156"/>
                        <a:pt x="637705" y="291141"/>
                      </a:cubicBezTo>
                      <a:cubicBezTo>
                        <a:pt x="643135" y="298126"/>
                        <a:pt x="658651" y="293470"/>
                        <a:pt x="670288" y="292693"/>
                      </a:cubicBezTo>
                      <a:cubicBezTo>
                        <a:pt x="681925" y="291917"/>
                        <a:pt x="676494" y="284932"/>
                        <a:pt x="683477" y="280275"/>
                      </a:cubicBezTo>
                      <a:cubicBezTo>
                        <a:pt x="690459" y="275618"/>
                        <a:pt x="676494" y="276394"/>
                        <a:pt x="681925" y="263976"/>
                      </a:cubicBezTo>
                      <a:cubicBezTo>
                        <a:pt x="687356" y="252334"/>
                        <a:pt x="664082" y="233706"/>
                        <a:pt x="663306" y="240692"/>
                      </a:cubicBezTo>
                      <a:close/>
                      <a:moveTo>
                        <a:pt x="692786" y="199556"/>
                      </a:moveTo>
                      <a:cubicBezTo>
                        <a:pt x="702872" y="199556"/>
                        <a:pt x="711405" y="198004"/>
                        <a:pt x="720715" y="194899"/>
                      </a:cubicBezTo>
                      <a:cubicBezTo>
                        <a:pt x="730024" y="191794"/>
                        <a:pt x="716060" y="191794"/>
                        <a:pt x="722266" y="183257"/>
                      </a:cubicBezTo>
                      <a:cubicBezTo>
                        <a:pt x="728473" y="174719"/>
                        <a:pt x="706750" y="173943"/>
                        <a:pt x="705975" y="177048"/>
                      </a:cubicBezTo>
                      <a:cubicBezTo>
                        <a:pt x="704423" y="180152"/>
                        <a:pt x="677270" y="160749"/>
                        <a:pt x="673391" y="166958"/>
                      </a:cubicBezTo>
                      <a:cubicBezTo>
                        <a:pt x="668737" y="172391"/>
                        <a:pt x="681925" y="199556"/>
                        <a:pt x="692786" y="199556"/>
                      </a:cubicBezTo>
                      <a:close/>
                      <a:moveTo>
                        <a:pt x="748643" y="202660"/>
                      </a:moveTo>
                      <a:cubicBezTo>
                        <a:pt x="747092" y="198780"/>
                        <a:pt x="695114" y="204989"/>
                        <a:pt x="702872" y="211198"/>
                      </a:cubicBezTo>
                      <a:cubicBezTo>
                        <a:pt x="716836" y="222064"/>
                        <a:pt x="750195" y="207317"/>
                        <a:pt x="748643" y="202660"/>
                      </a:cubicBezTo>
                      <a:close/>
                      <a:moveTo>
                        <a:pt x="740885" y="304336"/>
                      </a:moveTo>
                      <a:cubicBezTo>
                        <a:pt x="753298" y="303559"/>
                        <a:pt x="747092" y="288037"/>
                        <a:pt x="733128" y="277947"/>
                      </a:cubicBezTo>
                      <a:cubicBezTo>
                        <a:pt x="719163" y="267857"/>
                        <a:pt x="688131" y="288813"/>
                        <a:pt x="693562" y="293470"/>
                      </a:cubicBezTo>
                      <a:cubicBezTo>
                        <a:pt x="700544" y="298126"/>
                        <a:pt x="728473" y="305112"/>
                        <a:pt x="740885" y="304336"/>
                      </a:cubicBezTo>
                      <a:close/>
                      <a:moveTo>
                        <a:pt x="652445" y="401354"/>
                      </a:moveTo>
                      <a:cubicBezTo>
                        <a:pt x="667961" y="411444"/>
                        <a:pt x="662530" y="392816"/>
                        <a:pt x="680373" y="393592"/>
                      </a:cubicBezTo>
                      <a:cubicBezTo>
                        <a:pt x="697441" y="394369"/>
                        <a:pt x="698217" y="365651"/>
                        <a:pt x="701320" y="355561"/>
                      </a:cubicBezTo>
                      <a:cubicBezTo>
                        <a:pt x="704423" y="345471"/>
                        <a:pt x="687356" y="346248"/>
                        <a:pt x="692010" y="353233"/>
                      </a:cubicBezTo>
                      <a:cubicBezTo>
                        <a:pt x="695889" y="360994"/>
                        <a:pt x="691235" y="368756"/>
                        <a:pt x="689683" y="359442"/>
                      </a:cubicBezTo>
                      <a:cubicBezTo>
                        <a:pt x="688131" y="350128"/>
                        <a:pt x="674943" y="358666"/>
                        <a:pt x="670288" y="351681"/>
                      </a:cubicBezTo>
                      <a:cubicBezTo>
                        <a:pt x="665633" y="344695"/>
                        <a:pt x="685804" y="343919"/>
                        <a:pt x="690459" y="335381"/>
                      </a:cubicBezTo>
                      <a:cubicBezTo>
                        <a:pt x="695114" y="326068"/>
                        <a:pt x="674167" y="327620"/>
                        <a:pt x="679598" y="320635"/>
                      </a:cubicBezTo>
                      <a:cubicBezTo>
                        <a:pt x="684252" y="313649"/>
                        <a:pt x="649342" y="321411"/>
                        <a:pt x="659427" y="325292"/>
                      </a:cubicBezTo>
                      <a:cubicBezTo>
                        <a:pt x="669512" y="329172"/>
                        <a:pt x="660203" y="334605"/>
                        <a:pt x="650117" y="328396"/>
                      </a:cubicBezTo>
                      <a:cubicBezTo>
                        <a:pt x="640808" y="321411"/>
                        <a:pt x="613655" y="333053"/>
                        <a:pt x="622964" y="340814"/>
                      </a:cubicBezTo>
                      <a:cubicBezTo>
                        <a:pt x="630722" y="347024"/>
                        <a:pt x="653221" y="336934"/>
                        <a:pt x="640032" y="354785"/>
                      </a:cubicBezTo>
                      <a:cubicBezTo>
                        <a:pt x="626843" y="372636"/>
                        <a:pt x="621413" y="350128"/>
                        <a:pt x="609000" y="351681"/>
                      </a:cubicBezTo>
                      <a:cubicBezTo>
                        <a:pt x="596587" y="354009"/>
                        <a:pt x="602018" y="368756"/>
                        <a:pt x="620637" y="374189"/>
                      </a:cubicBezTo>
                      <a:cubicBezTo>
                        <a:pt x="639256" y="380398"/>
                        <a:pt x="636929" y="390488"/>
                        <a:pt x="652445" y="401354"/>
                      </a:cubicBezTo>
                      <a:close/>
                      <a:moveTo>
                        <a:pt x="764935" y="290365"/>
                      </a:moveTo>
                      <a:cubicBezTo>
                        <a:pt x="769590" y="304336"/>
                        <a:pt x="775021" y="294246"/>
                        <a:pt x="782779" y="299679"/>
                      </a:cubicBezTo>
                      <a:cubicBezTo>
                        <a:pt x="790537" y="305112"/>
                        <a:pt x="802173" y="308992"/>
                        <a:pt x="808380" y="302783"/>
                      </a:cubicBezTo>
                      <a:cubicBezTo>
                        <a:pt x="814586" y="297350"/>
                        <a:pt x="817689" y="293470"/>
                        <a:pt x="819241" y="298126"/>
                      </a:cubicBezTo>
                      <a:cubicBezTo>
                        <a:pt x="822344" y="305888"/>
                        <a:pt x="837860" y="307440"/>
                        <a:pt x="871219" y="307440"/>
                      </a:cubicBezTo>
                      <a:cubicBezTo>
                        <a:pt x="904579" y="308216"/>
                        <a:pt x="896045" y="293470"/>
                        <a:pt x="906130" y="298903"/>
                      </a:cubicBezTo>
                      <a:cubicBezTo>
                        <a:pt x="915440" y="304336"/>
                        <a:pt x="937938" y="304336"/>
                        <a:pt x="948023" y="302007"/>
                      </a:cubicBezTo>
                      <a:cubicBezTo>
                        <a:pt x="957333" y="299679"/>
                        <a:pt x="962763" y="284932"/>
                        <a:pt x="961987" y="277170"/>
                      </a:cubicBezTo>
                      <a:cubicBezTo>
                        <a:pt x="961212" y="269409"/>
                        <a:pt x="887511" y="263200"/>
                        <a:pt x="874323" y="270961"/>
                      </a:cubicBezTo>
                      <a:cubicBezTo>
                        <a:pt x="861134" y="278723"/>
                        <a:pt x="840187" y="267857"/>
                        <a:pt x="830102" y="273290"/>
                      </a:cubicBezTo>
                      <a:cubicBezTo>
                        <a:pt x="820017" y="278723"/>
                        <a:pt x="823120" y="266304"/>
                        <a:pt x="804501" y="265528"/>
                      </a:cubicBezTo>
                      <a:cubicBezTo>
                        <a:pt x="785882" y="264752"/>
                        <a:pt x="806052" y="255438"/>
                        <a:pt x="809156" y="250781"/>
                      </a:cubicBezTo>
                      <a:cubicBezTo>
                        <a:pt x="812259" y="246901"/>
                        <a:pt x="780451" y="235259"/>
                        <a:pt x="767263" y="238363"/>
                      </a:cubicBezTo>
                      <a:cubicBezTo>
                        <a:pt x="754074" y="241468"/>
                        <a:pt x="746316" y="234482"/>
                        <a:pt x="733903" y="229049"/>
                      </a:cubicBezTo>
                      <a:cubicBezTo>
                        <a:pt x="721491" y="223616"/>
                        <a:pt x="687356" y="225169"/>
                        <a:pt x="694338" y="234482"/>
                      </a:cubicBezTo>
                      <a:cubicBezTo>
                        <a:pt x="698993" y="241468"/>
                        <a:pt x="739334" y="256215"/>
                        <a:pt x="743213" y="249229"/>
                      </a:cubicBezTo>
                      <a:cubicBezTo>
                        <a:pt x="747092" y="242244"/>
                        <a:pt x="757953" y="257767"/>
                        <a:pt x="764159" y="265528"/>
                      </a:cubicBezTo>
                      <a:cubicBezTo>
                        <a:pt x="771142" y="273290"/>
                        <a:pt x="760280" y="276394"/>
                        <a:pt x="764935" y="290365"/>
                      </a:cubicBezTo>
                      <a:close/>
                      <a:moveTo>
                        <a:pt x="800622" y="208870"/>
                      </a:moveTo>
                      <a:cubicBezTo>
                        <a:pt x="788209" y="202660"/>
                        <a:pt x="772693" y="215855"/>
                        <a:pt x="785106" y="220512"/>
                      </a:cubicBezTo>
                      <a:cubicBezTo>
                        <a:pt x="796743" y="224393"/>
                        <a:pt x="813035" y="215079"/>
                        <a:pt x="800622" y="208870"/>
                      </a:cubicBezTo>
                      <a:close/>
                      <a:moveTo>
                        <a:pt x="701320" y="131255"/>
                      </a:moveTo>
                      <a:cubicBezTo>
                        <a:pt x="711405" y="136688"/>
                        <a:pt x="705199" y="142897"/>
                        <a:pt x="716836" y="147554"/>
                      </a:cubicBezTo>
                      <a:cubicBezTo>
                        <a:pt x="727697" y="152211"/>
                        <a:pt x="759505" y="141345"/>
                        <a:pt x="762608" y="149106"/>
                      </a:cubicBezTo>
                      <a:cubicBezTo>
                        <a:pt x="765711" y="156868"/>
                        <a:pt x="730024" y="157644"/>
                        <a:pt x="734679" y="162301"/>
                      </a:cubicBezTo>
                      <a:cubicBezTo>
                        <a:pt x="739334" y="166958"/>
                        <a:pt x="759505" y="174719"/>
                        <a:pt x="757177" y="178600"/>
                      </a:cubicBezTo>
                      <a:cubicBezTo>
                        <a:pt x="754074" y="182481"/>
                        <a:pt x="790537" y="194899"/>
                        <a:pt x="793640" y="188690"/>
                      </a:cubicBezTo>
                      <a:cubicBezTo>
                        <a:pt x="796743" y="183257"/>
                        <a:pt x="806828" y="184809"/>
                        <a:pt x="816138" y="187914"/>
                      </a:cubicBezTo>
                      <a:cubicBezTo>
                        <a:pt x="825447" y="191018"/>
                        <a:pt x="825447" y="166182"/>
                        <a:pt x="832429" y="170838"/>
                      </a:cubicBezTo>
                      <a:cubicBezTo>
                        <a:pt x="838636" y="174719"/>
                        <a:pt x="837860" y="161525"/>
                        <a:pt x="848721" y="157644"/>
                      </a:cubicBezTo>
                      <a:cubicBezTo>
                        <a:pt x="858807" y="153763"/>
                        <a:pt x="874323" y="153763"/>
                        <a:pt x="875098" y="148330"/>
                      </a:cubicBezTo>
                      <a:cubicBezTo>
                        <a:pt x="875874" y="145226"/>
                        <a:pt x="871995" y="139793"/>
                        <a:pt x="859582" y="141345"/>
                      </a:cubicBezTo>
                      <a:cubicBezTo>
                        <a:pt x="847170" y="142897"/>
                        <a:pt x="838636" y="138240"/>
                        <a:pt x="844066" y="131255"/>
                      </a:cubicBezTo>
                      <a:cubicBezTo>
                        <a:pt x="849497" y="124270"/>
                        <a:pt x="830102" y="121941"/>
                        <a:pt x="837084" y="116508"/>
                      </a:cubicBezTo>
                      <a:cubicBezTo>
                        <a:pt x="844066" y="111075"/>
                        <a:pt x="823896" y="105642"/>
                        <a:pt x="826223" y="113404"/>
                      </a:cubicBezTo>
                      <a:cubicBezTo>
                        <a:pt x="828550" y="121941"/>
                        <a:pt x="813810" y="114180"/>
                        <a:pt x="811483" y="106418"/>
                      </a:cubicBezTo>
                      <a:cubicBezTo>
                        <a:pt x="809156" y="98657"/>
                        <a:pt x="781227" y="96328"/>
                        <a:pt x="762608" y="79253"/>
                      </a:cubicBezTo>
                      <a:cubicBezTo>
                        <a:pt x="743989" y="62954"/>
                        <a:pt x="724594" y="73820"/>
                        <a:pt x="735455" y="76149"/>
                      </a:cubicBezTo>
                      <a:cubicBezTo>
                        <a:pt x="746316" y="78477"/>
                        <a:pt x="745540" y="83910"/>
                        <a:pt x="737007" y="83134"/>
                      </a:cubicBezTo>
                      <a:cubicBezTo>
                        <a:pt x="727697" y="82358"/>
                        <a:pt x="712181" y="83910"/>
                        <a:pt x="726921" y="89343"/>
                      </a:cubicBezTo>
                      <a:cubicBezTo>
                        <a:pt x="741661" y="94776"/>
                        <a:pt x="725370" y="97105"/>
                        <a:pt x="713733" y="97105"/>
                      </a:cubicBezTo>
                      <a:cubicBezTo>
                        <a:pt x="702096" y="97105"/>
                        <a:pt x="701320" y="112627"/>
                        <a:pt x="716836" y="114180"/>
                      </a:cubicBezTo>
                      <a:cubicBezTo>
                        <a:pt x="732352" y="116508"/>
                        <a:pt x="720715" y="125046"/>
                        <a:pt x="708302" y="121941"/>
                      </a:cubicBezTo>
                      <a:cubicBezTo>
                        <a:pt x="694338" y="119613"/>
                        <a:pt x="689683" y="125822"/>
                        <a:pt x="701320" y="131255"/>
                      </a:cubicBezTo>
                      <a:close/>
                      <a:moveTo>
                        <a:pt x="784330" y="62178"/>
                      </a:moveTo>
                      <a:cubicBezTo>
                        <a:pt x="793640" y="55969"/>
                        <a:pt x="801398" y="59850"/>
                        <a:pt x="793640" y="64506"/>
                      </a:cubicBezTo>
                      <a:cubicBezTo>
                        <a:pt x="785106" y="68387"/>
                        <a:pt x="788209" y="71492"/>
                        <a:pt x="799846" y="70716"/>
                      </a:cubicBezTo>
                      <a:cubicBezTo>
                        <a:pt x="811483" y="69939"/>
                        <a:pt x="795191" y="73820"/>
                        <a:pt x="795191" y="80805"/>
                      </a:cubicBezTo>
                      <a:cubicBezTo>
                        <a:pt x="795191" y="87791"/>
                        <a:pt x="809156" y="83910"/>
                        <a:pt x="809931" y="90119"/>
                      </a:cubicBezTo>
                      <a:cubicBezTo>
                        <a:pt x="810707" y="97105"/>
                        <a:pt x="840187" y="99433"/>
                        <a:pt x="849497" y="91672"/>
                      </a:cubicBezTo>
                      <a:cubicBezTo>
                        <a:pt x="858807" y="83134"/>
                        <a:pt x="854928" y="94000"/>
                        <a:pt x="854152" y="99433"/>
                      </a:cubicBezTo>
                      <a:cubicBezTo>
                        <a:pt x="853376" y="104866"/>
                        <a:pt x="896045" y="109523"/>
                        <a:pt x="898372" y="102538"/>
                      </a:cubicBezTo>
                      <a:cubicBezTo>
                        <a:pt x="900700" y="95552"/>
                        <a:pt x="906906" y="98657"/>
                        <a:pt x="914664" y="100209"/>
                      </a:cubicBezTo>
                      <a:cubicBezTo>
                        <a:pt x="923198" y="102538"/>
                        <a:pt x="963539" y="92448"/>
                        <a:pt x="964315" y="83910"/>
                      </a:cubicBezTo>
                      <a:cubicBezTo>
                        <a:pt x="965091" y="75372"/>
                        <a:pt x="977503" y="87791"/>
                        <a:pt x="964315" y="97105"/>
                      </a:cubicBezTo>
                      <a:cubicBezTo>
                        <a:pt x="951126" y="106418"/>
                        <a:pt x="924749" y="104866"/>
                        <a:pt x="913112" y="107971"/>
                      </a:cubicBezTo>
                      <a:cubicBezTo>
                        <a:pt x="901475" y="111075"/>
                        <a:pt x="920870" y="119613"/>
                        <a:pt x="932507" y="128927"/>
                      </a:cubicBezTo>
                      <a:cubicBezTo>
                        <a:pt x="944144" y="138240"/>
                        <a:pt x="916991" y="132807"/>
                        <a:pt x="906130" y="121165"/>
                      </a:cubicBezTo>
                      <a:cubicBezTo>
                        <a:pt x="895269" y="109523"/>
                        <a:pt x="870444" y="109523"/>
                        <a:pt x="857255" y="110299"/>
                      </a:cubicBezTo>
                      <a:cubicBezTo>
                        <a:pt x="844066" y="111075"/>
                        <a:pt x="847945" y="135136"/>
                        <a:pt x="858031" y="135136"/>
                      </a:cubicBezTo>
                      <a:cubicBezTo>
                        <a:pt x="867340" y="135136"/>
                        <a:pt x="877426" y="138240"/>
                        <a:pt x="886735" y="153763"/>
                      </a:cubicBezTo>
                      <a:cubicBezTo>
                        <a:pt x="896045" y="169286"/>
                        <a:pt x="916991" y="165405"/>
                        <a:pt x="916991" y="172391"/>
                      </a:cubicBezTo>
                      <a:cubicBezTo>
                        <a:pt x="916991" y="179376"/>
                        <a:pt x="889838" y="166958"/>
                        <a:pt x="875098" y="163853"/>
                      </a:cubicBezTo>
                      <a:cubicBezTo>
                        <a:pt x="859582" y="160749"/>
                        <a:pt x="835533" y="170838"/>
                        <a:pt x="834757" y="181704"/>
                      </a:cubicBezTo>
                      <a:cubicBezTo>
                        <a:pt x="833981" y="192571"/>
                        <a:pt x="857255" y="191018"/>
                        <a:pt x="871995" y="182481"/>
                      </a:cubicBezTo>
                      <a:cubicBezTo>
                        <a:pt x="887511" y="173167"/>
                        <a:pt x="875874" y="185585"/>
                        <a:pt x="868892" y="191794"/>
                      </a:cubicBezTo>
                      <a:cubicBezTo>
                        <a:pt x="861134" y="198780"/>
                        <a:pt x="886735" y="204213"/>
                        <a:pt x="886735" y="212750"/>
                      </a:cubicBezTo>
                      <a:cubicBezTo>
                        <a:pt x="886735" y="221288"/>
                        <a:pt x="868116" y="218183"/>
                        <a:pt x="865789" y="210422"/>
                      </a:cubicBezTo>
                      <a:cubicBezTo>
                        <a:pt x="863461" y="202660"/>
                        <a:pt x="856479" y="194899"/>
                        <a:pt x="838636" y="196451"/>
                      </a:cubicBezTo>
                      <a:cubicBezTo>
                        <a:pt x="820793" y="198004"/>
                        <a:pt x="825447" y="210422"/>
                        <a:pt x="836308" y="211974"/>
                      </a:cubicBezTo>
                      <a:cubicBezTo>
                        <a:pt x="847170" y="213526"/>
                        <a:pt x="847945" y="221288"/>
                        <a:pt x="835533" y="221288"/>
                      </a:cubicBezTo>
                      <a:cubicBezTo>
                        <a:pt x="823120" y="221288"/>
                        <a:pt x="795191" y="229049"/>
                        <a:pt x="803725" y="237587"/>
                      </a:cubicBezTo>
                      <a:cubicBezTo>
                        <a:pt x="813035" y="246901"/>
                        <a:pt x="848721" y="237587"/>
                        <a:pt x="854928" y="243020"/>
                      </a:cubicBezTo>
                      <a:cubicBezTo>
                        <a:pt x="861134" y="248453"/>
                        <a:pt x="878202" y="250781"/>
                        <a:pt x="882856" y="244572"/>
                      </a:cubicBezTo>
                      <a:cubicBezTo>
                        <a:pt x="886735" y="238363"/>
                        <a:pt x="900700" y="241468"/>
                        <a:pt x="914664" y="241468"/>
                      </a:cubicBezTo>
                      <a:cubicBezTo>
                        <a:pt x="928628" y="241468"/>
                        <a:pt x="931731" y="243796"/>
                        <a:pt x="937938" y="249229"/>
                      </a:cubicBezTo>
                      <a:cubicBezTo>
                        <a:pt x="944144" y="254662"/>
                        <a:pt x="955005" y="252334"/>
                        <a:pt x="962763" y="246901"/>
                      </a:cubicBezTo>
                      <a:cubicBezTo>
                        <a:pt x="970521" y="241468"/>
                        <a:pt x="970521" y="241468"/>
                        <a:pt x="979831" y="241468"/>
                      </a:cubicBezTo>
                      <a:cubicBezTo>
                        <a:pt x="989140" y="241468"/>
                        <a:pt x="991468" y="235259"/>
                        <a:pt x="986813" y="227497"/>
                      </a:cubicBezTo>
                      <a:cubicBezTo>
                        <a:pt x="982158" y="219736"/>
                        <a:pt x="969745" y="232930"/>
                        <a:pt x="968194" y="227497"/>
                      </a:cubicBezTo>
                      <a:cubicBezTo>
                        <a:pt x="966642" y="220512"/>
                        <a:pt x="955005" y="218183"/>
                        <a:pt x="935610" y="221288"/>
                      </a:cubicBezTo>
                      <a:cubicBezTo>
                        <a:pt x="916216" y="224393"/>
                        <a:pt x="924749" y="208870"/>
                        <a:pt x="936386" y="211974"/>
                      </a:cubicBezTo>
                      <a:cubicBezTo>
                        <a:pt x="948023" y="215079"/>
                        <a:pt x="964315" y="214303"/>
                        <a:pt x="977503" y="210422"/>
                      </a:cubicBezTo>
                      <a:cubicBezTo>
                        <a:pt x="990692" y="207317"/>
                        <a:pt x="980607" y="201108"/>
                        <a:pt x="980607" y="194899"/>
                      </a:cubicBezTo>
                      <a:cubicBezTo>
                        <a:pt x="980607" y="189466"/>
                        <a:pt x="996898" y="192571"/>
                        <a:pt x="1009311" y="192571"/>
                      </a:cubicBezTo>
                      <a:cubicBezTo>
                        <a:pt x="1021724" y="192571"/>
                        <a:pt x="1039567" y="172391"/>
                        <a:pt x="1040343" y="160749"/>
                      </a:cubicBezTo>
                      <a:cubicBezTo>
                        <a:pt x="1041119" y="149106"/>
                        <a:pt x="1012414" y="151435"/>
                        <a:pt x="998450" y="151435"/>
                      </a:cubicBezTo>
                      <a:cubicBezTo>
                        <a:pt x="984486" y="151435"/>
                        <a:pt x="1007759" y="141345"/>
                        <a:pt x="1033361" y="142121"/>
                      </a:cubicBezTo>
                      <a:cubicBezTo>
                        <a:pt x="1059738" y="143673"/>
                        <a:pt x="1048101" y="132031"/>
                        <a:pt x="1052756" y="127374"/>
                      </a:cubicBezTo>
                      <a:cubicBezTo>
                        <a:pt x="1057410" y="123494"/>
                        <a:pt x="1069823" y="132031"/>
                        <a:pt x="1083012" y="129703"/>
                      </a:cubicBezTo>
                      <a:cubicBezTo>
                        <a:pt x="1096200" y="126598"/>
                        <a:pt x="1086891" y="115732"/>
                        <a:pt x="1096200" y="115732"/>
                      </a:cubicBezTo>
                      <a:cubicBezTo>
                        <a:pt x="1102407" y="115732"/>
                        <a:pt x="1117147" y="106418"/>
                        <a:pt x="1145075" y="90119"/>
                      </a:cubicBezTo>
                      <a:cubicBezTo>
                        <a:pt x="1173780" y="73820"/>
                        <a:pt x="1195502" y="76925"/>
                        <a:pt x="1197054" y="67611"/>
                      </a:cubicBezTo>
                      <a:cubicBezTo>
                        <a:pt x="1198605" y="58297"/>
                        <a:pt x="1157488" y="67611"/>
                        <a:pt x="1150506" y="64506"/>
                      </a:cubicBezTo>
                      <a:cubicBezTo>
                        <a:pt x="1143524" y="61402"/>
                        <a:pt x="1179210" y="54416"/>
                        <a:pt x="1186968" y="55969"/>
                      </a:cubicBezTo>
                      <a:cubicBezTo>
                        <a:pt x="1195502" y="58297"/>
                        <a:pt x="1206363" y="55969"/>
                        <a:pt x="1235068" y="41998"/>
                      </a:cubicBezTo>
                      <a:cubicBezTo>
                        <a:pt x="1263772" y="28028"/>
                        <a:pt x="1251360" y="24923"/>
                        <a:pt x="1238947" y="26475"/>
                      </a:cubicBezTo>
                      <a:cubicBezTo>
                        <a:pt x="1227310" y="28804"/>
                        <a:pt x="1214121" y="24147"/>
                        <a:pt x="1214897" y="17161"/>
                      </a:cubicBezTo>
                      <a:cubicBezTo>
                        <a:pt x="1215673" y="9400"/>
                        <a:pt x="1197830" y="16385"/>
                        <a:pt x="1197054" y="12505"/>
                      </a:cubicBezTo>
                      <a:cubicBezTo>
                        <a:pt x="1196278" y="8624"/>
                        <a:pt x="1179986" y="10176"/>
                        <a:pt x="1162143" y="17161"/>
                      </a:cubicBezTo>
                      <a:cubicBezTo>
                        <a:pt x="1144300" y="24147"/>
                        <a:pt x="1160591" y="10176"/>
                        <a:pt x="1168349" y="7848"/>
                      </a:cubicBezTo>
                      <a:cubicBezTo>
                        <a:pt x="1176107" y="4743"/>
                        <a:pt x="1122577" y="7848"/>
                        <a:pt x="1114044" y="1639"/>
                      </a:cubicBezTo>
                      <a:cubicBezTo>
                        <a:pt x="1104734" y="-4571"/>
                        <a:pt x="1094649" y="11728"/>
                        <a:pt x="1086115" y="3967"/>
                      </a:cubicBezTo>
                      <a:cubicBezTo>
                        <a:pt x="1077581" y="-4571"/>
                        <a:pt x="1056635" y="2415"/>
                        <a:pt x="1058962" y="8624"/>
                      </a:cubicBezTo>
                      <a:cubicBezTo>
                        <a:pt x="1062065" y="14833"/>
                        <a:pt x="1055859" y="14833"/>
                        <a:pt x="1047325" y="7848"/>
                      </a:cubicBezTo>
                      <a:cubicBezTo>
                        <a:pt x="1038791" y="862"/>
                        <a:pt x="1023275" y="8624"/>
                        <a:pt x="1008535" y="6295"/>
                      </a:cubicBezTo>
                      <a:cubicBezTo>
                        <a:pt x="993795" y="3967"/>
                        <a:pt x="1000002" y="17938"/>
                        <a:pt x="984486" y="10952"/>
                      </a:cubicBezTo>
                      <a:cubicBezTo>
                        <a:pt x="968194" y="3967"/>
                        <a:pt x="951126" y="7848"/>
                        <a:pt x="955781" y="9400"/>
                      </a:cubicBezTo>
                      <a:cubicBezTo>
                        <a:pt x="960436" y="11728"/>
                        <a:pt x="954229" y="15609"/>
                        <a:pt x="947247" y="13281"/>
                      </a:cubicBezTo>
                      <a:cubicBezTo>
                        <a:pt x="940265" y="10952"/>
                        <a:pt x="934059" y="14057"/>
                        <a:pt x="937938" y="21042"/>
                      </a:cubicBezTo>
                      <a:cubicBezTo>
                        <a:pt x="941041" y="28028"/>
                        <a:pt x="912337" y="18714"/>
                        <a:pt x="912337" y="26475"/>
                      </a:cubicBezTo>
                      <a:cubicBezTo>
                        <a:pt x="912337" y="34237"/>
                        <a:pt x="902251" y="38117"/>
                        <a:pt x="893717" y="31132"/>
                      </a:cubicBezTo>
                      <a:cubicBezTo>
                        <a:pt x="885184" y="24147"/>
                        <a:pt x="858807" y="21818"/>
                        <a:pt x="866565" y="28028"/>
                      </a:cubicBezTo>
                      <a:cubicBezTo>
                        <a:pt x="874323" y="34237"/>
                        <a:pt x="843291" y="31132"/>
                        <a:pt x="851049" y="37341"/>
                      </a:cubicBezTo>
                      <a:cubicBezTo>
                        <a:pt x="859582" y="43550"/>
                        <a:pt x="840963" y="48207"/>
                        <a:pt x="840963" y="45103"/>
                      </a:cubicBezTo>
                      <a:cubicBezTo>
                        <a:pt x="840963" y="41998"/>
                        <a:pt x="823896" y="35789"/>
                        <a:pt x="816914" y="41998"/>
                      </a:cubicBezTo>
                      <a:cubicBezTo>
                        <a:pt x="809931" y="48207"/>
                        <a:pt x="807604" y="55969"/>
                        <a:pt x="804501" y="51312"/>
                      </a:cubicBezTo>
                      <a:cubicBezTo>
                        <a:pt x="801398" y="47431"/>
                        <a:pt x="785882" y="48207"/>
                        <a:pt x="771142" y="54416"/>
                      </a:cubicBezTo>
                      <a:cubicBezTo>
                        <a:pt x="758729" y="64506"/>
                        <a:pt x="775021" y="68387"/>
                        <a:pt x="784330" y="62178"/>
                      </a:cubicBezTo>
                      <a:close/>
                      <a:moveTo>
                        <a:pt x="958884" y="659811"/>
                      </a:moveTo>
                      <a:cubicBezTo>
                        <a:pt x="963539" y="659034"/>
                        <a:pt x="973624" y="641959"/>
                        <a:pt x="961212" y="642735"/>
                      </a:cubicBezTo>
                      <a:cubicBezTo>
                        <a:pt x="948799" y="643512"/>
                        <a:pt x="951126" y="660587"/>
                        <a:pt x="958884" y="659811"/>
                      </a:cubicBezTo>
                      <a:close/>
                      <a:moveTo>
                        <a:pt x="898372" y="644288"/>
                      </a:moveTo>
                      <a:cubicBezTo>
                        <a:pt x="909233" y="651273"/>
                        <a:pt x="926301" y="632646"/>
                        <a:pt x="924749" y="627212"/>
                      </a:cubicBezTo>
                      <a:cubicBezTo>
                        <a:pt x="923198" y="621779"/>
                        <a:pt x="884408" y="636526"/>
                        <a:pt x="898372" y="644288"/>
                      </a:cubicBezTo>
                      <a:close/>
                      <a:moveTo>
                        <a:pt x="948023" y="606257"/>
                      </a:moveTo>
                      <a:cubicBezTo>
                        <a:pt x="949575" y="599271"/>
                        <a:pt x="925525" y="596943"/>
                        <a:pt x="926301" y="589181"/>
                      </a:cubicBezTo>
                      <a:cubicBezTo>
                        <a:pt x="927852" y="581420"/>
                        <a:pt x="903803" y="575211"/>
                        <a:pt x="896045" y="571330"/>
                      </a:cubicBezTo>
                      <a:cubicBezTo>
                        <a:pt x="888287" y="567449"/>
                        <a:pt x="876650" y="565121"/>
                        <a:pt x="876650" y="556583"/>
                      </a:cubicBezTo>
                      <a:cubicBezTo>
                        <a:pt x="876650" y="548046"/>
                        <a:pt x="860358" y="554255"/>
                        <a:pt x="859582" y="566673"/>
                      </a:cubicBezTo>
                      <a:cubicBezTo>
                        <a:pt x="858807" y="579091"/>
                        <a:pt x="851824" y="575987"/>
                        <a:pt x="855703" y="588405"/>
                      </a:cubicBezTo>
                      <a:cubicBezTo>
                        <a:pt x="858807" y="600047"/>
                        <a:pt x="840187" y="603152"/>
                        <a:pt x="842515" y="609361"/>
                      </a:cubicBezTo>
                      <a:cubicBezTo>
                        <a:pt x="844842" y="615570"/>
                        <a:pt x="853376" y="608585"/>
                        <a:pt x="861910" y="608585"/>
                      </a:cubicBezTo>
                      <a:cubicBezTo>
                        <a:pt x="870444" y="608585"/>
                        <a:pt x="859582" y="620227"/>
                        <a:pt x="870444" y="621003"/>
                      </a:cubicBezTo>
                      <a:cubicBezTo>
                        <a:pt x="878977" y="621779"/>
                        <a:pt x="892942" y="611690"/>
                        <a:pt x="896821" y="606257"/>
                      </a:cubicBezTo>
                      <a:cubicBezTo>
                        <a:pt x="899924" y="600823"/>
                        <a:pt x="906906" y="598495"/>
                        <a:pt x="916991" y="605480"/>
                      </a:cubicBezTo>
                      <a:cubicBezTo>
                        <a:pt x="925525" y="612466"/>
                        <a:pt x="946472" y="613242"/>
                        <a:pt x="948023" y="606257"/>
                      </a:cubicBezTo>
                      <a:close/>
                      <a:moveTo>
                        <a:pt x="1173780" y="545717"/>
                      </a:moveTo>
                      <a:cubicBezTo>
                        <a:pt x="1182314" y="546493"/>
                        <a:pt x="1183089" y="556583"/>
                        <a:pt x="1196278" y="568225"/>
                      </a:cubicBezTo>
                      <a:cubicBezTo>
                        <a:pt x="1209467" y="579091"/>
                        <a:pt x="1211018" y="571330"/>
                        <a:pt x="1212570" y="564345"/>
                      </a:cubicBezTo>
                      <a:cubicBezTo>
                        <a:pt x="1214897" y="556583"/>
                        <a:pt x="1228861" y="562792"/>
                        <a:pt x="1228861" y="555031"/>
                      </a:cubicBezTo>
                      <a:cubicBezTo>
                        <a:pt x="1228086" y="547269"/>
                        <a:pt x="1240498" y="538732"/>
                        <a:pt x="1249032" y="534851"/>
                      </a:cubicBezTo>
                      <a:cubicBezTo>
                        <a:pt x="1257566" y="531747"/>
                        <a:pt x="1242050" y="523209"/>
                        <a:pt x="1231189" y="523985"/>
                      </a:cubicBezTo>
                      <a:cubicBezTo>
                        <a:pt x="1220328" y="524761"/>
                        <a:pt x="1218000" y="517000"/>
                        <a:pt x="1218000" y="512343"/>
                      </a:cubicBezTo>
                      <a:cubicBezTo>
                        <a:pt x="1218000" y="507686"/>
                        <a:pt x="1197054" y="496044"/>
                        <a:pt x="1190072" y="497596"/>
                      </a:cubicBezTo>
                      <a:cubicBezTo>
                        <a:pt x="1183089" y="499924"/>
                        <a:pt x="1171452" y="488282"/>
                        <a:pt x="1162143" y="488282"/>
                      </a:cubicBezTo>
                      <a:cubicBezTo>
                        <a:pt x="1152833" y="487506"/>
                        <a:pt x="1139645" y="480521"/>
                        <a:pt x="1141196" y="471207"/>
                      </a:cubicBezTo>
                      <a:cubicBezTo>
                        <a:pt x="1142748" y="461893"/>
                        <a:pt x="1159040" y="474312"/>
                        <a:pt x="1162919" y="466550"/>
                      </a:cubicBezTo>
                      <a:cubicBezTo>
                        <a:pt x="1166022" y="458789"/>
                        <a:pt x="1145851" y="463446"/>
                        <a:pt x="1145075" y="457236"/>
                      </a:cubicBezTo>
                      <a:cubicBezTo>
                        <a:pt x="1144300" y="451803"/>
                        <a:pt x="1149730" y="454132"/>
                        <a:pt x="1154385" y="450251"/>
                      </a:cubicBezTo>
                      <a:cubicBezTo>
                        <a:pt x="1158264" y="447147"/>
                        <a:pt x="1151282" y="440161"/>
                        <a:pt x="1145851" y="437057"/>
                      </a:cubicBezTo>
                      <a:cubicBezTo>
                        <a:pt x="1141196" y="433952"/>
                        <a:pt x="1139645" y="442490"/>
                        <a:pt x="1134990" y="442490"/>
                      </a:cubicBezTo>
                      <a:cubicBezTo>
                        <a:pt x="1130335" y="442490"/>
                        <a:pt x="1134214" y="434728"/>
                        <a:pt x="1138093" y="430071"/>
                      </a:cubicBezTo>
                      <a:cubicBezTo>
                        <a:pt x="1141196" y="425414"/>
                        <a:pt x="1121802" y="419981"/>
                        <a:pt x="1114044" y="422310"/>
                      </a:cubicBezTo>
                      <a:cubicBezTo>
                        <a:pt x="1105510" y="425414"/>
                        <a:pt x="1103183" y="419981"/>
                        <a:pt x="1103183" y="414548"/>
                      </a:cubicBezTo>
                      <a:cubicBezTo>
                        <a:pt x="1103183" y="409115"/>
                        <a:pt x="1088442" y="414548"/>
                        <a:pt x="1083012" y="418429"/>
                      </a:cubicBezTo>
                      <a:cubicBezTo>
                        <a:pt x="1077581" y="422310"/>
                        <a:pt x="1070599" y="414548"/>
                        <a:pt x="1077581" y="413772"/>
                      </a:cubicBezTo>
                      <a:cubicBezTo>
                        <a:pt x="1084563" y="412996"/>
                        <a:pt x="1093097" y="407563"/>
                        <a:pt x="1090770" y="401354"/>
                      </a:cubicBezTo>
                      <a:cubicBezTo>
                        <a:pt x="1088442" y="395145"/>
                        <a:pt x="1070599" y="394369"/>
                        <a:pt x="1067496" y="402130"/>
                      </a:cubicBezTo>
                      <a:cubicBezTo>
                        <a:pt x="1064393" y="409891"/>
                        <a:pt x="1049652" y="393592"/>
                        <a:pt x="1049652" y="387383"/>
                      </a:cubicBezTo>
                      <a:cubicBezTo>
                        <a:pt x="1049652" y="381174"/>
                        <a:pt x="1027154" y="386607"/>
                        <a:pt x="1030258" y="376517"/>
                      </a:cubicBezTo>
                      <a:cubicBezTo>
                        <a:pt x="1033361" y="366427"/>
                        <a:pt x="1004656" y="363323"/>
                        <a:pt x="996898" y="363323"/>
                      </a:cubicBezTo>
                      <a:cubicBezTo>
                        <a:pt x="989140" y="363323"/>
                        <a:pt x="978279" y="369532"/>
                        <a:pt x="979831" y="376517"/>
                      </a:cubicBezTo>
                      <a:cubicBezTo>
                        <a:pt x="981382" y="383503"/>
                        <a:pt x="971297" y="380398"/>
                        <a:pt x="970521" y="373413"/>
                      </a:cubicBezTo>
                      <a:cubicBezTo>
                        <a:pt x="968970" y="365651"/>
                        <a:pt x="950350" y="381950"/>
                        <a:pt x="944920" y="381950"/>
                      </a:cubicBezTo>
                      <a:cubicBezTo>
                        <a:pt x="939489" y="381950"/>
                        <a:pt x="948023" y="361770"/>
                        <a:pt x="945696" y="355561"/>
                      </a:cubicBezTo>
                      <a:cubicBezTo>
                        <a:pt x="942593" y="349352"/>
                        <a:pt x="938714" y="347024"/>
                        <a:pt x="934835" y="336934"/>
                      </a:cubicBezTo>
                      <a:cubicBezTo>
                        <a:pt x="930956" y="326844"/>
                        <a:pt x="910009" y="330725"/>
                        <a:pt x="904579" y="336934"/>
                      </a:cubicBezTo>
                      <a:cubicBezTo>
                        <a:pt x="899148" y="343143"/>
                        <a:pt x="881305" y="340038"/>
                        <a:pt x="871219" y="350128"/>
                      </a:cubicBezTo>
                      <a:cubicBezTo>
                        <a:pt x="861910" y="359442"/>
                        <a:pt x="871995" y="369532"/>
                        <a:pt x="875874" y="372636"/>
                      </a:cubicBezTo>
                      <a:cubicBezTo>
                        <a:pt x="879753" y="375741"/>
                        <a:pt x="861134" y="381950"/>
                        <a:pt x="867340" y="387383"/>
                      </a:cubicBezTo>
                      <a:cubicBezTo>
                        <a:pt x="873547" y="392816"/>
                        <a:pt x="883632" y="390488"/>
                        <a:pt x="883632" y="399025"/>
                      </a:cubicBezTo>
                      <a:cubicBezTo>
                        <a:pt x="884408" y="408339"/>
                        <a:pt x="861134" y="395921"/>
                        <a:pt x="857255" y="388936"/>
                      </a:cubicBezTo>
                      <a:cubicBezTo>
                        <a:pt x="854152" y="381174"/>
                        <a:pt x="858807" y="374189"/>
                        <a:pt x="854152" y="368756"/>
                      </a:cubicBezTo>
                      <a:cubicBezTo>
                        <a:pt x="849497" y="363323"/>
                        <a:pt x="853376" y="356337"/>
                        <a:pt x="862686" y="346248"/>
                      </a:cubicBezTo>
                      <a:cubicBezTo>
                        <a:pt x="871995" y="336934"/>
                        <a:pt x="878977" y="337710"/>
                        <a:pt x="878977" y="332277"/>
                      </a:cubicBezTo>
                      <a:cubicBezTo>
                        <a:pt x="878977" y="326844"/>
                        <a:pt x="840187" y="326844"/>
                        <a:pt x="817689" y="347800"/>
                      </a:cubicBezTo>
                      <a:cubicBezTo>
                        <a:pt x="795191" y="368756"/>
                        <a:pt x="801398" y="395921"/>
                        <a:pt x="802949" y="402130"/>
                      </a:cubicBezTo>
                      <a:cubicBezTo>
                        <a:pt x="804501" y="407563"/>
                        <a:pt x="824672" y="405235"/>
                        <a:pt x="836308" y="408339"/>
                      </a:cubicBezTo>
                      <a:cubicBezTo>
                        <a:pt x="847945" y="411444"/>
                        <a:pt x="841739" y="416877"/>
                        <a:pt x="833205" y="415325"/>
                      </a:cubicBezTo>
                      <a:cubicBezTo>
                        <a:pt x="823896" y="413772"/>
                        <a:pt x="809156" y="411444"/>
                        <a:pt x="809931" y="417653"/>
                      </a:cubicBezTo>
                      <a:cubicBezTo>
                        <a:pt x="810707" y="423862"/>
                        <a:pt x="829326" y="435504"/>
                        <a:pt x="840187" y="433176"/>
                      </a:cubicBezTo>
                      <a:cubicBezTo>
                        <a:pt x="851049" y="430071"/>
                        <a:pt x="851049" y="430071"/>
                        <a:pt x="856479" y="436280"/>
                      </a:cubicBezTo>
                      <a:cubicBezTo>
                        <a:pt x="861134" y="442490"/>
                        <a:pt x="874323" y="440161"/>
                        <a:pt x="887511" y="440937"/>
                      </a:cubicBezTo>
                      <a:cubicBezTo>
                        <a:pt x="900700" y="441713"/>
                        <a:pt x="916216" y="446370"/>
                        <a:pt x="922422" y="447147"/>
                      </a:cubicBezTo>
                      <a:cubicBezTo>
                        <a:pt x="928628" y="447923"/>
                        <a:pt x="936386" y="444042"/>
                        <a:pt x="938714" y="440161"/>
                      </a:cubicBezTo>
                      <a:cubicBezTo>
                        <a:pt x="941041" y="437057"/>
                        <a:pt x="966642" y="445594"/>
                        <a:pt x="973624" y="444818"/>
                      </a:cubicBezTo>
                      <a:cubicBezTo>
                        <a:pt x="981382" y="444042"/>
                        <a:pt x="976728" y="437057"/>
                        <a:pt x="971297" y="435504"/>
                      </a:cubicBezTo>
                      <a:cubicBezTo>
                        <a:pt x="966642" y="433176"/>
                        <a:pt x="968194" y="424638"/>
                        <a:pt x="974400" y="427743"/>
                      </a:cubicBezTo>
                      <a:cubicBezTo>
                        <a:pt x="980607" y="430847"/>
                        <a:pt x="990692" y="433176"/>
                        <a:pt x="993019" y="439385"/>
                      </a:cubicBezTo>
                      <a:cubicBezTo>
                        <a:pt x="994571" y="444818"/>
                        <a:pt x="1000777" y="442490"/>
                        <a:pt x="1001553" y="447147"/>
                      </a:cubicBezTo>
                      <a:cubicBezTo>
                        <a:pt x="1002329" y="451803"/>
                        <a:pt x="1024051" y="457236"/>
                        <a:pt x="1024827" y="463446"/>
                      </a:cubicBezTo>
                      <a:cubicBezTo>
                        <a:pt x="1025603" y="468879"/>
                        <a:pt x="1003105" y="471983"/>
                        <a:pt x="1009311" y="476640"/>
                      </a:cubicBezTo>
                      <a:cubicBezTo>
                        <a:pt x="1015517" y="481297"/>
                        <a:pt x="1025603" y="470431"/>
                        <a:pt x="1033361" y="469655"/>
                      </a:cubicBezTo>
                      <a:cubicBezTo>
                        <a:pt x="1041894" y="468879"/>
                        <a:pt x="1041894" y="487506"/>
                        <a:pt x="1048101" y="485178"/>
                      </a:cubicBezTo>
                      <a:cubicBezTo>
                        <a:pt x="1056635" y="481297"/>
                        <a:pt x="1063617" y="488282"/>
                        <a:pt x="1071375" y="500701"/>
                      </a:cubicBezTo>
                      <a:cubicBezTo>
                        <a:pt x="1079909" y="512343"/>
                        <a:pt x="1070599" y="523209"/>
                        <a:pt x="1071375" y="527866"/>
                      </a:cubicBezTo>
                      <a:cubicBezTo>
                        <a:pt x="1072151" y="531747"/>
                        <a:pt x="1087667" y="530970"/>
                        <a:pt x="1096976" y="525537"/>
                      </a:cubicBezTo>
                      <a:cubicBezTo>
                        <a:pt x="1106286" y="520880"/>
                        <a:pt x="1114044" y="530970"/>
                        <a:pt x="1121026" y="537180"/>
                      </a:cubicBezTo>
                      <a:cubicBezTo>
                        <a:pt x="1128008" y="543389"/>
                        <a:pt x="1095425" y="553479"/>
                        <a:pt x="1098528" y="548046"/>
                      </a:cubicBezTo>
                      <a:cubicBezTo>
                        <a:pt x="1101631" y="542613"/>
                        <a:pt x="1079133" y="525537"/>
                        <a:pt x="1058962" y="533299"/>
                      </a:cubicBezTo>
                      <a:cubicBezTo>
                        <a:pt x="1038791" y="541060"/>
                        <a:pt x="1052756" y="552702"/>
                        <a:pt x="1055083" y="559688"/>
                      </a:cubicBezTo>
                      <a:cubicBezTo>
                        <a:pt x="1057410" y="566673"/>
                        <a:pt x="1037240" y="573658"/>
                        <a:pt x="1018621" y="567449"/>
                      </a:cubicBezTo>
                      <a:cubicBezTo>
                        <a:pt x="1000002" y="561240"/>
                        <a:pt x="1005432" y="571330"/>
                        <a:pt x="997674" y="571330"/>
                      </a:cubicBezTo>
                      <a:cubicBezTo>
                        <a:pt x="989916" y="571330"/>
                        <a:pt x="981382" y="582972"/>
                        <a:pt x="988365" y="590734"/>
                      </a:cubicBezTo>
                      <a:cubicBezTo>
                        <a:pt x="995347" y="598495"/>
                        <a:pt x="1010863" y="591510"/>
                        <a:pt x="1023275" y="592286"/>
                      </a:cubicBezTo>
                      <a:cubicBezTo>
                        <a:pt x="1035688" y="593062"/>
                        <a:pt x="1037240" y="596167"/>
                        <a:pt x="1038791" y="589181"/>
                      </a:cubicBezTo>
                      <a:cubicBezTo>
                        <a:pt x="1040343" y="582196"/>
                        <a:pt x="1053531" y="586077"/>
                        <a:pt x="1062065" y="587629"/>
                      </a:cubicBezTo>
                      <a:cubicBezTo>
                        <a:pt x="1071375" y="589957"/>
                        <a:pt x="1069047" y="602376"/>
                        <a:pt x="1079909" y="603928"/>
                      </a:cubicBezTo>
                      <a:cubicBezTo>
                        <a:pt x="1090770" y="605480"/>
                        <a:pt x="1082236" y="616346"/>
                        <a:pt x="1089218" y="624108"/>
                      </a:cubicBezTo>
                      <a:cubicBezTo>
                        <a:pt x="1096200" y="631869"/>
                        <a:pt x="1117923" y="627212"/>
                        <a:pt x="1126456" y="635750"/>
                      </a:cubicBezTo>
                      <a:cubicBezTo>
                        <a:pt x="1134990" y="644288"/>
                        <a:pt x="1169901" y="660587"/>
                        <a:pt x="1174556" y="654378"/>
                      </a:cubicBezTo>
                      <a:cubicBezTo>
                        <a:pt x="1179986" y="647392"/>
                        <a:pt x="1144300" y="615570"/>
                        <a:pt x="1133439" y="612466"/>
                      </a:cubicBezTo>
                      <a:cubicBezTo>
                        <a:pt x="1123353" y="609361"/>
                        <a:pt x="1143524" y="606257"/>
                        <a:pt x="1156712" y="616346"/>
                      </a:cubicBezTo>
                      <a:cubicBezTo>
                        <a:pt x="1169901" y="626436"/>
                        <a:pt x="1189296" y="631869"/>
                        <a:pt x="1198605" y="619451"/>
                      </a:cubicBezTo>
                      <a:cubicBezTo>
                        <a:pt x="1207915" y="607033"/>
                        <a:pt x="1190072" y="610137"/>
                        <a:pt x="1190072" y="601600"/>
                      </a:cubicBezTo>
                      <a:cubicBezTo>
                        <a:pt x="1190072" y="592286"/>
                        <a:pt x="1183865" y="579868"/>
                        <a:pt x="1173780" y="579868"/>
                      </a:cubicBezTo>
                      <a:cubicBezTo>
                        <a:pt x="1164470" y="579868"/>
                        <a:pt x="1138869" y="560464"/>
                        <a:pt x="1148179" y="556583"/>
                      </a:cubicBezTo>
                      <a:cubicBezTo>
                        <a:pt x="1157488" y="552702"/>
                        <a:pt x="1145075" y="547269"/>
                        <a:pt x="1152058" y="539508"/>
                      </a:cubicBezTo>
                      <a:cubicBezTo>
                        <a:pt x="1159040" y="530194"/>
                        <a:pt x="1166022" y="544941"/>
                        <a:pt x="1173780" y="545717"/>
                      </a:cubicBezTo>
                      <a:close/>
                      <a:moveTo>
                        <a:pt x="1027930" y="512343"/>
                      </a:moveTo>
                      <a:cubicBezTo>
                        <a:pt x="1036464" y="510791"/>
                        <a:pt x="1034912" y="498372"/>
                        <a:pt x="1030258" y="491387"/>
                      </a:cubicBezTo>
                      <a:cubicBezTo>
                        <a:pt x="1027154" y="486730"/>
                        <a:pt x="1017845" y="485954"/>
                        <a:pt x="1010087" y="486730"/>
                      </a:cubicBezTo>
                      <a:cubicBezTo>
                        <a:pt x="1002329" y="487506"/>
                        <a:pt x="989140" y="499148"/>
                        <a:pt x="996123" y="510791"/>
                      </a:cubicBezTo>
                      <a:cubicBezTo>
                        <a:pt x="1003105" y="522433"/>
                        <a:pt x="1020172" y="513895"/>
                        <a:pt x="1027930" y="512343"/>
                      </a:cubicBezTo>
                      <a:close/>
                      <a:moveTo>
                        <a:pt x="941817" y="332277"/>
                      </a:moveTo>
                      <a:cubicBezTo>
                        <a:pt x="937938" y="341591"/>
                        <a:pt x="951126" y="341591"/>
                        <a:pt x="951126" y="351681"/>
                      </a:cubicBezTo>
                      <a:cubicBezTo>
                        <a:pt x="951902" y="361770"/>
                        <a:pt x="965091" y="365651"/>
                        <a:pt x="974400" y="359442"/>
                      </a:cubicBezTo>
                      <a:cubicBezTo>
                        <a:pt x="983710" y="353233"/>
                        <a:pt x="1011638" y="360994"/>
                        <a:pt x="1011638" y="353233"/>
                      </a:cubicBezTo>
                      <a:cubicBezTo>
                        <a:pt x="1011638" y="345471"/>
                        <a:pt x="982934" y="331501"/>
                        <a:pt x="972073" y="333829"/>
                      </a:cubicBezTo>
                      <a:cubicBezTo>
                        <a:pt x="962763" y="336158"/>
                        <a:pt x="945696" y="323739"/>
                        <a:pt x="941817" y="332277"/>
                      </a:cubicBezTo>
                      <a:close/>
                      <a:moveTo>
                        <a:pt x="1200933" y="921372"/>
                      </a:moveTo>
                      <a:cubicBezTo>
                        <a:pt x="1202484" y="926805"/>
                        <a:pt x="1242826" y="943880"/>
                        <a:pt x="1243602" y="936119"/>
                      </a:cubicBezTo>
                      <a:cubicBezTo>
                        <a:pt x="1245153" y="928357"/>
                        <a:pt x="1200157" y="916715"/>
                        <a:pt x="1200933" y="921372"/>
                      </a:cubicBezTo>
                      <a:close/>
                      <a:moveTo>
                        <a:pt x="1376263" y="962508"/>
                      </a:moveTo>
                      <a:cubicBezTo>
                        <a:pt x="1373160" y="967941"/>
                        <a:pt x="1369281" y="958627"/>
                        <a:pt x="1375487" y="953970"/>
                      </a:cubicBezTo>
                      <a:cubicBezTo>
                        <a:pt x="1381693" y="949313"/>
                        <a:pt x="1374711" y="947761"/>
                        <a:pt x="1369281" y="950089"/>
                      </a:cubicBezTo>
                      <a:cubicBezTo>
                        <a:pt x="1363850" y="953194"/>
                        <a:pt x="1365402" y="937671"/>
                        <a:pt x="1370056" y="934566"/>
                      </a:cubicBezTo>
                      <a:cubicBezTo>
                        <a:pt x="1375487" y="931462"/>
                        <a:pt x="1357644" y="926029"/>
                        <a:pt x="1357644" y="931462"/>
                      </a:cubicBezTo>
                      <a:cubicBezTo>
                        <a:pt x="1357644" y="936895"/>
                        <a:pt x="1345231" y="933014"/>
                        <a:pt x="1343679" y="928357"/>
                      </a:cubicBezTo>
                      <a:cubicBezTo>
                        <a:pt x="1342128" y="923700"/>
                        <a:pt x="1333594" y="922148"/>
                        <a:pt x="1336697" y="919043"/>
                      </a:cubicBezTo>
                      <a:cubicBezTo>
                        <a:pt x="1339800" y="915939"/>
                        <a:pt x="1325836" y="913610"/>
                        <a:pt x="1325060" y="919820"/>
                      </a:cubicBezTo>
                      <a:cubicBezTo>
                        <a:pt x="1323509" y="925253"/>
                        <a:pt x="1319630" y="915939"/>
                        <a:pt x="1326612" y="908954"/>
                      </a:cubicBezTo>
                      <a:cubicBezTo>
                        <a:pt x="1333594" y="901192"/>
                        <a:pt x="1331267" y="894983"/>
                        <a:pt x="1337473" y="891102"/>
                      </a:cubicBezTo>
                      <a:cubicBezTo>
                        <a:pt x="1343679" y="887221"/>
                        <a:pt x="1336697" y="883341"/>
                        <a:pt x="1329715" y="885669"/>
                      </a:cubicBezTo>
                      <a:cubicBezTo>
                        <a:pt x="1322733" y="888774"/>
                        <a:pt x="1304114" y="913610"/>
                        <a:pt x="1304114" y="920596"/>
                      </a:cubicBezTo>
                      <a:cubicBezTo>
                        <a:pt x="1304114" y="927581"/>
                        <a:pt x="1303338" y="936119"/>
                        <a:pt x="1297132" y="935343"/>
                      </a:cubicBezTo>
                      <a:cubicBezTo>
                        <a:pt x="1290925" y="934566"/>
                        <a:pt x="1283167" y="940776"/>
                        <a:pt x="1288598" y="944656"/>
                      </a:cubicBezTo>
                      <a:cubicBezTo>
                        <a:pt x="1294028" y="948537"/>
                        <a:pt x="1275409" y="958627"/>
                        <a:pt x="1283943" y="963284"/>
                      </a:cubicBezTo>
                      <a:cubicBezTo>
                        <a:pt x="1290149" y="966388"/>
                        <a:pt x="1299459" y="961732"/>
                        <a:pt x="1307993" y="962508"/>
                      </a:cubicBezTo>
                      <a:cubicBezTo>
                        <a:pt x="1316526" y="963284"/>
                        <a:pt x="1323509" y="964060"/>
                        <a:pt x="1330491" y="958627"/>
                      </a:cubicBezTo>
                      <a:cubicBezTo>
                        <a:pt x="1337473" y="953194"/>
                        <a:pt x="1337473" y="963284"/>
                        <a:pt x="1344455" y="962508"/>
                      </a:cubicBezTo>
                      <a:cubicBezTo>
                        <a:pt x="1352213" y="961732"/>
                        <a:pt x="1340576" y="968717"/>
                        <a:pt x="1340576" y="973374"/>
                      </a:cubicBezTo>
                      <a:cubicBezTo>
                        <a:pt x="1341352" y="978807"/>
                        <a:pt x="1348334" y="970269"/>
                        <a:pt x="1353765" y="967941"/>
                      </a:cubicBezTo>
                      <a:cubicBezTo>
                        <a:pt x="1359195" y="964836"/>
                        <a:pt x="1366177" y="967941"/>
                        <a:pt x="1363074" y="972598"/>
                      </a:cubicBezTo>
                      <a:cubicBezTo>
                        <a:pt x="1359971" y="977254"/>
                        <a:pt x="1378590" y="981911"/>
                        <a:pt x="1382469" y="974150"/>
                      </a:cubicBezTo>
                      <a:cubicBezTo>
                        <a:pt x="1387900" y="969493"/>
                        <a:pt x="1379366" y="957851"/>
                        <a:pt x="1376263" y="962508"/>
                      </a:cubicBezTo>
                      <a:close/>
                      <a:moveTo>
                        <a:pt x="126455" y="835220"/>
                      </a:moveTo>
                      <a:cubicBezTo>
                        <a:pt x="114042" y="842205"/>
                        <a:pt x="144298" y="873251"/>
                        <a:pt x="150505" y="869370"/>
                      </a:cubicBezTo>
                      <a:cubicBezTo>
                        <a:pt x="155159" y="866266"/>
                        <a:pt x="142747" y="853071"/>
                        <a:pt x="142747" y="845310"/>
                      </a:cubicBezTo>
                      <a:cubicBezTo>
                        <a:pt x="142747" y="837548"/>
                        <a:pt x="138868" y="829011"/>
                        <a:pt x="126455" y="835220"/>
                      </a:cubicBezTo>
                      <a:close/>
                      <a:moveTo>
                        <a:pt x="1266100" y="993554"/>
                      </a:moveTo>
                      <a:cubicBezTo>
                        <a:pt x="1261445" y="994330"/>
                        <a:pt x="1265324" y="986568"/>
                        <a:pt x="1266100" y="982687"/>
                      </a:cubicBezTo>
                      <a:cubicBezTo>
                        <a:pt x="1266875" y="978807"/>
                        <a:pt x="1256014" y="984240"/>
                        <a:pt x="1255239" y="988897"/>
                      </a:cubicBezTo>
                      <a:cubicBezTo>
                        <a:pt x="1255239" y="993554"/>
                        <a:pt x="1247481" y="995106"/>
                        <a:pt x="1247481" y="998210"/>
                      </a:cubicBezTo>
                      <a:cubicBezTo>
                        <a:pt x="1247481" y="1005972"/>
                        <a:pt x="1246705" y="1002091"/>
                        <a:pt x="1241274" y="1004420"/>
                      </a:cubicBezTo>
                      <a:cubicBezTo>
                        <a:pt x="1235844" y="1007524"/>
                        <a:pt x="1214121" y="1004420"/>
                        <a:pt x="1213346" y="999763"/>
                      </a:cubicBezTo>
                      <a:cubicBezTo>
                        <a:pt x="1212570" y="995106"/>
                        <a:pt x="1197054" y="992777"/>
                        <a:pt x="1196278" y="985792"/>
                      </a:cubicBezTo>
                      <a:cubicBezTo>
                        <a:pt x="1195502" y="979583"/>
                        <a:pt x="1187744" y="977254"/>
                        <a:pt x="1193951" y="970269"/>
                      </a:cubicBezTo>
                      <a:cubicBezTo>
                        <a:pt x="1200157" y="963284"/>
                        <a:pt x="1193175" y="959403"/>
                        <a:pt x="1186968" y="964836"/>
                      </a:cubicBezTo>
                      <a:cubicBezTo>
                        <a:pt x="1180762" y="970269"/>
                        <a:pt x="1177659" y="961732"/>
                        <a:pt x="1185417" y="958627"/>
                      </a:cubicBezTo>
                      <a:cubicBezTo>
                        <a:pt x="1193175" y="955522"/>
                        <a:pt x="1207915" y="952418"/>
                        <a:pt x="1200933" y="938447"/>
                      </a:cubicBezTo>
                      <a:cubicBezTo>
                        <a:pt x="1193175" y="924476"/>
                        <a:pt x="1145851" y="942328"/>
                        <a:pt x="1133439" y="949313"/>
                      </a:cubicBezTo>
                      <a:cubicBezTo>
                        <a:pt x="1121026" y="956299"/>
                        <a:pt x="1106286" y="978031"/>
                        <a:pt x="1099304" y="978031"/>
                      </a:cubicBezTo>
                      <a:cubicBezTo>
                        <a:pt x="1093097" y="978031"/>
                        <a:pt x="1110940" y="966388"/>
                        <a:pt x="1113268" y="961732"/>
                      </a:cubicBezTo>
                      <a:cubicBezTo>
                        <a:pt x="1116371" y="957075"/>
                        <a:pt x="1112492" y="952418"/>
                        <a:pt x="1116371" y="954746"/>
                      </a:cubicBezTo>
                      <a:cubicBezTo>
                        <a:pt x="1120250" y="956299"/>
                        <a:pt x="1131111" y="939999"/>
                        <a:pt x="1138093" y="934566"/>
                      </a:cubicBezTo>
                      <a:cubicBezTo>
                        <a:pt x="1145075" y="929133"/>
                        <a:pt x="1153609" y="934566"/>
                        <a:pt x="1154385" y="929910"/>
                      </a:cubicBezTo>
                      <a:cubicBezTo>
                        <a:pt x="1155161" y="925253"/>
                        <a:pt x="1159040" y="922148"/>
                        <a:pt x="1166022" y="915939"/>
                      </a:cubicBezTo>
                      <a:cubicBezTo>
                        <a:pt x="1173004" y="909730"/>
                        <a:pt x="1255239" y="910506"/>
                        <a:pt x="1263772" y="911282"/>
                      </a:cubicBezTo>
                      <a:cubicBezTo>
                        <a:pt x="1271530" y="911282"/>
                        <a:pt x="1287046" y="901192"/>
                        <a:pt x="1291701" y="894207"/>
                      </a:cubicBezTo>
                      <a:cubicBezTo>
                        <a:pt x="1296356" y="887221"/>
                        <a:pt x="1301786" y="887221"/>
                        <a:pt x="1313423" y="887998"/>
                      </a:cubicBezTo>
                      <a:cubicBezTo>
                        <a:pt x="1324284" y="888774"/>
                        <a:pt x="1329715" y="878684"/>
                        <a:pt x="1335146" y="874803"/>
                      </a:cubicBezTo>
                      <a:cubicBezTo>
                        <a:pt x="1340576" y="870922"/>
                        <a:pt x="1338249" y="869370"/>
                        <a:pt x="1333594" y="868594"/>
                      </a:cubicBezTo>
                      <a:cubicBezTo>
                        <a:pt x="1328939" y="867818"/>
                        <a:pt x="1324284" y="864713"/>
                        <a:pt x="1328939" y="863937"/>
                      </a:cubicBezTo>
                      <a:cubicBezTo>
                        <a:pt x="1333594" y="863937"/>
                        <a:pt x="1335921" y="860833"/>
                        <a:pt x="1338249" y="854623"/>
                      </a:cubicBezTo>
                      <a:cubicBezTo>
                        <a:pt x="1340576" y="848414"/>
                        <a:pt x="1336697" y="851519"/>
                        <a:pt x="1329715" y="842205"/>
                      </a:cubicBezTo>
                      <a:cubicBezTo>
                        <a:pt x="1323509" y="833667"/>
                        <a:pt x="1319630" y="845310"/>
                        <a:pt x="1313423" y="844533"/>
                      </a:cubicBezTo>
                      <a:cubicBezTo>
                        <a:pt x="1307217" y="843757"/>
                        <a:pt x="1318078" y="835220"/>
                        <a:pt x="1312648" y="832115"/>
                      </a:cubicBezTo>
                      <a:cubicBezTo>
                        <a:pt x="1307217" y="829011"/>
                        <a:pt x="1296356" y="831339"/>
                        <a:pt x="1288598" y="838324"/>
                      </a:cubicBezTo>
                      <a:cubicBezTo>
                        <a:pt x="1280064" y="845310"/>
                        <a:pt x="1280840" y="838324"/>
                        <a:pt x="1273858" y="844533"/>
                      </a:cubicBezTo>
                      <a:cubicBezTo>
                        <a:pt x="1266875" y="851519"/>
                        <a:pt x="1266875" y="841429"/>
                        <a:pt x="1269979" y="838324"/>
                      </a:cubicBezTo>
                      <a:cubicBezTo>
                        <a:pt x="1273082" y="835220"/>
                        <a:pt x="1276185" y="838324"/>
                        <a:pt x="1279288" y="834444"/>
                      </a:cubicBezTo>
                      <a:cubicBezTo>
                        <a:pt x="1282391" y="830563"/>
                        <a:pt x="1285495" y="834444"/>
                        <a:pt x="1293253" y="829011"/>
                      </a:cubicBezTo>
                      <a:cubicBezTo>
                        <a:pt x="1301011" y="823578"/>
                        <a:pt x="1307993" y="825906"/>
                        <a:pt x="1310320" y="822801"/>
                      </a:cubicBezTo>
                      <a:cubicBezTo>
                        <a:pt x="1312648" y="818921"/>
                        <a:pt x="1306441" y="813488"/>
                        <a:pt x="1298683" y="815816"/>
                      </a:cubicBezTo>
                      <a:cubicBezTo>
                        <a:pt x="1290925" y="817368"/>
                        <a:pt x="1286270" y="805726"/>
                        <a:pt x="1280840" y="808831"/>
                      </a:cubicBezTo>
                      <a:cubicBezTo>
                        <a:pt x="1276185" y="811935"/>
                        <a:pt x="1276961" y="803398"/>
                        <a:pt x="1271530" y="807278"/>
                      </a:cubicBezTo>
                      <a:cubicBezTo>
                        <a:pt x="1266100" y="810383"/>
                        <a:pt x="1262996" y="806502"/>
                        <a:pt x="1260669" y="799517"/>
                      </a:cubicBezTo>
                      <a:cubicBezTo>
                        <a:pt x="1258342" y="793308"/>
                        <a:pt x="1243602" y="782442"/>
                        <a:pt x="1234292" y="779337"/>
                      </a:cubicBezTo>
                      <a:cubicBezTo>
                        <a:pt x="1224983" y="776233"/>
                        <a:pt x="1231189" y="771576"/>
                        <a:pt x="1235844" y="775456"/>
                      </a:cubicBezTo>
                      <a:cubicBezTo>
                        <a:pt x="1240498" y="778561"/>
                        <a:pt x="1245929" y="772352"/>
                        <a:pt x="1248256" y="768471"/>
                      </a:cubicBezTo>
                      <a:cubicBezTo>
                        <a:pt x="1250584" y="765367"/>
                        <a:pt x="1245153" y="762262"/>
                        <a:pt x="1242050" y="761486"/>
                      </a:cubicBezTo>
                      <a:cubicBezTo>
                        <a:pt x="1238947" y="761486"/>
                        <a:pt x="1238947" y="756829"/>
                        <a:pt x="1239723" y="752948"/>
                      </a:cubicBezTo>
                      <a:cubicBezTo>
                        <a:pt x="1240498" y="749844"/>
                        <a:pt x="1230413" y="745187"/>
                        <a:pt x="1229637" y="741306"/>
                      </a:cubicBezTo>
                      <a:cubicBezTo>
                        <a:pt x="1229637" y="738201"/>
                        <a:pt x="1223431" y="735097"/>
                        <a:pt x="1223431" y="731992"/>
                      </a:cubicBezTo>
                      <a:cubicBezTo>
                        <a:pt x="1223431" y="728888"/>
                        <a:pt x="1217225" y="724231"/>
                        <a:pt x="1217225" y="720350"/>
                      </a:cubicBezTo>
                      <a:cubicBezTo>
                        <a:pt x="1217225" y="716469"/>
                        <a:pt x="1207139" y="707932"/>
                        <a:pt x="1206363" y="703275"/>
                      </a:cubicBezTo>
                      <a:cubicBezTo>
                        <a:pt x="1206363" y="698618"/>
                        <a:pt x="1200157" y="694737"/>
                        <a:pt x="1198605" y="689304"/>
                      </a:cubicBezTo>
                      <a:cubicBezTo>
                        <a:pt x="1196278" y="683095"/>
                        <a:pt x="1193951" y="686200"/>
                        <a:pt x="1191623" y="694737"/>
                      </a:cubicBezTo>
                      <a:cubicBezTo>
                        <a:pt x="1189296" y="703275"/>
                        <a:pt x="1182314" y="702499"/>
                        <a:pt x="1184641" y="705603"/>
                      </a:cubicBezTo>
                      <a:cubicBezTo>
                        <a:pt x="1188520" y="711036"/>
                        <a:pt x="1185417" y="711812"/>
                        <a:pt x="1182314" y="714917"/>
                      </a:cubicBezTo>
                      <a:cubicBezTo>
                        <a:pt x="1179210" y="718022"/>
                        <a:pt x="1184641" y="723455"/>
                        <a:pt x="1179210" y="723455"/>
                      </a:cubicBezTo>
                      <a:cubicBezTo>
                        <a:pt x="1173780" y="723455"/>
                        <a:pt x="1176107" y="734321"/>
                        <a:pt x="1173780" y="729664"/>
                      </a:cubicBezTo>
                      <a:cubicBezTo>
                        <a:pt x="1170677" y="725007"/>
                        <a:pt x="1164470" y="726559"/>
                        <a:pt x="1164470" y="731216"/>
                      </a:cubicBezTo>
                      <a:cubicBezTo>
                        <a:pt x="1164470" y="735873"/>
                        <a:pt x="1153609" y="740530"/>
                        <a:pt x="1148954" y="740530"/>
                      </a:cubicBezTo>
                      <a:cubicBezTo>
                        <a:pt x="1144300" y="740530"/>
                        <a:pt x="1144300" y="731216"/>
                        <a:pt x="1140421" y="733545"/>
                      </a:cubicBezTo>
                      <a:cubicBezTo>
                        <a:pt x="1136542" y="736649"/>
                        <a:pt x="1137317" y="725783"/>
                        <a:pt x="1131111" y="725783"/>
                      </a:cubicBezTo>
                      <a:cubicBezTo>
                        <a:pt x="1124905" y="725783"/>
                        <a:pt x="1121026" y="725783"/>
                        <a:pt x="1122577" y="720350"/>
                      </a:cubicBezTo>
                      <a:cubicBezTo>
                        <a:pt x="1124129" y="714917"/>
                        <a:pt x="1112492" y="712589"/>
                        <a:pt x="1116371" y="709484"/>
                      </a:cubicBezTo>
                      <a:cubicBezTo>
                        <a:pt x="1120250" y="706379"/>
                        <a:pt x="1115595" y="700946"/>
                        <a:pt x="1114819" y="691633"/>
                      </a:cubicBezTo>
                      <a:cubicBezTo>
                        <a:pt x="1114044" y="682319"/>
                        <a:pt x="1120250" y="682319"/>
                        <a:pt x="1120250" y="678438"/>
                      </a:cubicBezTo>
                      <a:cubicBezTo>
                        <a:pt x="1120250" y="675334"/>
                        <a:pt x="1116371" y="675334"/>
                        <a:pt x="1111716" y="677662"/>
                      </a:cubicBezTo>
                      <a:cubicBezTo>
                        <a:pt x="1107837" y="680767"/>
                        <a:pt x="1107837" y="673781"/>
                        <a:pt x="1103183" y="674557"/>
                      </a:cubicBezTo>
                      <a:cubicBezTo>
                        <a:pt x="1098528" y="674557"/>
                        <a:pt x="1085339" y="674557"/>
                        <a:pt x="1084563" y="668348"/>
                      </a:cubicBezTo>
                      <a:cubicBezTo>
                        <a:pt x="1083788" y="662139"/>
                        <a:pt x="1079133" y="665244"/>
                        <a:pt x="1077581" y="659034"/>
                      </a:cubicBezTo>
                      <a:cubicBezTo>
                        <a:pt x="1075254" y="652825"/>
                        <a:pt x="1069823" y="657482"/>
                        <a:pt x="1069823" y="653601"/>
                      </a:cubicBezTo>
                      <a:cubicBezTo>
                        <a:pt x="1069823" y="649721"/>
                        <a:pt x="1067496" y="647392"/>
                        <a:pt x="1063617" y="647392"/>
                      </a:cubicBezTo>
                      <a:cubicBezTo>
                        <a:pt x="1059738" y="647392"/>
                        <a:pt x="1058186" y="642735"/>
                        <a:pt x="1052756" y="641959"/>
                      </a:cubicBezTo>
                      <a:cubicBezTo>
                        <a:pt x="1047325" y="641183"/>
                        <a:pt x="1040343" y="645840"/>
                        <a:pt x="1037240" y="647392"/>
                      </a:cubicBezTo>
                      <a:cubicBezTo>
                        <a:pt x="1034137" y="648945"/>
                        <a:pt x="1026379" y="642735"/>
                        <a:pt x="1023275" y="645064"/>
                      </a:cubicBezTo>
                      <a:cubicBezTo>
                        <a:pt x="1020172" y="647392"/>
                        <a:pt x="1019396" y="643512"/>
                        <a:pt x="1010863" y="641183"/>
                      </a:cubicBezTo>
                      <a:cubicBezTo>
                        <a:pt x="1002329" y="638855"/>
                        <a:pt x="990692" y="638079"/>
                        <a:pt x="989916" y="641183"/>
                      </a:cubicBezTo>
                      <a:cubicBezTo>
                        <a:pt x="989140" y="644288"/>
                        <a:pt x="982158" y="645064"/>
                        <a:pt x="983710" y="652825"/>
                      </a:cubicBezTo>
                      <a:cubicBezTo>
                        <a:pt x="984486" y="659811"/>
                        <a:pt x="992244" y="659034"/>
                        <a:pt x="993795" y="663691"/>
                      </a:cubicBezTo>
                      <a:cubicBezTo>
                        <a:pt x="995347" y="668348"/>
                        <a:pt x="990692" y="666796"/>
                        <a:pt x="989916" y="671453"/>
                      </a:cubicBezTo>
                      <a:cubicBezTo>
                        <a:pt x="989916" y="676110"/>
                        <a:pt x="985261" y="675334"/>
                        <a:pt x="985261" y="678438"/>
                      </a:cubicBezTo>
                      <a:cubicBezTo>
                        <a:pt x="985261" y="681543"/>
                        <a:pt x="988365" y="680767"/>
                        <a:pt x="989916" y="686976"/>
                      </a:cubicBezTo>
                      <a:cubicBezTo>
                        <a:pt x="991468" y="693185"/>
                        <a:pt x="995347" y="693185"/>
                        <a:pt x="996123" y="700946"/>
                      </a:cubicBezTo>
                      <a:cubicBezTo>
                        <a:pt x="996898" y="709484"/>
                        <a:pt x="993019" y="707156"/>
                        <a:pt x="989916" y="708708"/>
                      </a:cubicBezTo>
                      <a:cubicBezTo>
                        <a:pt x="986813" y="709484"/>
                        <a:pt x="989916" y="714141"/>
                        <a:pt x="985261" y="719574"/>
                      </a:cubicBezTo>
                      <a:cubicBezTo>
                        <a:pt x="980607" y="725007"/>
                        <a:pt x="975952" y="731216"/>
                        <a:pt x="979831" y="734321"/>
                      </a:cubicBezTo>
                      <a:cubicBezTo>
                        <a:pt x="983710" y="737425"/>
                        <a:pt x="997674" y="743634"/>
                        <a:pt x="1003105" y="752948"/>
                      </a:cubicBezTo>
                      <a:cubicBezTo>
                        <a:pt x="1008535" y="762262"/>
                        <a:pt x="1008535" y="777009"/>
                        <a:pt x="1006208" y="787099"/>
                      </a:cubicBezTo>
                      <a:cubicBezTo>
                        <a:pt x="1004656" y="797189"/>
                        <a:pt x="993019" y="799517"/>
                        <a:pt x="983710" y="808831"/>
                      </a:cubicBezTo>
                      <a:cubicBezTo>
                        <a:pt x="975176" y="818144"/>
                        <a:pt x="965866" y="816592"/>
                        <a:pt x="961987" y="816592"/>
                      </a:cubicBezTo>
                      <a:cubicBezTo>
                        <a:pt x="958108" y="816592"/>
                        <a:pt x="960436" y="825130"/>
                        <a:pt x="965866" y="832115"/>
                      </a:cubicBezTo>
                      <a:cubicBezTo>
                        <a:pt x="972073" y="838324"/>
                        <a:pt x="966642" y="840653"/>
                        <a:pt x="969745" y="847638"/>
                      </a:cubicBezTo>
                      <a:cubicBezTo>
                        <a:pt x="972849" y="854623"/>
                        <a:pt x="969745" y="860056"/>
                        <a:pt x="974400" y="866266"/>
                      </a:cubicBezTo>
                      <a:cubicBezTo>
                        <a:pt x="979055" y="872475"/>
                        <a:pt x="975952" y="874803"/>
                        <a:pt x="971297" y="879460"/>
                      </a:cubicBezTo>
                      <a:cubicBezTo>
                        <a:pt x="965866" y="884117"/>
                        <a:pt x="973624" y="881788"/>
                        <a:pt x="973624" y="887221"/>
                      </a:cubicBezTo>
                      <a:cubicBezTo>
                        <a:pt x="973624" y="893431"/>
                        <a:pt x="971297" y="889550"/>
                        <a:pt x="966642" y="886445"/>
                      </a:cubicBezTo>
                      <a:cubicBezTo>
                        <a:pt x="961987" y="883341"/>
                        <a:pt x="958108" y="892655"/>
                        <a:pt x="958108" y="895759"/>
                      </a:cubicBezTo>
                      <a:cubicBezTo>
                        <a:pt x="958108" y="899640"/>
                        <a:pt x="947247" y="890326"/>
                        <a:pt x="944920" y="891102"/>
                      </a:cubicBezTo>
                      <a:cubicBezTo>
                        <a:pt x="942593" y="891102"/>
                        <a:pt x="945696" y="884893"/>
                        <a:pt x="939489" y="880236"/>
                      </a:cubicBezTo>
                      <a:cubicBezTo>
                        <a:pt x="933283" y="875579"/>
                        <a:pt x="928628" y="874027"/>
                        <a:pt x="928628" y="869370"/>
                      </a:cubicBezTo>
                      <a:cubicBezTo>
                        <a:pt x="928628" y="864713"/>
                        <a:pt x="917767" y="860833"/>
                        <a:pt x="917767" y="855400"/>
                      </a:cubicBezTo>
                      <a:cubicBezTo>
                        <a:pt x="917767" y="849967"/>
                        <a:pt x="919319" y="835996"/>
                        <a:pt x="916991" y="831339"/>
                      </a:cubicBezTo>
                      <a:cubicBezTo>
                        <a:pt x="914664" y="827458"/>
                        <a:pt x="916991" y="822801"/>
                        <a:pt x="918543" y="818921"/>
                      </a:cubicBezTo>
                      <a:cubicBezTo>
                        <a:pt x="920870" y="815040"/>
                        <a:pt x="916216" y="809607"/>
                        <a:pt x="910009" y="809607"/>
                      </a:cubicBezTo>
                      <a:cubicBezTo>
                        <a:pt x="903803" y="809607"/>
                        <a:pt x="895269" y="807278"/>
                        <a:pt x="886735" y="808055"/>
                      </a:cubicBezTo>
                      <a:cubicBezTo>
                        <a:pt x="878202" y="808831"/>
                        <a:pt x="873547" y="807278"/>
                        <a:pt x="870444" y="804950"/>
                      </a:cubicBezTo>
                      <a:cubicBezTo>
                        <a:pt x="867340" y="802622"/>
                        <a:pt x="859582" y="797189"/>
                        <a:pt x="848721" y="794860"/>
                      </a:cubicBezTo>
                      <a:cubicBezTo>
                        <a:pt x="837860" y="791756"/>
                        <a:pt x="833205" y="786322"/>
                        <a:pt x="832429" y="783218"/>
                      </a:cubicBezTo>
                      <a:cubicBezTo>
                        <a:pt x="831654" y="780113"/>
                        <a:pt x="820793" y="777785"/>
                        <a:pt x="818465" y="774680"/>
                      </a:cubicBezTo>
                      <a:cubicBezTo>
                        <a:pt x="816138" y="771576"/>
                        <a:pt x="806052" y="770023"/>
                        <a:pt x="801398" y="770800"/>
                      </a:cubicBezTo>
                      <a:cubicBezTo>
                        <a:pt x="797519" y="771576"/>
                        <a:pt x="786658" y="762262"/>
                        <a:pt x="780451" y="762262"/>
                      </a:cubicBezTo>
                      <a:cubicBezTo>
                        <a:pt x="774245" y="762262"/>
                        <a:pt x="759505" y="768471"/>
                        <a:pt x="757177" y="769247"/>
                      </a:cubicBezTo>
                      <a:cubicBezTo>
                        <a:pt x="754850" y="769247"/>
                        <a:pt x="757177" y="763814"/>
                        <a:pt x="759505" y="761486"/>
                      </a:cubicBezTo>
                      <a:cubicBezTo>
                        <a:pt x="761056" y="759157"/>
                        <a:pt x="754074" y="748291"/>
                        <a:pt x="752522" y="742082"/>
                      </a:cubicBezTo>
                      <a:cubicBezTo>
                        <a:pt x="750971" y="735097"/>
                        <a:pt x="748643" y="727335"/>
                        <a:pt x="740885" y="728888"/>
                      </a:cubicBezTo>
                      <a:cubicBezTo>
                        <a:pt x="733903" y="729664"/>
                        <a:pt x="725370" y="725783"/>
                        <a:pt x="723818" y="725007"/>
                      </a:cubicBezTo>
                      <a:cubicBezTo>
                        <a:pt x="721491" y="723455"/>
                        <a:pt x="721491" y="704051"/>
                        <a:pt x="723042" y="695513"/>
                      </a:cubicBezTo>
                      <a:cubicBezTo>
                        <a:pt x="724594" y="686976"/>
                        <a:pt x="733903" y="674557"/>
                        <a:pt x="733903" y="669901"/>
                      </a:cubicBezTo>
                      <a:cubicBezTo>
                        <a:pt x="733903" y="664468"/>
                        <a:pt x="740110" y="662139"/>
                        <a:pt x="744764" y="660587"/>
                      </a:cubicBezTo>
                      <a:cubicBezTo>
                        <a:pt x="750195" y="659034"/>
                        <a:pt x="745540" y="648945"/>
                        <a:pt x="750971" y="648168"/>
                      </a:cubicBezTo>
                      <a:cubicBezTo>
                        <a:pt x="756401" y="647392"/>
                        <a:pt x="756401" y="645064"/>
                        <a:pt x="757177" y="641183"/>
                      </a:cubicBezTo>
                      <a:cubicBezTo>
                        <a:pt x="757953" y="637302"/>
                        <a:pt x="764159" y="639631"/>
                        <a:pt x="761056" y="636526"/>
                      </a:cubicBezTo>
                      <a:cubicBezTo>
                        <a:pt x="757953" y="633422"/>
                        <a:pt x="760280" y="631869"/>
                        <a:pt x="768038" y="631869"/>
                      </a:cubicBezTo>
                      <a:cubicBezTo>
                        <a:pt x="775796" y="631869"/>
                        <a:pt x="787433" y="628765"/>
                        <a:pt x="785882" y="621003"/>
                      </a:cubicBezTo>
                      <a:cubicBezTo>
                        <a:pt x="784330" y="613242"/>
                        <a:pt x="763384" y="618675"/>
                        <a:pt x="763384" y="612466"/>
                      </a:cubicBezTo>
                      <a:cubicBezTo>
                        <a:pt x="763384" y="606257"/>
                        <a:pt x="737007" y="605480"/>
                        <a:pt x="738558" y="601600"/>
                      </a:cubicBezTo>
                      <a:cubicBezTo>
                        <a:pt x="740110" y="597719"/>
                        <a:pt x="764935" y="604704"/>
                        <a:pt x="773469" y="607809"/>
                      </a:cubicBezTo>
                      <a:cubicBezTo>
                        <a:pt x="782779" y="610913"/>
                        <a:pt x="785106" y="610913"/>
                        <a:pt x="792088" y="610913"/>
                      </a:cubicBezTo>
                      <a:cubicBezTo>
                        <a:pt x="799070" y="610913"/>
                        <a:pt x="794416" y="601600"/>
                        <a:pt x="795967" y="597719"/>
                      </a:cubicBezTo>
                      <a:cubicBezTo>
                        <a:pt x="797519" y="593838"/>
                        <a:pt x="811483" y="603928"/>
                        <a:pt x="819241" y="601600"/>
                      </a:cubicBezTo>
                      <a:cubicBezTo>
                        <a:pt x="826999" y="599271"/>
                        <a:pt x="834757" y="582972"/>
                        <a:pt x="841739" y="579091"/>
                      </a:cubicBezTo>
                      <a:cubicBezTo>
                        <a:pt x="847945" y="574435"/>
                        <a:pt x="842515" y="570554"/>
                        <a:pt x="829326" y="571330"/>
                      </a:cubicBezTo>
                      <a:cubicBezTo>
                        <a:pt x="816914" y="572106"/>
                        <a:pt x="809156" y="567449"/>
                        <a:pt x="802173" y="562016"/>
                      </a:cubicBezTo>
                      <a:cubicBezTo>
                        <a:pt x="795191" y="556583"/>
                        <a:pt x="795967" y="552702"/>
                        <a:pt x="802949" y="553479"/>
                      </a:cubicBezTo>
                      <a:cubicBezTo>
                        <a:pt x="809931" y="554255"/>
                        <a:pt x="827775" y="568225"/>
                        <a:pt x="833981" y="569002"/>
                      </a:cubicBezTo>
                      <a:cubicBezTo>
                        <a:pt x="840187" y="569002"/>
                        <a:pt x="851824" y="556583"/>
                        <a:pt x="857255" y="551926"/>
                      </a:cubicBezTo>
                      <a:cubicBezTo>
                        <a:pt x="862686" y="548046"/>
                        <a:pt x="851824" y="545717"/>
                        <a:pt x="847945" y="542613"/>
                      </a:cubicBezTo>
                      <a:cubicBezTo>
                        <a:pt x="844066" y="539508"/>
                        <a:pt x="854152" y="537180"/>
                        <a:pt x="860358" y="537180"/>
                      </a:cubicBezTo>
                      <a:cubicBezTo>
                        <a:pt x="865789" y="537180"/>
                        <a:pt x="868116" y="541836"/>
                        <a:pt x="870444" y="544165"/>
                      </a:cubicBezTo>
                      <a:cubicBezTo>
                        <a:pt x="872771" y="546493"/>
                        <a:pt x="882081" y="542613"/>
                        <a:pt x="886735" y="542613"/>
                      </a:cubicBezTo>
                      <a:cubicBezTo>
                        <a:pt x="891390" y="542613"/>
                        <a:pt x="885959" y="534851"/>
                        <a:pt x="878202" y="531747"/>
                      </a:cubicBezTo>
                      <a:cubicBezTo>
                        <a:pt x="870444" y="528642"/>
                        <a:pt x="878202" y="522433"/>
                        <a:pt x="881305" y="527866"/>
                      </a:cubicBezTo>
                      <a:cubicBezTo>
                        <a:pt x="883632" y="532523"/>
                        <a:pt x="889063" y="531747"/>
                        <a:pt x="892166" y="537180"/>
                      </a:cubicBezTo>
                      <a:cubicBezTo>
                        <a:pt x="896045" y="544941"/>
                        <a:pt x="898372" y="540284"/>
                        <a:pt x="905354" y="537180"/>
                      </a:cubicBezTo>
                      <a:cubicBezTo>
                        <a:pt x="912337" y="534851"/>
                        <a:pt x="915440" y="530970"/>
                        <a:pt x="919319" y="526313"/>
                      </a:cubicBezTo>
                      <a:cubicBezTo>
                        <a:pt x="923198" y="522433"/>
                        <a:pt x="923973" y="527090"/>
                        <a:pt x="928628" y="520104"/>
                      </a:cubicBezTo>
                      <a:cubicBezTo>
                        <a:pt x="933283" y="513895"/>
                        <a:pt x="926301" y="506910"/>
                        <a:pt x="920870" y="503029"/>
                      </a:cubicBezTo>
                      <a:cubicBezTo>
                        <a:pt x="915440" y="499148"/>
                        <a:pt x="920870" y="494491"/>
                        <a:pt x="915440" y="492163"/>
                      </a:cubicBezTo>
                      <a:cubicBezTo>
                        <a:pt x="910009" y="489058"/>
                        <a:pt x="909233" y="484402"/>
                        <a:pt x="915440" y="485954"/>
                      </a:cubicBezTo>
                      <a:cubicBezTo>
                        <a:pt x="922422" y="487506"/>
                        <a:pt x="927852" y="485178"/>
                        <a:pt x="930956" y="480521"/>
                      </a:cubicBezTo>
                      <a:cubicBezTo>
                        <a:pt x="934059" y="475864"/>
                        <a:pt x="920870" y="474312"/>
                        <a:pt x="927077" y="471207"/>
                      </a:cubicBezTo>
                      <a:cubicBezTo>
                        <a:pt x="933283" y="468102"/>
                        <a:pt x="927852" y="464222"/>
                        <a:pt x="921646" y="464222"/>
                      </a:cubicBezTo>
                      <a:cubicBezTo>
                        <a:pt x="915440" y="464222"/>
                        <a:pt x="910009" y="461117"/>
                        <a:pt x="910009" y="455684"/>
                      </a:cubicBezTo>
                      <a:cubicBezTo>
                        <a:pt x="910009" y="450251"/>
                        <a:pt x="899148" y="454132"/>
                        <a:pt x="892166" y="451027"/>
                      </a:cubicBezTo>
                      <a:cubicBezTo>
                        <a:pt x="885959" y="447923"/>
                        <a:pt x="871219" y="448699"/>
                        <a:pt x="867340" y="448699"/>
                      </a:cubicBezTo>
                      <a:cubicBezTo>
                        <a:pt x="864237" y="448699"/>
                        <a:pt x="863461" y="463446"/>
                        <a:pt x="868892" y="463446"/>
                      </a:cubicBezTo>
                      <a:cubicBezTo>
                        <a:pt x="874323" y="463446"/>
                        <a:pt x="878202" y="469655"/>
                        <a:pt x="873547" y="471207"/>
                      </a:cubicBezTo>
                      <a:cubicBezTo>
                        <a:pt x="868892" y="472759"/>
                        <a:pt x="874323" y="478192"/>
                        <a:pt x="870444" y="478192"/>
                      </a:cubicBezTo>
                      <a:cubicBezTo>
                        <a:pt x="867340" y="478192"/>
                        <a:pt x="861134" y="475864"/>
                        <a:pt x="860358" y="485178"/>
                      </a:cubicBezTo>
                      <a:cubicBezTo>
                        <a:pt x="859582" y="494491"/>
                        <a:pt x="858807" y="497596"/>
                        <a:pt x="852600" y="500701"/>
                      </a:cubicBezTo>
                      <a:cubicBezTo>
                        <a:pt x="846394" y="503805"/>
                        <a:pt x="851049" y="490611"/>
                        <a:pt x="845618" y="491387"/>
                      </a:cubicBezTo>
                      <a:cubicBezTo>
                        <a:pt x="840187" y="491387"/>
                        <a:pt x="839412" y="502253"/>
                        <a:pt x="843291" y="503805"/>
                      </a:cubicBezTo>
                      <a:cubicBezTo>
                        <a:pt x="847170" y="504581"/>
                        <a:pt x="847945" y="508462"/>
                        <a:pt x="849497" y="513119"/>
                      </a:cubicBezTo>
                      <a:cubicBezTo>
                        <a:pt x="850273" y="518552"/>
                        <a:pt x="841739" y="514671"/>
                        <a:pt x="838636" y="520880"/>
                      </a:cubicBezTo>
                      <a:cubicBezTo>
                        <a:pt x="835533" y="527090"/>
                        <a:pt x="834757" y="517776"/>
                        <a:pt x="830102" y="513895"/>
                      </a:cubicBezTo>
                      <a:cubicBezTo>
                        <a:pt x="825447" y="510014"/>
                        <a:pt x="819241" y="503029"/>
                        <a:pt x="820017" y="497596"/>
                      </a:cubicBezTo>
                      <a:cubicBezTo>
                        <a:pt x="820017" y="492939"/>
                        <a:pt x="823120" y="491387"/>
                        <a:pt x="826223" y="490611"/>
                      </a:cubicBezTo>
                      <a:cubicBezTo>
                        <a:pt x="830102" y="489835"/>
                        <a:pt x="826223" y="486730"/>
                        <a:pt x="826223" y="480521"/>
                      </a:cubicBezTo>
                      <a:cubicBezTo>
                        <a:pt x="826223" y="474312"/>
                        <a:pt x="821568" y="476640"/>
                        <a:pt x="816138" y="469655"/>
                      </a:cubicBezTo>
                      <a:cubicBezTo>
                        <a:pt x="810707" y="463446"/>
                        <a:pt x="804501" y="463446"/>
                        <a:pt x="801398" y="466550"/>
                      </a:cubicBezTo>
                      <a:cubicBezTo>
                        <a:pt x="798294" y="469655"/>
                        <a:pt x="800622" y="475864"/>
                        <a:pt x="795191" y="477416"/>
                      </a:cubicBezTo>
                      <a:cubicBezTo>
                        <a:pt x="790537" y="479745"/>
                        <a:pt x="792088" y="489058"/>
                        <a:pt x="788209" y="489835"/>
                      </a:cubicBezTo>
                      <a:cubicBezTo>
                        <a:pt x="784330" y="490611"/>
                        <a:pt x="786658" y="472759"/>
                        <a:pt x="782779" y="471207"/>
                      </a:cubicBezTo>
                      <a:cubicBezTo>
                        <a:pt x="779675" y="469655"/>
                        <a:pt x="779675" y="464998"/>
                        <a:pt x="785106" y="464998"/>
                      </a:cubicBezTo>
                      <a:cubicBezTo>
                        <a:pt x="790537" y="464222"/>
                        <a:pt x="793640" y="458789"/>
                        <a:pt x="788985" y="458789"/>
                      </a:cubicBezTo>
                      <a:cubicBezTo>
                        <a:pt x="784330" y="458789"/>
                        <a:pt x="776572" y="454132"/>
                        <a:pt x="773469" y="452580"/>
                      </a:cubicBezTo>
                      <a:cubicBezTo>
                        <a:pt x="770366" y="451027"/>
                        <a:pt x="764935" y="458789"/>
                        <a:pt x="761832" y="455684"/>
                      </a:cubicBezTo>
                      <a:cubicBezTo>
                        <a:pt x="758729" y="452580"/>
                        <a:pt x="761832" y="446370"/>
                        <a:pt x="762608" y="442490"/>
                      </a:cubicBezTo>
                      <a:cubicBezTo>
                        <a:pt x="762608" y="438609"/>
                        <a:pt x="768038" y="444042"/>
                        <a:pt x="771917" y="439385"/>
                      </a:cubicBezTo>
                      <a:cubicBezTo>
                        <a:pt x="775021" y="434728"/>
                        <a:pt x="762608" y="434728"/>
                        <a:pt x="762608" y="429295"/>
                      </a:cubicBezTo>
                      <a:cubicBezTo>
                        <a:pt x="762608" y="423862"/>
                        <a:pt x="752522" y="423086"/>
                        <a:pt x="748643" y="420758"/>
                      </a:cubicBezTo>
                      <a:cubicBezTo>
                        <a:pt x="745540" y="419205"/>
                        <a:pt x="750971" y="410668"/>
                        <a:pt x="749419" y="406787"/>
                      </a:cubicBezTo>
                      <a:cubicBezTo>
                        <a:pt x="747868" y="403682"/>
                        <a:pt x="734679" y="392040"/>
                        <a:pt x="729249" y="392816"/>
                      </a:cubicBezTo>
                      <a:cubicBezTo>
                        <a:pt x="723818" y="393592"/>
                        <a:pt x="722266" y="385831"/>
                        <a:pt x="725370" y="385831"/>
                      </a:cubicBezTo>
                      <a:cubicBezTo>
                        <a:pt x="728473" y="385831"/>
                        <a:pt x="730800" y="384279"/>
                        <a:pt x="737007" y="377293"/>
                      </a:cubicBezTo>
                      <a:cubicBezTo>
                        <a:pt x="743213" y="371084"/>
                        <a:pt x="743213" y="368756"/>
                        <a:pt x="739334" y="367203"/>
                      </a:cubicBezTo>
                      <a:cubicBezTo>
                        <a:pt x="735455" y="365651"/>
                        <a:pt x="733128" y="361770"/>
                        <a:pt x="740110" y="361770"/>
                      </a:cubicBezTo>
                      <a:cubicBezTo>
                        <a:pt x="747092" y="361770"/>
                        <a:pt x="760280" y="367203"/>
                        <a:pt x="764159" y="364099"/>
                      </a:cubicBezTo>
                      <a:cubicBezTo>
                        <a:pt x="768038" y="360994"/>
                        <a:pt x="781227" y="340814"/>
                        <a:pt x="786658" y="333053"/>
                      </a:cubicBezTo>
                      <a:cubicBezTo>
                        <a:pt x="792088" y="326068"/>
                        <a:pt x="782779" y="325292"/>
                        <a:pt x="770366" y="326068"/>
                      </a:cubicBezTo>
                      <a:cubicBezTo>
                        <a:pt x="757953" y="326844"/>
                        <a:pt x="754850" y="321411"/>
                        <a:pt x="744764" y="320635"/>
                      </a:cubicBezTo>
                      <a:cubicBezTo>
                        <a:pt x="734679" y="319859"/>
                        <a:pt x="715284" y="322963"/>
                        <a:pt x="712181" y="326068"/>
                      </a:cubicBezTo>
                      <a:cubicBezTo>
                        <a:pt x="709078" y="329172"/>
                        <a:pt x="717612" y="332277"/>
                        <a:pt x="716060" y="335381"/>
                      </a:cubicBezTo>
                      <a:cubicBezTo>
                        <a:pt x="715284" y="338486"/>
                        <a:pt x="709078" y="333053"/>
                        <a:pt x="705975" y="334605"/>
                      </a:cubicBezTo>
                      <a:cubicBezTo>
                        <a:pt x="702872" y="336158"/>
                        <a:pt x="706750" y="340814"/>
                        <a:pt x="705975" y="352457"/>
                      </a:cubicBezTo>
                      <a:cubicBezTo>
                        <a:pt x="705199" y="364875"/>
                        <a:pt x="708302" y="364875"/>
                        <a:pt x="712181" y="369532"/>
                      </a:cubicBezTo>
                      <a:cubicBezTo>
                        <a:pt x="715284" y="374189"/>
                        <a:pt x="715284" y="379622"/>
                        <a:pt x="715284" y="387383"/>
                      </a:cubicBezTo>
                      <a:cubicBezTo>
                        <a:pt x="715284" y="395145"/>
                        <a:pt x="708302" y="394369"/>
                        <a:pt x="705975" y="396697"/>
                      </a:cubicBezTo>
                      <a:cubicBezTo>
                        <a:pt x="703647" y="398249"/>
                        <a:pt x="712181" y="401354"/>
                        <a:pt x="710629" y="406011"/>
                      </a:cubicBezTo>
                      <a:cubicBezTo>
                        <a:pt x="709078" y="410668"/>
                        <a:pt x="702096" y="402906"/>
                        <a:pt x="698217" y="404458"/>
                      </a:cubicBezTo>
                      <a:cubicBezTo>
                        <a:pt x="694338" y="406011"/>
                        <a:pt x="690459" y="417653"/>
                        <a:pt x="695114" y="421534"/>
                      </a:cubicBezTo>
                      <a:cubicBezTo>
                        <a:pt x="699768" y="425414"/>
                        <a:pt x="701320" y="424638"/>
                        <a:pt x="698217" y="429295"/>
                      </a:cubicBezTo>
                      <a:cubicBezTo>
                        <a:pt x="695114" y="433952"/>
                        <a:pt x="691235" y="440161"/>
                        <a:pt x="698993" y="447147"/>
                      </a:cubicBezTo>
                      <a:cubicBezTo>
                        <a:pt x="707526" y="453356"/>
                        <a:pt x="722266" y="453356"/>
                        <a:pt x="730800" y="458013"/>
                      </a:cubicBezTo>
                      <a:cubicBezTo>
                        <a:pt x="738558" y="463446"/>
                        <a:pt x="727697" y="460341"/>
                        <a:pt x="730800" y="465774"/>
                      </a:cubicBezTo>
                      <a:cubicBezTo>
                        <a:pt x="733903" y="471983"/>
                        <a:pt x="725370" y="473536"/>
                        <a:pt x="726145" y="478192"/>
                      </a:cubicBezTo>
                      <a:cubicBezTo>
                        <a:pt x="726145" y="482849"/>
                        <a:pt x="729249" y="480521"/>
                        <a:pt x="733903" y="472759"/>
                      </a:cubicBezTo>
                      <a:cubicBezTo>
                        <a:pt x="737782" y="464998"/>
                        <a:pt x="740885" y="475088"/>
                        <a:pt x="740885" y="481297"/>
                      </a:cubicBezTo>
                      <a:cubicBezTo>
                        <a:pt x="740885" y="487506"/>
                        <a:pt x="734679" y="484402"/>
                        <a:pt x="730024" y="490611"/>
                      </a:cubicBezTo>
                      <a:cubicBezTo>
                        <a:pt x="725370" y="496820"/>
                        <a:pt x="721491" y="498372"/>
                        <a:pt x="714508" y="496820"/>
                      </a:cubicBezTo>
                      <a:cubicBezTo>
                        <a:pt x="708302" y="495268"/>
                        <a:pt x="711405" y="506134"/>
                        <a:pt x="714508" y="512343"/>
                      </a:cubicBezTo>
                      <a:cubicBezTo>
                        <a:pt x="717612" y="518552"/>
                        <a:pt x="713733" y="520104"/>
                        <a:pt x="705975" y="518552"/>
                      </a:cubicBezTo>
                      <a:cubicBezTo>
                        <a:pt x="698217" y="516224"/>
                        <a:pt x="693562" y="511567"/>
                        <a:pt x="697441" y="506134"/>
                      </a:cubicBezTo>
                      <a:cubicBezTo>
                        <a:pt x="701320" y="499924"/>
                        <a:pt x="703647" y="492939"/>
                        <a:pt x="699768" y="493715"/>
                      </a:cubicBezTo>
                      <a:cubicBezTo>
                        <a:pt x="695114" y="494491"/>
                        <a:pt x="685028" y="493715"/>
                        <a:pt x="681925" y="488282"/>
                      </a:cubicBezTo>
                      <a:cubicBezTo>
                        <a:pt x="678822" y="483625"/>
                        <a:pt x="684252" y="485178"/>
                        <a:pt x="693562" y="486730"/>
                      </a:cubicBezTo>
                      <a:cubicBezTo>
                        <a:pt x="702872" y="487506"/>
                        <a:pt x="695114" y="480521"/>
                        <a:pt x="702096" y="480521"/>
                      </a:cubicBezTo>
                      <a:cubicBezTo>
                        <a:pt x="709078" y="480521"/>
                        <a:pt x="714508" y="484402"/>
                        <a:pt x="719939" y="478969"/>
                      </a:cubicBezTo>
                      <a:cubicBezTo>
                        <a:pt x="726145" y="473536"/>
                        <a:pt x="716060" y="463446"/>
                        <a:pt x="711405" y="465774"/>
                      </a:cubicBezTo>
                      <a:cubicBezTo>
                        <a:pt x="706750" y="467326"/>
                        <a:pt x="698993" y="469655"/>
                        <a:pt x="698993" y="464998"/>
                      </a:cubicBezTo>
                      <a:cubicBezTo>
                        <a:pt x="698993" y="460341"/>
                        <a:pt x="707526" y="463446"/>
                        <a:pt x="711405" y="462669"/>
                      </a:cubicBezTo>
                      <a:cubicBezTo>
                        <a:pt x="716060" y="461893"/>
                        <a:pt x="709078" y="455684"/>
                        <a:pt x="702096" y="457236"/>
                      </a:cubicBezTo>
                      <a:cubicBezTo>
                        <a:pt x="695114" y="458789"/>
                        <a:pt x="690459" y="459565"/>
                        <a:pt x="685028" y="453356"/>
                      </a:cubicBezTo>
                      <a:cubicBezTo>
                        <a:pt x="679598" y="447147"/>
                        <a:pt x="669512" y="444042"/>
                        <a:pt x="667185" y="457236"/>
                      </a:cubicBezTo>
                      <a:cubicBezTo>
                        <a:pt x="664858" y="470431"/>
                        <a:pt x="654772" y="463446"/>
                        <a:pt x="650893" y="468102"/>
                      </a:cubicBezTo>
                      <a:cubicBezTo>
                        <a:pt x="647014" y="472759"/>
                        <a:pt x="655548" y="475864"/>
                        <a:pt x="664858" y="475864"/>
                      </a:cubicBezTo>
                      <a:cubicBezTo>
                        <a:pt x="674167" y="475864"/>
                        <a:pt x="681149" y="485178"/>
                        <a:pt x="676494" y="485178"/>
                      </a:cubicBezTo>
                      <a:cubicBezTo>
                        <a:pt x="671840" y="485178"/>
                        <a:pt x="674167" y="491387"/>
                        <a:pt x="669512" y="489058"/>
                      </a:cubicBezTo>
                      <a:cubicBezTo>
                        <a:pt x="664858" y="486730"/>
                        <a:pt x="660203" y="489058"/>
                        <a:pt x="663306" y="492939"/>
                      </a:cubicBezTo>
                      <a:cubicBezTo>
                        <a:pt x="666409" y="496820"/>
                        <a:pt x="661754" y="499148"/>
                        <a:pt x="662530" y="503029"/>
                      </a:cubicBezTo>
                      <a:cubicBezTo>
                        <a:pt x="662530" y="506910"/>
                        <a:pt x="655548" y="503029"/>
                        <a:pt x="647790" y="503029"/>
                      </a:cubicBezTo>
                      <a:cubicBezTo>
                        <a:pt x="640808" y="502253"/>
                        <a:pt x="626843" y="504581"/>
                        <a:pt x="617534" y="506910"/>
                      </a:cubicBezTo>
                      <a:cubicBezTo>
                        <a:pt x="608224" y="509238"/>
                        <a:pt x="597363" y="505358"/>
                        <a:pt x="592708" y="500701"/>
                      </a:cubicBezTo>
                      <a:cubicBezTo>
                        <a:pt x="588829" y="496044"/>
                        <a:pt x="583399" y="496820"/>
                        <a:pt x="576417" y="496820"/>
                      </a:cubicBezTo>
                      <a:cubicBezTo>
                        <a:pt x="569435" y="496820"/>
                        <a:pt x="571762" y="490611"/>
                        <a:pt x="562452" y="489835"/>
                      </a:cubicBezTo>
                      <a:cubicBezTo>
                        <a:pt x="553143" y="489835"/>
                        <a:pt x="555470" y="482073"/>
                        <a:pt x="554694" y="477416"/>
                      </a:cubicBezTo>
                      <a:cubicBezTo>
                        <a:pt x="553919" y="472759"/>
                        <a:pt x="535299" y="474312"/>
                        <a:pt x="529093" y="478192"/>
                      </a:cubicBezTo>
                      <a:cubicBezTo>
                        <a:pt x="522887" y="482073"/>
                        <a:pt x="509698" y="480521"/>
                        <a:pt x="506595" y="488282"/>
                      </a:cubicBezTo>
                      <a:cubicBezTo>
                        <a:pt x="503492" y="496044"/>
                        <a:pt x="509698" y="494491"/>
                        <a:pt x="513577" y="494491"/>
                      </a:cubicBezTo>
                      <a:cubicBezTo>
                        <a:pt x="519008" y="494491"/>
                        <a:pt x="518232" y="488282"/>
                        <a:pt x="528317" y="489835"/>
                      </a:cubicBezTo>
                      <a:cubicBezTo>
                        <a:pt x="537627" y="491387"/>
                        <a:pt x="544609" y="479745"/>
                        <a:pt x="549264" y="483625"/>
                      </a:cubicBezTo>
                      <a:cubicBezTo>
                        <a:pt x="553143" y="487506"/>
                        <a:pt x="532972" y="496044"/>
                        <a:pt x="523662" y="496820"/>
                      </a:cubicBezTo>
                      <a:cubicBezTo>
                        <a:pt x="514353" y="498372"/>
                        <a:pt x="516680" y="505358"/>
                        <a:pt x="525214" y="518552"/>
                      </a:cubicBezTo>
                      <a:cubicBezTo>
                        <a:pt x="533748" y="530970"/>
                        <a:pt x="521335" y="523985"/>
                        <a:pt x="521335" y="530194"/>
                      </a:cubicBezTo>
                      <a:cubicBezTo>
                        <a:pt x="521335" y="536403"/>
                        <a:pt x="505043" y="527866"/>
                        <a:pt x="512026" y="526313"/>
                      </a:cubicBezTo>
                      <a:cubicBezTo>
                        <a:pt x="518232" y="523985"/>
                        <a:pt x="515129" y="517776"/>
                        <a:pt x="510474" y="513895"/>
                      </a:cubicBezTo>
                      <a:cubicBezTo>
                        <a:pt x="505043" y="510014"/>
                        <a:pt x="501940" y="513895"/>
                        <a:pt x="502716" y="509238"/>
                      </a:cubicBezTo>
                      <a:cubicBezTo>
                        <a:pt x="503492" y="504581"/>
                        <a:pt x="497285" y="509238"/>
                        <a:pt x="492631" y="506134"/>
                      </a:cubicBezTo>
                      <a:cubicBezTo>
                        <a:pt x="487976" y="502253"/>
                        <a:pt x="485649" y="499148"/>
                        <a:pt x="478666" y="503029"/>
                      </a:cubicBezTo>
                      <a:cubicBezTo>
                        <a:pt x="472460" y="506134"/>
                        <a:pt x="464702" y="505358"/>
                        <a:pt x="449962" y="507686"/>
                      </a:cubicBezTo>
                      <a:cubicBezTo>
                        <a:pt x="435222" y="510014"/>
                        <a:pt x="408845" y="509238"/>
                        <a:pt x="404190" y="504581"/>
                      </a:cubicBezTo>
                      <a:cubicBezTo>
                        <a:pt x="399535" y="499924"/>
                        <a:pt x="416603" y="491387"/>
                        <a:pt x="422033" y="492163"/>
                      </a:cubicBezTo>
                      <a:cubicBezTo>
                        <a:pt x="426688" y="493715"/>
                        <a:pt x="424361" y="486730"/>
                        <a:pt x="415827" y="480521"/>
                      </a:cubicBezTo>
                      <a:cubicBezTo>
                        <a:pt x="408069" y="474312"/>
                        <a:pt x="390226" y="470431"/>
                        <a:pt x="390226" y="474312"/>
                      </a:cubicBezTo>
                      <a:cubicBezTo>
                        <a:pt x="390226" y="478192"/>
                        <a:pt x="380140" y="474312"/>
                        <a:pt x="367727" y="471983"/>
                      </a:cubicBezTo>
                      <a:cubicBezTo>
                        <a:pt x="355315" y="469655"/>
                        <a:pt x="352987" y="464998"/>
                        <a:pt x="345229" y="464998"/>
                      </a:cubicBezTo>
                      <a:cubicBezTo>
                        <a:pt x="337471" y="464998"/>
                        <a:pt x="324283" y="461893"/>
                        <a:pt x="314973" y="454908"/>
                      </a:cubicBezTo>
                      <a:cubicBezTo>
                        <a:pt x="305664" y="447147"/>
                        <a:pt x="282390" y="449475"/>
                        <a:pt x="280062" y="456460"/>
                      </a:cubicBezTo>
                      <a:cubicBezTo>
                        <a:pt x="276184" y="459565"/>
                        <a:pt x="269201" y="459565"/>
                        <a:pt x="261443" y="459565"/>
                      </a:cubicBezTo>
                      <a:cubicBezTo>
                        <a:pt x="253685" y="459565"/>
                        <a:pt x="264547" y="451027"/>
                        <a:pt x="262219" y="449475"/>
                      </a:cubicBezTo>
                      <a:cubicBezTo>
                        <a:pt x="258340" y="447147"/>
                        <a:pt x="262219" y="437833"/>
                        <a:pt x="256789" y="437057"/>
                      </a:cubicBezTo>
                      <a:cubicBezTo>
                        <a:pt x="251358" y="436280"/>
                        <a:pt x="245927" y="459565"/>
                        <a:pt x="235842" y="459565"/>
                      </a:cubicBezTo>
                      <a:cubicBezTo>
                        <a:pt x="225757" y="458789"/>
                        <a:pt x="221102" y="434728"/>
                        <a:pt x="212568" y="428519"/>
                      </a:cubicBezTo>
                      <a:cubicBezTo>
                        <a:pt x="204034" y="422310"/>
                        <a:pt x="196276" y="422310"/>
                        <a:pt x="203259" y="431624"/>
                      </a:cubicBezTo>
                      <a:cubicBezTo>
                        <a:pt x="210241" y="440937"/>
                        <a:pt x="197052" y="434728"/>
                        <a:pt x="197828" y="440937"/>
                      </a:cubicBezTo>
                      <a:cubicBezTo>
                        <a:pt x="198604" y="447147"/>
                        <a:pt x="186191" y="454132"/>
                        <a:pt x="186191" y="451027"/>
                      </a:cubicBezTo>
                      <a:cubicBezTo>
                        <a:pt x="186191" y="447923"/>
                        <a:pt x="179209" y="444042"/>
                        <a:pt x="170675" y="453356"/>
                      </a:cubicBezTo>
                      <a:cubicBezTo>
                        <a:pt x="162141" y="462669"/>
                        <a:pt x="156711" y="461893"/>
                        <a:pt x="155935" y="458013"/>
                      </a:cubicBezTo>
                      <a:cubicBezTo>
                        <a:pt x="155159" y="454908"/>
                        <a:pt x="130334" y="467326"/>
                        <a:pt x="131885" y="471207"/>
                      </a:cubicBezTo>
                      <a:cubicBezTo>
                        <a:pt x="132661" y="475088"/>
                        <a:pt x="128006" y="478192"/>
                        <a:pt x="121800" y="478192"/>
                      </a:cubicBezTo>
                      <a:cubicBezTo>
                        <a:pt x="115594" y="478192"/>
                        <a:pt x="120248" y="471983"/>
                        <a:pt x="125679" y="469655"/>
                      </a:cubicBezTo>
                      <a:cubicBezTo>
                        <a:pt x="131885" y="466550"/>
                        <a:pt x="147401" y="453356"/>
                        <a:pt x="155935" y="452580"/>
                      </a:cubicBezTo>
                      <a:cubicBezTo>
                        <a:pt x="164469" y="451027"/>
                        <a:pt x="179985" y="444818"/>
                        <a:pt x="180761" y="440937"/>
                      </a:cubicBezTo>
                      <a:cubicBezTo>
                        <a:pt x="180761" y="437057"/>
                        <a:pt x="173003" y="440161"/>
                        <a:pt x="167572" y="439385"/>
                      </a:cubicBezTo>
                      <a:cubicBezTo>
                        <a:pt x="162141" y="438609"/>
                        <a:pt x="152056" y="444818"/>
                        <a:pt x="142747" y="448699"/>
                      </a:cubicBezTo>
                      <a:cubicBezTo>
                        <a:pt x="133437" y="452580"/>
                        <a:pt x="122576" y="451803"/>
                        <a:pt x="125679" y="457236"/>
                      </a:cubicBezTo>
                      <a:cubicBezTo>
                        <a:pt x="128782" y="462669"/>
                        <a:pt x="117145" y="456460"/>
                        <a:pt x="114818" y="460341"/>
                      </a:cubicBezTo>
                      <a:cubicBezTo>
                        <a:pt x="112490" y="464222"/>
                        <a:pt x="107836" y="460341"/>
                        <a:pt x="111715" y="458013"/>
                      </a:cubicBezTo>
                      <a:cubicBezTo>
                        <a:pt x="114818" y="455684"/>
                        <a:pt x="103181" y="451803"/>
                        <a:pt x="103181" y="454908"/>
                      </a:cubicBezTo>
                      <a:cubicBezTo>
                        <a:pt x="103181" y="457236"/>
                        <a:pt x="100854" y="460341"/>
                        <a:pt x="93096" y="460341"/>
                      </a:cubicBezTo>
                      <a:cubicBezTo>
                        <a:pt x="84562" y="460341"/>
                        <a:pt x="76804" y="466550"/>
                        <a:pt x="82234" y="470431"/>
                      </a:cubicBezTo>
                      <a:cubicBezTo>
                        <a:pt x="87665" y="474312"/>
                        <a:pt x="91544" y="476640"/>
                        <a:pt x="88441" y="479745"/>
                      </a:cubicBezTo>
                      <a:cubicBezTo>
                        <a:pt x="85338" y="482849"/>
                        <a:pt x="76804" y="472759"/>
                        <a:pt x="65167" y="473536"/>
                      </a:cubicBezTo>
                      <a:cubicBezTo>
                        <a:pt x="52754" y="474312"/>
                        <a:pt x="28704" y="460341"/>
                        <a:pt x="28704" y="456460"/>
                      </a:cubicBezTo>
                      <a:cubicBezTo>
                        <a:pt x="28704" y="453356"/>
                        <a:pt x="11637" y="455684"/>
                        <a:pt x="0" y="454132"/>
                      </a:cubicBezTo>
                      <a:lnTo>
                        <a:pt x="0" y="693185"/>
                      </a:lnTo>
                      <a:cubicBezTo>
                        <a:pt x="0" y="693185"/>
                        <a:pt x="6206" y="697842"/>
                        <a:pt x="8534" y="694737"/>
                      </a:cubicBezTo>
                      <a:cubicBezTo>
                        <a:pt x="10861" y="691633"/>
                        <a:pt x="14740" y="695513"/>
                        <a:pt x="22498" y="691633"/>
                      </a:cubicBezTo>
                      <a:cubicBezTo>
                        <a:pt x="30256" y="687752"/>
                        <a:pt x="33359" y="695513"/>
                        <a:pt x="33359" y="699394"/>
                      </a:cubicBezTo>
                      <a:cubicBezTo>
                        <a:pt x="33359" y="703275"/>
                        <a:pt x="44220" y="708708"/>
                        <a:pt x="48875" y="714917"/>
                      </a:cubicBezTo>
                      <a:cubicBezTo>
                        <a:pt x="53530" y="721126"/>
                        <a:pt x="55857" y="725783"/>
                        <a:pt x="60512" y="722679"/>
                      </a:cubicBezTo>
                      <a:cubicBezTo>
                        <a:pt x="65943" y="719574"/>
                        <a:pt x="74476" y="717245"/>
                        <a:pt x="74476" y="711812"/>
                      </a:cubicBezTo>
                      <a:cubicBezTo>
                        <a:pt x="74476" y="705603"/>
                        <a:pt x="95423" y="704827"/>
                        <a:pt x="95423" y="712589"/>
                      </a:cubicBezTo>
                      <a:cubicBezTo>
                        <a:pt x="95423" y="720350"/>
                        <a:pt x="117145" y="729664"/>
                        <a:pt x="128782" y="750620"/>
                      </a:cubicBezTo>
                      <a:cubicBezTo>
                        <a:pt x="140419" y="771576"/>
                        <a:pt x="138868" y="776233"/>
                        <a:pt x="156711" y="783218"/>
                      </a:cubicBezTo>
                      <a:cubicBezTo>
                        <a:pt x="174554" y="790203"/>
                        <a:pt x="173778" y="794084"/>
                        <a:pt x="171451" y="799517"/>
                      </a:cubicBezTo>
                      <a:cubicBezTo>
                        <a:pt x="169124" y="805726"/>
                        <a:pt x="182312" y="808831"/>
                        <a:pt x="174554" y="813488"/>
                      </a:cubicBezTo>
                      <a:cubicBezTo>
                        <a:pt x="171451" y="815816"/>
                        <a:pt x="167572" y="818144"/>
                        <a:pt x="163693" y="821249"/>
                      </a:cubicBezTo>
                      <a:cubicBezTo>
                        <a:pt x="163693" y="824354"/>
                        <a:pt x="166796" y="825906"/>
                        <a:pt x="170675" y="829011"/>
                      </a:cubicBezTo>
                      <a:cubicBezTo>
                        <a:pt x="174554" y="832115"/>
                        <a:pt x="162917" y="832115"/>
                        <a:pt x="166796" y="835220"/>
                      </a:cubicBezTo>
                      <a:cubicBezTo>
                        <a:pt x="169899" y="838324"/>
                        <a:pt x="166020" y="842981"/>
                        <a:pt x="169899" y="846862"/>
                      </a:cubicBezTo>
                      <a:cubicBezTo>
                        <a:pt x="173003" y="850743"/>
                        <a:pt x="179209" y="849190"/>
                        <a:pt x="183088" y="846086"/>
                      </a:cubicBezTo>
                      <a:cubicBezTo>
                        <a:pt x="186967" y="842981"/>
                        <a:pt x="189294" y="849967"/>
                        <a:pt x="186191" y="855400"/>
                      </a:cubicBezTo>
                      <a:cubicBezTo>
                        <a:pt x="183088" y="860833"/>
                        <a:pt x="189294" y="864713"/>
                        <a:pt x="192397" y="860833"/>
                      </a:cubicBezTo>
                      <a:cubicBezTo>
                        <a:pt x="195501" y="856952"/>
                        <a:pt x="201707" y="867042"/>
                        <a:pt x="204810" y="868594"/>
                      </a:cubicBezTo>
                      <a:cubicBezTo>
                        <a:pt x="207913" y="870146"/>
                        <a:pt x="211017" y="875579"/>
                        <a:pt x="205586" y="875579"/>
                      </a:cubicBezTo>
                      <a:cubicBezTo>
                        <a:pt x="200155" y="875579"/>
                        <a:pt x="200931" y="884893"/>
                        <a:pt x="204810" y="884893"/>
                      </a:cubicBezTo>
                      <a:cubicBezTo>
                        <a:pt x="208689" y="884893"/>
                        <a:pt x="207913" y="890326"/>
                        <a:pt x="207913" y="893431"/>
                      </a:cubicBezTo>
                      <a:cubicBezTo>
                        <a:pt x="207913" y="896535"/>
                        <a:pt x="220326" y="901192"/>
                        <a:pt x="224205" y="899640"/>
                      </a:cubicBezTo>
                      <a:cubicBezTo>
                        <a:pt x="228860" y="898088"/>
                        <a:pt x="232739" y="902744"/>
                        <a:pt x="235066" y="905849"/>
                      </a:cubicBezTo>
                      <a:cubicBezTo>
                        <a:pt x="237394" y="909730"/>
                        <a:pt x="245152" y="912058"/>
                        <a:pt x="248255" y="909730"/>
                      </a:cubicBezTo>
                      <a:cubicBezTo>
                        <a:pt x="251358" y="907401"/>
                        <a:pt x="253685" y="914387"/>
                        <a:pt x="254461" y="919043"/>
                      </a:cubicBezTo>
                      <a:cubicBezTo>
                        <a:pt x="255237" y="923700"/>
                        <a:pt x="262219" y="921372"/>
                        <a:pt x="266098" y="920596"/>
                      </a:cubicBezTo>
                      <a:cubicBezTo>
                        <a:pt x="269977" y="920596"/>
                        <a:pt x="272305" y="926029"/>
                        <a:pt x="275408" y="925253"/>
                      </a:cubicBezTo>
                      <a:cubicBezTo>
                        <a:pt x="281614" y="922924"/>
                        <a:pt x="283166" y="933790"/>
                        <a:pt x="287045" y="939999"/>
                      </a:cubicBezTo>
                      <a:lnTo>
                        <a:pt x="716836" y="937671"/>
                      </a:lnTo>
                      <a:cubicBezTo>
                        <a:pt x="716836" y="937671"/>
                        <a:pt x="716836" y="926805"/>
                        <a:pt x="722266" y="930686"/>
                      </a:cubicBezTo>
                      <a:cubicBezTo>
                        <a:pt x="727697" y="934566"/>
                        <a:pt x="723042" y="939999"/>
                        <a:pt x="728473" y="942328"/>
                      </a:cubicBezTo>
                      <a:cubicBezTo>
                        <a:pt x="734679" y="944656"/>
                        <a:pt x="738558" y="948537"/>
                        <a:pt x="741661" y="946985"/>
                      </a:cubicBezTo>
                      <a:cubicBezTo>
                        <a:pt x="744764" y="945433"/>
                        <a:pt x="750195" y="940776"/>
                        <a:pt x="755626" y="947761"/>
                      </a:cubicBezTo>
                      <a:cubicBezTo>
                        <a:pt x="761056" y="953970"/>
                        <a:pt x="764935" y="948537"/>
                        <a:pt x="768814" y="953194"/>
                      </a:cubicBezTo>
                      <a:cubicBezTo>
                        <a:pt x="771917" y="957075"/>
                        <a:pt x="778124" y="960955"/>
                        <a:pt x="782003" y="955522"/>
                      </a:cubicBezTo>
                      <a:cubicBezTo>
                        <a:pt x="785106" y="951642"/>
                        <a:pt x="798294" y="956299"/>
                        <a:pt x="804501" y="958627"/>
                      </a:cubicBezTo>
                      <a:cubicBezTo>
                        <a:pt x="812259" y="952418"/>
                        <a:pt x="817689" y="939223"/>
                        <a:pt x="824672" y="939223"/>
                      </a:cubicBezTo>
                      <a:cubicBezTo>
                        <a:pt x="833981" y="939223"/>
                        <a:pt x="856479" y="941552"/>
                        <a:pt x="858031" y="953194"/>
                      </a:cubicBezTo>
                      <a:cubicBezTo>
                        <a:pt x="859582" y="964836"/>
                        <a:pt x="873547" y="953970"/>
                        <a:pt x="874323" y="964836"/>
                      </a:cubicBezTo>
                      <a:cubicBezTo>
                        <a:pt x="875874" y="974150"/>
                        <a:pt x="884408" y="981911"/>
                        <a:pt x="882856" y="986568"/>
                      </a:cubicBezTo>
                      <a:cubicBezTo>
                        <a:pt x="885184" y="988121"/>
                        <a:pt x="889063" y="990449"/>
                        <a:pt x="891390" y="992777"/>
                      </a:cubicBezTo>
                      <a:cubicBezTo>
                        <a:pt x="896045" y="991225"/>
                        <a:pt x="907682" y="993554"/>
                        <a:pt x="915440" y="995882"/>
                      </a:cubicBezTo>
                      <a:cubicBezTo>
                        <a:pt x="924749" y="998987"/>
                        <a:pt x="939489" y="992001"/>
                        <a:pt x="944144" y="1003644"/>
                      </a:cubicBezTo>
                      <a:cubicBezTo>
                        <a:pt x="948799" y="1015286"/>
                        <a:pt x="960436" y="1024599"/>
                        <a:pt x="949575" y="1025376"/>
                      </a:cubicBezTo>
                      <a:cubicBezTo>
                        <a:pt x="940265" y="1026152"/>
                        <a:pt x="928628" y="1013733"/>
                        <a:pt x="929404" y="1020719"/>
                      </a:cubicBezTo>
                      <a:cubicBezTo>
                        <a:pt x="930180" y="1027704"/>
                        <a:pt x="924749" y="1023823"/>
                        <a:pt x="924749" y="1034689"/>
                      </a:cubicBezTo>
                      <a:cubicBezTo>
                        <a:pt x="924749" y="1044779"/>
                        <a:pt x="917767" y="1059526"/>
                        <a:pt x="913888" y="1058750"/>
                      </a:cubicBezTo>
                      <a:cubicBezTo>
                        <a:pt x="913888" y="1058750"/>
                        <a:pt x="913888" y="1058750"/>
                        <a:pt x="913112" y="1058750"/>
                      </a:cubicBezTo>
                      <a:cubicBezTo>
                        <a:pt x="912337" y="1062631"/>
                        <a:pt x="912337" y="1068064"/>
                        <a:pt x="915440" y="1071168"/>
                      </a:cubicBezTo>
                      <a:cubicBezTo>
                        <a:pt x="920870" y="1067288"/>
                        <a:pt x="928628" y="1061078"/>
                        <a:pt x="934835" y="1061078"/>
                      </a:cubicBezTo>
                      <a:cubicBezTo>
                        <a:pt x="944920" y="1061855"/>
                        <a:pt x="948023" y="1068064"/>
                        <a:pt x="955005" y="1063407"/>
                      </a:cubicBezTo>
                      <a:cubicBezTo>
                        <a:pt x="961987" y="1058750"/>
                        <a:pt x="963539" y="1056421"/>
                        <a:pt x="964315" y="1060302"/>
                      </a:cubicBezTo>
                      <a:cubicBezTo>
                        <a:pt x="964315" y="1061078"/>
                        <a:pt x="964315" y="1061078"/>
                        <a:pt x="964315" y="1061855"/>
                      </a:cubicBezTo>
                      <a:cubicBezTo>
                        <a:pt x="966642" y="1060302"/>
                        <a:pt x="968970" y="1058750"/>
                        <a:pt x="968970" y="1057974"/>
                      </a:cubicBezTo>
                      <a:cubicBezTo>
                        <a:pt x="968970" y="1056421"/>
                        <a:pt x="968970" y="1054093"/>
                        <a:pt x="968194" y="1051765"/>
                      </a:cubicBezTo>
                      <a:cubicBezTo>
                        <a:pt x="961212" y="1052541"/>
                        <a:pt x="958884" y="1053317"/>
                        <a:pt x="957333" y="1048660"/>
                      </a:cubicBezTo>
                      <a:cubicBezTo>
                        <a:pt x="954229" y="1041675"/>
                        <a:pt x="978279" y="1034689"/>
                        <a:pt x="989140" y="1036242"/>
                      </a:cubicBezTo>
                      <a:cubicBezTo>
                        <a:pt x="1000002" y="1037794"/>
                        <a:pt x="1006984" y="1030032"/>
                        <a:pt x="1010863" y="1034689"/>
                      </a:cubicBezTo>
                      <a:cubicBezTo>
                        <a:pt x="1017845" y="1028480"/>
                        <a:pt x="1028706" y="1019166"/>
                        <a:pt x="1031809" y="1019166"/>
                      </a:cubicBezTo>
                      <a:cubicBezTo>
                        <a:pt x="1035688" y="1019166"/>
                        <a:pt x="1085339" y="1018390"/>
                        <a:pt x="1085339" y="1018390"/>
                      </a:cubicBezTo>
                      <a:cubicBezTo>
                        <a:pt x="1085339" y="1018390"/>
                        <a:pt x="1102407" y="1007524"/>
                        <a:pt x="1104734" y="998210"/>
                      </a:cubicBezTo>
                      <a:cubicBezTo>
                        <a:pt x="1107061" y="988897"/>
                        <a:pt x="1117923" y="965612"/>
                        <a:pt x="1124905" y="970269"/>
                      </a:cubicBezTo>
                      <a:cubicBezTo>
                        <a:pt x="1131111" y="975702"/>
                        <a:pt x="1145075" y="971821"/>
                        <a:pt x="1145851" y="976478"/>
                      </a:cubicBezTo>
                      <a:cubicBezTo>
                        <a:pt x="1146627" y="980359"/>
                        <a:pt x="1141196" y="996658"/>
                        <a:pt x="1159040" y="1019943"/>
                      </a:cubicBezTo>
                      <a:cubicBezTo>
                        <a:pt x="1165246" y="1016062"/>
                        <a:pt x="1171452" y="1012957"/>
                        <a:pt x="1175331" y="1012957"/>
                      </a:cubicBezTo>
                      <a:cubicBezTo>
                        <a:pt x="1181538" y="1012957"/>
                        <a:pt x="1190847" y="1005196"/>
                        <a:pt x="1193951" y="999763"/>
                      </a:cubicBezTo>
                      <a:cubicBezTo>
                        <a:pt x="1197054" y="994330"/>
                        <a:pt x="1200157" y="1004420"/>
                        <a:pt x="1194726" y="1005972"/>
                      </a:cubicBezTo>
                      <a:cubicBezTo>
                        <a:pt x="1189296" y="1007524"/>
                        <a:pt x="1199381" y="1012181"/>
                        <a:pt x="1208691" y="1011405"/>
                      </a:cubicBezTo>
                      <a:cubicBezTo>
                        <a:pt x="1218000" y="1011405"/>
                        <a:pt x="1204036" y="1014510"/>
                        <a:pt x="1197054" y="1014510"/>
                      </a:cubicBezTo>
                      <a:cubicBezTo>
                        <a:pt x="1190072" y="1014510"/>
                        <a:pt x="1186968" y="1015286"/>
                        <a:pt x="1176883" y="1024599"/>
                      </a:cubicBezTo>
                      <a:cubicBezTo>
                        <a:pt x="1167574" y="1033913"/>
                        <a:pt x="1169901" y="1037018"/>
                        <a:pt x="1175331" y="1041675"/>
                      </a:cubicBezTo>
                      <a:cubicBezTo>
                        <a:pt x="1180762" y="1046332"/>
                        <a:pt x="1187744" y="1044779"/>
                        <a:pt x="1195502" y="1037794"/>
                      </a:cubicBezTo>
                      <a:cubicBezTo>
                        <a:pt x="1203260" y="1031585"/>
                        <a:pt x="1202484" y="1024599"/>
                        <a:pt x="1210242" y="1025376"/>
                      </a:cubicBezTo>
                      <a:cubicBezTo>
                        <a:pt x="1218000" y="1025376"/>
                        <a:pt x="1237395" y="1018390"/>
                        <a:pt x="1245929" y="1016062"/>
                      </a:cubicBezTo>
                      <a:cubicBezTo>
                        <a:pt x="1254463" y="1012957"/>
                        <a:pt x="1249032" y="1012181"/>
                        <a:pt x="1249032" y="1008300"/>
                      </a:cubicBezTo>
                      <a:cubicBezTo>
                        <a:pt x="1249032" y="1004420"/>
                        <a:pt x="1264548" y="1004420"/>
                        <a:pt x="1269979" y="1000539"/>
                      </a:cubicBezTo>
                      <a:cubicBezTo>
                        <a:pt x="1277737" y="995882"/>
                        <a:pt x="1270754" y="992777"/>
                        <a:pt x="1266100" y="993554"/>
                      </a:cubicBezTo>
                      <a:close/>
                      <a:moveTo>
                        <a:pt x="366176" y="544941"/>
                      </a:moveTo>
                      <a:cubicBezTo>
                        <a:pt x="356866" y="556583"/>
                        <a:pt x="353763" y="558135"/>
                        <a:pt x="344454" y="556583"/>
                      </a:cubicBezTo>
                      <a:cubicBezTo>
                        <a:pt x="335144" y="555031"/>
                        <a:pt x="329713" y="559688"/>
                        <a:pt x="334368" y="562792"/>
                      </a:cubicBezTo>
                      <a:cubicBezTo>
                        <a:pt x="339023" y="565897"/>
                        <a:pt x="339023" y="569002"/>
                        <a:pt x="329713" y="571330"/>
                      </a:cubicBezTo>
                      <a:cubicBezTo>
                        <a:pt x="320404" y="573658"/>
                        <a:pt x="313422" y="580644"/>
                        <a:pt x="309543" y="579868"/>
                      </a:cubicBezTo>
                      <a:cubicBezTo>
                        <a:pt x="305664" y="579091"/>
                        <a:pt x="325834" y="564345"/>
                        <a:pt x="321180" y="560464"/>
                      </a:cubicBezTo>
                      <a:cubicBezTo>
                        <a:pt x="315749" y="556583"/>
                        <a:pt x="303336" y="567449"/>
                        <a:pt x="302561" y="572106"/>
                      </a:cubicBezTo>
                      <a:cubicBezTo>
                        <a:pt x="302561" y="576763"/>
                        <a:pt x="294027" y="576763"/>
                        <a:pt x="288596" y="576763"/>
                      </a:cubicBezTo>
                      <a:cubicBezTo>
                        <a:pt x="283166" y="576763"/>
                        <a:pt x="276184" y="571330"/>
                        <a:pt x="281614" y="571330"/>
                      </a:cubicBezTo>
                      <a:cubicBezTo>
                        <a:pt x="287045" y="570554"/>
                        <a:pt x="283166" y="565121"/>
                        <a:pt x="290148" y="562016"/>
                      </a:cubicBezTo>
                      <a:cubicBezTo>
                        <a:pt x="297130" y="558912"/>
                        <a:pt x="288596" y="555031"/>
                        <a:pt x="290924" y="551926"/>
                      </a:cubicBezTo>
                      <a:cubicBezTo>
                        <a:pt x="293251" y="548822"/>
                        <a:pt x="307991" y="555031"/>
                        <a:pt x="307991" y="549598"/>
                      </a:cubicBezTo>
                      <a:cubicBezTo>
                        <a:pt x="307991" y="544165"/>
                        <a:pt x="293251" y="539508"/>
                        <a:pt x="288596" y="542613"/>
                      </a:cubicBezTo>
                      <a:cubicBezTo>
                        <a:pt x="283941" y="545717"/>
                        <a:pt x="272305" y="553479"/>
                        <a:pt x="258340" y="547269"/>
                      </a:cubicBezTo>
                      <a:cubicBezTo>
                        <a:pt x="253685" y="545717"/>
                        <a:pt x="293251" y="541060"/>
                        <a:pt x="299457" y="534851"/>
                      </a:cubicBezTo>
                      <a:cubicBezTo>
                        <a:pt x="306440" y="528642"/>
                        <a:pt x="335920" y="521657"/>
                        <a:pt x="338247" y="527090"/>
                      </a:cubicBezTo>
                      <a:cubicBezTo>
                        <a:pt x="340575" y="532523"/>
                        <a:pt x="321955" y="536403"/>
                        <a:pt x="331265" y="541060"/>
                      </a:cubicBezTo>
                      <a:cubicBezTo>
                        <a:pt x="339799" y="545717"/>
                        <a:pt x="354539" y="542613"/>
                        <a:pt x="357642" y="537180"/>
                      </a:cubicBezTo>
                      <a:cubicBezTo>
                        <a:pt x="360745" y="532523"/>
                        <a:pt x="374710" y="533299"/>
                        <a:pt x="366176" y="544941"/>
                      </a:cubicBezTo>
                      <a:close/>
                      <a:moveTo>
                        <a:pt x="453065" y="655930"/>
                      </a:moveTo>
                      <a:cubicBezTo>
                        <a:pt x="442204" y="665244"/>
                        <a:pt x="442980" y="662915"/>
                        <a:pt x="433670" y="664468"/>
                      </a:cubicBezTo>
                      <a:cubicBezTo>
                        <a:pt x="424361" y="666020"/>
                        <a:pt x="432119" y="675334"/>
                        <a:pt x="420482" y="676110"/>
                      </a:cubicBezTo>
                      <a:cubicBezTo>
                        <a:pt x="408845" y="676886"/>
                        <a:pt x="381692" y="677662"/>
                        <a:pt x="377813" y="671453"/>
                      </a:cubicBezTo>
                      <a:cubicBezTo>
                        <a:pt x="376261" y="669124"/>
                        <a:pt x="392553" y="670677"/>
                        <a:pt x="394105" y="666020"/>
                      </a:cubicBezTo>
                      <a:cubicBezTo>
                        <a:pt x="394880" y="661363"/>
                        <a:pt x="399535" y="653601"/>
                        <a:pt x="406517" y="653601"/>
                      </a:cubicBezTo>
                      <a:cubicBezTo>
                        <a:pt x="413499" y="653601"/>
                        <a:pt x="412724" y="644288"/>
                        <a:pt x="401862" y="638855"/>
                      </a:cubicBezTo>
                      <a:cubicBezTo>
                        <a:pt x="390226" y="633422"/>
                        <a:pt x="418154" y="629541"/>
                        <a:pt x="424361" y="638855"/>
                      </a:cubicBezTo>
                      <a:cubicBezTo>
                        <a:pt x="430567" y="647392"/>
                        <a:pt x="442204" y="654378"/>
                        <a:pt x="448410" y="647392"/>
                      </a:cubicBezTo>
                      <a:cubicBezTo>
                        <a:pt x="454617" y="641183"/>
                        <a:pt x="491079" y="623332"/>
                        <a:pt x="491079" y="631869"/>
                      </a:cubicBezTo>
                      <a:cubicBezTo>
                        <a:pt x="491079" y="640407"/>
                        <a:pt x="463926" y="646616"/>
                        <a:pt x="453065" y="655930"/>
                      </a:cubicBezTo>
                      <a:close/>
                      <a:moveTo>
                        <a:pt x="694338" y="907401"/>
                      </a:moveTo>
                      <a:cubicBezTo>
                        <a:pt x="686580" y="908177"/>
                        <a:pt x="695114" y="887221"/>
                        <a:pt x="681149" y="879460"/>
                      </a:cubicBezTo>
                      <a:cubicBezTo>
                        <a:pt x="664858" y="870146"/>
                        <a:pt x="657875" y="853847"/>
                        <a:pt x="657875" y="844533"/>
                      </a:cubicBezTo>
                      <a:cubicBezTo>
                        <a:pt x="657875" y="835220"/>
                        <a:pt x="671840" y="831339"/>
                        <a:pt x="677270" y="838324"/>
                      </a:cubicBezTo>
                      <a:cubicBezTo>
                        <a:pt x="682701" y="845310"/>
                        <a:pt x="691235" y="873251"/>
                        <a:pt x="695889" y="882565"/>
                      </a:cubicBezTo>
                      <a:cubicBezTo>
                        <a:pt x="700544" y="892655"/>
                        <a:pt x="700544" y="906625"/>
                        <a:pt x="694338" y="90740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7" name="Forma libre 1376">
                  <a:extLst>
                    <a:ext uri="{FF2B5EF4-FFF2-40B4-BE49-F238E27FC236}">
                      <a16:creationId xmlns:a16="http://schemas.microsoft.com/office/drawing/2014/main" id="{CE353AF7-A923-87F3-DA4F-7CB17B1EC173}"/>
                    </a:ext>
                  </a:extLst>
                </p:cNvPr>
                <p:cNvSpPr/>
                <p:nvPr/>
              </p:nvSpPr>
              <p:spPr>
                <a:xfrm>
                  <a:off x="1462999" y="1632613"/>
                  <a:ext cx="1584383" cy="1073811"/>
                </a:xfrm>
                <a:custGeom>
                  <a:avLst/>
                  <a:gdLst>
                    <a:gd name="connsiteX0" fmla="*/ 592916 w 1584383"/>
                    <a:gd name="connsiteY0" fmla="*/ 393604 h 1073811"/>
                    <a:gd name="connsiteX1" fmla="*/ 578176 w 1584383"/>
                    <a:gd name="connsiteY1" fmla="*/ 377305 h 1073811"/>
                    <a:gd name="connsiteX2" fmla="*/ 550247 w 1584383"/>
                    <a:gd name="connsiteY2" fmla="*/ 344707 h 1073811"/>
                    <a:gd name="connsiteX3" fmla="*/ 516888 w 1584383"/>
                    <a:gd name="connsiteY3" fmla="*/ 306676 h 1073811"/>
                    <a:gd name="connsiteX4" fmla="*/ 495942 w 1584383"/>
                    <a:gd name="connsiteY4" fmla="*/ 305900 h 1073811"/>
                    <a:gd name="connsiteX5" fmla="*/ 481977 w 1584383"/>
                    <a:gd name="connsiteY5" fmla="*/ 316766 h 1073811"/>
                    <a:gd name="connsiteX6" fmla="*/ 470340 w 1584383"/>
                    <a:gd name="connsiteY6" fmla="*/ 309004 h 1073811"/>
                    <a:gd name="connsiteX7" fmla="*/ 454824 w 1584383"/>
                    <a:gd name="connsiteY7" fmla="*/ 293481 h 1073811"/>
                    <a:gd name="connsiteX8" fmla="*/ 443963 w 1584383"/>
                    <a:gd name="connsiteY8" fmla="*/ 285720 h 1073811"/>
                    <a:gd name="connsiteX9" fmla="*/ 429999 w 1584383"/>
                    <a:gd name="connsiteY9" fmla="*/ 288824 h 1073811"/>
                    <a:gd name="connsiteX10" fmla="*/ 421465 w 1584383"/>
                    <a:gd name="connsiteY10" fmla="*/ 287272 h 1073811"/>
                    <a:gd name="connsiteX11" fmla="*/ 421465 w 1584383"/>
                    <a:gd name="connsiteY11" fmla="*/ 46667 h 1073811"/>
                    <a:gd name="connsiteX12" fmla="*/ 414483 w 1584383"/>
                    <a:gd name="connsiteY12" fmla="*/ 45114 h 1073811"/>
                    <a:gd name="connsiteX13" fmla="*/ 381900 w 1584383"/>
                    <a:gd name="connsiteY13" fmla="*/ 35801 h 1073811"/>
                    <a:gd name="connsiteX14" fmla="*/ 352419 w 1584383"/>
                    <a:gd name="connsiteY14" fmla="*/ 36577 h 1073811"/>
                    <a:gd name="connsiteX15" fmla="*/ 327594 w 1584383"/>
                    <a:gd name="connsiteY15" fmla="*/ 33472 h 1073811"/>
                    <a:gd name="connsiteX16" fmla="*/ 294235 w 1584383"/>
                    <a:gd name="connsiteY16" fmla="*/ 24158 h 1073811"/>
                    <a:gd name="connsiteX17" fmla="*/ 254669 w 1584383"/>
                    <a:gd name="connsiteY17" fmla="*/ 27263 h 1073811"/>
                    <a:gd name="connsiteX18" fmla="*/ 244584 w 1584383"/>
                    <a:gd name="connsiteY18" fmla="*/ 22606 h 1073811"/>
                    <a:gd name="connsiteX19" fmla="*/ 239929 w 1584383"/>
                    <a:gd name="connsiteY19" fmla="*/ 14845 h 1073811"/>
                    <a:gd name="connsiteX20" fmla="*/ 212776 w 1584383"/>
                    <a:gd name="connsiteY20" fmla="*/ 14845 h 1073811"/>
                    <a:gd name="connsiteX21" fmla="*/ 205018 w 1584383"/>
                    <a:gd name="connsiteY21" fmla="*/ 8636 h 1073811"/>
                    <a:gd name="connsiteX22" fmla="*/ 197260 w 1584383"/>
                    <a:gd name="connsiteY22" fmla="*/ 10964 h 1073811"/>
                    <a:gd name="connsiteX23" fmla="*/ 184847 w 1584383"/>
                    <a:gd name="connsiteY23" fmla="*/ 13292 h 1073811"/>
                    <a:gd name="connsiteX24" fmla="*/ 191054 w 1584383"/>
                    <a:gd name="connsiteY24" fmla="*/ 6307 h 1073811"/>
                    <a:gd name="connsiteX25" fmla="*/ 178641 w 1584383"/>
                    <a:gd name="connsiteY25" fmla="*/ 98 h 1073811"/>
                    <a:gd name="connsiteX26" fmla="*/ 162349 w 1584383"/>
                    <a:gd name="connsiteY26" fmla="*/ 10188 h 1073811"/>
                    <a:gd name="connsiteX27" fmla="*/ 137524 w 1584383"/>
                    <a:gd name="connsiteY27" fmla="*/ 15621 h 1073811"/>
                    <a:gd name="connsiteX28" fmla="*/ 122784 w 1584383"/>
                    <a:gd name="connsiteY28" fmla="*/ 20278 h 1073811"/>
                    <a:gd name="connsiteX29" fmla="*/ 125887 w 1584383"/>
                    <a:gd name="connsiteY29" fmla="*/ 28815 h 1073811"/>
                    <a:gd name="connsiteX30" fmla="*/ 114250 w 1584383"/>
                    <a:gd name="connsiteY30" fmla="*/ 27263 h 1073811"/>
                    <a:gd name="connsiteX31" fmla="*/ 91752 w 1584383"/>
                    <a:gd name="connsiteY31" fmla="*/ 31144 h 1073811"/>
                    <a:gd name="connsiteX32" fmla="*/ 73133 w 1584383"/>
                    <a:gd name="connsiteY32" fmla="*/ 46667 h 1073811"/>
                    <a:gd name="connsiteX33" fmla="*/ 66926 w 1584383"/>
                    <a:gd name="connsiteY33" fmla="*/ 62966 h 1073811"/>
                    <a:gd name="connsiteX34" fmla="*/ 27361 w 1584383"/>
                    <a:gd name="connsiteY34" fmla="*/ 70727 h 1073811"/>
                    <a:gd name="connsiteX35" fmla="*/ 23482 w 1584383"/>
                    <a:gd name="connsiteY35" fmla="*/ 80041 h 1073811"/>
                    <a:gd name="connsiteX36" fmla="*/ 40549 w 1584383"/>
                    <a:gd name="connsiteY36" fmla="*/ 90907 h 1073811"/>
                    <a:gd name="connsiteX37" fmla="*/ 66150 w 1584383"/>
                    <a:gd name="connsiteY37" fmla="*/ 118072 h 1073811"/>
                    <a:gd name="connsiteX38" fmla="*/ 92528 w 1584383"/>
                    <a:gd name="connsiteY38" fmla="*/ 118848 h 1073811"/>
                    <a:gd name="connsiteX39" fmla="*/ 97958 w 1584383"/>
                    <a:gd name="connsiteY39" fmla="*/ 132043 h 1073811"/>
                    <a:gd name="connsiteX40" fmla="*/ 114250 w 1584383"/>
                    <a:gd name="connsiteY40" fmla="*/ 135147 h 1073811"/>
                    <a:gd name="connsiteX41" fmla="*/ 95631 w 1584383"/>
                    <a:gd name="connsiteY41" fmla="*/ 140580 h 1073811"/>
                    <a:gd name="connsiteX42" fmla="*/ 82442 w 1584383"/>
                    <a:gd name="connsiteY42" fmla="*/ 144461 h 1073811"/>
                    <a:gd name="connsiteX43" fmla="*/ 62272 w 1584383"/>
                    <a:gd name="connsiteY43" fmla="*/ 143685 h 1073811"/>
                    <a:gd name="connsiteX44" fmla="*/ 62272 w 1584383"/>
                    <a:gd name="connsiteY44" fmla="*/ 132819 h 1073811"/>
                    <a:gd name="connsiteX45" fmla="*/ 42877 w 1584383"/>
                    <a:gd name="connsiteY45" fmla="*/ 133595 h 1073811"/>
                    <a:gd name="connsiteX46" fmla="*/ 34343 w 1584383"/>
                    <a:gd name="connsiteY46" fmla="*/ 142909 h 1073811"/>
                    <a:gd name="connsiteX47" fmla="*/ 21154 w 1584383"/>
                    <a:gd name="connsiteY47" fmla="*/ 144461 h 1073811"/>
                    <a:gd name="connsiteX48" fmla="*/ 208 w 1584383"/>
                    <a:gd name="connsiteY48" fmla="*/ 156879 h 1073811"/>
                    <a:gd name="connsiteX49" fmla="*/ 22706 w 1584383"/>
                    <a:gd name="connsiteY49" fmla="*/ 166193 h 1073811"/>
                    <a:gd name="connsiteX50" fmla="*/ 19603 w 1584383"/>
                    <a:gd name="connsiteY50" fmla="*/ 173955 h 1073811"/>
                    <a:gd name="connsiteX51" fmla="*/ 31240 w 1584383"/>
                    <a:gd name="connsiteY51" fmla="*/ 185597 h 1073811"/>
                    <a:gd name="connsiteX52" fmla="*/ 64599 w 1584383"/>
                    <a:gd name="connsiteY52" fmla="*/ 185597 h 1073811"/>
                    <a:gd name="connsiteX53" fmla="*/ 78563 w 1584383"/>
                    <a:gd name="connsiteY53" fmla="*/ 187149 h 1073811"/>
                    <a:gd name="connsiteX54" fmla="*/ 106492 w 1584383"/>
                    <a:gd name="connsiteY54" fmla="*/ 177835 h 1073811"/>
                    <a:gd name="connsiteX55" fmla="*/ 101837 w 1584383"/>
                    <a:gd name="connsiteY55" fmla="*/ 188702 h 1073811"/>
                    <a:gd name="connsiteX56" fmla="*/ 103389 w 1584383"/>
                    <a:gd name="connsiteY56" fmla="*/ 209657 h 1073811"/>
                    <a:gd name="connsiteX57" fmla="*/ 83994 w 1584383"/>
                    <a:gd name="connsiteY57" fmla="*/ 211210 h 1073811"/>
                    <a:gd name="connsiteX58" fmla="*/ 75460 w 1584383"/>
                    <a:gd name="connsiteY58" fmla="*/ 223628 h 1073811"/>
                    <a:gd name="connsiteX59" fmla="*/ 56065 w 1584383"/>
                    <a:gd name="connsiteY59" fmla="*/ 218195 h 1073811"/>
                    <a:gd name="connsiteX60" fmla="*/ 49859 w 1584383"/>
                    <a:gd name="connsiteY60" fmla="*/ 233718 h 1073811"/>
                    <a:gd name="connsiteX61" fmla="*/ 34343 w 1584383"/>
                    <a:gd name="connsiteY61" fmla="*/ 245360 h 1073811"/>
                    <a:gd name="connsiteX62" fmla="*/ 26585 w 1584383"/>
                    <a:gd name="connsiteY62" fmla="*/ 259331 h 1073811"/>
                    <a:gd name="connsiteX63" fmla="*/ 40549 w 1584383"/>
                    <a:gd name="connsiteY63" fmla="*/ 268645 h 1073811"/>
                    <a:gd name="connsiteX64" fmla="*/ 39773 w 1584383"/>
                    <a:gd name="connsiteY64" fmla="*/ 283391 h 1073811"/>
                    <a:gd name="connsiteX65" fmla="*/ 59168 w 1584383"/>
                    <a:gd name="connsiteY65" fmla="*/ 302019 h 1073811"/>
                    <a:gd name="connsiteX66" fmla="*/ 77787 w 1584383"/>
                    <a:gd name="connsiteY66" fmla="*/ 298914 h 1073811"/>
                    <a:gd name="connsiteX67" fmla="*/ 85545 w 1584383"/>
                    <a:gd name="connsiteY67" fmla="*/ 292705 h 1073811"/>
                    <a:gd name="connsiteX68" fmla="*/ 91752 w 1584383"/>
                    <a:gd name="connsiteY68" fmla="*/ 310556 h 1073811"/>
                    <a:gd name="connsiteX69" fmla="*/ 90200 w 1584383"/>
                    <a:gd name="connsiteY69" fmla="*/ 326079 h 1073811"/>
                    <a:gd name="connsiteX70" fmla="*/ 107268 w 1584383"/>
                    <a:gd name="connsiteY70" fmla="*/ 323751 h 1073811"/>
                    <a:gd name="connsiteX71" fmla="*/ 128990 w 1584383"/>
                    <a:gd name="connsiteY71" fmla="*/ 325303 h 1073811"/>
                    <a:gd name="connsiteX72" fmla="*/ 138300 w 1584383"/>
                    <a:gd name="connsiteY72" fmla="*/ 328408 h 1073811"/>
                    <a:gd name="connsiteX73" fmla="*/ 144506 w 1584383"/>
                    <a:gd name="connsiteY73" fmla="*/ 320646 h 1073811"/>
                    <a:gd name="connsiteX74" fmla="*/ 161573 w 1584383"/>
                    <a:gd name="connsiteY74" fmla="*/ 322199 h 1073811"/>
                    <a:gd name="connsiteX75" fmla="*/ 161573 w 1584383"/>
                    <a:gd name="connsiteY75" fmla="*/ 329184 h 1073811"/>
                    <a:gd name="connsiteX76" fmla="*/ 156143 w 1584383"/>
                    <a:gd name="connsiteY76" fmla="*/ 354021 h 1073811"/>
                    <a:gd name="connsiteX77" fmla="*/ 136748 w 1584383"/>
                    <a:gd name="connsiteY77" fmla="*/ 370320 h 1073811"/>
                    <a:gd name="connsiteX78" fmla="*/ 110371 w 1584383"/>
                    <a:gd name="connsiteY78" fmla="*/ 391276 h 1073811"/>
                    <a:gd name="connsiteX79" fmla="*/ 86321 w 1584383"/>
                    <a:gd name="connsiteY79" fmla="*/ 393604 h 1073811"/>
                    <a:gd name="connsiteX80" fmla="*/ 74684 w 1584383"/>
                    <a:gd name="connsiteY80" fmla="*/ 410679 h 1073811"/>
                    <a:gd name="connsiteX81" fmla="*/ 93303 w 1584383"/>
                    <a:gd name="connsiteY81" fmla="*/ 400589 h 1073811"/>
                    <a:gd name="connsiteX82" fmla="*/ 98734 w 1584383"/>
                    <a:gd name="connsiteY82" fmla="*/ 400589 h 1073811"/>
                    <a:gd name="connsiteX83" fmla="*/ 111147 w 1584383"/>
                    <a:gd name="connsiteY83" fmla="*/ 396709 h 1073811"/>
                    <a:gd name="connsiteX84" fmla="*/ 122784 w 1584383"/>
                    <a:gd name="connsiteY84" fmla="*/ 395156 h 1073811"/>
                    <a:gd name="connsiteX85" fmla="*/ 136748 w 1584383"/>
                    <a:gd name="connsiteY85" fmla="*/ 389723 h 1073811"/>
                    <a:gd name="connsiteX86" fmla="*/ 146058 w 1584383"/>
                    <a:gd name="connsiteY86" fmla="*/ 380410 h 1073811"/>
                    <a:gd name="connsiteX87" fmla="*/ 174762 w 1584383"/>
                    <a:gd name="connsiteY87" fmla="*/ 364111 h 1073811"/>
                    <a:gd name="connsiteX88" fmla="*/ 180968 w 1584383"/>
                    <a:gd name="connsiteY88" fmla="*/ 355573 h 1073811"/>
                    <a:gd name="connsiteX89" fmla="*/ 198036 w 1584383"/>
                    <a:gd name="connsiteY89" fmla="*/ 344707 h 1073811"/>
                    <a:gd name="connsiteX90" fmla="*/ 209673 w 1584383"/>
                    <a:gd name="connsiteY90" fmla="*/ 340050 h 1073811"/>
                    <a:gd name="connsiteX91" fmla="*/ 215103 w 1584383"/>
                    <a:gd name="connsiteY91" fmla="*/ 328408 h 1073811"/>
                    <a:gd name="connsiteX92" fmla="*/ 222861 w 1584383"/>
                    <a:gd name="connsiteY92" fmla="*/ 320646 h 1073811"/>
                    <a:gd name="connsiteX93" fmla="*/ 210449 w 1584383"/>
                    <a:gd name="connsiteY93" fmla="*/ 314437 h 1073811"/>
                    <a:gd name="connsiteX94" fmla="*/ 222861 w 1584383"/>
                    <a:gd name="connsiteY94" fmla="*/ 303571 h 1073811"/>
                    <a:gd name="connsiteX95" fmla="*/ 232947 w 1584383"/>
                    <a:gd name="connsiteY95" fmla="*/ 294257 h 1073811"/>
                    <a:gd name="connsiteX96" fmla="*/ 243032 w 1584383"/>
                    <a:gd name="connsiteY96" fmla="*/ 282615 h 1073811"/>
                    <a:gd name="connsiteX97" fmla="*/ 250790 w 1584383"/>
                    <a:gd name="connsiteY97" fmla="*/ 273301 h 1073811"/>
                    <a:gd name="connsiteX98" fmla="*/ 263979 w 1584383"/>
                    <a:gd name="connsiteY98" fmla="*/ 263988 h 1073811"/>
                    <a:gd name="connsiteX99" fmla="*/ 273288 w 1584383"/>
                    <a:gd name="connsiteY99" fmla="*/ 267868 h 1073811"/>
                    <a:gd name="connsiteX100" fmla="*/ 273288 w 1584383"/>
                    <a:gd name="connsiteY100" fmla="*/ 274078 h 1073811"/>
                    <a:gd name="connsiteX101" fmla="*/ 256996 w 1584383"/>
                    <a:gd name="connsiteY101" fmla="*/ 277182 h 1073811"/>
                    <a:gd name="connsiteX102" fmla="*/ 250790 w 1584383"/>
                    <a:gd name="connsiteY102" fmla="*/ 291153 h 1073811"/>
                    <a:gd name="connsiteX103" fmla="*/ 251566 w 1584383"/>
                    <a:gd name="connsiteY103" fmla="*/ 302795 h 1073811"/>
                    <a:gd name="connsiteX104" fmla="*/ 246135 w 1584383"/>
                    <a:gd name="connsiteY104" fmla="*/ 309780 h 1073811"/>
                    <a:gd name="connsiteX105" fmla="*/ 252342 w 1584383"/>
                    <a:gd name="connsiteY105" fmla="*/ 315213 h 1073811"/>
                    <a:gd name="connsiteX106" fmla="*/ 283373 w 1584383"/>
                    <a:gd name="connsiteY106" fmla="*/ 298138 h 1073811"/>
                    <a:gd name="connsiteX107" fmla="*/ 305872 w 1584383"/>
                    <a:gd name="connsiteY107" fmla="*/ 297362 h 1073811"/>
                    <a:gd name="connsiteX108" fmla="*/ 305872 w 1584383"/>
                    <a:gd name="connsiteY108" fmla="*/ 289601 h 1073811"/>
                    <a:gd name="connsiteX109" fmla="*/ 298889 w 1584383"/>
                    <a:gd name="connsiteY109" fmla="*/ 280287 h 1073811"/>
                    <a:gd name="connsiteX110" fmla="*/ 304320 w 1584383"/>
                    <a:gd name="connsiteY110" fmla="*/ 272525 h 1073811"/>
                    <a:gd name="connsiteX111" fmla="*/ 312854 w 1584383"/>
                    <a:gd name="connsiteY111" fmla="*/ 271749 h 1073811"/>
                    <a:gd name="connsiteX112" fmla="*/ 324491 w 1584383"/>
                    <a:gd name="connsiteY112" fmla="*/ 275630 h 1073811"/>
                    <a:gd name="connsiteX113" fmla="*/ 336903 w 1584383"/>
                    <a:gd name="connsiteY113" fmla="*/ 278734 h 1073811"/>
                    <a:gd name="connsiteX114" fmla="*/ 329921 w 1584383"/>
                    <a:gd name="connsiteY114" fmla="*/ 284167 h 1073811"/>
                    <a:gd name="connsiteX115" fmla="*/ 331473 w 1584383"/>
                    <a:gd name="connsiteY115" fmla="*/ 289601 h 1073811"/>
                    <a:gd name="connsiteX116" fmla="*/ 343886 w 1584383"/>
                    <a:gd name="connsiteY116" fmla="*/ 287272 h 1073811"/>
                    <a:gd name="connsiteX117" fmla="*/ 353195 w 1584383"/>
                    <a:gd name="connsiteY117" fmla="*/ 285720 h 1073811"/>
                    <a:gd name="connsiteX118" fmla="*/ 356298 w 1584383"/>
                    <a:gd name="connsiteY118" fmla="*/ 288824 h 1073811"/>
                    <a:gd name="connsiteX119" fmla="*/ 374142 w 1584383"/>
                    <a:gd name="connsiteY119" fmla="*/ 294257 h 1073811"/>
                    <a:gd name="connsiteX120" fmla="*/ 408277 w 1584383"/>
                    <a:gd name="connsiteY120" fmla="*/ 293481 h 1073811"/>
                    <a:gd name="connsiteX121" fmla="*/ 422241 w 1584383"/>
                    <a:gd name="connsiteY121" fmla="*/ 302795 h 1073811"/>
                    <a:gd name="connsiteX122" fmla="*/ 441636 w 1584383"/>
                    <a:gd name="connsiteY122" fmla="*/ 296586 h 1073811"/>
                    <a:gd name="connsiteX123" fmla="*/ 438533 w 1584383"/>
                    <a:gd name="connsiteY123" fmla="*/ 305900 h 1073811"/>
                    <a:gd name="connsiteX124" fmla="*/ 446291 w 1584383"/>
                    <a:gd name="connsiteY124" fmla="*/ 311333 h 1073811"/>
                    <a:gd name="connsiteX125" fmla="*/ 464910 w 1584383"/>
                    <a:gd name="connsiteY125" fmla="*/ 320646 h 1073811"/>
                    <a:gd name="connsiteX126" fmla="*/ 483529 w 1584383"/>
                    <a:gd name="connsiteY126" fmla="*/ 335393 h 1073811"/>
                    <a:gd name="connsiteX127" fmla="*/ 492839 w 1584383"/>
                    <a:gd name="connsiteY127" fmla="*/ 327632 h 1073811"/>
                    <a:gd name="connsiteX128" fmla="*/ 505251 w 1584383"/>
                    <a:gd name="connsiteY128" fmla="*/ 333841 h 1073811"/>
                    <a:gd name="connsiteX129" fmla="*/ 506803 w 1584383"/>
                    <a:gd name="connsiteY129" fmla="*/ 320646 h 1073811"/>
                    <a:gd name="connsiteX130" fmla="*/ 513009 w 1584383"/>
                    <a:gd name="connsiteY130" fmla="*/ 322199 h 1073811"/>
                    <a:gd name="connsiteX131" fmla="*/ 513785 w 1584383"/>
                    <a:gd name="connsiteY131" fmla="*/ 342378 h 1073811"/>
                    <a:gd name="connsiteX132" fmla="*/ 502148 w 1584383"/>
                    <a:gd name="connsiteY132" fmla="*/ 340050 h 1073811"/>
                    <a:gd name="connsiteX133" fmla="*/ 491287 w 1584383"/>
                    <a:gd name="connsiteY133" fmla="*/ 343155 h 1073811"/>
                    <a:gd name="connsiteX134" fmla="*/ 503700 w 1584383"/>
                    <a:gd name="connsiteY134" fmla="*/ 358678 h 1073811"/>
                    <a:gd name="connsiteX135" fmla="*/ 508354 w 1584383"/>
                    <a:gd name="connsiteY135" fmla="*/ 369544 h 1073811"/>
                    <a:gd name="connsiteX136" fmla="*/ 515337 w 1584383"/>
                    <a:gd name="connsiteY136" fmla="*/ 378857 h 1073811"/>
                    <a:gd name="connsiteX137" fmla="*/ 513785 w 1584383"/>
                    <a:gd name="connsiteY137" fmla="*/ 361782 h 1073811"/>
                    <a:gd name="connsiteX138" fmla="*/ 516112 w 1584383"/>
                    <a:gd name="connsiteY138" fmla="*/ 351692 h 1073811"/>
                    <a:gd name="connsiteX139" fmla="*/ 518440 w 1584383"/>
                    <a:gd name="connsiteY139" fmla="*/ 362558 h 1073811"/>
                    <a:gd name="connsiteX140" fmla="*/ 527749 w 1584383"/>
                    <a:gd name="connsiteY140" fmla="*/ 357125 h 1073811"/>
                    <a:gd name="connsiteX141" fmla="*/ 527749 w 1584383"/>
                    <a:gd name="connsiteY141" fmla="*/ 342378 h 1073811"/>
                    <a:gd name="connsiteX142" fmla="*/ 537059 w 1584383"/>
                    <a:gd name="connsiteY142" fmla="*/ 353245 h 1073811"/>
                    <a:gd name="connsiteX143" fmla="*/ 531628 w 1584383"/>
                    <a:gd name="connsiteY143" fmla="*/ 364111 h 1073811"/>
                    <a:gd name="connsiteX144" fmla="*/ 523095 w 1584383"/>
                    <a:gd name="connsiteY144" fmla="*/ 367991 h 1073811"/>
                    <a:gd name="connsiteX145" fmla="*/ 524646 w 1584383"/>
                    <a:gd name="connsiteY145" fmla="*/ 384290 h 1073811"/>
                    <a:gd name="connsiteX146" fmla="*/ 530853 w 1584383"/>
                    <a:gd name="connsiteY146" fmla="*/ 378857 h 1073811"/>
                    <a:gd name="connsiteX147" fmla="*/ 540938 w 1584383"/>
                    <a:gd name="connsiteY147" fmla="*/ 376529 h 1073811"/>
                    <a:gd name="connsiteX148" fmla="*/ 554126 w 1584383"/>
                    <a:gd name="connsiteY148" fmla="*/ 386619 h 1073811"/>
                    <a:gd name="connsiteX149" fmla="*/ 547920 w 1584383"/>
                    <a:gd name="connsiteY149" fmla="*/ 378857 h 1073811"/>
                    <a:gd name="connsiteX150" fmla="*/ 547920 w 1584383"/>
                    <a:gd name="connsiteY150" fmla="*/ 370320 h 1073811"/>
                    <a:gd name="connsiteX151" fmla="*/ 560333 w 1584383"/>
                    <a:gd name="connsiteY151" fmla="*/ 385843 h 1073811"/>
                    <a:gd name="connsiteX152" fmla="*/ 552575 w 1584383"/>
                    <a:gd name="connsiteY152" fmla="*/ 393604 h 1073811"/>
                    <a:gd name="connsiteX153" fmla="*/ 539386 w 1584383"/>
                    <a:gd name="connsiteY153" fmla="*/ 387395 h 1073811"/>
                    <a:gd name="connsiteX154" fmla="*/ 541714 w 1584383"/>
                    <a:gd name="connsiteY154" fmla="*/ 399813 h 1073811"/>
                    <a:gd name="connsiteX155" fmla="*/ 541714 w 1584383"/>
                    <a:gd name="connsiteY155" fmla="*/ 415336 h 1073811"/>
                    <a:gd name="connsiteX156" fmla="*/ 547144 w 1584383"/>
                    <a:gd name="connsiteY156" fmla="*/ 409903 h 1073811"/>
                    <a:gd name="connsiteX157" fmla="*/ 555678 w 1584383"/>
                    <a:gd name="connsiteY157" fmla="*/ 413008 h 1073811"/>
                    <a:gd name="connsiteX158" fmla="*/ 558781 w 1584383"/>
                    <a:gd name="connsiteY158" fmla="*/ 404470 h 1073811"/>
                    <a:gd name="connsiteX159" fmla="*/ 566539 w 1584383"/>
                    <a:gd name="connsiteY159" fmla="*/ 407575 h 1073811"/>
                    <a:gd name="connsiteX160" fmla="*/ 573521 w 1584383"/>
                    <a:gd name="connsiteY160" fmla="*/ 403694 h 1073811"/>
                    <a:gd name="connsiteX161" fmla="*/ 575073 w 1584383"/>
                    <a:gd name="connsiteY161" fmla="*/ 414560 h 1073811"/>
                    <a:gd name="connsiteX162" fmla="*/ 581279 w 1584383"/>
                    <a:gd name="connsiteY162" fmla="*/ 415336 h 1073811"/>
                    <a:gd name="connsiteX163" fmla="*/ 581279 w 1584383"/>
                    <a:gd name="connsiteY163" fmla="*/ 416888 h 1073811"/>
                    <a:gd name="connsiteX164" fmla="*/ 592140 w 1584383"/>
                    <a:gd name="connsiteY164" fmla="*/ 409127 h 1073811"/>
                    <a:gd name="connsiteX165" fmla="*/ 592916 w 1584383"/>
                    <a:gd name="connsiteY165" fmla="*/ 393604 h 1073811"/>
                    <a:gd name="connsiteX166" fmla="*/ 9517 w 1584383"/>
                    <a:gd name="connsiteY166" fmla="*/ 443277 h 1073811"/>
                    <a:gd name="connsiteX167" fmla="*/ 18051 w 1584383"/>
                    <a:gd name="connsiteY167" fmla="*/ 431635 h 1073811"/>
                    <a:gd name="connsiteX168" fmla="*/ 9517 w 1584383"/>
                    <a:gd name="connsiteY168" fmla="*/ 443277 h 1073811"/>
                    <a:gd name="connsiteX169" fmla="*/ 68478 w 1584383"/>
                    <a:gd name="connsiteY169" fmla="*/ 411455 h 1073811"/>
                    <a:gd name="connsiteX170" fmla="*/ 47531 w 1584383"/>
                    <a:gd name="connsiteY170" fmla="*/ 421545 h 1073811"/>
                    <a:gd name="connsiteX171" fmla="*/ 59944 w 1584383"/>
                    <a:gd name="connsiteY171" fmla="*/ 417665 h 1073811"/>
                    <a:gd name="connsiteX172" fmla="*/ 68478 w 1584383"/>
                    <a:gd name="connsiteY172" fmla="*/ 411455 h 1073811"/>
                    <a:gd name="connsiteX173" fmla="*/ 243808 w 1584383"/>
                    <a:gd name="connsiteY173" fmla="*/ 330736 h 1073811"/>
                    <a:gd name="connsiteX174" fmla="*/ 231395 w 1584383"/>
                    <a:gd name="connsiteY174" fmla="*/ 335393 h 1073811"/>
                    <a:gd name="connsiteX175" fmla="*/ 217431 w 1584383"/>
                    <a:gd name="connsiteY175" fmla="*/ 351692 h 1073811"/>
                    <a:gd name="connsiteX176" fmla="*/ 205794 w 1584383"/>
                    <a:gd name="connsiteY176" fmla="*/ 355573 h 1073811"/>
                    <a:gd name="connsiteX177" fmla="*/ 212000 w 1584383"/>
                    <a:gd name="connsiteY177" fmla="*/ 367991 h 1073811"/>
                    <a:gd name="connsiteX178" fmla="*/ 220534 w 1584383"/>
                    <a:gd name="connsiteY178" fmla="*/ 367991 h 1073811"/>
                    <a:gd name="connsiteX179" fmla="*/ 240705 w 1584383"/>
                    <a:gd name="connsiteY179" fmla="*/ 353245 h 1073811"/>
                    <a:gd name="connsiteX180" fmla="*/ 234498 w 1584383"/>
                    <a:gd name="connsiteY180" fmla="*/ 343931 h 1073811"/>
                    <a:gd name="connsiteX181" fmla="*/ 245359 w 1584383"/>
                    <a:gd name="connsiteY181" fmla="*/ 338498 h 1073811"/>
                    <a:gd name="connsiteX182" fmla="*/ 243808 w 1584383"/>
                    <a:gd name="connsiteY182" fmla="*/ 330736 h 1073811"/>
                    <a:gd name="connsiteX183" fmla="*/ 23482 w 1584383"/>
                    <a:gd name="connsiteY183" fmla="*/ 289601 h 1073811"/>
                    <a:gd name="connsiteX184" fmla="*/ 9517 w 1584383"/>
                    <a:gd name="connsiteY184" fmla="*/ 294257 h 1073811"/>
                    <a:gd name="connsiteX185" fmla="*/ 31240 w 1584383"/>
                    <a:gd name="connsiteY185" fmla="*/ 300467 h 1073811"/>
                    <a:gd name="connsiteX186" fmla="*/ 34343 w 1584383"/>
                    <a:gd name="connsiteY186" fmla="*/ 289601 h 1073811"/>
                    <a:gd name="connsiteX187" fmla="*/ 23482 w 1584383"/>
                    <a:gd name="connsiteY187" fmla="*/ 289601 h 1073811"/>
                    <a:gd name="connsiteX188" fmla="*/ 191829 w 1584383"/>
                    <a:gd name="connsiteY188" fmla="*/ 1054105 h 1073811"/>
                    <a:gd name="connsiteX189" fmla="*/ 192605 w 1584383"/>
                    <a:gd name="connsiteY189" fmla="*/ 1073508 h 1073811"/>
                    <a:gd name="connsiteX190" fmla="*/ 203466 w 1584383"/>
                    <a:gd name="connsiteY190" fmla="*/ 1067299 h 1073811"/>
                    <a:gd name="connsiteX191" fmla="*/ 191829 w 1584383"/>
                    <a:gd name="connsiteY191" fmla="*/ 1054105 h 1073811"/>
                    <a:gd name="connsiteX192" fmla="*/ 180193 w 1584383"/>
                    <a:gd name="connsiteY192" fmla="*/ 1040134 h 1073811"/>
                    <a:gd name="connsiteX193" fmla="*/ 181744 w 1584383"/>
                    <a:gd name="connsiteY193" fmla="*/ 1047895 h 1073811"/>
                    <a:gd name="connsiteX194" fmla="*/ 180193 w 1584383"/>
                    <a:gd name="connsiteY194" fmla="*/ 1040134 h 1073811"/>
                    <a:gd name="connsiteX195" fmla="*/ 126663 w 1584383"/>
                    <a:gd name="connsiteY195" fmla="*/ 1023059 h 1073811"/>
                    <a:gd name="connsiteX196" fmla="*/ 135972 w 1584383"/>
                    <a:gd name="connsiteY196" fmla="*/ 1022283 h 1073811"/>
                    <a:gd name="connsiteX197" fmla="*/ 126663 w 1584383"/>
                    <a:gd name="connsiteY197" fmla="*/ 1023059 h 1073811"/>
                    <a:gd name="connsiteX198" fmla="*/ 150712 w 1584383"/>
                    <a:gd name="connsiteY198" fmla="*/ 1033149 h 1073811"/>
                    <a:gd name="connsiteX199" fmla="*/ 160022 w 1584383"/>
                    <a:gd name="connsiteY199" fmla="*/ 1034701 h 1073811"/>
                    <a:gd name="connsiteX200" fmla="*/ 150712 w 1584383"/>
                    <a:gd name="connsiteY200" fmla="*/ 1033149 h 1073811"/>
                    <a:gd name="connsiteX201" fmla="*/ 1570420 w 1584383"/>
                    <a:gd name="connsiteY201" fmla="*/ 569789 h 1073811"/>
                    <a:gd name="connsiteX202" fmla="*/ 1549473 w 1584383"/>
                    <a:gd name="connsiteY202" fmla="*/ 563580 h 1073811"/>
                    <a:gd name="connsiteX203" fmla="*/ 1529302 w 1584383"/>
                    <a:gd name="connsiteY203" fmla="*/ 591521 h 1073811"/>
                    <a:gd name="connsiteX204" fmla="*/ 1509908 w 1584383"/>
                    <a:gd name="connsiteY204" fmla="*/ 611701 h 1073811"/>
                    <a:gd name="connsiteX205" fmla="*/ 1456378 w 1584383"/>
                    <a:gd name="connsiteY205" fmla="*/ 612477 h 1073811"/>
                    <a:gd name="connsiteX206" fmla="*/ 1435431 w 1584383"/>
                    <a:gd name="connsiteY206" fmla="*/ 628000 h 1073811"/>
                    <a:gd name="connsiteX207" fmla="*/ 1436207 w 1584383"/>
                    <a:gd name="connsiteY207" fmla="*/ 628776 h 1073811"/>
                    <a:gd name="connsiteX208" fmla="*/ 1405951 w 1584383"/>
                    <a:gd name="connsiteY208" fmla="*/ 644299 h 1073811"/>
                    <a:gd name="connsiteX209" fmla="*/ 1393538 w 1584383"/>
                    <a:gd name="connsiteY209" fmla="*/ 645852 h 1073811"/>
                    <a:gd name="connsiteX210" fmla="*/ 1394314 w 1584383"/>
                    <a:gd name="connsiteY210" fmla="*/ 652061 h 1073811"/>
                    <a:gd name="connsiteX211" fmla="*/ 1389659 w 1584383"/>
                    <a:gd name="connsiteY211" fmla="*/ 655942 h 1073811"/>
                    <a:gd name="connsiteX212" fmla="*/ 1353972 w 1584383"/>
                    <a:gd name="connsiteY212" fmla="*/ 677674 h 1073811"/>
                    <a:gd name="connsiteX213" fmla="*/ 1322941 w 1584383"/>
                    <a:gd name="connsiteY213" fmla="*/ 670688 h 1073811"/>
                    <a:gd name="connsiteX214" fmla="*/ 1334578 w 1584383"/>
                    <a:gd name="connsiteY214" fmla="*/ 667584 h 1073811"/>
                    <a:gd name="connsiteX215" fmla="*/ 1340784 w 1584383"/>
                    <a:gd name="connsiteY215" fmla="*/ 666032 h 1073811"/>
                    <a:gd name="connsiteX216" fmla="*/ 1338457 w 1584383"/>
                    <a:gd name="connsiteY216" fmla="*/ 653613 h 1073811"/>
                    <a:gd name="connsiteX217" fmla="*/ 1332250 w 1584383"/>
                    <a:gd name="connsiteY217" fmla="*/ 633433 h 1073811"/>
                    <a:gd name="connsiteX218" fmla="*/ 1315958 w 1584383"/>
                    <a:gd name="connsiteY218" fmla="*/ 636538 h 1073811"/>
                    <a:gd name="connsiteX219" fmla="*/ 1322165 w 1584383"/>
                    <a:gd name="connsiteY219" fmla="*/ 607821 h 1073811"/>
                    <a:gd name="connsiteX220" fmla="*/ 1298115 w 1584383"/>
                    <a:gd name="connsiteY220" fmla="*/ 604716 h 1073811"/>
                    <a:gd name="connsiteX221" fmla="*/ 1281823 w 1584383"/>
                    <a:gd name="connsiteY221" fmla="*/ 616358 h 1073811"/>
                    <a:gd name="connsiteX222" fmla="*/ 1277944 w 1584383"/>
                    <a:gd name="connsiteY222" fmla="*/ 649732 h 1073811"/>
                    <a:gd name="connsiteX223" fmla="*/ 1267083 w 1584383"/>
                    <a:gd name="connsiteY223" fmla="*/ 672241 h 1073811"/>
                    <a:gd name="connsiteX224" fmla="*/ 1255446 w 1584383"/>
                    <a:gd name="connsiteY224" fmla="*/ 642747 h 1073811"/>
                    <a:gd name="connsiteX225" fmla="*/ 1258550 w 1584383"/>
                    <a:gd name="connsiteY225" fmla="*/ 615582 h 1073811"/>
                    <a:gd name="connsiteX226" fmla="*/ 1281823 w 1584383"/>
                    <a:gd name="connsiteY226" fmla="*/ 595402 h 1073811"/>
                    <a:gd name="connsiteX227" fmla="*/ 1314407 w 1584383"/>
                    <a:gd name="connsiteY227" fmla="*/ 589193 h 1073811"/>
                    <a:gd name="connsiteX228" fmla="*/ 1315958 w 1584383"/>
                    <a:gd name="connsiteY228" fmla="*/ 587641 h 1073811"/>
                    <a:gd name="connsiteX229" fmla="*/ 1307425 w 1584383"/>
                    <a:gd name="connsiteY229" fmla="*/ 581432 h 1073811"/>
                    <a:gd name="connsiteX230" fmla="*/ 1305873 w 1584383"/>
                    <a:gd name="connsiteY230" fmla="*/ 583760 h 1073811"/>
                    <a:gd name="connsiteX231" fmla="*/ 1291133 w 1584383"/>
                    <a:gd name="connsiteY231" fmla="*/ 577551 h 1073811"/>
                    <a:gd name="connsiteX232" fmla="*/ 1262429 w 1584383"/>
                    <a:gd name="connsiteY232" fmla="*/ 582984 h 1073811"/>
                    <a:gd name="connsiteX233" fmla="*/ 1250792 w 1584383"/>
                    <a:gd name="connsiteY233" fmla="*/ 573670 h 1073811"/>
                    <a:gd name="connsiteX234" fmla="*/ 1245361 w 1584383"/>
                    <a:gd name="connsiteY234" fmla="*/ 565133 h 1073811"/>
                    <a:gd name="connsiteX235" fmla="*/ 1210450 w 1584383"/>
                    <a:gd name="connsiteY235" fmla="*/ 579879 h 1073811"/>
                    <a:gd name="connsiteX236" fmla="*/ 1190279 w 1584383"/>
                    <a:gd name="connsiteY236" fmla="*/ 576775 h 1073811"/>
                    <a:gd name="connsiteX237" fmla="*/ 1221311 w 1584383"/>
                    <a:gd name="connsiteY237" fmla="*/ 556595 h 1073811"/>
                    <a:gd name="connsiteX238" fmla="*/ 1229069 w 1584383"/>
                    <a:gd name="connsiteY238" fmla="*/ 553490 h 1073811"/>
                    <a:gd name="connsiteX239" fmla="*/ 1206571 w 1584383"/>
                    <a:gd name="connsiteY239" fmla="*/ 550386 h 1073811"/>
                    <a:gd name="connsiteX240" fmla="*/ 1193383 w 1584383"/>
                    <a:gd name="connsiteY240" fmla="*/ 548057 h 1073811"/>
                    <a:gd name="connsiteX241" fmla="*/ 1180194 w 1584383"/>
                    <a:gd name="connsiteY241" fmla="*/ 542624 h 1073811"/>
                    <a:gd name="connsiteX242" fmla="*/ 1166230 w 1584383"/>
                    <a:gd name="connsiteY242" fmla="*/ 541848 h 1073811"/>
                    <a:gd name="connsiteX243" fmla="*/ 1153041 w 1584383"/>
                    <a:gd name="connsiteY243" fmla="*/ 537191 h 1073811"/>
                    <a:gd name="connsiteX244" fmla="*/ 1146835 w 1584383"/>
                    <a:gd name="connsiteY244" fmla="*/ 525549 h 1073811"/>
                    <a:gd name="connsiteX245" fmla="*/ 1141404 w 1584383"/>
                    <a:gd name="connsiteY245" fmla="*/ 532534 h 1073811"/>
                    <a:gd name="connsiteX246" fmla="*/ 710837 w 1584383"/>
                    <a:gd name="connsiteY246" fmla="*/ 534863 h 1073811"/>
                    <a:gd name="connsiteX247" fmla="*/ 712389 w 1584383"/>
                    <a:gd name="connsiteY247" fmla="*/ 537191 h 1073811"/>
                    <a:gd name="connsiteX248" fmla="*/ 715492 w 1584383"/>
                    <a:gd name="connsiteY248" fmla="*/ 553490 h 1073811"/>
                    <a:gd name="connsiteX249" fmla="*/ 710837 w 1584383"/>
                    <a:gd name="connsiteY249" fmla="*/ 569789 h 1073811"/>
                    <a:gd name="connsiteX250" fmla="*/ 708510 w 1584383"/>
                    <a:gd name="connsiteY250" fmla="*/ 562028 h 1073811"/>
                    <a:gd name="connsiteX251" fmla="*/ 706183 w 1584383"/>
                    <a:gd name="connsiteY251" fmla="*/ 552714 h 1073811"/>
                    <a:gd name="connsiteX252" fmla="*/ 703079 w 1584383"/>
                    <a:gd name="connsiteY252" fmla="*/ 547281 h 1073811"/>
                    <a:gd name="connsiteX253" fmla="*/ 678254 w 1584383"/>
                    <a:gd name="connsiteY253" fmla="*/ 547281 h 1073811"/>
                    <a:gd name="connsiteX254" fmla="*/ 678254 w 1584383"/>
                    <a:gd name="connsiteY254" fmla="*/ 548833 h 1073811"/>
                    <a:gd name="connsiteX255" fmla="*/ 686012 w 1584383"/>
                    <a:gd name="connsiteY255" fmla="*/ 569789 h 1073811"/>
                    <a:gd name="connsiteX256" fmla="*/ 692994 w 1584383"/>
                    <a:gd name="connsiteY256" fmla="*/ 584536 h 1073811"/>
                    <a:gd name="connsiteX257" fmla="*/ 692994 w 1584383"/>
                    <a:gd name="connsiteY257" fmla="*/ 589969 h 1073811"/>
                    <a:gd name="connsiteX258" fmla="*/ 689891 w 1584383"/>
                    <a:gd name="connsiteY258" fmla="*/ 603940 h 1073811"/>
                    <a:gd name="connsiteX259" fmla="*/ 687563 w 1584383"/>
                    <a:gd name="connsiteY259" fmla="*/ 641971 h 1073811"/>
                    <a:gd name="connsiteX260" fmla="*/ 683684 w 1584383"/>
                    <a:gd name="connsiteY260" fmla="*/ 666032 h 1073811"/>
                    <a:gd name="connsiteX261" fmla="*/ 689115 w 1584383"/>
                    <a:gd name="connsiteY261" fmla="*/ 691644 h 1073811"/>
                    <a:gd name="connsiteX262" fmla="*/ 690667 w 1584383"/>
                    <a:gd name="connsiteY262" fmla="*/ 711824 h 1073811"/>
                    <a:gd name="connsiteX263" fmla="*/ 695321 w 1584383"/>
                    <a:gd name="connsiteY263" fmla="*/ 732004 h 1073811"/>
                    <a:gd name="connsiteX264" fmla="*/ 706958 w 1584383"/>
                    <a:gd name="connsiteY264" fmla="*/ 745198 h 1073811"/>
                    <a:gd name="connsiteX265" fmla="*/ 714716 w 1584383"/>
                    <a:gd name="connsiteY265" fmla="*/ 753736 h 1073811"/>
                    <a:gd name="connsiteX266" fmla="*/ 720923 w 1584383"/>
                    <a:gd name="connsiteY266" fmla="*/ 763050 h 1073811"/>
                    <a:gd name="connsiteX267" fmla="*/ 723250 w 1584383"/>
                    <a:gd name="connsiteY267" fmla="*/ 775468 h 1073811"/>
                    <a:gd name="connsiteX268" fmla="*/ 739542 w 1584383"/>
                    <a:gd name="connsiteY268" fmla="*/ 793319 h 1073811"/>
                    <a:gd name="connsiteX269" fmla="*/ 747300 w 1584383"/>
                    <a:gd name="connsiteY269" fmla="*/ 808066 h 1073811"/>
                    <a:gd name="connsiteX270" fmla="*/ 766695 w 1584383"/>
                    <a:gd name="connsiteY270" fmla="*/ 815828 h 1073811"/>
                    <a:gd name="connsiteX271" fmla="*/ 779883 w 1584383"/>
                    <a:gd name="connsiteY271" fmla="*/ 818932 h 1073811"/>
                    <a:gd name="connsiteX272" fmla="*/ 794623 w 1584383"/>
                    <a:gd name="connsiteY272" fmla="*/ 836008 h 1073811"/>
                    <a:gd name="connsiteX273" fmla="*/ 798502 w 1584383"/>
                    <a:gd name="connsiteY273" fmla="*/ 846097 h 1073811"/>
                    <a:gd name="connsiteX274" fmla="*/ 834189 w 1584383"/>
                    <a:gd name="connsiteY274" fmla="*/ 841441 h 1073811"/>
                    <a:gd name="connsiteX275" fmla="*/ 851256 w 1584383"/>
                    <a:gd name="connsiteY275" fmla="*/ 850754 h 1073811"/>
                    <a:gd name="connsiteX276" fmla="*/ 891598 w 1584383"/>
                    <a:gd name="connsiteY276" fmla="*/ 864725 h 1073811"/>
                    <a:gd name="connsiteX277" fmla="*/ 935818 w 1584383"/>
                    <a:gd name="connsiteY277" fmla="*/ 864725 h 1073811"/>
                    <a:gd name="connsiteX278" fmla="*/ 941249 w 1584383"/>
                    <a:gd name="connsiteY278" fmla="*/ 857740 h 1073811"/>
                    <a:gd name="connsiteX279" fmla="*/ 965299 w 1584383"/>
                    <a:gd name="connsiteY279" fmla="*/ 857740 h 1073811"/>
                    <a:gd name="connsiteX280" fmla="*/ 983142 w 1584383"/>
                    <a:gd name="connsiteY280" fmla="*/ 873263 h 1073811"/>
                    <a:gd name="connsiteX281" fmla="*/ 993227 w 1584383"/>
                    <a:gd name="connsiteY281" fmla="*/ 885681 h 1073811"/>
                    <a:gd name="connsiteX282" fmla="*/ 998658 w 1584383"/>
                    <a:gd name="connsiteY282" fmla="*/ 895771 h 1073811"/>
                    <a:gd name="connsiteX283" fmla="*/ 1016501 w 1584383"/>
                    <a:gd name="connsiteY283" fmla="*/ 905085 h 1073811"/>
                    <a:gd name="connsiteX284" fmla="*/ 1028914 w 1584383"/>
                    <a:gd name="connsiteY284" fmla="*/ 890338 h 1073811"/>
                    <a:gd name="connsiteX285" fmla="*/ 1056843 w 1584383"/>
                    <a:gd name="connsiteY285" fmla="*/ 905861 h 1073811"/>
                    <a:gd name="connsiteX286" fmla="*/ 1071583 w 1584383"/>
                    <a:gd name="connsiteY286" fmla="*/ 926817 h 1073811"/>
                    <a:gd name="connsiteX287" fmla="*/ 1075462 w 1584383"/>
                    <a:gd name="connsiteY287" fmla="*/ 938459 h 1073811"/>
                    <a:gd name="connsiteX288" fmla="*/ 1080116 w 1584383"/>
                    <a:gd name="connsiteY288" fmla="*/ 947773 h 1073811"/>
                    <a:gd name="connsiteX289" fmla="*/ 1101839 w 1584383"/>
                    <a:gd name="connsiteY289" fmla="*/ 955534 h 1073811"/>
                    <a:gd name="connsiteX290" fmla="*/ 1108045 w 1584383"/>
                    <a:gd name="connsiteY290" fmla="*/ 957862 h 1073811"/>
                    <a:gd name="connsiteX291" fmla="*/ 1103390 w 1584383"/>
                    <a:gd name="connsiteY291" fmla="*/ 937683 h 1073811"/>
                    <a:gd name="connsiteX292" fmla="*/ 1107269 w 1584383"/>
                    <a:gd name="connsiteY292" fmla="*/ 922936 h 1073811"/>
                    <a:gd name="connsiteX293" fmla="*/ 1118906 w 1584383"/>
                    <a:gd name="connsiteY293" fmla="*/ 913622 h 1073811"/>
                    <a:gd name="connsiteX294" fmla="*/ 1128216 w 1584383"/>
                    <a:gd name="connsiteY294" fmla="*/ 910518 h 1073811"/>
                    <a:gd name="connsiteX295" fmla="*/ 1143732 w 1584383"/>
                    <a:gd name="connsiteY295" fmla="*/ 897323 h 1073811"/>
                    <a:gd name="connsiteX296" fmla="*/ 1151490 w 1584383"/>
                    <a:gd name="connsiteY296" fmla="*/ 894218 h 1073811"/>
                    <a:gd name="connsiteX297" fmla="*/ 1160799 w 1584383"/>
                    <a:gd name="connsiteY297" fmla="*/ 888009 h 1073811"/>
                    <a:gd name="connsiteX298" fmla="*/ 1168557 w 1584383"/>
                    <a:gd name="connsiteY298" fmla="*/ 888785 h 1073811"/>
                    <a:gd name="connsiteX299" fmla="*/ 1176315 w 1584383"/>
                    <a:gd name="connsiteY299" fmla="*/ 890338 h 1073811"/>
                    <a:gd name="connsiteX300" fmla="*/ 1188728 w 1584383"/>
                    <a:gd name="connsiteY300" fmla="*/ 890338 h 1073811"/>
                    <a:gd name="connsiteX301" fmla="*/ 1198813 w 1584383"/>
                    <a:gd name="connsiteY301" fmla="*/ 894995 h 1073811"/>
                    <a:gd name="connsiteX302" fmla="*/ 1212002 w 1584383"/>
                    <a:gd name="connsiteY302" fmla="*/ 898875 h 1073811"/>
                    <a:gd name="connsiteX303" fmla="*/ 1218984 w 1584383"/>
                    <a:gd name="connsiteY303" fmla="*/ 893442 h 1073811"/>
                    <a:gd name="connsiteX304" fmla="*/ 1232948 w 1584383"/>
                    <a:gd name="connsiteY304" fmla="*/ 902756 h 1073811"/>
                    <a:gd name="connsiteX305" fmla="*/ 1229845 w 1584383"/>
                    <a:gd name="connsiteY305" fmla="*/ 894995 h 1073811"/>
                    <a:gd name="connsiteX306" fmla="*/ 1226742 w 1584383"/>
                    <a:gd name="connsiteY306" fmla="*/ 886457 h 1073811"/>
                    <a:gd name="connsiteX307" fmla="*/ 1239930 w 1584383"/>
                    <a:gd name="connsiteY307" fmla="*/ 879472 h 1073811"/>
                    <a:gd name="connsiteX308" fmla="*/ 1250792 w 1584383"/>
                    <a:gd name="connsiteY308" fmla="*/ 877143 h 1073811"/>
                    <a:gd name="connsiteX309" fmla="*/ 1256998 w 1584383"/>
                    <a:gd name="connsiteY309" fmla="*/ 881024 h 1073811"/>
                    <a:gd name="connsiteX310" fmla="*/ 1277944 w 1584383"/>
                    <a:gd name="connsiteY310" fmla="*/ 878696 h 1073811"/>
                    <a:gd name="connsiteX311" fmla="*/ 1292685 w 1584383"/>
                    <a:gd name="connsiteY311" fmla="*/ 888785 h 1073811"/>
                    <a:gd name="connsiteX312" fmla="*/ 1303546 w 1584383"/>
                    <a:gd name="connsiteY312" fmla="*/ 890338 h 1073811"/>
                    <a:gd name="connsiteX313" fmla="*/ 1318286 w 1584383"/>
                    <a:gd name="connsiteY313" fmla="*/ 885681 h 1073811"/>
                    <a:gd name="connsiteX314" fmla="*/ 1333802 w 1584383"/>
                    <a:gd name="connsiteY314" fmla="*/ 902756 h 1073811"/>
                    <a:gd name="connsiteX315" fmla="*/ 1333802 w 1584383"/>
                    <a:gd name="connsiteY315" fmla="*/ 920608 h 1073811"/>
                    <a:gd name="connsiteX316" fmla="*/ 1340008 w 1584383"/>
                    <a:gd name="connsiteY316" fmla="*/ 936130 h 1073811"/>
                    <a:gd name="connsiteX317" fmla="*/ 1346214 w 1584383"/>
                    <a:gd name="connsiteY317" fmla="*/ 952429 h 1073811"/>
                    <a:gd name="connsiteX318" fmla="*/ 1357076 w 1584383"/>
                    <a:gd name="connsiteY318" fmla="*/ 965624 h 1073811"/>
                    <a:gd name="connsiteX319" fmla="*/ 1368713 w 1584383"/>
                    <a:gd name="connsiteY319" fmla="*/ 967952 h 1073811"/>
                    <a:gd name="connsiteX320" fmla="*/ 1375695 w 1584383"/>
                    <a:gd name="connsiteY320" fmla="*/ 949325 h 1073811"/>
                    <a:gd name="connsiteX321" fmla="*/ 1367161 w 1584383"/>
                    <a:gd name="connsiteY321" fmla="*/ 917503 h 1073811"/>
                    <a:gd name="connsiteX322" fmla="*/ 1362506 w 1584383"/>
                    <a:gd name="connsiteY322" fmla="*/ 902756 h 1073811"/>
                    <a:gd name="connsiteX323" fmla="*/ 1353972 w 1584383"/>
                    <a:gd name="connsiteY323" fmla="*/ 872486 h 1073811"/>
                    <a:gd name="connsiteX324" fmla="*/ 1372592 w 1584383"/>
                    <a:gd name="connsiteY324" fmla="*/ 839888 h 1073811"/>
                    <a:gd name="connsiteX325" fmla="*/ 1386556 w 1584383"/>
                    <a:gd name="connsiteY325" fmla="*/ 832127 h 1073811"/>
                    <a:gd name="connsiteX326" fmla="*/ 1398969 w 1584383"/>
                    <a:gd name="connsiteY326" fmla="*/ 819709 h 1073811"/>
                    <a:gd name="connsiteX327" fmla="*/ 1408278 w 1584383"/>
                    <a:gd name="connsiteY327" fmla="*/ 816604 h 1073811"/>
                    <a:gd name="connsiteX328" fmla="*/ 1424570 w 1584383"/>
                    <a:gd name="connsiteY328" fmla="*/ 804962 h 1073811"/>
                    <a:gd name="connsiteX329" fmla="*/ 1426122 w 1584383"/>
                    <a:gd name="connsiteY329" fmla="*/ 794872 h 1073811"/>
                    <a:gd name="connsiteX330" fmla="*/ 1430001 w 1584383"/>
                    <a:gd name="connsiteY330" fmla="*/ 789439 h 1073811"/>
                    <a:gd name="connsiteX331" fmla="*/ 1440862 w 1584383"/>
                    <a:gd name="connsiteY331" fmla="*/ 790215 h 1073811"/>
                    <a:gd name="connsiteX332" fmla="*/ 1444741 w 1584383"/>
                    <a:gd name="connsiteY332" fmla="*/ 780901 h 1073811"/>
                    <a:gd name="connsiteX333" fmla="*/ 1440086 w 1584383"/>
                    <a:gd name="connsiteY333" fmla="*/ 775468 h 1073811"/>
                    <a:gd name="connsiteX334" fmla="*/ 1434655 w 1584383"/>
                    <a:gd name="connsiteY334" fmla="*/ 764602 h 1073811"/>
                    <a:gd name="connsiteX335" fmla="*/ 1434655 w 1584383"/>
                    <a:gd name="connsiteY335" fmla="*/ 756841 h 1073811"/>
                    <a:gd name="connsiteX336" fmla="*/ 1424570 w 1584383"/>
                    <a:gd name="connsiteY336" fmla="*/ 743646 h 1073811"/>
                    <a:gd name="connsiteX337" fmla="*/ 1430776 w 1584383"/>
                    <a:gd name="connsiteY337" fmla="*/ 738213 h 1073811"/>
                    <a:gd name="connsiteX338" fmla="*/ 1433104 w 1584383"/>
                    <a:gd name="connsiteY338" fmla="*/ 718033 h 1073811"/>
                    <a:gd name="connsiteX339" fmla="*/ 1438534 w 1584383"/>
                    <a:gd name="connsiteY339" fmla="*/ 718033 h 1073811"/>
                    <a:gd name="connsiteX340" fmla="*/ 1436983 w 1584383"/>
                    <a:gd name="connsiteY340" fmla="*/ 733556 h 1073811"/>
                    <a:gd name="connsiteX341" fmla="*/ 1440862 w 1584383"/>
                    <a:gd name="connsiteY341" fmla="*/ 752184 h 1073811"/>
                    <a:gd name="connsiteX342" fmla="*/ 1447844 w 1584383"/>
                    <a:gd name="connsiteY342" fmla="*/ 747527 h 1073811"/>
                    <a:gd name="connsiteX343" fmla="*/ 1450171 w 1584383"/>
                    <a:gd name="connsiteY343" fmla="*/ 727347 h 1073811"/>
                    <a:gd name="connsiteX344" fmla="*/ 1450947 w 1584383"/>
                    <a:gd name="connsiteY344" fmla="*/ 721138 h 1073811"/>
                    <a:gd name="connsiteX345" fmla="*/ 1461808 w 1584383"/>
                    <a:gd name="connsiteY345" fmla="*/ 720362 h 1073811"/>
                    <a:gd name="connsiteX346" fmla="*/ 1470342 w 1584383"/>
                    <a:gd name="connsiteY346" fmla="*/ 700958 h 1073811"/>
                    <a:gd name="connsiteX347" fmla="*/ 1478876 w 1584383"/>
                    <a:gd name="connsiteY347" fmla="*/ 696301 h 1073811"/>
                    <a:gd name="connsiteX348" fmla="*/ 1501374 w 1584383"/>
                    <a:gd name="connsiteY348" fmla="*/ 690092 h 1073811"/>
                    <a:gd name="connsiteX349" fmla="*/ 1477324 w 1584383"/>
                    <a:gd name="connsiteY349" fmla="*/ 689316 h 1073811"/>
                    <a:gd name="connsiteX350" fmla="*/ 1502925 w 1584383"/>
                    <a:gd name="connsiteY350" fmla="*/ 681554 h 1073811"/>
                    <a:gd name="connsiteX351" fmla="*/ 1510683 w 1584383"/>
                    <a:gd name="connsiteY351" fmla="*/ 675345 h 1073811"/>
                    <a:gd name="connsiteX352" fmla="*/ 1523872 w 1584383"/>
                    <a:gd name="connsiteY352" fmla="*/ 676121 h 1073811"/>
                    <a:gd name="connsiteX353" fmla="*/ 1519993 w 1584383"/>
                    <a:gd name="connsiteY353" fmla="*/ 663703 h 1073811"/>
                    <a:gd name="connsiteX354" fmla="*/ 1522320 w 1584383"/>
                    <a:gd name="connsiteY354" fmla="*/ 655942 h 1073811"/>
                    <a:gd name="connsiteX355" fmla="*/ 1532406 w 1584383"/>
                    <a:gd name="connsiteY355" fmla="*/ 638866 h 1073811"/>
                    <a:gd name="connsiteX356" fmla="*/ 1541715 w 1584383"/>
                    <a:gd name="connsiteY356" fmla="*/ 633433 h 1073811"/>
                    <a:gd name="connsiteX357" fmla="*/ 1553352 w 1584383"/>
                    <a:gd name="connsiteY357" fmla="*/ 621791 h 1073811"/>
                    <a:gd name="connsiteX358" fmla="*/ 1572747 w 1584383"/>
                    <a:gd name="connsiteY358" fmla="*/ 622567 h 1073811"/>
                    <a:gd name="connsiteX359" fmla="*/ 1584384 w 1584383"/>
                    <a:gd name="connsiteY359" fmla="*/ 614030 h 1073811"/>
                    <a:gd name="connsiteX360" fmla="*/ 1570420 w 1584383"/>
                    <a:gd name="connsiteY360" fmla="*/ 569789 h 10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1584383" h="1073811">
                      <a:moveTo>
                        <a:pt x="592916" y="393604"/>
                      </a:moveTo>
                      <a:cubicBezTo>
                        <a:pt x="595244" y="387395"/>
                        <a:pt x="596019" y="384290"/>
                        <a:pt x="578176" y="377305"/>
                      </a:cubicBezTo>
                      <a:cubicBezTo>
                        <a:pt x="560333" y="370320"/>
                        <a:pt x="562660" y="365663"/>
                        <a:pt x="550247" y="344707"/>
                      </a:cubicBezTo>
                      <a:cubicBezTo>
                        <a:pt x="538611" y="323751"/>
                        <a:pt x="516888" y="314437"/>
                        <a:pt x="516888" y="306676"/>
                      </a:cubicBezTo>
                      <a:cubicBezTo>
                        <a:pt x="516888" y="298914"/>
                        <a:pt x="495942" y="299690"/>
                        <a:pt x="495942" y="305900"/>
                      </a:cubicBezTo>
                      <a:cubicBezTo>
                        <a:pt x="495942" y="312109"/>
                        <a:pt x="486632" y="313661"/>
                        <a:pt x="481977" y="316766"/>
                      </a:cubicBezTo>
                      <a:cubicBezTo>
                        <a:pt x="476547" y="319870"/>
                        <a:pt x="474219" y="315213"/>
                        <a:pt x="470340" y="309004"/>
                      </a:cubicBezTo>
                      <a:cubicBezTo>
                        <a:pt x="465686" y="302795"/>
                        <a:pt x="454824" y="297362"/>
                        <a:pt x="454824" y="293481"/>
                      </a:cubicBezTo>
                      <a:cubicBezTo>
                        <a:pt x="454824" y="289601"/>
                        <a:pt x="451721" y="281839"/>
                        <a:pt x="443963" y="285720"/>
                      </a:cubicBezTo>
                      <a:cubicBezTo>
                        <a:pt x="436205" y="289601"/>
                        <a:pt x="432326" y="285720"/>
                        <a:pt x="429999" y="288824"/>
                      </a:cubicBezTo>
                      <a:cubicBezTo>
                        <a:pt x="427672" y="291929"/>
                        <a:pt x="421465" y="287272"/>
                        <a:pt x="421465" y="287272"/>
                      </a:cubicBezTo>
                      <a:lnTo>
                        <a:pt x="421465" y="46667"/>
                      </a:lnTo>
                      <a:cubicBezTo>
                        <a:pt x="418362" y="46667"/>
                        <a:pt x="416035" y="45891"/>
                        <a:pt x="414483" y="45114"/>
                      </a:cubicBezTo>
                      <a:cubicBezTo>
                        <a:pt x="404398" y="41234"/>
                        <a:pt x="389658" y="34248"/>
                        <a:pt x="381900" y="35801"/>
                      </a:cubicBezTo>
                      <a:cubicBezTo>
                        <a:pt x="374142" y="37353"/>
                        <a:pt x="357850" y="39681"/>
                        <a:pt x="352419" y="36577"/>
                      </a:cubicBezTo>
                      <a:cubicBezTo>
                        <a:pt x="346989" y="33472"/>
                        <a:pt x="339231" y="31144"/>
                        <a:pt x="327594" y="33472"/>
                      </a:cubicBezTo>
                      <a:cubicBezTo>
                        <a:pt x="315957" y="35025"/>
                        <a:pt x="308975" y="27263"/>
                        <a:pt x="294235" y="24158"/>
                      </a:cubicBezTo>
                      <a:cubicBezTo>
                        <a:pt x="279495" y="21054"/>
                        <a:pt x="259324" y="24935"/>
                        <a:pt x="254669" y="27263"/>
                      </a:cubicBezTo>
                      <a:cubicBezTo>
                        <a:pt x="250014" y="28815"/>
                        <a:pt x="250790" y="21830"/>
                        <a:pt x="244584" y="22606"/>
                      </a:cubicBezTo>
                      <a:cubicBezTo>
                        <a:pt x="238377" y="23382"/>
                        <a:pt x="243032" y="19502"/>
                        <a:pt x="239929" y="14845"/>
                      </a:cubicBezTo>
                      <a:cubicBezTo>
                        <a:pt x="236826" y="9412"/>
                        <a:pt x="218982" y="14845"/>
                        <a:pt x="212776" y="14845"/>
                      </a:cubicBezTo>
                      <a:cubicBezTo>
                        <a:pt x="206570" y="15621"/>
                        <a:pt x="205018" y="11740"/>
                        <a:pt x="205018" y="8636"/>
                      </a:cubicBezTo>
                      <a:cubicBezTo>
                        <a:pt x="205018" y="5531"/>
                        <a:pt x="199587" y="6307"/>
                        <a:pt x="197260" y="10964"/>
                      </a:cubicBezTo>
                      <a:cubicBezTo>
                        <a:pt x="194933" y="14845"/>
                        <a:pt x="187951" y="15621"/>
                        <a:pt x="184847" y="13292"/>
                      </a:cubicBezTo>
                      <a:cubicBezTo>
                        <a:pt x="181744" y="10188"/>
                        <a:pt x="191054" y="9412"/>
                        <a:pt x="191054" y="6307"/>
                      </a:cubicBezTo>
                      <a:cubicBezTo>
                        <a:pt x="191054" y="3203"/>
                        <a:pt x="181744" y="1650"/>
                        <a:pt x="178641" y="98"/>
                      </a:cubicBezTo>
                      <a:cubicBezTo>
                        <a:pt x="175538" y="-678"/>
                        <a:pt x="169331" y="3203"/>
                        <a:pt x="162349" y="10188"/>
                      </a:cubicBezTo>
                      <a:cubicBezTo>
                        <a:pt x="155367" y="16397"/>
                        <a:pt x="144506" y="16397"/>
                        <a:pt x="137524" y="15621"/>
                      </a:cubicBezTo>
                      <a:cubicBezTo>
                        <a:pt x="131317" y="14845"/>
                        <a:pt x="122784" y="16397"/>
                        <a:pt x="122784" y="20278"/>
                      </a:cubicBezTo>
                      <a:cubicBezTo>
                        <a:pt x="122784" y="24158"/>
                        <a:pt x="131317" y="23382"/>
                        <a:pt x="125887" y="28815"/>
                      </a:cubicBezTo>
                      <a:cubicBezTo>
                        <a:pt x="121232" y="33472"/>
                        <a:pt x="119680" y="22606"/>
                        <a:pt x="114250" y="27263"/>
                      </a:cubicBezTo>
                      <a:cubicBezTo>
                        <a:pt x="109595" y="32696"/>
                        <a:pt x="94855" y="31920"/>
                        <a:pt x="91752" y="31144"/>
                      </a:cubicBezTo>
                      <a:cubicBezTo>
                        <a:pt x="88649" y="30368"/>
                        <a:pt x="77012" y="42786"/>
                        <a:pt x="73133" y="46667"/>
                      </a:cubicBezTo>
                      <a:cubicBezTo>
                        <a:pt x="70029" y="49771"/>
                        <a:pt x="76236" y="52876"/>
                        <a:pt x="66926" y="62966"/>
                      </a:cubicBezTo>
                      <a:cubicBezTo>
                        <a:pt x="57617" y="73056"/>
                        <a:pt x="32791" y="70727"/>
                        <a:pt x="27361" y="70727"/>
                      </a:cubicBezTo>
                      <a:cubicBezTo>
                        <a:pt x="21930" y="70727"/>
                        <a:pt x="25809" y="76936"/>
                        <a:pt x="23482" y="80041"/>
                      </a:cubicBezTo>
                      <a:cubicBezTo>
                        <a:pt x="20379" y="83922"/>
                        <a:pt x="26585" y="87026"/>
                        <a:pt x="40549" y="90907"/>
                      </a:cubicBezTo>
                      <a:cubicBezTo>
                        <a:pt x="54514" y="94788"/>
                        <a:pt x="64599" y="113415"/>
                        <a:pt x="66150" y="118072"/>
                      </a:cubicBezTo>
                      <a:cubicBezTo>
                        <a:pt x="67702" y="122729"/>
                        <a:pt x="85545" y="118072"/>
                        <a:pt x="92528" y="118848"/>
                      </a:cubicBezTo>
                      <a:cubicBezTo>
                        <a:pt x="99510" y="119624"/>
                        <a:pt x="91752" y="129714"/>
                        <a:pt x="97958" y="132043"/>
                      </a:cubicBezTo>
                      <a:cubicBezTo>
                        <a:pt x="104165" y="135147"/>
                        <a:pt x="112698" y="130491"/>
                        <a:pt x="114250" y="135147"/>
                      </a:cubicBezTo>
                      <a:cubicBezTo>
                        <a:pt x="115801" y="139804"/>
                        <a:pt x="102613" y="135147"/>
                        <a:pt x="95631" y="140580"/>
                      </a:cubicBezTo>
                      <a:cubicBezTo>
                        <a:pt x="88649" y="146013"/>
                        <a:pt x="85545" y="148342"/>
                        <a:pt x="82442" y="144461"/>
                      </a:cubicBezTo>
                      <a:cubicBezTo>
                        <a:pt x="79339" y="140580"/>
                        <a:pt x="68478" y="142909"/>
                        <a:pt x="62272" y="143685"/>
                      </a:cubicBezTo>
                      <a:cubicBezTo>
                        <a:pt x="56065" y="144461"/>
                        <a:pt x="62272" y="136700"/>
                        <a:pt x="62272" y="132819"/>
                      </a:cubicBezTo>
                      <a:cubicBezTo>
                        <a:pt x="62272" y="129714"/>
                        <a:pt x="54514" y="126610"/>
                        <a:pt x="42877" y="133595"/>
                      </a:cubicBezTo>
                      <a:cubicBezTo>
                        <a:pt x="31240" y="139804"/>
                        <a:pt x="35894" y="137476"/>
                        <a:pt x="34343" y="142909"/>
                      </a:cubicBezTo>
                      <a:cubicBezTo>
                        <a:pt x="32791" y="148342"/>
                        <a:pt x="28136" y="139804"/>
                        <a:pt x="21154" y="144461"/>
                      </a:cubicBezTo>
                      <a:cubicBezTo>
                        <a:pt x="14172" y="149118"/>
                        <a:pt x="1759" y="152223"/>
                        <a:pt x="208" y="156879"/>
                      </a:cubicBezTo>
                      <a:cubicBezTo>
                        <a:pt x="-2120" y="161536"/>
                        <a:pt x="15724" y="164641"/>
                        <a:pt x="22706" y="166193"/>
                      </a:cubicBezTo>
                      <a:cubicBezTo>
                        <a:pt x="29688" y="167746"/>
                        <a:pt x="14172" y="172402"/>
                        <a:pt x="19603" y="173955"/>
                      </a:cubicBezTo>
                      <a:cubicBezTo>
                        <a:pt x="25033" y="175507"/>
                        <a:pt x="22706" y="180940"/>
                        <a:pt x="31240" y="185597"/>
                      </a:cubicBezTo>
                      <a:cubicBezTo>
                        <a:pt x="39773" y="190254"/>
                        <a:pt x="59168" y="185597"/>
                        <a:pt x="64599" y="185597"/>
                      </a:cubicBezTo>
                      <a:cubicBezTo>
                        <a:pt x="70029" y="185597"/>
                        <a:pt x="74684" y="191806"/>
                        <a:pt x="78563" y="187149"/>
                      </a:cubicBezTo>
                      <a:cubicBezTo>
                        <a:pt x="82442" y="182492"/>
                        <a:pt x="97958" y="170074"/>
                        <a:pt x="106492" y="177835"/>
                      </a:cubicBezTo>
                      <a:cubicBezTo>
                        <a:pt x="114250" y="184821"/>
                        <a:pt x="97958" y="184045"/>
                        <a:pt x="101837" y="188702"/>
                      </a:cubicBezTo>
                      <a:cubicBezTo>
                        <a:pt x="105716" y="193358"/>
                        <a:pt x="111147" y="204224"/>
                        <a:pt x="103389" y="209657"/>
                      </a:cubicBezTo>
                      <a:cubicBezTo>
                        <a:pt x="95631" y="215090"/>
                        <a:pt x="88649" y="211210"/>
                        <a:pt x="83994" y="211210"/>
                      </a:cubicBezTo>
                      <a:cubicBezTo>
                        <a:pt x="80115" y="211210"/>
                        <a:pt x="82442" y="218971"/>
                        <a:pt x="75460" y="223628"/>
                      </a:cubicBezTo>
                      <a:cubicBezTo>
                        <a:pt x="69254" y="229061"/>
                        <a:pt x="63823" y="218195"/>
                        <a:pt x="56065" y="218195"/>
                      </a:cubicBezTo>
                      <a:cubicBezTo>
                        <a:pt x="47531" y="218195"/>
                        <a:pt x="49859" y="229061"/>
                        <a:pt x="49859" y="233718"/>
                      </a:cubicBezTo>
                      <a:cubicBezTo>
                        <a:pt x="49859" y="239151"/>
                        <a:pt x="37446" y="232942"/>
                        <a:pt x="34343" y="245360"/>
                      </a:cubicBezTo>
                      <a:cubicBezTo>
                        <a:pt x="31240" y="257778"/>
                        <a:pt x="18051" y="246912"/>
                        <a:pt x="26585" y="259331"/>
                      </a:cubicBezTo>
                      <a:cubicBezTo>
                        <a:pt x="35119" y="271749"/>
                        <a:pt x="33567" y="263988"/>
                        <a:pt x="40549" y="268645"/>
                      </a:cubicBezTo>
                      <a:cubicBezTo>
                        <a:pt x="47531" y="273301"/>
                        <a:pt x="32791" y="281839"/>
                        <a:pt x="39773" y="283391"/>
                      </a:cubicBezTo>
                      <a:cubicBezTo>
                        <a:pt x="46756" y="284944"/>
                        <a:pt x="54514" y="297362"/>
                        <a:pt x="59168" y="302019"/>
                      </a:cubicBezTo>
                      <a:cubicBezTo>
                        <a:pt x="63823" y="306676"/>
                        <a:pt x="70029" y="299690"/>
                        <a:pt x="77787" y="298914"/>
                      </a:cubicBezTo>
                      <a:cubicBezTo>
                        <a:pt x="84770" y="298914"/>
                        <a:pt x="81666" y="288824"/>
                        <a:pt x="85545" y="292705"/>
                      </a:cubicBezTo>
                      <a:cubicBezTo>
                        <a:pt x="89424" y="296586"/>
                        <a:pt x="95631" y="307452"/>
                        <a:pt x="91752" y="310556"/>
                      </a:cubicBezTo>
                      <a:cubicBezTo>
                        <a:pt x="87873" y="313661"/>
                        <a:pt x="90976" y="322199"/>
                        <a:pt x="90200" y="326079"/>
                      </a:cubicBezTo>
                      <a:cubicBezTo>
                        <a:pt x="89424" y="329960"/>
                        <a:pt x="106492" y="329184"/>
                        <a:pt x="107268" y="323751"/>
                      </a:cubicBezTo>
                      <a:cubicBezTo>
                        <a:pt x="108043" y="319094"/>
                        <a:pt x="121232" y="317542"/>
                        <a:pt x="128990" y="325303"/>
                      </a:cubicBezTo>
                      <a:cubicBezTo>
                        <a:pt x="135972" y="333065"/>
                        <a:pt x="138300" y="334617"/>
                        <a:pt x="138300" y="328408"/>
                      </a:cubicBezTo>
                      <a:cubicBezTo>
                        <a:pt x="138300" y="322199"/>
                        <a:pt x="144506" y="315213"/>
                        <a:pt x="144506" y="320646"/>
                      </a:cubicBezTo>
                      <a:cubicBezTo>
                        <a:pt x="144506" y="326079"/>
                        <a:pt x="150712" y="326856"/>
                        <a:pt x="161573" y="322199"/>
                      </a:cubicBezTo>
                      <a:cubicBezTo>
                        <a:pt x="172435" y="317542"/>
                        <a:pt x="167780" y="322199"/>
                        <a:pt x="161573" y="329184"/>
                      </a:cubicBezTo>
                      <a:cubicBezTo>
                        <a:pt x="153815" y="338498"/>
                        <a:pt x="161573" y="352468"/>
                        <a:pt x="156143" y="354021"/>
                      </a:cubicBezTo>
                      <a:cubicBezTo>
                        <a:pt x="150712" y="355573"/>
                        <a:pt x="146058" y="369544"/>
                        <a:pt x="136748" y="370320"/>
                      </a:cubicBezTo>
                      <a:cubicBezTo>
                        <a:pt x="127438" y="371096"/>
                        <a:pt x="112698" y="388171"/>
                        <a:pt x="110371" y="391276"/>
                      </a:cubicBezTo>
                      <a:cubicBezTo>
                        <a:pt x="108043" y="394380"/>
                        <a:pt x="88649" y="385843"/>
                        <a:pt x="86321" y="393604"/>
                      </a:cubicBezTo>
                      <a:cubicBezTo>
                        <a:pt x="83218" y="401366"/>
                        <a:pt x="71581" y="407575"/>
                        <a:pt x="74684" y="410679"/>
                      </a:cubicBezTo>
                      <a:cubicBezTo>
                        <a:pt x="77012" y="413008"/>
                        <a:pt x="92528" y="404470"/>
                        <a:pt x="93303" y="400589"/>
                      </a:cubicBezTo>
                      <a:cubicBezTo>
                        <a:pt x="94079" y="396709"/>
                        <a:pt x="96407" y="397485"/>
                        <a:pt x="98734" y="400589"/>
                      </a:cubicBezTo>
                      <a:cubicBezTo>
                        <a:pt x="101837" y="403694"/>
                        <a:pt x="108043" y="399037"/>
                        <a:pt x="111147" y="396709"/>
                      </a:cubicBezTo>
                      <a:cubicBezTo>
                        <a:pt x="114250" y="393604"/>
                        <a:pt x="119680" y="395156"/>
                        <a:pt x="122784" y="395156"/>
                      </a:cubicBezTo>
                      <a:cubicBezTo>
                        <a:pt x="125887" y="395156"/>
                        <a:pt x="127438" y="391276"/>
                        <a:pt x="136748" y="389723"/>
                      </a:cubicBezTo>
                      <a:cubicBezTo>
                        <a:pt x="146058" y="388171"/>
                        <a:pt x="143730" y="385067"/>
                        <a:pt x="146058" y="380410"/>
                      </a:cubicBezTo>
                      <a:cubicBezTo>
                        <a:pt x="148385" y="375753"/>
                        <a:pt x="170107" y="364887"/>
                        <a:pt x="174762" y="364111"/>
                      </a:cubicBezTo>
                      <a:cubicBezTo>
                        <a:pt x="178641" y="363334"/>
                        <a:pt x="176314" y="356349"/>
                        <a:pt x="180968" y="355573"/>
                      </a:cubicBezTo>
                      <a:cubicBezTo>
                        <a:pt x="185623" y="355573"/>
                        <a:pt x="192605" y="349364"/>
                        <a:pt x="198036" y="344707"/>
                      </a:cubicBezTo>
                      <a:cubicBezTo>
                        <a:pt x="204242" y="340050"/>
                        <a:pt x="205018" y="341602"/>
                        <a:pt x="209673" y="340050"/>
                      </a:cubicBezTo>
                      <a:cubicBezTo>
                        <a:pt x="214328" y="338498"/>
                        <a:pt x="210449" y="329184"/>
                        <a:pt x="215103" y="328408"/>
                      </a:cubicBezTo>
                      <a:cubicBezTo>
                        <a:pt x="219758" y="327632"/>
                        <a:pt x="222861" y="324527"/>
                        <a:pt x="222861" y="320646"/>
                      </a:cubicBezTo>
                      <a:cubicBezTo>
                        <a:pt x="222861" y="316766"/>
                        <a:pt x="211224" y="316766"/>
                        <a:pt x="210449" y="314437"/>
                      </a:cubicBezTo>
                      <a:cubicBezTo>
                        <a:pt x="209673" y="312109"/>
                        <a:pt x="219758" y="302795"/>
                        <a:pt x="222861" y="303571"/>
                      </a:cubicBezTo>
                      <a:cubicBezTo>
                        <a:pt x="226740" y="303571"/>
                        <a:pt x="232947" y="299690"/>
                        <a:pt x="232947" y="294257"/>
                      </a:cubicBezTo>
                      <a:cubicBezTo>
                        <a:pt x="232947" y="288824"/>
                        <a:pt x="239153" y="288048"/>
                        <a:pt x="243032" y="282615"/>
                      </a:cubicBezTo>
                      <a:cubicBezTo>
                        <a:pt x="247687" y="277958"/>
                        <a:pt x="246135" y="273301"/>
                        <a:pt x="250790" y="273301"/>
                      </a:cubicBezTo>
                      <a:cubicBezTo>
                        <a:pt x="255445" y="273301"/>
                        <a:pt x="259324" y="267092"/>
                        <a:pt x="263979" y="263988"/>
                      </a:cubicBezTo>
                      <a:cubicBezTo>
                        <a:pt x="268633" y="260883"/>
                        <a:pt x="263979" y="267092"/>
                        <a:pt x="273288" y="267868"/>
                      </a:cubicBezTo>
                      <a:cubicBezTo>
                        <a:pt x="282598" y="267868"/>
                        <a:pt x="280270" y="277182"/>
                        <a:pt x="273288" y="274078"/>
                      </a:cubicBezTo>
                      <a:cubicBezTo>
                        <a:pt x="266306" y="270973"/>
                        <a:pt x="263203" y="270973"/>
                        <a:pt x="256996" y="277182"/>
                      </a:cubicBezTo>
                      <a:cubicBezTo>
                        <a:pt x="250790" y="283391"/>
                        <a:pt x="255445" y="284944"/>
                        <a:pt x="250790" y="291153"/>
                      </a:cubicBezTo>
                      <a:cubicBezTo>
                        <a:pt x="246135" y="297362"/>
                        <a:pt x="245359" y="302019"/>
                        <a:pt x="251566" y="302795"/>
                      </a:cubicBezTo>
                      <a:cubicBezTo>
                        <a:pt x="257772" y="303571"/>
                        <a:pt x="251566" y="308228"/>
                        <a:pt x="246135" y="309780"/>
                      </a:cubicBezTo>
                      <a:cubicBezTo>
                        <a:pt x="239929" y="311333"/>
                        <a:pt x="244584" y="315213"/>
                        <a:pt x="252342" y="315213"/>
                      </a:cubicBezTo>
                      <a:cubicBezTo>
                        <a:pt x="260100" y="315213"/>
                        <a:pt x="271737" y="303571"/>
                        <a:pt x="283373" y="298138"/>
                      </a:cubicBezTo>
                      <a:cubicBezTo>
                        <a:pt x="294235" y="292705"/>
                        <a:pt x="302768" y="298138"/>
                        <a:pt x="305872" y="297362"/>
                      </a:cubicBezTo>
                      <a:cubicBezTo>
                        <a:pt x="308975" y="296586"/>
                        <a:pt x="302768" y="291153"/>
                        <a:pt x="305872" y="289601"/>
                      </a:cubicBezTo>
                      <a:cubicBezTo>
                        <a:pt x="309751" y="288048"/>
                        <a:pt x="301217" y="286496"/>
                        <a:pt x="298889" y="280287"/>
                      </a:cubicBezTo>
                      <a:cubicBezTo>
                        <a:pt x="296562" y="274078"/>
                        <a:pt x="302768" y="277958"/>
                        <a:pt x="304320" y="272525"/>
                      </a:cubicBezTo>
                      <a:cubicBezTo>
                        <a:pt x="305872" y="267092"/>
                        <a:pt x="309751" y="269421"/>
                        <a:pt x="312854" y="271749"/>
                      </a:cubicBezTo>
                      <a:cubicBezTo>
                        <a:pt x="315957" y="274078"/>
                        <a:pt x="321388" y="269421"/>
                        <a:pt x="324491" y="275630"/>
                      </a:cubicBezTo>
                      <a:cubicBezTo>
                        <a:pt x="327594" y="281839"/>
                        <a:pt x="330697" y="274078"/>
                        <a:pt x="336903" y="278734"/>
                      </a:cubicBezTo>
                      <a:cubicBezTo>
                        <a:pt x="342334" y="283391"/>
                        <a:pt x="336128" y="282615"/>
                        <a:pt x="329921" y="284167"/>
                      </a:cubicBezTo>
                      <a:cubicBezTo>
                        <a:pt x="323715" y="285720"/>
                        <a:pt x="326818" y="293481"/>
                        <a:pt x="331473" y="289601"/>
                      </a:cubicBezTo>
                      <a:cubicBezTo>
                        <a:pt x="336128" y="285720"/>
                        <a:pt x="340007" y="283391"/>
                        <a:pt x="343886" y="287272"/>
                      </a:cubicBezTo>
                      <a:cubicBezTo>
                        <a:pt x="347765" y="291153"/>
                        <a:pt x="350092" y="289601"/>
                        <a:pt x="353195" y="285720"/>
                      </a:cubicBezTo>
                      <a:cubicBezTo>
                        <a:pt x="356298" y="282615"/>
                        <a:pt x="356298" y="285720"/>
                        <a:pt x="356298" y="288824"/>
                      </a:cubicBezTo>
                      <a:cubicBezTo>
                        <a:pt x="356298" y="291929"/>
                        <a:pt x="363281" y="292705"/>
                        <a:pt x="374142" y="294257"/>
                      </a:cubicBezTo>
                      <a:cubicBezTo>
                        <a:pt x="384227" y="295810"/>
                        <a:pt x="402846" y="293481"/>
                        <a:pt x="408277" y="293481"/>
                      </a:cubicBezTo>
                      <a:cubicBezTo>
                        <a:pt x="412931" y="293481"/>
                        <a:pt x="411380" y="300467"/>
                        <a:pt x="422241" y="302795"/>
                      </a:cubicBezTo>
                      <a:cubicBezTo>
                        <a:pt x="433102" y="305123"/>
                        <a:pt x="435430" y="291929"/>
                        <a:pt x="441636" y="296586"/>
                      </a:cubicBezTo>
                      <a:cubicBezTo>
                        <a:pt x="447067" y="301243"/>
                        <a:pt x="441636" y="302795"/>
                        <a:pt x="438533" y="305900"/>
                      </a:cubicBezTo>
                      <a:cubicBezTo>
                        <a:pt x="435430" y="309004"/>
                        <a:pt x="441636" y="309780"/>
                        <a:pt x="446291" y="311333"/>
                      </a:cubicBezTo>
                      <a:cubicBezTo>
                        <a:pt x="450170" y="312885"/>
                        <a:pt x="460255" y="315989"/>
                        <a:pt x="464910" y="320646"/>
                      </a:cubicBezTo>
                      <a:cubicBezTo>
                        <a:pt x="469565" y="325303"/>
                        <a:pt x="471892" y="329960"/>
                        <a:pt x="483529" y="335393"/>
                      </a:cubicBezTo>
                      <a:cubicBezTo>
                        <a:pt x="494390" y="340826"/>
                        <a:pt x="483529" y="321423"/>
                        <a:pt x="492839" y="327632"/>
                      </a:cubicBezTo>
                      <a:cubicBezTo>
                        <a:pt x="501372" y="333841"/>
                        <a:pt x="498269" y="327632"/>
                        <a:pt x="505251" y="333841"/>
                      </a:cubicBezTo>
                      <a:cubicBezTo>
                        <a:pt x="512233" y="340050"/>
                        <a:pt x="509906" y="330736"/>
                        <a:pt x="506803" y="320646"/>
                      </a:cubicBezTo>
                      <a:cubicBezTo>
                        <a:pt x="503700" y="310556"/>
                        <a:pt x="509906" y="317542"/>
                        <a:pt x="513009" y="322199"/>
                      </a:cubicBezTo>
                      <a:cubicBezTo>
                        <a:pt x="516112" y="326856"/>
                        <a:pt x="516112" y="336169"/>
                        <a:pt x="513785" y="342378"/>
                      </a:cubicBezTo>
                      <a:cubicBezTo>
                        <a:pt x="511458" y="348588"/>
                        <a:pt x="501372" y="343155"/>
                        <a:pt x="502148" y="340050"/>
                      </a:cubicBezTo>
                      <a:cubicBezTo>
                        <a:pt x="502924" y="336945"/>
                        <a:pt x="492063" y="337722"/>
                        <a:pt x="491287" y="343155"/>
                      </a:cubicBezTo>
                      <a:cubicBezTo>
                        <a:pt x="491287" y="347812"/>
                        <a:pt x="498269" y="357125"/>
                        <a:pt x="503700" y="358678"/>
                      </a:cubicBezTo>
                      <a:cubicBezTo>
                        <a:pt x="509130" y="359454"/>
                        <a:pt x="505251" y="367991"/>
                        <a:pt x="508354" y="369544"/>
                      </a:cubicBezTo>
                      <a:cubicBezTo>
                        <a:pt x="513009" y="371096"/>
                        <a:pt x="513009" y="379634"/>
                        <a:pt x="515337" y="378857"/>
                      </a:cubicBezTo>
                      <a:cubicBezTo>
                        <a:pt x="518440" y="377305"/>
                        <a:pt x="516888" y="366439"/>
                        <a:pt x="513785" y="361782"/>
                      </a:cubicBezTo>
                      <a:cubicBezTo>
                        <a:pt x="510682" y="357125"/>
                        <a:pt x="512233" y="350140"/>
                        <a:pt x="516112" y="351692"/>
                      </a:cubicBezTo>
                      <a:cubicBezTo>
                        <a:pt x="519991" y="353245"/>
                        <a:pt x="516112" y="360230"/>
                        <a:pt x="518440" y="362558"/>
                      </a:cubicBezTo>
                      <a:cubicBezTo>
                        <a:pt x="520767" y="364887"/>
                        <a:pt x="523095" y="360230"/>
                        <a:pt x="527749" y="357125"/>
                      </a:cubicBezTo>
                      <a:cubicBezTo>
                        <a:pt x="532404" y="354021"/>
                        <a:pt x="525422" y="346259"/>
                        <a:pt x="527749" y="342378"/>
                      </a:cubicBezTo>
                      <a:cubicBezTo>
                        <a:pt x="529301" y="338498"/>
                        <a:pt x="534732" y="345483"/>
                        <a:pt x="537059" y="353245"/>
                      </a:cubicBezTo>
                      <a:cubicBezTo>
                        <a:pt x="539386" y="360230"/>
                        <a:pt x="531628" y="360230"/>
                        <a:pt x="531628" y="364111"/>
                      </a:cubicBezTo>
                      <a:cubicBezTo>
                        <a:pt x="531628" y="367991"/>
                        <a:pt x="525422" y="366439"/>
                        <a:pt x="523095" y="367991"/>
                      </a:cubicBezTo>
                      <a:cubicBezTo>
                        <a:pt x="520767" y="370320"/>
                        <a:pt x="522319" y="384290"/>
                        <a:pt x="524646" y="384290"/>
                      </a:cubicBezTo>
                      <a:cubicBezTo>
                        <a:pt x="527749" y="384290"/>
                        <a:pt x="529301" y="372648"/>
                        <a:pt x="530853" y="378857"/>
                      </a:cubicBezTo>
                      <a:cubicBezTo>
                        <a:pt x="532404" y="385067"/>
                        <a:pt x="539386" y="371096"/>
                        <a:pt x="540938" y="376529"/>
                      </a:cubicBezTo>
                      <a:cubicBezTo>
                        <a:pt x="542490" y="381962"/>
                        <a:pt x="551023" y="388171"/>
                        <a:pt x="554126" y="386619"/>
                      </a:cubicBezTo>
                      <a:cubicBezTo>
                        <a:pt x="557230" y="385067"/>
                        <a:pt x="552575" y="379634"/>
                        <a:pt x="547920" y="378857"/>
                      </a:cubicBezTo>
                      <a:cubicBezTo>
                        <a:pt x="543265" y="378857"/>
                        <a:pt x="544041" y="370320"/>
                        <a:pt x="547920" y="370320"/>
                      </a:cubicBezTo>
                      <a:cubicBezTo>
                        <a:pt x="552575" y="370320"/>
                        <a:pt x="560333" y="381962"/>
                        <a:pt x="560333" y="385843"/>
                      </a:cubicBezTo>
                      <a:cubicBezTo>
                        <a:pt x="560333" y="389723"/>
                        <a:pt x="556454" y="389723"/>
                        <a:pt x="552575" y="393604"/>
                      </a:cubicBezTo>
                      <a:cubicBezTo>
                        <a:pt x="548696" y="397485"/>
                        <a:pt x="543265" y="386619"/>
                        <a:pt x="539386" y="387395"/>
                      </a:cubicBezTo>
                      <a:cubicBezTo>
                        <a:pt x="534732" y="387395"/>
                        <a:pt x="539386" y="394380"/>
                        <a:pt x="541714" y="399813"/>
                      </a:cubicBezTo>
                      <a:cubicBezTo>
                        <a:pt x="544041" y="404470"/>
                        <a:pt x="536283" y="411455"/>
                        <a:pt x="541714" y="415336"/>
                      </a:cubicBezTo>
                      <a:cubicBezTo>
                        <a:pt x="547920" y="419217"/>
                        <a:pt x="545593" y="413008"/>
                        <a:pt x="547144" y="409903"/>
                      </a:cubicBezTo>
                      <a:cubicBezTo>
                        <a:pt x="547920" y="406799"/>
                        <a:pt x="552575" y="410679"/>
                        <a:pt x="555678" y="413008"/>
                      </a:cubicBezTo>
                      <a:cubicBezTo>
                        <a:pt x="558781" y="415336"/>
                        <a:pt x="558781" y="407575"/>
                        <a:pt x="558781" y="404470"/>
                      </a:cubicBezTo>
                      <a:cubicBezTo>
                        <a:pt x="558781" y="401366"/>
                        <a:pt x="564212" y="402918"/>
                        <a:pt x="566539" y="407575"/>
                      </a:cubicBezTo>
                      <a:cubicBezTo>
                        <a:pt x="569642" y="411455"/>
                        <a:pt x="569642" y="402918"/>
                        <a:pt x="573521" y="403694"/>
                      </a:cubicBezTo>
                      <a:cubicBezTo>
                        <a:pt x="577400" y="404470"/>
                        <a:pt x="575073" y="410679"/>
                        <a:pt x="575073" y="414560"/>
                      </a:cubicBezTo>
                      <a:cubicBezTo>
                        <a:pt x="575073" y="418441"/>
                        <a:pt x="582055" y="411455"/>
                        <a:pt x="581279" y="415336"/>
                      </a:cubicBezTo>
                      <a:cubicBezTo>
                        <a:pt x="581279" y="416112"/>
                        <a:pt x="581279" y="416888"/>
                        <a:pt x="581279" y="416888"/>
                      </a:cubicBezTo>
                      <a:cubicBezTo>
                        <a:pt x="585158" y="413784"/>
                        <a:pt x="589037" y="411455"/>
                        <a:pt x="592140" y="409127"/>
                      </a:cubicBezTo>
                      <a:cubicBezTo>
                        <a:pt x="603777" y="402918"/>
                        <a:pt x="590589" y="399813"/>
                        <a:pt x="592916" y="393604"/>
                      </a:cubicBezTo>
                      <a:close/>
                      <a:moveTo>
                        <a:pt x="9517" y="443277"/>
                      </a:moveTo>
                      <a:cubicBezTo>
                        <a:pt x="18051" y="440173"/>
                        <a:pt x="21154" y="435516"/>
                        <a:pt x="18051" y="431635"/>
                      </a:cubicBezTo>
                      <a:cubicBezTo>
                        <a:pt x="14172" y="426978"/>
                        <a:pt x="3311" y="445606"/>
                        <a:pt x="9517" y="443277"/>
                      </a:cubicBezTo>
                      <a:close/>
                      <a:moveTo>
                        <a:pt x="68478" y="411455"/>
                      </a:moveTo>
                      <a:cubicBezTo>
                        <a:pt x="60720" y="408351"/>
                        <a:pt x="40549" y="420769"/>
                        <a:pt x="47531" y="421545"/>
                      </a:cubicBezTo>
                      <a:cubicBezTo>
                        <a:pt x="52186" y="422322"/>
                        <a:pt x="54514" y="417665"/>
                        <a:pt x="59944" y="417665"/>
                      </a:cubicBezTo>
                      <a:cubicBezTo>
                        <a:pt x="65375" y="417665"/>
                        <a:pt x="76236" y="414560"/>
                        <a:pt x="68478" y="411455"/>
                      </a:cubicBezTo>
                      <a:close/>
                      <a:moveTo>
                        <a:pt x="243808" y="330736"/>
                      </a:moveTo>
                      <a:cubicBezTo>
                        <a:pt x="243808" y="326856"/>
                        <a:pt x="238377" y="327632"/>
                        <a:pt x="231395" y="335393"/>
                      </a:cubicBezTo>
                      <a:cubicBezTo>
                        <a:pt x="224413" y="343155"/>
                        <a:pt x="218982" y="347812"/>
                        <a:pt x="217431" y="351692"/>
                      </a:cubicBezTo>
                      <a:cubicBezTo>
                        <a:pt x="216655" y="355573"/>
                        <a:pt x="208121" y="350916"/>
                        <a:pt x="205794" y="355573"/>
                      </a:cubicBezTo>
                      <a:cubicBezTo>
                        <a:pt x="203466" y="360230"/>
                        <a:pt x="207345" y="371096"/>
                        <a:pt x="212000" y="367991"/>
                      </a:cubicBezTo>
                      <a:cubicBezTo>
                        <a:pt x="216655" y="364887"/>
                        <a:pt x="217431" y="367991"/>
                        <a:pt x="220534" y="367991"/>
                      </a:cubicBezTo>
                      <a:cubicBezTo>
                        <a:pt x="223637" y="367991"/>
                        <a:pt x="237601" y="358678"/>
                        <a:pt x="240705" y="353245"/>
                      </a:cubicBezTo>
                      <a:cubicBezTo>
                        <a:pt x="243808" y="348588"/>
                        <a:pt x="235274" y="347035"/>
                        <a:pt x="234498" y="343931"/>
                      </a:cubicBezTo>
                      <a:cubicBezTo>
                        <a:pt x="234498" y="340826"/>
                        <a:pt x="241480" y="340826"/>
                        <a:pt x="245359" y="338498"/>
                      </a:cubicBezTo>
                      <a:cubicBezTo>
                        <a:pt x="250790" y="336169"/>
                        <a:pt x="243032" y="334617"/>
                        <a:pt x="243808" y="330736"/>
                      </a:cubicBezTo>
                      <a:close/>
                      <a:moveTo>
                        <a:pt x="23482" y="289601"/>
                      </a:moveTo>
                      <a:cubicBezTo>
                        <a:pt x="22706" y="284167"/>
                        <a:pt x="7966" y="289601"/>
                        <a:pt x="9517" y="294257"/>
                      </a:cubicBezTo>
                      <a:cubicBezTo>
                        <a:pt x="11069" y="299690"/>
                        <a:pt x="25033" y="302795"/>
                        <a:pt x="31240" y="300467"/>
                      </a:cubicBezTo>
                      <a:cubicBezTo>
                        <a:pt x="36670" y="298914"/>
                        <a:pt x="38222" y="293481"/>
                        <a:pt x="34343" y="289601"/>
                      </a:cubicBezTo>
                      <a:cubicBezTo>
                        <a:pt x="30464" y="286496"/>
                        <a:pt x="24257" y="295034"/>
                        <a:pt x="23482" y="289601"/>
                      </a:cubicBezTo>
                      <a:close/>
                      <a:moveTo>
                        <a:pt x="191829" y="1054105"/>
                      </a:moveTo>
                      <a:cubicBezTo>
                        <a:pt x="183296" y="1054881"/>
                        <a:pt x="187951" y="1076613"/>
                        <a:pt x="192605" y="1073508"/>
                      </a:cubicBezTo>
                      <a:cubicBezTo>
                        <a:pt x="195708" y="1071180"/>
                        <a:pt x="201915" y="1070404"/>
                        <a:pt x="203466" y="1067299"/>
                      </a:cubicBezTo>
                      <a:cubicBezTo>
                        <a:pt x="206570" y="1061866"/>
                        <a:pt x="200363" y="1052552"/>
                        <a:pt x="191829" y="1054105"/>
                      </a:cubicBezTo>
                      <a:close/>
                      <a:moveTo>
                        <a:pt x="180193" y="1040134"/>
                      </a:moveTo>
                      <a:cubicBezTo>
                        <a:pt x="174762" y="1040910"/>
                        <a:pt x="178641" y="1050224"/>
                        <a:pt x="181744" y="1047895"/>
                      </a:cubicBezTo>
                      <a:cubicBezTo>
                        <a:pt x="187175" y="1044015"/>
                        <a:pt x="185623" y="1040134"/>
                        <a:pt x="180193" y="1040134"/>
                      </a:cubicBezTo>
                      <a:close/>
                      <a:moveTo>
                        <a:pt x="126663" y="1023059"/>
                      </a:moveTo>
                      <a:cubicBezTo>
                        <a:pt x="131317" y="1027716"/>
                        <a:pt x="134421" y="1026940"/>
                        <a:pt x="135972" y="1022283"/>
                      </a:cubicBezTo>
                      <a:cubicBezTo>
                        <a:pt x="136748" y="1017626"/>
                        <a:pt x="121232" y="1017626"/>
                        <a:pt x="126663" y="1023059"/>
                      </a:cubicBezTo>
                      <a:close/>
                      <a:moveTo>
                        <a:pt x="150712" y="1033149"/>
                      </a:moveTo>
                      <a:cubicBezTo>
                        <a:pt x="153815" y="1038582"/>
                        <a:pt x="157694" y="1039358"/>
                        <a:pt x="160022" y="1034701"/>
                      </a:cubicBezTo>
                      <a:cubicBezTo>
                        <a:pt x="163125" y="1030044"/>
                        <a:pt x="146833" y="1027716"/>
                        <a:pt x="150712" y="1033149"/>
                      </a:cubicBezTo>
                      <a:close/>
                      <a:moveTo>
                        <a:pt x="1570420" y="569789"/>
                      </a:moveTo>
                      <a:cubicBezTo>
                        <a:pt x="1569644" y="565133"/>
                        <a:pt x="1556455" y="569013"/>
                        <a:pt x="1549473" y="563580"/>
                      </a:cubicBezTo>
                      <a:cubicBezTo>
                        <a:pt x="1543267" y="558147"/>
                        <a:pt x="1531630" y="581432"/>
                        <a:pt x="1529302" y="591521"/>
                      </a:cubicBezTo>
                      <a:cubicBezTo>
                        <a:pt x="1526975" y="600835"/>
                        <a:pt x="1509908" y="611701"/>
                        <a:pt x="1509908" y="611701"/>
                      </a:cubicBezTo>
                      <a:cubicBezTo>
                        <a:pt x="1509908" y="611701"/>
                        <a:pt x="1460257" y="612477"/>
                        <a:pt x="1456378" y="612477"/>
                      </a:cubicBezTo>
                      <a:cubicBezTo>
                        <a:pt x="1453274" y="612477"/>
                        <a:pt x="1442413" y="622567"/>
                        <a:pt x="1435431" y="628000"/>
                      </a:cubicBezTo>
                      <a:cubicBezTo>
                        <a:pt x="1435431" y="628000"/>
                        <a:pt x="1436207" y="628776"/>
                        <a:pt x="1436207" y="628776"/>
                      </a:cubicBezTo>
                      <a:cubicBezTo>
                        <a:pt x="1440862" y="638090"/>
                        <a:pt x="1423018" y="643523"/>
                        <a:pt x="1405951" y="644299"/>
                      </a:cubicBezTo>
                      <a:cubicBezTo>
                        <a:pt x="1400520" y="644299"/>
                        <a:pt x="1396641" y="645076"/>
                        <a:pt x="1393538" y="645852"/>
                      </a:cubicBezTo>
                      <a:cubicBezTo>
                        <a:pt x="1394314" y="648180"/>
                        <a:pt x="1394314" y="650509"/>
                        <a:pt x="1394314" y="652061"/>
                      </a:cubicBezTo>
                      <a:cubicBezTo>
                        <a:pt x="1394314" y="652837"/>
                        <a:pt x="1391987" y="654389"/>
                        <a:pt x="1389659" y="655942"/>
                      </a:cubicBezTo>
                      <a:cubicBezTo>
                        <a:pt x="1387332" y="661375"/>
                        <a:pt x="1365609" y="671465"/>
                        <a:pt x="1353972" y="677674"/>
                      </a:cubicBezTo>
                      <a:cubicBezTo>
                        <a:pt x="1340784" y="684659"/>
                        <a:pt x="1322941" y="680778"/>
                        <a:pt x="1322941" y="670688"/>
                      </a:cubicBezTo>
                      <a:cubicBezTo>
                        <a:pt x="1322941" y="660599"/>
                        <a:pt x="1332250" y="662151"/>
                        <a:pt x="1334578" y="667584"/>
                      </a:cubicBezTo>
                      <a:cubicBezTo>
                        <a:pt x="1335353" y="669136"/>
                        <a:pt x="1337681" y="668360"/>
                        <a:pt x="1340784" y="666032"/>
                      </a:cubicBezTo>
                      <a:cubicBezTo>
                        <a:pt x="1337681" y="662927"/>
                        <a:pt x="1337681" y="657494"/>
                        <a:pt x="1338457" y="653613"/>
                      </a:cubicBezTo>
                      <a:cubicBezTo>
                        <a:pt x="1334578" y="652061"/>
                        <a:pt x="1340784" y="636538"/>
                        <a:pt x="1332250" y="633433"/>
                      </a:cubicBezTo>
                      <a:cubicBezTo>
                        <a:pt x="1323716" y="630329"/>
                        <a:pt x="1314407" y="645076"/>
                        <a:pt x="1315958" y="636538"/>
                      </a:cubicBezTo>
                      <a:cubicBezTo>
                        <a:pt x="1317510" y="627224"/>
                        <a:pt x="1329923" y="620239"/>
                        <a:pt x="1322165" y="607821"/>
                      </a:cubicBezTo>
                      <a:cubicBezTo>
                        <a:pt x="1314407" y="596178"/>
                        <a:pt x="1300443" y="596178"/>
                        <a:pt x="1298115" y="604716"/>
                      </a:cubicBezTo>
                      <a:cubicBezTo>
                        <a:pt x="1295012" y="614030"/>
                        <a:pt x="1285702" y="609373"/>
                        <a:pt x="1281823" y="616358"/>
                      </a:cubicBezTo>
                      <a:cubicBezTo>
                        <a:pt x="1278720" y="623343"/>
                        <a:pt x="1274841" y="638866"/>
                        <a:pt x="1277944" y="649732"/>
                      </a:cubicBezTo>
                      <a:cubicBezTo>
                        <a:pt x="1281048" y="660599"/>
                        <a:pt x="1277169" y="666032"/>
                        <a:pt x="1267083" y="672241"/>
                      </a:cubicBezTo>
                      <a:cubicBezTo>
                        <a:pt x="1256998" y="678450"/>
                        <a:pt x="1251567" y="662927"/>
                        <a:pt x="1255446" y="642747"/>
                      </a:cubicBezTo>
                      <a:cubicBezTo>
                        <a:pt x="1258550" y="628776"/>
                        <a:pt x="1265532" y="615582"/>
                        <a:pt x="1258550" y="615582"/>
                      </a:cubicBezTo>
                      <a:cubicBezTo>
                        <a:pt x="1251567" y="615582"/>
                        <a:pt x="1267859" y="599283"/>
                        <a:pt x="1281823" y="595402"/>
                      </a:cubicBezTo>
                      <a:cubicBezTo>
                        <a:pt x="1296564" y="592298"/>
                        <a:pt x="1314407" y="593074"/>
                        <a:pt x="1314407" y="589193"/>
                      </a:cubicBezTo>
                      <a:cubicBezTo>
                        <a:pt x="1314407" y="588417"/>
                        <a:pt x="1315183" y="587641"/>
                        <a:pt x="1315958" y="587641"/>
                      </a:cubicBezTo>
                      <a:cubicBezTo>
                        <a:pt x="1312855" y="585312"/>
                        <a:pt x="1309752" y="582984"/>
                        <a:pt x="1307425" y="581432"/>
                      </a:cubicBezTo>
                      <a:cubicBezTo>
                        <a:pt x="1307425" y="582208"/>
                        <a:pt x="1306649" y="582984"/>
                        <a:pt x="1305873" y="583760"/>
                      </a:cubicBezTo>
                      <a:cubicBezTo>
                        <a:pt x="1300443" y="587641"/>
                        <a:pt x="1301994" y="577551"/>
                        <a:pt x="1291133" y="577551"/>
                      </a:cubicBezTo>
                      <a:cubicBezTo>
                        <a:pt x="1281048" y="577551"/>
                        <a:pt x="1270187" y="586865"/>
                        <a:pt x="1262429" y="582984"/>
                      </a:cubicBezTo>
                      <a:cubicBezTo>
                        <a:pt x="1253895" y="579103"/>
                        <a:pt x="1258550" y="573670"/>
                        <a:pt x="1250792" y="573670"/>
                      </a:cubicBezTo>
                      <a:cubicBezTo>
                        <a:pt x="1243034" y="573670"/>
                        <a:pt x="1256222" y="558923"/>
                        <a:pt x="1245361" y="565133"/>
                      </a:cubicBezTo>
                      <a:cubicBezTo>
                        <a:pt x="1234500" y="571342"/>
                        <a:pt x="1217432" y="586865"/>
                        <a:pt x="1210450" y="579879"/>
                      </a:cubicBezTo>
                      <a:cubicBezTo>
                        <a:pt x="1202692" y="572894"/>
                        <a:pt x="1195710" y="582208"/>
                        <a:pt x="1190279" y="576775"/>
                      </a:cubicBezTo>
                      <a:cubicBezTo>
                        <a:pt x="1184849" y="571342"/>
                        <a:pt x="1209674" y="555819"/>
                        <a:pt x="1221311" y="556595"/>
                      </a:cubicBezTo>
                      <a:cubicBezTo>
                        <a:pt x="1224414" y="556595"/>
                        <a:pt x="1226742" y="555819"/>
                        <a:pt x="1229069" y="553490"/>
                      </a:cubicBezTo>
                      <a:cubicBezTo>
                        <a:pt x="1222863" y="551162"/>
                        <a:pt x="1210450" y="546505"/>
                        <a:pt x="1206571" y="550386"/>
                      </a:cubicBezTo>
                      <a:cubicBezTo>
                        <a:pt x="1202692" y="555819"/>
                        <a:pt x="1196486" y="551938"/>
                        <a:pt x="1193383" y="548057"/>
                      </a:cubicBezTo>
                      <a:cubicBezTo>
                        <a:pt x="1190279" y="544177"/>
                        <a:pt x="1185625" y="549610"/>
                        <a:pt x="1180194" y="542624"/>
                      </a:cubicBezTo>
                      <a:cubicBezTo>
                        <a:pt x="1174764" y="536415"/>
                        <a:pt x="1169333" y="541072"/>
                        <a:pt x="1166230" y="541848"/>
                      </a:cubicBezTo>
                      <a:cubicBezTo>
                        <a:pt x="1163127" y="543400"/>
                        <a:pt x="1158472" y="539520"/>
                        <a:pt x="1153041" y="537191"/>
                      </a:cubicBezTo>
                      <a:cubicBezTo>
                        <a:pt x="1146835" y="534863"/>
                        <a:pt x="1151490" y="528654"/>
                        <a:pt x="1146835" y="525549"/>
                      </a:cubicBezTo>
                      <a:cubicBezTo>
                        <a:pt x="1141404" y="521668"/>
                        <a:pt x="1141404" y="532534"/>
                        <a:pt x="1141404" y="532534"/>
                      </a:cubicBezTo>
                      <a:lnTo>
                        <a:pt x="710837" y="534863"/>
                      </a:lnTo>
                      <a:cubicBezTo>
                        <a:pt x="711613" y="535639"/>
                        <a:pt x="711613" y="536415"/>
                        <a:pt x="712389" y="537191"/>
                      </a:cubicBezTo>
                      <a:cubicBezTo>
                        <a:pt x="717819" y="542624"/>
                        <a:pt x="713165" y="546505"/>
                        <a:pt x="715492" y="553490"/>
                      </a:cubicBezTo>
                      <a:cubicBezTo>
                        <a:pt x="717044" y="559700"/>
                        <a:pt x="715492" y="569789"/>
                        <a:pt x="710837" y="569789"/>
                      </a:cubicBezTo>
                      <a:cubicBezTo>
                        <a:pt x="705407" y="569789"/>
                        <a:pt x="704631" y="563580"/>
                        <a:pt x="708510" y="562028"/>
                      </a:cubicBezTo>
                      <a:cubicBezTo>
                        <a:pt x="712389" y="559700"/>
                        <a:pt x="710062" y="552714"/>
                        <a:pt x="706183" y="552714"/>
                      </a:cubicBezTo>
                      <a:cubicBezTo>
                        <a:pt x="703855" y="552714"/>
                        <a:pt x="703079" y="550386"/>
                        <a:pt x="703079" y="547281"/>
                      </a:cubicBezTo>
                      <a:cubicBezTo>
                        <a:pt x="696097" y="549610"/>
                        <a:pt x="687563" y="548057"/>
                        <a:pt x="678254" y="547281"/>
                      </a:cubicBezTo>
                      <a:cubicBezTo>
                        <a:pt x="678254" y="548057"/>
                        <a:pt x="678254" y="548057"/>
                        <a:pt x="678254" y="548833"/>
                      </a:cubicBezTo>
                      <a:cubicBezTo>
                        <a:pt x="678254" y="552714"/>
                        <a:pt x="680581" y="562028"/>
                        <a:pt x="686012" y="569789"/>
                      </a:cubicBezTo>
                      <a:cubicBezTo>
                        <a:pt x="691442" y="576775"/>
                        <a:pt x="687563" y="581432"/>
                        <a:pt x="692994" y="584536"/>
                      </a:cubicBezTo>
                      <a:cubicBezTo>
                        <a:pt x="698425" y="587641"/>
                        <a:pt x="697649" y="590745"/>
                        <a:pt x="692994" y="589969"/>
                      </a:cubicBezTo>
                      <a:cubicBezTo>
                        <a:pt x="688339" y="589193"/>
                        <a:pt x="691442" y="593850"/>
                        <a:pt x="689891" y="603940"/>
                      </a:cubicBezTo>
                      <a:cubicBezTo>
                        <a:pt x="688339" y="614030"/>
                        <a:pt x="688339" y="635762"/>
                        <a:pt x="687563" y="641971"/>
                      </a:cubicBezTo>
                      <a:cubicBezTo>
                        <a:pt x="686788" y="648180"/>
                        <a:pt x="679030" y="659046"/>
                        <a:pt x="683684" y="666032"/>
                      </a:cubicBezTo>
                      <a:cubicBezTo>
                        <a:pt x="688339" y="673017"/>
                        <a:pt x="691442" y="682331"/>
                        <a:pt x="689115" y="691644"/>
                      </a:cubicBezTo>
                      <a:cubicBezTo>
                        <a:pt x="686788" y="700182"/>
                        <a:pt x="686788" y="705615"/>
                        <a:pt x="690667" y="711824"/>
                      </a:cubicBezTo>
                      <a:cubicBezTo>
                        <a:pt x="694546" y="718033"/>
                        <a:pt x="691442" y="729676"/>
                        <a:pt x="695321" y="732004"/>
                      </a:cubicBezTo>
                      <a:cubicBezTo>
                        <a:pt x="699200" y="734332"/>
                        <a:pt x="703079" y="738989"/>
                        <a:pt x="706958" y="745198"/>
                      </a:cubicBezTo>
                      <a:cubicBezTo>
                        <a:pt x="710837" y="751408"/>
                        <a:pt x="713940" y="747527"/>
                        <a:pt x="714716" y="753736"/>
                      </a:cubicBezTo>
                      <a:cubicBezTo>
                        <a:pt x="715492" y="759945"/>
                        <a:pt x="715492" y="760721"/>
                        <a:pt x="720923" y="763050"/>
                      </a:cubicBezTo>
                      <a:cubicBezTo>
                        <a:pt x="726353" y="765378"/>
                        <a:pt x="723250" y="771587"/>
                        <a:pt x="723250" y="775468"/>
                      </a:cubicBezTo>
                      <a:cubicBezTo>
                        <a:pt x="723250" y="778573"/>
                        <a:pt x="730232" y="784782"/>
                        <a:pt x="739542" y="793319"/>
                      </a:cubicBezTo>
                      <a:cubicBezTo>
                        <a:pt x="748851" y="801081"/>
                        <a:pt x="741093" y="808066"/>
                        <a:pt x="747300" y="808066"/>
                      </a:cubicBezTo>
                      <a:cubicBezTo>
                        <a:pt x="753506" y="808066"/>
                        <a:pt x="759712" y="811947"/>
                        <a:pt x="766695" y="815828"/>
                      </a:cubicBezTo>
                      <a:cubicBezTo>
                        <a:pt x="772901" y="819709"/>
                        <a:pt x="775228" y="817380"/>
                        <a:pt x="779883" y="818932"/>
                      </a:cubicBezTo>
                      <a:cubicBezTo>
                        <a:pt x="784538" y="819709"/>
                        <a:pt x="792296" y="829798"/>
                        <a:pt x="794623" y="836008"/>
                      </a:cubicBezTo>
                      <a:cubicBezTo>
                        <a:pt x="795399" y="839112"/>
                        <a:pt x="796175" y="842217"/>
                        <a:pt x="798502" y="846097"/>
                      </a:cubicBezTo>
                      <a:lnTo>
                        <a:pt x="834189" y="841441"/>
                      </a:lnTo>
                      <a:cubicBezTo>
                        <a:pt x="834189" y="841441"/>
                        <a:pt x="845050" y="849202"/>
                        <a:pt x="851256" y="850754"/>
                      </a:cubicBezTo>
                      <a:cubicBezTo>
                        <a:pt x="857463" y="852307"/>
                        <a:pt x="891598" y="864725"/>
                        <a:pt x="891598" y="864725"/>
                      </a:cubicBezTo>
                      <a:lnTo>
                        <a:pt x="935818" y="864725"/>
                      </a:lnTo>
                      <a:lnTo>
                        <a:pt x="941249" y="857740"/>
                      </a:lnTo>
                      <a:lnTo>
                        <a:pt x="965299" y="857740"/>
                      </a:lnTo>
                      <a:cubicBezTo>
                        <a:pt x="965299" y="857740"/>
                        <a:pt x="980814" y="873263"/>
                        <a:pt x="983142" y="873263"/>
                      </a:cubicBezTo>
                      <a:cubicBezTo>
                        <a:pt x="985469" y="874039"/>
                        <a:pt x="993227" y="881024"/>
                        <a:pt x="993227" y="885681"/>
                      </a:cubicBezTo>
                      <a:cubicBezTo>
                        <a:pt x="993227" y="890338"/>
                        <a:pt x="994779" y="893442"/>
                        <a:pt x="998658" y="895771"/>
                      </a:cubicBezTo>
                      <a:cubicBezTo>
                        <a:pt x="1002537" y="897323"/>
                        <a:pt x="1014949" y="905861"/>
                        <a:pt x="1016501" y="905085"/>
                      </a:cubicBezTo>
                      <a:cubicBezTo>
                        <a:pt x="1018053" y="904308"/>
                        <a:pt x="1021932" y="890338"/>
                        <a:pt x="1028914" y="890338"/>
                      </a:cubicBezTo>
                      <a:cubicBezTo>
                        <a:pt x="1035896" y="890338"/>
                        <a:pt x="1053739" y="895771"/>
                        <a:pt x="1056843" y="905861"/>
                      </a:cubicBezTo>
                      <a:cubicBezTo>
                        <a:pt x="1059946" y="915951"/>
                        <a:pt x="1068479" y="924488"/>
                        <a:pt x="1071583" y="926817"/>
                      </a:cubicBezTo>
                      <a:cubicBezTo>
                        <a:pt x="1074686" y="929145"/>
                        <a:pt x="1073134" y="935354"/>
                        <a:pt x="1075462" y="938459"/>
                      </a:cubicBezTo>
                      <a:cubicBezTo>
                        <a:pt x="1077789" y="941563"/>
                        <a:pt x="1077013" y="947773"/>
                        <a:pt x="1080116" y="947773"/>
                      </a:cubicBezTo>
                      <a:cubicBezTo>
                        <a:pt x="1082444" y="947773"/>
                        <a:pt x="1095632" y="955534"/>
                        <a:pt x="1101839" y="955534"/>
                      </a:cubicBezTo>
                      <a:cubicBezTo>
                        <a:pt x="1103390" y="955534"/>
                        <a:pt x="1105718" y="956310"/>
                        <a:pt x="1108045" y="957862"/>
                      </a:cubicBezTo>
                      <a:cubicBezTo>
                        <a:pt x="1108821" y="945444"/>
                        <a:pt x="1096408" y="943116"/>
                        <a:pt x="1103390" y="937683"/>
                      </a:cubicBezTo>
                      <a:cubicBezTo>
                        <a:pt x="1111924" y="931474"/>
                        <a:pt x="1103390" y="925264"/>
                        <a:pt x="1107269" y="922936"/>
                      </a:cubicBezTo>
                      <a:cubicBezTo>
                        <a:pt x="1111148" y="919831"/>
                        <a:pt x="1118906" y="917503"/>
                        <a:pt x="1118906" y="913622"/>
                      </a:cubicBezTo>
                      <a:cubicBezTo>
                        <a:pt x="1118906" y="909741"/>
                        <a:pt x="1122785" y="909741"/>
                        <a:pt x="1128216" y="910518"/>
                      </a:cubicBezTo>
                      <a:cubicBezTo>
                        <a:pt x="1133646" y="911294"/>
                        <a:pt x="1144507" y="901204"/>
                        <a:pt x="1143732" y="897323"/>
                      </a:cubicBezTo>
                      <a:cubicBezTo>
                        <a:pt x="1142956" y="893442"/>
                        <a:pt x="1144507" y="892666"/>
                        <a:pt x="1151490" y="894218"/>
                      </a:cubicBezTo>
                      <a:cubicBezTo>
                        <a:pt x="1157696" y="895771"/>
                        <a:pt x="1156920" y="886457"/>
                        <a:pt x="1160799" y="888009"/>
                      </a:cubicBezTo>
                      <a:cubicBezTo>
                        <a:pt x="1164678" y="889562"/>
                        <a:pt x="1168557" y="891890"/>
                        <a:pt x="1168557" y="888785"/>
                      </a:cubicBezTo>
                      <a:cubicBezTo>
                        <a:pt x="1168557" y="885681"/>
                        <a:pt x="1173212" y="886457"/>
                        <a:pt x="1176315" y="890338"/>
                      </a:cubicBezTo>
                      <a:cubicBezTo>
                        <a:pt x="1179418" y="894218"/>
                        <a:pt x="1188728" y="895771"/>
                        <a:pt x="1188728" y="890338"/>
                      </a:cubicBezTo>
                      <a:cubicBezTo>
                        <a:pt x="1189504" y="885681"/>
                        <a:pt x="1194934" y="890338"/>
                        <a:pt x="1198813" y="894995"/>
                      </a:cubicBezTo>
                      <a:cubicBezTo>
                        <a:pt x="1203468" y="899651"/>
                        <a:pt x="1205020" y="898099"/>
                        <a:pt x="1212002" y="898875"/>
                      </a:cubicBezTo>
                      <a:cubicBezTo>
                        <a:pt x="1218208" y="898875"/>
                        <a:pt x="1218208" y="897323"/>
                        <a:pt x="1218984" y="893442"/>
                      </a:cubicBezTo>
                      <a:cubicBezTo>
                        <a:pt x="1218984" y="889562"/>
                        <a:pt x="1225966" y="902756"/>
                        <a:pt x="1232948" y="902756"/>
                      </a:cubicBezTo>
                      <a:cubicBezTo>
                        <a:pt x="1239155" y="903532"/>
                        <a:pt x="1234500" y="898875"/>
                        <a:pt x="1229845" y="894995"/>
                      </a:cubicBezTo>
                      <a:cubicBezTo>
                        <a:pt x="1225190" y="891114"/>
                        <a:pt x="1230621" y="889562"/>
                        <a:pt x="1226742" y="886457"/>
                      </a:cubicBezTo>
                      <a:cubicBezTo>
                        <a:pt x="1222863" y="883352"/>
                        <a:pt x="1232172" y="879472"/>
                        <a:pt x="1239930" y="879472"/>
                      </a:cubicBezTo>
                      <a:cubicBezTo>
                        <a:pt x="1248464" y="879472"/>
                        <a:pt x="1247688" y="881800"/>
                        <a:pt x="1250792" y="877143"/>
                      </a:cubicBezTo>
                      <a:cubicBezTo>
                        <a:pt x="1253895" y="872486"/>
                        <a:pt x="1256998" y="877143"/>
                        <a:pt x="1256998" y="881024"/>
                      </a:cubicBezTo>
                      <a:cubicBezTo>
                        <a:pt x="1256998" y="884905"/>
                        <a:pt x="1270187" y="878696"/>
                        <a:pt x="1277944" y="878696"/>
                      </a:cubicBezTo>
                      <a:cubicBezTo>
                        <a:pt x="1284927" y="878696"/>
                        <a:pt x="1291909" y="884905"/>
                        <a:pt x="1292685" y="888785"/>
                      </a:cubicBezTo>
                      <a:cubicBezTo>
                        <a:pt x="1293460" y="892666"/>
                        <a:pt x="1298115" y="894995"/>
                        <a:pt x="1303546" y="890338"/>
                      </a:cubicBezTo>
                      <a:cubicBezTo>
                        <a:pt x="1308976" y="885681"/>
                        <a:pt x="1312855" y="881024"/>
                        <a:pt x="1318286" y="885681"/>
                      </a:cubicBezTo>
                      <a:cubicBezTo>
                        <a:pt x="1322941" y="890338"/>
                        <a:pt x="1327595" y="897323"/>
                        <a:pt x="1333802" y="902756"/>
                      </a:cubicBezTo>
                      <a:cubicBezTo>
                        <a:pt x="1340008" y="908965"/>
                        <a:pt x="1330699" y="915951"/>
                        <a:pt x="1333802" y="920608"/>
                      </a:cubicBezTo>
                      <a:cubicBezTo>
                        <a:pt x="1336905" y="925264"/>
                        <a:pt x="1333802" y="931474"/>
                        <a:pt x="1340008" y="936130"/>
                      </a:cubicBezTo>
                      <a:cubicBezTo>
                        <a:pt x="1346990" y="940787"/>
                        <a:pt x="1340784" y="950877"/>
                        <a:pt x="1346214" y="952429"/>
                      </a:cubicBezTo>
                      <a:cubicBezTo>
                        <a:pt x="1351645" y="953982"/>
                        <a:pt x="1356300" y="962519"/>
                        <a:pt x="1357076" y="965624"/>
                      </a:cubicBezTo>
                      <a:cubicBezTo>
                        <a:pt x="1357851" y="968729"/>
                        <a:pt x="1367937" y="973385"/>
                        <a:pt x="1368713" y="967952"/>
                      </a:cubicBezTo>
                      <a:cubicBezTo>
                        <a:pt x="1369488" y="961743"/>
                        <a:pt x="1374919" y="954758"/>
                        <a:pt x="1375695" y="949325"/>
                      </a:cubicBezTo>
                      <a:cubicBezTo>
                        <a:pt x="1376471" y="943892"/>
                        <a:pt x="1371816" y="923712"/>
                        <a:pt x="1367161" y="917503"/>
                      </a:cubicBezTo>
                      <a:cubicBezTo>
                        <a:pt x="1362506" y="911294"/>
                        <a:pt x="1367937" y="909741"/>
                        <a:pt x="1362506" y="902756"/>
                      </a:cubicBezTo>
                      <a:cubicBezTo>
                        <a:pt x="1357076" y="895771"/>
                        <a:pt x="1353197" y="882576"/>
                        <a:pt x="1353972" y="872486"/>
                      </a:cubicBezTo>
                      <a:cubicBezTo>
                        <a:pt x="1353972" y="862397"/>
                        <a:pt x="1366385" y="845321"/>
                        <a:pt x="1372592" y="839888"/>
                      </a:cubicBezTo>
                      <a:cubicBezTo>
                        <a:pt x="1378798" y="834455"/>
                        <a:pt x="1385004" y="837560"/>
                        <a:pt x="1386556" y="832127"/>
                      </a:cubicBezTo>
                      <a:cubicBezTo>
                        <a:pt x="1388108" y="826694"/>
                        <a:pt x="1395090" y="819709"/>
                        <a:pt x="1398969" y="819709"/>
                      </a:cubicBezTo>
                      <a:cubicBezTo>
                        <a:pt x="1402848" y="819709"/>
                        <a:pt x="1407502" y="820485"/>
                        <a:pt x="1408278" y="816604"/>
                      </a:cubicBezTo>
                      <a:cubicBezTo>
                        <a:pt x="1409054" y="811947"/>
                        <a:pt x="1416036" y="806514"/>
                        <a:pt x="1424570" y="804962"/>
                      </a:cubicBezTo>
                      <a:cubicBezTo>
                        <a:pt x="1433879" y="803409"/>
                        <a:pt x="1428449" y="798752"/>
                        <a:pt x="1426122" y="794872"/>
                      </a:cubicBezTo>
                      <a:cubicBezTo>
                        <a:pt x="1423794" y="790991"/>
                        <a:pt x="1428449" y="786334"/>
                        <a:pt x="1430001" y="789439"/>
                      </a:cubicBezTo>
                      <a:cubicBezTo>
                        <a:pt x="1431552" y="792543"/>
                        <a:pt x="1436983" y="792543"/>
                        <a:pt x="1440862" y="790215"/>
                      </a:cubicBezTo>
                      <a:cubicBezTo>
                        <a:pt x="1443965" y="787886"/>
                        <a:pt x="1452499" y="780901"/>
                        <a:pt x="1444741" y="780901"/>
                      </a:cubicBezTo>
                      <a:cubicBezTo>
                        <a:pt x="1436983" y="780901"/>
                        <a:pt x="1435431" y="777797"/>
                        <a:pt x="1440086" y="775468"/>
                      </a:cubicBezTo>
                      <a:cubicBezTo>
                        <a:pt x="1444741" y="773916"/>
                        <a:pt x="1440862" y="765378"/>
                        <a:pt x="1434655" y="764602"/>
                      </a:cubicBezTo>
                      <a:cubicBezTo>
                        <a:pt x="1428449" y="763826"/>
                        <a:pt x="1430776" y="760721"/>
                        <a:pt x="1434655" y="756841"/>
                      </a:cubicBezTo>
                      <a:cubicBezTo>
                        <a:pt x="1438534" y="752960"/>
                        <a:pt x="1429225" y="746751"/>
                        <a:pt x="1424570" y="743646"/>
                      </a:cubicBezTo>
                      <a:cubicBezTo>
                        <a:pt x="1419915" y="740542"/>
                        <a:pt x="1427673" y="738989"/>
                        <a:pt x="1430776" y="738213"/>
                      </a:cubicBezTo>
                      <a:cubicBezTo>
                        <a:pt x="1433879" y="737437"/>
                        <a:pt x="1431552" y="721914"/>
                        <a:pt x="1433104" y="718033"/>
                      </a:cubicBezTo>
                      <a:cubicBezTo>
                        <a:pt x="1434655" y="714153"/>
                        <a:pt x="1440862" y="714153"/>
                        <a:pt x="1438534" y="718033"/>
                      </a:cubicBezTo>
                      <a:cubicBezTo>
                        <a:pt x="1436207" y="721914"/>
                        <a:pt x="1432328" y="728123"/>
                        <a:pt x="1436983" y="733556"/>
                      </a:cubicBezTo>
                      <a:cubicBezTo>
                        <a:pt x="1441637" y="738989"/>
                        <a:pt x="1443189" y="744422"/>
                        <a:pt x="1440862" y="752184"/>
                      </a:cubicBezTo>
                      <a:cubicBezTo>
                        <a:pt x="1439310" y="759945"/>
                        <a:pt x="1442413" y="758393"/>
                        <a:pt x="1447844" y="747527"/>
                      </a:cubicBezTo>
                      <a:cubicBezTo>
                        <a:pt x="1453274" y="737437"/>
                        <a:pt x="1454050" y="728123"/>
                        <a:pt x="1450171" y="727347"/>
                      </a:cubicBezTo>
                      <a:cubicBezTo>
                        <a:pt x="1447068" y="726571"/>
                        <a:pt x="1447068" y="715705"/>
                        <a:pt x="1450947" y="721138"/>
                      </a:cubicBezTo>
                      <a:cubicBezTo>
                        <a:pt x="1454826" y="725795"/>
                        <a:pt x="1456378" y="726571"/>
                        <a:pt x="1461808" y="720362"/>
                      </a:cubicBezTo>
                      <a:cubicBezTo>
                        <a:pt x="1468015" y="714153"/>
                        <a:pt x="1474221" y="703287"/>
                        <a:pt x="1470342" y="700958"/>
                      </a:cubicBezTo>
                      <a:cubicBezTo>
                        <a:pt x="1466463" y="698630"/>
                        <a:pt x="1471894" y="696301"/>
                        <a:pt x="1478876" y="696301"/>
                      </a:cubicBezTo>
                      <a:cubicBezTo>
                        <a:pt x="1485858" y="696301"/>
                        <a:pt x="1500598" y="692420"/>
                        <a:pt x="1501374" y="690092"/>
                      </a:cubicBezTo>
                      <a:cubicBezTo>
                        <a:pt x="1504477" y="683107"/>
                        <a:pt x="1477324" y="693197"/>
                        <a:pt x="1477324" y="689316"/>
                      </a:cubicBezTo>
                      <a:cubicBezTo>
                        <a:pt x="1477324" y="685435"/>
                        <a:pt x="1494392" y="681554"/>
                        <a:pt x="1502925" y="681554"/>
                      </a:cubicBezTo>
                      <a:cubicBezTo>
                        <a:pt x="1510683" y="681554"/>
                        <a:pt x="1506804" y="670688"/>
                        <a:pt x="1510683" y="675345"/>
                      </a:cubicBezTo>
                      <a:cubicBezTo>
                        <a:pt x="1513787" y="680002"/>
                        <a:pt x="1519217" y="679226"/>
                        <a:pt x="1523872" y="676121"/>
                      </a:cubicBezTo>
                      <a:cubicBezTo>
                        <a:pt x="1528527" y="673017"/>
                        <a:pt x="1524648" y="665255"/>
                        <a:pt x="1519993" y="663703"/>
                      </a:cubicBezTo>
                      <a:cubicBezTo>
                        <a:pt x="1514562" y="662151"/>
                        <a:pt x="1523872" y="659046"/>
                        <a:pt x="1522320" y="655942"/>
                      </a:cubicBezTo>
                      <a:cubicBezTo>
                        <a:pt x="1520769" y="652837"/>
                        <a:pt x="1525423" y="640419"/>
                        <a:pt x="1532406" y="638866"/>
                      </a:cubicBezTo>
                      <a:cubicBezTo>
                        <a:pt x="1538612" y="637314"/>
                        <a:pt x="1535509" y="633433"/>
                        <a:pt x="1541715" y="633433"/>
                      </a:cubicBezTo>
                      <a:cubicBezTo>
                        <a:pt x="1547146" y="633433"/>
                        <a:pt x="1547922" y="627224"/>
                        <a:pt x="1553352" y="621791"/>
                      </a:cubicBezTo>
                      <a:cubicBezTo>
                        <a:pt x="1558007" y="617134"/>
                        <a:pt x="1564989" y="629553"/>
                        <a:pt x="1572747" y="622567"/>
                      </a:cubicBezTo>
                      <a:cubicBezTo>
                        <a:pt x="1575850" y="619463"/>
                        <a:pt x="1579729" y="616358"/>
                        <a:pt x="1584384" y="614030"/>
                      </a:cubicBezTo>
                      <a:cubicBezTo>
                        <a:pt x="1565765" y="589969"/>
                        <a:pt x="1571195" y="574446"/>
                        <a:pt x="1570420" y="569789"/>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8" name="Forma libre 1377">
                  <a:extLst>
                    <a:ext uri="{FF2B5EF4-FFF2-40B4-BE49-F238E27FC236}">
                      <a16:creationId xmlns:a16="http://schemas.microsoft.com/office/drawing/2014/main" id="{EDD9EDBA-6BA0-4383-17D5-D9AA985D815A}"/>
                    </a:ext>
                  </a:extLst>
                </p:cNvPr>
                <p:cNvSpPr/>
                <p:nvPr/>
              </p:nvSpPr>
              <p:spPr>
                <a:xfrm>
                  <a:off x="3955074" y="2267599"/>
                  <a:ext cx="198002" cy="143691"/>
                </a:xfrm>
                <a:custGeom>
                  <a:avLst/>
                  <a:gdLst>
                    <a:gd name="connsiteX0" fmla="*/ 196266 w 198002"/>
                    <a:gd name="connsiteY0" fmla="*/ 26389 h 143691"/>
                    <a:gd name="connsiteX1" fmla="*/ 179974 w 198002"/>
                    <a:gd name="connsiteY1" fmla="*/ 25613 h 143691"/>
                    <a:gd name="connsiteX2" fmla="*/ 161355 w 198002"/>
                    <a:gd name="connsiteY2" fmla="*/ 20956 h 143691"/>
                    <a:gd name="connsiteX3" fmla="*/ 154373 w 198002"/>
                    <a:gd name="connsiteY3" fmla="*/ 19404 h 143691"/>
                    <a:gd name="connsiteX4" fmla="*/ 141960 w 198002"/>
                    <a:gd name="connsiteY4" fmla="*/ 20180 h 143691"/>
                    <a:gd name="connsiteX5" fmla="*/ 126445 w 198002"/>
                    <a:gd name="connsiteY5" fmla="*/ 13194 h 143691"/>
                    <a:gd name="connsiteX6" fmla="*/ 117911 w 198002"/>
                    <a:gd name="connsiteY6" fmla="*/ 8538 h 143691"/>
                    <a:gd name="connsiteX7" fmla="*/ 90758 w 198002"/>
                    <a:gd name="connsiteY7" fmla="*/ 5433 h 143691"/>
                    <a:gd name="connsiteX8" fmla="*/ 39556 w 198002"/>
                    <a:gd name="connsiteY8" fmla="*/ 4657 h 143691"/>
                    <a:gd name="connsiteX9" fmla="*/ 20936 w 198002"/>
                    <a:gd name="connsiteY9" fmla="*/ 0 h 143691"/>
                    <a:gd name="connsiteX10" fmla="*/ 7748 w 198002"/>
                    <a:gd name="connsiteY10" fmla="*/ 7761 h 143691"/>
                    <a:gd name="connsiteX11" fmla="*/ 4645 w 198002"/>
                    <a:gd name="connsiteY11" fmla="*/ 19404 h 143691"/>
                    <a:gd name="connsiteX12" fmla="*/ 7748 w 198002"/>
                    <a:gd name="connsiteY12" fmla="*/ 34927 h 143691"/>
                    <a:gd name="connsiteX13" fmla="*/ 11627 w 198002"/>
                    <a:gd name="connsiteY13" fmla="*/ 33374 h 143691"/>
                    <a:gd name="connsiteX14" fmla="*/ 17057 w 198002"/>
                    <a:gd name="connsiteY14" fmla="*/ 34150 h 143691"/>
                    <a:gd name="connsiteX15" fmla="*/ 26367 w 198002"/>
                    <a:gd name="connsiteY15" fmla="*/ 36479 h 143691"/>
                    <a:gd name="connsiteX16" fmla="*/ 32573 w 198002"/>
                    <a:gd name="connsiteY16" fmla="*/ 36479 h 143691"/>
                    <a:gd name="connsiteX17" fmla="*/ 41883 w 198002"/>
                    <a:gd name="connsiteY17" fmla="*/ 38031 h 143691"/>
                    <a:gd name="connsiteX18" fmla="*/ 45762 w 198002"/>
                    <a:gd name="connsiteY18" fmla="*/ 44240 h 143691"/>
                    <a:gd name="connsiteX19" fmla="*/ 35677 w 198002"/>
                    <a:gd name="connsiteY19" fmla="*/ 53554 h 143691"/>
                    <a:gd name="connsiteX20" fmla="*/ 36452 w 198002"/>
                    <a:gd name="connsiteY20" fmla="*/ 68301 h 143691"/>
                    <a:gd name="connsiteX21" fmla="*/ 33349 w 198002"/>
                    <a:gd name="connsiteY21" fmla="*/ 79167 h 143691"/>
                    <a:gd name="connsiteX22" fmla="*/ 29470 w 198002"/>
                    <a:gd name="connsiteY22" fmla="*/ 85376 h 143691"/>
                    <a:gd name="connsiteX23" fmla="*/ 34125 w 198002"/>
                    <a:gd name="connsiteY23" fmla="*/ 93914 h 143691"/>
                    <a:gd name="connsiteX24" fmla="*/ 30246 w 198002"/>
                    <a:gd name="connsiteY24" fmla="*/ 102451 h 143691"/>
                    <a:gd name="connsiteX25" fmla="*/ 33349 w 198002"/>
                    <a:gd name="connsiteY25" fmla="*/ 110213 h 143691"/>
                    <a:gd name="connsiteX26" fmla="*/ 27143 w 198002"/>
                    <a:gd name="connsiteY26" fmla="*/ 119526 h 143691"/>
                    <a:gd name="connsiteX27" fmla="*/ 29470 w 198002"/>
                    <a:gd name="connsiteY27" fmla="*/ 124959 h 143691"/>
                    <a:gd name="connsiteX28" fmla="*/ 38004 w 198002"/>
                    <a:gd name="connsiteY28" fmla="*/ 125736 h 143691"/>
                    <a:gd name="connsiteX29" fmla="*/ 56623 w 198002"/>
                    <a:gd name="connsiteY29" fmla="*/ 143587 h 143691"/>
                    <a:gd name="connsiteX30" fmla="*/ 60502 w 198002"/>
                    <a:gd name="connsiteY30" fmla="*/ 138154 h 143691"/>
                    <a:gd name="connsiteX31" fmla="*/ 69812 w 198002"/>
                    <a:gd name="connsiteY31" fmla="*/ 137378 h 143691"/>
                    <a:gd name="connsiteX32" fmla="*/ 83776 w 198002"/>
                    <a:gd name="connsiteY32" fmla="*/ 131945 h 143691"/>
                    <a:gd name="connsiteX33" fmla="*/ 103947 w 198002"/>
                    <a:gd name="connsiteY33" fmla="*/ 131169 h 143691"/>
                    <a:gd name="connsiteX34" fmla="*/ 115583 w 198002"/>
                    <a:gd name="connsiteY34" fmla="*/ 125736 h 143691"/>
                    <a:gd name="connsiteX35" fmla="*/ 127996 w 198002"/>
                    <a:gd name="connsiteY35" fmla="*/ 117198 h 143691"/>
                    <a:gd name="connsiteX36" fmla="*/ 133427 w 198002"/>
                    <a:gd name="connsiteY36" fmla="*/ 106332 h 143691"/>
                    <a:gd name="connsiteX37" fmla="*/ 145064 w 198002"/>
                    <a:gd name="connsiteY37" fmla="*/ 94690 h 143691"/>
                    <a:gd name="connsiteX38" fmla="*/ 145064 w 198002"/>
                    <a:gd name="connsiteY38" fmla="*/ 72182 h 143691"/>
                    <a:gd name="connsiteX39" fmla="*/ 158252 w 198002"/>
                    <a:gd name="connsiteY39" fmla="*/ 56659 h 143691"/>
                    <a:gd name="connsiteX40" fmla="*/ 172217 w 198002"/>
                    <a:gd name="connsiteY40" fmla="*/ 48897 h 143691"/>
                    <a:gd name="connsiteX41" fmla="*/ 189284 w 198002"/>
                    <a:gd name="connsiteY41" fmla="*/ 39583 h 143691"/>
                    <a:gd name="connsiteX42" fmla="*/ 196266 w 198002"/>
                    <a:gd name="connsiteY42" fmla="*/ 26389 h 143691"/>
                    <a:gd name="connsiteX43" fmla="*/ 197818 w 198002"/>
                    <a:gd name="connsiteY43" fmla="*/ 76838 h 143691"/>
                    <a:gd name="connsiteX44" fmla="*/ 183853 w 198002"/>
                    <a:gd name="connsiteY44" fmla="*/ 81495 h 143691"/>
                    <a:gd name="connsiteX45" fmla="*/ 197818 w 198002"/>
                    <a:gd name="connsiteY45" fmla="*/ 76838 h 1436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98002" h="143691">
                      <a:moveTo>
                        <a:pt x="196266" y="26389"/>
                      </a:moveTo>
                      <a:cubicBezTo>
                        <a:pt x="190836" y="26389"/>
                        <a:pt x="184629" y="27165"/>
                        <a:pt x="179974" y="25613"/>
                      </a:cubicBezTo>
                      <a:cubicBezTo>
                        <a:pt x="174544" y="24837"/>
                        <a:pt x="164459" y="24060"/>
                        <a:pt x="161355" y="20956"/>
                      </a:cubicBezTo>
                      <a:cubicBezTo>
                        <a:pt x="158252" y="17851"/>
                        <a:pt x="154373" y="15523"/>
                        <a:pt x="154373" y="19404"/>
                      </a:cubicBezTo>
                      <a:cubicBezTo>
                        <a:pt x="154373" y="22508"/>
                        <a:pt x="146615" y="23284"/>
                        <a:pt x="141960" y="20180"/>
                      </a:cubicBezTo>
                      <a:cubicBezTo>
                        <a:pt x="137306" y="17075"/>
                        <a:pt x="130324" y="14747"/>
                        <a:pt x="126445" y="13194"/>
                      </a:cubicBezTo>
                      <a:cubicBezTo>
                        <a:pt x="124893" y="11642"/>
                        <a:pt x="121014" y="10866"/>
                        <a:pt x="117911" y="8538"/>
                      </a:cubicBezTo>
                      <a:cubicBezTo>
                        <a:pt x="113256" y="9314"/>
                        <a:pt x="100068" y="4657"/>
                        <a:pt x="90758" y="5433"/>
                      </a:cubicBezTo>
                      <a:cubicBezTo>
                        <a:pt x="81448" y="6209"/>
                        <a:pt x="51192" y="3881"/>
                        <a:pt x="39556" y="4657"/>
                      </a:cubicBezTo>
                      <a:cubicBezTo>
                        <a:pt x="27919" y="5433"/>
                        <a:pt x="27143" y="0"/>
                        <a:pt x="20936" y="0"/>
                      </a:cubicBezTo>
                      <a:cubicBezTo>
                        <a:pt x="14730" y="0"/>
                        <a:pt x="17057" y="7761"/>
                        <a:pt x="7748" y="7761"/>
                      </a:cubicBezTo>
                      <a:cubicBezTo>
                        <a:pt x="-1562" y="7761"/>
                        <a:pt x="-2338" y="13971"/>
                        <a:pt x="4645" y="19404"/>
                      </a:cubicBezTo>
                      <a:cubicBezTo>
                        <a:pt x="8524" y="22508"/>
                        <a:pt x="7748" y="28717"/>
                        <a:pt x="7748" y="34927"/>
                      </a:cubicBezTo>
                      <a:cubicBezTo>
                        <a:pt x="9299" y="34927"/>
                        <a:pt x="10851" y="34150"/>
                        <a:pt x="11627" y="33374"/>
                      </a:cubicBezTo>
                      <a:cubicBezTo>
                        <a:pt x="14730" y="30270"/>
                        <a:pt x="17057" y="30270"/>
                        <a:pt x="17057" y="34150"/>
                      </a:cubicBezTo>
                      <a:cubicBezTo>
                        <a:pt x="17057" y="37255"/>
                        <a:pt x="23264" y="36479"/>
                        <a:pt x="26367" y="36479"/>
                      </a:cubicBezTo>
                      <a:cubicBezTo>
                        <a:pt x="29470" y="36479"/>
                        <a:pt x="28694" y="39583"/>
                        <a:pt x="32573" y="36479"/>
                      </a:cubicBezTo>
                      <a:cubicBezTo>
                        <a:pt x="36452" y="33374"/>
                        <a:pt x="41883" y="34927"/>
                        <a:pt x="41883" y="38031"/>
                      </a:cubicBezTo>
                      <a:cubicBezTo>
                        <a:pt x="41883" y="41136"/>
                        <a:pt x="50417" y="39583"/>
                        <a:pt x="45762" y="44240"/>
                      </a:cubicBezTo>
                      <a:cubicBezTo>
                        <a:pt x="41107" y="48897"/>
                        <a:pt x="35677" y="49673"/>
                        <a:pt x="35677" y="53554"/>
                      </a:cubicBezTo>
                      <a:cubicBezTo>
                        <a:pt x="35677" y="56659"/>
                        <a:pt x="41107" y="64420"/>
                        <a:pt x="36452" y="68301"/>
                      </a:cubicBezTo>
                      <a:cubicBezTo>
                        <a:pt x="32573" y="72182"/>
                        <a:pt x="37228" y="79167"/>
                        <a:pt x="33349" y="79167"/>
                      </a:cubicBezTo>
                      <a:cubicBezTo>
                        <a:pt x="29470" y="79167"/>
                        <a:pt x="24815" y="80719"/>
                        <a:pt x="29470" y="85376"/>
                      </a:cubicBezTo>
                      <a:cubicBezTo>
                        <a:pt x="34125" y="90033"/>
                        <a:pt x="37228" y="93914"/>
                        <a:pt x="34125" y="93914"/>
                      </a:cubicBezTo>
                      <a:cubicBezTo>
                        <a:pt x="31022" y="93914"/>
                        <a:pt x="28694" y="100899"/>
                        <a:pt x="30246" y="102451"/>
                      </a:cubicBezTo>
                      <a:cubicBezTo>
                        <a:pt x="31798" y="104004"/>
                        <a:pt x="39556" y="109437"/>
                        <a:pt x="33349" y="110213"/>
                      </a:cubicBezTo>
                      <a:cubicBezTo>
                        <a:pt x="27143" y="110989"/>
                        <a:pt x="27143" y="116422"/>
                        <a:pt x="27143" y="119526"/>
                      </a:cubicBezTo>
                      <a:cubicBezTo>
                        <a:pt x="27143" y="121079"/>
                        <a:pt x="27919" y="122631"/>
                        <a:pt x="29470" y="124959"/>
                      </a:cubicBezTo>
                      <a:cubicBezTo>
                        <a:pt x="32573" y="124183"/>
                        <a:pt x="34901" y="124183"/>
                        <a:pt x="38004" y="125736"/>
                      </a:cubicBezTo>
                      <a:cubicBezTo>
                        <a:pt x="44210" y="128840"/>
                        <a:pt x="48089" y="145139"/>
                        <a:pt x="56623" y="143587"/>
                      </a:cubicBezTo>
                      <a:cubicBezTo>
                        <a:pt x="60502" y="142811"/>
                        <a:pt x="58175" y="140482"/>
                        <a:pt x="60502" y="138154"/>
                      </a:cubicBezTo>
                      <a:cubicBezTo>
                        <a:pt x="62054" y="136602"/>
                        <a:pt x="65933" y="137378"/>
                        <a:pt x="69812" y="137378"/>
                      </a:cubicBezTo>
                      <a:cubicBezTo>
                        <a:pt x="73691" y="137378"/>
                        <a:pt x="75242" y="131945"/>
                        <a:pt x="83776" y="131945"/>
                      </a:cubicBezTo>
                      <a:cubicBezTo>
                        <a:pt x="92310" y="131945"/>
                        <a:pt x="97740" y="131169"/>
                        <a:pt x="103947" y="131169"/>
                      </a:cubicBezTo>
                      <a:cubicBezTo>
                        <a:pt x="109377" y="131169"/>
                        <a:pt x="114032" y="129616"/>
                        <a:pt x="115583" y="125736"/>
                      </a:cubicBezTo>
                      <a:cubicBezTo>
                        <a:pt x="117135" y="121855"/>
                        <a:pt x="121790" y="117974"/>
                        <a:pt x="127996" y="117198"/>
                      </a:cubicBezTo>
                      <a:cubicBezTo>
                        <a:pt x="134203" y="116422"/>
                        <a:pt x="133427" y="109437"/>
                        <a:pt x="133427" y="106332"/>
                      </a:cubicBezTo>
                      <a:cubicBezTo>
                        <a:pt x="134203" y="102451"/>
                        <a:pt x="144288" y="97018"/>
                        <a:pt x="145064" y="94690"/>
                      </a:cubicBezTo>
                      <a:cubicBezTo>
                        <a:pt x="145839" y="91585"/>
                        <a:pt x="138857" y="81495"/>
                        <a:pt x="145064" y="72182"/>
                      </a:cubicBezTo>
                      <a:cubicBezTo>
                        <a:pt x="151270" y="62868"/>
                        <a:pt x="158252" y="62092"/>
                        <a:pt x="158252" y="56659"/>
                      </a:cubicBezTo>
                      <a:cubicBezTo>
                        <a:pt x="158252" y="52002"/>
                        <a:pt x="164459" y="49673"/>
                        <a:pt x="172217" y="48897"/>
                      </a:cubicBezTo>
                      <a:cubicBezTo>
                        <a:pt x="179974" y="48121"/>
                        <a:pt x="182302" y="42688"/>
                        <a:pt x="189284" y="39583"/>
                      </a:cubicBezTo>
                      <a:cubicBezTo>
                        <a:pt x="195490" y="37255"/>
                        <a:pt x="197818" y="33374"/>
                        <a:pt x="196266" y="26389"/>
                      </a:cubicBezTo>
                      <a:close/>
                      <a:moveTo>
                        <a:pt x="197818" y="76838"/>
                      </a:moveTo>
                      <a:cubicBezTo>
                        <a:pt x="197042" y="69077"/>
                        <a:pt x="180750" y="79167"/>
                        <a:pt x="183853" y="81495"/>
                      </a:cubicBezTo>
                      <a:cubicBezTo>
                        <a:pt x="190836" y="86152"/>
                        <a:pt x="199369" y="85376"/>
                        <a:pt x="197818" y="76838"/>
                      </a:cubicBezTo>
                      <a:close/>
                    </a:path>
                  </a:pathLst>
                </a:custGeom>
                <a:solidFill>
                  <a:schemeClr val="accent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79" name="Forma libre 1378">
                  <a:extLst>
                    <a:ext uri="{FF2B5EF4-FFF2-40B4-BE49-F238E27FC236}">
                      <a16:creationId xmlns:a16="http://schemas.microsoft.com/office/drawing/2014/main" id="{74B75C11-A976-1541-56F4-23938D94012B}"/>
                    </a:ext>
                  </a:extLst>
                </p:cNvPr>
                <p:cNvSpPr/>
                <p:nvPr/>
              </p:nvSpPr>
              <p:spPr>
                <a:xfrm>
                  <a:off x="4301845" y="2206283"/>
                  <a:ext cx="51978" cy="29493"/>
                </a:xfrm>
                <a:custGeom>
                  <a:avLst/>
                  <a:gdLst>
                    <a:gd name="connsiteX0" fmla="*/ 0 w 51978"/>
                    <a:gd name="connsiteY0" fmla="*/ 26389 h 29493"/>
                    <a:gd name="connsiteX1" fmla="*/ 10085 w 51978"/>
                    <a:gd name="connsiteY1" fmla="*/ 24837 h 29493"/>
                    <a:gd name="connsiteX2" fmla="*/ 13189 w 51978"/>
                    <a:gd name="connsiteY2" fmla="*/ 29494 h 29493"/>
                    <a:gd name="connsiteX3" fmla="*/ 24050 w 51978"/>
                    <a:gd name="connsiteY3" fmla="*/ 27165 h 29493"/>
                    <a:gd name="connsiteX4" fmla="*/ 33359 w 51978"/>
                    <a:gd name="connsiteY4" fmla="*/ 27165 h 29493"/>
                    <a:gd name="connsiteX5" fmla="*/ 38790 w 51978"/>
                    <a:gd name="connsiteY5" fmla="*/ 20180 h 29493"/>
                    <a:gd name="connsiteX6" fmla="*/ 42669 w 51978"/>
                    <a:gd name="connsiteY6" fmla="*/ 12418 h 29493"/>
                    <a:gd name="connsiteX7" fmla="*/ 51978 w 51978"/>
                    <a:gd name="connsiteY7" fmla="*/ 6209 h 29493"/>
                    <a:gd name="connsiteX8" fmla="*/ 48099 w 51978"/>
                    <a:gd name="connsiteY8" fmla="*/ 0 h 29493"/>
                    <a:gd name="connsiteX9" fmla="*/ 37238 w 51978"/>
                    <a:gd name="connsiteY9" fmla="*/ 3105 h 29493"/>
                    <a:gd name="connsiteX10" fmla="*/ 24050 w 51978"/>
                    <a:gd name="connsiteY10" fmla="*/ 7761 h 29493"/>
                    <a:gd name="connsiteX11" fmla="*/ 6982 w 51978"/>
                    <a:gd name="connsiteY11" fmla="*/ 4657 h 29493"/>
                    <a:gd name="connsiteX12" fmla="*/ 776 w 51978"/>
                    <a:gd name="connsiteY12" fmla="*/ 3881 h 29493"/>
                    <a:gd name="connsiteX13" fmla="*/ 0 w 51978"/>
                    <a:gd name="connsiteY13" fmla="*/ 26389 h 29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978" h="29493">
                      <a:moveTo>
                        <a:pt x="0" y="26389"/>
                      </a:moveTo>
                      <a:cubicBezTo>
                        <a:pt x="3879" y="24837"/>
                        <a:pt x="7758" y="24061"/>
                        <a:pt x="10085" y="24837"/>
                      </a:cubicBezTo>
                      <a:cubicBezTo>
                        <a:pt x="11637" y="25613"/>
                        <a:pt x="12413" y="27165"/>
                        <a:pt x="13189" y="29494"/>
                      </a:cubicBezTo>
                      <a:cubicBezTo>
                        <a:pt x="16292" y="28718"/>
                        <a:pt x="22498" y="27941"/>
                        <a:pt x="24050" y="27165"/>
                      </a:cubicBezTo>
                      <a:cubicBezTo>
                        <a:pt x="27153" y="26389"/>
                        <a:pt x="33359" y="29494"/>
                        <a:pt x="33359" y="27165"/>
                      </a:cubicBezTo>
                      <a:cubicBezTo>
                        <a:pt x="34135" y="24837"/>
                        <a:pt x="36463" y="20180"/>
                        <a:pt x="38790" y="20180"/>
                      </a:cubicBezTo>
                      <a:cubicBezTo>
                        <a:pt x="41893" y="20180"/>
                        <a:pt x="39566" y="13195"/>
                        <a:pt x="42669" y="12418"/>
                      </a:cubicBezTo>
                      <a:cubicBezTo>
                        <a:pt x="45772" y="12418"/>
                        <a:pt x="51978" y="6209"/>
                        <a:pt x="51978" y="6209"/>
                      </a:cubicBezTo>
                      <a:cubicBezTo>
                        <a:pt x="51978" y="6209"/>
                        <a:pt x="48875" y="776"/>
                        <a:pt x="48099" y="0"/>
                      </a:cubicBezTo>
                      <a:cubicBezTo>
                        <a:pt x="47324" y="0"/>
                        <a:pt x="43445" y="3105"/>
                        <a:pt x="37238" y="3105"/>
                      </a:cubicBezTo>
                      <a:cubicBezTo>
                        <a:pt x="31032" y="3105"/>
                        <a:pt x="26377" y="7761"/>
                        <a:pt x="24050" y="7761"/>
                      </a:cubicBezTo>
                      <a:cubicBezTo>
                        <a:pt x="20947" y="7761"/>
                        <a:pt x="12413" y="4657"/>
                        <a:pt x="6982" y="4657"/>
                      </a:cubicBezTo>
                      <a:cubicBezTo>
                        <a:pt x="4655" y="4657"/>
                        <a:pt x="3103" y="4657"/>
                        <a:pt x="776" y="3881"/>
                      </a:cubicBezTo>
                      <a:cubicBezTo>
                        <a:pt x="776" y="10866"/>
                        <a:pt x="0" y="19404"/>
                        <a:pt x="0" y="2638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80" name="Forma libre 1379">
                  <a:extLst>
                    <a:ext uri="{FF2B5EF4-FFF2-40B4-BE49-F238E27FC236}">
                      <a16:creationId xmlns:a16="http://schemas.microsoft.com/office/drawing/2014/main" id="{3892F146-8E87-FD2E-3DCE-71758D603AF8}"/>
                    </a:ext>
                  </a:extLst>
                </p:cNvPr>
                <p:cNvSpPr/>
                <p:nvPr/>
              </p:nvSpPr>
              <p:spPr>
                <a:xfrm>
                  <a:off x="4409681" y="2306406"/>
                  <a:ext cx="99301" cy="123407"/>
                </a:xfrm>
                <a:custGeom>
                  <a:avLst/>
                  <a:gdLst>
                    <a:gd name="connsiteX0" fmla="*/ 97750 w 99301"/>
                    <a:gd name="connsiteY0" fmla="*/ 0 h 123407"/>
                    <a:gd name="connsiteX1" fmla="*/ 89992 w 99301"/>
                    <a:gd name="connsiteY1" fmla="*/ 3881 h 123407"/>
                    <a:gd name="connsiteX2" fmla="*/ 83786 w 99301"/>
                    <a:gd name="connsiteY2" fmla="*/ 7761 h 123407"/>
                    <a:gd name="connsiteX3" fmla="*/ 67494 w 99301"/>
                    <a:gd name="connsiteY3" fmla="*/ 4657 h 123407"/>
                    <a:gd name="connsiteX4" fmla="*/ 46548 w 99301"/>
                    <a:gd name="connsiteY4" fmla="*/ 4657 h 123407"/>
                    <a:gd name="connsiteX5" fmla="*/ 46548 w 99301"/>
                    <a:gd name="connsiteY5" fmla="*/ 5433 h 123407"/>
                    <a:gd name="connsiteX6" fmla="*/ 31807 w 99301"/>
                    <a:gd name="connsiteY6" fmla="*/ 12418 h 123407"/>
                    <a:gd name="connsiteX7" fmla="*/ 24825 w 99301"/>
                    <a:gd name="connsiteY7" fmla="*/ 17075 h 123407"/>
                    <a:gd name="connsiteX8" fmla="*/ 13964 w 99301"/>
                    <a:gd name="connsiteY8" fmla="*/ 18627 h 123407"/>
                    <a:gd name="connsiteX9" fmla="*/ 8534 w 99301"/>
                    <a:gd name="connsiteY9" fmla="*/ 27941 h 123407"/>
                    <a:gd name="connsiteX10" fmla="*/ 4655 w 99301"/>
                    <a:gd name="connsiteY10" fmla="*/ 34150 h 123407"/>
                    <a:gd name="connsiteX11" fmla="*/ 0 w 99301"/>
                    <a:gd name="connsiteY11" fmla="*/ 42688 h 123407"/>
                    <a:gd name="connsiteX12" fmla="*/ 776 w 99301"/>
                    <a:gd name="connsiteY12" fmla="*/ 42688 h 123407"/>
                    <a:gd name="connsiteX13" fmla="*/ 9309 w 99301"/>
                    <a:gd name="connsiteY13" fmla="*/ 55883 h 123407"/>
                    <a:gd name="connsiteX14" fmla="*/ 20171 w 99301"/>
                    <a:gd name="connsiteY14" fmla="*/ 59763 h 123407"/>
                    <a:gd name="connsiteX15" fmla="*/ 34135 w 99301"/>
                    <a:gd name="connsiteY15" fmla="*/ 65196 h 123407"/>
                    <a:gd name="connsiteX16" fmla="*/ 17843 w 99301"/>
                    <a:gd name="connsiteY16" fmla="*/ 66749 h 123407"/>
                    <a:gd name="connsiteX17" fmla="*/ 20946 w 99301"/>
                    <a:gd name="connsiteY17" fmla="*/ 79943 h 123407"/>
                    <a:gd name="connsiteX18" fmla="*/ 28704 w 99301"/>
                    <a:gd name="connsiteY18" fmla="*/ 90809 h 123407"/>
                    <a:gd name="connsiteX19" fmla="*/ 43444 w 99301"/>
                    <a:gd name="connsiteY19" fmla="*/ 97794 h 123407"/>
                    <a:gd name="connsiteX20" fmla="*/ 40341 w 99301"/>
                    <a:gd name="connsiteY20" fmla="*/ 82271 h 123407"/>
                    <a:gd name="connsiteX21" fmla="*/ 51202 w 99301"/>
                    <a:gd name="connsiteY21" fmla="*/ 81495 h 123407"/>
                    <a:gd name="connsiteX22" fmla="*/ 44220 w 99301"/>
                    <a:gd name="connsiteY22" fmla="*/ 75286 h 123407"/>
                    <a:gd name="connsiteX23" fmla="*/ 49651 w 99301"/>
                    <a:gd name="connsiteY23" fmla="*/ 72182 h 123407"/>
                    <a:gd name="connsiteX24" fmla="*/ 61288 w 99301"/>
                    <a:gd name="connsiteY24" fmla="*/ 70629 h 123407"/>
                    <a:gd name="connsiteX25" fmla="*/ 55857 w 99301"/>
                    <a:gd name="connsiteY25" fmla="*/ 58211 h 123407"/>
                    <a:gd name="connsiteX26" fmla="*/ 42669 w 99301"/>
                    <a:gd name="connsiteY26" fmla="*/ 58987 h 123407"/>
                    <a:gd name="connsiteX27" fmla="*/ 48099 w 99301"/>
                    <a:gd name="connsiteY27" fmla="*/ 50450 h 123407"/>
                    <a:gd name="connsiteX28" fmla="*/ 35686 w 99301"/>
                    <a:gd name="connsiteY28" fmla="*/ 32598 h 123407"/>
                    <a:gd name="connsiteX29" fmla="*/ 43444 w 99301"/>
                    <a:gd name="connsiteY29" fmla="*/ 27941 h 123407"/>
                    <a:gd name="connsiteX30" fmla="*/ 55857 w 99301"/>
                    <a:gd name="connsiteY30" fmla="*/ 29494 h 123407"/>
                    <a:gd name="connsiteX31" fmla="*/ 58960 w 99301"/>
                    <a:gd name="connsiteY31" fmla="*/ 17851 h 123407"/>
                    <a:gd name="connsiteX32" fmla="*/ 68270 w 99301"/>
                    <a:gd name="connsiteY32" fmla="*/ 20956 h 123407"/>
                    <a:gd name="connsiteX33" fmla="*/ 79907 w 99301"/>
                    <a:gd name="connsiteY33" fmla="*/ 15523 h 123407"/>
                    <a:gd name="connsiteX34" fmla="*/ 90768 w 99301"/>
                    <a:gd name="connsiteY34" fmla="*/ 20180 h 123407"/>
                    <a:gd name="connsiteX35" fmla="*/ 94647 w 99301"/>
                    <a:gd name="connsiteY35" fmla="*/ 14747 h 123407"/>
                    <a:gd name="connsiteX36" fmla="*/ 99302 w 99301"/>
                    <a:gd name="connsiteY36" fmla="*/ 7761 h 123407"/>
                    <a:gd name="connsiteX37" fmla="*/ 97750 w 99301"/>
                    <a:gd name="connsiteY37" fmla="*/ 0 h 123407"/>
                    <a:gd name="connsiteX38" fmla="*/ 84562 w 99301"/>
                    <a:gd name="connsiteY38" fmla="*/ 116422 h 123407"/>
                    <a:gd name="connsiteX39" fmla="*/ 59736 w 99301"/>
                    <a:gd name="connsiteY39" fmla="*/ 113317 h 123407"/>
                    <a:gd name="connsiteX40" fmla="*/ 50427 w 99301"/>
                    <a:gd name="connsiteY40" fmla="*/ 117198 h 123407"/>
                    <a:gd name="connsiteX41" fmla="*/ 72925 w 99301"/>
                    <a:gd name="connsiteY41" fmla="*/ 123407 h 123407"/>
                    <a:gd name="connsiteX42" fmla="*/ 93871 w 99301"/>
                    <a:gd name="connsiteY42" fmla="*/ 117198 h 123407"/>
                    <a:gd name="connsiteX43" fmla="*/ 84562 w 99301"/>
                    <a:gd name="connsiteY43" fmla="*/ 116422 h 123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9301" h="123407">
                      <a:moveTo>
                        <a:pt x="97750" y="0"/>
                      </a:moveTo>
                      <a:cubicBezTo>
                        <a:pt x="94647" y="0"/>
                        <a:pt x="89217" y="1552"/>
                        <a:pt x="89992" y="3881"/>
                      </a:cubicBezTo>
                      <a:cubicBezTo>
                        <a:pt x="90768" y="6209"/>
                        <a:pt x="87665" y="7761"/>
                        <a:pt x="83786" y="7761"/>
                      </a:cubicBezTo>
                      <a:cubicBezTo>
                        <a:pt x="83786" y="7761"/>
                        <a:pt x="70597" y="6985"/>
                        <a:pt x="67494" y="4657"/>
                      </a:cubicBezTo>
                      <a:cubicBezTo>
                        <a:pt x="64391" y="3105"/>
                        <a:pt x="52754" y="3881"/>
                        <a:pt x="46548" y="4657"/>
                      </a:cubicBezTo>
                      <a:cubicBezTo>
                        <a:pt x="46548" y="4657"/>
                        <a:pt x="46548" y="5433"/>
                        <a:pt x="46548" y="5433"/>
                      </a:cubicBezTo>
                      <a:cubicBezTo>
                        <a:pt x="44996" y="7761"/>
                        <a:pt x="34135" y="13194"/>
                        <a:pt x="31807" y="12418"/>
                      </a:cubicBezTo>
                      <a:cubicBezTo>
                        <a:pt x="29480" y="11642"/>
                        <a:pt x="28704" y="15523"/>
                        <a:pt x="24825" y="17075"/>
                      </a:cubicBezTo>
                      <a:cubicBezTo>
                        <a:pt x="20946" y="17851"/>
                        <a:pt x="14740" y="17075"/>
                        <a:pt x="13964" y="18627"/>
                      </a:cubicBezTo>
                      <a:cubicBezTo>
                        <a:pt x="13964" y="20180"/>
                        <a:pt x="10861" y="24837"/>
                        <a:pt x="8534" y="27941"/>
                      </a:cubicBezTo>
                      <a:cubicBezTo>
                        <a:pt x="6206" y="30270"/>
                        <a:pt x="8534" y="33374"/>
                        <a:pt x="4655" y="34150"/>
                      </a:cubicBezTo>
                      <a:cubicBezTo>
                        <a:pt x="2327" y="34927"/>
                        <a:pt x="1551" y="38807"/>
                        <a:pt x="0" y="42688"/>
                      </a:cubicBezTo>
                      <a:cubicBezTo>
                        <a:pt x="0" y="42688"/>
                        <a:pt x="776" y="42688"/>
                        <a:pt x="776" y="42688"/>
                      </a:cubicBezTo>
                      <a:cubicBezTo>
                        <a:pt x="6206" y="44240"/>
                        <a:pt x="10085" y="50450"/>
                        <a:pt x="9309" y="55883"/>
                      </a:cubicBezTo>
                      <a:cubicBezTo>
                        <a:pt x="8534" y="61316"/>
                        <a:pt x="17067" y="63644"/>
                        <a:pt x="20171" y="59763"/>
                      </a:cubicBezTo>
                      <a:cubicBezTo>
                        <a:pt x="24049" y="55883"/>
                        <a:pt x="34135" y="62092"/>
                        <a:pt x="34135" y="65196"/>
                      </a:cubicBezTo>
                      <a:cubicBezTo>
                        <a:pt x="34135" y="68301"/>
                        <a:pt x="23274" y="62092"/>
                        <a:pt x="17843" y="66749"/>
                      </a:cubicBezTo>
                      <a:cubicBezTo>
                        <a:pt x="11637" y="71405"/>
                        <a:pt x="22498" y="75286"/>
                        <a:pt x="20946" y="79943"/>
                      </a:cubicBezTo>
                      <a:cubicBezTo>
                        <a:pt x="19395" y="84600"/>
                        <a:pt x="24049" y="90809"/>
                        <a:pt x="28704" y="90809"/>
                      </a:cubicBezTo>
                      <a:cubicBezTo>
                        <a:pt x="34135" y="90809"/>
                        <a:pt x="40341" y="99347"/>
                        <a:pt x="43444" y="97794"/>
                      </a:cubicBezTo>
                      <a:cubicBezTo>
                        <a:pt x="46548" y="96242"/>
                        <a:pt x="39565" y="83824"/>
                        <a:pt x="40341" y="82271"/>
                      </a:cubicBezTo>
                      <a:cubicBezTo>
                        <a:pt x="41117" y="80719"/>
                        <a:pt x="48099" y="85376"/>
                        <a:pt x="51202" y="81495"/>
                      </a:cubicBezTo>
                      <a:cubicBezTo>
                        <a:pt x="54306" y="77615"/>
                        <a:pt x="48875" y="75286"/>
                        <a:pt x="44220" y="75286"/>
                      </a:cubicBezTo>
                      <a:cubicBezTo>
                        <a:pt x="39565" y="75286"/>
                        <a:pt x="44220" y="69077"/>
                        <a:pt x="49651" y="72182"/>
                      </a:cubicBezTo>
                      <a:cubicBezTo>
                        <a:pt x="55081" y="75286"/>
                        <a:pt x="58185" y="71405"/>
                        <a:pt x="61288" y="70629"/>
                      </a:cubicBezTo>
                      <a:cubicBezTo>
                        <a:pt x="64391" y="69853"/>
                        <a:pt x="64391" y="60539"/>
                        <a:pt x="55857" y="58211"/>
                      </a:cubicBezTo>
                      <a:cubicBezTo>
                        <a:pt x="47323" y="55883"/>
                        <a:pt x="48099" y="64420"/>
                        <a:pt x="42669" y="58987"/>
                      </a:cubicBezTo>
                      <a:cubicBezTo>
                        <a:pt x="37238" y="53554"/>
                        <a:pt x="48099" y="55883"/>
                        <a:pt x="48099" y="50450"/>
                      </a:cubicBezTo>
                      <a:cubicBezTo>
                        <a:pt x="48099" y="45793"/>
                        <a:pt x="39565" y="38807"/>
                        <a:pt x="35686" y="32598"/>
                      </a:cubicBezTo>
                      <a:cubicBezTo>
                        <a:pt x="31807" y="27165"/>
                        <a:pt x="41117" y="24060"/>
                        <a:pt x="43444" y="27941"/>
                      </a:cubicBezTo>
                      <a:cubicBezTo>
                        <a:pt x="45772" y="31822"/>
                        <a:pt x="51978" y="31046"/>
                        <a:pt x="55857" y="29494"/>
                      </a:cubicBezTo>
                      <a:cubicBezTo>
                        <a:pt x="59736" y="27941"/>
                        <a:pt x="51978" y="20180"/>
                        <a:pt x="58960" y="17851"/>
                      </a:cubicBezTo>
                      <a:cubicBezTo>
                        <a:pt x="65943" y="14747"/>
                        <a:pt x="65943" y="20180"/>
                        <a:pt x="68270" y="20956"/>
                      </a:cubicBezTo>
                      <a:cubicBezTo>
                        <a:pt x="70597" y="21732"/>
                        <a:pt x="72925" y="15523"/>
                        <a:pt x="79907" y="15523"/>
                      </a:cubicBezTo>
                      <a:cubicBezTo>
                        <a:pt x="83786" y="15523"/>
                        <a:pt x="86889" y="17851"/>
                        <a:pt x="90768" y="20180"/>
                      </a:cubicBezTo>
                      <a:cubicBezTo>
                        <a:pt x="93096" y="17851"/>
                        <a:pt x="94647" y="17075"/>
                        <a:pt x="94647" y="14747"/>
                      </a:cubicBezTo>
                      <a:cubicBezTo>
                        <a:pt x="94647" y="12418"/>
                        <a:pt x="99302" y="11642"/>
                        <a:pt x="99302" y="7761"/>
                      </a:cubicBezTo>
                      <a:cubicBezTo>
                        <a:pt x="99302" y="3881"/>
                        <a:pt x="98526" y="1552"/>
                        <a:pt x="97750" y="0"/>
                      </a:cubicBezTo>
                      <a:close/>
                      <a:moveTo>
                        <a:pt x="84562" y="116422"/>
                      </a:moveTo>
                      <a:cubicBezTo>
                        <a:pt x="80683" y="114093"/>
                        <a:pt x="64391" y="117974"/>
                        <a:pt x="59736" y="113317"/>
                      </a:cubicBezTo>
                      <a:cubicBezTo>
                        <a:pt x="55081" y="109437"/>
                        <a:pt x="46548" y="116422"/>
                        <a:pt x="50427" y="117198"/>
                      </a:cubicBezTo>
                      <a:cubicBezTo>
                        <a:pt x="55857" y="117974"/>
                        <a:pt x="64391" y="122631"/>
                        <a:pt x="72925" y="123407"/>
                      </a:cubicBezTo>
                      <a:cubicBezTo>
                        <a:pt x="82234" y="123407"/>
                        <a:pt x="93871" y="119526"/>
                        <a:pt x="93871" y="117198"/>
                      </a:cubicBezTo>
                      <a:cubicBezTo>
                        <a:pt x="93871" y="114870"/>
                        <a:pt x="88441" y="117974"/>
                        <a:pt x="84562" y="11642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81" name="Forma libre 1380">
                  <a:extLst>
                    <a:ext uri="{FF2B5EF4-FFF2-40B4-BE49-F238E27FC236}">
                      <a16:creationId xmlns:a16="http://schemas.microsoft.com/office/drawing/2014/main" id="{3C503CA6-000A-D611-0C5B-A0A4041B4175}"/>
                    </a:ext>
                  </a:extLst>
                </p:cNvPr>
                <p:cNvSpPr/>
                <p:nvPr/>
              </p:nvSpPr>
              <p:spPr>
                <a:xfrm>
                  <a:off x="4596211" y="2414687"/>
                  <a:ext cx="36277" cy="20573"/>
                </a:xfrm>
                <a:custGeom>
                  <a:avLst/>
                  <a:gdLst>
                    <a:gd name="connsiteX0" fmla="*/ 24486 w 36277"/>
                    <a:gd name="connsiteY0" fmla="*/ 14350 h 20573"/>
                    <a:gd name="connsiteX1" fmla="*/ 33020 w 36277"/>
                    <a:gd name="connsiteY1" fmla="*/ 4260 h 20573"/>
                    <a:gd name="connsiteX2" fmla="*/ 33020 w 36277"/>
                    <a:gd name="connsiteY2" fmla="*/ 1155 h 20573"/>
                    <a:gd name="connsiteX3" fmla="*/ 10522 w 36277"/>
                    <a:gd name="connsiteY3" fmla="*/ 8141 h 20573"/>
                    <a:gd name="connsiteX4" fmla="*/ 3540 w 36277"/>
                    <a:gd name="connsiteY4" fmla="*/ 19007 h 20573"/>
                    <a:gd name="connsiteX5" fmla="*/ 24486 w 36277"/>
                    <a:gd name="connsiteY5" fmla="*/ 14350 h 20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277" h="20573">
                      <a:moveTo>
                        <a:pt x="24486" y="14350"/>
                      </a:moveTo>
                      <a:cubicBezTo>
                        <a:pt x="23710" y="12021"/>
                        <a:pt x="27589" y="6588"/>
                        <a:pt x="33020" y="4260"/>
                      </a:cubicBezTo>
                      <a:cubicBezTo>
                        <a:pt x="38451" y="1932"/>
                        <a:pt x="36123" y="-1949"/>
                        <a:pt x="33020" y="1155"/>
                      </a:cubicBezTo>
                      <a:cubicBezTo>
                        <a:pt x="29917" y="4260"/>
                        <a:pt x="21383" y="7365"/>
                        <a:pt x="10522" y="8141"/>
                      </a:cubicBezTo>
                      <a:cubicBezTo>
                        <a:pt x="436" y="8917"/>
                        <a:pt x="-3443" y="15126"/>
                        <a:pt x="3540" y="19007"/>
                      </a:cubicBezTo>
                      <a:cubicBezTo>
                        <a:pt x="12073" y="23664"/>
                        <a:pt x="25262" y="16678"/>
                        <a:pt x="24486" y="1435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82" name="Forma libre 1381">
                  <a:extLst>
                    <a:ext uri="{FF2B5EF4-FFF2-40B4-BE49-F238E27FC236}">
                      <a16:creationId xmlns:a16="http://schemas.microsoft.com/office/drawing/2014/main" id="{58AB7C92-BF65-82A5-B229-77072353B518}"/>
                    </a:ext>
                  </a:extLst>
                </p:cNvPr>
                <p:cNvSpPr/>
                <p:nvPr/>
              </p:nvSpPr>
              <p:spPr>
                <a:xfrm>
                  <a:off x="3722276" y="1762754"/>
                  <a:ext cx="164356" cy="80064"/>
                </a:xfrm>
                <a:custGeom>
                  <a:avLst/>
                  <a:gdLst>
                    <a:gd name="connsiteX0" fmla="*/ 139693 w 164356"/>
                    <a:gd name="connsiteY0" fmla="*/ 58561 h 80064"/>
                    <a:gd name="connsiteX1" fmla="*/ 152105 w 164356"/>
                    <a:gd name="connsiteY1" fmla="*/ 48471 h 80064"/>
                    <a:gd name="connsiteX2" fmla="*/ 163742 w 164356"/>
                    <a:gd name="connsiteY2" fmla="*/ 36829 h 80064"/>
                    <a:gd name="connsiteX3" fmla="*/ 155984 w 164356"/>
                    <a:gd name="connsiteY3" fmla="*/ 23634 h 80064"/>
                    <a:gd name="connsiteX4" fmla="*/ 147451 w 164356"/>
                    <a:gd name="connsiteY4" fmla="*/ 15873 h 80064"/>
                    <a:gd name="connsiteX5" fmla="*/ 144347 w 164356"/>
                    <a:gd name="connsiteY5" fmla="*/ 6559 h 80064"/>
                    <a:gd name="connsiteX6" fmla="*/ 133486 w 164356"/>
                    <a:gd name="connsiteY6" fmla="*/ 7335 h 80064"/>
                    <a:gd name="connsiteX7" fmla="*/ 118746 w 164356"/>
                    <a:gd name="connsiteY7" fmla="*/ 350 h 80064"/>
                    <a:gd name="connsiteX8" fmla="*/ 117195 w 164356"/>
                    <a:gd name="connsiteY8" fmla="*/ 9663 h 80064"/>
                    <a:gd name="connsiteX9" fmla="*/ 107885 w 164356"/>
                    <a:gd name="connsiteY9" fmla="*/ 10440 h 80064"/>
                    <a:gd name="connsiteX10" fmla="*/ 101679 w 164356"/>
                    <a:gd name="connsiteY10" fmla="*/ 10440 h 80064"/>
                    <a:gd name="connsiteX11" fmla="*/ 92369 w 164356"/>
                    <a:gd name="connsiteY11" fmla="*/ 11992 h 80064"/>
                    <a:gd name="connsiteX12" fmla="*/ 84611 w 164356"/>
                    <a:gd name="connsiteY12" fmla="*/ 8887 h 80064"/>
                    <a:gd name="connsiteX13" fmla="*/ 74526 w 164356"/>
                    <a:gd name="connsiteY13" fmla="*/ 15873 h 80064"/>
                    <a:gd name="connsiteX14" fmla="*/ 68319 w 164356"/>
                    <a:gd name="connsiteY14" fmla="*/ 12768 h 80064"/>
                    <a:gd name="connsiteX15" fmla="*/ 61337 w 164356"/>
                    <a:gd name="connsiteY15" fmla="*/ 17425 h 80064"/>
                    <a:gd name="connsiteX16" fmla="*/ 59010 w 164356"/>
                    <a:gd name="connsiteY16" fmla="*/ 24410 h 80064"/>
                    <a:gd name="connsiteX17" fmla="*/ 48924 w 164356"/>
                    <a:gd name="connsiteY17" fmla="*/ 29067 h 80064"/>
                    <a:gd name="connsiteX18" fmla="*/ 45045 w 164356"/>
                    <a:gd name="connsiteY18" fmla="*/ 16649 h 80064"/>
                    <a:gd name="connsiteX19" fmla="*/ 20996 w 164356"/>
                    <a:gd name="connsiteY19" fmla="*/ 1126 h 80064"/>
                    <a:gd name="connsiteX20" fmla="*/ 23323 w 164356"/>
                    <a:gd name="connsiteY20" fmla="*/ 9663 h 80064"/>
                    <a:gd name="connsiteX21" fmla="*/ 17893 w 164356"/>
                    <a:gd name="connsiteY21" fmla="*/ 8887 h 80064"/>
                    <a:gd name="connsiteX22" fmla="*/ 7807 w 164356"/>
                    <a:gd name="connsiteY22" fmla="*/ 12768 h 80064"/>
                    <a:gd name="connsiteX23" fmla="*/ 49 w 164356"/>
                    <a:gd name="connsiteY23" fmla="*/ 22858 h 80064"/>
                    <a:gd name="connsiteX24" fmla="*/ 14789 w 164356"/>
                    <a:gd name="connsiteY24" fmla="*/ 26739 h 80064"/>
                    <a:gd name="connsiteX25" fmla="*/ 33408 w 164356"/>
                    <a:gd name="connsiteY25" fmla="*/ 26739 h 80064"/>
                    <a:gd name="connsiteX26" fmla="*/ 30305 w 164356"/>
                    <a:gd name="connsiteY26" fmla="*/ 34500 h 80064"/>
                    <a:gd name="connsiteX27" fmla="*/ 22547 w 164356"/>
                    <a:gd name="connsiteY27" fmla="*/ 39157 h 80064"/>
                    <a:gd name="connsiteX28" fmla="*/ 4704 w 164356"/>
                    <a:gd name="connsiteY28" fmla="*/ 43814 h 80064"/>
                    <a:gd name="connsiteX29" fmla="*/ 27202 w 164356"/>
                    <a:gd name="connsiteY29" fmla="*/ 44590 h 80064"/>
                    <a:gd name="connsiteX30" fmla="*/ 32633 w 164356"/>
                    <a:gd name="connsiteY30" fmla="*/ 50023 h 80064"/>
                    <a:gd name="connsiteX31" fmla="*/ 37287 w 164356"/>
                    <a:gd name="connsiteY31" fmla="*/ 55456 h 80064"/>
                    <a:gd name="connsiteX32" fmla="*/ 31857 w 164356"/>
                    <a:gd name="connsiteY32" fmla="*/ 62441 h 80064"/>
                    <a:gd name="connsiteX33" fmla="*/ 24099 w 164356"/>
                    <a:gd name="connsiteY33" fmla="*/ 67874 h 80064"/>
                    <a:gd name="connsiteX34" fmla="*/ 44270 w 164356"/>
                    <a:gd name="connsiteY34" fmla="*/ 67098 h 80064"/>
                    <a:gd name="connsiteX35" fmla="*/ 72974 w 164356"/>
                    <a:gd name="connsiteY35" fmla="*/ 78740 h 80064"/>
                    <a:gd name="connsiteX36" fmla="*/ 100127 w 164356"/>
                    <a:gd name="connsiteY36" fmla="*/ 72531 h 80064"/>
                    <a:gd name="connsiteX37" fmla="*/ 119522 w 164356"/>
                    <a:gd name="connsiteY37" fmla="*/ 66322 h 80064"/>
                    <a:gd name="connsiteX38" fmla="*/ 139693 w 164356"/>
                    <a:gd name="connsiteY38" fmla="*/ 58561 h 80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64356" h="80064">
                      <a:moveTo>
                        <a:pt x="139693" y="58561"/>
                      </a:moveTo>
                      <a:cubicBezTo>
                        <a:pt x="149002" y="57785"/>
                        <a:pt x="148226" y="48471"/>
                        <a:pt x="152105" y="48471"/>
                      </a:cubicBezTo>
                      <a:cubicBezTo>
                        <a:pt x="155984" y="49247"/>
                        <a:pt x="161415" y="41485"/>
                        <a:pt x="163742" y="36829"/>
                      </a:cubicBezTo>
                      <a:cubicBezTo>
                        <a:pt x="166070" y="32172"/>
                        <a:pt x="161415" y="23634"/>
                        <a:pt x="155984" y="23634"/>
                      </a:cubicBezTo>
                      <a:cubicBezTo>
                        <a:pt x="150554" y="23634"/>
                        <a:pt x="146675" y="18977"/>
                        <a:pt x="147451" y="15873"/>
                      </a:cubicBezTo>
                      <a:cubicBezTo>
                        <a:pt x="148226" y="12768"/>
                        <a:pt x="144347" y="8111"/>
                        <a:pt x="144347" y="6559"/>
                      </a:cubicBezTo>
                      <a:cubicBezTo>
                        <a:pt x="144347" y="4230"/>
                        <a:pt x="137365" y="6559"/>
                        <a:pt x="133486" y="7335"/>
                      </a:cubicBezTo>
                      <a:cubicBezTo>
                        <a:pt x="129607" y="8111"/>
                        <a:pt x="121849" y="-1979"/>
                        <a:pt x="118746" y="350"/>
                      </a:cubicBezTo>
                      <a:cubicBezTo>
                        <a:pt x="115643" y="1902"/>
                        <a:pt x="117970" y="7335"/>
                        <a:pt x="117195" y="9663"/>
                      </a:cubicBezTo>
                      <a:cubicBezTo>
                        <a:pt x="116419" y="12768"/>
                        <a:pt x="107885" y="7335"/>
                        <a:pt x="107885" y="10440"/>
                      </a:cubicBezTo>
                      <a:cubicBezTo>
                        <a:pt x="107885" y="13544"/>
                        <a:pt x="104782" y="14320"/>
                        <a:pt x="101679" y="10440"/>
                      </a:cubicBezTo>
                      <a:cubicBezTo>
                        <a:pt x="98575" y="7335"/>
                        <a:pt x="92369" y="8887"/>
                        <a:pt x="92369" y="11992"/>
                      </a:cubicBezTo>
                      <a:cubicBezTo>
                        <a:pt x="92369" y="15096"/>
                        <a:pt x="89266" y="12768"/>
                        <a:pt x="84611" y="8887"/>
                      </a:cubicBezTo>
                      <a:cubicBezTo>
                        <a:pt x="79180" y="5783"/>
                        <a:pt x="73750" y="12768"/>
                        <a:pt x="74526" y="15873"/>
                      </a:cubicBezTo>
                      <a:cubicBezTo>
                        <a:pt x="75301" y="18977"/>
                        <a:pt x="72974" y="20530"/>
                        <a:pt x="68319" y="12768"/>
                      </a:cubicBezTo>
                      <a:cubicBezTo>
                        <a:pt x="63664" y="5007"/>
                        <a:pt x="59010" y="13544"/>
                        <a:pt x="61337" y="17425"/>
                      </a:cubicBezTo>
                      <a:cubicBezTo>
                        <a:pt x="63664" y="21306"/>
                        <a:pt x="62889" y="26739"/>
                        <a:pt x="59010" y="24410"/>
                      </a:cubicBezTo>
                      <a:cubicBezTo>
                        <a:pt x="55907" y="22082"/>
                        <a:pt x="51252" y="25963"/>
                        <a:pt x="48924" y="29067"/>
                      </a:cubicBezTo>
                      <a:cubicBezTo>
                        <a:pt x="46597" y="32172"/>
                        <a:pt x="39615" y="19753"/>
                        <a:pt x="45045" y="16649"/>
                      </a:cubicBezTo>
                      <a:cubicBezTo>
                        <a:pt x="50476" y="13544"/>
                        <a:pt x="27978" y="1126"/>
                        <a:pt x="20996" y="1126"/>
                      </a:cubicBezTo>
                      <a:cubicBezTo>
                        <a:pt x="14014" y="1126"/>
                        <a:pt x="18668" y="6559"/>
                        <a:pt x="23323" y="9663"/>
                      </a:cubicBezTo>
                      <a:cubicBezTo>
                        <a:pt x="27978" y="13544"/>
                        <a:pt x="20220" y="12768"/>
                        <a:pt x="17893" y="8887"/>
                      </a:cubicBezTo>
                      <a:cubicBezTo>
                        <a:pt x="15565" y="5783"/>
                        <a:pt x="10135" y="8111"/>
                        <a:pt x="7807" y="12768"/>
                      </a:cubicBezTo>
                      <a:cubicBezTo>
                        <a:pt x="4704" y="17425"/>
                        <a:pt x="49" y="19753"/>
                        <a:pt x="49" y="22858"/>
                      </a:cubicBezTo>
                      <a:cubicBezTo>
                        <a:pt x="-727" y="25963"/>
                        <a:pt x="7807" y="29843"/>
                        <a:pt x="14789" y="26739"/>
                      </a:cubicBezTo>
                      <a:cubicBezTo>
                        <a:pt x="21772" y="23634"/>
                        <a:pt x="30305" y="23634"/>
                        <a:pt x="33408" y="26739"/>
                      </a:cubicBezTo>
                      <a:cubicBezTo>
                        <a:pt x="37287" y="29843"/>
                        <a:pt x="26426" y="31396"/>
                        <a:pt x="30305" y="34500"/>
                      </a:cubicBezTo>
                      <a:cubicBezTo>
                        <a:pt x="34184" y="37605"/>
                        <a:pt x="31081" y="39933"/>
                        <a:pt x="22547" y="39157"/>
                      </a:cubicBezTo>
                      <a:cubicBezTo>
                        <a:pt x="14014" y="38381"/>
                        <a:pt x="3152" y="40709"/>
                        <a:pt x="4704" y="43814"/>
                      </a:cubicBezTo>
                      <a:cubicBezTo>
                        <a:pt x="6256" y="46919"/>
                        <a:pt x="27202" y="41485"/>
                        <a:pt x="27202" y="44590"/>
                      </a:cubicBezTo>
                      <a:cubicBezTo>
                        <a:pt x="27202" y="47695"/>
                        <a:pt x="27202" y="52352"/>
                        <a:pt x="32633" y="50023"/>
                      </a:cubicBezTo>
                      <a:cubicBezTo>
                        <a:pt x="38063" y="47695"/>
                        <a:pt x="34184" y="53904"/>
                        <a:pt x="37287" y="55456"/>
                      </a:cubicBezTo>
                      <a:cubicBezTo>
                        <a:pt x="40391" y="56232"/>
                        <a:pt x="39615" y="62441"/>
                        <a:pt x="31857" y="62441"/>
                      </a:cubicBezTo>
                      <a:cubicBezTo>
                        <a:pt x="24099" y="63218"/>
                        <a:pt x="20996" y="63994"/>
                        <a:pt x="24099" y="67874"/>
                      </a:cubicBezTo>
                      <a:cubicBezTo>
                        <a:pt x="27978" y="71755"/>
                        <a:pt x="35736" y="68651"/>
                        <a:pt x="44270" y="67098"/>
                      </a:cubicBezTo>
                      <a:cubicBezTo>
                        <a:pt x="52028" y="65546"/>
                        <a:pt x="63664" y="74860"/>
                        <a:pt x="72974" y="78740"/>
                      </a:cubicBezTo>
                      <a:cubicBezTo>
                        <a:pt x="82284" y="82621"/>
                        <a:pt x="97800" y="77188"/>
                        <a:pt x="100127" y="72531"/>
                      </a:cubicBezTo>
                      <a:cubicBezTo>
                        <a:pt x="101679" y="67874"/>
                        <a:pt x="114091" y="69427"/>
                        <a:pt x="119522" y="66322"/>
                      </a:cubicBezTo>
                      <a:cubicBezTo>
                        <a:pt x="124177" y="63218"/>
                        <a:pt x="131159" y="59337"/>
                        <a:pt x="139693" y="5856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83" name="Forma libre 1382">
                  <a:extLst>
                    <a:ext uri="{FF2B5EF4-FFF2-40B4-BE49-F238E27FC236}">
                      <a16:creationId xmlns:a16="http://schemas.microsoft.com/office/drawing/2014/main" id="{D0B99F81-8191-DC28-C19E-111BBD60AC1D}"/>
                    </a:ext>
                  </a:extLst>
                </p:cNvPr>
                <p:cNvSpPr/>
                <p:nvPr/>
              </p:nvSpPr>
              <p:spPr>
                <a:xfrm>
                  <a:off x="3937826" y="2036382"/>
                  <a:ext cx="66147" cy="76764"/>
                </a:xfrm>
                <a:custGeom>
                  <a:avLst/>
                  <a:gdLst>
                    <a:gd name="connsiteX0" fmla="*/ 61459 w 66147"/>
                    <a:gd name="connsiteY0" fmla="*/ 23210 h 76764"/>
                    <a:gd name="connsiteX1" fmla="*/ 56028 w 66147"/>
                    <a:gd name="connsiteY1" fmla="*/ 18553 h 76764"/>
                    <a:gd name="connsiteX2" fmla="*/ 46719 w 66147"/>
                    <a:gd name="connsiteY2" fmla="*/ 21658 h 76764"/>
                    <a:gd name="connsiteX3" fmla="*/ 36634 w 66147"/>
                    <a:gd name="connsiteY3" fmla="*/ 19329 h 76764"/>
                    <a:gd name="connsiteX4" fmla="*/ 39737 w 66147"/>
                    <a:gd name="connsiteY4" fmla="*/ 10016 h 76764"/>
                    <a:gd name="connsiteX5" fmla="*/ 43616 w 66147"/>
                    <a:gd name="connsiteY5" fmla="*/ 1478 h 76764"/>
                    <a:gd name="connsiteX6" fmla="*/ 42064 w 66147"/>
                    <a:gd name="connsiteY6" fmla="*/ 1478 h 76764"/>
                    <a:gd name="connsiteX7" fmla="*/ 26548 w 66147"/>
                    <a:gd name="connsiteY7" fmla="*/ 4583 h 76764"/>
                    <a:gd name="connsiteX8" fmla="*/ 34306 w 66147"/>
                    <a:gd name="connsiteY8" fmla="*/ 12344 h 76764"/>
                    <a:gd name="connsiteX9" fmla="*/ 21893 w 66147"/>
                    <a:gd name="connsiteY9" fmla="*/ 18553 h 76764"/>
                    <a:gd name="connsiteX10" fmla="*/ 5602 w 66147"/>
                    <a:gd name="connsiteY10" fmla="*/ 18553 h 76764"/>
                    <a:gd name="connsiteX11" fmla="*/ 7153 w 66147"/>
                    <a:gd name="connsiteY11" fmla="*/ 30195 h 76764"/>
                    <a:gd name="connsiteX12" fmla="*/ 14136 w 66147"/>
                    <a:gd name="connsiteY12" fmla="*/ 41061 h 76764"/>
                    <a:gd name="connsiteX13" fmla="*/ 10257 w 66147"/>
                    <a:gd name="connsiteY13" fmla="*/ 54256 h 76764"/>
                    <a:gd name="connsiteX14" fmla="*/ 171 w 66147"/>
                    <a:gd name="connsiteY14" fmla="*/ 64346 h 76764"/>
                    <a:gd name="connsiteX15" fmla="*/ 15687 w 66147"/>
                    <a:gd name="connsiteY15" fmla="*/ 76764 h 76764"/>
                    <a:gd name="connsiteX16" fmla="*/ 42840 w 66147"/>
                    <a:gd name="connsiteY16" fmla="*/ 65898 h 76764"/>
                    <a:gd name="connsiteX17" fmla="*/ 62235 w 66147"/>
                    <a:gd name="connsiteY17" fmla="*/ 62017 h 76764"/>
                    <a:gd name="connsiteX18" fmla="*/ 62235 w 66147"/>
                    <a:gd name="connsiteY18" fmla="*/ 25539 h 76764"/>
                    <a:gd name="connsiteX19" fmla="*/ 61459 w 66147"/>
                    <a:gd name="connsiteY19" fmla="*/ 23210 h 76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6147" h="76764">
                      <a:moveTo>
                        <a:pt x="61459" y="23210"/>
                      </a:moveTo>
                      <a:cubicBezTo>
                        <a:pt x="59907" y="21658"/>
                        <a:pt x="57580" y="20105"/>
                        <a:pt x="56028" y="18553"/>
                      </a:cubicBezTo>
                      <a:cubicBezTo>
                        <a:pt x="49822" y="11568"/>
                        <a:pt x="47495" y="17001"/>
                        <a:pt x="46719" y="21658"/>
                      </a:cubicBezTo>
                      <a:cubicBezTo>
                        <a:pt x="45943" y="25539"/>
                        <a:pt x="40513" y="20105"/>
                        <a:pt x="36634" y="19329"/>
                      </a:cubicBezTo>
                      <a:cubicBezTo>
                        <a:pt x="33530" y="18553"/>
                        <a:pt x="37409" y="12344"/>
                        <a:pt x="39737" y="10016"/>
                      </a:cubicBezTo>
                      <a:cubicBezTo>
                        <a:pt x="41288" y="8463"/>
                        <a:pt x="42840" y="5359"/>
                        <a:pt x="43616" y="1478"/>
                      </a:cubicBezTo>
                      <a:cubicBezTo>
                        <a:pt x="42840" y="1478"/>
                        <a:pt x="42064" y="1478"/>
                        <a:pt x="42064" y="1478"/>
                      </a:cubicBezTo>
                      <a:cubicBezTo>
                        <a:pt x="35858" y="-850"/>
                        <a:pt x="26548" y="-850"/>
                        <a:pt x="26548" y="4583"/>
                      </a:cubicBezTo>
                      <a:cubicBezTo>
                        <a:pt x="26548" y="10016"/>
                        <a:pt x="33530" y="8463"/>
                        <a:pt x="34306" y="12344"/>
                      </a:cubicBezTo>
                      <a:cubicBezTo>
                        <a:pt x="34306" y="16225"/>
                        <a:pt x="26548" y="15449"/>
                        <a:pt x="21893" y="18553"/>
                      </a:cubicBezTo>
                      <a:cubicBezTo>
                        <a:pt x="16463" y="22434"/>
                        <a:pt x="11032" y="16225"/>
                        <a:pt x="5602" y="18553"/>
                      </a:cubicBezTo>
                      <a:cubicBezTo>
                        <a:pt x="171" y="21658"/>
                        <a:pt x="11808" y="24762"/>
                        <a:pt x="7153" y="30195"/>
                      </a:cubicBezTo>
                      <a:cubicBezTo>
                        <a:pt x="3274" y="35628"/>
                        <a:pt x="7153" y="35628"/>
                        <a:pt x="14136" y="41061"/>
                      </a:cubicBezTo>
                      <a:cubicBezTo>
                        <a:pt x="21118" y="46494"/>
                        <a:pt x="10257" y="48047"/>
                        <a:pt x="10257" y="54256"/>
                      </a:cubicBezTo>
                      <a:cubicBezTo>
                        <a:pt x="10257" y="60465"/>
                        <a:pt x="1723" y="60465"/>
                        <a:pt x="171" y="64346"/>
                      </a:cubicBezTo>
                      <a:cubicBezTo>
                        <a:pt x="-1380" y="68227"/>
                        <a:pt x="7929" y="76764"/>
                        <a:pt x="15687" y="76764"/>
                      </a:cubicBezTo>
                      <a:cubicBezTo>
                        <a:pt x="21118" y="76764"/>
                        <a:pt x="35082" y="72883"/>
                        <a:pt x="42840" y="65898"/>
                      </a:cubicBezTo>
                      <a:cubicBezTo>
                        <a:pt x="50598" y="58137"/>
                        <a:pt x="54477" y="65898"/>
                        <a:pt x="62235" y="62017"/>
                      </a:cubicBezTo>
                      <a:cubicBezTo>
                        <a:pt x="69217" y="58137"/>
                        <a:pt x="65338" y="30972"/>
                        <a:pt x="62235" y="25539"/>
                      </a:cubicBezTo>
                      <a:cubicBezTo>
                        <a:pt x="61459" y="24762"/>
                        <a:pt x="61459" y="23986"/>
                        <a:pt x="61459" y="23210"/>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grpSp>
              <p:nvGrpSpPr>
                <p:cNvPr id="1384" name="Gráfico 7">
                  <a:extLst>
                    <a:ext uri="{FF2B5EF4-FFF2-40B4-BE49-F238E27FC236}">
                      <a16:creationId xmlns:a16="http://schemas.microsoft.com/office/drawing/2014/main" id="{10102B3C-138F-B6A5-7EC3-09BF17B494DC}"/>
                    </a:ext>
                  </a:extLst>
                </p:cNvPr>
                <p:cNvGrpSpPr/>
                <p:nvPr/>
              </p:nvGrpSpPr>
              <p:grpSpPr>
                <a:xfrm>
                  <a:off x="3975297" y="1908905"/>
                  <a:ext cx="153574" cy="235800"/>
                  <a:chOff x="3975297" y="1908905"/>
                  <a:chExt cx="153574" cy="235800"/>
                </a:xfrm>
                <a:solidFill>
                  <a:srgbClr val="C5C9CD"/>
                </a:solidFill>
              </p:grpSpPr>
              <p:sp>
                <p:nvSpPr>
                  <p:cNvPr id="1429" name="Forma libre 1428">
                    <a:extLst>
                      <a:ext uri="{FF2B5EF4-FFF2-40B4-BE49-F238E27FC236}">
                        <a16:creationId xmlns:a16="http://schemas.microsoft.com/office/drawing/2014/main" id="{6B31AC56-E4CA-4711-03A2-775A87F64DFF}"/>
                      </a:ext>
                    </a:extLst>
                  </p:cNvPr>
                  <p:cNvSpPr/>
                  <p:nvPr/>
                </p:nvSpPr>
                <p:spPr>
                  <a:xfrm>
                    <a:off x="3975297" y="1908905"/>
                    <a:ext cx="153574" cy="235800"/>
                  </a:xfrm>
                  <a:custGeom>
                    <a:avLst/>
                    <a:gdLst>
                      <a:gd name="connsiteX0" fmla="*/ 27867 w 153574"/>
                      <a:gd name="connsiteY0" fmla="*/ 125850 h 235800"/>
                      <a:gd name="connsiteX1" fmla="*/ 8472 w 153574"/>
                      <a:gd name="connsiteY1" fmla="*/ 128954 h 235800"/>
                      <a:gd name="connsiteX2" fmla="*/ 4593 w 153574"/>
                      <a:gd name="connsiteY2" fmla="*/ 137492 h 235800"/>
                      <a:gd name="connsiteX3" fmla="*/ 1490 w 153574"/>
                      <a:gd name="connsiteY3" fmla="*/ 146806 h 235800"/>
                      <a:gd name="connsiteX4" fmla="*/ 11575 w 153574"/>
                      <a:gd name="connsiteY4" fmla="*/ 149134 h 235800"/>
                      <a:gd name="connsiteX5" fmla="*/ 20885 w 153574"/>
                      <a:gd name="connsiteY5" fmla="*/ 146030 h 235800"/>
                      <a:gd name="connsiteX6" fmla="*/ 26316 w 153574"/>
                      <a:gd name="connsiteY6" fmla="*/ 150686 h 235800"/>
                      <a:gd name="connsiteX7" fmla="*/ 38728 w 153574"/>
                      <a:gd name="connsiteY7" fmla="*/ 142925 h 235800"/>
                      <a:gd name="connsiteX8" fmla="*/ 27867 w 153574"/>
                      <a:gd name="connsiteY8" fmla="*/ 125850 h 235800"/>
                      <a:gd name="connsiteX9" fmla="*/ 153546 w 153574"/>
                      <a:gd name="connsiteY9" fmla="*/ 182508 h 235800"/>
                      <a:gd name="connsiteX10" fmla="*/ 137254 w 153574"/>
                      <a:gd name="connsiteY10" fmla="*/ 174747 h 235800"/>
                      <a:gd name="connsiteX11" fmla="*/ 129496 w 153574"/>
                      <a:gd name="connsiteY11" fmla="*/ 173971 h 235800"/>
                      <a:gd name="connsiteX12" fmla="*/ 129496 w 153574"/>
                      <a:gd name="connsiteY12" fmla="*/ 165433 h 235800"/>
                      <a:gd name="connsiteX13" fmla="*/ 124066 w 153574"/>
                      <a:gd name="connsiteY13" fmla="*/ 156896 h 235800"/>
                      <a:gd name="connsiteX14" fmla="*/ 112429 w 153574"/>
                      <a:gd name="connsiteY14" fmla="*/ 138268 h 235800"/>
                      <a:gd name="connsiteX15" fmla="*/ 102343 w 153574"/>
                      <a:gd name="connsiteY15" fmla="*/ 119641 h 235800"/>
                      <a:gd name="connsiteX16" fmla="*/ 92258 w 153574"/>
                      <a:gd name="connsiteY16" fmla="*/ 111879 h 235800"/>
                      <a:gd name="connsiteX17" fmla="*/ 78294 w 153574"/>
                      <a:gd name="connsiteY17" fmla="*/ 109551 h 235800"/>
                      <a:gd name="connsiteX18" fmla="*/ 83724 w 153574"/>
                      <a:gd name="connsiteY18" fmla="*/ 99461 h 235800"/>
                      <a:gd name="connsiteX19" fmla="*/ 95361 w 153574"/>
                      <a:gd name="connsiteY19" fmla="*/ 72296 h 235800"/>
                      <a:gd name="connsiteX20" fmla="*/ 66657 w 153574"/>
                      <a:gd name="connsiteY20" fmla="*/ 70743 h 235800"/>
                      <a:gd name="connsiteX21" fmla="*/ 61226 w 153574"/>
                      <a:gd name="connsiteY21" fmla="*/ 65310 h 235800"/>
                      <a:gd name="connsiteX22" fmla="*/ 72863 w 153574"/>
                      <a:gd name="connsiteY22" fmla="*/ 52116 h 235800"/>
                      <a:gd name="connsiteX23" fmla="*/ 75191 w 153574"/>
                      <a:gd name="connsiteY23" fmla="*/ 42802 h 235800"/>
                      <a:gd name="connsiteX24" fmla="*/ 68208 w 153574"/>
                      <a:gd name="connsiteY24" fmla="*/ 49011 h 235800"/>
                      <a:gd name="connsiteX25" fmla="*/ 51141 w 153574"/>
                      <a:gd name="connsiteY25" fmla="*/ 49011 h 235800"/>
                      <a:gd name="connsiteX26" fmla="*/ 41831 w 153574"/>
                      <a:gd name="connsiteY26" fmla="*/ 62206 h 235800"/>
                      <a:gd name="connsiteX27" fmla="*/ 34849 w 153574"/>
                      <a:gd name="connsiteY27" fmla="*/ 73072 h 235800"/>
                      <a:gd name="connsiteX28" fmla="*/ 30970 w 153574"/>
                      <a:gd name="connsiteY28" fmla="*/ 77729 h 235800"/>
                      <a:gd name="connsiteX29" fmla="*/ 21661 w 153574"/>
                      <a:gd name="connsiteY29" fmla="*/ 74624 h 235800"/>
                      <a:gd name="connsiteX30" fmla="*/ 33298 w 153574"/>
                      <a:gd name="connsiteY30" fmla="*/ 83938 h 235800"/>
                      <a:gd name="connsiteX31" fmla="*/ 27867 w 153574"/>
                      <a:gd name="connsiteY31" fmla="*/ 95580 h 235800"/>
                      <a:gd name="connsiteX32" fmla="*/ 36401 w 153574"/>
                      <a:gd name="connsiteY32" fmla="*/ 104118 h 235800"/>
                      <a:gd name="connsiteX33" fmla="*/ 23212 w 153574"/>
                      <a:gd name="connsiteY33" fmla="*/ 113431 h 235800"/>
                      <a:gd name="connsiteX34" fmla="*/ 34073 w 153574"/>
                      <a:gd name="connsiteY34" fmla="*/ 109551 h 235800"/>
                      <a:gd name="connsiteX35" fmla="*/ 40280 w 153574"/>
                      <a:gd name="connsiteY35" fmla="*/ 118864 h 235800"/>
                      <a:gd name="connsiteX36" fmla="*/ 49589 w 153574"/>
                      <a:gd name="connsiteY36" fmla="*/ 106446 h 235800"/>
                      <a:gd name="connsiteX37" fmla="*/ 50365 w 153574"/>
                      <a:gd name="connsiteY37" fmla="*/ 117312 h 235800"/>
                      <a:gd name="connsiteX38" fmla="*/ 44935 w 153574"/>
                      <a:gd name="connsiteY38" fmla="*/ 132835 h 235800"/>
                      <a:gd name="connsiteX39" fmla="*/ 67433 w 153574"/>
                      <a:gd name="connsiteY39" fmla="*/ 130507 h 235800"/>
                      <a:gd name="connsiteX40" fmla="*/ 71312 w 153574"/>
                      <a:gd name="connsiteY40" fmla="*/ 135163 h 235800"/>
                      <a:gd name="connsiteX41" fmla="*/ 73639 w 153574"/>
                      <a:gd name="connsiteY41" fmla="*/ 144477 h 235800"/>
                      <a:gd name="connsiteX42" fmla="*/ 77518 w 153574"/>
                      <a:gd name="connsiteY42" fmla="*/ 149910 h 235800"/>
                      <a:gd name="connsiteX43" fmla="*/ 75966 w 153574"/>
                      <a:gd name="connsiteY43" fmla="*/ 163881 h 235800"/>
                      <a:gd name="connsiteX44" fmla="*/ 59675 w 153574"/>
                      <a:gd name="connsiteY44" fmla="*/ 164657 h 235800"/>
                      <a:gd name="connsiteX45" fmla="*/ 55020 w 153574"/>
                      <a:gd name="connsiteY45" fmla="*/ 166985 h 235800"/>
                      <a:gd name="connsiteX46" fmla="*/ 50365 w 153574"/>
                      <a:gd name="connsiteY46" fmla="*/ 176299 h 235800"/>
                      <a:gd name="connsiteX47" fmla="*/ 59675 w 153574"/>
                      <a:gd name="connsiteY47" fmla="*/ 182508 h 235800"/>
                      <a:gd name="connsiteX48" fmla="*/ 44935 w 153574"/>
                      <a:gd name="connsiteY48" fmla="*/ 193374 h 235800"/>
                      <a:gd name="connsiteX49" fmla="*/ 51141 w 153574"/>
                      <a:gd name="connsiteY49" fmla="*/ 199584 h 235800"/>
                      <a:gd name="connsiteX50" fmla="*/ 60451 w 153574"/>
                      <a:gd name="connsiteY50" fmla="*/ 201912 h 235800"/>
                      <a:gd name="connsiteX51" fmla="*/ 76742 w 153574"/>
                      <a:gd name="connsiteY51" fmla="*/ 204241 h 235800"/>
                      <a:gd name="connsiteX52" fmla="*/ 78294 w 153574"/>
                      <a:gd name="connsiteY52" fmla="*/ 208121 h 235800"/>
                      <a:gd name="connsiteX53" fmla="*/ 61226 w 153574"/>
                      <a:gd name="connsiteY53" fmla="*/ 210450 h 235800"/>
                      <a:gd name="connsiteX54" fmla="*/ 41056 w 153574"/>
                      <a:gd name="connsiteY54" fmla="*/ 235286 h 235800"/>
                      <a:gd name="connsiteX55" fmla="*/ 52693 w 153574"/>
                      <a:gd name="connsiteY55" fmla="*/ 229077 h 235800"/>
                      <a:gd name="connsiteX56" fmla="*/ 64329 w 153574"/>
                      <a:gd name="connsiteY56" fmla="*/ 231406 h 235800"/>
                      <a:gd name="connsiteX57" fmla="*/ 71312 w 153574"/>
                      <a:gd name="connsiteY57" fmla="*/ 224420 h 235800"/>
                      <a:gd name="connsiteX58" fmla="*/ 82949 w 153574"/>
                      <a:gd name="connsiteY58" fmla="*/ 222868 h 235800"/>
                      <a:gd name="connsiteX59" fmla="*/ 95361 w 153574"/>
                      <a:gd name="connsiteY59" fmla="*/ 219763 h 235800"/>
                      <a:gd name="connsiteX60" fmla="*/ 107774 w 153574"/>
                      <a:gd name="connsiteY60" fmla="*/ 222868 h 235800"/>
                      <a:gd name="connsiteX61" fmla="*/ 125617 w 153574"/>
                      <a:gd name="connsiteY61" fmla="*/ 219763 h 235800"/>
                      <a:gd name="connsiteX62" fmla="*/ 147340 w 153574"/>
                      <a:gd name="connsiteY62" fmla="*/ 210450 h 235800"/>
                      <a:gd name="connsiteX63" fmla="*/ 140357 w 153574"/>
                      <a:gd name="connsiteY63" fmla="*/ 207345 h 235800"/>
                      <a:gd name="connsiteX64" fmla="*/ 141133 w 153574"/>
                      <a:gd name="connsiteY64" fmla="*/ 198031 h 235800"/>
                      <a:gd name="connsiteX65" fmla="*/ 153546 w 153574"/>
                      <a:gd name="connsiteY65" fmla="*/ 182508 h 235800"/>
                      <a:gd name="connsiteX66" fmla="*/ 15454 w 153574"/>
                      <a:gd name="connsiteY66" fmla="*/ 66863 h 235800"/>
                      <a:gd name="connsiteX67" fmla="*/ 25540 w 153574"/>
                      <a:gd name="connsiteY67" fmla="*/ 52892 h 235800"/>
                      <a:gd name="connsiteX68" fmla="*/ 15454 w 153574"/>
                      <a:gd name="connsiteY68" fmla="*/ 66863 h 235800"/>
                      <a:gd name="connsiteX69" fmla="*/ 104671 w 153574"/>
                      <a:gd name="connsiteY69" fmla="*/ 17189 h 235800"/>
                      <a:gd name="connsiteX70" fmla="*/ 106998 w 153574"/>
                      <a:gd name="connsiteY70" fmla="*/ 114 h 235800"/>
                      <a:gd name="connsiteX71" fmla="*/ 104671 w 153574"/>
                      <a:gd name="connsiteY71" fmla="*/ 17189 h 2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3574" h="235800">
                        <a:moveTo>
                          <a:pt x="27867" y="125850"/>
                        </a:moveTo>
                        <a:cubicBezTo>
                          <a:pt x="21661" y="120417"/>
                          <a:pt x="14679" y="128954"/>
                          <a:pt x="8472" y="128954"/>
                        </a:cubicBezTo>
                        <a:cubicBezTo>
                          <a:pt x="7696" y="133611"/>
                          <a:pt x="6145" y="136716"/>
                          <a:pt x="4593" y="137492"/>
                        </a:cubicBezTo>
                        <a:cubicBezTo>
                          <a:pt x="2266" y="139044"/>
                          <a:pt x="-2389" y="146030"/>
                          <a:pt x="1490" y="146806"/>
                        </a:cubicBezTo>
                        <a:cubicBezTo>
                          <a:pt x="4593" y="147582"/>
                          <a:pt x="10800" y="153015"/>
                          <a:pt x="11575" y="149134"/>
                        </a:cubicBezTo>
                        <a:cubicBezTo>
                          <a:pt x="12351" y="145253"/>
                          <a:pt x="14679" y="139044"/>
                          <a:pt x="20885" y="146030"/>
                        </a:cubicBezTo>
                        <a:cubicBezTo>
                          <a:pt x="22437" y="147582"/>
                          <a:pt x="23988" y="149134"/>
                          <a:pt x="26316" y="150686"/>
                        </a:cubicBezTo>
                        <a:cubicBezTo>
                          <a:pt x="27091" y="147582"/>
                          <a:pt x="34849" y="146806"/>
                          <a:pt x="38728" y="142925"/>
                        </a:cubicBezTo>
                        <a:cubicBezTo>
                          <a:pt x="41056" y="138268"/>
                          <a:pt x="34073" y="132059"/>
                          <a:pt x="27867" y="125850"/>
                        </a:cubicBezTo>
                        <a:close/>
                        <a:moveTo>
                          <a:pt x="153546" y="182508"/>
                        </a:moveTo>
                        <a:cubicBezTo>
                          <a:pt x="154322" y="175523"/>
                          <a:pt x="138806" y="170866"/>
                          <a:pt x="137254" y="174747"/>
                        </a:cubicBezTo>
                        <a:cubicBezTo>
                          <a:pt x="135703" y="178628"/>
                          <a:pt x="131824" y="177852"/>
                          <a:pt x="129496" y="173971"/>
                        </a:cubicBezTo>
                        <a:cubicBezTo>
                          <a:pt x="127169" y="170090"/>
                          <a:pt x="131824" y="166209"/>
                          <a:pt x="129496" y="165433"/>
                        </a:cubicBezTo>
                        <a:cubicBezTo>
                          <a:pt x="127169" y="164657"/>
                          <a:pt x="124066" y="159224"/>
                          <a:pt x="124066" y="156896"/>
                        </a:cubicBezTo>
                        <a:cubicBezTo>
                          <a:pt x="124842" y="154567"/>
                          <a:pt x="120187" y="139820"/>
                          <a:pt x="112429" y="138268"/>
                        </a:cubicBezTo>
                        <a:cubicBezTo>
                          <a:pt x="104671" y="136716"/>
                          <a:pt x="103119" y="125074"/>
                          <a:pt x="102343" y="119641"/>
                        </a:cubicBezTo>
                        <a:cubicBezTo>
                          <a:pt x="100792" y="113431"/>
                          <a:pt x="96137" y="116536"/>
                          <a:pt x="92258" y="111879"/>
                        </a:cubicBezTo>
                        <a:cubicBezTo>
                          <a:pt x="88379" y="106446"/>
                          <a:pt x="81397" y="109551"/>
                          <a:pt x="78294" y="109551"/>
                        </a:cubicBezTo>
                        <a:cubicBezTo>
                          <a:pt x="75191" y="109551"/>
                          <a:pt x="78294" y="103341"/>
                          <a:pt x="83724" y="99461"/>
                        </a:cubicBezTo>
                        <a:cubicBezTo>
                          <a:pt x="89155" y="95580"/>
                          <a:pt x="95361" y="76176"/>
                          <a:pt x="95361" y="72296"/>
                        </a:cubicBezTo>
                        <a:cubicBezTo>
                          <a:pt x="95361" y="68415"/>
                          <a:pt x="71312" y="68415"/>
                          <a:pt x="66657" y="70743"/>
                        </a:cubicBezTo>
                        <a:cubicBezTo>
                          <a:pt x="62002" y="73072"/>
                          <a:pt x="57347" y="67639"/>
                          <a:pt x="61226" y="65310"/>
                        </a:cubicBezTo>
                        <a:cubicBezTo>
                          <a:pt x="65105" y="63758"/>
                          <a:pt x="73639" y="55997"/>
                          <a:pt x="72863" y="52116"/>
                        </a:cubicBezTo>
                        <a:cubicBezTo>
                          <a:pt x="72087" y="49011"/>
                          <a:pt x="78294" y="45907"/>
                          <a:pt x="75191" y="42802"/>
                        </a:cubicBezTo>
                        <a:cubicBezTo>
                          <a:pt x="72087" y="39697"/>
                          <a:pt x="71312" y="46683"/>
                          <a:pt x="68208" y="49011"/>
                        </a:cubicBezTo>
                        <a:cubicBezTo>
                          <a:pt x="65105" y="51340"/>
                          <a:pt x="58899" y="50564"/>
                          <a:pt x="51141" y="49011"/>
                        </a:cubicBezTo>
                        <a:cubicBezTo>
                          <a:pt x="44159" y="47459"/>
                          <a:pt x="41056" y="57549"/>
                          <a:pt x="41831" y="62206"/>
                        </a:cubicBezTo>
                        <a:cubicBezTo>
                          <a:pt x="41831" y="66863"/>
                          <a:pt x="33298" y="69191"/>
                          <a:pt x="34849" y="73072"/>
                        </a:cubicBezTo>
                        <a:cubicBezTo>
                          <a:pt x="36401" y="76952"/>
                          <a:pt x="33298" y="79281"/>
                          <a:pt x="30970" y="77729"/>
                        </a:cubicBezTo>
                        <a:cubicBezTo>
                          <a:pt x="28643" y="75400"/>
                          <a:pt x="26316" y="70743"/>
                          <a:pt x="21661" y="74624"/>
                        </a:cubicBezTo>
                        <a:cubicBezTo>
                          <a:pt x="17006" y="78505"/>
                          <a:pt x="27091" y="83162"/>
                          <a:pt x="33298" y="83938"/>
                        </a:cubicBezTo>
                        <a:cubicBezTo>
                          <a:pt x="39504" y="84714"/>
                          <a:pt x="28643" y="89371"/>
                          <a:pt x="27867" y="95580"/>
                        </a:cubicBezTo>
                        <a:cubicBezTo>
                          <a:pt x="27091" y="101789"/>
                          <a:pt x="35625" y="99461"/>
                          <a:pt x="36401" y="104118"/>
                        </a:cubicBezTo>
                        <a:cubicBezTo>
                          <a:pt x="37177" y="108774"/>
                          <a:pt x="23212" y="109551"/>
                          <a:pt x="23212" y="113431"/>
                        </a:cubicBezTo>
                        <a:cubicBezTo>
                          <a:pt x="23212" y="118088"/>
                          <a:pt x="30970" y="111103"/>
                          <a:pt x="34073" y="109551"/>
                        </a:cubicBezTo>
                        <a:cubicBezTo>
                          <a:pt x="37177" y="107998"/>
                          <a:pt x="32522" y="120417"/>
                          <a:pt x="40280" y="118864"/>
                        </a:cubicBezTo>
                        <a:cubicBezTo>
                          <a:pt x="48814" y="117312"/>
                          <a:pt x="46486" y="106446"/>
                          <a:pt x="49589" y="106446"/>
                        </a:cubicBezTo>
                        <a:cubicBezTo>
                          <a:pt x="52693" y="107222"/>
                          <a:pt x="48038" y="112655"/>
                          <a:pt x="50365" y="117312"/>
                        </a:cubicBezTo>
                        <a:cubicBezTo>
                          <a:pt x="52693" y="121969"/>
                          <a:pt x="44159" y="129730"/>
                          <a:pt x="44935" y="132835"/>
                        </a:cubicBezTo>
                        <a:cubicBezTo>
                          <a:pt x="45710" y="135940"/>
                          <a:pt x="62002" y="135940"/>
                          <a:pt x="67433" y="130507"/>
                        </a:cubicBezTo>
                        <a:cubicBezTo>
                          <a:pt x="72863" y="125074"/>
                          <a:pt x="75191" y="131283"/>
                          <a:pt x="71312" y="135163"/>
                        </a:cubicBezTo>
                        <a:cubicBezTo>
                          <a:pt x="67433" y="139044"/>
                          <a:pt x="68984" y="142925"/>
                          <a:pt x="73639" y="144477"/>
                        </a:cubicBezTo>
                        <a:cubicBezTo>
                          <a:pt x="78294" y="146030"/>
                          <a:pt x="79845" y="146806"/>
                          <a:pt x="77518" y="149910"/>
                        </a:cubicBezTo>
                        <a:cubicBezTo>
                          <a:pt x="75191" y="153791"/>
                          <a:pt x="77518" y="160776"/>
                          <a:pt x="75966" y="163881"/>
                        </a:cubicBezTo>
                        <a:cubicBezTo>
                          <a:pt x="75191" y="166985"/>
                          <a:pt x="60451" y="166985"/>
                          <a:pt x="59675" y="164657"/>
                        </a:cubicBezTo>
                        <a:cubicBezTo>
                          <a:pt x="58899" y="162329"/>
                          <a:pt x="53468" y="163881"/>
                          <a:pt x="55020" y="166985"/>
                        </a:cubicBezTo>
                        <a:cubicBezTo>
                          <a:pt x="56572" y="170090"/>
                          <a:pt x="49589" y="173971"/>
                          <a:pt x="50365" y="176299"/>
                        </a:cubicBezTo>
                        <a:cubicBezTo>
                          <a:pt x="51141" y="179404"/>
                          <a:pt x="59675" y="178628"/>
                          <a:pt x="59675" y="182508"/>
                        </a:cubicBezTo>
                        <a:cubicBezTo>
                          <a:pt x="59675" y="186389"/>
                          <a:pt x="53468" y="190270"/>
                          <a:pt x="44935" y="193374"/>
                        </a:cubicBezTo>
                        <a:cubicBezTo>
                          <a:pt x="36401" y="195703"/>
                          <a:pt x="46486" y="202688"/>
                          <a:pt x="51141" y="199584"/>
                        </a:cubicBezTo>
                        <a:cubicBezTo>
                          <a:pt x="55020" y="196479"/>
                          <a:pt x="54244" y="201912"/>
                          <a:pt x="60451" y="201912"/>
                        </a:cubicBezTo>
                        <a:cubicBezTo>
                          <a:pt x="66657" y="201912"/>
                          <a:pt x="69760" y="206569"/>
                          <a:pt x="76742" y="204241"/>
                        </a:cubicBezTo>
                        <a:cubicBezTo>
                          <a:pt x="83724" y="201912"/>
                          <a:pt x="82949" y="204241"/>
                          <a:pt x="78294" y="208121"/>
                        </a:cubicBezTo>
                        <a:cubicBezTo>
                          <a:pt x="72863" y="212002"/>
                          <a:pt x="65881" y="208121"/>
                          <a:pt x="61226" y="210450"/>
                        </a:cubicBezTo>
                        <a:cubicBezTo>
                          <a:pt x="56572" y="212778"/>
                          <a:pt x="37952" y="230629"/>
                          <a:pt x="41056" y="235286"/>
                        </a:cubicBezTo>
                        <a:cubicBezTo>
                          <a:pt x="43383" y="237615"/>
                          <a:pt x="45710" y="231406"/>
                          <a:pt x="52693" y="229077"/>
                        </a:cubicBezTo>
                        <a:cubicBezTo>
                          <a:pt x="59675" y="225973"/>
                          <a:pt x="60451" y="230629"/>
                          <a:pt x="64329" y="231406"/>
                        </a:cubicBezTo>
                        <a:cubicBezTo>
                          <a:pt x="68208" y="232182"/>
                          <a:pt x="68208" y="223644"/>
                          <a:pt x="71312" y="224420"/>
                        </a:cubicBezTo>
                        <a:cubicBezTo>
                          <a:pt x="74415" y="225196"/>
                          <a:pt x="76742" y="222092"/>
                          <a:pt x="82949" y="222868"/>
                        </a:cubicBezTo>
                        <a:cubicBezTo>
                          <a:pt x="88379" y="223644"/>
                          <a:pt x="92258" y="222092"/>
                          <a:pt x="95361" y="219763"/>
                        </a:cubicBezTo>
                        <a:cubicBezTo>
                          <a:pt x="98464" y="217435"/>
                          <a:pt x="105447" y="224420"/>
                          <a:pt x="107774" y="222868"/>
                        </a:cubicBezTo>
                        <a:cubicBezTo>
                          <a:pt x="110101" y="221316"/>
                          <a:pt x="120187" y="219763"/>
                          <a:pt x="125617" y="219763"/>
                        </a:cubicBezTo>
                        <a:cubicBezTo>
                          <a:pt x="131048" y="219763"/>
                          <a:pt x="143461" y="214330"/>
                          <a:pt x="147340" y="210450"/>
                        </a:cubicBezTo>
                        <a:cubicBezTo>
                          <a:pt x="150443" y="207345"/>
                          <a:pt x="145012" y="206569"/>
                          <a:pt x="140357" y="207345"/>
                        </a:cubicBezTo>
                        <a:cubicBezTo>
                          <a:pt x="135703" y="208121"/>
                          <a:pt x="136478" y="202688"/>
                          <a:pt x="141133" y="198031"/>
                        </a:cubicBezTo>
                        <a:cubicBezTo>
                          <a:pt x="145788" y="193374"/>
                          <a:pt x="153546" y="189494"/>
                          <a:pt x="153546" y="182508"/>
                        </a:cubicBezTo>
                        <a:close/>
                        <a:moveTo>
                          <a:pt x="15454" y="66863"/>
                        </a:moveTo>
                        <a:cubicBezTo>
                          <a:pt x="21661" y="66863"/>
                          <a:pt x="28643" y="55997"/>
                          <a:pt x="25540" y="52892"/>
                        </a:cubicBezTo>
                        <a:cubicBezTo>
                          <a:pt x="22437" y="49787"/>
                          <a:pt x="10800" y="66863"/>
                          <a:pt x="15454" y="66863"/>
                        </a:cubicBezTo>
                        <a:close/>
                        <a:moveTo>
                          <a:pt x="104671" y="17189"/>
                        </a:moveTo>
                        <a:cubicBezTo>
                          <a:pt x="108550" y="13309"/>
                          <a:pt x="113205" y="-1438"/>
                          <a:pt x="106998" y="114"/>
                        </a:cubicBezTo>
                        <a:cubicBezTo>
                          <a:pt x="100792" y="890"/>
                          <a:pt x="102343" y="18742"/>
                          <a:pt x="104671" y="1718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30" name="Forma libre 1429">
                    <a:extLst>
                      <a:ext uri="{FF2B5EF4-FFF2-40B4-BE49-F238E27FC236}">
                        <a16:creationId xmlns:a16="http://schemas.microsoft.com/office/drawing/2014/main" id="{791C7062-61BC-6961-8BA3-6147D4656EA0}"/>
                      </a:ext>
                    </a:extLst>
                  </p:cNvPr>
                  <p:cNvSpPr/>
                  <p:nvPr/>
                </p:nvSpPr>
                <p:spPr>
                  <a:xfrm>
                    <a:off x="3975297" y="1908905"/>
                    <a:ext cx="153574" cy="235800"/>
                  </a:xfrm>
                  <a:custGeom>
                    <a:avLst/>
                    <a:gdLst>
                      <a:gd name="connsiteX0" fmla="*/ 27867 w 153574"/>
                      <a:gd name="connsiteY0" fmla="*/ 125850 h 235800"/>
                      <a:gd name="connsiteX1" fmla="*/ 8472 w 153574"/>
                      <a:gd name="connsiteY1" fmla="*/ 128954 h 235800"/>
                      <a:gd name="connsiteX2" fmla="*/ 4593 w 153574"/>
                      <a:gd name="connsiteY2" fmla="*/ 137492 h 235800"/>
                      <a:gd name="connsiteX3" fmla="*/ 1490 w 153574"/>
                      <a:gd name="connsiteY3" fmla="*/ 146806 h 235800"/>
                      <a:gd name="connsiteX4" fmla="*/ 11575 w 153574"/>
                      <a:gd name="connsiteY4" fmla="*/ 149134 h 235800"/>
                      <a:gd name="connsiteX5" fmla="*/ 20885 w 153574"/>
                      <a:gd name="connsiteY5" fmla="*/ 146030 h 235800"/>
                      <a:gd name="connsiteX6" fmla="*/ 26316 w 153574"/>
                      <a:gd name="connsiteY6" fmla="*/ 150686 h 235800"/>
                      <a:gd name="connsiteX7" fmla="*/ 38728 w 153574"/>
                      <a:gd name="connsiteY7" fmla="*/ 142925 h 235800"/>
                      <a:gd name="connsiteX8" fmla="*/ 27867 w 153574"/>
                      <a:gd name="connsiteY8" fmla="*/ 125850 h 235800"/>
                      <a:gd name="connsiteX9" fmla="*/ 153546 w 153574"/>
                      <a:gd name="connsiteY9" fmla="*/ 182508 h 235800"/>
                      <a:gd name="connsiteX10" fmla="*/ 137254 w 153574"/>
                      <a:gd name="connsiteY10" fmla="*/ 174747 h 235800"/>
                      <a:gd name="connsiteX11" fmla="*/ 129496 w 153574"/>
                      <a:gd name="connsiteY11" fmla="*/ 173971 h 235800"/>
                      <a:gd name="connsiteX12" fmla="*/ 129496 w 153574"/>
                      <a:gd name="connsiteY12" fmla="*/ 165433 h 235800"/>
                      <a:gd name="connsiteX13" fmla="*/ 124066 w 153574"/>
                      <a:gd name="connsiteY13" fmla="*/ 156896 h 235800"/>
                      <a:gd name="connsiteX14" fmla="*/ 112429 w 153574"/>
                      <a:gd name="connsiteY14" fmla="*/ 138268 h 235800"/>
                      <a:gd name="connsiteX15" fmla="*/ 102343 w 153574"/>
                      <a:gd name="connsiteY15" fmla="*/ 119641 h 235800"/>
                      <a:gd name="connsiteX16" fmla="*/ 92258 w 153574"/>
                      <a:gd name="connsiteY16" fmla="*/ 111879 h 235800"/>
                      <a:gd name="connsiteX17" fmla="*/ 78294 w 153574"/>
                      <a:gd name="connsiteY17" fmla="*/ 109551 h 235800"/>
                      <a:gd name="connsiteX18" fmla="*/ 83724 w 153574"/>
                      <a:gd name="connsiteY18" fmla="*/ 99461 h 235800"/>
                      <a:gd name="connsiteX19" fmla="*/ 95361 w 153574"/>
                      <a:gd name="connsiteY19" fmla="*/ 72296 h 235800"/>
                      <a:gd name="connsiteX20" fmla="*/ 66657 w 153574"/>
                      <a:gd name="connsiteY20" fmla="*/ 70743 h 235800"/>
                      <a:gd name="connsiteX21" fmla="*/ 61226 w 153574"/>
                      <a:gd name="connsiteY21" fmla="*/ 65310 h 235800"/>
                      <a:gd name="connsiteX22" fmla="*/ 72863 w 153574"/>
                      <a:gd name="connsiteY22" fmla="*/ 52116 h 235800"/>
                      <a:gd name="connsiteX23" fmla="*/ 75191 w 153574"/>
                      <a:gd name="connsiteY23" fmla="*/ 42802 h 235800"/>
                      <a:gd name="connsiteX24" fmla="*/ 68208 w 153574"/>
                      <a:gd name="connsiteY24" fmla="*/ 49011 h 235800"/>
                      <a:gd name="connsiteX25" fmla="*/ 51141 w 153574"/>
                      <a:gd name="connsiteY25" fmla="*/ 49011 h 235800"/>
                      <a:gd name="connsiteX26" fmla="*/ 41831 w 153574"/>
                      <a:gd name="connsiteY26" fmla="*/ 62206 h 235800"/>
                      <a:gd name="connsiteX27" fmla="*/ 34849 w 153574"/>
                      <a:gd name="connsiteY27" fmla="*/ 73072 h 235800"/>
                      <a:gd name="connsiteX28" fmla="*/ 30970 w 153574"/>
                      <a:gd name="connsiteY28" fmla="*/ 77729 h 235800"/>
                      <a:gd name="connsiteX29" fmla="*/ 21661 w 153574"/>
                      <a:gd name="connsiteY29" fmla="*/ 74624 h 235800"/>
                      <a:gd name="connsiteX30" fmla="*/ 33298 w 153574"/>
                      <a:gd name="connsiteY30" fmla="*/ 83938 h 235800"/>
                      <a:gd name="connsiteX31" fmla="*/ 27867 w 153574"/>
                      <a:gd name="connsiteY31" fmla="*/ 95580 h 235800"/>
                      <a:gd name="connsiteX32" fmla="*/ 36401 w 153574"/>
                      <a:gd name="connsiteY32" fmla="*/ 104118 h 235800"/>
                      <a:gd name="connsiteX33" fmla="*/ 23212 w 153574"/>
                      <a:gd name="connsiteY33" fmla="*/ 113431 h 235800"/>
                      <a:gd name="connsiteX34" fmla="*/ 34073 w 153574"/>
                      <a:gd name="connsiteY34" fmla="*/ 109551 h 235800"/>
                      <a:gd name="connsiteX35" fmla="*/ 40280 w 153574"/>
                      <a:gd name="connsiteY35" fmla="*/ 118864 h 235800"/>
                      <a:gd name="connsiteX36" fmla="*/ 49589 w 153574"/>
                      <a:gd name="connsiteY36" fmla="*/ 106446 h 235800"/>
                      <a:gd name="connsiteX37" fmla="*/ 50365 w 153574"/>
                      <a:gd name="connsiteY37" fmla="*/ 117312 h 235800"/>
                      <a:gd name="connsiteX38" fmla="*/ 44935 w 153574"/>
                      <a:gd name="connsiteY38" fmla="*/ 132835 h 235800"/>
                      <a:gd name="connsiteX39" fmla="*/ 67433 w 153574"/>
                      <a:gd name="connsiteY39" fmla="*/ 130507 h 235800"/>
                      <a:gd name="connsiteX40" fmla="*/ 71312 w 153574"/>
                      <a:gd name="connsiteY40" fmla="*/ 135163 h 235800"/>
                      <a:gd name="connsiteX41" fmla="*/ 73639 w 153574"/>
                      <a:gd name="connsiteY41" fmla="*/ 144477 h 235800"/>
                      <a:gd name="connsiteX42" fmla="*/ 77518 w 153574"/>
                      <a:gd name="connsiteY42" fmla="*/ 149910 h 235800"/>
                      <a:gd name="connsiteX43" fmla="*/ 75966 w 153574"/>
                      <a:gd name="connsiteY43" fmla="*/ 163881 h 235800"/>
                      <a:gd name="connsiteX44" fmla="*/ 59675 w 153574"/>
                      <a:gd name="connsiteY44" fmla="*/ 164657 h 235800"/>
                      <a:gd name="connsiteX45" fmla="*/ 55020 w 153574"/>
                      <a:gd name="connsiteY45" fmla="*/ 166985 h 235800"/>
                      <a:gd name="connsiteX46" fmla="*/ 50365 w 153574"/>
                      <a:gd name="connsiteY46" fmla="*/ 176299 h 235800"/>
                      <a:gd name="connsiteX47" fmla="*/ 59675 w 153574"/>
                      <a:gd name="connsiteY47" fmla="*/ 182508 h 235800"/>
                      <a:gd name="connsiteX48" fmla="*/ 44935 w 153574"/>
                      <a:gd name="connsiteY48" fmla="*/ 193374 h 235800"/>
                      <a:gd name="connsiteX49" fmla="*/ 51141 w 153574"/>
                      <a:gd name="connsiteY49" fmla="*/ 199584 h 235800"/>
                      <a:gd name="connsiteX50" fmla="*/ 60451 w 153574"/>
                      <a:gd name="connsiteY50" fmla="*/ 201912 h 235800"/>
                      <a:gd name="connsiteX51" fmla="*/ 76742 w 153574"/>
                      <a:gd name="connsiteY51" fmla="*/ 204241 h 235800"/>
                      <a:gd name="connsiteX52" fmla="*/ 78294 w 153574"/>
                      <a:gd name="connsiteY52" fmla="*/ 208121 h 235800"/>
                      <a:gd name="connsiteX53" fmla="*/ 61226 w 153574"/>
                      <a:gd name="connsiteY53" fmla="*/ 210450 h 235800"/>
                      <a:gd name="connsiteX54" fmla="*/ 41056 w 153574"/>
                      <a:gd name="connsiteY54" fmla="*/ 235286 h 235800"/>
                      <a:gd name="connsiteX55" fmla="*/ 52693 w 153574"/>
                      <a:gd name="connsiteY55" fmla="*/ 229077 h 235800"/>
                      <a:gd name="connsiteX56" fmla="*/ 64329 w 153574"/>
                      <a:gd name="connsiteY56" fmla="*/ 231406 h 235800"/>
                      <a:gd name="connsiteX57" fmla="*/ 71312 w 153574"/>
                      <a:gd name="connsiteY57" fmla="*/ 224420 h 235800"/>
                      <a:gd name="connsiteX58" fmla="*/ 82949 w 153574"/>
                      <a:gd name="connsiteY58" fmla="*/ 222868 h 235800"/>
                      <a:gd name="connsiteX59" fmla="*/ 95361 w 153574"/>
                      <a:gd name="connsiteY59" fmla="*/ 219763 h 235800"/>
                      <a:gd name="connsiteX60" fmla="*/ 107774 w 153574"/>
                      <a:gd name="connsiteY60" fmla="*/ 222868 h 235800"/>
                      <a:gd name="connsiteX61" fmla="*/ 125617 w 153574"/>
                      <a:gd name="connsiteY61" fmla="*/ 219763 h 235800"/>
                      <a:gd name="connsiteX62" fmla="*/ 147340 w 153574"/>
                      <a:gd name="connsiteY62" fmla="*/ 210450 h 235800"/>
                      <a:gd name="connsiteX63" fmla="*/ 140357 w 153574"/>
                      <a:gd name="connsiteY63" fmla="*/ 207345 h 235800"/>
                      <a:gd name="connsiteX64" fmla="*/ 141133 w 153574"/>
                      <a:gd name="connsiteY64" fmla="*/ 198031 h 235800"/>
                      <a:gd name="connsiteX65" fmla="*/ 153546 w 153574"/>
                      <a:gd name="connsiteY65" fmla="*/ 182508 h 235800"/>
                      <a:gd name="connsiteX66" fmla="*/ 15454 w 153574"/>
                      <a:gd name="connsiteY66" fmla="*/ 66863 h 235800"/>
                      <a:gd name="connsiteX67" fmla="*/ 25540 w 153574"/>
                      <a:gd name="connsiteY67" fmla="*/ 52892 h 235800"/>
                      <a:gd name="connsiteX68" fmla="*/ 15454 w 153574"/>
                      <a:gd name="connsiteY68" fmla="*/ 66863 h 235800"/>
                      <a:gd name="connsiteX69" fmla="*/ 104671 w 153574"/>
                      <a:gd name="connsiteY69" fmla="*/ 17189 h 235800"/>
                      <a:gd name="connsiteX70" fmla="*/ 106998 w 153574"/>
                      <a:gd name="connsiteY70" fmla="*/ 114 h 235800"/>
                      <a:gd name="connsiteX71" fmla="*/ 104671 w 153574"/>
                      <a:gd name="connsiteY71" fmla="*/ 17189 h 235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153574" h="235800">
                        <a:moveTo>
                          <a:pt x="27867" y="125850"/>
                        </a:moveTo>
                        <a:cubicBezTo>
                          <a:pt x="21661" y="120417"/>
                          <a:pt x="14679" y="128954"/>
                          <a:pt x="8472" y="128954"/>
                        </a:cubicBezTo>
                        <a:cubicBezTo>
                          <a:pt x="7696" y="133611"/>
                          <a:pt x="6145" y="136716"/>
                          <a:pt x="4593" y="137492"/>
                        </a:cubicBezTo>
                        <a:cubicBezTo>
                          <a:pt x="2266" y="139044"/>
                          <a:pt x="-2389" y="146030"/>
                          <a:pt x="1490" y="146806"/>
                        </a:cubicBezTo>
                        <a:cubicBezTo>
                          <a:pt x="4593" y="147582"/>
                          <a:pt x="10800" y="153015"/>
                          <a:pt x="11575" y="149134"/>
                        </a:cubicBezTo>
                        <a:cubicBezTo>
                          <a:pt x="12351" y="145253"/>
                          <a:pt x="14679" y="139044"/>
                          <a:pt x="20885" y="146030"/>
                        </a:cubicBezTo>
                        <a:cubicBezTo>
                          <a:pt x="22437" y="147582"/>
                          <a:pt x="23988" y="149134"/>
                          <a:pt x="26316" y="150686"/>
                        </a:cubicBezTo>
                        <a:cubicBezTo>
                          <a:pt x="27091" y="147582"/>
                          <a:pt x="34849" y="146806"/>
                          <a:pt x="38728" y="142925"/>
                        </a:cubicBezTo>
                        <a:cubicBezTo>
                          <a:pt x="41056" y="138268"/>
                          <a:pt x="34073" y="132059"/>
                          <a:pt x="27867" y="125850"/>
                        </a:cubicBezTo>
                        <a:close/>
                        <a:moveTo>
                          <a:pt x="153546" y="182508"/>
                        </a:moveTo>
                        <a:cubicBezTo>
                          <a:pt x="154322" y="175523"/>
                          <a:pt x="138806" y="170866"/>
                          <a:pt x="137254" y="174747"/>
                        </a:cubicBezTo>
                        <a:cubicBezTo>
                          <a:pt x="135703" y="178628"/>
                          <a:pt x="131824" y="177852"/>
                          <a:pt x="129496" y="173971"/>
                        </a:cubicBezTo>
                        <a:cubicBezTo>
                          <a:pt x="127169" y="170090"/>
                          <a:pt x="131824" y="166209"/>
                          <a:pt x="129496" y="165433"/>
                        </a:cubicBezTo>
                        <a:cubicBezTo>
                          <a:pt x="127169" y="164657"/>
                          <a:pt x="124066" y="159224"/>
                          <a:pt x="124066" y="156896"/>
                        </a:cubicBezTo>
                        <a:cubicBezTo>
                          <a:pt x="124842" y="154567"/>
                          <a:pt x="120187" y="139820"/>
                          <a:pt x="112429" y="138268"/>
                        </a:cubicBezTo>
                        <a:cubicBezTo>
                          <a:pt x="104671" y="136716"/>
                          <a:pt x="103119" y="125074"/>
                          <a:pt x="102343" y="119641"/>
                        </a:cubicBezTo>
                        <a:cubicBezTo>
                          <a:pt x="100792" y="113431"/>
                          <a:pt x="96137" y="116536"/>
                          <a:pt x="92258" y="111879"/>
                        </a:cubicBezTo>
                        <a:cubicBezTo>
                          <a:pt x="88379" y="106446"/>
                          <a:pt x="81397" y="109551"/>
                          <a:pt x="78294" y="109551"/>
                        </a:cubicBezTo>
                        <a:cubicBezTo>
                          <a:pt x="75191" y="109551"/>
                          <a:pt x="78294" y="103341"/>
                          <a:pt x="83724" y="99461"/>
                        </a:cubicBezTo>
                        <a:cubicBezTo>
                          <a:pt x="89155" y="95580"/>
                          <a:pt x="95361" y="76176"/>
                          <a:pt x="95361" y="72296"/>
                        </a:cubicBezTo>
                        <a:cubicBezTo>
                          <a:pt x="95361" y="68415"/>
                          <a:pt x="71312" y="68415"/>
                          <a:pt x="66657" y="70743"/>
                        </a:cubicBezTo>
                        <a:cubicBezTo>
                          <a:pt x="62002" y="73072"/>
                          <a:pt x="57347" y="67639"/>
                          <a:pt x="61226" y="65310"/>
                        </a:cubicBezTo>
                        <a:cubicBezTo>
                          <a:pt x="65105" y="63758"/>
                          <a:pt x="73639" y="55997"/>
                          <a:pt x="72863" y="52116"/>
                        </a:cubicBezTo>
                        <a:cubicBezTo>
                          <a:pt x="72087" y="49011"/>
                          <a:pt x="78294" y="45907"/>
                          <a:pt x="75191" y="42802"/>
                        </a:cubicBezTo>
                        <a:cubicBezTo>
                          <a:pt x="72087" y="39697"/>
                          <a:pt x="71312" y="46683"/>
                          <a:pt x="68208" y="49011"/>
                        </a:cubicBezTo>
                        <a:cubicBezTo>
                          <a:pt x="65105" y="51340"/>
                          <a:pt x="58899" y="50564"/>
                          <a:pt x="51141" y="49011"/>
                        </a:cubicBezTo>
                        <a:cubicBezTo>
                          <a:pt x="44159" y="47459"/>
                          <a:pt x="41056" y="57549"/>
                          <a:pt x="41831" y="62206"/>
                        </a:cubicBezTo>
                        <a:cubicBezTo>
                          <a:pt x="41831" y="66863"/>
                          <a:pt x="33298" y="69191"/>
                          <a:pt x="34849" y="73072"/>
                        </a:cubicBezTo>
                        <a:cubicBezTo>
                          <a:pt x="36401" y="76952"/>
                          <a:pt x="33298" y="79281"/>
                          <a:pt x="30970" y="77729"/>
                        </a:cubicBezTo>
                        <a:cubicBezTo>
                          <a:pt x="28643" y="75400"/>
                          <a:pt x="26316" y="70743"/>
                          <a:pt x="21661" y="74624"/>
                        </a:cubicBezTo>
                        <a:cubicBezTo>
                          <a:pt x="17006" y="78505"/>
                          <a:pt x="27091" y="83162"/>
                          <a:pt x="33298" y="83938"/>
                        </a:cubicBezTo>
                        <a:cubicBezTo>
                          <a:pt x="39504" y="84714"/>
                          <a:pt x="28643" y="89371"/>
                          <a:pt x="27867" y="95580"/>
                        </a:cubicBezTo>
                        <a:cubicBezTo>
                          <a:pt x="27091" y="101789"/>
                          <a:pt x="35625" y="99461"/>
                          <a:pt x="36401" y="104118"/>
                        </a:cubicBezTo>
                        <a:cubicBezTo>
                          <a:pt x="37177" y="108774"/>
                          <a:pt x="23212" y="109551"/>
                          <a:pt x="23212" y="113431"/>
                        </a:cubicBezTo>
                        <a:cubicBezTo>
                          <a:pt x="23212" y="118088"/>
                          <a:pt x="30970" y="111103"/>
                          <a:pt x="34073" y="109551"/>
                        </a:cubicBezTo>
                        <a:cubicBezTo>
                          <a:pt x="37177" y="107998"/>
                          <a:pt x="32522" y="120417"/>
                          <a:pt x="40280" y="118864"/>
                        </a:cubicBezTo>
                        <a:cubicBezTo>
                          <a:pt x="48814" y="117312"/>
                          <a:pt x="46486" y="106446"/>
                          <a:pt x="49589" y="106446"/>
                        </a:cubicBezTo>
                        <a:cubicBezTo>
                          <a:pt x="52693" y="107222"/>
                          <a:pt x="48038" y="112655"/>
                          <a:pt x="50365" y="117312"/>
                        </a:cubicBezTo>
                        <a:cubicBezTo>
                          <a:pt x="52693" y="121969"/>
                          <a:pt x="44159" y="129730"/>
                          <a:pt x="44935" y="132835"/>
                        </a:cubicBezTo>
                        <a:cubicBezTo>
                          <a:pt x="45710" y="135940"/>
                          <a:pt x="62002" y="135940"/>
                          <a:pt x="67433" y="130507"/>
                        </a:cubicBezTo>
                        <a:cubicBezTo>
                          <a:pt x="72863" y="125074"/>
                          <a:pt x="75191" y="131283"/>
                          <a:pt x="71312" y="135163"/>
                        </a:cubicBezTo>
                        <a:cubicBezTo>
                          <a:pt x="67433" y="139044"/>
                          <a:pt x="68984" y="142925"/>
                          <a:pt x="73639" y="144477"/>
                        </a:cubicBezTo>
                        <a:cubicBezTo>
                          <a:pt x="78294" y="146030"/>
                          <a:pt x="79845" y="146806"/>
                          <a:pt x="77518" y="149910"/>
                        </a:cubicBezTo>
                        <a:cubicBezTo>
                          <a:pt x="75191" y="153791"/>
                          <a:pt x="77518" y="160776"/>
                          <a:pt x="75966" y="163881"/>
                        </a:cubicBezTo>
                        <a:cubicBezTo>
                          <a:pt x="75191" y="166985"/>
                          <a:pt x="60451" y="166985"/>
                          <a:pt x="59675" y="164657"/>
                        </a:cubicBezTo>
                        <a:cubicBezTo>
                          <a:pt x="58899" y="162329"/>
                          <a:pt x="53468" y="163881"/>
                          <a:pt x="55020" y="166985"/>
                        </a:cubicBezTo>
                        <a:cubicBezTo>
                          <a:pt x="56572" y="170090"/>
                          <a:pt x="49589" y="173971"/>
                          <a:pt x="50365" y="176299"/>
                        </a:cubicBezTo>
                        <a:cubicBezTo>
                          <a:pt x="51141" y="179404"/>
                          <a:pt x="59675" y="178628"/>
                          <a:pt x="59675" y="182508"/>
                        </a:cubicBezTo>
                        <a:cubicBezTo>
                          <a:pt x="59675" y="186389"/>
                          <a:pt x="53468" y="190270"/>
                          <a:pt x="44935" y="193374"/>
                        </a:cubicBezTo>
                        <a:cubicBezTo>
                          <a:pt x="36401" y="195703"/>
                          <a:pt x="46486" y="202688"/>
                          <a:pt x="51141" y="199584"/>
                        </a:cubicBezTo>
                        <a:cubicBezTo>
                          <a:pt x="55020" y="196479"/>
                          <a:pt x="54244" y="201912"/>
                          <a:pt x="60451" y="201912"/>
                        </a:cubicBezTo>
                        <a:cubicBezTo>
                          <a:pt x="66657" y="201912"/>
                          <a:pt x="69760" y="206569"/>
                          <a:pt x="76742" y="204241"/>
                        </a:cubicBezTo>
                        <a:cubicBezTo>
                          <a:pt x="83724" y="201912"/>
                          <a:pt x="82949" y="204241"/>
                          <a:pt x="78294" y="208121"/>
                        </a:cubicBezTo>
                        <a:cubicBezTo>
                          <a:pt x="72863" y="212002"/>
                          <a:pt x="65881" y="208121"/>
                          <a:pt x="61226" y="210450"/>
                        </a:cubicBezTo>
                        <a:cubicBezTo>
                          <a:pt x="56572" y="212778"/>
                          <a:pt x="37952" y="230629"/>
                          <a:pt x="41056" y="235286"/>
                        </a:cubicBezTo>
                        <a:cubicBezTo>
                          <a:pt x="43383" y="237615"/>
                          <a:pt x="45710" y="231406"/>
                          <a:pt x="52693" y="229077"/>
                        </a:cubicBezTo>
                        <a:cubicBezTo>
                          <a:pt x="59675" y="225973"/>
                          <a:pt x="60451" y="230629"/>
                          <a:pt x="64329" y="231406"/>
                        </a:cubicBezTo>
                        <a:cubicBezTo>
                          <a:pt x="68208" y="232182"/>
                          <a:pt x="68208" y="223644"/>
                          <a:pt x="71312" y="224420"/>
                        </a:cubicBezTo>
                        <a:cubicBezTo>
                          <a:pt x="74415" y="225196"/>
                          <a:pt x="76742" y="222092"/>
                          <a:pt x="82949" y="222868"/>
                        </a:cubicBezTo>
                        <a:cubicBezTo>
                          <a:pt x="88379" y="223644"/>
                          <a:pt x="92258" y="222092"/>
                          <a:pt x="95361" y="219763"/>
                        </a:cubicBezTo>
                        <a:cubicBezTo>
                          <a:pt x="98464" y="217435"/>
                          <a:pt x="105447" y="224420"/>
                          <a:pt x="107774" y="222868"/>
                        </a:cubicBezTo>
                        <a:cubicBezTo>
                          <a:pt x="110101" y="221316"/>
                          <a:pt x="120187" y="219763"/>
                          <a:pt x="125617" y="219763"/>
                        </a:cubicBezTo>
                        <a:cubicBezTo>
                          <a:pt x="131048" y="219763"/>
                          <a:pt x="143461" y="214330"/>
                          <a:pt x="147340" y="210450"/>
                        </a:cubicBezTo>
                        <a:cubicBezTo>
                          <a:pt x="150443" y="207345"/>
                          <a:pt x="145012" y="206569"/>
                          <a:pt x="140357" y="207345"/>
                        </a:cubicBezTo>
                        <a:cubicBezTo>
                          <a:pt x="135703" y="208121"/>
                          <a:pt x="136478" y="202688"/>
                          <a:pt x="141133" y="198031"/>
                        </a:cubicBezTo>
                        <a:cubicBezTo>
                          <a:pt x="145788" y="193374"/>
                          <a:pt x="153546" y="189494"/>
                          <a:pt x="153546" y="182508"/>
                        </a:cubicBezTo>
                        <a:close/>
                        <a:moveTo>
                          <a:pt x="15454" y="66863"/>
                        </a:moveTo>
                        <a:cubicBezTo>
                          <a:pt x="21661" y="66863"/>
                          <a:pt x="28643" y="55997"/>
                          <a:pt x="25540" y="52892"/>
                        </a:cubicBezTo>
                        <a:cubicBezTo>
                          <a:pt x="22437" y="49787"/>
                          <a:pt x="10800" y="66863"/>
                          <a:pt x="15454" y="66863"/>
                        </a:cubicBezTo>
                        <a:close/>
                        <a:moveTo>
                          <a:pt x="104671" y="17189"/>
                        </a:moveTo>
                        <a:cubicBezTo>
                          <a:pt x="108550" y="13309"/>
                          <a:pt x="113205" y="-1438"/>
                          <a:pt x="106998" y="114"/>
                        </a:cubicBezTo>
                        <a:cubicBezTo>
                          <a:pt x="100792" y="890"/>
                          <a:pt x="102343" y="18742"/>
                          <a:pt x="104671" y="17189"/>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grpSp>
            <p:sp>
              <p:nvSpPr>
                <p:cNvPr id="1385" name="Forma libre 1384">
                  <a:extLst>
                    <a:ext uri="{FF2B5EF4-FFF2-40B4-BE49-F238E27FC236}">
                      <a16:creationId xmlns:a16="http://schemas.microsoft.com/office/drawing/2014/main" id="{904EC037-380B-ED14-559A-B0153D0C2E48}"/>
                    </a:ext>
                  </a:extLst>
                </p:cNvPr>
                <p:cNvSpPr/>
                <p:nvPr/>
              </p:nvSpPr>
              <p:spPr>
                <a:xfrm>
                  <a:off x="4226140" y="1977987"/>
                  <a:ext cx="73079" cy="68449"/>
                </a:xfrm>
                <a:custGeom>
                  <a:avLst/>
                  <a:gdLst>
                    <a:gd name="connsiteX0" fmla="*/ 37692 w 73079"/>
                    <a:gd name="connsiteY0" fmla="*/ 24946 h 68449"/>
                    <a:gd name="connsiteX1" fmla="*/ 36916 w 73079"/>
                    <a:gd name="connsiteY1" fmla="*/ 14080 h 68449"/>
                    <a:gd name="connsiteX2" fmla="*/ 38467 w 73079"/>
                    <a:gd name="connsiteY2" fmla="*/ 886 h 68449"/>
                    <a:gd name="connsiteX3" fmla="*/ 26830 w 73079"/>
                    <a:gd name="connsiteY3" fmla="*/ 7095 h 68449"/>
                    <a:gd name="connsiteX4" fmla="*/ 17521 w 73079"/>
                    <a:gd name="connsiteY4" fmla="*/ 11752 h 68449"/>
                    <a:gd name="connsiteX5" fmla="*/ 18297 w 73079"/>
                    <a:gd name="connsiteY5" fmla="*/ 18737 h 68449"/>
                    <a:gd name="connsiteX6" fmla="*/ 8987 w 73079"/>
                    <a:gd name="connsiteY6" fmla="*/ 14080 h 68449"/>
                    <a:gd name="connsiteX7" fmla="*/ 1229 w 73079"/>
                    <a:gd name="connsiteY7" fmla="*/ 25722 h 68449"/>
                    <a:gd name="connsiteX8" fmla="*/ 1229 w 73079"/>
                    <a:gd name="connsiteY8" fmla="*/ 43574 h 68449"/>
                    <a:gd name="connsiteX9" fmla="*/ 7436 w 73079"/>
                    <a:gd name="connsiteY9" fmla="*/ 57544 h 68449"/>
                    <a:gd name="connsiteX10" fmla="*/ 9763 w 73079"/>
                    <a:gd name="connsiteY10" fmla="*/ 64530 h 68449"/>
                    <a:gd name="connsiteX11" fmla="*/ 23727 w 73079"/>
                    <a:gd name="connsiteY11" fmla="*/ 66082 h 68449"/>
                    <a:gd name="connsiteX12" fmla="*/ 29158 w 73079"/>
                    <a:gd name="connsiteY12" fmla="*/ 66082 h 68449"/>
                    <a:gd name="connsiteX13" fmla="*/ 22951 w 73079"/>
                    <a:gd name="connsiteY13" fmla="*/ 57544 h 68449"/>
                    <a:gd name="connsiteX14" fmla="*/ 30709 w 73079"/>
                    <a:gd name="connsiteY14" fmla="*/ 59097 h 68449"/>
                    <a:gd name="connsiteX15" fmla="*/ 41571 w 73079"/>
                    <a:gd name="connsiteY15" fmla="*/ 59097 h 68449"/>
                    <a:gd name="connsiteX16" fmla="*/ 36140 w 73079"/>
                    <a:gd name="connsiteY16" fmla="*/ 49783 h 68449"/>
                    <a:gd name="connsiteX17" fmla="*/ 29158 w 73079"/>
                    <a:gd name="connsiteY17" fmla="*/ 49007 h 68449"/>
                    <a:gd name="connsiteX18" fmla="*/ 33813 w 73079"/>
                    <a:gd name="connsiteY18" fmla="*/ 39693 h 68449"/>
                    <a:gd name="connsiteX19" fmla="*/ 43898 w 73079"/>
                    <a:gd name="connsiteY19" fmla="*/ 34260 h 68449"/>
                    <a:gd name="connsiteX20" fmla="*/ 37692 w 73079"/>
                    <a:gd name="connsiteY20" fmla="*/ 24946 h 68449"/>
                    <a:gd name="connsiteX21" fmla="*/ 72602 w 73079"/>
                    <a:gd name="connsiteY21" fmla="*/ 38917 h 68449"/>
                    <a:gd name="connsiteX22" fmla="*/ 67172 w 73079"/>
                    <a:gd name="connsiteY22" fmla="*/ 42798 h 68449"/>
                    <a:gd name="connsiteX23" fmla="*/ 61741 w 73079"/>
                    <a:gd name="connsiteY23" fmla="*/ 38917 h 68449"/>
                    <a:gd name="connsiteX24" fmla="*/ 51656 w 73079"/>
                    <a:gd name="connsiteY24" fmla="*/ 43574 h 68449"/>
                    <a:gd name="connsiteX25" fmla="*/ 57862 w 73079"/>
                    <a:gd name="connsiteY25" fmla="*/ 57544 h 68449"/>
                    <a:gd name="connsiteX26" fmla="*/ 53208 w 73079"/>
                    <a:gd name="connsiteY26" fmla="*/ 61425 h 68449"/>
                    <a:gd name="connsiteX27" fmla="*/ 57086 w 73079"/>
                    <a:gd name="connsiteY27" fmla="*/ 68410 h 68449"/>
                    <a:gd name="connsiteX28" fmla="*/ 68723 w 73079"/>
                    <a:gd name="connsiteY28" fmla="*/ 55216 h 68449"/>
                    <a:gd name="connsiteX29" fmla="*/ 72602 w 73079"/>
                    <a:gd name="connsiteY29" fmla="*/ 38917 h 68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3079" h="68449">
                      <a:moveTo>
                        <a:pt x="37692" y="24946"/>
                      </a:moveTo>
                      <a:cubicBezTo>
                        <a:pt x="35364" y="24170"/>
                        <a:pt x="34588" y="16409"/>
                        <a:pt x="36916" y="14080"/>
                      </a:cubicBezTo>
                      <a:cubicBezTo>
                        <a:pt x="40019" y="11752"/>
                        <a:pt x="40795" y="3214"/>
                        <a:pt x="38467" y="886"/>
                      </a:cubicBezTo>
                      <a:cubicBezTo>
                        <a:pt x="36140" y="-1443"/>
                        <a:pt x="27606" y="886"/>
                        <a:pt x="26830" y="7095"/>
                      </a:cubicBezTo>
                      <a:cubicBezTo>
                        <a:pt x="26055" y="13304"/>
                        <a:pt x="19073" y="10199"/>
                        <a:pt x="17521" y="11752"/>
                      </a:cubicBezTo>
                      <a:cubicBezTo>
                        <a:pt x="15969" y="13304"/>
                        <a:pt x="21400" y="15632"/>
                        <a:pt x="18297" y="18737"/>
                      </a:cubicBezTo>
                      <a:cubicBezTo>
                        <a:pt x="15194" y="21842"/>
                        <a:pt x="14418" y="14856"/>
                        <a:pt x="8987" y="14080"/>
                      </a:cubicBezTo>
                      <a:cubicBezTo>
                        <a:pt x="4332" y="13304"/>
                        <a:pt x="3557" y="21065"/>
                        <a:pt x="1229" y="25722"/>
                      </a:cubicBezTo>
                      <a:cubicBezTo>
                        <a:pt x="-1098" y="29603"/>
                        <a:pt x="453" y="38141"/>
                        <a:pt x="1229" y="43574"/>
                      </a:cubicBezTo>
                      <a:cubicBezTo>
                        <a:pt x="2005" y="49007"/>
                        <a:pt x="8987" y="52888"/>
                        <a:pt x="7436" y="57544"/>
                      </a:cubicBezTo>
                      <a:cubicBezTo>
                        <a:pt x="6660" y="59873"/>
                        <a:pt x="8211" y="62201"/>
                        <a:pt x="9763" y="64530"/>
                      </a:cubicBezTo>
                      <a:cubicBezTo>
                        <a:pt x="15969" y="64530"/>
                        <a:pt x="21400" y="65306"/>
                        <a:pt x="23727" y="66082"/>
                      </a:cubicBezTo>
                      <a:cubicBezTo>
                        <a:pt x="24503" y="66082"/>
                        <a:pt x="26830" y="66082"/>
                        <a:pt x="29158" y="66082"/>
                      </a:cubicBezTo>
                      <a:cubicBezTo>
                        <a:pt x="26830" y="62977"/>
                        <a:pt x="22951" y="59873"/>
                        <a:pt x="22951" y="57544"/>
                      </a:cubicBezTo>
                      <a:cubicBezTo>
                        <a:pt x="23727" y="54440"/>
                        <a:pt x="27606" y="55992"/>
                        <a:pt x="30709" y="59097"/>
                      </a:cubicBezTo>
                      <a:cubicBezTo>
                        <a:pt x="33813" y="62201"/>
                        <a:pt x="40795" y="62201"/>
                        <a:pt x="41571" y="59097"/>
                      </a:cubicBezTo>
                      <a:cubicBezTo>
                        <a:pt x="42346" y="56768"/>
                        <a:pt x="40795" y="47454"/>
                        <a:pt x="36140" y="49783"/>
                      </a:cubicBezTo>
                      <a:cubicBezTo>
                        <a:pt x="31485" y="52111"/>
                        <a:pt x="30709" y="51335"/>
                        <a:pt x="29158" y="49007"/>
                      </a:cubicBezTo>
                      <a:cubicBezTo>
                        <a:pt x="27606" y="46678"/>
                        <a:pt x="32261" y="42798"/>
                        <a:pt x="33813" y="39693"/>
                      </a:cubicBezTo>
                      <a:cubicBezTo>
                        <a:pt x="34588" y="35812"/>
                        <a:pt x="42346" y="37365"/>
                        <a:pt x="43898" y="34260"/>
                      </a:cubicBezTo>
                      <a:cubicBezTo>
                        <a:pt x="46225" y="29603"/>
                        <a:pt x="40019" y="25722"/>
                        <a:pt x="37692" y="24946"/>
                      </a:cubicBezTo>
                      <a:close/>
                      <a:moveTo>
                        <a:pt x="72602" y="38917"/>
                      </a:moveTo>
                      <a:cubicBezTo>
                        <a:pt x="71051" y="38141"/>
                        <a:pt x="69499" y="42021"/>
                        <a:pt x="67172" y="42798"/>
                      </a:cubicBezTo>
                      <a:cubicBezTo>
                        <a:pt x="64844" y="43574"/>
                        <a:pt x="62517" y="34260"/>
                        <a:pt x="61741" y="38917"/>
                      </a:cubicBezTo>
                      <a:cubicBezTo>
                        <a:pt x="60965" y="44350"/>
                        <a:pt x="56311" y="36588"/>
                        <a:pt x="51656" y="43574"/>
                      </a:cubicBezTo>
                      <a:cubicBezTo>
                        <a:pt x="47001" y="49783"/>
                        <a:pt x="54759" y="55992"/>
                        <a:pt x="57862" y="57544"/>
                      </a:cubicBezTo>
                      <a:cubicBezTo>
                        <a:pt x="60965" y="59873"/>
                        <a:pt x="57862" y="62977"/>
                        <a:pt x="53208" y="61425"/>
                      </a:cubicBezTo>
                      <a:cubicBezTo>
                        <a:pt x="49329" y="60649"/>
                        <a:pt x="51656" y="67634"/>
                        <a:pt x="57086" y="68410"/>
                      </a:cubicBezTo>
                      <a:cubicBezTo>
                        <a:pt x="62517" y="69187"/>
                        <a:pt x="68723" y="58321"/>
                        <a:pt x="68723" y="55216"/>
                      </a:cubicBezTo>
                      <a:cubicBezTo>
                        <a:pt x="67948" y="52888"/>
                        <a:pt x="74930" y="40469"/>
                        <a:pt x="72602" y="3891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86" name="Forma libre 1385">
                  <a:extLst>
                    <a:ext uri="{FF2B5EF4-FFF2-40B4-BE49-F238E27FC236}">
                      <a16:creationId xmlns:a16="http://schemas.microsoft.com/office/drawing/2014/main" id="{135DF0E5-8FBF-6BC1-DF97-9573744F87A2}"/>
                    </a:ext>
                  </a:extLst>
                </p:cNvPr>
                <p:cNvSpPr/>
                <p:nvPr/>
              </p:nvSpPr>
              <p:spPr>
                <a:xfrm>
                  <a:off x="4277020" y="1694712"/>
                  <a:ext cx="194724" cy="334437"/>
                </a:xfrm>
                <a:custGeom>
                  <a:avLst/>
                  <a:gdLst>
                    <a:gd name="connsiteX0" fmla="*/ 192397 w 194724"/>
                    <a:gd name="connsiteY0" fmla="*/ 76929 h 334437"/>
                    <a:gd name="connsiteX1" fmla="*/ 189294 w 194724"/>
                    <a:gd name="connsiteY1" fmla="*/ 69168 h 334437"/>
                    <a:gd name="connsiteX2" fmla="*/ 190070 w 194724"/>
                    <a:gd name="connsiteY2" fmla="*/ 55973 h 334437"/>
                    <a:gd name="connsiteX3" fmla="*/ 186191 w 194724"/>
                    <a:gd name="connsiteY3" fmla="*/ 42003 h 334437"/>
                    <a:gd name="connsiteX4" fmla="*/ 185415 w 194724"/>
                    <a:gd name="connsiteY4" fmla="*/ 27256 h 334437"/>
                    <a:gd name="connsiteX5" fmla="*/ 162917 w 194724"/>
                    <a:gd name="connsiteY5" fmla="*/ 14061 h 334437"/>
                    <a:gd name="connsiteX6" fmla="*/ 144298 w 194724"/>
                    <a:gd name="connsiteY6" fmla="*/ 867 h 334437"/>
                    <a:gd name="connsiteX7" fmla="*/ 135764 w 194724"/>
                    <a:gd name="connsiteY7" fmla="*/ 12509 h 334437"/>
                    <a:gd name="connsiteX8" fmla="*/ 125679 w 194724"/>
                    <a:gd name="connsiteY8" fmla="*/ 15614 h 334437"/>
                    <a:gd name="connsiteX9" fmla="*/ 109387 w 194724"/>
                    <a:gd name="connsiteY9" fmla="*/ 12509 h 334437"/>
                    <a:gd name="connsiteX10" fmla="*/ 105508 w 194724"/>
                    <a:gd name="connsiteY10" fmla="*/ 23375 h 334437"/>
                    <a:gd name="connsiteX11" fmla="*/ 93871 w 194724"/>
                    <a:gd name="connsiteY11" fmla="*/ 28032 h 334437"/>
                    <a:gd name="connsiteX12" fmla="*/ 82234 w 194724"/>
                    <a:gd name="connsiteY12" fmla="*/ 36570 h 334437"/>
                    <a:gd name="connsiteX13" fmla="*/ 77580 w 194724"/>
                    <a:gd name="connsiteY13" fmla="*/ 47436 h 334437"/>
                    <a:gd name="connsiteX14" fmla="*/ 73701 w 194724"/>
                    <a:gd name="connsiteY14" fmla="*/ 55973 h 334437"/>
                    <a:gd name="connsiteX15" fmla="*/ 65167 w 194724"/>
                    <a:gd name="connsiteY15" fmla="*/ 67616 h 334437"/>
                    <a:gd name="connsiteX16" fmla="*/ 62064 w 194724"/>
                    <a:gd name="connsiteY16" fmla="*/ 76153 h 334437"/>
                    <a:gd name="connsiteX17" fmla="*/ 50427 w 194724"/>
                    <a:gd name="connsiteY17" fmla="*/ 79258 h 334437"/>
                    <a:gd name="connsiteX18" fmla="*/ 49651 w 194724"/>
                    <a:gd name="connsiteY18" fmla="*/ 93228 h 334437"/>
                    <a:gd name="connsiteX19" fmla="*/ 39566 w 194724"/>
                    <a:gd name="connsiteY19" fmla="*/ 113408 h 334437"/>
                    <a:gd name="connsiteX20" fmla="*/ 43445 w 194724"/>
                    <a:gd name="connsiteY20" fmla="*/ 121170 h 334437"/>
                    <a:gd name="connsiteX21" fmla="*/ 43445 w 194724"/>
                    <a:gd name="connsiteY21" fmla="*/ 129707 h 334437"/>
                    <a:gd name="connsiteX22" fmla="*/ 33359 w 194724"/>
                    <a:gd name="connsiteY22" fmla="*/ 130483 h 334437"/>
                    <a:gd name="connsiteX23" fmla="*/ 17843 w 194724"/>
                    <a:gd name="connsiteY23" fmla="*/ 140573 h 334437"/>
                    <a:gd name="connsiteX24" fmla="*/ 16292 w 194724"/>
                    <a:gd name="connsiteY24" fmla="*/ 156096 h 334437"/>
                    <a:gd name="connsiteX25" fmla="*/ 16292 w 194724"/>
                    <a:gd name="connsiteY25" fmla="*/ 171619 h 334437"/>
                    <a:gd name="connsiteX26" fmla="*/ 15516 w 194724"/>
                    <a:gd name="connsiteY26" fmla="*/ 186366 h 334437"/>
                    <a:gd name="connsiteX27" fmla="*/ 25601 w 194724"/>
                    <a:gd name="connsiteY27" fmla="*/ 197232 h 334437"/>
                    <a:gd name="connsiteX28" fmla="*/ 19395 w 194724"/>
                    <a:gd name="connsiteY28" fmla="*/ 205770 h 334437"/>
                    <a:gd name="connsiteX29" fmla="*/ 20171 w 194724"/>
                    <a:gd name="connsiteY29" fmla="*/ 213531 h 334437"/>
                    <a:gd name="connsiteX30" fmla="*/ 20946 w 194724"/>
                    <a:gd name="connsiteY30" fmla="*/ 228278 h 334437"/>
                    <a:gd name="connsiteX31" fmla="*/ 10861 w 194724"/>
                    <a:gd name="connsiteY31" fmla="*/ 232159 h 334437"/>
                    <a:gd name="connsiteX32" fmla="*/ 8534 w 194724"/>
                    <a:gd name="connsiteY32" fmla="*/ 244577 h 334437"/>
                    <a:gd name="connsiteX33" fmla="*/ 4655 w 194724"/>
                    <a:gd name="connsiteY33" fmla="*/ 254667 h 334437"/>
                    <a:gd name="connsiteX34" fmla="*/ 0 w 194724"/>
                    <a:gd name="connsiteY34" fmla="*/ 253891 h 334437"/>
                    <a:gd name="connsiteX35" fmla="*/ 0 w 194724"/>
                    <a:gd name="connsiteY35" fmla="*/ 255443 h 334437"/>
                    <a:gd name="connsiteX36" fmla="*/ 6982 w 194724"/>
                    <a:gd name="connsiteY36" fmla="*/ 270966 h 334437"/>
                    <a:gd name="connsiteX37" fmla="*/ 12413 w 194724"/>
                    <a:gd name="connsiteY37" fmla="*/ 287265 h 334437"/>
                    <a:gd name="connsiteX38" fmla="*/ 20171 w 194724"/>
                    <a:gd name="connsiteY38" fmla="*/ 301236 h 334437"/>
                    <a:gd name="connsiteX39" fmla="*/ 23274 w 194724"/>
                    <a:gd name="connsiteY39" fmla="*/ 312878 h 334437"/>
                    <a:gd name="connsiteX40" fmla="*/ 27929 w 194724"/>
                    <a:gd name="connsiteY40" fmla="*/ 319863 h 334437"/>
                    <a:gd name="connsiteX41" fmla="*/ 27929 w 194724"/>
                    <a:gd name="connsiteY41" fmla="*/ 333058 h 334437"/>
                    <a:gd name="connsiteX42" fmla="*/ 40341 w 194724"/>
                    <a:gd name="connsiteY42" fmla="*/ 333058 h 334437"/>
                    <a:gd name="connsiteX43" fmla="*/ 45772 w 194724"/>
                    <a:gd name="connsiteY43" fmla="*/ 323744 h 334437"/>
                    <a:gd name="connsiteX44" fmla="*/ 50427 w 194724"/>
                    <a:gd name="connsiteY44" fmla="*/ 318311 h 334437"/>
                    <a:gd name="connsiteX45" fmla="*/ 63615 w 194724"/>
                    <a:gd name="connsiteY45" fmla="*/ 316759 h 334437"/>
                    <a:gd name="connsiteX46" fmla="*/ 72925 w 194724"/>
                    <a:gd name="connsiteY46" fmla="*/ 309773 h 334437"/>
                    <a:gd name="connsiteX47" fmla="*/ 78355 w 194724"/>
                    <a:gd name="connsiteY47" fmla="*/ 312102 h 334437"/>
                    <a:gd name="connsiteX48" fmla="*/ 86889 w 194724"/>
                    <a:gd name="connsiteY48" fmla="*/ 297355 h 334437"/>
                    <a:gd name="connsiteX49" fmla="*/ 81459 w 194724"/>
                    <a:gd name="connsiteY49" fmla="*/ 298131 h 334437"/>
                    <a:gd name="connsiteX50" fmla="*/ 81459 w 194724"/>
                    <a:gd name="connsiteY50" fmla="*/ 287265 h 334437"/>
                    <a:gd name="connsiteX51" fmla="*/ 83786 w 194724"/>
                    <a:gd name="connsiteY51" fmla="*/ 264757 h 334437"/>
                    <a:gd name="connsiteX52" fmla="*/ 92320 w 194724"/>
                    <a:gd name="connsiteY52" fmla="*/ 255443 h 334437"/>
                    <a:gd name="connsiteX53" fmla="*/ 106284 w 194724"/>
                    <a:gd name="connsiteY53" fmla="*/ 242248 h 334437"/>
                    <a:gd name="connsiteX54" fmla="*/ 115594 w 194724"/>
                    <a:gd name="connsiteY54" fmla="*/ 229830 h 334437"/>
                    <a:gd name="connsiteX55" fmla="*/ 100854 w 194724"/>
                    <a:gd name="connsiteY55" fmla="*/ 213531 h 334437"/>
                    <a:gd name="connsiteX56" fmla="*/ 89992 w 194724"/>
                    <a:gd name="connsiteY56" fmla="*/ 210426 h 334437"/>
                    <a:gd name="connsiteX57" fmla="*/ 88441 w 194724"/>
                    <a:gd name="connsiteY57" fmla="*/ 192575 h 334437"/>
                    <a:gd name="connsiteX58" fmla="*/ 93871 w 194724"/>
                    <a:gd name="connsiteY58" fmla="*/ 177052 h 334437"/>
                    <a:gd name="connsiteX59" fmla="*/ 97750 w 194724"/>
                    <a:gd name="connsiteY59" fmla="*/ 165410 h 334437"/>
                    <a:gd name="connsiteX60" fmla="*/ 105508 w 194724"/>
                    <a:gd name="connsiteY60" fmla="*/ 158425 h 334437"/>
                    <a:gd name="connsiteX61" fmla="*/ 116369 w 194724"/>
                    <a:gd name="connsiteY61" fmla="*/ 146006 h 334437"/>
                    <a:gd name="connsiteX62" fmla="*/ 131110 w 194724"/>
                    <a:gd name="connsiteY62" fmla="*/ 137469 h 334437"/>
                    <a:gd name="connsiteX63" fmla="*/ 155159 w 194724"/>
                    <a:gd name="connsiteY63" fmla="*/ 119617 h 334437"/>
                    <a:gd name="connsiteX64" fmla="*/ 153608 w 194724"/>
                    <a:gd name="connsiteY64" fmla="*/ 104871 h 334437"/>
                    <a:gd name="connsiteX65" fmla="*/ 159814 w 194724"/>
                    <a:gd name="connsiteY65" fmla="*/ 92452 h 334437"/>
                    <a:gd name="connsiteX66" fmla="*/ 169899 w 194724"/>
                    <a:gd name="connsiteY66" fmla="*/ 84691 h 334437"/>
                    <a:gd name="connsiteX67" fmla="*/ 186191 w 194724"/>
                    <a:gd name="connsiteY67" fmla="*/ 83138 h 334437"/>
                    <a:gd name="connsiteX68" fmla="*/ 194725 w 194724"/>
                    <a:gd name="connsiteY68" fmla="*/ 83138 h 334437"/>
                    <a:gd name="connsiteX69" fmla="*/ 192397 w 194724"/>
                    <a:gd name="connsiteY69" fmla="*/ 76929 h 334437"/>
                    <a:gd name="connsiteX70" fmla="*/ 114042 w 194724"/>
                    <a:gd name="connsiteY70" fmla="*/ 279504 h 334437"/>
                    <a:gd name="connsiteX71" fmla="*/ 103181 w 194724"/>
                    <a:gd name="connsiteY71" fmla="*/ 299683 h 334437"/>
                    <a:gd name="connsiteX72" fmla="*/ 114042 w 194724"/>
                    <a:gd name="connsiteY72" fmla="*/ 279504 h 334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94724" h="334437">
                      <a:moveTo>
                        <a:pt x="192397" y="76929"/>
                      </a:moveTo>
                      <a:cubicBezTo>
                        <a:pt x="190070" y="74601"/>
                        <a:pt x="185415" y="69168"/>
                        <a:pt x="189294" y="69168"/>
                      </a:cubicBezTo>
                      <a:cubicBezTo>
                        <a:pt x="193173" y="69168"/>
                        <a:pt x="194725" y="58302"/>
                        <a:pt x="190070" y="55973"/>
                      </a:cubicBezTo>
                      <a:cubicBezTo>
                        <a:pt x="185415" y="53645"/>
                        <a:pt x="190070" y="44331"/>
                        <a:pt x="186191" y="42003"/>
                      </a:cubicBezTo>
                      <a:cubicBezTo>
                        <a:pt x="182312" y="39674"/>
                        <a:pt x="184639" y="32689"/>
                        <a:pt x="185415" y="27256"/>
                      </a:cubicBezTo>
                      <a:cubicBezTo>
                        <a:pt x="186191" y="21823"/>
                        <a:pt x="171451" y="17942"/>
                        <a:pt x="162917" y="14061"/>
                      </a:cubicBezTo>
                      <a:cubicBezTo>
                        <a:pt x="155159" y="10181"/>
                        <a:pt x="151280" y="4748"/>
                        <a:pt x="144298" y="867"/>
                      </a:cubicBezTo>
                      <a:cubicBezTo>
                        <a:pt x="137316" y="-3014"/>
                        <a:pt x="135764" y="7076"/>
                        <a:pt x="135764" y="12509"/>
                      </a:cubicBezTo>
                      <a:cubicBezTo>
                        <a:pt x="135764" y="18718"/>
                        <a:pt x="129558" y="19494"/>
                        <a:pt x="125679" y="15614"/>
                      </a:cubicBezTo>
                      <a:cubicBezTo>
                        <a:pt x="121024" y="11733"/>
                        <a:pt x="116369" y="15614"/>
                        <a:pt x="109387" y="12509"/>
                      </a:cubicBezTo>
                      <a:cubicBezTo>
                        <a:pt x="102405" y="9405"/>
                        <a:pt x="105508" y="19494"/>
                        <a:pt x="105508" y="23375"/>
                      </a:cubicBezTo>
                      <a:cubicBezTo>
                        <a:pt x="105508" y="28032"/>
                        <a:pt x="97750" y="28032"/>
                        <a:pt x="93871" y="28032"/>
                      </a:cubicBezTo>
                      <a:cubicBezTo>
                        <a:pt x="89217" y="28032"/>
                        <a:pt x="82234" y="31913"/>
                        <a:pt x="82234" y="36570"/>
                      </a:cubicBezTo>
                      <a:cubicBezTo>
                        <a:pt x="82234" y="41227"/>
                        <a:pt x="75252" y="45107"/>
                        <a:pt x="77580" y="47436"/>
                      </a:cubicBezTo>
                      <a:cubicBezTo>
                        <a:pt x="79907" y="50540"/>
                        <a:pt x="76804" y="53645"/>
                        <a:pt x="73701" y="55973"/>
                      </a:cubicBezTo>
                      <a:cubicBezTo>
                        <a:pt x="70598" y="58302"/>
                        <a:pt x="67494" y="65287"/>
                        <a:pt x="65167" y="67616"/>
                      </a:cubicBezTo>
                      <a:cubicBezTo>
                        <a:pt x="62840" y="69944"/>
                        <a:pt x="66719" y="73825"/>
                        <a:pt x="62064" y="76153"/>
                      </a:cubicBezTo>
                      <a:cubicBezTo>
                        <a:pt x="57409" y="79258"/>
                        <a:pt x="52754" y="76929"/>
                        <a:pt x="50427" y="79258"/>
                      </a:cubicBezTo>
                      <a:cubicBezTo>
                        <a:pt x="48099" y="81586"/>
                        <a:pt x="50427" y="87019"/>
                        <a:pt x="49651" y="93228"/>
                      </a:cubicBezTo>
                      <a:cubicBezTo>
                        <a:pt x="48875" y="100214"/>
                        <a:pt x="43445" y="107199"/>
                        <a:pt x="39566" y="113408"/>
                      </a:cubicBezTo>
                      <a:cubicBezTo>
                        <a:pt x="34911" y="119617"/>
                        <a:pt x="41117" y="121170"/>
                        <a:pt x="43445" y="121170"/>
                      </a:cubicBezTo>
                      <a:cubicBezTo>
                        <a:pt x="45772" y="121946"/>
                        <a:pt x="45772" y="125827"/>
                        <a:pt x="43445" y="129707"/>
                      </a:cubicBezTo>
                      <a:cubicBezTo>
                        <a:pt x="41117" y="134364"/>
                        <a:pt x="35687" y="131260"/>
                        <a:pt x="33359" y="130483"/>
                      </a:cubicBezTo>
                      <a:cubicBezTo>
                        <a:pt x="30256" y="129707"/>
                        <a:pt x="22498" y="133588"/>
                        <a:pt x="17843" y="140573"/>
                      </a:cubicBezTo>
                      <a:cubicBezTo>
                        <a:pt x="13188" y="148335"/>
                        <a:pt x="14740" y="152216"/>
                        <a:pt x="16292" y="156096"/>
                      </a:cubicBezTo>
                      <a:cubicBezTo>
                        <a:pt x="17843" y="159977"/>
                        <a:pt x="12413" y="164634"/>
                        <a:pt x="16292" y="171619"/>
                      </a:cubicBezTo>
                      <a:cubicBezTo>
                        <a:pt x="20171" y="179381"/>
                        <a:pt x="14740" y="180157"/>
                        <a:pt x="15516" y="186366"/>
                      </a:cubicBezTo>
                      <a:cubicBezTo>
                        <a:pt x="16292" y="192575"/>
                        <a:pt x="24825" y="191799"/>
                        <a:pt x="25601" y="197232"/>
                      </a:cubicBezTo>
                      <a:cubicBezTo>
                        <a:pt x="26377" y="203441"/>
                        <a:pt x="22498" y="205770"/>
                        <a:pt x="19395" y="205770"/>
                      </a:cubicBezTo>
                      <a:cubicBezTo>
                        <a:pt x="16292" y="205770"/>
                        <a:pt x="17067" y="211979"/>
                        <a:pt x="20171" y="213531"/>
                      </a:cubicBezTo>
                      <a:cubicBezTo>
                        <a:pt x="23274" y="215083"/>
                        <a:pt x="22498" y="225173"/>
                        <a:pt x="20946" y="228278"/>
                      </a:cubicBezTo>
                      <a:cubicBezTo>
                        <a:pt x="19395" y="231382"/>
                        <a:pt x="10085" y="228278"/>
                        <a:pt x="10861" y="232159"/>
                      </a:cubicBezTo>
                      <a:cubicBezTo>
                        <a:pt x="11637" y="236039"/>
                        <a:pt x="8534" y="241472"/>
                        <a:pt x="8534" y="244577"/>
                      </a:cubicBezTo>
                      <a:cubicBezTo>
                        <a:pt x="8534" y="247682"/>
                        <a:pt x="7758" y="256995"/>
                        <a:pt x="4655" y="254667"/>
                      </a:cubicBezTo>
                      <a:cubicBezTo>
                        <a:pt x="3103" y="253891"/>
                        <a:pt x="1551" y="253891"/>
                        <a:pt x="0" y="253891"/>
                      </a:cubicBezTo>
                      <a:cubicBezTo>
                        <a:pt x="0" y="254667"/>
                        <a:pt x="0" y="254667"/>
                        <a:pt x="0" y="255443"/>
                      </a:cubicBezTo>
                      <a:cubicBezTo>
                        <a:pt x="0" y="260876"/>
                        <a:pt x="1551" y="267085"/>
                        <a:pt x="6982" y="270966"/>
                      </a:cubicBezTo>
                      <a:cubicBezTo>
                        <a:pt x="12413" y="274847"/>
                        <a:pt x="7758" y="281056"/>
                        <a:pt x="12413" y="287265"/>
                      </a:cubicBezTo>
                      <a:cubicBezTo>
                        <a:pt x="17067" y="292698"/>
                        <a:pt x="15516" y="297355"/>
                        <a:pt x="20171" y="301236"/>
                      </a:cubicBezTo>
                      <a:cubicBezTo>
                        <a:pt x="24825" y="305116"/>
                        <a:pt x="25601" y="307445"/>
                        <a:pt x="23274" y="312878"/>
                      </a:cubicBezTo>
                      <a:cubicBezTo>
                        <a:pt x="20946" y="318311"/>
                        <a:pt x="27153" y="316759"/>
                        <a:pt x="27929" y="319863"/>
                      </a:cubicBezTo>
                      <a:cubicBezTo>
                        <a:pt x="27929" y="322968"/>
                        <a:pt x="26377" y="329953"/>
                        <a:pt x="27929" y="333058"/>
                      </a:cubicBezTo>
                      <a:cubicBezTo>
                        <a:pt x="29480" y="336162"/>
                        <a:pt x="32583" y="333058"/>
                        <a:pt x="40341" y="333058"/>
                      </a:cubicBezTo>
                      <a:cubicBezTo>
                        <a:pt x="48099" y="333058"/>
                        <a:pt x="45772" y="328401"/>
                        <a:pt x="45772" y="323744"/>
                      </a:cubicBezTo>
                      <a:cubicBezTo>
                        <a:pt x="45772" y="319087"/>
                        <a:pt x="49651" y="321415"/>
                        <a:pt x="50427" y="318311"/>
                      </a:cubicBezTo>
                      <a:cubicBezTo>
                        <a:pt x="51203" y="315206"/>
                        <a:pt x="58185" y="315206"/>
                        <a:pt x="63615" y="316759"/>
                      </a:cubicBezTo>
                      <a:cubicBezTo>
                        <a:pt x="69046" y="319087"/>
                        <a:pt x="71373" y="315206"/>
                        <a:pt x="72925" y="309773"/>
                      </a:cubicBezTo>
                      <a:cubicBezTo>
                        <a:pt x="73701" y="304340"/>
                        <a:pt x="76804" y="311326"/>
                        <a:pt x="78355" y="312102"/>
                      </a:cubicBezTo>
                      <a:cubicBezTo>
                        <a:pt x="79907" y="312878"/>
                        <a:pt x="84562" y="303564"/>
                        <a:pt x="86889" y="297355"/>
                      </a:cubicBezTo>
                      <a:cubicBezTo>
                        <a:pt x="89217" y="291146"/>
                        <a:pt x="86889" y="291922"/>
                        <a:pt x="81459" y="298131"/>
                      </a:cubicBezTo>
                      <a:cubicBezTo>
                        <a:pt x="76028" y="304340"/>
                        <a:pt x="79131" y="291922"/>
                        <a:pt x="81459" y="287265"/>
                      </a:cubicBezTo>
                      <a:cubicBezTo>
                        <a:pt x="83786" y="282608"/>
                        <a:pt x="83010" y="268637"/>
                        <a:pt x="83786" y="264757"/>
                      </a:cubicBezTo>
                      <a:cubicBezTo>
                        <a:pt x="84562" y="261652"/>
                        <a:pt x="86113" y="256995"/>
                        <a:pt x="92320" y="255443"/>
                      </a:cubicBezTo>
                      <a:cubicBezTo>
                        <a:pt x="99302" y="253891"/>
                        <a:pt x="107836" y="246129"/>
                        <a:pt x="106284" y="242248"/>
                      </a:cubicBezTo>
                      <a:cubicBezTo>
                        <a:pt x="104733" y="239144"/>
                        <a:pt x="115594" y="232935"/>
                        <a:pt x="115594" y="229830"/>
                      </a:cubicBezTo>
                      <a:cubicBezTo>
                        <a:pt x="115594" y="226726"/>
                        <a:pt x="104733" y="215860"/>
                        <a:pt x="100854" y="213531"/>
                      </a:cubicBezTo>
                      <a:cubicBezTo>
                        <a:pt x="96975" y="211203"/>
                        <a:pt x="89217" y="212755"/>
                        <a:pt x="89992" y="210426"/>
                      </a:cubicBezTo>
                      <a:cubicBezTo>
                        <a:pt x="90768" y="208098"/>
                        <a:pt x="89217" y="198008"/>
                        <a:pt x="88441" y="192575"/>
                      </a:cubicBezTo>
                      <a:cubicBezTo>
                        <a:pt x="87665" y="187142"/>
                        <a:pt x="93871" y="182485"/>
                        <a:pt x="93871" y="177052"/>
                      </a:cubicBezTo>
                      <a:cubicBezTo>
                        <a:pt x="93871" y="172395"/>
                        <a:pt x="93871" y="166962"/>
                        <a:pt x="97750" y="165410"/>
                      </a:cubicBezTo>
                      <a:cubicBezTo>
                        <a:pt x="102405" y="163858"/>
                        <a:pt x="99302" y="159977"/>
                        <a:pt x="105508" y="158425"/>
                      </a:cubicBezTo>
                      <a:cubicBezTo>
                        <a:pt x="110939" y="156872"/>
                        <a:pt x="110163" y="149111"/>
                        <a:pt x="116369" y="146006"/>
                      </a:cubicBezTo>
                      <a:cubicBezTo>
                        <a:pt x="122576" y="143678"/>
                        <a:pt x="123352" y="141349"/>
                        <a:pt x="131110" y="137469"/>
                      </a:cubicBezTo>
                      <a:cubicBezTo>
                        <a:pt x="138868" y="133588"/>
                        <a:pt x="152832" y="124274"/>
                        <a:pt x="155159" y="119617"/>
                      </a:cubicBezTo>
                      <a:cubicBezTo>
                        <a:pt x="157487" y="114961"/>
                        <a:pt x="146625" y="109527"/>
                        <a:pt x="153608" y="104871"/>
                      </a:cubicBezTo>
                      <a:cubicBezTo>
                        <a:pt x="160590" y="99438"/>
                        <a:pt x="154383" y="94005"/>
                        <a:pt x="159814" y="92452"/>
                      </a:cubicBezTo>
                      <a:cubicBezTo>
                        <a:pt x="164469" y="90900"/>
                        <a:pt x="166796" y="87795"/>
                        <a:pt x="169899" y="84691"/>
                      </a:cubicBezTo>
                      <a:cubicBezTo>
                        <a:pt x="173002" y="80810"/>
                        <a:pt x="177657" y="84691"/>
                        <a:pt x="186191" y="83138"/>
                      </a:cubicBezTo>
                      <a:cubicBezTo>
                        <a:pt x="189294" y="82362"/>
                        <a:pt x="192397" y="83138"/>
                        <a:pt x="194725" y="83138"/>
                      </a:cubicBezTo>
                      <a:cubicBezTo>
                        <a:pt x="193949" y="80810"/>
                        <a:pt x="193173" y="77705"/>
                        <a:pt x="192397" y="76929"/>
                      </a:cubicBezTo>
                      <a:close/>
                      <a:moveTo>
                        <a:pt x="114042" y="279504"/>
                      </a:moveTo>
                      <a:cubicBezTo>
                        <a:pt x="105508" y="279504"/>
                        <a:pt x="100854" y="297355"/>
                        <a:pt x="103181" y="299683"/>
                      </a:cubicBezTo>
                      <a:cubicBezTo>
                        <a:pt x="105508" y="302788"/>
                        <a:pt x="123352" y="279504"/>
                        <a:pt x="114042" y="279504"/>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87" name="Forma libre 1386">
                  <a:extLst>
                    <a:ext uri="{FF2B5EF4-FFF2-40B4-BE49-F238E27FC236}">
                      <a16:creationId xmlns:a16="http://schemas.microsoft.com/office/drawing/2014/main" id="{19FBDDCB-5BE8-70AB-09E9-D74BDB9E95A4}"/>
                    </a:ext>
                  </a:extLst>
                </p:cNvPr>
                <p:cNvSpPr/>
                <p:nvPr/>
              </p:nvSpPr>
              <p:spPr>
                <a:xfrm>
                  <a:off x="4438269" y="1932829"/>
                  <a:ext cx="94581" cy="46820"/>
                </a:xfrm>
                <a:custGeom>
                  <a:avLst/>
                  <a:gdLst>
                    <a:gd name="connsiteX0" fmla="*/ 90108 w 94581"/>
                    <a:gd name="connsiteY0" fmla="*/ 11893 h 46820"/>
                    <a:gd name="connsiteX1" fmla="*/ 93211 w 94581"/>
                    <a:gd name="connsiteY1" fmla="*/ 1804 h 46820"/>
                    <a:gd name="connsiteX2" fmla="*/ 90108 w 94581"/>
                    <a:gd name="connsiteY2" fmla="*/ 3356 h 46820"/>
                    <a:gd name="connsiteX3" fmla="*/ 60628 w 94581"/>
                    <a:gd name="connsiteY3" fmla="*/ 251 h 46820"/>
                    <a:gd name="connsiteX4" fmla="*/ 31924 w 94581"/>
                    <a:gd name="connsiteY4" fmla="*/ 5684 h 46820"/>
                    <a:gd name="connsiteX5" fmla="*/ 22614 w 94581"/>
                    <a:gd name="connsiteY5" fmla="*/ 14998 h 46820"/>
                    <a:gd name="connsiteX6" fmla="*/ 25717 w 94581"/>
                    <a:gd name="connsiteY6" fmla="*/ 25088 h 46820"/>
                    <a:gd name="connsiteX7" fmla="*/ 35027 w 94581"/>
                    <a:gd name="connsiteY7" fmla="*/ 30521 h 46820"/>
                    <a:gd name="connsiteX8" fmla="*/ 38130 w 94581"/>
                    <a:gd name="connsiteY8" fmla="*/ 36730 h 46820"/>
                    <a:gd name="connsiteX9" fmla="*/ 38130 w 94581"/>
                    <a:gd name="connsiteY9" fmla="*/ 36730 h 46820"/>
                    <a:gd name="connsiteX10" fmla="*/ 55198 w 94581"/>
                    <a:gd name="connsiteY10" fmla="*/ 36730 h 46820"/>
                    <a:gd name="connsiteX11" fmla="*/ 70713 w 94581"/>
                    <a:gd name="connsiteY11" fmla="*/ 46044 h 46820"/>
                    <a:gd name="connsiteX12" fmla="*/ 85454 w 94581"/>
                    <a:gd name="connsiteY12" fmla="*/ 46820 h 46820"/>
                    <a:gd name="connsiteX13" fmla="*/ 86229 w 94581"/>
                    <a:gd name="connsiteY13" fmla="*/ 42163 h 46820"/>
                    <a:gd name="connsiteX14" fmla="*/ 90108 w 94581"/>
                    <a:gd name="connsiteY14" fmla="*/ 36730 h 46820"/>
                    <a:gd name="connsiteX15" fmla="*/ 87005 w 94581"/>
                    <a:gd name="connsiteY15" fmla="*/ 28193 h 46820"/>
                    <a:gd name="connsiteX16" fmla="*/ 86229 w 94581"/>
                    <a:gd name="connsiteY16" fmla="*/ 18879 h 46820"/>
                    <a:gd name="connsiteX17" fmla="*/ 90108 w 94581"/>
                    <a:gd name="connsiteY17" fmla="*/ 11893 h 46820"/>
                    <a:gd name="connsiteX18" fmla="*/ 7874 w 94581"/>
                    <a:gd name="connsiteY18" fmla="*/ 23536 h 46820"/>
                    <a:gd name="connsiteX19" fmla="*/ 1668 w 94581"/>
                    <a:gd name="connsiteY19" fmla="*/ 37506 h 46820"/>
                    <a:gd name="connsiteX20" fmla="*/ 17959 w 94581"/>
                    <a:gd name="connsiteY20" fmla="*/ 26640 h 46820"/>
                    <a:gd name="connsiteX21" fmla="*/ 7874 w 94581"/>
                    <a:gd name="connsiteY21" fmla="*/ 23536 h 46820"/>
                    <a:gd name="connsiteX22" fmla="*/ 14856 w 94581"/>
                    <a:gd name="connsiteY22" fmla="*/ 16550 h 46820"/>
                    <a:gd name="connsiteX23" fmla="*/ 4771 w 94581"/>
                    <a:gd name="connsiteY23" fmla="*/ 18103 h 46820"/>
                    <a:gd name="connsiteX24" fmla="*/ 14856 w 94581"/>
                    <a:gd name="connsiteY24" fmla="*/ 16550 h 4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4581" h="46820">
                      <a:moveTo>
                        <a:pt x="90108" y="11893"/>
                      </a:moveTo>
                      <a:cubicBezTo>
                        <a:pt x="91660" y="8013"/>
                        <a:pt x="97090" y="7237"/>
                        <a:pt x="93211" y="1804"/>
                      </a:cubicBezTo>
                      <a:cubicBezTo>
                        <a:pt x="92436" y="2580"/>
                        <a:pt x="91660" y="2580"/>
                        <a:pt x="90108" y="3356"/>
                      </a:cubicBezTo>
                      <a:cubicBezTo>
                        <a:pt x="83126" y="4908"/>
                        <a:pt x="69162" y="-1301"/>
                        <a:pt x="60628" y="251"/>
                      </a:cubicBezTo>
                      <a:cubicBezTo>
                        <a:pt x="52094" y="1804"/>
                        <a:pt x="35803" y="1804"/>
                        <a:pt x="31924" y="5684"/>
                      </a:cubicBezTo>
                      <a:cubicBezTo>
                        <a:pt x="28045" y="9565"/>
                        <a:pt x="17959" y="11117"/>
                        <a:pt x="22614" y="14998"/>
                      </a:cubicBezTo>
                      <a:cubicBezTo>
                        <a:pt x="27269" y="18879"/>
                        <a:pt x="22614" y="20431"/>
                        <a:pt x="25717" y="25088"/>
                      </a:cubicBezTo>
                      <a:cubicBezTo>
                        <a:pt x="28820" y="29745"/>
                        <a:pt x="30372" y="31297"/>
                        <a:pt x="35027" y="30521"/>
                      </a:cubicBezTo>
                      <a:cubicBezTo>
                        <a:pt x="39682" y="29745"/>
                        <a:pt x="42785" y="32073"/>
                        <a:pt x="38130" y="36730"/>
                      </a:cubicBezTo>
                      <a:cubicBezTo>
                        <a:pt x="38130" y="36730"/>
                        <a:pt x="38130" y="36730"/>
                        <a:pt x="38130" y="36730"/>
                      </a:cubicBezTo>
                      <a:cubicBezTo>
                        <a:pt x="45888" y="35954"/>
                        <a:pt x="53646" y="35954"/>
                        <a:pt x="55198" y="36730"/>
                      </a:cubicBezTo>
                      <a:cubicBezTo>
                        <a:pt x="56749" y="38282"/>
                        <a:pt x="68386" y="46820"/>
                        <a:pt x="70713" y="46044"/>
                      </a:cubicBezTo>
                      <a:cubicBezTo>
                        <a:pt x="72265" y="45268"/>
                        <a:pt x="80023" y="46044"/>
                        <a:pt x="85454" y="46820"/>
                      </a:cubicBezTo>
                      <a:cubicBezTo>
                        <a:pt x="84678" y="45268"/>
                        <a:pt x="84678" y="43716"/>
                        <a:pt x="86229" y="42163"/>
                      </a:cubicBezTo>
                      <a:cubicBezTo>
                        <a:pt x="88557" y="40611"/>
                        <a:pt x="92436" y="40611"/>
                        <a:pt x="90108" y="36730"/>
                      </a:cubicBezTo>
                      <a:cubicBezTo>
                        <a:pt x="87781" y="33626"/>
                        <a:pt x="87005" y="32849"/>
                        <a:pt x="87005" y="28193"/>
                      </a:cubicBezTo>
                      <a:cubicBezTo>
                        <a:pt x="87005" y="24312"/>
                        <a:pt x="85454" y="21983"/>
                        <a:pt x="86229" y="18879"/>
                      </a:cubicBezTo>
                      <a:cubicBezTo>
                        <a:pt x="84678" y="17327"/>
                        <a:pt x="87781" y="16550"/>
                        <a:pt x="90108" y="11893"/>
                      </a:cubicBezTo>
                      <a:close/>
                      <a:moveTo>
                        <a:pt x="7874" y="23536"/>
                      </a:moveTo>
                      <a:cubicBezTo>
                        <a:pt x="-660" y="25864"/>
                        <a:pt x="-1436" y="37506"/>
                        <a:pt x="1668" y="37506"/>
                      </a:cubicBezTo>
                      <a:cubicBezTo>
                        <a:pt x="5547" y="37506"/>
                        <a:pt x="15632" y="29745"/>
                        <a:pt x="17959" y="26640"/>
                      </a:cubicBezTo>
                      <a:cubicBezTo>
                        <a:pt x="21063" y="23536"/>
                        <a:pt x="16408" y="21207"/>
                        <a:pt x="7874" y="23536"/>
                      </a:cubicBezTo>
                      <a:close/>
                      <a:moveTo>
                        <a:pt x="14856" y="16550"/>
                      </a:moveTo>
                      <a:cubicBezTo>
                        <a:pt x="16408" y="13446"/>
                        <a:pt x="1668" y="14998"/>
                        <a:pt x="4771" y="18103"/>
                      </a:cubicBezTo>
                      <a:cubicBezTo>
                        <a:pt x="7874" y="20431"/>
                        <a:pt x="13305" y="20431"/>
                        <a:pt x="14856" y="1655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88" name="Forma libre 1387">
                  <a:extLst>
                    <a:ext uri="{FF2B5EF4-FFF2-40B4-BE49-F238E27FC236}">
                      <a16:creationId xmlns:a16="http://schemas.microsoft.com/office/drawing/2014/main" id="{EC1A0742-4DF5-7D53-7F0F-8BE67E113D92}"/>
                    </a:ext>
                  </a:extLst>
                </p:cNvPr>
                <p:cNvSpPr/>
                <p:nvPr/>
              </p:nvSpPr>
              <p:spPr>
                <a:xfrm>
                  <a:off x="4617594" y="2928099"/>
                  <a:ext cx="125679" cy="150572"/>
                </a:xfrm>
                <a:custGeom>
                  <a:avLst/>
                  <a:gdLst>
                    <a:gd name="connsiteX0" fmla="*/ 110939 w 125679"/>
                    <a:gd name="connsiteY0" fmla="*/ 33374 h 150572"/>
                    <a:gd name="connsiteX1" fmla="*/ 117921 w 125679"/>
                    <a:gd name="connsiteY1" fmla="*/ 22508 h 150572"/>
                    <a:gd name="connsiteX2" fmla="*/ 125679 w 125679"/>
                    <a:gd name="connsiteY2" fmla="*/ 11642 h 150572"/>
                    <a:gd name="connsiteX3" fmla="*/ 117921 w 125679"/>
                    <a:gd name="connsiteY3" fmla="*/ 13971 h 150572"/>
                    <a:gd name="connsiteX4" fmla="*/ 110163 w 125679"/>
                    <a:gd name="connsiteY4" fmla="*/ 10866 h 150572"/>
                    <a:gd name="connsiteX5" fmla="*/ 96975 w 125679"/>
                    <a:gd name="connsiteY5" fmla="*/ 13971 h 150572"/>
                    <a:gd name="connsiteX6" fmla="*/ 86889 w 125679"/>
                    <a:gd name="connsiteY6" fmla="*/ 22508 h 150572"/>
                    <a:gd name="connsiteX7" fmla="*/ 69046 w 125679"/>
                    <a:gd name="connsiteY7" fmla="*/ 19404 h 150572"/>
                    <a:gd name="connsiteX8" fmla="*/ 51203 w 125679"/>
                    <a:gd name="connsiteY8" fmla="*/ 9314 h 150572"/>
                    <a:gd name="connsiteX9" fmla="*/ 34911 w 125679"/>
                    <a:gd name="connsiteY9" fmla="*/ 6209 h 150572"/>
                    <a:gd name="connsiteX10" fmla="*/ 25601 w 125679"/>
                    <a:gd name="connsiteY10" fmla="*/ 1552 h 150572"/>
                    <a:gd name="connsiteX11" fmla="*/ 16292 w 125679"/>
                    <a:gd name="connsiteY11" fmla="*/ 776 h 150572"/>
                    <a:gd name="connsiteX12" fmla="*/ 3879 w 125679"/>
                    <a:gd name="connsiteY12" fmla="*/ 9314 h 150572"/>
                    <a:gd name="connsiteX13" fmla="*/ 1552 w 125679"/>
                    <a:gd name="connsiteY13" fmla="*/ 11642 h 150572"/>
                    <a:gd name="connsiteX14" fmla="*/ 8534 w 125679"/>
                    <a:gd name="connsiteY14" fmla="*/ 17851 h 150572"/>
                    <a:gd name="connsiteX15" fmla="*/ 10085 w 125679"/>
                    <a:gd name="connsiteY15" fmla="*/ 28717 h 150572"/>
                    <a:gd name="connsiteX16" fmla="*/ 16292 w 125679"/>
                    <a:gd name="connsiteY16" fmla="*/ 34150 h 150572"/>
                    <a:gd name="connsiteX17" fmla="*/ 15516 w 125679"/>
                    <a:gd name="connsiteY17" fmla="*/ 46569 h 150572"/>
                    <a:gd name="connsiteX18" fmla="*/ 5431 w 125679"/>
                    <a:gd name="connsiteY18" fmla="*/ 65196 h 150572"/>
                    <a:gd name="connsiteX19" fmla="*/ 776 w 125679"/>
                    <a:gd name="connsiteY19" fmla="*/ 74510 h 150572"/>
                    <a:gd name="connsiteX20" fmla="*/ 10861 w 125679"/>
                    <a:gd name="connsiteY20" fmla="*/ 79943 h 150572"/>
                    <a:gd name="connsiteX21" fmla="*/ 0 w 125679"/>
                    <a:gd name="connsiteY21" fmla="*/ 90033 h 150572"/>
                    <a:gd name="connsiteX22" fmla="*/ 0 w 125679"/>
                    <a:gd name="connsiteY22" fmla="*/ 91585 h 150572"/>
                    <a:gd name="connsiteX23" fmla="*/ 58961 w 125679"/>
                    <a:gd name="connsiteY23" fmla="*/ 122631 h 150572"/>
                    <a:gd name="connsiteX24" fmla="*/ 58185 w 125679"/>
                    <a:gd name="connsiteY24" fmla="*/ 131945 h 150572"/>
                    <a:gd name="connsiteX25" fmla="*/ 84562 w 125679"/>
                    <a:gd name="connsiteY25" fmla="*/ 150572 h 150572"/>
                    <a:gd name="connsiteX26" fmla="*/ 100078 w 125679"/>
                    <a:gd name="connsiteY26" fmla="*/ 116422 h 150572"/>
                    <a:gd name="connsiteX27" fmla="*/ 110163 w 125679"/>
                    <a:gd name="connsiteY27" fmla="*/ 108660 h 150572"/>
                    <a:gd name="connsiteX28" fmla="*/ 118697 w 125679"/>
                    <a:gd name="connsiteY28" fmla="*/ 103227 h 150572"/>
                    <a:gd name="connsiteX29" fmla="*/ 120248 w 125679"/>
                    <a:gd name="connsiteY29" fmla="*/ 101675 h 150572"/>
                    <a:gd name="connsiteX30" fmla="*/ 112490 w 125679"/>
                    <a:gd name="connsiteY30" fmla="*/ 89257 h 150572"/>
                    <a:gd name="connsiteX31" fmla="*/ 110939 w 125679"/>
                    <a:gd name="connsiteY31" fmla="*/ 33374 h 150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5679" h="150572">
                      <a:moveTo>
                        <a:pt x="110939" y="33374"/>
                      </a:moveTo>
                      <a:lnTo>
                        <a:pt x="117921" y="22508"/>
                      </a:lnTo>
                      <a:lnTo>
                        <a:pt x="125679" y="11642"/>
                      </a:lnTo>
                      <a:cubicBezTo>
                        <a:pt x="121800" y="12418"/>
                        <a:pt x="118697" y="13195"/>
                        <a:pt x="117921" y="13971"/>
                      </a:cubicBezTo>
                      <a:cubicBezTo>
                        <a:pt x="114818" y="15523"/>
                        <a:pt x="111715" y="13195"/>
                        <a:pt x="110163" y="10866"/>
                      </a:cubicBezTo>
                      <a:cubicBezTo>
                        <a:pt x="109387" y="8538"/>
                        <a:pt x="102405" y="10866"/>
                        <a:pt x="96975" y="13971"/>
                      </a:cubicBezTo>
                      <a:cubicBezTo>
                        <a:pt x="91544" y="17075"/>
                        <a:pt x="88441" y="23284"/>
                        <a:pt x="86889" y="22508"/>
                      </a:cubicBezTo>
                      <a:cubicBezTo>
                        <a:pt x="84562" y="20956"/>
                        <a:pt x="72149" y="19404"/>
                        <a:pt x="69046" y="19404"/>
                      </a:cubicBezTo>
                      <a:cubicBezTo>
                        <a:pt x="65943" y="19404"/>
                        <a:pt x="54306" y="12418"/>
                        <a:pt x="51203" y="9314"/>
                      </a:cubicBezTo>
                      <a:cubicBezTo>
                        <a:pt x="48099" y="6209"/>
                        <a:pt x="38014" y="7761"/>
                        <a:pt x="34911" y="6209"/>
                      </a:cubicBezTo>
                      <a:cubicBezTo>
                        <a:pt x="32584" y="4657"/>
                        <a:pt x="27929" y="3881"/>
                        <a:pt x="25601" y="1552"/>
                      </a:cubicBezTo>
                      <a:cubicBezTo>
                        <a:pt x="24050" y="-776"/>
                        <a:pt x="19395" y="0"/>
                        <a:pt x="16292" y="776"/>
                      </a:cubicBezTo>
                      <a:cubicBezTo>
                        <a:pt x="13189" y="1552"/>
                        <a:pt x="4655" y="6209"/>
                        <a:pt x="3879" y="9314"/>
                      </a:cubicBezTo>
                      <a:cubicBezTo>
                        <a:pt x="3879" y="10090"/>
                        <a:pt x="3103" y="10866"/>
                        <a:pt x="1552" y="11642"/>
                      </a:cubicBezTo>
                      <a:lnTo>
                        <a:pt x="8534" y="17851"/>
                      </a:lnTo>
                      <a:lnTo>
                        <a:pt x="10085" y="28717"/>
                      </a:lnTo>
                      <a:lnTo>
                        <a:pt x="16292" y="34150"/>
                      </a:lnTo>
                      <a:cubicBezTo>
                        <a:pt x="16292" y="34150"/>
                        <a:pt x="16292" y="40360"/>
                        <a:pt x="15516" y="46569"/>
                      </a:cubicBezTo>
                      <a:cubicBezTo>
                        <a:pt x="14740" y="52778"/>
                        <a:pt x="9310" y="61316"/>
                        <a:pt x="5431" y="65196"/>
                      </a:cubicBezTo>
                      <a:cubicBezTo>
                        <a:pt x="3879" y="66749"/>
                        <a:pt x="2327" y="69853"/>
                        <a:pt x="776" y="74510"/>
                      </a:cubicBezTo>
                      <a:cubicBezTo>
                        <a:pt x="6982" y="76062"/>
                        <a:pt x="11637" y="78391"/>
                        <a:pt x="10861" y="79943"/>
                      </a:cubicBezTo>
                      <a:cubicBezTo>
                        <a:pt x="10085" y="83824"/>
                        <a:pt x="0" y="82272"/>
                        <a:pt x="0" y="90033"/>
                      </a:cubicBezTo>
                      <a:cubicBezTo>
                        <a:pt x="0" y="90809"/>
                        <a:pt x="0" y="90809"/>
                        <a:pt x="0" y="91585"/>
                      </a:cubicBezTo>
                      <a:lnTo>
                        <a:pt x="58961" y="122631"/>
                      </a:lnTo>
                      <a:lnTo>
                        <a:pt x="58185" y="131945"/>
                      </a:lnTo>
                      <a:cubicBezTo>
                        <a:pt x="58185" y="131945"/>
                        <a:pt x="71373" y="141259"/>
                        <a:pt x="84562" y="150572"/>
                      </a:cubicBezTo>
                      <a:cubicBezTo>
                        <a:pt x="89992" y="135826"/>
                        <a:pt x="97750" y="119527"/>
                        <a:pt x="100078" y="116422"/>
                      </a:cubicBezTo>
                      <a:cubicBezTo>
                        <a:pt x="103181" y="110989"/>
                        <a:pt x="107060" y="111765"/>
                        <a:pt x="110163" y="108660"/>
                      </a:cubicBezTo>
                      <a:cubicBezTo>
                        <a:pt x="113266" y="104780"/>
                        <a:pt x="114042" y="110213"/>
                        <a:pt x="118697" y="103227"/>
                      </a:cubicBezTo>
                      <a:cubicBezTo>
                        <a:pt x="118697" y="102451"/>
                        <a:pt x="119473" y="101675"/>
                        <a:pt x="120248" y="101675"/>
                      </a:cubicBezTo>
                      <a:lnTo>
                        <a:pt x="112490" y="89257"/>
                      </a:lnTo>
                      <a:lnTo>
                        <a:pt x="110939" y="33374"/>
                      </a:ln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89" name="Forma libre 1388">
                  <a:extLst>
                    <a:ext uri="{FF2B5EF4-FFF2-40B4-BE49-F238E27FC236}">
                      <a16:creationId xmlns:a16="http://schemas.microsoft.com/office/drawing/2014/main" id="{D33AE3BB-0BEA-082D-E398-AD9F9B56C959}"/>
                    </a:ext>
                  </a:extLst>
                </p:cNvPr>
                <p:cNvSpPr/>
                <p:nvPr/>
              </p:nvSpPr>
              <p:spPr>
                <a:xfrm>
                  <a:off x="4549324" y="2938965"/>
                  <a:ext cx="85337" cy="88009"/>
                </a:xfrm>
                <a:custGeom>
                  <a:avLst/>
                  <a:gdLst>
                    <a:gd name="connsiteX0" fmla="*/ 78355 w 85337"/>
                    <a:gd name="connsiteY0" fmla="*/ 17075 h 88009"/>
                    <a:gd name="connsiteX1" fmla="*/ 76804 w 85337"/>
                    <a:gd name="connsiteY1" fmla="*/ 6209 h 88009"/>
                    <a:gd name="connsiteX2" fmla="*/ 69822 w 85337"/>
                    <a:gd name="connsiteY2" fmla="*/ 0 h 88009"/>
                    <a:gd name="connsiteX3" fmla="*/ 64391 w 85337"/>
                    <a:gd name="connsiteY3" fmla="*/ 5433 h 88009"/>
                    <a:gd name="connsiteX4" fmla="*/ 55081 w 85337"/>
                    <a:gd name="connsiteY4" fmla="*/ 6209 h 88009"/>
                    <a:gd name="connsiteX5" fmla="*/ 43444 w 85337"/>
                    <a:gd name="connsiteY5" fmla="*/ 10090 h 88009"/>
                    <a:gd name="connsiteX6" fmla="*/ 34135 w 85337"/>
                    <a:gd name="connsiteY6" fmla="*/ 6985 h 88009"/>
                    <a:gd name="connsiteX7" fmla="*/ 22498 w 85337"/>
                    <a:gd name="connsiteY7" fmla="*/ 10090 h 88009"/>
                    <a:gd name="connsiteX8" fmla="*/ 20946 w 85337"/>
                    <a:gd name="connsiteY8" fmla="*/ 23284 h 88009"/>
                    <a:gd name="connsiteX9" fmla="*/ 26377 w 85337"/>
                    <a:gd name="connsiteY9" fmla="*/ 31046 h 88009"/>
                    <a:gd name="connsiteX10" fmla="*/ 21722 w 85337"/>
                    <a:gd name="connsiteY10" fmla="*/ 38807 h 88009"/>
                    <a:gd name="connsiteX11" fmla="*/ 15516 w 85337"/>
                    <a:gd name="connsiteY11" fmla="*/ 43464 h 88009"/>
                    <a:gd name="connsiteX12" fmla="*/ 9309 w 85337"/>
                    <a:gd name="connsiteY12" fmla="*/ 52002 h 88009"/>
                    <a:gd name="connsiteX13" fmla="*/ 5430 w 85337"/>
                    <a:gd name="connsiteY13" fmla="*/ 62868 h 88009"/>
                    <a:gd name="connsiteX14" fmla="*/ 2327 w 85337"/>
                    <a:gd name="connsiteY14" fmla="*/ 76062 h 88009"/>
                    <a:gd name="connsiteX15" fmla="*/ 0 w 85337"/>
                    <a:gd name="connsiteY15" fmla="*/ 87705 h 88009"/>
                    <a:gd name="connsiteX16" fmla="*/ 7758 w 85337"/>
                    <a:gd name="connsiteY16" fmla="*/ 86152 h 88009"/>
                    <a:gd name="connsiteX17" fmla="*/ 24049 w 85337"/>
                    <a:gd name="connsiteY17" fmla="*/ 81495 h 88009"/>
                    <a:gd name="connsiteX18" fmla="*/ 37238 w 85337"/>
                    <a:gd name="connsiteY18" fmla="*/ 80719 h 88009"/>
                    <a:gd name="connsiteX19" fmla="*/ 48875 w 85337"/>
                    <a:gd name="connsiteY19" fmla="*/ 63644 h 88009"/>
                    <a:gd name="connsiteX20" fmla="*/ 69822 w 85337"/>
                    <a:gd name="connsiteY20" fmla="*/ 64420 h 88009"/>
                    <a:gd name="connsiteX21" fmla="*/ 74476 w 85337"/>
                    <a:gd name="connsiteY21" fmla="*/ 55106 h 88009"/>
                    <a:gd name="connsiteX22" fmla="*/ 84562 w 85337"/>
                    <a:gd name="connsiteY22" fmla="*/ 36479 h 88009"/>
                    <a:gd name="connsiteX23" fmla="*/ 85338 w 85337"/>
                    <a:gd name="connsiteY23" fmla="*/ 24060 h 88009"/>
                    <a:gd name="connsiteX24" fmla="*/ 78355 w 85337"/>
                    <a:gd name="connsiteY24" fmla="*/ 17075 h 8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85337" h="88009">
                      <a:moveTo>
                        <a:pt x="78355" y="17075"/>
                      </a:moveTo>
                      <a:lnTo>
                        <a:pt x="76804" y="6209"/>
                      </a:lnTo>
                      <a:lnTo>
                        <a:pt x="69822" y="0"/>
                      </a:lnTo>
                      <a:cubicBezTo>
                        <a:pt x="67494" y="1552"/>
                        <a:pt x="65167" y="3105"/>
                        <a:pt x="64391" y="5433"/>
                      </a:cubicBezTo>
                      <a:cubicBezTo>
                        <a:pt x="64391" y="7761"/>
                        <a:pt x="57409" y="7761"/>
                        <a:pt x="55081" y="6209"/>
                      </a:cubicBezTo>
                      <a:cubicBezTo>
                        <a:pt x="51978" y="4657"/>
                        <a:pt x="44996" y="7761"/>
                        <a:pt x="43444" y="10090"/>
                      </a:cubicBezTo>
                      <a:cubicBezTo>
                        <a:pt x="41893" y="12418"/>
                        <a:pt x="37238" y="6209"/>
                        <a:pt x="34135" y="6985"/>
                      </a:cubicBezTo>
                      <a:cubicBezTo>
                        <a:pt x="31032" y="6985"/>
                        <a:pt x="22498" y="10090"/>
                        <a:pt x="22498" y="10090"/>
                      </a:cubicBezTo>
                      <a:cubicBezTo>
                        <a:pt x="22498" y="10090"/>
                        <a:pt x="20946" y="19404"/>
                        <a:pt x="20946" y="23284"/>
                      </a:cubicBezTo>
                      <a:cubicBezTo>
                        <a:pt x="20946" y="27165"/>
                        <a:pt x="26377" y="27941"/>
                        <a:pt x="26377" y="31046"/>
                      </a:cubicBezTo>
                      <a:cubicBezTo>
                        <a:pt x="26377" y="34150"/>
                        <a:pt x="22498" y="37255"/>
                        <a:pt x="21722" y="38807"/>
                      </a:cubicBezTo>
                      <a:cubicBezTo>
                        <a:pt x="21722" y="41136"/>
                        <a:pt x="18619" y="41912"/>
                        <a:pt x="15516" y="43464"/>
                      </a:cubicBezTo>
                      <a:cubicBezTo>
                        <a:pt x="12413" y="44240"/>
                        <a:pt x="12413" y="49673"/>
                        <a:pt x="9309" y="52002"/>
                      </a:cubicBezTo>
                      <a:cubicBezTo>
                        <a:pt x="6206" y="54330"/>
                        <a:pt x="6982" y="58987"/>
                        <a:pt x="5430" y="62868"/>
                      </a:cubicBezTo>
                      <a:cubicBezTo>
                        <a:pt x="3879" y="66749"/>
                        <a:pt x="2327" y="72182"/>
                        <a:pt x="2327" y="76062"/>
                      </a:cubicBezTo>
                      <a:cubicBezTo>
                        <a:pt x="2327" y="79943"/>
                        <a:pt x="1551" y="84600"/>
                        <a:pt x="0" y="87705"/>
                      </a:cubicBezTo>
                      <a:cubicBezTo>
                        <a:pt x="4655" y="88481"/>
                        <a:pt x="5430" y="87705"/>
                        <a:pt x="7758" y="86152"/>
                      </a:cubicBezTo>
                      <a:cubicBezTo>
                        <a:pt x="10861" y="84600"/>
                        <a:pt x="24049" y="81495"/>
                        <a:pt x="24049" y="81495"/>
                      </a:cubicBezTo>
                      <a:lnTo>
                        <a:pt x="37238" y="80719"/>
                      </a:lnTo>
                      <a:cubicBezTo>
                        <a:pt x="40341" y="72958"/>
                        <a:pt x="44220" y="65196"/>
                        <a:pt x="48875" y="63644"/>
                      </a:cubicBezTo>
                      <a:cubicBezTo>
                        <a:pt x="55081" y="62092"/>
                        <a:pt x="62839" y="62868"/>
                        <a:pt x="69822" y="64420"/>
                      </a:cubicBezTo>
                      <a:cubicBezTo>
                        <a:pt x="71373" y="59763"/>
                        <a:pt x="72925" y="55883"/>
                        <a:pt x="74476" y="55106"/>
                      </a:cubicBezTo>
                      <a:cubicBezTo>
                        <a:pt x="78355" y="51226"/>
                        <a:pt x="83786" y="43464"/>
                        <a:pt x="84562" y="36479"/>
                      </a:cubicBezTo>
                      <a:cubicBezTo>
                        <a:pt x="85338" y="30270"/>
                        <a:pt x="85338" y="24060"/>
                        <a:pt x="85338" y="24060"/>
                      </a:cubicBezTo>
                      <a:lnTo>
                        <a:pt x="78355" y="17075"/>
                      </a:ln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0" name="Forma libre 1389">
                  <a:extLst>
                    <a:ext uri="{FF2B5EF4-FFF2-40B4-BE49-F238E27FC236}">
                      <a16:creationId xmlns:a16="http://schemas.microsoft.com/office/drawing/2014/main" id="{2808DB2A-3997-6A63-3609-E3D7F8482BF3}"/>
                    </a:ext>
                  </a:extLst>
                </p:cNvPr>
                <p:cNvSpPr/>
                <p:nvPr/>
              </p:nvSpPr>
              <p:spPr>
                <a:xfrm>
                  <a:off x="4969030" y="2233448"/>
                  <a:ext cx="271165" cy="162214"/>
                </a:xfrm>
                <a:custGeom>
                  <a:avLst/>
                  <a:gdLst>
                    <a:gd name="connsiteX0" fmla="*/ 268426 w 271165"/>
                    <a:gd name="connsiteY0" fmla="*/ 91585 h 162214"/>
                    <a:gd name="connsiteX1" fmla="*/ 246703 w 271165"/>
                    <a:gd name="connsiteY1" fmla="*/ 81495 h 162214"/>
                    <a:gd name="connsiteX2" fmla="*/ 234291 w 271165"/>
                    <a:gd name="connsiteY2" fmla="*/ 82272 h 162214"/>
                    <a:gd name="connsiteX3" fmla="*/ 219551 w 271165"/>
                    <a:gd name="connsiteY3" fmla="*/ 77615 h 162214"/>
                    <a:gd name="connsiteX4" fmla="*/ 203259 w 271165"/>
                    <a:gd name="connsiteY4" fmla="*/ 90033 h 162214"/>
                    <a:gd name="connsiteX5" fmla="*/ 195501 w 271165"/>
                    <a:gd name="connsiteY5" fmla="*/ 92361 h 162214"/>
                    <a:gd name="connsiteX6" fmla="*/ 182312 w 271165"/>
                    <a:gd name="connsiteY6" fmla="*/ 84600 h 162214"/>
                    <a:gd name="connsiteX7" fmla="*/ 169124 w 271165"/>
                    <a:gd name="connsiteY7" fmla="*/ 80719 h 162214"/>
                    <a:gd name="connsiteX8" fmla="*/ 160590 w 271165"/>
                    <a:gd name="connsiteY8" fmla="*/ 64420 h 162214"/>
                    <a:gd name="connsiteX9" fmla="*/ 156711 w 271165"/>
                    <a:gd name="connsiteY9" fmla="*/ 49673 h 162214"/>
                    <a:gd name="connsiteX10" fmla="*/ 144298 w 271165"/>
                    <a:gd name="connsiteY10" fmla="*/ 40360 h 162214"/>
                    <a:gd name="connsiteX11" fmla="*/ 113266 w 271165"/>
                    <a:gd name="connsiteY11" fmla="*/ 38807 h 162214"/>
                    <a:gd name="connsiteX12" fmla="*/ 93096 w 271165"/>
                    <a:gd name="connsiteY12" fmla="*/ 40360 h 162214"/>
                    <a:gd name="connsiteX13" fmla="*/ 74477 w 271165"/>
                    <a:gd name="connsiteY13" fmla="*/ 20180 h 162214"/>
                    <a:gd name="connsiteX14" fmla="*/ 69822 w 271165"/>
                    <a:gd name="connsiteY14" fmla="*/ 27165 h 162214"/>
                    <a:gd name="connsiteX15" fmla="*/ 51203 w 271165"/>
                    <a:gd name="connsiteY15" fmla="*/ 24061 h 162214"/>
                    <a:gd name="connsiteX16" fmla="*/ 49651 w 271165"/>
                    <a:gd name="connsiteY16" fmla="*/ 1552 h 162214"/>
                    <a:gd name="connsiteX17" fmla="*/ 43445 w 271165"/>
                    <a:gd name="connsiteY17" fmla="*/ 24061 h 162214"/>
                    <a:gd name="connsiteX18" fmla="*/ 41117 w 271165"/>
                    <a:gd name="connsiteY18" fmla="*/ 0 h 162214"/>
                    <a:gd name="connsiteX19" fmla="*/ 1552 w 271165"/>
                    <a:gd name="connsiteY19" fmla="*/ 10866 h 162214"/>
                    <a:gd name="connsiteX20" fmla="*/ 0 w 271165"/>
                    <a:gd name="connsiteY20" fmla="*/ 79943 h 162214"/>
                    <a:gd name="connsiteX21" fmla="*/ 0 w 271165"/>
                    <a:gd name="connsiteY21" fmla="*/ 79943 h 162214"/>
                    <a:gd name="connsiteX22" fmla="*/ 10861 w 271165"/>
                    <a:gd name="connsiteY22" fmla="*/ 82272 h 162214"/>
                    <a:gd name="connsiteX23" fmla="*/ 16292 w 271165"/>
                    <a:gd name="connsiteY23" fmla="*/ 74510 h 162214"/>
                    <a:gd name="connsiteX24" fmla="*/ 27153 w 271165"/>
                    <a:gd name="connsiteY24" fmla="*/ 65972 h 162214"/>
                    <a:gd name="connsiteX25" fmla="*/ 32584 w 271165"/>
                    <a:gd name="connsiteY25" fmla="*/ 59763 h 162214"/>
                    <a:gd name="connsiteX26" fmla="*/ 38790 w 271165"/>
                    <a:gd name="connsiteY26" fmla="*/ 56659 h 162214"/>
                    <a:gd name="connsiteX27" fmla="*/ 49651 w 271165"/>
                    <a:gd name="connsiteY27" fmla="*/ 59763 h 162214"/>
                    <a:gd name="connsiteX28" fmla="*/ 61288 w 271165"/>
                    <a:gd name="connsiteY28" fmla="*/ 63644 h 162214"/>
                    <a:gd name="connsiteX29" fmla="*/ 66719 w 271165"/>
                    <a:gd name="connsiteY29" fmla="*/ 79943 h 162214"/>
                    <a:gd name="connsiteX30" fmla="*/ 89992 w 271165"/>
                    <a:gd name="connsiteY30" fmla="*/ 83048 h 162214"/>
                    <a:gd name="connsiteX31" fmla="*/ 96199 w 271165"/>
                    <a:gd name="connsiteY31" fmla="*/ 93138 h 162214"/>
                    <a:gd name="connsiteX32" fmla="*/ 103181 w 271165"/>
                    <a:gd name="connsiteY32" fmla="*/ 106332 h 162214"/>
                    <a:gd name="connsiteX33" fmla="*/ 118697 w 271165"/>
                    <a:gd name="connsiteY33" fmla="*/ 117974 h 162214"/>
                    <a:gd name="connsiteX34" fmla="*/ 136540 w 271165"/>
                    <a:gd name="connsiteY34" fmla="*/ 128840 h 162214"/>
                    <a:gd name="connsiteX35" fmla="*/ 152832 w 271165"/>
                    <a:gd name="connsiteY35" fmla="*/ 139706 h 162214"/>
                    <a:gd name="connsiteX36" fmla="*/ 166796 w 271165"/>
                    <a:gd name="connsiteY36" fmla="*/ 144363 h 162214"/>
                    <a:gd name="connsiteX37" fmla="*/ 168348 w 271165"/>
                    <a:gd name="connsiteY37" fmla="*/ 154453 h 162214"/>
                    <a:gd name="connsiteX38" fmla="*/ 169900 w 271165"/>
                    <a:gd name="connsiteY38" fmla="*/ 154453 h 162214"/>
                    <a:gd name="connsiteX39" fmla="*/ 183088 w 271165"/>
                    <a:gd name="connsiteY39" fmla="*/ 159110 h 162214"/>
                    <a:gd name="connsiteX40" fmla="*/ 189295 w 271165"/>
                    <a:gd name="connsiteY40" fmla="*/ 162215 h 162214"/>
                    <a:gd name="connsiteX41" fmla="*/ 195501 w 271165"/>
                    <a:gd name="connsiteY41" fmla="*/ 145916 h 162214"/>
                    <a:gd name="connsiteX42" fmla="*/ 193949 w 271165"/>
                    <a:gd name="connsiteY42" fmla="*/ 131945 h 162214"/>
                    <a:gd name="connsiteX43" fmla="*/ 184640 w 271165"/>
                    <a:gd name="connsiteY43" fmla="*/ 120303 h 162214"/>
                    <a:gd name="connsiteX44" fmla="*/ 199380 w 271165"/>
                    <a:gd name="connsiteY44" fmla="*/ 114870 h 162214"/>
                    <a:gd name="connsiteX45" fmla="*/ 204810 w 271165"/>
                    <a:gd name="connsiteY45" fmla="*/ 106332 h 162214"/>
                    <a:gd name="connsiteX46" fmla="*/ 212568 w 271165"/>
                    <a:gd name="connsiteY46" fmla="*/ 97794 h 162214"/>
                    <a:gd name="connsiteX47" fmla="*/ 224205 w 271165"/>
                    <a:gd name="connsiteY47" fmla="*/ 94690 h 162214"/>
                    <a:gd name="connsiteX48" fmla="*/ 235066 w 271165"/>
                    <a:gd name="connsiteY48" fmla="*/ 92361 h 162214"/>
                    <a:gd name="connsiteX49" fmla="*/ 229636 w 271165"/>
                    <a:gd name="connsiteY49" fmla="*/ 105556 h 162214"/>
                    <a:gd name="connsiteX50" fmla="*/ 247479 w 271165"/>
                    <a:gd name="connsiteY50" fmla="*/ 102451 h 162214"/>
                    <a:gd name="connsiteX51" fmla="*/ 262219 w 271165"/>
                    <a:gd name="connsiteY51" fmla="*/ 100123 h 162214"/>
                    <a:gd name="connsiteX52" fmla="*/ 268426 w 271165"/>
                    <a:gd name="connsiteY52" fmla="*/ 91585 h 162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271165" h="162214">
                      <a:moveTo>
                        <a:pt x="268426" y="91585"/>
                      </a:moveTo>
                      <a:cubicBezTo>
                        <a:pt x="260668" y="85376"/>
                        <a:pt x="248255" y="78391"/>
                        <a:pt x="246703" y="81495"/>
                      </a:cubicBezTo>
                      <a:cubicBezTo>
                        <a:pt x="245152" y="85376"/>
                        <a:pt x="237394" y="86152"/>
                        <a:pt x="234291" y="82272"/>
                      </a:cubicBezTo>
                      <a:cubicBezTo>
                        <a:pt x="231187" y="78391"/>
                        <a:pt x="228860" y="74510"/>
                        <a:pt x="219551" y="77615"/>
                      </a:cubicBezTo>
                      <a:cubicBezTo>
                        <a:pt x="210241" y="81495"/>
                        <a:pt x="204035" y="86152"/>
                        <a:pt x="203259" y="90033"/>
                      </a:cubicBezTo>
                      <a:cubicBezTo>
                        <a:pt x="202483" y="93914"/>
                        <a:pt x="196277" y="97794"/>
                        <a:pt x="195501" y="92361"/>
                      </a:cubicBezTo>
                      <a:cubicBezTo>
                        <a:pt x="194725" y="87705"/>
                        <a:pt x="187743" y="85376"/>
                        <a:pt x="182312" y="84600"/>
                      </a:cubicBezTo>
                      <a:cubicBezTo>
                        <a:pt x="177658" y="83048"/>
                        <a:pt x="169124" y="86152"/>
                        <a:pt x="169124" y="80719"/>
                      </a:cubicBezTo>
                      <a:cubicBezTo>
                        <a:pt x="168348" y="76062"/>
                        <a:pt x="161366" y="69853"/>
                        <a:pt x="160590" y="64420"/>
                      </a:cubicBezTo>
                      <a:cubicBezTo>
                        <a:pt x="159814" y="58987"/>
                        <a:pt x="162142" y="51226"/>
                        <a:pt x="156711" y="49673"/>
                      </a:cubicBezTo>
                      <a:cubicBezTo>
                        <a:pt x="152056" y="48121"/>
                        <a:pt x="148953" y="40360"/>
                        <a:pt x="144298" y="40360"/>
                      </a:cubicBezTo>
                      <a:cubicBezTo>
                        <a:pt x="139643" y="40360"/>
                        <a:pt x="115594" y="40360"/>
                        <a:pt x="113266" y="38807"/>
                      </a:cubicBezTo>
                      <a:cubicBezTo>
                        <a:pt x="110163" y="37255"/>
                        <a:pt x="93871" y="43464"/>
                        <a:pt x="93096" y="40360"/>
                      </a:cubicBezTo>
                      <a:cubicBezTo>
                        <a:pt x="92320" y="37255"/>
                        <a:pt x="80683" y="25613"/>
                        <a:pt x="74477" y="20180"/>
                      </a:cubicBezTo>
                      <a:cubicBezTo>
                        <a:pt x="73701" y="22508"/>
                        <a:pt x="72149" y="24837"/>
                        <a:pt x="69822" y="27165"/>
                      </a:cubicBezTo>
                      <a:cubicBezTo>
                        <a:pt x="58185" y="35703"/>
                        <a:pt x="47324" y="34151"/>
                        <a:pt x="51203" y="24061"/>
                      </a:cubicBezTo>
                      <a:cubicBezTo>
                        <a:pt x="55082" y="13971"/>
                        <a:pt x="55082" y="1552"/>
                        <a:pt x="49651" y="1552"/>
                      </a:cubicBezTo>
                      <a:cubicBezTo>
                        <a:pt x="43445" y="1552"/>
                        <a:pt x="48099" y="22508"/>
                        <a:pt x="43445" y="24061"/>
                      </a:cubicBezTo>
                      <a:cubicBezTo>
                        <a:pt x="39566" y="25613"/>
                        <a:pt x="38014" y="8538"/>
                        <a:pt x="41117" y="0"/>
                      </a:cubicBezTo>
                      <a:lnTo>
                        <a:pt x="1552" y="10866"/>
                      </a:lnTo>
                      <a:lnTo>
                        <a:pt x="0" y="79943"/>
                      </a:lnTo>
                      <a:cubicBezTo>
                        <a:pt x="0" y="79943"/>
                        <a:pt x="0" y="79943"/>
                        <a:pt x="0" y="79943"/>
                      </a:cubicBezTo>
                      <a:cubicBezTo>
                        <a:pt x="3879" y="81495"/>
                        <a:pt x="7758" y="82272"/>
                        <a:pt x="10861" y="82272"/>
                      </a:cubicBezTo>
                      <a:cubicBezTo>
                        <a:pt x="17068" y="83048"/>
                        <a:pt x="16292" y="78391"/>
                        <a:pt x="16292" y="74510"/>
                      </a:cubicBezTo>
                      <a:cubicBezTo>
                        <a:pt x="16292" y="71406"/>
                        <a:pt x="22498" y="65972"/>
                        <a:pt x="27153" y="65972"/>
                      </a:cubicBezTo>
                      <a:cubicBezTo>
                        <a:pt x="31808" y="66749"/>
                        <a:pt x="31032" y="59763"/>
                        <a:pt x="32584" y="59763"/>
                      </a:cubicBezTo>
                      <a:cubicBezTo>
                        <a:pt x="34135" y="59763"/>
                        <a:pt x="38014" y="58987"/>
                        <a:pt x="38790" y="56659"/>
                      </a:cubicBezTo>
                      <a:cubicBezTo>
                        <a:pt x="40342" y="54330"/>
                        <a:pt x="47324" y="57435"/>
                        <a:pt x="49651" y="59763"/>
                      </a:cubicBezTo>
                      <a:cubicBezTo>
                        <a:pt x="51978" y="62092"/>
                        <a:pt x="57409" y="62868"/>
                        <a:pt x="61288" y="63644"/>
                      </a:cubicBezTo>
                      <a:cubicBezTo>
                        <a:pt x="65167" y="64420"/>
                        <a:pt x="66719" y="77615"/>
                        <a:pt x="66719" y="79943"/>
                      </a:cubicBezTo>
                      <a:cubicBezTo>
                        <a:pt x="66719" y="83048"/>
                        <a:pt x="86889" y="82272"/>
                        <a:pt x="89992" y="83048"/>
                      </a:cubicBezTo>
                      <a:cubicBezTo>
                        <a:pt x="93096" y="83824"/>
                        <a:pt x="93096" y="89257"/>
                        <a:pt x="96199" y="93138"/>
                      </a:cubicBezTo>
                      <a:cubicBezTo>
                        <a:pt x="99302" y="97018"/>
                        <a:pt x="101629" y="102451"/>
                        <a:pt x="103181" y="106332"/>
                      </a:cubicBezTo>
                      <a:cubicBezTo>
                        <a:pt x="104733" y="109437"/>
                        <a:pt x="116369" y="114094"/>
                        <a:pt x="118697" y="117974"/>
                      </a:cubicBezTo>
                      <a:cubicBezTo>
                        <a:pt x="121800" y="121855"/>
                        <a:pt x="130334" y="126512"/>
                        <a:pt x="136540" y="128840"/>
                      </a:cubicBezTo>
                      <a:cubicBezTo>
                        <a:pt x="142747" y="131169"/>
                        <a:pt x="148953" y="139706"/>
                        <a:pt x="152832" y="139706"/>
                      </a:cubicBezTo>
                      <a:cubicBezTo>
                        <a:pt x="156711" y="138930"/>
                        <a:pt x="166796" y="144363"/>
                        <a:pt x="166796" y="144363"/>
                      </a:cubicBezTo>
                      <a:lnTo>
                        <a:pt x="168348" y="154453"/>
                      </a:lnTo>
                      <a:cubicBezTo>
                        <a:pt x="169124" y="154453"/>
                        <a:pt x="169124" y="154453"/>
                        <a:pt x="169900" y="154453"/>
                      </a:cubicBezTo>
                      <a:cubicBezTo>
                        <a:pt x="175330" y="152901"/>
                        <a:pt x="178433" y="159110"/>
                        <a:pt x="183088" y="159110"/>
                      </a:cubicBezTo>
                      <a:cubicBezTo>
                        <a:pt x="184640" y="159110"/>
                        <a:pt x="186967" y="160662"/>
                        <a:pt x="189295" y="162215"/>
                      </a:cubicBezTo>
                      <a:cubicBezTo>
                        <a:pt x="189295" y="152901"/>
                        <a:pt x="192398" y="149020"/>
                        <a:pt x="195501" y="145916"/>
                      </a:cubicBezTo>
                      <a:cubicBezTo>
                        <a:pt x="199380" y="142811"/>
                        <a:pt x="192398" y="137378"/>
                        <a:pt x="193949" y="131945"/>
                      </a:cubicBezTo>
                      <a:cubicBezTo>
                        <a:pt x="194725" y="126512"/>
                        <a:pt x="183088" y="124183"/>
                        <a:pt x="184640" y="120303"/>
                      </a:cubicBezTo>
                      <a:cubicBezTo>
                        <a:pt x="185416" y="116422"/>
                        <a:pt x="195501" y="116422"/>
                        <a:pt x="199380" y="114870"/>
                      </a:cubicBezTo>
                      <a:cubicBezTo>
                        <a:pt x="203259" y="113317"/>
                        <a:pt x="200156" y="106332"/>
                        <a:pt x="204810" y="106332"/>
                      </a:cubicBezTo>
                      <a:cubicBezTo>
                        <a:pt x="208689" y="106332"/>
                        <a:pt x="211017" y="102451"/>
                        <a:pt x="212568" y="97794"/>
                      </a:cubicBezTo>
                      <a:cubicBezTo>
                        <a:pt x="214120" y="93914"/>
                        <a:pt x="221102" y="97794"/>
                        <a:pt x="224205" y="94690"/>
                      </a:cubicBezTo>
                      <a:cubicBezTo>
                        <a:pt x="228084" y="91585"/>
                        <a:pt x="233515" y="90033"/>
                        <a:pt x="235066" y="92361"/>
                      </a:cubicBezTo>
                      <a:cubicBezTo>
                        <a:pt x="235842" y="93914"/>
                        <a:pt x="231963" y="101675"/>
                        <a:pt x="229636" y="105556"/>
                      </a:cubicBezTo>
                      <a:cubicBezTo>
                        <a:pt x="235842" y="105556"/>
                        <a:pt x="245928" y="104004"/>
                        <a:pt x="247479" y="102451"/>
                      </a:cubicBezTo>
                      <a:cubicBezTo>
                        <a:pt x="249807" y="100123"/>
                        <a:pt x="259116" y="106332"/>
                        <a:pt x="262219" y="100123"/>
                      </a:cubicBezTo>
                      <a:cubicBezTo>
                        <a:pt x="265322" y="93138"/>
                        <a:pt x="276184" y="97794"/>
                        <a:pt x="268426" y="9158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1" name="Forma libre 1390">
                  <a:extLst>
                    <a:ext uri="{FF2B5EF4-FFF2-40B4-BE49-F238E27FC236}">
                      <a16:creationId xmlns:a16="http://schemas.microsoft.com/office/drawing/2014/main" id="{B59E6C66-F6F1-9C72-5D0D-4994CE2BDA59}"/>
                    </a:ext>
                  </a:extLst>
                </p:cNvPr>
                <p:cNvSpPr/>
                <p:nvPr/>
              </p:nvSpPr>
              <p:spPr>
                <a:xfrm>
                  <a:off x="4180761" y="1332244"/>
                  <a:ext cx="400370" cy="637591"/>
                </a:xfrm>
                <a:custGeom>
                  <a:avLst/>
                  <a:gdLst>
                    <a:gd name="connsiteX0" fmla="*/ 387958 w 400370"/>
                    <a:gd name="connsiteY0" fmla="*/ 340827 h 637591"/>
                    <a:gd name="connsiteX1" fmla="*/ 380976 w 400370"/>
                    <a:gd name="connsiteY1" fmla="*/ 340051 h 637591"/>
                    <a:gd name="connsiteX2" fmla="*/ 370891 w 400370"/>
                    <a:gd name="connsiteY2" fmla="*/ 332289 h 637591"/>
                    <a:gd name="connsiteX3" fmla="*/ 378649 w 400370"/>
                    <a:gd name="connsiteY3" fmla="*/ 333065 h 637591"/>
                    <a:gd name="connsiteX4" fmla="*/ 388734 w 400370"/>
                    <a:gd name="connsiteY4" fmla="*/ 329961 h 637591"/>
                    <a:gd name="connsiteX5" fmla="*/ 399595 w 400370"/>
                    <a:gd name="connsiteY5" fmla="*/ 326080 h 637591"/>
                    <a:gd name="connsiteX6" fmla="*/ 391837 w 400370"/>
                    <a:gd name="connsiteY6" fmla="*/ 318318 h 637591"/>
                    <a:gd name="connsiteX7" fmla="*/ 380200 w 400370"/>
                    <a:gd name="connsiteY7" fmla="*/ 314438 h 637591"/>
                    <a:gd name="connsiteX8" fmla="*/ 371667 w 400370"/>
                    <a:gd name="connsiteY8" fmla="*/ 310557 h 637591"/>
                    <a:gd name="connsiteX9" fmla="*/ 359254 w 400370"/>
                    <a:gd name="connsiteY9" fmla="*/ 319095 h 637591"/>
                    <a:gd name="connsiteX10" fmla="*/ 355375 w 400370"/>
                    <a:gd name="connsiteY10" fmla="*/ 320647 h 637591"/>
                    <a:gd name="connsiteX11" fmla="*/ 356927 w 400370"/>
                    <a:gd name="connsiteY11" fmla="*/ 312109 h 637591"/>
                    <a:gd name="connsiteX12" fmla="*/ 350720 w 400370"/>
                    <a:gd name="connsiteY12" fmla="*/ 303572 h 637591"/>
                    <a:gd name="connsiteX13" fmla="*/ 341411 w 400370"/>
                    <a:gd name="connsiteY13" fmla="*/ 312109 h 637591"/>
                    <a:gd name="connsiteX14" fmla="*/ 332101 w 400370"/>
                    <a:gd name="connsiteY14" fmla="*/ 324528 h 637591"/>
                    <a:gd name="connsiteX15" fmla="*/ 332101 w 400370"/>
                    <a:gd name="connsiteY15" fmla="*/ 311333 h 637591"/>
                    <a:gd name="connsiteX16" fmla="*/ 322016 w 400370"/>
                    <a:gd name="connsiteY16" fmla="*/ 316766 h 637591"/>
                    <a:gd name="connsiteX17" fmla="*/ 307275 w 400370"/>
                    <a:gd name="connsiteY17" fmla="*/ 331513 h 637591"/>
                    <a:gd name="connsiteX18" fmla="*/ 310379 w 400370"/>
                    <a:gd name="connsiteY18" fmla="*/ 321423 h 637591"/>
                    <a:gd name="connsiteX19" fmla="*/ 320464 w 400370"/>
                    <a:gd name="connsiteY19" fmla="*/ 309781 h 637591"/>
                    <a:gd name="connsiteX20" fmla="*/ 318912 w 400370"/>
                    <a:gd name="connsiteY20" fmla="*/ 303572 h 637591"/>
                    <a:gd name="connsiteX21" fmla="*/ 310379 w 400370"/>
                    <a:gd name="connsiteY21" fmla="*/ 310557 h 637591"/>
                    <a:gd name="connsiteX22" fmla="*/ 299517 w 400370"/>
                    <a:gd name="connsiteY22" fmla="*/ 309005 h 637591"/>
                    <a:gd name="connsiteX23" fmla="*/ 296414 w 400370"/>
                    <a:gd name="connsiteY23" fmla="*/ 315214 h 637591"/>
                    <a:gd name="connsiteX24" fmla="*/ 293311 w 400370"/>
                    <a:gd name="connsiteY24" fmla="*/ 317542 h 637591"/>
                    <a:gd name="connsiteX25" fmla="*/ 282450 w 400370"/>
                    <a:gd name="connsiteY25" fmla="*/ 321423 h 637591"/>
                    <a:gd name="connsiteX26" fmla="*/ 278571 w 400370"/>
                    <a:gd name="connsiteY26" fmla="*/ 327632 h 637591"/>
                    <a:gd name="connsiteX27" fmla="*/ 277019 w 400370"/>
                    <a:gd name="connsiteY27" fmla="*/ 336946 h 637591"/>
                    <a:gd name="connsiteX28" fmla="*/ 271589 w 400370"/>
                    <a:gd name="connsiteY28" fmla="*/ 326856 h 637591"/>
                    <a:gd name="connsiteX29" fmla="*/ 274692 w 400370"/>
                    <a:gd name="connsiteY29" fmla="*/ 320647 h 637591"/>
                    <a:gd name="connsiteX30" fmla="*/ 283226 w 400370"/>
                    <a:gd name="connsiteY30" fmla="*/ 312885 h 637591"/>
                    <a:gd name="connsiteX31" fmla="*/ 277795 w 400370"/>
                    <a:gd name="connsiteY31" fmla="*/ 314438 h 637591"/>
                    <a:gd name="connsiteX32" fmla="*/ 265382 w 400370"/>
                    <a:gd name="connsiteY32" fmla="*/ 316766 h 637591"/>
                    <a:gd name="connsiteX33" fmla="*/ 266158 w 400370"/>
                    <a:gd name="connsiteY33" fmla="*/ 326856 h 637591"/>
                    <a:gd name="connsiteX34" fmla="*/ 261503 w 400370"/>
                    <a:gd name="connsiteY34" fmla="*/ 329961 h 637591"/>
                    <a:gd name="connsiteX35" fmla="*/ 249866 w 400370"/>
                    <a:gd name="connsiteY35" fmla="*/ 329961 h 637591"/>
                    <a:gd name="connsiteX36" fmla="*/ 258400 w 400370"/>
                    <a:gd name="connsiteY36" fmla="*/ 337722 h 637591"/>
                    <a:gd name="connsiteX37" fmla="*/ 250642 w 400370"/>
                    <a:gd name="connsiteY37" fmla="*/ 336946 h 637591"/>
                    <a:gd name="connsiteX38" fmla="*/ 242109 w 400370"/>
                    <a:gd name="connsiteY38" fmla="*/ 331513 h 637591"/>
                    <a:gd name="connsiteX39" fmla="*/ 236678 w 400370"/>
                    <a:gd name="connsiteY39" fmla="*/ 334618 h 637591"/>
                    <a:gd name="connsiteX40" fmla="*/ 240557 w 400370"/>
                    <a:gd name="connsiteY40" fmla="*/ 344707 h 637591"/>
                    <a:gd name="connsiteX41" fmla="*/ 235126 w 400370"/>
                    <a:gd name="connsiteY41" fmla="*/ 341603 h 637591"/>
                    <a:gd name="connsiteX42" fmla="*/ 226593 w 400370"/>
                    <a:gd name="connsiteY42" fmla="*/ 340827 h 637591"/>
                    <a:gd name="connsiteX43" fmla="*/ 225817 w 400370"/>
                    <a:gd name="connsiteY43" fmla="*/ 331513 h 637591"/>
                    <a:gd name="connsiteX44" fmla="*/ 214956 w 400370"/>
                    <a:gd name="connsiteY44" fmla="*/ 332289 h 637591"/>
                    <a:gd name="connsiteX45" fmla="*/ 210301 w 400370"/>
                    <a:gd name="connsiteY45" fmla="*/ 336946 h 637591"/>
                    <a:gd name="connsiteX46" fmla="*/ 208749 w 400370"/>
                    <a:gd name="connsiteY46" fmla="*/ 343931 h 637591"/>
                    <a:gd name="connsiteX47" fmla="*/ 203319 w 400370"/>
                    <a:gd name="connsiteY47" fmla="*/ 347812 h 637591"/>
                    <a:gd name="connsiteX48" fmla="*/ 197888 w 400370"/>
                    <a:gd name="connsiteY48" fmla="*/ 348588 h 637591"/>
                    <a:gd name="connsiteX49" fmla="*/ 187027 w 400370"/>
                    <a:gd name="connsiteY49" fmla="*/ 350140 h 637591"/>
                    <a:gd name="connsiteX50" fmla="*/ 179269 w 400370"/>
                    <a:gd name="connsiteY50" fmla="*/ 361006 h 637591"/>
                    <a:gd name="connsiteX51" fmla="*/ 189354 w 400370"/>
                    <a:gd name="connsiteY51" fmla="*/ 360230 h 637591"/>
                    <a:gd name="connsiteX52" fmla="*/ 191682 w 400370"/>
                    <a:gd name="connsiteY52" fmla="*/ 365663 h 637591"/>
                    <a:gd name="connsiteX53" fmla="*/ 190130 w 400370"/>
                    <a:gd name="connsiteY53" fmla="*/ 369544 h 637591"/>
                    <a:gd name="connsiteX54" fmla="*/ 182372 w 400370"/>
                    <a:gd name="connsiteY54" fmla="*/ 370320 h 637591"/>
                    <a:gd name="connsiteX55" fmla="*/ 175390 w 400370"/>
                    <a:gd name="connsiteY55" fmla="*/ 366439 h 637591"/>
                    <a:gd name="connsiteX56" fmla="*/ 166856 w 400370"/>
                    <a:gd name="connsiteY56" fmla="*/ 370320 h 637591"/>
                    <a:gd name="connsiteX57" fmla="*/ 170735 w 400370"/>
                    <a:gd name="connsiteY57" fmla="*/ 357126 h 637591"/>
                    <a:gd name="connsiteX58" fmla="*/ 161426 w 400370"/>
                    <a:gd name="connsiteY58" fmla="*/ 364887 h 637591"/>
                    <a:gd name="connsiteX59" fmla="*/ 151340 w 400370"/>
                    <a:gd name="connsiteY59" fmla="*/ 372649 h 637591"/>
                    <a:gd name="connsiteX60" fmla="*/ 144358 w 400370"/>
                    <a:gd name="connsiteY60" fmla="*/ 381186 h 637591"/>
                    <a:gd name="connsiteX61" fmla="*/ 124963 w 400370"/>
                    <a:gd name="connsiteY61" fmla="*/ 392052 h 637591"/>
                    <a:gd name="connsiteX62" fmla="*/ 130394 w 400370"/>
                    <a:gd name="connsiteY62" fmla="*/ 392828 h 637591"/>
                    <a:gd name="connsiteX63" fmla="*/ 142031 w 400370"/>
                    <a:gd name="connsiteY63" fmla="*/ 387395 h 637591"/>
                    <a:gd name="connsiteX64" fmla="*/ 157547 w 400370"/>
                    <a:gd name="connsiteY64" fmla="*/ 381962 h 637591"/>
                    <a:gd name="connsiteX65" fmla="*/ 166856 w 400370"/>
                    <a:gd name="connsiteY65" fmla="*/ 380410 h 637591"/>
                    <a:gd name="connsiteX66" fmla="*/ 176166 w 400370"/>
                    <a:gd name="connsiteY66" fmla="*/ 379634 h 637591"/>
                    <a:gd name="connsiteX67" fmla="*/ 174614 w 400370"/>
                    <a:gd name="connsiteY67" fmla="*/ 388172 h 637591"/>
                    <a:gd name="connsiteX68" fmla="*/ 169960 w 400370"/>
                    <a:gd name="connsiteY68" fmla="*/ 390500 h 637591"/>
                    <a:gd name="connsiteX69" fmla="*/ 163753 w 400370"/>
                    <a:gd name="connsiteY69" fmla="*/ 387395 h 637591"/>
                    <a:gd name="connsiteX70" fmla="*/ 155995 w 400370"/>
                    <a:gd name="connsiteY70" fmla="*/ 393605 h 637591"/>
                    <a:gd name="connsiteX71" fmla="*/ 149789 w 400370"/>
                    <a:gd name="connsiteY71" fmla="*/ 405247 h 637591"/>
                    <a:gd name="connsiteX72" fmla="*/ 144358 w 400370"/>
                    <a:gd name="connsiteY72" fmla="*/ 409904 h 637591"/>
                    <a:gd name="connsiteX73" fmla="*/ 130394 w 400370"/>
                    <a:gd name="connsiteY73" fmla="*/ 429307 h 637591"/>
                    <a:gd name="connsiteX74" fmla="*/ 128067 w 400370"/>
                    <a:gd name="connsiteY74" fmla="*/ 440950 h 637591"/>
                    <a:gd name="connsiteX75" fmla="*/ 115654 w 400370"/>
                    <a:gd name="connsiteY75" fmla="*/ 443278 h 637591"/>
                    <a:gd name="connsiteX76" fmla="*/ 113326 w 400370"/>
                    <a:gd name="connsiteY76" fmla="*/ 457249 h 637591"/>
                    <a:gd name="connsiteX77" fmla="*/ 113326 w 400370"/>
                    <a:gd name="connsiteY77" fmla="*/ 468115 h 637591"/>
                    <a:gd name="connsiteX78" fmla="*/ 104017 w 400370"/>
                    <a:gd name="connsiteY78" fmla="*/ 469667 h 637591"/>
                    <a:gd name="connsiteX79" fmla="*/ 93156 w 400370"/>
                    <a:gd name="connsiteY79" fmla="*/ 472772 h 637591"/>
                    <a:gd name="connsiteX80" fmla="*/ 101689 w 400370"/>
                    <a:gd name="connsiteY80" fmla="*/ 482085 h 637591"/>
                    <a:gd name="connsiteX81" fmla="*/ 97035 w 400370"/>
                    <a:gd name="connsiteY81" fmla="*/ 484414 h 637591"/>
                    <a:gd name="connsiteX82" fmla="*/ 83070 w 400370"/>
                    <a:gd name="connsiteY82" fmla="*/ 489847 h 637591"/>
                    <a:gd name="connsiteX83" fmla="*/ 73761 w 400370"/>
                    <a:gd name="connsiteY83" fmla="*/ 499937 h 637591"/>
                    <a:gd name="connsiteX84" fmla="*/ 66003 w 400370"/>
                    <a:gd name="connsiteY84" fmla="*/ 511579 h 637591"/>
                    <a:gd name="connsiteX85" fmla="*/ 57469 w 400370"/>
                    <a:gd name="connsiteY85" fmla="*/ 504594 h 637591"/>
                    <a:gd name="connsiteX86" fmla="*/ 55917 w 400370"/>
                    <a:gd name="connsiteY86" fmla="*/ 513131 h 637591"/>
                    <a:gd name="connsiteX87" fmla="*/ 47384 w 400370"/>
                    <a:gd name="connsiteY87" fmla="*/ 518564 h 637591"/>
                    <a:gd name="connsiteX88" fmla="*/ 32643 w 400370"/>
                    <a:gd name="connsiteY88" fmla="*/ 523997 h 637591"/>
                    <a:gd name="connsiteX89" fmla="*/ 41177 w 400370"/>
                    <a:gd name="connsiteY89" fmla="*/ 530206 h 637591"/>
                    <a:gd name="connsiteX90" fmla="*/ 27989 w 400370"/>
                    <a:gd name="connsiteY90" fmla="*/ 530206 h 637591"/>
                    <a:gd name="connsiteX91" fmla="*/ 19455 w 400370"/>
                    <a:gd name="connsiteY91" fmla="*/ 535639 h 637591"/>
                    <a:gd name="connsiteX92" fmla="*/ 12473 w 400370"/>
                    <a:gd name="connsiteY92" fmla="*/ 542625 h 637591"/>
                    <a:gd name="connsiteX93" fmla="*/ 7042 w 400370"/>
                    <a:gd name="connsiteY93" fmla="*/ 544177 h 637591"/>
                    <a:gd name="connsiteX94" fmla="*/ 60 w 400370"/>
                    <a:gd name="connsiteY94" fmla="*/ 551162 h 637591"/>
                    <a:gd name="connsiteX95" fmla="*/ 6266 w 400370"/>
                    <a:gd name="connsiteY95" fmla="*/ 558924 h 637591"/>
                    <a:gd name="connsiteX96" fmla="*/ 4715 w 400370"/>
                    <a:gd name="connsiteY96" fmla="*/ 564357 h 637591"/>
                    <a:gd name="connsiteX97" fmla="*/ 3163 w 400370"/>
                    <a:gd name="connsiteY97" fmla="*/ 569790 h 637591"/>
                    <a:gd name="connsiteX98" fmla="*/ 3163 w 400370"/>
                    <a:gd name="connsiteY98" fmla="*/ 577551 h 637591"/>
                    <a:gd name="connsiteX99" fmla="*/ 2387 w 400370"/>
                    <a:gd name="connsiteY99" fmla="*/ 586865 h 637591"/>
                    <a:gd name="connsiteX100" fmla="*/ 10145 w 400370"/>
                    <a:gd name="connsiteY100" fmla="*/ 589193 h 637591"/>
                    <a:gd name="connsiteX101" fmla="*/ 21007 w 400370"/>
                    <a:gd name="connsiteY101" fmla="*/ 585313 h 637591"/>
                    <a:gd name="connsiteX102" fmla="*/ 24110 w 400370"/>
                    <a:gd name="connsiteY102" fmla="*/ 589970 h 637591"/>
                    <a:gd name="connsiteX103" fmla="*/ 16352 w 400370"/>
                    <a:gd name="connsiteY103" fmla="*/ 596179 h 637591"/>
                    <a:gd name="connsiteX104" fmla="*/ 10145 w 400370"/>
                    <a:gd name="connsiteY104" fmla="*/ 594627 h 637591"/>
                    <a:gd name="connsiteX105" fmla="*/ 4715 w 400370"/>
                    <a:gd name="connsiteY105" fmla="*/ 599283 h 637591"/>
                    <a:gd name="connsiteX106" fmla="*/ 3939 w 400370"/>
                    <a:gd name="connsiteY106" fmla="*/ 608597 h 637591"/>
                    <a:gd name="connsiteX107" fmla="*/ 12473 w 400370"/>
                    <a:gd name="connsiteY107" fmla="*/ 607821 h 637591"/>
                    <a:gd name="connsiteX108" fmla="*/ 21007 w 400370"/>
                    <a:gd name="connsiteY108" fmla="*/ 608597 h 637591"/>
                    <a:gd name="connsiteX109" fmla="*/ 17128 w 400370"/>
                    <a:gd name="connsiteY109" fmla="*/ 614806 h 637591"/>
                    <a:gd name="connsiteX110" fmla="*/ 10921 w 400370"/>
                    <a:gd name="connsiteY110" fmla="*/ 619463 h 637591"/>
                    <a:gd name="connsiteX111" fmla="*/ 27213 w 400370"/>
                    <a:gd name="connsiteY111" fmla="*/ 632658 h 637591"/>
                    <a:gd name="connsiteX112" fmla="*/ 45056 w 400370"/>
                    <a:gd name="connsiteY112" fmla="*/ 637315 h 637591"/>
                    <a:gd name="connsiteX113" fmla="*/ 73761 w 400370"/>
                    <a:gd name="connsiteY113" fmla="*/ 615582 h 637591"/>
                    <a:gd name="connsiteX114" fmla="*/ 84622 w 400370"/>
                    <a:gd name="connsiteY114" fmla="*/ 613254 h 637591"/>
                    <a:gd name="connsiteX115" fmla="*/ 88501 w 400370"/>
                    <a:gd name="connsiteY115" fmla="*/ 601612 h 637591"/>
                    <a:gd name="connsiteX116" fmla="*/ 94707 w 400370"/>
                    <a:gd name="connsiteY116" fmla="*/ 610149 h 637591"/>
                    <a:gd name="connsiteX117" fmla="*/ 98586 w 400370"/>
                    <a:gd name="connsiteY117" fmla="*/ 617135 h 637591"/>
                    <a:gd name="connsiteX118" fmla="*/ 103241 w 400370"/>
                    <a:gd name="connsiteY118" fmla="*/ 617911 h 637591"/>
                    <a:gd name="connsiteX119" fmla="*/ 107120 w 400370"/>
                    <a:gd name="connsiteY119" fmla="*/ 607821 h 637591"/>
                    <a:gd name="connsiteX120" fmla="*/ 109447 w 400370"/>
                    <a:gd name="connsiteY120" fmla="*/ 595403 h 637591"/>
                    <a:gd name="connsiteX121" fmla="*/ 119533 w 400370"/>
                    <a:gd name="connsiteY121" fmla="*/ 591522 h 637591"/>
                    <a:gd name="connsiteX122" fmla="*/ 118757 w 400370"/>
                    <a:gd name="connsiteY122" fmla="*/ 576775 h 637591"/>
                    <a:gd name="connsiteX123" fmla="*/ 117981 w 400370"/>
                    <a:gd name="connsiteY123" fmla="*/ 569014 h 637591"/>
                    <a:gd name="connsiteX124" fmla="*/ 124188 w 400370"/>
                    <a:gd name="connsiteY124" fmla="*/ 560476 h 637591"/>
                    <a:gd name="connsiteX125" fmla="*/ 114102 w 400370"/>
                    <a:gd name="connsiteY125" fmla="*/ 549610 h 637591"/>
                    <a:gd name="connsiteX126" fmla="*/ 114878 w 400370"/>
                    <a:gd name="connsiteY126" fmla="*/ 534863 h 637591"/>
                    <a:gd name="connsiteX127" fmla="*/ 114878 w 400370"/>
                    <a:gd name="connsiteY127" fmla="*/ 519340 h 637591"/>
                    <a:gd name="connsiteX128" fmla="*/ 116430 w 400370"/>
                    <a:gd name="connsiteY128" fmla="*/ 503817 h 637591"/>
                    <a:gd name="connsiteX129" fmla="*/ 131946 w 400370"/>
                    <a:gd name="connsiteY129" fmla="*/ 493727 h 637591"/>
                    <a:gd name="connsiteX130" fmla="*/ 142031 w 400370"/>
                    <a:gd name="connsiteY130" fmla="*/ 492951 h 637591"/>
                    <a:gd name="connsiteX131" fmla="*/ 142031 w 400370"/>
                    <a:gd name="connsiteY131" fmla="*/ 484414 h 637591"/>
                    <a:gd name="connsiteX132" fmla="*/ 138152 w 400370"/>
                    <a:gd name="connsiteY132" fmla="*/ 476652 h 637591"/>
                    <a:gd name="connsiteX133" fmla="*/ 148237 w 400370"/>
                    <a:gd name="connsiteY133" fmla="*/ 456472 h 637591"/>
                    <a:gd name="connsiteX134" fmla="*/ 149013 w 400370"/>
                    <a:gd name="connsiteY134" fmla="*/ 442502 h 637591"/>
                    <a:gd name="connsiteX135" fmla="*/ 160650 w 400370"/>
                    <a:gd name="connsiteY135" fmla="*/ 439397 h 637591"/>
                    <a:gd name="connsiteX136" fmla="*/ 163753 w 400370"/>
                    <a:gd name="connsiteY136" fmla="*/ 430860 h 637591"/>
                    <a:gd name="connsiteX137" fmla="*/ 172287 w 400370"/>
                    <a:gd name="connsiteY137" fmla="*/ 419217 h 637591"/>
                    <a:gd name="connsiteX138" fmla="*/ 176166 w 400370"/>
                    <a:gd name="connsiteY138" fmla="*/ 410680 h 637591"/>
                    <a:gd name="connsiteX139" fmla="*/ 180821 w 400370"/>
                    <a:gd name="connsiteY139" fmla="*/ 399814 h 637591"/>
                    <a:gd name="connsiteX140" fmla="*/ 192458 w 400370"/>
                    <a:gd name="connsiteY140" fmla="*/ 391276 h 637591"/>
                    <a:gd name="connsiteX141" fmla="*/ 204095 w 400370"/>
                    <a:gd name="connsiteY141" fmla="*/ 386619 h 637591"/>
                    <a:gd name="connsiteX142" fmla="*/ 207974 w 400370"/>
                    <a:gd name="connsiteY142" fmla="*/ 375753 h 637591"/>
                    <a:gd name="connsiteX143" fmla="*/ 224265 w 400370"/>
                    <a:gd name="connsiteY143" fmla="*/ 378858 h 637591"/>
                    <a:gd name="connsiteX144" fmla="*/ 234351 w 400370"/>
                    <a:gd name="connsiteY144" fmla="*/ 375753 h 637591"/>
                    <a:gd name="connsiteX145" fmla="*/ 242884 w 400370"/>
                    <a:gd name="connsiteY145" fmla="*/ 364111 h 637591"/>
                    <a:gd name="connsiteX146" fmla="*/ 244436 w 400370"/>
                    <a:gd name="connsiteY146" fmla="*/ 364887 h 637591"/>
                    <a:gd name="connsiteX147" fmla="*/ 254521 w 400370"/>
                    <a:gd name="connsiteY147" fmla="*/ 357126 h 637591"/>
                    <a:gd name="connsiteX148" fmla="*/ 271589 w 400370"/>
                    <a:gd name="connsiteY148" fmla="*/ 369544 h 637591"/>
                    <a:gd name="connsiteX149" fmla="*/ 288656 w 400370"/>
                    <a:gd name="connsiteY149" fmla="*/ 370320 h 637591"/>
                    <a:gd name="connsiteX150" fmla="*/ 300293 w 400370"/>
                    <a:gd name="connsiteY150" fmla="*/ 371096 h 637591"/>
                    <a:gd name="connsiteX151" fmla="*/ 308827 w 400370"/>
                    <a:gd name="connsiteY151" fmla="*/ 373425 h 637591"/>
                    <a:gd name="connsiteX152" fmla="*/ 315809 w 400370"/>
                    <a:gd name="connsiteY152" fmla="*/ 364887 h 637591"/>
                    <a:gd name="connsiteX153" fmla="*/ 318912 w 400370"/>
                    <a:gd name="connsiteY153" fmla="*/ 351693 h 637591"/>
                    <a:gd name="connsiteX154" fmla="*/ 328222 w 400370"/>
                    <a:gd name="connsiteY154" fmla="*/ 341603 h 637591"/>
                    <a:gd name="connsiteX155" fmla="*/ 343738 w 400370"/>
                    <a:gd name="connsiteY155" fmla="*/ 337722 h 637591"/>
                    <a:gd name="connsiteX156" fmla="*/ 356151 w 400370"/>
                    <a:gd name="connsiteY156" fmla="*/ 337722 h 637591"/>
                    <a:gd name="connsiteX157" fmla="*/ 372442 w 400370"/>
                    <a:gd name="connsiteY157" fmla="*/ 348588 h 637591"/>
                    <a:gd name="connsiteX158" fmla="*/ 372442 w 400370"/>
                    <a:gd name="connsiteY158" fmla="*/ 357126 h 637591"/>
                    <a:gd name="connsiteX159" fmla="*/ 379425 w 400370"/>
                    <a:gd name="connsiteY159" fmla="*/ 353245 h 637591"/>
                    <a:gd name="connsiteX160" fmla="*/ 392613 w 400370"/>
                    <a:gd name="connsiteY160" fmla="*/ 347036 h 637591"/>
                    <a:gd name="connsiteX161" fmla="*/ 400371 w 400370"/>
                    <a:gd name="connsiteY161" fmla="*/ 341603 h 637591"/>
                    <a:gd name="connsiteX162" fmla="*/ 387958 w 400370"/>
                    <a:gd name="connsiteY162" fmla="*/ 340827 h 637591"/>
                    <a:gd name="connsiteX163" fmla="*/ 109447 w 400370"/>
                    <a:gd name="connsiteY163" fmla="*/ 45115 h 637591"/>
                    <a:gd name="connsiteX164" fmla="*/ 100138 w 400370"/>
                    <a:gd name="connsiteY164" fmla="*/ 60638 h 637591"/>
                    <a:gd name="connsiteX165" fmla="*/ 115654 w 400370"/>
                    <a:gd name="connsiteY165" fmla="*/ 77713 h 637591"/>
                    <a:gd name="connsiteX166" fmla="*/ 138152 w 400370"/>
                    <a:gd name="connsiteY166" fmla="*/ 79265 h 637591"/>
                    <a:gd name="connsiteX167" fmla="*/ 147461 w 400370"/>
                    <a:gd name="connsiteY167" fmla="*/ 66847 h 637591"/>
                    <a:gd name="connsiteX168" fmla="*/ 155219 w 400370"/>
                    <a:gd name="connsiteY168" fmla="*/ 59862 h 637591"/>
                    <a:gd name="connsiteX169" fmla="*/ 156771 w 400370"/>
                    <a:gd name="connsiteY169" fmla="*/ 69175 h 637591"/>
                    <a:gd name="connsiteX170" fmla="*/ 169960 w 400370"/>
                    <a:gd name="connsiteY170" fmla="*/ 67623 h 637591"/>
                    <a:gd name="connsiteX171" fmla="*/ 176166 w 400370"/>
                    <a:gd name="connsiteY171" fmla="*/ 73056 h 637591"/>
                    <a:gd name="connsiteX172" fmla="*/ 157547 w 400370"/>
                    <a:gd name="connsiteY172" fmla="*/ 81594 h 637591"/>
                    <a:gd name="connsiteX173" fmla="*/ 132721 w 400370"/>
                    <a:gd name="connsiteY173" fmla="*/ 90131 h 637591"/>
                    <a:gd name="connsiteX174" fmla="*/ 146686 w 400370"/>
                    <a:gd name="connsiteY174" fmla="*/ 95564 h 637591"/>
                    <a:gd name="connsiteX175" fmla="*/ 177718 w 400370"/>
                    <a:gd name="connsiteY175" fmla="*/ 94012 h 637591"/>
                    <a:gd name="connsiteX176" fmla="*/ 163753 w 400370"/>
                    <a:gd name="connsiteY176" fmla="*/ 97117 h 637591"/>
                    <a:gd name="connsiteX177" fmla="*/ 150565 w 400370"/>
                    <a:gd name="connsiteY177" fmla="*/ 103326 h 637591"/>
                    <a:gd name="connsiteX178" fmla="*/ 135049 w 400370"/>
                    <a:gd name="connsiteY178" fmla="*/ 106430 h 637591"/>
                    <a:gd name="connsiteX179" fmla="*/ 150565 w 400370"/>
                    <a:gd name="connsiteY179" fmla="*/ 118849 h 637591"/>
                    <a:gd name="connsiteX180" fmla="*/ 166081 w 400370"/>
                    <a:gd name="connsiteY180" fmla="*/ 120401 h 637591"/>
                    <a:gd name="connsiteX181" fmla="*/ 158323 w 400370"/>
                    <a:gd name="connsiteY181" fmla="*/ 126610 h 637591"/>
                    <a:gd name="connsiteX182" fmla="*/ 171511 w 400370"/>
                    <a:gd name="connsiteY182" fmla="*/ 134372 h 637591"/>
                    <a:gd name="connsiteX183" fmla="*/ 181596 w 400370"/>
                    <a:gd name="connsiteY183" fmla="*/ 131267 h 637591"/>
                    <a:gd name="connsiteX184" fmla="*/ 199440 w 400370"/>
                    <a:gd name="connsiteY184" fmla="*/ 103326 h 637591"/>
                    <a:gd name="connsiteX185" fmla="*/ 205646 w 400370"/>
                    <a:gd name="connsiteY185" fmla="*/ 90131 h 637591"/>
                    <a:gd name="connsiteX186" fmla="*/ 212628 w 400370"/>
                    <a:gd name="connsiteY186" fmla="*/ 83922 h 637591"/>
                    <a:gd name="connsiteX187" fmla="*/ 218059 w 400370"/>
                    <a:gd name="connsiteY187" fmla="*/ 70728 h 637591"/>
                    <a:gd name="connsiteX188" fmla="*/ 236678 w 400370"/>
                    <a:gd name="connsiteY188" fmla="*/ 65295 h 637591"/>
                    <a:gd name="connsiteX189" fmla="*/ 239781 w 400370"/>
                    <a:gd name="connsiteY189" fmla="*/ 68399 h 637591"/>
                    <a:gd name="connsiteX190" fmla="*/ 242109 w 400370"/>
                    <a:gd name="connsiteY190" fmla="*/ 80041 h 637591"/>
                    <a:gd name="connsiteX191" fmla="*/ 247539 w 400370"/>
                    <a:gd name="connsiteY191" fmla="*/ 85475 h 637591"/>
                    <a:gd name="connsiteX192" fmla="*/ 244436 w 400370"/>
                    <a:gd name="connsiteY192" fmla="*/ 100221 h 637591"/>
                    <a:gd name="connsiteX193" fmla="*/ 259176 w 400370"/>
                    <a:gd name="connsiteY193" fmla="*/ 103326 h 637591"/>
                    <a:gd name="connsiteX194" fmla="*/ 267710 w 400370"/>
                    <a:gd name="connsiteY194" fmla="*/ 111087 h 637591"/>
                    <a:gd name="connsiteX195" fmla="*/ 287105 w 400370"/>
                    <a:gd name="connsiteY195" fmla="*/ 101774 h 637591"/>
                    <a:gd name="connsiteX196" fmla="*/ 300293 w 400370"/>
                    <a:gd name="connsiteY196" fmla="*/ 92460 h 637591"/>
                    <a:gd name="connsiteX197" fmla="*/ 289432 w 400370"/>
                    <a:gd name="connsiteY197" fmla="*/ 89355 h 637591"/>
                    <a:gd name="connsiteX198" fmla="*/ 276244 w 400370"/>
                    <a:gd name="connsiteY198" fmla="*/ 86251 h 637591"/>
                    <a:gd name="connsiteX199" fmla="*/ 273140 w 400370"/>
                    <a:gd name="connsiteY199" fmla="*/ 80041 h 637591"/>
                    <a:gd name="connsiteX200" fmla="*/ 260728 w 400370"/>
                    <a:gd name="connsiteY200" fmla="*/ 75385 h 637591"/>
                    <a:gd name="connsiteX201" fmla="*/ 252194 w 400370"/>
                    <a:gd name="connsiteY201" fmla="*/ 66847 h 637591"/>
                    <a:gd name="connsiteX202" fmla="*/ 249091 w 400370"/>
                    <a:gd name="connsiteY202" fmla="*/ 57533 h 637591"/>
                    <a:gd name="connsiteX203" fmla="*/ 238230 w 400370"/>
                    <a:gd name="connsiteY203" fmla="*/ 50548 h 637591"/>
                    <a:gd name="connsiteX204" fmla="*/ 230472 w 400370"/>
                    <a:gd name="connsiteY204" fmla="*/ 48996 h 637591"/>
                    <a:gd name="connsiteX205" fmla="*/ 224265 w 400370"/>
                    <a:gd name="connsiteY205" fmla="*/ 46667 h 637591"/>
                    <a:gd name="connsiteX206" fmla="*/ 209525 w 400370"/>
                    <a:gd name="connsiteY206" fmla="*/ 43563 h 637591"/>
                    <a:gd name="connsiteX207" fmla="*/ 203319 w 400370"/>
                    <a:gd name="connsiteY207" fmla="*/ 31144 h 637591"/>
                    <a:gd name="connsiteX208" fmla="*/ 190906 w 400370"/>
                    <a:gd name="connsiteY208" fmla="*/ 36577 h 637591"/>
                    <a:gd name="connsiteX209" fmla="*/ 194785 w 400370"/>
                    <a:gd name="connsiteY209" fmla="*/ 25711 h 637591"/>
                    <a:gd name="connsiteX210" fmla="*/ 178493 w 400370"/>
                    <a:gd name="connsiteY210" fmla="*/ 20278 h 637591"/>
                    <a:gd name="connsiteX211" fmla="*/ 169960 w 400370"/>
                    <a:gd name="connsiteY211" fmla="*/ 13293 h 637591"/>
                    <a:gd name="connsiteX212" fmla="*/ 166081 w 400370"/>
                    <a:gd name="connsiteY212" fmla="*/ 21054 h 637591"/>
                    <a:gd name="connsiteX213" fmla="*/ 163753 w 400370"/>
                    <a:gd name="connsiteY213" fmla="*/ 28040 h 637591"/>
                    <a:gd name="connsiteX214" fmla="*/ 173063 w 400370"/>
                    <a:gd name="connsiteY214" fmla="*/ 51324 h 637591"/>
                    <a:gd name="connsiteX215" fmla="*/ 155995 w 400370"/>
                    <a:gd name="connsiteY215" fmla="*/ 31920 h 637591"/>
                    <a:gd name="connsiteX216" fmla="*/ 145134 w 400370"/>
                    <a:gd name="connsiteY216" fmla="*/ 24159 h 637591"/>
                    <a:gd name="connsiteX217" fmla="*/ 138928 w 400370"/>
                    <a:gd name="connsiteY217" fmla="*/ 36577 h 637591"/>
                    <a:gd name="connsiteX218" fmla="*/ 135049 w 400370"/>
                    <a:gd name="connsiteY218" fmla="*/ 39682 h 637591"/>
                    <a:gd name="connsiteX219" fmla="*/ 123412 w 400370"/>
                    <a:gd name="connsiteY219" fmla="*/ 30368 h 637591"/>
                    <a:gd name="connsiteX220" fmla="*/ 136600 w 400370"/>
                    <a:gd name="connsiteY220" fmla="*/ 25711 h 637591"/>
                    <a:gd name="connsiteX221" fmla="*/ 127291 w 400370"/>
                    <a:gd name="connsiteY221" fmla="*/ 22607 h 637591"/>
                    <a:gd name="connsiteX222" fmla="*/ 114102 w 400370"/>
                    <a:gd name="connsiteY222" fmla="*/ 24935 h 637591"/>
                    <a:gd name="connsiteX223" fmla="*/ 103241 w 400370"/>
                    <a:gd name="connsiteY223" fmla="*/ 24159 h 637591"/>
                    <a:gd name="connsiteX224" fmla="*/ 90828 w 400370"/>
                    <a:gd name="connsiteY224" fmla="*/ 29592 h 637591"/>
                    <a:gd name="connsiteX225" fmla="*/ 90828 w 400370"/>
                    <a:gd name="connsiteY225" fmla="*/ 45115 h 637591"/>
                    <a:gd name="connsiteX226" fmla="*/ 109447 w 400370"/>
                    <a:gd name="connsiteY226" fmla="*/ 45115 h 637591"/>
                    <a:gd name="connsiteX227" fmla="*/ 94707 w 400370"/>
                    <a:gd name="connsiteY227" fmla="*/ 73056 h 637591"/>
                    <a:gd name="connsiteX228" fmla="*/ 105568 w 400370"/>
                    <a:gd name="connsiteY228" fmla="*/ 80818 h 637591"/>
                    <a:gd name="connsiteX229" fmla="*/ 95483 w 400370"/>
                    <a:gd name="connsiteY229" fmla="*/ 67623 h 637591"/>
                    <a:gd name="connsiteX230" fmla="*/ 85398 w 400370"/>
                    <a:gd name="connsiteY230" fmla="*/ 59862 h 637591"/>
                    <a:gd name="connsiteX231" fmla="*/ 94707 w 400370"/>
                    <a:gd name="connsiteY231" fmla="*/ 73056 h 637591"/>
                    <a:gd name="connsiteX232" fmla="*/ 204870 w 400370"/>
                    <a:gd name="connsiteY232" fmla="*/ 17174 h 637591"/>
                    <a:gd name="connsiteX233" fmla="*/ 203319 w 400370"/>
                    <a:gd name="connsiteY233" fmla="*/ 23383 h 637591"/>
                    <a:gd name="connsiteX234" fmla="*/ 259952 w 400370"/>
                    <a:gd name="connsiteY234" fmla="*/ 24935 h 637591"/>
                    <a:gd name="connsiteX235" fmla="*/ 227368 w 400370"/>
                    <a:gd name="connsiteY235" fmla="*/ 35801 h 637591"/>
                    <a:gd name="connsiteX236" fmla="*/ 263831 w 400370"/>
                    <a:gd name="connsiteY236" fmla="*/ 40458 h 637591"/>
                    <a:gd name="connsiteX237" fmla="*/ 282450 w 400370"/>
                    <a:gd name="connsiteY237" fmla="*/ 46667 h 637591"/>
                    <a:gd name="connsiteX238" fmla="*/ 300293 w 400370"/>
                    <a:gd name="connsiteY238" fmla="*/ 42010 h 637591"/>
                    <a:gd name="connsiteX239" fmla="*/ 320464 w 400370"/>
                    <a:gd name="connsiteY239" fmla="*/ 33473 h 637591"/>
                    <a:gd name="connsiteX240" fmla="*/ 342186 w 400370"/>
                    <a:gd name="connsiteY240" fmla="*/ 15621 h 637591"/>
                    <a:gd name="connsiteX241" fmla="*/ 311154 w 400370"/>
                    <a:gd name="connsiteY241" fmla="*/ 10188 h 637591"/>
                    <a:gd name="connsiteX242" fmla="*/ 287880 w 400370"/>
                    <a:gd name="connsiteY242" fmla="*/ 7860 h 637591"/>
                    <a:gd name="connsiteX243" fmla="*/ 279347 w 400370"/>
                    <a:gd name="connsiteY243" fmla="*/ 11741 h 637591"/>
                    <a:gd name="connsiteX244" fmla="*/ 270037 w 400370"/>
                    <a:gd name="connsiteY244" fmla="*/ 1651 h 637591"/>
                    <a:gd name="connsiteX245" fmla="*/ 266934 w 400370"/>
                    <a:gd name="connsiteY245" fmla="*/ 17174 h 637591"/>
                    <a:gd name="connsiteX246" fmla="*/ 254521 w 400370"/>
                    <a:gd name="connsiteY246" fmla="*/ 10188 h 637591"/>
                    <a:gd name="connsiteX247" fmla="*/ 242109 w 400370"/>
                    <a:gd name="connsiteY247" fmla="*/ 9412 h 637591"/>
                    <a:gd name="connsiteX248" fmla="*/ 225041 w 400370"/>
                    <a:gd name="connsiteY248" fmla="*/ 98 h 637591"/>
                    <a:gd name="connsiteX249" fmla="*/ 225817 w 400370"/>
                    <a:gd name="connsiteY249" fmla="*/ 7084 h 637591"/>
                    <a:gd name="connsiteX250" fmla="*/ 214180 w 400370"/>
                    <a:gd name="connsiteY250" fmla="*/ 3979 h 637591"/>
                    <a:gd name="connsiteX251" fmla="*/ 214180 w 400370"/>
                    <a:gd name="connsiteY251" fmla="*/ 12517 h 637591"/>
                    <a:gd name="connsiteX252" fmla="*/ 202543 w 400370"/>
                    <a:gd name="connsiteY252" fmla="*/ 3979 h 637591"/>
                    <a:gd name="connsiteX253" fmla="*/ 196337 w 400370"/>
                    <a:gd name="connsiteY253" fmla="*/ 10188 h 637591"/>
                    <a:gd name="connsiteX254" fmla="*/ 204870 w 400370"/>
                    <a:gd name="connsiteY254" fmla="*/ 17174 h 637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400370" h="637591">
                      <a:moveTo>
                        <a:pt x="387958" y="340827"/>
                      </a:moveTo>
                      <a:cubicBezTo>
                        <a:pt x="387183" y="343931"/>
                        <a:pt x="380976" y="343931"/>
                        <a:pt x="380976" y="340051"/>
                      </a:cubicBezTo>
                      <a:cubicBezTo>
                        <a:pt x="380976" y="336946"/>
                        <a:pt x="371667" y="333841"/>
                        <a:pt x="370891" y="332289"/>
                      </a:cubicBezTo>
                      <a:cubicBezTo>
                        <a:pt x="370115" y="330737"/>
                        <a:pt x="374770" y="330737"/>
                        <a:pt x="378649" y="333065"/>
                      </a:cubicBezTo>
                      <a:cubicBezTo>
                        <a:pt x="382528" y="335394"/>
                        <a:pt x="384855" y="333841"/>
                        <a:pt x="388734" y="329961"/>
                      </a:cubicBezTo>
                      <a:cubicBezTo>
                        <a:pt x="392613" y="326080"/>
                        <a:pt x="398819" y="329184"/>
                        <a:pt x="399595" y="326080"/>
                      </a:cubicBezTo>
                      <a:cubicBezTo>
                        <a:pt x="400371" y="322975"/>
                        <a:pt x="392613" y="320647"/>
                        <a:pt x="391837" y="318318"/>
                      </a:cubicBezTo>
                      <a:cubicBezTo>
                        <a:pt x="390286" y="315990"/>
                        <a:pt x="384855" y="313662"/>
                        <a:pt x="380200" y="314438"/>
                      </a:cubicBezTo>
                      <a:cubicBezTo>
                        <a:pt x="374770" y="315214"/>
                        <a:pt x="374770" y="313662"/>
                        <a:pt x="371667" y="310557"/>
                      </a:cubicBezTo>
                      <a:cubicBezTo>
                        <a:pt x="368563" y="307452"/>
                        <a:pt x="359254" y="312109"/>
                        <a:pt x="359254" y="319095"/>
                      </a:cubicBezTo>
                      <a:cubicBezTo>
                        <a:pt x="359254" y="325304"/>
                        <a:pt x="353823" y="323751"/>
                        <a:pt x="355375" y="320647"/>
                      </a:cubicBezTo>
                      <a:cubicBezTo>
                        <a:pt x="357702" y="317542"/>
                        <a:pt x="352272" y="312885"/>
                        <a:pt x="356927" y="312109"/>
                      </a:cubicBezTo>
                      <a:cubicBezTo>
                        <a:pt x="361581" y="311333"/>
                        <a:pt x="359254" y="304348"/>
                        <a:pt x="350720" y="303572"/>
                      </a:cubicBezTo>
                      <a:cubicBezTo>
                        <a:pt x="342186" y="302795"/>
                        <a:pt x="339083" y="309781"/>
                        <a:pt x="341411" y="312109"/>
                      </a:cubicBezTo>
                      <a:cubicBezTo>
                        <a:pt x="343738" y="314438"/>
                        <a:pt x="335980" y="324528"/>
                        <a:pt x="332101" y="324528"/>
                      </a:cubicBezTo>
                      <a:cubicBezTo>
                        <a:pt x="328998" y="324528"/>
                        <a:pt x="332877" y="315990"/>
                        <a:pt x="332101" y="311333"/>
                      </a:cubicBezTo>
                      <a:cubicBezTo>
                        <a:pt x="332101" y="306676"/>
                        <a:pt x="328998" y="309005"/>
                        <a:pt x="322016" y="316766"/>
                      </a:cubicBezTo>
                      <a:cubicBezTo>
                        <a:pt x="315809" y="324528"/>
                        <a:pt x="310379" y="330737"/>
                        <a:pt x="307275" y="331513"/>
                      </a:cubicBezTo>
                      <a:cubicBezTo>
                        <a:pt x="303396" y="332289"/>
                        <a:pt x="304172" y="324528"/>
                        <a:pt x="310379" y="321423"/>
                      </a:cubicBezTo>
                      <a:cubicBezTo>
                        <a:pt x="316585" y="318318"/>
                        <a:pt x="316585" y="309781"/>
                        <a:pt x="320464" y="309781"/>
                      </a:cubicBezTo>
                      <a:cubicBezTo>
                        <a:pt x="324343" y="309781"/>
                        <a:pt x="324343" y="305124"/>
                        <a:pt x="318912" y="303572"/>
                      </a:cubicBezTo>
                      <a:cubicBezTo>
                        <a:pt x="313482" y="302019"/>
                        <a:pt x="311930" y="309005"/>
                        <a:pt x="310379" y="310557"/>
                      </a:cubicBezTo>
                      <a:cubicBezTo>
                        <a:pt x="308827" y="312109"/>
                        <a:pt x="298742" y="307452"/>
                        <a:pt x="299517" y="309005"/>
                      </a:cubicBezTo>
                      <a:cubicBezTo>
                        <a:pt x="299517" y="310557"/>
                        <a:pt x="294087" y="311333"/>
                        <a:pt x="296414" y="315214"/>
                      </a:cubicBezTo>
                      <a:cubicBezTo>
                        <a:pt x="298742" y="318318"/>
                        <a:pt x="295638" y="321423"/>
                        <a:pt x="293311" y="317542"/>
                      </a:cubicBezTo>
                      <a:cubicBezTo>
                        <a:pt x="290984" y="313662"/>
                        <a:pt x="285553" y="316766"/>
                        <a:pt x="282450" y="321423"/>
                      </a:cubicBezTo>
                      <a:cubicBezTo>
                        <a:pt x="279347" y="326080"/>
                        <a:pt x="276244" y="326080"/>
                        <a:pt x="278571" y="327632"/>
                      </a:cubicBezTo>
                      <a:cubicBezTo>
                        <a:pt x="281674" y="329184"/>
                        <a:pt x="280898" y="335394"/>
                        <a:pt x="277019" y="336946"/>
                      </a:cubicBezTo>
                      <a:cubicBezTo>
                        <a:pt x="273140" y="337722"/>
                        <a:pt x="274692" y="325304"/>
                        <a:pt x="271589" y="326856"/>
                      </a:cubicBezTo>
                      <a:cubicBezTo>
                        <a:pt x="268486" y="327632"/>
                        <a:pt x="270813" y="320647"/>
                        <a:pt x="274692" y="320647"/>
                      </a:cubicBezTo>
                      <a:cubicBezTo>
                        <a:pt x="279347" y="320647"/>
                        <a:pt x="283226" y="314438"/>
                        <a:pt x="283226" y="312885"/>
                      </a:cubicBezTo>
                      <a:cubicBezTo>
                        <a:pt x="282450" y="310557"/>
                        <a:pt x="277795" y="310557"/>
                        <a:pt x="277795" y="314438"/>
                      </a:cubicBezTo>
                      <a:cubicBezTo>
                        <a:pt x="277795" y="317542"/>
                        <a:pt x="270813" y="317542"/>
                        <a:pt x="265382" y="316766"/>
                      </a:cubicBezTo>
                      <a:cubicBezTo>
                        <a:pt x="259952" y="316766"/>
                        <a:pt x="259952" y="323751"/>
                        <a:pt x="266158" y="326856"/>
                      </a:cubicBezTo>
                      <a:cubicBezTo>
                        <a:pt x="272365" y="330737"/>
                        <a:pt x="265382" y="333065"/>
                        <a:pt x="261503" y="329961"/>
                      </a:cubicBezTo>
                      <a:cubicBezTo>
                        <a:pt x="258400" y="326856"/>
                        <a:pt x="252970" y="328408"/>
                        <a:pt x="249866" y="329961"/>
                      </a:cubicBezTo>
                      <a:cubicBezTo>
                        <a:pt x="246763" y="331513"/>
                        <a:pt x="258400" y="335394"/>
                        <a:pt x="258400" y="337722"/>
                      </a:cubicBezTo>
                      <a:cubicBezTo>
                        <a:pt x="259176" y="340051"/>
                        <a:pt x="252194" y="335394"/>
                        <a:pt x="250642" y="336946"/>
                      </a:cubicBezTo>
                      <a:cubicBezTo>
                        <a:pt x="249091" y="338498"/>
                        <a:pt x="242884" y="336170"/>
                        <a:pt x="242109" y="331513"/>
                      </a:cubicBezTo>
                      <a:cubicBezTo>
                        <a:pt x="241333" y="327632"/>
                        <a:pt x="231247" y="333065"/>
                        <a:pt x="236678" y="334618"/>
                      </a:cubicBezTo>
                      <a:cubicBezTo>
                        <a:pt x="242109" y="336170"/>
                        <a:pt x="240557" y="340051"/>
                        <a:pt x="240557" y="344707"/>
                      </a:cubicBezTo>
                      <a:cubicBezTo>
                        <a:pt x="240557" y="350140"/>
                        <a:pt x="233575" y="345484"/>
                        <a:pt x="235126" y="341603"/>
                      </a:cubicBezTo>
                      <a:cubicBezTo>
                        <a:pt x="236678" y="336946"/>
                        <a:pt x="231247" y="338498"/>
                        <a:pt x="226593" y="340827"/>
                      </a:cubicBezTo>
                      <a:cubicBezTo>
                        <a:pt x="221938" y="343931"/>
                        <a:pt x="227368" y="335394"/>
                        <a:pt x="225817" y="331513"/>
                      </a:cubicBezTo>
                      <a:cubicBezTo>
                        <a:pt x="224265" y="327632"/>
                        <a:pt x="219610" y="331513"/>
                        <a:pt x="214956" y="332289"/>
                      </a:cubicBezTo>
                      <a:cubicBezTo>
                        <a:pt x="210301" y="333065"/>
                        <a:pt x="207198" y="333065"/>
                        <a:pt x="210301" y="336946"/>
                      </a:cubicBezTo>
                      <a:cubicBezTo>
                        <a:pt x="213404" y="340051"/>
                        <a:pt x="212628" y="344707"/>
                        <a:pt x="208749" y="343931"/>
                      </a:cubicBezTo>
                      <a:cubicBezTo>
                        <a:pt x="204870" y="343155"/>
                        <a:pt x="203319" y="343931"/>
                        <a:pt x="203319" y="347812"/>
                      </a:cubicBezTo>
                      <a:cubicBezTo>
                        <a:pt x="204095" y="351693"/>
                        <a:pt x="197888" y="351693"/>
                        <a:pt x="197888" y="348588"/>
                      </a:cubicBezTo>
                      <a:cubicBezTo>
                        <a:pt x="197112" y="345484"/>
                        <a:pt x="189354" y="346260"/>
                        <a:pt x="187027" y="350140"/>
                      </a:cubicBezTo>
                      <a:cubicBezTo>
                        <a:pt x="184700" y="354021"/>
                        <a:pt x="178493" y="356350"/>
                        <a:pt x="179269" y="361006"/>
                      </a:cubicBezTo>
                      <a:cubicBezTo>
                        <a:pt x="180045" y="364887"/>
                        <a:pt x="184700" y="358678"/>
                        <a:pt x="189354" y="360230"/>
                      </a:cubicBezTo>
                      <a:cubicBezTo>
                        <a:pt x="193233" y="361783"/>
                        <a:pt x="189354" y="363335"/>
                        <a:pt x="191682" y="365663"/>
                      </a:cubicBezTo>
                      <a:cubicBezTo>
                        <a:pt x="194009" y="367992"/>
                        <a:pt x="193233" y="372649"/>
                        <a:pt x="190130" y="369544"/>
                      </a:cubicBezTo>
                      <a:cubicBezTo>
                        <a:pt x="187027" y="366439"/>
                        <a:pt x="182372" y="365663"/>
                        <a:pt x="182372" y="370320"/>
                      </a:cubicBezTo>
                      <a:cubicBezTo>
                        <a:pt x="181596" y="374977"/>
                        <a:pt x="178493" y="369544"/>
                        <a:pt x="175390" y="366439"/>
                      </a:cubicBezTo>
                      <a:cubicBezTo>
                        <a:pt x="172287" y="363335"/>
                        <a:pt x="169960" y="372649"/>
                        <a:pt x="166856" y="370320"/>
                      </a:cubicBezTo>
                      <a:cubicBezTo>
                        <a:pt x="163753" y="367992"/>
                        <a:pt x="173063" y="361006"/>
                        <a:pt x="170735" y="357126"/>
                      </a:cubicBezTo>
                      <a:cubicBezTo>
                        <a:pt x="168408" y="354021"/>
                        <a:pt x="166856" y="359454"/>
                        <a:pt x="161426" y="364887"/>
                      </a:cubicBezTo>
                      <a:cubicBezTo>
                        <a:pt x="155995" y="370320"/>
                        <a:pt x="149013" y="370320"/>
                        <a:pt x="151340" y="372649"/>
                      </a:cubicBezTo>
                      <a:cubicBezTo>
                        <a:pt x="153668" y="374977"/>
                        <a:pt x="145910" y="376529"/>
                        <a:pt x="144358" y="381186"/>
                      </a:cubicBezTo>
                      <a:cubicBezTo>
                        <a:pt x="142807" y="385843"/>
                        <a:pt x="131946" y="387395"/>
                        <a:pt x="124963" y="392052"/>
                      </a:cubicBezTo>
                      <a:cubicBezTo>
                        <a:pt x="117981" y="396709"/>
                        <a:pt x="126515" y="396709"/>
                        <a:pt x="130394" y="392828"/>
                      </a:cubicBezTo>
                      <a:cubicBezTo>
                        <a:pt x="134273" y="388172"/>
                        <a:pt x="135825" y="391276"/>
                        <a:pt x="142031" y="387395"/>
                      </a:cubicBezTo>
                      <a:cubicBezTo>
                        <a:pt x="148237" y="383515"/>
                        <a:pt x="155219" y="380410"/>
                        <a:pt x="157547" y="381962"/>
                      </a:cubicBezTo>
                      <a:cubicBezTo>
                        <a:pt x="159874" y="383515"/>
                        <a:pt x="163753" y="385067"/>
                        <a:pt x="166856" y="380410"/>
                      </a:cubicBezTo>
                      <a:cubicBezTo>
                        <a:pt x="169960" y="376529"/>
                        <a:pt x="173839" y="377306"/>
                        <a:pt x="176166" y="379634"/>
                      </a:cubicBezTo>
                      <a:cubicBezTo>
                        <a:pt x="179269" y="381962"/>
                        <a:pt x="170735" y="384291"/>
                        <a:pt x="174614" y="388172"/>
                      </a:cubicBezTo>
                      <a:cubicBezTo>
                        <a:pt x="178493" y="392052"/>
                        <a:pt x="169960" y="393605"/>
                        <a:pt x="169960" y="390500"/>
                      </a:cubicBezTo>
                      <a:cubicBezTo>
                        <a:pt x="169960" y="387395"/>
                        <a:pt x="165305" y="384291"/>
                        <a:pt x="163753" y="387395"/>
                      </a:cubicBezTo>
                      <a:cubicBezTo>
                        <a:pt x="162202" y="390500"/>
                        <a:pt x="159098" y="393605"/>
                        <a:pt x="155995" y="393605"/>
                      </a:cubicBezTo>
                      <a:cubicBezTo>
                        <a:pt x="152892" y="393605"/>
                        <a:pt x="149789" y="399038"/>
                        <a:pt x="149789" y="405247"/>
                      </a:cubicBezTo>
                      <a:cubicBezTo>
                        <a:pt x="149789" y="410680"/>
                        <a:pt x="144358" y="405247"/>
                        <a:pt x="144358" y="409904"/>
                      </a:cubicBezTo>
                      <a:cubicBezTo>
                        <a:pt x="143583" y="414561"/>
                        <a:pt x="136600" y="423098"/>
                        <a:pt x="130394" y="429307"/>
                      </a:cubicBezTo>
                      <a:cubicBezTo>
                        <a:pt x="124188" y="435517"/>
                        <a:pt x="129618" y="437069"/>
                        <a:pt x="128067" y="440950"/>
                      </a:cubicBezTo>
                      <a:cubicBezTo>
                        <a:pt x="125739" y="444830"/>
                        <a:pt x="118757" y="441726"/>
                        <a:pt x="115654" y="443278"/>
                      </a:cubicBezTo>
                      <a:cubicBezTo>
                        <a:pt x="113326" y="444830"/>
                        <a:pt x="117205" y="454920"/>
                        <a:pt x="113326" y="457249"/>
                      </a:cubicBezTo>
                      <a:cubicBezTo>
                        <a:pt x="110223" y="460353"/>
                        <a:pt x="113326" y="464234"/>
                        <a:pt x="113326" y="468115"/>
                      </a:cubicBezTo>
                      <a:cubicBezTo>
                        <a:pt x="113326" y="471219"/>
                        <a:pt x="104017" y="465786"/>
                        <a:pt x="104017" y="469667"/>
                      </a:cubicBezTo>
                      <a:cubicBezTo>
                        <a:pt x="103241" y="472772"/>
                        <a:pt x="95483" y="471995"/>
                        <a:pt x="93156" y="472772"/>
                      </a:cubicBezTo>
                      <a:cubicBezTo>
                        <a:pt x="90828" y="473548"/>
                        <a:pt x="97810" y="478981"/>
                        <a:pt x="101689" y="482085"/>
                      </a:cubicBezTo>
                      <a:cubicBezTo>
                        <a:pt x="105568" y="485190"/>
                        <a:pt x="97810" y="487518"/>
                        <a:pt x="97035" y="484414"/>
                      </a:cubicBezTo>
                      <a:cubicBezTo>
                        <a:pt x="96259" y="480533"/>
                        <a:pt x="90052" y="486742"/>
                        <a:pt x="83070" y="489847"/>
                      </a:cubicBezTo>
                      <a:cubicBezTo>
                        <a:pt x="76088" y="492951"/>
                        <a:pt x="79191" y="499160"/>
                        <a:pt x="73761" y="499937"/>
                      </a:cubicBezTo>
                      <a:cubicBezTo>
                        <a:pt x="68330" y="499937"/>
                        <a:pt x="69882" y="509250"/>
                        <a:pt x="66003" y="511579"/>
                      </a:cubicBezTo>
                      <a:cubicBezTo>
                        <a:pt x="62124" y="514683"/>
                        <a:pt x="62899" y="505370"/>
                        <a:pt x="57469" y="504594"/>
                      </a:cubicBezTo>
                      <a:cubicBezTo>
                        <a:pt x="52038" y="504594"/>
                        <a:pt x="52038" y="508474"/>
                        <a:pt x="55917" y="513131"/>
                      </a:cubicBezTo>
                      <a:cubicBezTo>
                        <a:pt x="59021" y="517788"/>
                        <a:pt x="50487" y="513907"/>
                        <a:pt x="47384" y="518564"/>
                      </a:cubicBezTo>
                      <a:cubicBezTo>
                        <a:pt x="44280" y="522445"/>
                        <a:pt x="34971" y="520893"/>
                        <a:pt x="32643" y="523997"/>
                      </a:cubicBezTo>
                      <a:cubicBezTo>
                        <a:pt x="30316" y="527102"/>
                        <a:pt x="39626" y="527102"/>
                        <a:pt x="41177" y="530206"/>
                      </a:cubicBezTo>
                      <a:cubicBezTo>
                        <a:pt x="42729" y="533311"/>
                        <a:pt x="32643" y="531759"/>
                        <a:pt x="27989" y="530206"/>
                      </a:cubicBezTo>
                      <a:cubicBezTo>
                        <a:pt x="22558" y="529430"/>
                        <a:pt x="24110" y="536416"/>
                        <a:pt x="19455" y="535639"/>
                      </a:cubicBezTo>
                      <a:cubicBezTo>
                        <a:pt x="14800" y="534863"/>
                        <a:pt x="9370" y="539520"/>
                        <a:pt x="12473" y="542625"/>
                      </a:cubicBezTo>
                      <a:cubicBezTo>
                        <a:pt x="15576" y="545729"/>
                        <a:pt x="10145" y="546505"/>
                        <a:pt x="7042" y="544177"/>
                      </a:cubicBezTo>
                      <a:cubicBezTo>
                        <a:pt x="3939" y="541849"/>
                        <a:pt x="836" y="547282"/>
                        <a:pt x="60" y="551162"/>
                      </a:cubicBezTo>
                      <a:cubicBezTo>
                        <a:pt x="-716" y="555043"/>
                        <a:pt x="6266" y="557371"/>
                        <a:pt x="6266" y="558924"/>
                      </a:cubicBezTo>
                      <a:cubicBezTo>
                        <a:pt x="6266" y="560476"/>
                        <a:pt x="60" y="563581"/>
                        <a:pt x="4715" y="564357"/>
                      </a:cubicBezTo>
                      <a:cubicBezTo>
                        <a:pt x="8594" y="565133"/>
                        <a:pt x="5491" y="569014"/>
                        <a:pt x="3163" y="569790"/>
                      </a:cubicBezTo>
                      <a:cubicBezTo>
                        <a:pt x="60" y="571342"/>
                        <a:pt x="60" y="573671"/>
                        <a:pt x="3163" y="577551"/>
                      </a:cubicBezTo>
                      <a:cubicBezTo>
                        <a:pt x="6266" y="580656"/>
                        <a:pt x="-1492" y="581432"/>
                        <a:pt x="2387" y="586865"/>
                      </a:cubicBezTo>
                      <a:cubicBezTo>
                        <a:pt x="6266" y="592298"/>
                        <a:pt x="8594" y="585313"/>
                        <a:pt x="10145" y="589193"/>
                      </a:cubicBezTo>
                      <a:cubicBezTo>
                        <a:pt x="11697" y="593074"/>
                        <a:pt x="16352" y="589970"/>
                        <a:pt x="21007" y="585313"/>
                      </a:cubicBezTo>
                      <a:cubicBezTo>
                        <a:pt x="26437" y="580656"/>
                        <a:pt x="27989" y="590746"/>
                        <a:pt x="24110" y="589970"/>
                      </a:cubicBezTo>
                      <a:cubicBezTo>
                        <a:pt x="20231" y="589970"/>
                        <a:pt x="14800" y="592298"/>
                        <a:pt x="16352" y="596179"/>
                      </a:cubicBezTo>
                      <a:cubicBezTo>
                        <a:pt x="17128" y="600060"/>
                        <a:pt x="10145" y="599283"/>
                        <a:pt x="10145" y="594627"/>
                      </a:cubicBezTo>
                      <a:cubicBezTo>
                        <a:pt x="10145" y="589193"/>
                        <a:pt x="1612" y="595403"/>
                        <a:pt x="4715" y="599283"/>
                      </a:cubicBezTo>
                      <a:cubicBezTo>
                        <a:pt x="7818" y="603164"/>
                        <a:pt x="3939" y="604716"/>
                        <a:pt x="3939" y="608597"/>
                      </a:cubicBezTo>
                      <a:cubicBezTo>
                        <a:pt x="3939" y="611702"/>
                        <a:pt x="10145" y="611702"/>
                        <a:pt x="12473" y="607821"/>
                      </a:cubicBezTo>
                      <a:cubicBezTo>
                        <a:pt x="14800" y="603940"/>
                        <a:pt x="19455" y="604716"/>
                        <a:pt x="21007" y="608597"/>
                      </a:cubicBezTo>
                      <a:cubicBezTo>
                        <a:pt x="22558" y="612478"/>
                        <a:pt x="17128" y="609373"/>
                        <a:pt x="17128" y="614806"/>
                      </a:cubicBezTo>
                      <a:cubicBezTo>
                        <a:pt x="17128" y="620239"/>
                        <a:pt x="14024" y="615582"/>
                        <a:pt x="10921" y="619463"/>
                      </a:cubicBezTo>
                      <a:cubicBezTo>
                        <a:pt x="7818" y="623344"/>
                        <a:pt x="22558" y="631105"/>
                        <a:pt x="27213" y="632658"/>
                      </a:cubicBezTo>
                      <a:cubicBezTo>
                        <a:pt x="31868" y="633434"/>
                        <a:pt x="36522" y="638867"/>
                        <a:pt x="45056" y="637315"/>
                      </a:cubicBezTo>
                      <a:cubicBezTo>
                        <a:pt x="54366" y="635762"/>
                        <a:pt x="71433" y="618687"/>
                        <a:pt x="73761" y="615582"/>
                      </a:cubicBezTo>
                      <a:cubicBezTo>
                        <a:pt x="76088" y="612478"/>
                        <a:pt x="81519" y="616359"/>
                        <a:pt x="84622" y="613254"/>
                      </a:cubicBezTo>
                      <a:cubicBezTo>
                        <a:pt x="87725" y="610149"/>
                        <a:pt x="86173" y="603164"/>
                        <a:pt x="88501" y="601612"/>
                      </a:cubicBezTo>
                      <a:cubicBezTo>
                        <a:pt x="90828" y="600060"/>
                        <a:pt x="92380" y="609373"/>
                        <a:pt x="94707" y="610149"/>
                      </a:cubicBezTo>
                      <a:cubicBezTo>
                        <a:pt x="97035" y="610926"/>
                        <a:pt x="98586" y="612478"/>
                        <a:pt x="98586" y="617135"/>
                      </a:cubicBezTo>
                      <a:cubicBezTo>
                        <a:pt x="100138" y="617135"/>
                        <a:pt x="102465" y="617135"/>
                        <a:pt x="103241" y="617911"/>
                      </a:cubicBezTo>
                      <a:cubicBezTo>
                        <a:pt x="106344" y="620239"/>
                        <a:pt x="107120" y="610149"/>
                        <a:pt x="107120" y="607821"/>
                      </a:cubicBezTo>
                      <a:cubicBezTo>
                        <a:pt x="107120" y="604716"/>
                        <a:pt x="110223" y="599283"/>
                        <a:pt x="109447" y="595403"/>
                      </a:cubicBezTo>
                      <a:cubicBezTo>
                        <a:pt x="108672" y="591522"/>
                        <a:pt x="117981" y="594627"/>
                        <a:pt x="119533" y="591522"/>
                      </a:cubicBezTo>
                      <a:cubicBezTo>
                        <a:pt x="121084" y="588417"/>
                        <a:pt x="121860" y="578327"/>
                        <a:pt x="118757" y="576775"/>
                      </a:cubicBezTo>
                      <a:cubicBezTo>
                        <a:pt x="115654" y="575223"/>
                        <a:pt x="114878" y="569014"/>
                        <a:pt x="117981" y="569014"/>
                      </a:cubicBezTo>
                      <a:cubicBezTo>
                        <a:pt x="121084" y="569014"/>
                        <a:pt x="124963" y="566685"/>
                        <a:pt x="124188" y="560476"/>
                      </a:cubicBezTo>
                      <a:cubicBezTo>
                        <a:pt x="123412" y="554267"/>
                        <a:pt x="114878" y="555043"/>
                        <a:pt x="114102" y="549610"/>
                      </a:cubicBezTo>
                      <a:cubicBezTo>
                        <a:pt x="113326" y="543401"/>
                        <a:pt x="118757" y="541849"/>
                        <a:pt x="114878" y="534863"/>
                      </a:cubicBezTo>
                      <a:cubicBezTo>
                        <a:pt x="110999" y="527102"/>
                        <a:pt x="116430" y="523221"/>
                        <a:pt x="114878" y="519340"/>
                      </a:cubicBezTo>
                      <a:cubicBezTo>
                        <a:pt x="113326" y="515460"/>
                        <a:pt x="111775" y="510803"/>
                        <a:pt x="116430" y="503817"/>
                      </a:cubicBezTo>
                      <a:cubicBezTo>
                        <a:pt x="121084" y="496056"/>
                        <a:pt x="128842" y="492951"/>
                        <a:pt x="131946" y="493727"/>
                      </a:cubicBezTo>
                      <a:cubicBezTo>
                        <a:pt x="135049" y="494504"/>
                        <a:pt x="140479" y="497608"/>
                        <a:pt x="142031" y="492951"/>
                      </a:cubicBezTo>
                      <a:cubicBezTo>
                        <a:pt x="144358" y="488294"/>
                        <a:pt x="144358" y="485190"/>
                        <a:pt x="142031" y="484414"/>
                      </a:cubicBezTo>
                      <a:cubicBezTo>
                        <a:pt x="139704" y="483638"/>
                        <a:pt x="133497" y="482085"/>
                        <a:pt x="138152" y="476652"/>
                      </a:cubicBezTo>
                      <a:cubicBezTo>
                        <a:pt x="142807" y="470443"/>
                        <a:pt x="147461" y="463458"/>
                        <a:pt x="148237" y="456472"/>
                      </a:cubicBezTo>
                      <a:cubicBezTo>
                        <a:pt x="149013" y="449487"/>
                        <a:pt x="146686" y="444830"/>
                        <a:pt x="149013" y="442502"/>
                      </a:cubicBezTo>
                      <a:cubicBezTo>
                        <a:pt x="151340" y="440173"/>
                        <a:pt x="156771" y="442502"/>
                        <a:pt x="160650" y="439397"/>
                      </a:cubicBezTo>
                      <a:cubicBezTo>
                        <a:pt x="165305" y="436293"/>
                        <a:pt x="161426" y="432412"/>
                        <a:pt x="163753" y="430860"/>
                      </a:cubicBezTo>
                      <a:cubicBezTo>
                        <a:pt x="166081" y="428531"/>
                        <a:pt x="169184" y="421546"/>
                        <a:pt x="172287" y="419217"/>
                      </a:cubicBezTo>
                      <a:cubicBezTo>
                        <a:pt x="175390" y="416889"/>
                        <a:pt x="178493" y="413784"/>
                        <a:pt x="176166" y="410680"/>
                      </a:cubicBezTo>
                      <a:cubicBezTo>
                        <a:pt x="173839" y="407575"/>
                        <a:pt x="180821" y="404471"/>
                        <a:pt x="180821" y="399814"/>
                      </a:cubicBezTo>
                      <a:cubicBezTo>
                        <a:pt x="180821" y="395157"/>
                        <a:pt x="188579" y="391276"/>
                        <a:pt x="192458" y="391276"/>
                      </a:cubicBezTo>
                      <a:cubicBezTo>
                        <a:pt x="197112" y="391276"/>
                        <a:pt x="204095" y="391276"/>
                        <a:pt x="204095" y="386619"/>
                      </a:cubicBezTo>
                      <a:cubicBezTo>
                        <a:pt x="204095" y="381962"/>
                        <a:pt x="200991" y="372649"/>
                        <a:pt x="207974" y="375753"/>
                      </a:cubicBezTo>
                      <a:cubicBezTo>
                        <a:pt x="214956" y="378858"/>
                        <a:pt x="219610" y="374977"/>
                        <a:pt x="224265" y="378858"/>
                      </a:cubicBezTo>
                      <a:cubicBezTo>
                        <a:pt x="228920" y="382739"/>
                        <a:pt x="234351" y="381962"/>
                        <a:pt x="234351" y="375753"/>
                      </a:cubicBezTo>
                      <a:cubicBezTo>
                        <a:pt x="234351" y="369544"/>
                        <a:pt x="236678" y="360230"/>
                        <a:pt x="242884" y="364111"/>
                      </a:cubicBezTo>
                      <a:cubicBezTo>
                        <a:pt x="243660" y="364111"/>
                        <a:pt x="243660" y="364887"/>
                        <a:pt x="244436" y="364887"/>
                      </a:cubicBezTo>
                      <a:cubicBezTo>
                        <a:pt x="246763" y="360230"/>
                        <a:pt x="250642" y="357126"/>
                        <a:pt x="254521" y="357126"/>
                      </a:cubicBezTo>
                      <a:cubicBezTo>
                        <a:pt x="260728" y="357902"/>
                        <a:pt x="263831" y="367992"/>
                        <a:pt x="271589" y="369544"/>
                      </a:cubicBezTo>
                      <a:cubicBezTo>
                        <a:pt x="279347" y="371096"/>
                        <a:pt x="286329" y="374201"/>
                        <a:pt x="288656" y="370320"/>
                      </a:cubicBezTo>
                      <a:cubicBezTo>
                        <a:pt x="290984" y="366439"/>
                        <a:pt x="296414" y="372649"/>
                        <a:pt x="300293" y="371096"/>
                      </a:cubicBezTo>
                      <a:cubicBezTo>
                        <a:pt x="304948" y="369544"/>
                        <a:pt x="304948" y="379634"/>
                        <a:pt x="308827" y="373425"/>
                      </a:cubicBezTo>
                      <a:cubicBezTo>
                        <a:pt x="313482" y="367216"/>
                        <a:pt x="308051" y="364111"/>
                        <a:pt x="315809" y="364887"/>
                      </a:cubicBezTo>
                      <a:cubicBezTo>
                        <a:pt x="323567" y="365663"/>
                        <a:pt x="318912" y="356350"/>
                        <a:pt x="318912" y="351693"/>
                      </a:cubicBezTo>
                      <a:cubicBezTo>
                        <a:pt x="318912" y="346260"/>
                        <a:pt x="328222" y="345484"/>
                        <a:pt x="328222" y="341603"/>
                      </a:cubicBezTo>
                      <a:cubicBezTo>
                        <a:pt x="328222" y="336946"/>
                        <a:pt x="341411" y="340827"/>
                        <a:pt x="343738" y="337722"/>
                      </a:cubicBezTo>
                      <a:cubicBezTo>
                        <a:pt x="346065" y="334618"/>
                        <a:pt x="353048" y="332289"/>
                        <a:pt x="356151" y="337722"/>
                      </a:cubicBezTo>
                      <a:cubicBezTo>
                        <a:pt x="359254" y="343155"/>
                        <a:pt x="371667" y="344707"/>
                        <a:pt x="372442" y="348588"/>
                      </a:cubicBezTo>
                      <a:cubicBezTo>
                        <a:pt x="372442" y="350917"/>
                        <a:pt x="372442" y="354021"/>
                        <a:pt x="372442" y="357126"/>
                      </a:cubicBezTo>
                      <a:cubicBezTo>
                        <a:pt x="374770" y="354797"/>
                        <a:pt x="377097" y="353245"/>
                        <a:pt x="379425" y="353245"/>
                      </a:cubicBezTo>
                      <a:cubicBezTo>
                        <a:pt x="384079" y="353245"/>
                        <a:pt x="387958" y="346260"/>
                        <a:pt x="392613" y="347036"/>
                      </a:cubicBezTo>
                      <a:cubicBezTo>
                        <a:pt x="395716" y="347812"/>
                        <a:pt x="399595" y="347036"/>
                        <a:pt x="400371" y="341603"/>
                      </a:cubicBezTo>
                      <a:cubicBezTo>
                        <a:pt x="395716" y="337722"/>
                        <a:pt x="388734" y="337722"/>
                        <a:pt x="387958" y="340827"/>
                      </a:cubicBezTo>
                      <a:close/>
                      <a:moveTo>
                        <a:pt x="109447" y="45115"/>
                      </a:moveTo>
                      <a:cubicBezTo>
                        <a:pt x="115654" y="46667"/>
                        <a:pt x="102465" y="53653"/>
                        <a:pt x="100138" y="60638"/>
                      </a:cubicBezTo>
                      <a:cubicBezTo>
                        <a:pt x="97810" y="66847"/>
                        <a:pt x="110223" y="73056"/>
                        <a:pt x="115654" y="77713"/>
                      </a:cubicBezTo>
                      <a:cubicBezTo>
                        <a:pt x="121084" y="82370"/>
                        <a:pt x="133497" y="81594"/>
                        <a:pt x="138152" y="79265"/>
                      </a:cubicBezTo>
                      <a:cubicBezTo>
                        <a:pt x="142807" y="76161"/>
                        <a:pt x="141255" y="66847"/>
                        <a:pt x="147461" y="66847"/>
                      </a:cubicBezTo>
                      <a:cubicBezTo>
                        <a:pt x="153668" y="66847"/>
                        <a:pt x="150565" y="61414"/>
                        <a:pt x="155219" y="59862"/>
                      </a:cubicBezTo>
                      <a:cubicBezTo>
                        <a:pt x="159874" y="58309"/>
                        <a:pt x="160650" y="64519"/>
                        <a:pt x="156771" y="69175"/>
                      </a:cubicBezTo>
                      <a:cubicBezTo>
                        <a:pt x="152892" y="73832"/>
                        <a:pt x="163753" y="73832"/>
                        <a:pt x="169960" y="67623"/>
                      </a:cubicBezTo>
                      <a:cubicBezTo>
                        <a:pt x="176166" y="61414"/>
                        <a:pt x="177718" y="67623"/>
                        <a:pt x="176166" y="73056"/>
                      </a:cubicBezTo>
                      <a:cubicBezTo>
                        <a:pt x="174614" y="78489"/>
                        <a:pt x="162202" y="75385"/>
                        <a:pt x="157547" y="81594"/>
                      </a:cubicBezTo>
                      <a:cubicBezTo>
                        <a:pt x="152892" y="87803"/>
                        <a:pt x="138928" y="83146"/>
                        <a:pt x="132721" y="90131"/>
                      </a:cubicBezTo>
                      <a:cubicBezTo>
                        <a:pt x="126515" y="97117"/>
                        <a:pt x="138152" y="97117"/>
                        <a:pt x="146686" y="95564"/>
                      </a:cubicBezTo>
                      <a:cubicBezTo>
                        <a:pt x="155219" y="94012"/>
                        <a:pt x="171511" y="92460"/>
                        <a:pt x="177718" y="94012"/>
                      </a:cubicBezTo>
                      <a:cubicBezTo>
                        <a:pt x="183924" y="95564"/>
                        <a:pt x="173839" y="97117"/>
                        <a:pt x="163753" y="97117"/>
                      </a:cubicBezTo>
                      <a:cubicBezTo>
                        <a:pt x="153668" y="97117"/>
                        <a:pt x="149789" y="100221"/>
                        <a:pt x="150565" y="103326"/>
                      </a:cubicBezTo>
                      <a:cubicBezTo>
                        <a:pt x="150565" y="106430"/>
                        <a:pt x="135825" y="100221"/>
                        <a:pt x="135049" y="106430"/>
                      </a:cubicBezTo>
                      <a:cubicBezTo>
                        <a:pt x="134273" y="112640"/>
                        <a:pt x="149013" y="114968"/>
                        <a:pt x="150565" y="118849"/>
                      </a:cubicBezTo>
                      <a:cubicBezTo>
                        <a:pt x="152116" y="122730"/>
                        <a:pt x="162202" y="118849"/>
                        <a:pt x="166081" y="120401"/>
                      </a:cubicBezTo>
                      <a:cubicBezTo>
                        <a:pt x="169960" y="121953"/>
                        <a:pt x="159874" y="124282"/>
                        <a:pt x="158323" y="126610"/>
                      </a:cubicBezTo>
                      <a:cubicBezTo>
                        <a:pt x="156771" y="128163"/>
                        <a:pt x="169184" y="130491"/>
                        <a:pt x="171511" y="134372"/>
                      </a:cubicBezTo>
                      <a:cubicBezTo>
                        <a:pt x="173839" y="137476"/>
                        <a:pt x="182372" y="135924"/>
                        <a:pt x="181596" y="131267"/>
                      </a:cubicBezTo>
                      <a:cubicBezTo>
                        <a:pt x="180821" y="125058"/>
                        <a:pt x="189354" y="107207"/>
                        <a:pt x="199440" y="103326"/>
                      </a:cubicBezTo>
                      <a:cubicBezTo>
                        <a:pt x="209525" y="99445"/>
                        <a:pt x="204095" y="96341"/>
                        <a:pt x="205646" y="90131"/>
                      </a:cubicBezTo>
                      <a:cubicBezTo>
                        <a:pt x="207198" y="83922"/>
                        <a:pt x="214956" y="89355"/>
                        <a:pt x="212628" y="83922"/>
                      </a:cubicBezTo>
                      <a:cubicBezTo>
                        <a:pt x="210301" y="79265"/>
                        <a:pt x="211852" y="76937"/>
                        <a:pt x="218059" y="70728"/>
                      </a:cubicBezTo>
                      <a:cubicBezTo>
                        <a:pt x="224265" y="64519"/>
                        <a:pt x="228920" y="69175"/>
                        <a:pt x="236678" y="65295"/>
                      </a:cubicBezTo>
                      <a:cubicBezTo>
                        <a:pt x="244436" y="61414"/>
                        <a:pt x="248315" y="68399"/>
                        <a:pt x="239781" y="68399"/>
                      </a:cubicBezTo>
                      <a:cubicBezTo>
                        <a:pt x="232023" y="69175"/>
                        <a:pt x="235902" y="77713"/>
                        <a:pt x="242109" y="80041"/>
                      </a:cubicBezTo>
                      <a:cubicBezTo>
                        <a:pt x="248315" y="82370"/>
                        <a:pt x="242884" y="84698"/>
                        <a:pt x="247539" y="85475"/>
                      </a:cubicBezTo>
                      <a:cubicBezTo>
                        <a:pt x="252194" y="86251"/>
                        <a:pt x="250642" y="94012"/>
                        <a:pt x="244436" y="100221"/>
                      </a:cubicBezTo>
                      <a:cubicBezTo>
                        <a:pt x="238230" y="106430"/>
                        <a:pt x="245987" y="107983"/>
                        <a:pt x="259176" y="103326"/>
                      </a:cubicBezTo>
                      <a:cubicBezTo>
                        <a:pt x="272365" y="98669"/>
                        <a:pt x="263831" y="107207"/>
                        <a:pt x="267710" y="111087"/>
                      </a:cubicBezTo>
                      <a:cubicBezTo>
                        <a:pt x="271589" y="114968"/>
                        <a:pt x="281674" y="107983"/>
                        <a:pt x="287105" y="101774"/>
                      </a:cubicBezTo>
                      <a:cubicBezTo>
                        <a:pt x="292535" y="95564"/>
                        <a:pt x="301069" y="96341"/>
                        <a:pt x="300293" y="92460"/>
                      </a:cubicBezTo>
                      <a:cubicBezTo>
                        <a:pt x="300293" y="88579"/>
                        <a:pt x="294087" y="87803"/>
                        <a:pt x="289432" y="89355"/>
                      </a:cubicBezTo>
                      <a:cubicBezTo>
                        <a:pt x="284777" y="91684"/>
                        <a:pt x="272365" y="90131"/>
                        <a:pt x="276244" y="86251"/>
                      </a:cubicBezTo>
                      <a:cubicBezTo>
                        <a:pt x="280122" y="82370"/>
                        <a:pt x="279347" y="79265"/>
                        <a:pt x="273140" y="80041"/>
                      </a:cubicBezTo>
                      <a:cubicBezTo>
                        <a:pt x="266934" y="80818"/>
                        <a:pt x="256073" y="77713"/>
                        <a:pt x="260728" y="75385"/>
                      </a:cubicBezTo>
                      <a:cubicBezTo>
                        <a:pt x="266158" y="73056"/>
                        <a:pt x="256849" y="66071"/>
                        <a:pt x="252194" y="66847"/>
                      </a:cubicBezTo>
                      <a:cubicBezTo>
                        <a:pt x="247539" y="66847"/>
                        <a:pt x="249091" y="61414"/>
                        <a:pt x="249091" y="57533"/>
                      </a:cubicBezTo>
                      <a:cubicBezTo>
                        <a:pt x="249091" y="53653"/>
                        <a:pt x="235126" y="52100"/>
                        <a:pt x="238230" y="50548"/>
                      </a:cubicBezTo>
                      <a:cubicBezTo>
                        <a:pt x="241333" y="48996"/>
                        <a:pt x="232023" y="45891"/>
                        <a:pt x="230472" y="48996"/>
                      </a:cubicBezTo>
                      <a:cubicBezTo>
                        <a:pt x="228144" y="52100"/>
                        <a:pt x="224265" y="51324"/>
                        <a:pt x="224265" y="46667"/>
                      </a:cubicBezTo>
                      <a:cubicBezTo>
                        <a:pt x="224265" y="42786"/>
                        <a:pt x="214180" y="43563"/>
                        <a:pt x="209525" y="43563"/>
                      </a:cubicBezTo>
                      <a:cubicBezTo>
                        <a:pt x="205646" y="43563"/>
                        <a:pt x="207198" y="34249"/>
                        <a:pt x="203319" y="31144"/>
                      </a:cubicBezTo>
                      <a:cubicBezTo>
                        <a:pt x="199440" y="28040"/>
                        <a:pt x="194009" y="37353"/>
                        <a:pt x="190906" y="36577"/>
                      </a:cubicBezTo>
                      <a:cubicBezTo>
                        <a:pt x="187803" y="35801"/>
                        <a:pt x="193233" y="29592"/>
                        <a:pt x="194785" y="25711"/>
                      </a:cubicBezTo>
                      <a:cubicBezTo>
                        <a:pt x="196337" y="21831"/>
                        <a:pt x="180045" y="16397"/>
                        <a:pt x="178493" y="20278"/>
                      </a:cubicBezTo>
                      <a:cubicBezTo>
                        <a:pt x="176942" y="24159"/>
                        <a:pt x="173839" y="14069"/>
                        <a:pt x="169960" y="13293"/>
                      </a:cubicBezTo>
                      <a:cubicBezTo>
                        <a:pt x="166856" y="12517"/>
                        <a:pt x="169184" y="20278"/>
                        <a:pt x="166081" y="21054"/>
                      </a:cubicBezTo>
                      <a:cubicBezTo>
                        <a:pt x="162977" y="21831"/>
                        <a:pt x="159098" y="24935"/>
                        <a:pt x="163753" y="28040"/>
                      </a:cubicBezTo>
                      <a:cubicBezTo>
                        <a:pt x="169184" y="31144"/>
                        <a:pt x="173839" y="48996"/>
                        <a:pt x="173063" y="51324"/>
                      </a:cubicBezTo>
                      <a:cubicBezTo>
                        <a:pt x="172287" y="54429"/>
                        <a:pt x="156771" y="38906"/>
                        <a:pt x="155995" y="31920"/>
                      </a:cubicBezTo>
                      <a:cubicBezTo>
                        <a:pt x="155219" y="24935"/>
                        <a:pt x="147461" y="18726"/>
                        <a:pt x="145134" y="24159"/>
                      </a:cubicBezTo>
                      <a:cubicBezTo>
                        <a:pt x="142807" y="29592"/>
                        <a:pt x="137376" y="31144"/>
                        <a:pt x="138928" y="36577"/>
                      </a:cubicBezTo>
                      <a:cubicBezTo>
                        <a:pt x="140479" y="42010"/>
                        <a:pt x="135049" y="43563"/>
                        <a:pt x="135049" y="39682"/>
                      </a:cubicBezTo>
                      <a:cubicBezTo>
                        <a:pt x="135049" y="35801"/>
                        <a:pt x="126515" y="30368"/>
                        <a:pt x="123412" y="30368"/>
                      </a:cubicBezTo>
                      <a:cubicBezTo>
                        <a:pt x="120309" y="30368"/>
                        <a:pt x="131170" y="28040"/>
                        <a:pt x="136600" y="25711"/>
                      </a:cubicBezTo>
                      <a:cubicBezTo>
                        <a:pt x="142031" y="23383"/>
                        <a:pt x="131946" y="19502"/>
                        <a:pt x="127291" y="22607"/>
                      </a:cubicBezTo>
                      <a:cubicBezTo>
                        <a:pt x="122636" y="25711"/>
                        <a:pt x="117205" y="21054"/>
                        <a:pt x="114102" y="24935"/>
                      </a:cubicBezTo>
                      <a:cubicBezTo>
                        <a:pt x="110999" y="28816"/>
                        <a:pt x="107896" y="24935"/>
                        <a:pt x="103241" y="24159"/>
                      </a:cubicBezTo>
                      <a:cubicBezTo>
                        <a:pt x="98586" y="23383"/>
                        <a:pt x="93931" y="31144"/>
                        <a:pt x="90828" y="29592"/>
                      </a:cubicBezTo>
                      <a:cubicBezTo>
                        <a:pt x="87725" y="28040"/>
                        <a:pt x="85398" y="36577"/>
                        <a:pt x="90828" y="45115"/>
                      </a:cubicBezTo>
                      <a:cubicBezTo>
                        <a:pt x="98586" y="55205"/>
                        <a:pt x="102465" y="43563"/>
                        <a:pt x="109447" y="45115"/>
                      </a:cubicBezTo>
                      <a:close/>
                      <a:moveTo>
                        <a:pt x="94707" y="73056"/>
                      </a:moveTo>
                      <a:cubicBezTo>
                        <a:pt x="98586" y="73832"/>
                        <a:pt x="101689" y="80818"/>
                        <a:pt x="105568" y="80818"/>
                      </a:cubicBezTo>
                      <a:cubicBezTo>
                        <a:pt x="107120" y="80818"/>
                        <a:pt x="99362" y="72280"/>
                        <a:pt x="95483" y="67623"/>
                      </a:cubicBezTo>
                      <a:cubicBezTo>
                        <a:pt x="90828" y="62966"/>
                        <a:pt x="91604" y="58309"/>
                        <a:pt x="85398" y="59862"/>
                      </a:cubicBezTo>
                      <a:cubicBezTo>
                        <a:pt x="79191" y="60638"/>
                        <a:pt x="90828" y="72280"/>
                        <a:pt x="94707" y="73056"/>
                      </a:cubicBezTo>
                      <a:close/>
                      <a:moveTo>
                        <a:pt x="204870" y="17174"/>
                      </a:moveTo>
                      <a:cubicBezTo>
                        <a:pt x="207974" y="19502"/>
                        <a:pt x="199440" y="19502"/>
                        <a:pt x="203319" y="23383"/>
                      </a:cubicBezTo>
                      <a:cubicBezTo>
                        <a:pt x="213404" y="33473"/>
                        <a:pt x="254521" y="21831"/>
                        <a:pt x="259952" y="24935"/>
                      </a:cubicBezTo>
                      <a:cubicBezTo>
                        <a:pt x="265382" y="28040"/>
                        <a:pt x="225817" y="31920"/>
                        <a:pt x="227368" y="35801"/>
                      </a:cubicBezTo>
                      <a:cubicBezTo>
                        <a:pt x="228920" y="39682"/>
                        <a:pt x="261503" y="43563"/>
                        <a:pt x="263831" y="40458"/>
                      </a:cubicBezTo>
                      <a:cubicBezTo>
                        <a:pt x="266158" y="37353"/>
                        <a:pt x="271589" y="45891"/>
                        <a:pt x="282450" y="46667"/>
                      </a:cubicBezTo>
                      <a:cubicBezTo>
                        <a:pt x="293311" y="47443"/>
                        <a:pt x="291759" y="42786"/>
                        <a:pt x="300293" y="42010"/>
                      </a:cubicBezTo>
                      <a:cubicBezTo>
                        <a:pt x="308051" y="42010"/>
                        <a:pt x="319688" y="38130"/>
                        <a:pt x="320464" y="33473"/>
                      </a:cubicBezTo>
                      <a:cubicBezTo>
                        <a:pt x="320464" y="28816"/>
                        <a:pt x="343738" y="23383"/>
                        <a:pt x="342186" y="15621"/>
                      </a:cubicBezTo>
                      <a:cubicBezTo>
                        <a:pt x="339859" y="7860"/>
                        <a:pt x="317361" y="13293"/>
                        <a:pt x="311154" y="10188"/>
                      </a:cubicBezTo>
                      <a:cubicBezTo>
                        <a:pt x="304948" y="7084"/>
                        <a:pt x="290208" y="3203"/>
                        <a:pt x="287880" y="7860"/>
                      </a:cubicBezTo>
                      <a:cubicBezTo>
                        <a:pt x="285553" y="12517"/>
                        <a:pt x="281674" y="14069"/>
                        <a:pt x="279347" y="11741"/>
                      </a:cubicBezTo>
                      <a:cubicBezTo>
                        <a:pt x="277019" y="9412"/>
                        <a:pt x="280122" y="-1454"/>
                        <a:pt x="270037" y="1651"/>
                      </a:cubicBezTo>
                      <a:cubicBezTo>
                        <a:pt x="259952" y="4755"/>
                        <a:pt x="269261" y="15621"/>
                        <a:pt x="266934" y="17174"/>
                      </a:cubicBezTo>
                      <a:cubicBezTo>
                        <a:pt x="264607" y="18726"/>
                        <a:pt x="255297" y="14845"/>
                        <a:pt x="254521" y="10188"/>
                      </a:cubicBezTo>
                      <a:cubicBezTo>
                        <a:pt x="253745" y="5531"/>
                        <a:pt x="242884" y="15621"/>
                        <a:pt x="242109" y="9412"/>
                      </a:cubicBezTo>
                      <a:cubicBezTo>
                        <a:pt x="240557" y="3203"/>
                        <a:pt x="228144" y="-678"/>
                        <a:pt x="225041" y="98"/>
                      </a:cubicBezTo>
                      <a:cubicBezTo>
                        <a:pt x="221938" y="98"/>
                        <a:pt x="228144" y="3979"/>
                        <a:pt x="225817" y="7084"/>
                      </a:cubicBezTo>
                      <a:cubicBezTo>
                        <a:pt x="224265" y="10188"/>
                        <a:pt x="217283" y="3979"/>
                        <a:pt x="214180" y="3979"/>
                      </a:cubicBezTo>
                      <a:cubicBezTo>
                        <a:pt x="211077" y="3979"/>
                        <a:pt x="215731" y="10188"/>
                        <a:pt x="214180" y="12517"/>
                      </a:cubicBezTo>
                      <a:cubicBezTo>
                        <a:pt x="212628" y="15621"/>
                        <a:pt x="207198" y="3979"/>
                        <a:pt x="202543" y="3979"/>
                      </a:cubicBezTo>
                      <a:cubicBezTo>
                        <a:pt x="197888" y="3979"/>
                        <a:pt x="199440" y="9412"/>
                        <a:pt x="196337" y="10188"/>
                      </a:cubicBezTo>
                      <a:cubicBezTo>
                        <a:pt x="193233" y="10188"/>
                        <a:pt x="201767" y="14845"/>
                        <a:pt x="204870" y="1717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2" name="Forma libre 1391">
                  <a:extLst>
                    <a:ext uri="{FF2B5EF4-FFF2-40B4-BE49-F238E27FC236}">
                      <a16:creationId xmlns:a16="http://schemas.microsoft.com/office/drawing/2014/main" id="{A3C30CE6-144B-476B-7308-C43A244F5447}"/>
                    </a:ext>
                  </a:extLst>
                </p:cNvPr>
                <p:cNvSpPr/>
                <p:nvPr/>
              </p:nvSpPr>
              <p:spPr>
                <a:xfrm>
                  <a:off x="7032931" y="1843426"/>
                  <a:ext cx="47834" cy="14943"/>
                </a:xfrm>
                <a:custGeom>
                  <a:avLst/>
                  <a:gdLst>
                    <a:gd name="connsiteX0" fmla="*/ 19888 w 47834"/>
                    <a:gd name="connsiteY0" fmla="*/ 397 h 14943"/>
                    <a:gd name="connsiteX1" fmla="*/ 493 w 47834"/>
                    <a:gd name="connsiteY1" fmla="*/ 6606 h 14943"/>
                    <a:gd name="connsiteX2" fmla="*/ 29197 w 47834"/>
                    <a:gd name="connsiteY2" fmla="*/ 12816 h 14943"/>
                    <a:gd name="connsiteX3" fmla="*/ 47817 w 47834"/>
                    <a:gd name="connsiteY3" fmla="*/ 9711 h 14943"/>
                    <a:gd name="connsiteX4" fmla="*/ 19888 w 47834"/>
                    <a:gd name="connsiteY4" fmla="*/ 397 h 149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34" h="14943">
                      <a:moveTo>
                        <a:pt x="19888" y="397"/>
                      </a:moveTo>
                      <a:cubicBezTo>
                        <a:pt x="16785" y="2726"/>
                        <a:pt x="-3386" y="1949"/>
                        <a:pt x="493" y="6606"/>
                      </a:cubicBezTo>
                      <a:cubicBezTo>
                        <a:pt x="4372" y="10487"/>
                        <a:pt x="21440" y="8159"/>
                        <a:pt x="29197" y="12816"/>
                      </a:cubicBezTo>
                      <a:cubicBezTo>
                        <a:pt x="36955" y="17472"/>
                        <a:pt x="47817" y="13592"/>
                        <a:pt x="47817" y="9711"/>
                      </a:cubicBezTo>
                      <a:cubicBezTo>
                        <a:pt x="48592" y="6606"/>
                        <a:pt x="22991" y="-1931"/>
                        <a:pt x="19888" y="39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3" name="Forma libre 1392">
                  <a:extLst>
                    <a:ext uri="{FF2B5EF4-FFF2-40B4-BE49-F238E27FC236}">
                      <a16:creationId xmlns:a16="http://schemas.microsoft.com/office/drawing/2014/main" id="{B7FB4EE8-0EC7-C42A-7C93-528B83615CC0}"/>
                    </a:ext>
                  </a:extLst>
                </p:cNvPr>
                <p:cNvSpPr/>
                <p:nvPr/>
              </p:nvSpPr>
              <p:spPr>
                <a:xfrm>
                  <a:off x="6106682" y="2240348"/>
                  <a:ext cx="264233" cy="261788"/>
                </a:xfrm>
                <a:custGeom>
                  <a:avLst/>
                  <a:gdLst>
                    <a:gd name="connsiteX0" fmla="*/ 250248 w 264233"/>
                    <a:gd name="connsiteY0" fmla="*/ 24923 h 261788"/>
                    <a:gd name="connsiteX1" fmla="*/ 234732 w 264233"/>
                    <a:gd name="connsiteY1" fmla="*/ 28804 h 261788"/>
                    <a:gd name="connsiteX2" fmla="*/ 200597 w 264233"/>
                    <a:gd name="connsiteY2" fmla="*/ 3967 h 261788"/>
                    <a:gd name="connsiteX3" fmla="*/ 190512 w 264233"/>
                    <a:gd name="connsiteY3" fmla="*/ 8624 h 261788"/>
                    <a:gd name="connsiteX4" fmla="*/ 189736 w 264233"/>
                    <a:gd name="connsiteY4" fmla="*/ 24923 h 261788"/>
                    <a:gd name="connsiteX5" fmla="*/ 185081 w 264233"/>
                    <a:gd name="connsiteY5" fmla="*/ 38894 h 261788"/>
                    <a:gd name="connsiteX6" fmla="*/ 171892 w 264233"/>
                    <a:gd name="connsiteY6" fmla="*/ 44327 h 261788"/>
                    <a:gd name="connsiteX7" fmla="*/ 165686 w 264233"/>
                    <a:gd name="connsiteY7" fmla="*/ 53640 h 261788"/>
                    <a:gd name="connsiteX8" fmla="*/ 162583 w 264233"/>
                    <a:gd name="connsiteY8" fmla="*/ 62954 h 261788"/>
                    <a:gd name="connsiteX9" fmla="*/ 162583 w 264233"/>
                    <a:gd name="connsiteY9" fmla="*/ 74596 h 261788"/>
                    <a:gd name="connsiteX10" fmla="*/ 170341 w 264233"/>
                    <a:gd name="connsiteY10" fmla="*/ 71492 h 261788"/>
                    <a:gd name="connsiteX11" fmla="*/ 178875 w 264233"/>
                    <a:gd name="connsiteY11" fmla="*/ 69939 h 261788"/>
                    <a:gd name="connsiteX12" fmla="*/ 169565 w 264233"/>
                    <a:gd name="connsiteY12" fmla="*/ 58297 h 261788"/>
                    <a:gd name="connsiteX13" fmla="*/ 182754 w 264233"/>
                    <a:gd name="connsiteY13" fmla="*/ 56745 h 261788"/>
                    <a:gd name="connsiteX14" fmla="*/ 206028 w 264233"/>
                    <a:gd name="connsiteY14" fmla="*/ 62178 h 261788"/>
                    <a:gd name="connsiteX15" fmla="*/ 216113 w 264233"/>
                    <a:gd name="connsiteY15" fmla="*/ 58297 h 261788"/>
                    <a:gd name="connsiteX16" fmla="*/ 238611 w 264233"/>
                    <a:gd name="connsiteY16" fmla="*/ 47431 h 261788"/>
                    <a:gd name="connsiteX17" fmla="*/ 247145 w 264233"/>
                    <a:gd name="connsiteY17" fmla="*/ 39670 h 261788"/>
                    <a:gd name="connsiteX18" fmla="*/ 264212 w 264233"/>
                    <a:gd name="connsiteY18" fmla="*/ 20266 h 261788"/>
                    <a:gd name="connsiteX19" fmla="*/ 250248 w 264233"/>
                    <a:gd name="connsiteY19" fmla="*/ 24923 h 261788"/>
                    <a:gd name="connsiteX20" fmla="*/ 165686 w 264233"/>
                    <a:gd name="connsiteY20" fmla="*/ 87791 h 261788"/>
                    <a:gd name="connsiteX21" fmla="*/ 162583 w 264233"/>
                    <a:gd name="connsiteY21" fmla="*/ 108747 h 261788"/>
                    <a:gd name="connsiteX22" fmla="*/ 154825 w 264233"/>
                    <a:gd name="connsiteY22" fmla="*/ 129703 h 261788"/>
                    <a:gd name="connsiteX23" fmla="*/ 145516 w 264233"/>
                    <a:gd name="connsiteY23" fmla="*/ 145226 h 261788"/>
                    <a:gd name="connsiteX24" fmla="*/ 131551 w 264233"/>
                    <a:gd name="connsiteY24" fmla="*/ 156092 h 261788"/>
                    <a:gd name="connsiteX25" fmla="*/ 121466 w 264233"/>
                    <a:gd name="connsiteY25" fmla="*/ 150659 h 261788"/>
                    <a:gd name="connsiteX26" fmla="*/ 109829 w 264233"/>
                    <a:gd name="connsiteY26" fmla="*/ 163077 h 261788"/>
                    <a:gd name="connsiteX27" fmla="*/ 100520 w 264233"/>
                    <a:gd name="connsiteY27" fmla="*/ 178600 h 261788"/>
                    <a:gd name="connsiteX28" fmla="*/ 91210 w 264233"/>
                    <a:gd name="connsiteY28" fmla="*/ 181704 h 261788"/>
                    <a:gd name="connsiteX29" fmla="*/ 72591 w 264233"/>
                    <a:gd name="connsiteY29" fmla="*/ 184033 h 261788"/>
                    <a:gd name="connsiteX30" fmla="*/ 49317 w 264233"/>
                    <a:gd name="connsiteY30" fmla="*/ 185585 h 261788"/>
                    <a:gd name="connsiteX31" fmla="*/ 25267 w 264233"/>
                    <a:gd name="connsiteY31" fmla="*/ 203437 h 261788"/>
                    <a:gd name="connsiteX32" fmla="*/ 25267 w 264233"/>
                    <a:gd name="connsiteY32" fmla="*/ 212750 h 261788"/>
                    <a:gd name="connsiteX33" fmla="*/ 42335 w 264233"/>
                    <a:gd name="connsiteY33" fmla="*/ 208870 h 261788"/>
                    <a:gd name="connsiteX34" fmla="*/ 81900 w 264233"/>
                    <a:gd name="connsiteY34" fmla="*/ 199556 h 261788"/>
                    <a:gd name="connsiteX35" fmla="*/ 88107 w 264233"/>
                    <a:gd name="connsiteY35" fmla="*/ 213527 h 261788"/>
                    <a:gd name="connsiteX36" fmla="*/ 106726 w 264233"/>
                    <a:gd name="connsiteY36" fmla="*/ 212750 h 261788"/>
                    <a:gd name="connsiteX37" fmla="*/ 112157 w 264233"/>
                    <a:gd name="connsiteY37" fmla="*/ 201884 h 261788"/>
                    <a:gd name="connsiteX38" fmla="*/ 116811 w 264233"/>
                    <a:gd name="connsiteY38" fmla="*/ 199556 h 261788"/>
                    <a:gd name="connsiteX39" fmla="*/ 136982 w 264233"/>
                    <a:gd name="connsiteY39" fmla="*/ 198004 h 261788"/>
                    <a:gd name="connsiteX40" fmla="*/ 148619 w 264233"/>
                    <a:gd name="connsiteY40" fmla="*/ 198780 h 261788"/>
                    <a:gd name="connsiteX41" fmla="*/ 157928 w 264233"/>
                    <a:gd name="connsiteY41" fmla="*/ 189466 h 261788"/>
                    <a:gd name="connsiteX42" fmla="*/ 172669 w 264233"/>
                    <a:gd name="connsiteY42" fmla="*/ 187137 h 261788"/>
                    <a:gd name="connsiteX43" fmla="*/ 176548 w 264233"/>
                    <a:gd name="connsiteY43" fmla="*/ 164629 h 261788"/>
                    <a:gd name="connsiteX44" fmla="*/ 180427 w 264233"/>
                    <a:gd name="connsiteY44" fmla="*/ 140569 h 261788"/>
                    <a:gd name="connsiteX45" fmla="*/ 194391 w 264233"/>
                    <a:gd name="connsiteY45" fmla="*/ 123493 h 261788"/>
                    <a:gd name="connsiteX46" fmla="*/ 186633 w 264233"/>
                    <a:gd name="connsiteY46" fmla="*/ 82358 h 261788"/>
                    <a:gd name="connsiteX47" fmla="*/ 165686 w 264233"/>
                    <a:gd name="connsiteY47" fmla="*/ 87791 h 261788"/>
                    <a:gd name="connsiteX48" fmla="*/ 64057 w 264233"/>
                    <a:gd name="connsiteY48" fmla="*/ 208094 h 261788"/>
                    <a:gd name="connsiteX49" fmla="*/ 49317 w 264233"/>
                    <a:gd name="connsiteY49" fmla="*/ 211974 h 261788"/>
                    <a:gd name="connsiteX50" fmla="*/ 46989 w 264233"/>
                    <a:gd name="connsiteY50" fmla="*/ 232930 h 261788"/>
                    <a:gd name="connsiteX51" fmla="*/ 55523 w 264233"/>
                    <a:gd name="connsiteY51" fmla="*/ 229049 h 261788"/>
                    <a:gd name="connsiteX52" fmla="*/ 68712 w 264233"/>
                    <a:gd name="connsiteY52" fmla="*/ 223616 h 261788"/>
                    <a:gd name="connsiteX53" fmla="*/ 79573 w 264233"/>
                    <a:gd name="connsiteY53" fmla="*/ 209646 h 261788"/>
                    <a:gd name="connsiteX54" fmla="*/ 64057 w 264233"/>
                    <a:gd name="connsiteY54" fmla="*/ 208094 h 261788"/>
                    <a:gd name="connsiteX55" fmla="*/ 32249 w 264233"/>
                    <a:gd name="connsiteY55" fmla="*/ 225945 h 261788"/>
                    <a:gd name="connsiteX56" fmla="*/ 21388 w 264233"/>
                    <a:gd name="connsiteY56" fmla="*/ 218183 h 261788"/>
                    <a:gd name="connsiteX57" fmla="*/ 7424 w 264233"/>
                    <a:gd name="connsiteY57" fmla="*/ 221288 h 261788"/>
                    <a:gd name="connsiteX58" fmla="*/ 1217 w 264233"/>
                    <a:gd name="connsiteY58" fmla="*/ 232154 h 261788"/>
                    <a:gd name="connsiteX59" fmla="*/ 9751 w 264233"/>
                    <a:gd name="connsiteY59" fmla="*/ 227497 h 261788"/>
                    <a:gd name="connsiteX60" fmla="*/ 12079 w 264233"/>
                    <a:gd name="connsiteY60" fmla="*/ 243020 h 261788"/>
                    <a:gd name="connsiteX61" fmla="*/ 18285 w 264233"/>
                    <a:gd name="connsiteY61" fmla="*/ 261648 h 261788"/>
                    <a:gd name="connsiteX62" fmla="*/ 36128 w 264233"/>
                    <a:gd name="connsiteY62" fmla="*/ 235259 h 261788"/>
                    <a:gd name="connsiteX63" fmla="*/ 32249 w 264233"/>
                    <a:gd name="connsiteY63" fmla="*/ 225945 h 26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64233" h="261788">
                      <a:moveTo>
                        <a:pt x="250248" y="24923"/>
                      </a:moveTo>
                      <a:cubicBezTo>
                        <a:pt x="247145" y="21042"/>
                        <a:pt x="241714" y="27251"/>
                        <a:pt x="234732" y="28804"/>
                      </a:cubicBezTo>
                      <a:cubicBezTo>
                        <a:pt x="227750" y="30356"/>
                        <a:pt x="206028" y="12505"/>
                        <a:pt x="200597" y="3967"/>
                      </a:cubicBezTo>
                      <a:cubicBezTo>
                        <a:pt x="195166" y="-4571"/>
                        <a:pt x="185857" y="2415"/>
                        <a:pt x="190512" y="8624"/>
                      </a:cubicBezTo>
                      <a:cubicBezTo>
                        <a:pt x="195166" y="14833"/>
                        <a:pt x="189736" y="16385"/>
                        <a:pt x="189736" y="24923"/>
                      </a:cubicBezTo>
                      <a:cubicBezTo>
                        <a:pt x="189736" y="33461"/>
                        <a:pt x="184305" y="33461"/>
                        <a:pt x="185081" y="38894"/>
                      </a:cubicBezTo>
                      <a:cubicBezTo>
                        <a:pt x="185857" y="44327"/>
                        <a:pt x="177323" y="43550"/>
                        <a:pt x="171892" y="44327"/>
                      </a:cubicBezTo>
                      <a:cubicBezTo>
                        <a:pt x="166462" y="45103"/>
                        <a:pt x="172669" y="50536"/>
                        <a:pt x="165686" y="53640"/>
                      </a:cubicBezTo>
                      <a:cubicBezTo>
                        <a:pt x="159480" y="56745"/>
                        <a:pt x="159480" y="61402"/>
                        <a:pt x="162583" y="62954"/>
                      </a:cubicBezTo>
                      <a:cubicBezTo>
                        <a:pt x="165686" y="64506"/>
                        <a:pt x="163359" y="70716"/>
                        <a:pt x="162583" y="74596"/>
                      </a:cubicBezTo>
                      <a:cubicBezTo>
                        <a:pt x="161807" y="78477"/>
                        <a:pt x="166462" y="75372"/>
                        <a:pt x="170341" y="71492"/>
                      </a:cubicBezTo>
                      <a:cubicBezTo>
                        <a:pt x="174220" y="67611"/>
                        <a:pt x="178099" y="73820"/>
                        <a:pt x="178875" y="69939"/>
                      </a:cubicBezTo>
                      <a:cubicBezTo>
                        <a:pt x="179650" y="65283"/>
                        <a:pt x="169565" y="62954"/>
                        <a:pt x="169565" y="58297"/>
                      </a:cubicBezTo>
                      <a:cubicBezTo>
                        <a:pt x="170341" y="53640"/>
                        <a:pt x="177323" y="59850"/>
                        <a:pt x="182754" y="56745"/>
                      </a:cubicBezTo>
                      <a:cubicBezTo>
                        <a:pt x="188184" y="53640"/>
                        <a:pt x="199045" y="55969"/>
                        <a:pt x="206028" y="62178"/>
                      </a:cubicBezTo>
                      <a:cubicBezTo>
                        <a:pt x="213010" y="68387"/>
                        <a:pt x="214561" y="66059"/>
                        <a:pt x="216113" y="58297"/>
                      </a:cubicBezTo>
                      <a:cubicBezTo>
                        <a:pt x="217665" y="50536"/>
                        <a:pt x="227750" y="47431"/>
                        <a:pt x="238611" y="47431"/>
                      </a:cubicBezTo>
                      <a:cubicBezTo>
                        <a:pt x="249472" y="47431"/>
                        <a:pt x="250248" y="41998"/>
                        <a:pt x="247145" y="39670"/>
                      </a:cubicBezTo>
                      <a:cubicBezTo>
                        <a:pt x="244042" y="37341"/>
                        <a:pt x="264988" y="24147"/>
                        <a:pt x="264212" y="20266"/>
                      </a:cubicBezTo>
                      <a:cubicBezTo>
                        <a:pt x="264212" y="17161"/>
                        <a:pt x="254127" y="28804"/>
                        <a:pt x="250248" y="24923"/>
                      </a:cubicBezTo>
                      <a:close/>
                      <a:moveTo>
                        <a:pt x="165686" y="87791"/>
                      </a:moveTo>
                      <a:cubicBezTo>
                        <a:pt x="161032" y="90119"/>
                        <a:pt x="157928" y="104090"/>
                        <a:pt x="162583" y="108747"/>
                      </a:cubicBezTo>
                      <a:cubicBezTo>
                        <a:pt x="168013" y="112627"/>
                        <a:pt x="154049" y="120389"/>
                        <a:pt x="154825" y="129703"/>
                      </a:cubicBezTo>
                      <a:cubicBezTo>
                        <a:pt x="155601" y="138240"/>
                        <a:pt x="146291" y="138240"/>
                        <a:pt x="145516" y="145226"/>
                      </a:cubicBezTo>
                      <a:cubicBezTo>
                        <a:pt x="143964" y="151435"/>
                        <a:pt x="139309" y="150659"/>
                        <a:pt x="131551" y="156092"/>
                      </a:cubicBezTo>
                      <a:cubicBezTo>
                        <a:pt x="123793" y="162301"/>
                        <a:pt x="119914" y="155316"/>
                        <a:pt x="121466" y="150659"/>
                      </a:cubicBezTo>
                      <a:cubicBezTo>
                        <a:pt x="123017" y="146778"/>
                        <a:pt x="109829" y="152987"/>
                        <a:pt x="109829" y="163077"/>
                      </a:cubicBezTo>
                      <a:cubicBezTo>
                        <a:pt x="110605" y="173167"/>
                        <a:pt x="96641" y="173943"/>
                        <a:pt x="100520" y="178600"/>
                      </a:cubicBezTo>
                      <a:cubicBezTo>
                        <a:pt x="103622" y="183257"/>
                        <a:pt x="90434" y="186361"/>
                        <a:pt x="91210" y="181704"/>
                      </a:cubicBezTo>
                      <a:cubicBezTo>
                        <a:pt x="91986" y="177824"/>
                        <a:pt x="82676" y="180152"/>
                        <a:pt x="72591" y="184033"/>
                      </a:cubicBezTo>
                      <a:cubicBezTo>
                        <a:pt x="61730" y="187914"/>
                        <a:pt x="55523" y="179376"/>
                        <a:pt x="49317" y="185585"/>
                      </a:cubicBezTo>
                      <a:cubicBezTo>
                        <a:pt x="43110" y="191794"/>
                        <a:pt x="33025" y="201884"/>
                        <a:pt x="25267" y="203437"/>
                      </a:cubicBezTo>
                      <a:cubicBezTo>
                        <a:pt x="17509" y="204989"/>
                        <a:pt x="22164" y="214303"/>
                        <a:pt x="25267" y="212750"/>
                      </a:cubicBezTo>
                      <a:cubicBezTo>
                        <a:pt x="30698" y="209646"/>
                        <a:pt x="39231" y="212750"/>
                        <a:pt x="42335" y="208870"/>
                      </a:cubicBezTo>
                      <a:cubicBezTo>
                        <a:pt x="45438" y="204989"/>
                        <a:pt x="67936" y="199556"/>
                        <a:pt x="81900" y="199556"/>
                      </a:cubicBezTo>
                      <a:cubicBezTo>
                        <a:pt x="95865" y="198780"/>
                        <a:pt x="87331" y="205765"/>
                        <a:pt x="88107" y="213527"/>
                      </a:cubicBezTo>
                      <a:cubicBezTo>
                        <a:pt x="88883" y="221288"/>
                        <a:pt x="100520" y="219736"/>
                        <a:pt x="106726" y="212750"/>
                      </a:cubicBezTo>
                      <a:cubicBezTo>
                        <a:pt x="112932" y="205765"/>
                        <a:pt x="117587" y="206541"/>
                        <a:pt x="112157" y="201884"/>
                      </a:cubicBezTo>
                      <a:cubicBezTo>
                        <a:pt x="106726" y="198004"/>
                        <a:pt x="112932" y="194123"/>
                        <a:pt x="116811" y="199556"/>
                      </a:cubicBezTo>
                      <a:cubicBezTo>
                        <a:pt x="120690" y="204989"/>
                        <a:pt x="132327" y="205765"/>
                        <a:pt x="136982" y="198004"/>
                      </a:cubicBezTo>
                      <a:cubicBezTo>
                        <a:pt x="141637" y="190242"/>
                        <a:pt x="143188" y="199556"/>
                        <a:pt x="148619" y="198780"/>
                      </a:cubicBezTo>
                      <a:cubicBezTo>
                        <a:pt x="154049" y="198004"/>
                        <a:pt x="157153" y="184809"/>
                        <a:pt x="157928" y="189466"/>
                      </a:cubicBezTo>
                      <a:cubicBezTo>
                        <a:pt x="158704" y="194899"/>
                        <a:pt x="167238" y="193347"/>
                        <a:pt x="172669" y="187137"/>
                      </a:cubicBezTo>
                      <a:cubicBezTo>
                        <a:pt x="178099" y="180928"/>
                        <a:pt x="173444" y="170838"/>
                        <a:pt x="176548" y="164629"/>
                      </a:cubicBezTo>
                      <a:cubicBezTo>
                        <a:pt x="180427" y="159196"/>
                        <a:pt x="184305" y="147554"/>
                        <a:pt x="180427" y="140569"/>
                      </a:cubicBezTo>
                      <a:cubicBezTo>
                        <a:pt x="176548" y="133583"/>
                        <a:pt x="188960" y="128926"/>
                        <a:pt x="194391" y="123493"/>
                      </a:cubicBezTo>
                      <a:cubicBezTo>
                        <a:pt x="200597" y="118060"/>
                        <a:pt x="187408" y="90119"/>
                        <a:pt x="186633" y="82358"/>
                      </a:cubicBezTo>
                      <a:cubicBezTo>
                        <a:pt x="185081" y="73820"/>
                        <a:pt x="170341" y="85462"/>
                        <a:pt x="165686" y="87791"/>
                      </a:cubicBezTo>
                      <a:close/>
                      <a:moveTo>
                        <a:pt x="64057" y="208094"/>
                      </a:moveTo>
                      <a:cubicBezTo>
                        <a:pt x="62505" y="213527"/>
                        <a:pt x="56299" y="211198"/>
                        <a:pt x="49317" y="211974"/>
                      </a:cubicBezTo>
                      <a:cubicBezTo>
                        <a:pt x="41559" y="213527"/>
                        <a:pt x="41559" y="230602"/>
                        <a:pt x="46989" y="232930"/>
                      </a:cubicBezTo>
                      <a:cubicBezTo>
                        <a:pt x="50868" y="234482"/>
                        <a:pt x="54747" y="234482"/>
                        <a:pt x="55523" y="229049"/>
                      </a:cubicBezTo>
                      <a:cubicBezTo>
                        <a:pt x="57075" y="223616"/>
                        <a:pt x="64057" y="221288"/>
                        <a:pt x="68712" y="223616"/>
                      </a:cubicBezTo>
                      <a:cubicBezTo>
                        <a:pt x="73367" y="225945"/>
                        <a:pt x="79573" y="216631"/>
                        <a:pt x="79573" y="209646"/>
                      </a:cubicBezTo>
                      <a:cubicBezTo>
                        <a:pt x="79573" y="202660"/>
                        <a:pt x="66384" y="202660"/>
                        <a:pt x="64057" y="208094"/>
                      </a:cubicBezTo>
                      <a:close/>
                      <a:moveTo>
                        <a:pt x="32249" y="225945"/>
                      </a:moveTo>
                      <a:cubicBezTo>
                        <a:pt x="32249" y="221288"/>
                        <a:pt x="22164" y="222064"/>
                        <a:pt x="21388" y="218183"/>
                      </a:cubicBezTo>
                      <a:cubicBezTo>
                        <a:pt x="20612" y="214303"/>
                        <a:pt x="13630" y="216631"/>
                        <a:pt x="7424" y="221288"/>
                      </a:cubicBezTo>
                      <a:cubicBezTo>
                        <a:pt x="1217" y="225945"/>
                        <a:pt x="-1886" y="227497"/>
                        <a:pt x="1217" y="232154"/>
                      </a:cubicBezTo>
                      <a:cubicBezTo>
                        <a:pt x="4321" y="237587"/>
                        <a:pt x="8200" y="232930"/>
                        <a:pt x="9751" y="227497"/>
                      </a:cubicBezTo>
                      <a:cubicBezTo>
                        <a:pt x="11303" y="222064"/>
                        <a:pt x="15958" y="235259"/>
                        <a:pt x="12079" y="243020"/>
                      </a:cubicBezTo>
                      <a:cubicBezTo>
                        <a:pt x="8200" y="251558"/>
                        <a:pt x="12854" y="263200"/>
                        <a:pt x="18285" y="261648"/>
                      </a:cubicBezTo>
                      <a:cubicBezTo>
                        <a:pt x="22940" y="260871"/>
                        <a:pt x="29146" y="243796"/>
                        <a:pt x="36128" y="235259"/>
                      </a:cubicBezTo>
                      <a:cubicBezTo>
                        <a:pt x="42335" y="227497"/>
                        <a:pt x="32249" y="230602"/>
                        <a:pt x="32249" y="22594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4" name="Forma libre 1393">
                  <a:extLst>
                    <a:ext uri="{FF2B5EF4-FFF2-40B4-BE49-F238E27FC236}">
                      <a16:creationId xmlns:a16="http://schemas.microsoft.com/office/drawing/2014/main" id="{29FB9D4C-8CA7-AE1D-EFF5-D9D14C0A4215}"/>
                    </a:ext>
                  </a:extLst>
                </p:cNvPr>
                <p:cNvSpPr/>
                <p:nvPr/>
              </p:nvSpPr>
              <p:spPr>
                <a:xfrm>
                  <a:off x="5249093" y="2074680"/>
                  <a:ext cx="936296" cy="641721"/>
                </a:xfrm>
                <a:custGeom>
                  <a:avLst/>
                  <a:gdLst>
                    <a:gd name="connsiteX0" fmla="*/ 934835 w 936296"/>
                    <a:gd name="connsiteY0" fmla="*/ 114528 h 641721"/>
                    <a:gd name="connsiteX1" fmla="*/ 922422 w 936296"/>
                    <a:gd name="connsiteY1" fmla="*/ 111424 h 641721"/>
                    <a:gd name="connsiteX2" fmla="*/ 906906 w 936296"/>
                    <a:gd name="connsiteY2" fmla="*/ 116857 h 641721"/>
                    <a:gd name="connsiteX3" fmla="*/ 892942 w 936296"/>
                    <a:gd name="connsiteY3" fmla="*/ 119961 h 641721"/>
                    <a:gd name="connsiteX4" fmla="*/ 877426 w 936296"/>
                    <a:gd name="connsiteY4" fmla="*/ 113752 h 641721"/>
                    <a:gd name="connsiteX5" fmla="*/ 874322 w 936296"/>
                    <a:gd name="connsiteY5" fmla="*/ 100557 h 641721"/>
                    <a:gd name="connsiteX6" fmla="*/ 863462 w 936296"/>
                    <a:gd name="connsiteY6" fmla="*/ 92796 h 641721"/>
                    <a:gd name="connsiteX7" fmla="*/ 847946 w 936296"/>
                    <a:gd name="connsiteY7" fmla="*/ 85811 h 641721"/>
                    <a:gd name="connsiteX8" fmla="*/ 832430 w 936296"/>
                    <a:gd name="connsiteY8" fmla="*/ 80378 h 641721"/>
                    <a:gd name="connsiteX9" fmla="*/ 826223 w 936296"/>
                    <a:gd name="connsiteY9" fmla="*/ 71840 h 641721"/>
                    <a:gd name="connsiteX10" fmla="*/ 818465 w 936296"/>
                    <a:gd name="connsiteY10" fmla="*/ 53213 h 641721"/>
                    <a:gd name="connsiteX11" fmla="*/ 809156 w 936296"/>
                    <a:gd name="connsiteY11" fmla="*/ 34585 h 641721"/>
                    <a:gd name="connsiteX12" fmla="*/ 801398 w 936296"/>
                    <a:gd name="connsiteY12" fmla="*/ 20614 h 641721"/>
                    <a:gd name="connsiteX13" fmla="*/ 791313 w 936296"/>
                    <a:gd name="connsiteY13" fmla="*/ 8972 h 641721"/>
                    <a:gd name="connsiteX14" fmla="*/ 772693 w 936296"/>
                    <a:gd name="connsiteY14" fmla="*/ 3539 h 641721"/>
                    <a:gd name="connsiteX15" fmla="*/ 754850 w 936296"/>
                    <a:gd name="connsiteY15" fmla="*/ 435 h 641721"/>
                    <a:gd name="connsiteX16" fmla="*/ 731576 w 936296"/>
                    <a:gd name="connsiteY16" fmla="*/ 1987 h 641721"/>
                    <a:gd name="connsiteX17" fmla="*/ 711405 w 936296"/>
                    <a:gd name="connsiteY17" fmla="*/ 8196 h 641721"/>
                    <a:gd name="connsiteX18" fmla="*/ 712957 w 936296"/>
                    <a:gd name="connsiteY18" fmla="*/ 16734 h 641721"/>
                    <a:gd name="connsiteX19" fmla="*/ 717612 w 936296"/>
                    <a:gd name="connsiteY19" fmla="*/ 27600 h 641721"/>
                    <a:gd name="connsiteX20" fmla="*/ 710630 w 936296"/>
                    <a:gd name="connsiteY20" fmla="*/ 35361 h 641721"/>
                    <a:gd name="connsiteX21" fmla="*/ 701320 w 936296"/>
                    <a:gd name="connsiteY21" fmla="*/ 50108 h 641721"/>
                    <a:gd name="connsiteX22" fmla="*/ 693562 w 936296"/>
                    <a:gd name="connsiteY22" fmla="*/ 66407 h 641721"/>
                    <a:gd name="connsiteX23" fmla="*/ 686580 w 936296"/>
                    <a:gd name="connsiteY23" fmla="*/ 73392 h 641721"/>
                    <a:gd name="connsiteX24" fmla="*/ 671840 w 936296"/>
                    <a:gd name="connsiteY24" fmla="*/ 81154 h 641721"/>
                    <a:gd name="connsiteX25" fmla="*/ 656324 w 936296"/>
                    <a:gd name="connsiteY25" fmla="*/ 77273 h 641721"/>
                    <a:gd name="connsiteX26" fmla="*/ 653220 w 936296"/>
                    <a:gd name="connsiteY26" fmla="*/ 74945 h 641721"/>
                    <a:gd name="connsiteX27" fmla="*/ 640808 w 936296"/>
                    <a:gd name="connsiteY27" fmla="*/ 99781 h 641721"/>
                    <a:gd name="connsiteX28" fmla="*/ 640032 w 936296"/>
                    <a:gd name="connsiteY28" fmla="*/ 107543 h 641721"/>
                    <a:gd name="connsiteX29" fmla="*/ 637704 w 936296"/>
                    <a:gd name="connsiteY29" fmla="*/ 115304 h 641721"/>
                    <a:gd name="connsiteX30" fmla="*/ 653996 w 936296"/>
                    <a:gd name="connsiteY30" fmla="*/ 116080 h 641721"/>
                    <a:gd name="connsiteX31" fmla="*/ 668736 w 936296"/>
                    <a:gd name="connsiteY31" fmla="*/ 118409 h 641721"/>
                    <a:gd name="connsiteX32" fmla="*/ 683477 w 936296"/>
                    <a:gd name="connsiteY32" fmla="*/ 116080 h 641721"/>
                    <a:gd name="connsiteX33" fmla="*/ 703647 w 936296"/>
                    <a:gd name="connsiteY33" fmla="*/ 137036 h 641721"/>
                    <a:gd name="connsiteX34" fmla="*/ 687356 w 936296"/>
                    <a:gd name="connsiteY34" fmla="*/ 139365 h 641721"/>
                    <a:gd name="connsiteX35" fmla="*/ 667185 w 936296"/>
                    <a:gd name="connsiteY35" fmla="*/ 143246 h 641721"/>
                    <a:gd name="connsiteX36" fmla="*/ 647790 w 936296"/>
                    <a:gd name="connsiteY36" fmla="*/ 151007 h 641721"/>
                    <a:gd name="connsiteX37" fmla="*/ 633826 w 936296"/>
                    <a:gd name="connsiteY37" fmla="*/ 164202 h 641721"/>
                    <a:gd name="connsiteX38" fmla="*/ 610552 w 936296"/>
                    <a:gd name="connsiteY38" fmla="*/ 171187 h 641721"/>
                    <a:gd name="connsiteX39" fmla="*/ 585727 w 936296"/>
                    <a:gd name="connsiteY39" fmla="*/ 173515 h 641721"/>
                    <a:gd name="connsiteX40" fmla="*/ 570986 w 936296"/>
                    <a:gd name="connsiteY40" fmla="*/ 177396 h 641721"/>
                    <a:gd name="connsiteX41" fmla="*/ 574865 w 936296"/>
                    <a:gd name="connsiteY41" fmla="*/ 195247 h 641721"/>
                    <a:gd name="connsiteX42" fmla="*/ 555470 w 936296"/>
                    <a:gd name="connsiteY42" fmla="*/ 209994 h 641721"/>
                    <a:gd name="connsiteX43" fmla="*/ 527542 w 936296"/>
                    <a:gd name="connsiteY43" fmla="*/ 222413 h 641721"/>
                    <a:gd name="connsiteX44" fmla="*/ 492631 w 936296"/>
                    <a:gd name="connsiteY44" fmla="*/ 223189 h 641721"/>
                    <a:gd name="connsiteX45" fmla="*/ 465478 w 936296"/>
                    <a:gd name="connsiteY45" fmla="*/ 237159 h 641721"/>
                    <a:gd name="connsiteX46" fmla="*/ 453065 w 936296"/>
                    <a:gd name="connsiteY46" fmla="*/ 230950 h 641721"/>
                    <a:gd name="connsiteX47" fmla="*/ 436774 w 936296"/>
                    <a:gd name="connsiteY47" fmla="*/ 227069 h 641721"/>
                    <a:gd name="connsiteX48" fmla="*/ 419706 w 936296"/>
                    <a:gd name="connsiteY48" fmla="*/ 223189 h 641721"/>
                    <a:gd name="connsiteX49" fmla="*/ 391777 w 936296"/>
                    <a:gd name="connsiteY49" fmla="*/ 216979 h 641721"/>
                    <a:gd name="connsiteX50" fmla="*/ 354539 w 936296"/>
                    <a:gd name="connsiteY50" fmla="*/ 216203 h 641721"/>
                    <a:gd name="connsiteX51" fmla="*/ 334368 w 936296"/>
                    <a:gd name="connsiteY51" fmla="*/ 213875 h 641721"/>
                    <a:gd name="connsiteX52" fmla="*/ 325059 w 936296"/>
                    <a:gd name="connsiteY52" fmla="*/ 197576 h 641721"/>
                    <a:gd name="connsiteX53" fmla="*/ 312646 w 936296"/>
                    <a:gd name="connsiteY53" fmla="*/ 184381 h 641721"/>
                    <a:gd name="connsiteX54" fmla="*/ 302561 w 936296"/>
                    <a:gd name="connsiteY54" fmla="*/ 177396 h 641721"/>
                    <a:gd name="connsiteX55" fmla="*/ 290924 w 936296"/>
                    <a:gd name="connsiteY55" fmla="*/ 170411 h 641721"/>
                    <a:gd name="connsiteX56" fmla="*/ 256013 w 936296"/>
                    <a:gd name="connsiteY56" fmla="*/ 161873 h 641721"/>
                    <a:gd name="connsiteX57" fmla="*/ 259892 w 936296"/>
                    <a:gd name="connsiteY57" fmla="*/ 149455 h 641721"/>
                    <a:gd name="connsiteX58" fmla="*/ 260668 w 936296"/>
                    <a:gd name="connsiteY58" fmla="*/ 133932 h 641721"/>
                    <a:gd name="connsiteX59" fmla="*/ 252134 w 936296"/>
                    <a:gd name="connsiteY59" fmla="*/ 122290 h 641721"/>
                    <a:gd name="connsiteX60" fmla="*/ 238945 w 936296"/>
                    <a:gd name="connsiteY60" fmla="*/ 111424 h 641721"/>
                    <a:gd name="connsiteX61" fmla="*/ 224981 w 936296"/>
                    <a:gd name="connsiteY61" fmla="*/ 103662 h 641721"/>
                    <a:gd name="connsiteX62" fmla="*/ 214120 w 936296"/>
                    <a:gd name="connsiteY62" fmla="*/ 88915 h 641721"/>
                    <a:gd name="connsiteX63" fmla="*/ 213344 w 936296"/>
                    <a:gd name="connsiteY63" fmla="*/ 87363 h 641721"/>
                    <a:gd name="connsiteX64" fmla="*/ 207137 w 936296"/>
                    <a:gd name="connsiteY64" fmla="*/ 86587 h 641721"/>
                    <a:gd name="connsiteX65" fmla="*/ 203259 w 936296"/>
                    <a:gd name="connsiteY65" fmla="*/ 84258 h 641721"/>
                    <a:gd name="connsiteX66" fmla="*/ 197828 w 936296"/>
                    <a:gd name="connsiteY66" fmla="*/ 94348 h 641721"/>
                    <a:gd name="connsiteX67" fmla="*/ 190846 w 936296"/>
                    <a:gd name="connsiteY67" fmla="*/ 102886 h 641721"/>
                    <a:gd name="connsiteX68" fmla="*/ 180761 w 936296"/>
                    <a:gd name="connsiteY68" fmla="*/ 114528 h 641721"/>
                    <a:gd name="connsiteX69" fmla="*/ 183088 w 936296"/>
                    <a:gd name="connsiteY69" fmla="*/ 126947 h 641721"/>
                    <a:gd name="connsiteX70" fmla="*/ 168348 w 936296"/>
                    <a:gd name="connsiteY70" fmla="*/ 132380 h 641721"/>
                    <a:gd name="connsiteX71" fmla="*/ 153608 w 936296"/>
                    <a:gd name="connsiteY71" fmla="*/ 130827 h 641721"/>
                    <a:gd name="connsiteX72" fmla="*/ 142746 w 936296"/>
                    <a:gd name="connsiteY72" fmla="*/ 130827 h 641721"/>
                    <a:gd name="connsiteX73" fmla="*/ 133437 w 936296"/>
                    <a:gd name="connsiteY73" fmla="*/ 161097 h 641721"/>
                    <a:gd name="connsiteX74" fmla="*/ 133437 w 936296"/>
                    <a:gd name="connsiteY74" fmla="*/ 168082 h 641721"/>
                    <a:gd name="connsiteX75" fmla="*/ 122576 w 936296"/>
                    <a:gd name="connsiteY75" fmla="*/ 164978 h 641721"/>
                    <a:gd name="connsiteX76" fmla="*/ 107836 w 936296"/>
                    <a:gd name="connsiteY76" fmla="*/ 168082 h 641721"/>
                    <a:gd name="connsiteX77" fmla="*/ 98526 w 936296"/>
                    <a:gd name="connsiteY77" fmla="*/ 174291 h 641721"/>
                    <a:gd name="connsiteX78" fmla="*/ 101629 w 936296"/>
                    <a:gd name="connsiteY78" fmla="*/ 187486 h 641721"/>
                    <a:gd name="connsiteX79" fmla="*/ 107836 w 936296"/>
                    <a:gd name="connsiteY79" fmla="*/ 204561 h 641721"/>
                    <a:gd name="connsiteX80" fmla="*/ 99302 w 936296"/>
                    <a:gd name="connsiteY80" fmla="*/ 216203 h 641721"/>
                    <a:gd name="connsiteX81" fmla="*/ 98526 w 936296"/>
                    <a:gd name="connsiteY81" fmla="*/ 225517 h 641721"/>
                    <a:gd name="connsiteX82" fmla="*/ 84562 w 936296"/>
                    <a:gd name="connsiteY82" fmla="*/ 232502 h 641721"/>
                    <a:gd name="connsiteX83" fmla="*/ 72149 w 936296"/>
                    <a:gd name="connsiteY83" fmla="*/ 239488 h 641721"/>
                    <a:gd name="connsiteX84" fmla="*/ 59736 w 936296"/>
                    <a:gd name="connsiteY84" fmla="*/ 246473 h 641721"/>
                    <a:gd name="connsiteX85" fmla="*/ 45772 w 936296"/>
                    <a:gd name="connsiteY85" fmla="*/ 250354 h 641721"/>
                    <a:gd name="connsiteX86" fmla="*/ 36463 w 936296"/>
                    <a:gd name="connsiteY86" fmla="*/ 256563 h 641721"/>
                    <a:gd name="connsiteX87" fmla="*/ 27153 w 936296"/>
                    <a:gd name="connsiteY87" fmla="*/ 253458 h 641721"/>
                    <a:gd name="connsiteX88" fmla="*/ 17843 w 936296"/>
                    <a:gd name="connsiteY88" fmla="*/ 256563 h 641721"/>
                    <a:gd name="connsiteX89" fmla="*/ 9310 w 936296"/>
                    <a:gd name="connsiteY89" fmla="*/ 261996 h 641721"/>
                    <a:gd name="connsiteX90" fmla="*/ 2328 w 936296"/>
                    <a:gd name="connsiteY90" fmla="*/ 265877 h 641721"/>
                    <a:gd name="connsiteX91" fmla="*/ 0 w 936296"/>
                    <a:gd name="connsiteY91" fmla="*/ 273638 h 641721"/>
                    <a:gd name="connsiteX92" fmla="*/ 0 w 936296"/>
                    <a:gd name="connsiteY92" fmla="*/ 273638 h 641721"/>
                    <a:gd name="connsiteX93" fmla="*/ 2328 w 936296"/>
                    <a:gd name="connsiteY93" fmla="*/ 286833 h 641721"/>
                    <a:gd name="connsiteX94" fmla="*/ 17843 w 936296"/>
                    <a:gd name="connsiteY94" fmla="*/ 296923 h 641721"/>
                    <a:gd name="connsiteX95" fmla="*/ 20947 w 936296"/>
                    <a:gd name="connsiteY95" fmla="*/ 317878 h 641721"/>
                    <a:gd name="connsiteX96" fmla="*/ 20171 w 936296"/>
                    <a:gd name="connsiteY96" fmla="*/ 317878 h 641721"/>
                    <a:gd name="connsiteX97" fmla="*/ 34135 w 936296"/>
                    <a:gd name="connsiteY97" fmla="*/ 329521 h 641721"/>
                    <a:gd name="connsiteX98" fmla="*/ 41893 w 936296"/>
                    <a:gd name="connsiteY98" fmla="*/ 341163 h 641721"/>
                    <a:gd name="connsiteX99" fmla="*/ 54306 w 936296"/>
                    <a:gd name="connsiteY99" fmla="*/ 347372 h 641721"/>
                    <a:gd name="connsiteX100" fmla="*/ 55082 w 936296"/>
                    <a:gd name="connsiteY100" fmla="*/ 345820 h 641721"/>
                    <a:gd name="connsiteX101" fmla="*/ 61288 w 936296"/>
                    <a:gd name="connsiteY101" fmla="*/ 345044 h 641721"/>
                    <a:gd name="connsiteX102" fmla="*/ 65167 w 936296"/>
                    <a:gd name="connsiteY102" fmla="*/ 348148 h 641721"/>
                    <a:gd name="connsiteX103" fmla="*/ 83010 w 936296"/>
                    <a:gd name="connsiteY103" fmla="*/ 338058 h 641721"/>
                    <a:gd name="connsiteX104" fmla="*/ 100854 w 936296"/>
                    <a:gd name="connsiteY104" fmla="*/ 352805 h 641721"/>
                    <a:gd name="connsiteX105" fmla="*/ 85338 w 936296"/>
                    <a:gd name="connsiteY105" fmla="*/ 371433 h 641721"/>
                    <a:gd name="connsiteX106" fmla="*/ 78355 w 936296"/>
                    <a:gd name="connsiteY106" fmla="*/ 372209 h 641721"/>
                    <a:gd name="connsiteX107" fmla="*/ 77580 w 936296"/>
                    <a:gd name="connsiteY107" fmla="*/ 377642 h 641721"/>
                    <a:gd name="connsiteX108" fmla="*/ 86113 w 936296"/>
                    <a:gd name="connsiteY108" fmla="*/ 390836 h 641721"/>
                    <a:gd name="connsiteX109" fmla="*/ 76804 w 936296"/>
                    <a:gd name="connsiteY109" fmla="*/ 396269 h 641721"/>
                    <a:gd name="connsiteX110" fmla="*/ 72925 w 936296"/>
                    <a:gd name="connsiteY110" fmla="*/ 403255 h 641721"/>
                    <a:gd name="connsiteX111" fmla="*/ 78355 w 936296"/>
                    <a:gd name="connsiteY111" fmla="*/ 415673 h 641721"/>
                    <a:gd name="connsiteX112" fmla="*/ 91544 w 936296"/>
                    <a:gd name="connsiteY112" fmla="*/ 424987 h 641721"/>
                    <a:gd name="connsiteX113" fmla="*/ 100854 w 936296"/>
                    <a:gd name="connsiteY113" fmla="*/ 432748 h 641721"/>
                    <a:gd name="connsiteX114" fmla="*/ 107836 w 936296"/>
                    <a:gd name="connsiteY114" fmla="*/ 439734 h 641721"/>
                    <a:gd name="connsiteX115" fmla="*/ 107836 w 936296"/>
                    <a:gd name="connsiteY115" fmla="*/ 440510 h 641721"/>
                    <a:gd name="connsiteX116" fmla="*/ 117145 w 936296"/>
                    <a:gd name="connsiteY116" fmla="*/ 437405 h 641721"/>
                    <a:gd name="connsiteX117" fmla="*/ 129558 w 936296"/>
                    <a:gd name="connsiteY117" fmla="*/ 439734 h 641721"/>
                    <a:gd name="connsiteX118" fmla="*/ 161366 w 936296"/>
                    <a:gd name="connsiteY118" fmla="*/ 463018 h 641721"/>
                    <a:gd name="connsiteX119" fmla="*/ 191622 w 936296"/>
                    <a:gd name="connsiteY119" fmla="*/ 475436 h 641721"/>
                    <a:gd name="connsiteX120" fmla="*/ 211793 w 936296"/>
                    <a:gd name="connsiteY120" fmla="*/ 479317 h 641721"/>
                    <a:gd name="connsiteX121" fmla="*/ 215672 w 936296"/>
                    <a:gd name="connsiteY121" fmla="*/ 479317 h 641721"/>
                    <a:gd name="connsiteX122" fmla="*/ 221102 w 936296"/>
                    <a:gd name="connsiteY122" fmla="*/ 475436 h 641721"/>
                    <a:gd name="connsiteX123" fmla="*/ 225757 w 936296"/>
                    <a:gd name="connsiteY123" fmla="*/ 483198 h 641721"/>
                    <a:gd name="connsiteX124" fmla="*/ 226532 w 936296"/>
                    <a:gd name="connsiteY124" fmla="*/ 490183 h 641721"/>
                    <a:gd name="connsiteX125" fmla="*/ 230411 w 936296"/>
                    <a:gd name="connsiteY125" fmla="*/ 483974 h 641721"/>
                    <a:gd name="connsiteX126" fmla="*/ 241273 w 936296"/>
                    <a:gd name="connsiteY126" fmla="*/ 474660 h 641721"/>
                    <a:gd name="connsiteX127" fmla="*/ 253685 w 936296"/>
                    <a:gd name="connsiteY127" fmla="*/ 476988 h 641721"/>
                    <a:gd name="connsiteX128" fmla="*/ 271529 w 936296"/>
                    <a:gd name="connsiteY128" fmla="*/ 481645 h 641721"/>
                    <a:gd name="connsiteX129" fmla="*/ 276959 w 936296"/>
                    <a:gd name="connsiteY129" fmla="*/ 480093 h 641721"/>
                    <a:gd name="connsiteX130" fmla="*/ 284717 w 936296"/>
                    <a:gd name="connsiteY130" fmla="*/ 473108 h 641721"/>
                    <a:gd name="connsiteX131" fmla="*/ 290924 w 936296"/>
                    <a:gd name="connsiteY131" fmla="*/ 466899 h 641721"/>
                    <a:gd name="connsiteX132" fmla="*/ 304112 w 936296"/>
                    <a:gd name="connsiteY132" fmla="*/ 458361 h 641721"/>
                    <a:gd name="connsiteX133" fmla="*/ 322731 w 936296"/>
                    <a:gd name="connsiteY133" fmla="*/ 457585 h 641721"/>
                    <a:gd name="connsiteX134" fmla="*/ 330489 w 936296"/>
                    <a:gd name="connsiteY134" fmla="*/ 456033 h 641721"/>
                    <a:gd name="connsiteX135" fmla="*/ 336696 w 936296"/>
                    <a:gd name="connsiteY135" fmla="*/ 466122 h 641721"/>
                    <a:gd name="connsiteX136" fmla="*/ 346005 w 936296"/>
                    <a:gd name="connsiteY136" fmla="*/ 470779 h 641721"/>
                    <a:gd name="connsiteX137" fmla="*/ 348333 w 936296"/>
                    <a:gd name="connsiteY137" fmla="*/ 469227 h 641721"/>
                    <a:gd name="connsiteX138" fmla="*/ 358418 w 936296"/>
                    <a:gd name="connsiteY138" fmla="*/ 473884 h 641721"/>
                    <a:gd name="connsiteX139" fmla="*/ 361521 w 936296"/>
                    <a:gd name="connsiteY139" fmla="*/ 482422 h 641721"/>
                    <a:gd name="connsiteX140" fmla="*/ 367727 w 936296"/>
                    <a:gd name="connsiteY140" fmla="*/ 490183 h 641721"/>
                    <a:gd name="connsiteX141" fmla="*/ 363848 w 936296"/>
                    <a:gd name="connsiteY141" fmla="*/ 512691 h 641721"/>
                    <a:gd name="connsiteX142" fmla="*/ 351436 w 936296"/>
                    <a:gd name="connsiteY142" fmla="*/ 534423 h 641721"/>
                    <a:gd name="connsiteX143" fmla="*/ 354539 w 936296"/>
                    <a:gd name="connsiteY143" fmla="*/ 542185 h 641721"/>
                    <a:gd name="connsiteX144" fmla="*/ 368504 w 936296"/>
                    <a:gd name="connsiteY144" fmla="*/ 545289 h 641721"/>
                    <a:gd name="connsiteX145" fmla="*/ 373158 w 936296"/>
                    <a:gd name="connsiteY145" fmla="*/ 557708 h 641721"/>
                    <a:gd name="connsiteX146" fmla="*/ 379364 w 936296"/>
                    <a:gd name="connsiteY146" fmla="*/ 564693 h 641721"/>
                    <a:gd name="connsiteX147" fmla="*/ 379364 w 936296"/>
                    <a:gd name="connsiteY147" fmla="*/ 574783 h 641721"/>
                    <a:gd name="connsiteX148" fmla="*/ 387898 w 936296"/>
                    <a:gd name="connsiteY148" fmla="*/ 578664 h 641721"/>
                    <a:gd name="connsiteX149" fmla="*/ 397208 w 936296"/>
                    <a:gd name="connsiteY149" fmla="*/ 584097 h 641721"/>
                    <a:gd name="connsiteX150" fmla="*/ 404190 w 936296"/>
                    <a:gd name="connsiteY150" fmla="*/ 582544 h 641721"/>
                    <a:gd name="connsiteX151" fmla="*/ 411948 w 936296"/>
                    <a:gd name="connsiteY151" fmla="*/ 589530 h 641721"/>
                    <a:gd name="connsiteX152" fmla="*/ 412724 w 936296"/>
                    <a:gd name="connsiteY152" fmla="*/ 577111 h 641721"/>
                    <a:gd name="connsiteX153" fmla="*/ 415051 w 936296"/>
                    <a:gd name="connsiteY153" fmla="*/ 569350 h 641721"/>
                    <a:gd name="connsiteX154" fmla="*/ 425137 w 936296"/>
                    <a:gd name="connsiteY154" fmla="*/ 565469 h 641721"/>
                    <a:gd name="connsiteX155" fmla="*/ 436774 w 936296"/>
                    <a:gd name="connsiteY155" fmla="*/ 563917 h 641721"/>
                    <a:gd name="connsiteX156" fmla="*/ 449962 w 936296"/>
                    <a:gd name="connsiteY156" fmla="*/ 563917 h 641721"/>
                    <a:gd name="connsiteX157" fmla="*/ 460047 w 936296"/>
                    <a:gd name="connsiteY157" fmla="*/ 562365 h 641721"/>
                    <a:gd name="connsiteX158" fmla="*/ 472460 w 936296"/>
                    <a:gd name="connsiteY158" fmla="*/ 554603 h 641721"/>
                    <a:gd name="connsiteX159" fmla="*/ 485649 w 936296"/>
                    <a:gd name="connsiteY159" fmla="*/ 561588 h 641721"/>
                    <a:gd name="connsiteX160" fmla="*/ 490303 w 936296"/>
                    <a:gd name="connsiteY160" fmla="*/ 570902 h 641721"/>
                    <a:gd name="connsiteX161" fmla="*/ 505819 w 936296"/>
                    <a:gd name="connsiteY161" fmla="*/ 582544 h 641721"/>
                    <a:gd name="connsiteX162" fmla="*/ 508922 w 936296"/>
                    <a:gd name="connsiteY162" fmla="*/ 584873 h 641721"/>
                    <a:gd name="connsiteX163" fmla="*/ 518232 w 936296"/>
                    <a:gd name="connsiteY163" fmla="*/ 582544 h 641721"/>
                    <a:gd name="connsiteX164" fmla="*/ 526766 w 936296"/>
                    <a:gd name="connsiteY164" fmla="*/ 583321 h 641721"/>
                    <a:gd name="connsiteX165" fmla="*/ 536075 w 936296"/>
                    <a:gd name="connsiteY165" fmla="*/ 583321 h 641721"/>
                    <a:gd name="connsiteX166" fmla="*/ 539954 w 936296"/>
                    <a:gd name="connsiteY166" fmla="*/ 589530 h 641721"/>
                    <a:gd name="connsiteX167" fmla="*/ 543058 w 936296"/>
                    <a:gd name="connsiteY167" fmla="*/ 603500 h 641721"/>
                    <a:gd name="connsiteX168" fmla="*/ 546937 w 936296"/>
                    <a:gd name="connsiteY168" fmla="*/ 596515 h 641721"/>
                    <a:gd name="connsiteX169" fmla="*/ 568659 w 936296"/>
                    <a:gd name="connsiteY169" fmla="*/ 583321 h 641721"/>
                    <a:gd name="connsiteX170" fmla="*/ 598915 w 936296"/>
                    <a:gd name="connsiteY170" fmla="*/ 565469 h 641721"/>
                    <a:gd name="connsiteX171" fmla="*/ 614431 w 936296"/>
                    <a:gd name="connsiteY171" fmla="*/ 566245 h 641721"/>
                    <a:gd name="connsiteX172" fmla="*/ 641583 w 936296"/>
                    <a:gd name="connsiteY172" fmla="*/ 561588 h 641721"/>
                    <a:gd name="connsiteX173" fmla="*/ 650893 w 936296"/>
                    <a:gd name="connsiteY173" fmla="*/ 553827 h 641721"/>
                    <a:gd name="connsiteX174" fmla="*/ 660203 w 936296"/>
                    <a:gd name="connsiteY174" fmla="*/ 546066 h 641721"/>
                    <a:gd name="connsiteX175" fmla="*/ 669512 w 936296"/>
                    <a:gd name="connsiteY175" fmla="*/ 536752 h 641721"/>
                    <a:gd name="connsiteX176" fmla="*/ 680373 w 936296"/>
                    <a:gd name="connsiteY176" fmla="*/ 529766 h 641721"/>
                    <a:gd name="connsiteX177" fmla="*/ 688131 w 936296"/>
                    <a:gd name="connsiteY177" fmla="*/ 522005 h 641721"/>
                    <a:gd name="connsiteX178" fmla="*/ 695114 w 936296"/>
                    <a:gd name="connsiteY178" fmla="*/ 516572 h 641721"/>
                    <a:gd name="connsiteX179" fmla="*/ 697441 w 936296"/>
                    <a:gd name="connsiteY179" fmla="*/ 504930 h 641721"/>
                    <a:gd name="connsiteX180" fmla="*/ 695114 w 936296"/>
                    <a:gd name="connsiteY180" fmla="*/ 497168 h 641721"/>
                    <a:gd name="connsiteX181" fmla="*/ 705975 w 936296"/>
                    <a:gd name="connsiteY181" fmla="*/ 491735 h 641721"/>
                    <a:gd name="connsiteX182" fmla="*/ 712957 w 936296"/>
                    <a:gd name="connsiteY182" fmla="*/ 480869 h 641721"/>
                    <a:gd name="connsiteX183" fmla="*/ 723042 w 936296"/>
                    <a:gd name="connsiteY183" fmla="*/ 471555 h 641721"/>
                    <a:gd name="connsiteX184" fmla="*/ 726145 w 936296"/>
                    <a:gd name="connsiteY184" fmla="*/ 459137 h 641721"/>
                    <a:gd name="connsiteX185" fmla="*/ 728473 w 936296"/>
                    <a:gd name="connsiteY185" fmla="*/ 452928 h 641721"/>
                    <a:gd name="connsiteX186" fmla="*/ 735455 w 936296"/>
                    <a:gd name="connsiteY186" fmla="*/ 443614 h 641721"/>
                    <a:gd name="connsiteX187" fmla="*/ 729249 w 936296"/>
                    <a:gd name="connsiteY187" fmla="*/ 442062 h 641721"/>
                    <a:gd name="connsiteX188" fmla="*/ 719939 w 936296"/>
                    <a:gd name="connsiteY188" fmla="*/ 438957 h 641721"/>
                    <a:gd name="connsiteX189" fmla="*/ 714509 w 936296"/>
                    <a:gd name="connsiteY189" fmla="*/ 435853 h 641721"/>
                    <a:gd name="connsiteX190" fmla="*/ 730800 w 936296"/>
                    <a:gd name="connsiteY190" fmla="*/ 428091 h 641721"/>
                    <a:gd name="connsiteX191" fmla="*/ 721491 w 936296"/>
                    <a:gd name="connsiteY191" fmla="*/ 419554 h 641721"/>
                    <a:gd name="connsiteX192" fmla="*/ 707526 w 936296"/>
                    <a:gd name="connsiteY192" fmla="*/ 409464 h 641721"/>
                    <a:gd name="connsiteX193" fmla="*/ 716060 w 936296"/>
                    <a:gd name="connsiteY193" fmla="*/ 408688 h 641721"/>
                    <a:gd name="connsiteX194" fmla="*/ 730024 w 936296"/>
                    <a:gd name="connsiteY194" fmla="*/ 411792 h 641721"/>
                    <a:gd name="connsiteX195" fmla="*/ 716836 w 936296"/>
                    <a:gd name="connsiteY195" fmla="*/ 397045 h 641721"/>
                    <a:gd name="connsiteX196" fmla="*/ 713733 w 936296"/>
                    <a:gd name="connsiteY196" fmla="*/ 387732 h 641721"/>
                    <a:gd name="connsiteX197" fmla="*/ 703647 w 936296"/>
                    <a:gd name="connsiteY197" fmla="*/ 369104 h 641721"/>
                    <a:gd name="connsiteX198" fmla="*/ 689683 w 936296"/>
                    <a:gd name="connsiteY198" fmla="*/ 359790 h 641721"/>
                    <a:gd name="connsiteX199" fmla="*/ 697441 w 936296"/>
                    <a:gd name="connsiteY199" fmla="*/ 345044 h 641721"/>
                    <a:gd name="connsiteX200" fmla="*/ 705199 w 936296"/>
                    <a:gd name="connsiteY200" fmla="*/ 336506 h 641721"/>
                    <a:gd name="connsiteX201" fmla="*/ 713733 w 936296"/>
                    <a:gd name="connsiteY201" fmla="*/ 330297 h 641721"/>
                    <a:gd name="connsiteX202" fmla="*/ 723042 w 936296"/>
                    <a:gd name="connsiteY202" fmla="*/ 325640 h 641721"/>
                    <a:gd name="connsiteX203" fmla="*/ 740886 w 936296"/>
                    <a:gd name="connsiteY203" fmla="*/ 320207 h 641721"/>
                    <a:gd name="connsiteX204" fmla="*/ 731576 w 936296"/>
                    <a:gd name="connsiteY204" fmla="*/ 310117 h 641721"/>
                    <a:gd name="connsiteX205" fmla="*/ 716060 w 936296"/>
                    <a:gd name="connsiteY205" fmla="*/ 303908 h 641721"/>
                    <a:gd name="connsiteX206" fmla="*/ 695114 w 936296"/>
                    <a:gd name="connsiteY206" fmla="*/ 317878 h 641721"/>
                    <a:gd name="connsiteX207" fmla="*/ 685804 w 936296"/>
                    <a:gd name="connsiteY207" fmla="*/ 305460 h 641721"/>
                    <a:gd name="connsiteX208" fmla="*/ 669512 w 936296"/>
                    <a:gd name="connsiteY208" fmla="*/ 300027 h 641721"/>
                    <a:gd name="connsiteX209" fmla="*/ 669512 w 936296"/>
                    <a:gd name="connsiteY209" fmla="*/ 280624 h 641721"/>
                    <a:gd name="connsiteX210" fmla="*/ 688907 w 936296"/>
                    <a:gd name="connsiteY210" fmla="*/ 275190 h 641721"/>
                    <a:gd name="connsiteX211" fmla="*/ 706751 w 936296"/>
                    <a:gd name="connsiteY211" fmla="*/ 262772 h 641721"/>
                    <a:gd name="connsiteX212" fmla="*/ 733128 w 936296"/>
                    <a:gd name="connsiteY212" fmla="*/ 252682 h 641721"/>
                    <a:gd name="connsiteX213" fmla="*/ 722266 w 936296"/>
                    <a:gd name="connsiteY213" fmla="*/ 273638 h 641721"/>
                    <a:gd name="connsiteX214" fmla="*/ 719939 w 936296"/>
                    <a:gd name="connsiteY214" fmla="*/ 285280 h 641721"/>
                    <a:gd name="connsiteX215" fmla="*/ 730800 w 936296"/>
                    <a:gd name="connsiteY215" fmla="*/ 285280 h 641721"/>
                    <a:gd name="connsiteX216" fmla="*/ 759505 w 936296"/>
                    <a:gd name="connsiteY216" fmla="*/ 268981 h 641721"/>
                    <a:gd name="connsiteX217" fmla="*/ 767263 w 936296"/>
                    <a:gd name="connsiteY217" fmla="*/ 268205 h 641721"/>
                    <a:gd name="connsiteX218" fmla="*/ 771918 w 936296"/>
                    <a:gd name="connsiteY218" fmla="*/ 261220 h 641721"/>
                    <a:gd name="connsiteX219" fmla="*/ 801398 w 936296"/>
                    <a:gd name="connsiteY219" fmla="*/ 244921 h 641721"/>
                    <a:gd name="connsiteX220" fmla="*/ 811483 w 936296"/>
                    <a:gd name="connsiteY220" fmla="*/ 234055 h 641721"/>
                    <a:gd name="connsiteX221" fmla="*/ 821568 w 936296"/>
                    <a:gd name="connsiteY221" fmla="*/ 237935 h 641721"/>
                    <a:gd name="connsiteX222" fmla="*/ 831654 w 936296"/>
                    <a:gd name="connsiteY222" fmla="*/ 234831 h 641721"/>
                    <a:gd name="connsiteX223" fmla="*/ 837860 w 936296"/>
                    <a:gd name="connsiteY223" fmla="*/ 228622 h 641721"/>
                    <a:gd name="connsiteX224" fmla="*/ 848721 w 936296"/>
                    <a:gd name="connsiteY224" fmla="*/ 220860 h 641721"/>
                    <a:gd name="connsiteX225" fmla="*/ 858031 w 936296"/>
                    <a:gd name="connsiteY225" fmla="*/ 208442 h 641721"/>
                    <a:gd name="connsiteX226" fmla="*/ 871219 w 936296"/>
                    <a:gd name="connsiteY226" fmla="*/ 213099 h 641721"/>
                    <a:gd name="connsiteX227" fmla="*/ 875874 w 936296"/>
                    <a:gd name="connsiteY227" fmla="*/ 213875 h 641721"/>
                    <a:gd name="connsiteX228" fmla="*/ 879753 w 936296"/>
                    <a:gd name="connsiteY228" fmla="*/ 210770 h 641721"/>
                    <a:gd name="connsiteX229" fmla="*/ 878977 w 936296"/>
                    <a:gd name="connsiteY229" fmla="*/ 196023 h 641721"/>
                    <a:gd name="connsiteX230" fmla="*/ 878201 w 936296"/>
                    <a:gd name="connsiteY230" fmla="*/ 182829 h 641721"/>
                    <a:gd name="connsiteX231" fmla="*/ 880529 w 936296"/>
                    <a:gd name="connsiteY231" fmla="*/ 171963 h 641721"/>
                    <a:gd name="connsiteX232" fmla="*/ 893717 w 936296"/>
                    <a:gd name="connsiteY232" fmla="*/ 165754 h 641721"/>
                    <a:gd name="connsiteX233" fmla="*/ 907682 w 936296"/>
                    <a:gd name="connsiteY233" fmla="*/ 165754 h 641721"/>
                    <a:gd name="connsiteX234" fmla="*/ 915440 w 936296"/>
                    <a:gd name="connsiteY234" fmla="*/ 155664 h 641721"/>
                    <a:gd name="connsiteX235" fmla="*/ 924749 w 936296"/>
                    <a:gd name="connsiteY235" fmla="*/ 144022 h 641721"/>
                    <a:gd name="connsiteX236" fmla="*/ 933283 w 936296"/>
                    <a:gd name="connsiteY236" fmla="*/ 123842 h 641721"/>
                    <a:gd name="connsiteX237" fmla="*/ 934835 w 936296"/>
                    <a:gd name="connsiteY237" fmla="*/ 114528 h 641721"/>
                    <a:gd name="connsiteX238" fmla="*/ 709078 w 936296"/>
                    <a:gd name="connsiteY238" fmla="*/ 551499 h 641721"/>
                    <a:gd name="connsiteX239" fmla="*/ 717612 w 936296"/>
                    <a:gd name="connsiteY239" fmla="*/ 577887 h 641721"/>
                    <a:gd name="connsiteX240" fmla="*/ 737007 w 936296"/>
                    <a:gd name="connsiteY240" fmla="*/ 529766 h 641721"/>
                    <a:gd name="connsiteX241" fmla="*/ 709078 w 936296"/>
                    <a:gd name="connsiteY241" fmla="*/ 551499 h 641721"/>
                    <a:gd name="connsiteX242" fmla="*/ 543833 w 936296"/>
                    <a:gd name="connsiteY242" fmla="*/ 614366 h 641721"/>
                    <a:gd name="connsiteX243" fmla="*/ 528317 w 936296"/>
                    <a:gd name="connsiteY243" fmla="*/ 635322 h 641721"/>
                    <a:gd name="connsiteX244" fmla="*/ 554695 w 936296"/>
                    <a:gd name="connsiteY244" fmla="*/ 633770 h 641721"/>
                    <a:gd name="connsiteX245" fmla="*/ 563228 w 936296"/>
                    <a:gd name="connsiteY245" fmla="*/ 615143 h 641721"/>
                    <a:gd name="connsiteX246" fmla="*/ 543833 w 936296"/>
                    <a:gd name="connsiteY246" fmla="*/ 614366 h 64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Lst>
                  <a:rect l="l" t="t" r="r" b="b"/>
                  <a:pathLst>
                    <a:path w="936296" h="641721">
                      <a:moveTo>
                        <a:pt x="934835" y="114528"/>
                      </a:moveTo>
                      <a:cubicBezTo>
                        <a:pt x="935610" y="105991"/>
                        <a:pt x="925525" y="109095"/>
                        <a:pt x="922422" y="111424"/>
                      </a:cubicBezTo>
                      <a:cubicBezTo>
                        <a:pt x="919319" y="113752"/>
                        <a:pt x="910009" y="111424"/>
                        <a:pt x="906906" y="116857"/>
                      </a:cubicBezTo>
                      <a:cubicBezTo>
                        <a:pt x="903803" y="122290"/>
                        <a:pt x="899148" y="119185"/>
                        <a:pt x="892942" y="119961"/>
                      </a:cubicBezTo>
                      <a:cubicBezTo>
                        <a:pt x="886735" y="120737"/>
                        <a:pt x="877426" y="118409"/>
                        <a:pt x="877426" y="113752"/>
                      </a:cubicBezTo>
                      <a:cubicBezTo>
                        <a:pt x="878201" y="109871"/>
                        <a:pt x="873547" y="105214"/>
                        <a:pt x="874322" y="100557"/>
                      </a:cubicBezTo>
                      <a:cubicBezTo>
                        <a:pt x="875098" y="95124"/>
                        <a:pt x="868116" y="97453"/>
                        <a:pt x="863462" y="92796"/>
                      </a:cubicBezTo>
                      <a:cubicBezTo>
                        <a:pt x="858806" y="88139"/>
                        <a:pt x="849497" y="85035"/>
                        <a:pt x="847946" y="85811"/>
                      </a:cubicBezTo>
                      <a:cubicBezTo>
                        <a:pt x="846394" y="86587"/>
                        <a:pt x="840188" y="80378"/>
                        <a:pt x="832430" y="80378"/>
                      </a:cubicBezTo>
                      <a:cubicBezTo>
                        <a:pt x="824672" y="79602"/>
                        <a:pt x="825447" y="74945"/>
                        <a:pt x="826223" y="71840"/>
                      </a:cubicBezTo>
                      <a:cubicBezTo>
                        <a:pt x="826999" y="68736"/>
                        <a:pt x="820017" y="58646"/>
                        <a:pt x="818465" y="53213"/>
                      </a:cubicBezTo>
                      <a:cubicBezTo>
                        <a:pt x="816914" y="47780"/>
                        <a:pt x="811483" y="47003"/>
                        <a:pt x="809156" y="34585"/>
                      </a:cubicBezTo>
                      <a:cubicBezTo>
                        <a:pt x="806828" y="22943"/>
                        <a:pt x="800622" y="26047"/>
                        <a:pt x="801398" y="20614"/>
                      </a:cubicBezTo>
                      <a:cubicBezTo>
                        <a:pt x="802949" y="15181"/>
                        <a:pt x="793640" y="12077"/>
                        <a:pt x="791313" y="8972"/>
                      </a:cubicBezTo>
                      <a:cubicBezTo>
                        <a:pt x="788985" y="5868"/>
                        <a:pt x="779676" y="7420"/>
                        <a:pt x="772693" y="3539"/>
                      </a:cubicBezTo>
                      <a:cubicBezTo>
                        <a:pt x="765711" y="-341"/>
                        <a:pt x="761832" y="2763"/>
                        <a:pt x="754850" y="435"/>
                      </a:cubicBezTo>
                      <a:cubicBezTo>
                        <a:pt x="748644" y="-1118"/>
                        <a:pt x="733903" y="1987"/>
                        <a:pt x="731576" y="1987"/>
                      </a:cubicBezTo>
                      <a:cubicBezTo>
                        <a:pt x="730024" y="1987"/>
                        <a:pt x="718387" y="-341"/>
                        <a:pt x="711405" y="8196"/>
                      </a:cubicBezTo>
                      <a:cubicBezTo>
                        <a:pt x="705199" y="16734"/>
                        <a:pt x="709854" y="16734"/>
                        <a:pt x="712957" y="16734"/>
                      </a:cubicBezTo>
                      <a:cubicBezTo>
                        <a:pt x="716060" y="16734"/>
                        <a:pt x="716836" y="25271"/>
                        <a:pt x="717612" y="27600"/>
                      </a:cubicBezTo>
                      <a:cubicBezTo>
                        <a:pt x="718387" y="30704"/>
                        <a:pt x="712957" y="34585"/>
                        <a:pt x="710630" y="35361"/>
                      </a:cubicBezTo>
                      <a:cubicBezTo>
                        <a:pt x="708302" y="36137"/>
                        <a:pt x="702096" y="46227"/>
                        <a:pt x="701320" y="50108"/>
                      </a:cubicBezTo>
                      <a:cubicBezTo>
                        <a:pt x="700544" y="53989"/>
                        <a:pt x="692786" y="63302"/>
                        <a:pt x="693562" y="66407"/>
                      </a:cubicBezTo>
                      <a:cubicBezTo>
                        <a:pt x="694338" y="69512"/>
                        <a:pt x="689683" y="72616"/>
                        <a:pt x="686580" y="73392"/>
                      </a:cubicBezTo>
                      <a:cubicBezTo>
                        <a:pt x="683477" y="74169"/>
                        <a:pt x="674943" y="80378"/>
                        <a:pt x="671840" y="81154"/>
                      </a:cubicBezTo>
                      <a:cubicBezTo>
                        <a:pt x="668736" y="81930"/>
                        <a:pt x="657875" y="80378"/>
                        <a:pt x="656324" y="77273"/>
                      </a:cubicBezTo>
                      <a:cubicBezTo>
                        <a:pt x="655548" y="76497"/>
                        <a:pt x="654772" y="75721"/>
                        <a:pt x="653220" y="74945"/>
                      </a:cubicBezTo>
                      <a:lnTo>
                        <a:pt x="640808" y="99781"/>
                      </a:lnTo>
                      <a:lnTo>
                        <a:pt x="640032" y="107543"/>
                      </a:lnTo>
                      <a:cubicBezTo>
                        <a:pt x="640032" y="107543"/>
                        <a:pt x="632274" y="109871"/>
                        <a:pt x="637704" y="115304"/>
                      </a:cubicBezTo>
                      <a:cubicBezTo>
                        <a:pt x="643911" y="121514"/>
                        <a:pt x="644687" y="116080"/>
                        <a:pt x="653996" y="116080"/>
                      </a:cubicBezTo>
                      <a:cubicBezTo>
                        <a:pt x="663306" y="116080"/>
                        <a:pt x="667185" y="123066"/>
                        <a:pt x="668736" y="118409"/>
                      </a:cubicBezTo>
                      <a:cubicBezTo>
                        <a:pt x="671064" y="113752"/>
                        <a:pt x="678822" y="110647"/>
                        <a:pt x="683477" y="116080"/>
                      </a:cubicBezTo>
                      <a:cubicBezTo>
                        <a:pt x="688131" y="122290"/>
                        <a:pt x="704423" y="132380"/>
                        <a:pt x="703647" y="137036"/>
                      </a:cubicBezTo>
                      <a:cubicBezTo>
                        <a:pt x="702872" y="141693"/>
                        <a:pt x="693562" y="140917"/>
                        <a:pt x="687356" y="139365"/>
                      </a:cubicBezTo>
                      <a:cubicBezTo>
                        <a:pt x="681149" y="137036"/>
                        <a:pt x="673391" y="143246"/>
                        <a:pt x="667185" y="143246"/>
                      </a:cubicBezTo>
                      <a:cubicBezTo>
                        <a:pt x="660978" y="143246"/>
                        <a:pt x="653996" y="145574"/>
                        <a:pt x="647790" y="151007"/>
                      </a:cubicBezTo>
                      <a:cubicBezTo>
                        <a:pt x="641583" y="157216"/>
                        <a:pt x="643135" y="163425"/>
                        <a:pt x="633826" y="164202"/>
                      </a:cubicBezTo>
                      <a:cubicBezTo>
                        <a:pt x="624516" y="164978"/>
                        <a:pt x="620637" y="164202"/>
                        <a:pt x="610552" y="171187"/>
                      </a:cubicBezTo>
                      <a:cubicBezTo>
                        <a:pt x="600466" y="178172"/>
                        <a:pt x="589605" y="175068"/>
                        <a:pt x="585727" y="173515"/>
                      </a:cubicBezTo>
                      <a:cubicBezTo>
                        <a:pt x="581848" y="171187"/>
                        <a:pt x="574865" y="170411"/>
                        <a:pt x="570986" y="177396"/>
                      </a:cubicBezTo>
                      <a:cubicBezTo>
                        <a:pt x="567107" y="184381"/>
                        <a:pt x="575641" y="187486"/>
                        <a:pt x="574865" y="195247"/>
                      </a:cubicBezTo>
                      <a:cubicBezTo>
                        <a:pt x="574090" y="203009"/>
                        <a:pt x="564004" y="201456"/>
                        <a:pt x="555470" y="209994"/>
                      </a:cubicBezTo>
                      <a:cubicBezTo>
                        <a:pt x="547712" y="219308"/>
                        <a:pt x="534524" y="223189"/>
                        <a:pt x="527542" y="222413"/>
                      </a:cubicBezTo>
                      <a:cubicBezTo>
                        <a:pt x="520559" y="221636"/>
                        <a:pt x="505819" y="217756"/>
                        <a:pt x="492631" y="223189"/>
                      </a:cubicBezTo>
                      <a:cubicBezTo>
                        <a:pt x="479442" y="229398"/>
                        <a:pt x="470133" y="237935"/>
                        <a:pt x="465478" y="237159"/>
                      </a:cubicBezTo>
                      <a:cubicBezTo>
                        <a:pt x="460823" y="236383"/>
                        <a:pt x="460823" y="230174"/>
                        <a:pt x="453065" y="230950"/>
                      </a:cubicBezTo>
                      <a:cubicBezTo>
                        <a:pt x="446083" y="231726"/>
                        <a:pt x="442204" y="230174"/>
                        <a:pt x="436774" y="227069"/>
                      </a:cubicBezTo>
                      <a:cubicBezTo>
                        <a:pt x="432118" y="223965"/>
                        <a:pt x="427464" y="229398"/>
                        <a:pt x="419706" y="223189"/>
                      </a:cubicBezTo>
                      <a:cubicBezTo>
                        <a:pt x="411948" y="216979"/>
                        <a:pt x="397984" y="218532"/>
                        <a:pt x="391777" y="216979"/>
                      </a:cubicBezTo>
                      <a:cubicBezTo>
                        <a:pt x="385571" y="216203"/>
                        <a:pt x="362297" y="216979"/>
                        <a:pt x="354539" y="216203"/>
                      </a:cubicBezTo>
                      <a:cubicBezTo>
                        <a:pt x="346781" y="215427"/>
                        <a:pt x="335144" y="218532"/>
                        <a:pt x="334368" y="213875"/>
                      </a:cubicBezTo>
                      <a:cubicBezTo>
                        <a:pt x="333593" y="209994"/>
                        <a:pt x="327386" y="206890"/>
                        <a:pt x="325059" y="197576"/>
                      </a:cubicBezTo>
                      <a:cubicBezTo>
                        <a:pt x="322731" y="188262"/>
                        <a:pt x="318077" y="185157"/>
                        <a:pt x="312646" y="184381"/>
                      </a:cubicBezTo>
                      <a:cubicBezTo>
                        <a:pt x="307991" y="183605"/>
                        <a:pt x="307215" y="178172"/>
                        <a:pt x="302561" y="177396"/>
                      </a:cubicBezTo>
                      <a:cubicBezTo>
                        <a:pt x="300233" y="177396"/>
                        <a:pt x="297906" y="170411"/>
                        <a:pt x="290924" y="170411"/>
                      </a:cubicBezTo>
                      <a:cubicBezTo>
                        <a:pt x="283942" y="170411"/>
                        <a:pt x="259116" y="167306"/>
                        <a:pt x="256013" y="161873"/>
                      </a:cubicBezTo>
                      <a:cubicBezTo>
                        <a:pt x="252134" y="156440"/>
                        <a:pt x="259892" y="154888"/>
                        <a:pt x="259892" y="149455"/>
                      </a:cubicBezTo>
                      <a:cubicBezTo>
                        <a:pt x="259892" y="144022"/>
                        <a:pt x="263771" y="136260"/>
                        <a:pt x="260668" y="133932"/>
                      </a:cubicBezTo>
                      <a:cubicBezTo>
                        <a:pt x="257564" y="131603"/>
                        <a:pt x="252910" y="126947"/>
                        <a:pt x="252134" y="122290"/>
                      </a:cubicBezTo>
                      <a:cubicBezTo>
                        <a:pt x="251358" y="117633"/>
                        <a:pt x="243600" y="111424"/>
                        <a:pt x="238945" y="111424"/>
                      </a:cubicBezTo>
                      <a:cubicBezTo>
                        <a:pt x="233515" y="111424"/>
                        <a:pt x="229636" y="107543"/>
                        <a:pt x="224981" y="103662"/>
                      </a:cubicBezTo>
                      <a:cubicBezTo>
                        <a:pt x="220326" y="99781"/>
                        <a:pt x="215672" y="99781"/>
                        <a:pt x="214120" y="88915"/>
                      </a:cubicBezTo>
                      <a:cubicBezTo>
                        <a:pt x="214120" y="88139"/>
                        <a:pt x="214120" y="87363"/>
                        <a:pt x="213344" y="87363"/>
                      </a:cubicBezTo>
                      <a:cubicBezTo>
                        <a:pt x="211793" y="87363"/>
                        <a:pt x="208689" y="86587"/>
                        <a:pt x="207137" y="86587"/>
                      </a:cubicBezTo>
                      <a:cubicBezTo>
                        <a:pt x="205586" y="86587"/>
                        <a:pt x="204035" y="85811"/>
                        <a:pt x="203259" y="84258"/>
                      </a:cubicBezTo>
                      <a:cubicBezTo>
                        <a:pt x="201707" y="88915"/>
                        <a:pt x="197828" y="90468"/>
                        <a:pt x="197828" y="94348"/>
                      </a:cubicBezTo>
                      <a:cubicBezTo>
                        <a:pt x="197828" y="98229"/>
                        <a:pt x="196277" y="102886"/>
                        <a:pt x="190846" y="102886"/>
                      </a:cubicBezTo>
                      <a:cubicBezTo>
                        <a:pt x="185415" y="102886"/>
                        <a:pt x="180761" y="106767"/>
                        <a:pt x="180761" y="114528"/>
                      </a:cubicBezTo>
                      <a:cubicBezTo>
                        <a:pt x="180761" y="122290"/>
                        <a:pt x="185415" y="123842"/>
                        <a:pt x="183088" y="126947"/>
                      </a:cubicBezTo>
                      <a:cubicBezTo>
                        <a:pt x="180761" y="130827"/>
                        <a:pt x="171451" y="133932"/>
                        <a:pt x="168348" y="132380"/>
                      </a:cubicBezTo>
                      <a:cubicBezTo>
                        <a:pt x="165245" y="130827"/>
                        <a:pt x="159038" y="131603"/>
                        <a:pt x="153608" y="130827"/>
                      </a:cubicBezTo>
                      <a:cubicBezTo>
                        <a:pt x="148177" y="130051"/>
                        <a:pt x="144298" y="123842"/>
                        <a:pt x="142746" y="130827"/>
                      </a:cubicBezTo>
                      <a:cubicBezTo>
                        <a:pt x="141195" y="137813"/>
                        <a:pt x="130334" y="158768"/>
                        <a:pt x="133437" y="161097"/>
                      </a:cubicBezTo>
                      <a:cubicBezTo>
                        <a:pt x="135765" y="163425"/>
                        <a:pt x="138092" y="168082"/>
                        <a:pt x="133437" y="168082"/>
                      </a:cubicBezTo>
                      <a:cubicBezTo>
                        <a:pt x="128782" y="168082"/>
                        <a:pt x="124127" y="167306"/>
                        <a:pt x="122576" y="164978"/>
                      </a:cubicBezTo>
                      <a:cubicBezTo>
                        <a:pt x="120248" y="162649"/>
                        <a:pt x="113266" y="168082"/>
                        <a:pt x="107836" y="168082"/>
                      </a:cubicBezTo>
                      <a:cubicBezTo>
                        <a:pt x="105508" y="168082"/>
                        <a:pt x="95423" y="172739"/>
                        <a:pt x="98526" y="174291"/>
                      </a:cubicBezTo>
                      <a:cubicBezTo>
                        <a:pt x="101629" y="175844"/>
                        <a:pt x="101629" y="184381"/>
                        <a:pt x="101629" y="187486"/>
                      </a:cubicBezTo>
                      <a:cubicBezTo>
                        <a:pt x="101629" y="190590"/>
                        <a:pt x="109387" y="201456"/>
                        <a:pt x="107836" y="204561"/>
                      </a:cubicBezTo>
                      <a:cubicBezTo>
                        <a:pt x="106284" y="207666"/>
                        <a:pt x="99302" y="211546"/>
                        <a:pt x="99302" y="216203"/>
                      </a:cubicBezTo>
                      <a:cubicBezTo>
                        <a:pt x="99302" y="220860"/>
                        <a:pt x="100854" y="224741"/>
                        <a:pt x="98526" y="225517"/>
                      </a:cubicBezTo>
                      <a:cubicBezTo>
                        <a:pt x="96199" y="226293"/>
                        <a:pt x="88441" y="229398"/>
                        <a:pt x="84562" y="232502"/>
                      </a:cubicBezTo>
                      <a:cubicBezTo>
                        <a:pt x="80683" y="235607"/>
                        <a:pt x="74477" y="235607"/>
                        <a:pt x="72149" y="239488"/>
                      </a:cubicBezTo>
                      <a:cubicBezTo>
                        <a:pt x="69822" y="243368"/>
                        <a:pt x="66719" y="247249"/>
                        <a:pt x="59736" y="246473"/>
                      </a:cubicBezTo>
                      <a:cubicBezTo>
                        <a:pt x="53530" y="245697"/>
                        <a:pt x="50427" y="244921"/>
                        <a:pt x="45772" y="250354"/>
                      </a:cubicBezTo>
                      <a:cubicBezTo>
                        <a:pt x="41117" y="256563"/>
                        <a:pt x="39566" y="253458"/>
                        <a:pt x="36463" y="256563"/>
                      </a:cubicBezTo>
                      <a:cubicBezTo>
                        <a:pt x="33359" y="259667"/>
                        <a:pt x="29480" y="254234"/>
                        <a:pt x="27153" y="253458"/>
                      </a:cubicBezTo>
                      <a:cubicBezTo>
                        <a:pt x="24050" y="252682"/>
                        <a:pt x="20947" y="256563"/>
                        <a:pt x="17843" y="256563"/>
                      </a:cubicBezTo>
                      <a:cubicBezTo>
                        <a:pt x="14740" y="256563"/>
                        <a:pt x="12413" y="261220"/>
                        <a:pt x="9310" y="261996"/>
                      </a:cubicBezTo>
                      <a:cubicBezTo>
                        <a:pt x="6207" y="262772"/>
                        <a:pt x="2328" y="261996"/>
                        <a:pt x="2328" y="265877"/>
                      </a:cubicBezTo>
                      <a:cubicBezTo>
                        <a:pt x="2328" y="268205"/>
                        <a:pt x="1552" y="271310"/>
                        <a:pt x="0" y="273638"/>
                      </a:cubicBezTo>
                      <a:lnTo>
                        <a:pt x="0" y="273638"/>
                      </a:lnTo>
                      <a:lnTo>
                        <a:pt x="2328" y="286833"/>
                      </a:lnTo>
                      <a:cubicBezTo>
                        <a:pt x="2328" y="286833"/>
                        <a:pt x="17068" y="291490"/>
                        <a:pt x="17843" y="296923"/>
                      </a:cubicBezTo>
                      <a:cubicBezTo>
                        <a:pt x="18619" y="301579"/>
                        <a:pt x="20947" y="317878"/>
                        <a:pt x="20947" y="317878"/>
                      </a:cubicBezTo>
                      <a:cubicBezTo>
                        <a:pt x="20947" y="317878"/>
                        <a:pt x="20947" y="317878"/>
                        <a:pt x="20171" y="317878"/>
                      </a:cubicBezTo>
                      <a:cubicBezTo>
                        <a:pt x="26377" y="322535"/>
                        <a:pt x="34135" y="327968"/>
                        <a:pt x="34135" y="329521"/>
                      </a:cubicBezTo>
                      <a:cubicBezTo>
                        <a:pt x="34135" y="331849"/>
                        <a:pt x="34911" y="338058"/>
                        <a:pt x="41893" y="341163"/>
                      </a:cubicBezTo>
                      <a:cubicBezTo>
                        <a:pt x="46548" y="343491"/>
                        <a:pt x="51203" y="345820"/>
                        <a:pt x="54306" y="347372"/>
                      </a:cubicBezTo>
                      <a:cubicBezTo>
                        <a:pt x="54306" y="346596"/>
                        <a:pt x="55082" y="345820"/>
                        <a:pt x="55082" y="345820"/>
                      </a:cubicBezTo>
                      <a:lnTo>
                        <a:pt x="61288" y="345044"/>
                      </a:lnTo>
                      <a:cubicBezTo>
                        <a:pt x="61288" y="345044"/>
                        <a:pt x="62840" y="345820"/>
                        <a:pt x="65167" y="348148"/>
                      </a:cubicBezTo>
                      <a:cubicBezTo>
                        <a:pt x="66719" y="343491"/>
                        <a:pt x="77580" y="338058"/>
                        <a:pt x="83010" y="338058"/>
                      </a:cubicBezTo>
                      <a:cubicBezTo>
                        <a:pt x="89217" y="338058"/>
                        <a:pt x="102405" y="348924"/>
                        <a:pt x="100854" y="352805"/>
                      </a:cubicBezTo>
                      <a:cubicBezTo>
                        <a:pt x="99302" y="356686"/>
                        <a:pt x="89992" y="370656"/>
                        <a:pt x="85338" y="371433"/>
                      </a:cubicBezTo>
                      <a:cubicBezTo>
                        <a:pt x="83786" y="372209"/>
                        <a:pt x="81459" y="372209"/>
                        <a:pt x="78355" y="372209"/>
                      </a:cubicBezTo>
                      <a:cubicBezTo>
                        <a:pt x="77580" y="374537"/>
                        <a:pt x="77580" y="376866"/>
                        <a:pt x="77580" y="377642"/>
                      </a:cubicBezTo>
                      <a:cubicBezTo>
                        <a:pt x="77580" y="380746"/>
                        <a:pt x="83010" y="385403"/>
                        <a:pt x="86113" y="390836"/>
                      </a:cubicBezTo>
                      <a:cubicBezTo>
                        <a:pt x="89217" y="396269"/>
                        <a:pt x="81459" y="400150"/>
                        <a:pt x="76804" y="396269"/>
                      </a:cubicBezTo>
                      <a:cubicBezTo>
                        <a:pt x="72149" y="392389"/>
                        <a:pt x="70598" y="400150"/>
                        <a:pt x="72925" y="403255"/>
                      </a:cubicBezTo>
                      <a:cubicBezTo>
                        <a:pt x="75252" y="406359"/>
                        <a:pt x="74477" y="414897"/>
                        <a:pt x="78355" y="415673"/>
                      </a:cubicBezTo>
                      <a:cubicBezTo>
                        <a:pt x="83010" y="416449"/>
                        <a:pt x="86113" y="424987"/>
                        <a:pt x="91544" y="424987"/>
                      </a:cubicBezTo>
                      <a:cubicBezTo>
                        <a:pt x="96199" y="424987"/>
                        <a:pt x="100854" y="432748"/>
                        <a:pt x="100854" y="432748"/>
                      </a:cubicBezTo>
                      <a:cubicBezTo>
                        <a:pt x="100854" y="432748"/>
                        <a:pt x="107836" y="437405"/>
                        <a:pt x="107836" y="439734"/>
                      </a:cubicBezTo>
                      <a:cubicBezTo>
                        <a:pt x="107836" y="439734"/>
                        <a:pt x="107836" y="440510"/>
                        <a:pt x="107836" y="440510"/>
                      </a:cubicBezTo>
                      <a:cubicBezTo>
                        <a:pt x="113266" y="439734"/>
                        <a:pt x="117145" y="439734"/>
                        <a:pt x="117145" y="437405"/>
                      </a:cubicBezTo>
                      <a:cubicBezTo>
                        <a:pt x="117921" y="435077"/>
                        <a:pt x="124903" y="435077"/>
                        <a:pt x="129558" y="439734"/>
                      </a:cubicBezTo>
                      <a:cubicBezTo>
                        <a:pt x="134213" y="444390"/>
                        <a:pt x="154383" y="456809"/>
                        <a:pt x="161366" y="463018"/>
                      </a:cubicBezTo>
                      <a:cubicBezTo>
                        <a:pt x="168348" y="469227"/>
                        <a:pt x="185415" y="475436"/>
                        <a:pt x="191622" y="475436"/>
                      </a:cubicBezTo>
                      <a:cubicBezTo>
                        <a:pt x="197828" y="475436"/>
                        <a:pt x="203259" y="479317"/>
                        <a:pt x="211793" y="479317"/>
                      </a:cubicBezTo>
                      <a:cubicBezTo>
                        <a:pt x="213344" y="479317"/>
                        <a:pt x="214120" y="479317"/>
                        <a:pt x="215672" y="479317"/>
                      </a:cubicBezTo>
                      <a:cubicBezTo>
                        <a:pt x="217223" y="477765"/>
                        <a:pt x="218774" y="477765"/>
                        <a:pt x="221102" y="475436"/>
                      </a:cubicBezTo>
                      <a:cubicBezTo>
                        <a:pt x="223429" y="471555"/>
                        <a:pt x="227308" y="478541"/>
                        <a:pt x="225757" y="483198"/>
                      </a:cubicBezTo>
                      <a:cubicBezTo>
                        <a:pt x="224981" y="485526"/>
                        <a:pt x="225757" y="487855"/>
                        <a:pt x="226532" y="490183"/>
                      </a:cubicBezTo>
                      <a:cubicBezTo>
                        <a:pt x="228084" y="488631"/>
                        <a:pt x="228860" y="486302"/>
                        <a:pt x="230411" y="483974"/>
                      </a:cubicBezTo>
                      <a:cubicBezTo>
                        <a:pt x="233515" y="476212"/>
                        <a:pt x="238169" y="476988"/>
                        <a:pt x="241273" y="474660"/>
                      </a:cubicBezTo>
                      <a:cubicBezTo>
                        <a:pt x="244376" y="472332"/>
                        <a:pt x="247479" y="473108"/>
                        <a:pt x="253685" y="476988"/>
                      </a:cubicBezTo>
                      <a:cubicBezTo>
                        <a:pt x="259892" y="480093"/>
                        <a:pt x="262219" y="473108"/>
                        <a:pt x="271529" y="481645"/>
                      </a:cubicBezTo>
                      <a:cubicBezTo>
                        <a:pt x="273080" y="480869"/>
                        <a:pt x="276184" y="480093"/>
                        <a:pt x="276959" y="480093"/>
                      </a:cubicBezTo>
                      <a:cubicBezTo>
                        <a:pt x="278511" y="480093"/>
                        <a:pt x="281614" y="476212"/>
                        <a:pt x="284717" y="473108"/>
                      </a:cubicBezTo>
                      <a:cubicBezTo>
                        <a:pt x="287821" y="470003"/>
                        <a:pt x="287045" y="466122"/>
                        <a:pt x="290924" y="466899"/>
                      </a:cubicBezTo>
                      <a:cubicBezTo>
                        <a:pt x="294803" y="467675"/>
                        <a:pt x="296354" y="462242"/>
                        <a:pt x="304112" y="458361"/>
                      </a:cubicBezTo>
                      <a:cubicBezTo>
                        <a:pt x="311870" y="453704"/>
                        <a:pt x="318852" y="460689"/>
                        <a:pt x="322731" y="457585"/>
                      </a:cubicBezTo>
                      <a:cubicBezTo>
                        <a:pt x="326610" y="454480"/>
                        <a:pt x="330489" y="452928"/>
                        <a:pt x="330489" y="456033"/>
                      </a:cubicBezTo>
                      <a:cubicBezTo>
                        <a:pt x="330489" y="459137"/>
                        <a:pt x="335144" y="463018"/>
                        <a:pt x="336696" y="466122"/>
                      </a:cubicBezTo>
                      <a:cubicBezTo>
                        <a:pt x="337472" y="469227"/>
                        <a:pt x="344454" y="470779"/>
                        <a:pt x="346005" y="470779"/>
                      </a:cubicBezTo>
                      <a:cubicBezTo>
                        <a:pt x="346781" y="470003"/>
                        <a:pt x="348333" y="470003"/>
                        <a:pt x="348333" y="469227"/>
                      </a:cubicBezTo>
                      <a:cubicBezTo>
                        <a:pt x="352212" y="466122"/>
                        <a:pt x="358418" y="469227"/>
                        <a:pt x="358418" y="473884"/>
                      </a:cubicBezTo>
                      <a:cubicBezTo>
                        <a:pt x="358418" y="477765"/>
                        <a:pt x="358418" y="482422"/>
                        <a:pt x="361521" y="482422"/>
                      </a:cubicBezTo>
                      <a:cubicBezTo>
                        <a:pt x="364625" y="482422"/>
                        <a:pt x="367727" y="482422"/>
                        <a:pt x="367727" y="490183"/>
                      </a:cubicBezTo>
                      <a:cubicBezTo>
                        <a:pt x="367727" y="497944"/>
                        <a:pt x="370831" y="506482"/>
                        <a:pt x="363848" y="512691"/>
                      </a:cubicBezTo>
                      <a:cubicBezTo>
                        <a:pt x="357642" y="518900"/>
                        <a:pt x="349884" y="531319"/>
                        <a:pt x="351436" y="534423"/>
                      </a:cubicBezTo>
                      <a:cubicBezTo>
                        <a:pt x="352988" y="537528"/>
                        <a:pt x="349109" y="544513"/>
                        <a:pt x="354539" y="542185"/>
                      </a:cubicBezTo>
                      <a:cubicBezTo>
                        <a:pt x="359194" y="539856"/>
                        <a:pt x="370831" y="542185"/>
                        <a:pt x="368504" y="545289"/>
                      </a:cubicBezTo>
                      <a:cubicBezTo>
                        <a:pt x="366952" y="548394"/>
                        <a:pt x="368504" y="557708"/>
                        <a:pt x="373158" y="557708"/>
                      </a:cubicBezTo>
                      <a:cubicBezTo>
                        <a:pt x="377813" y="557708"/>
                        <a:pt x="380140" y="560812"/>
                        <a:pt x="379364" y="564693"/>
                      </a:cubicBezTo>
                      <a:cubicBezTo>
                        <a:pt x="377813" y="568574"/>
                        <a:pt x="375485" y="574783"/>
                        <a:pt x="379364" y="574783"/>
                      </a:cubicBezTo>
                      <a:cubicBezTo>
                        <a:pt x="383243" y="574783"/>
                        <a:pt x="388674" y="574783"/>
                        <a:pt x="387898" y="578664"/>
                      </a:cubicBezTo>
                      <a:cubicBezTo>
                        <a:pt x="387122" y="582544"/>
                        <a:pt x="391001" y="586425"/>
                        <a:pt x="397208" y="584097"/>
                      </a:cubicBezTo>
                      <a:cubicBezTo>
                        <a:pt x="401087" y="582544"/>
                        <a:pt x="403414" y="580992"/>
                        <a:pt x="404190" y="582544"/>
                      </a:cubicBezTo>
                      <a:cubicBezTo>
                        <a:pt x="407293" y="582544"/>
                        <a:pt x="407293" y="588754"/>
                        <a:pt x="411948" y="589530"/>
                      </a:cubicBezTo>
                      <a:cubicBezTo>
                        <a:pt x="416603" y="591082"/>
                        <a:pt x="414275" y="579440"/>
                        <a:pt x="412724" y="577111"/>
                      </a:cubicBezTo>
                      <a:cubicBezTo>
                        <a:pt x="411172" y="575559"/>
                        <a:pt x="413500" y="567021"/>
                        <a:pt x="415051" y="569350"/>
                      </a:cubicBezTo>
                      <a:cubicBezTo>
                        <a:pt x="416603" y="570902"/>
                        <a:pt x="422809" y="569350"/>
                        <a:pt x="425137" y="565469"/>
                      </a:cubicBezTo>
                      <a:cubicBezTo>
                        <a:pt x="428239" y="561588"/>
                        <a:pt x="434446" y="568574"/>
                        <a:pt x="436774" y="563917"/>
                      </a:cubicBezTo>
                      <a:cubicBezTo>
                        <a:pt x="439101" y="559260"/>
                        <a:pt x="444531" y="567021"/>
                        <a:pt x="449962" y="563917"/>
                      </a:cubicBezTo>
                      <a:cubicBezTo>
                        <a:pt x="455392" y="560812"/>
                        <a:pt x="457720" y="566245"/>
                        <a:pt x="460047" y="562365"/>
                      </a:cubicBezTo>
                      <a:cubicBezTo>
                        <a:pt x="462375" y="557708"/>
                        <a:pt x="470133" y="552275"/>
                        <a:pt x="472460" y="554603"/>
                      </a:cubicBezTo>
                      <a:cubicBezTo>
                        <a:pt x="474012" y="556155"/>
                        <a:pt x="475563" y="560036"/>
                        <a:pt x="485649" y="561588"/>
                      </a:cubicBezTo>
                      <a:cubicBezTo>
                        <a:pt x="495734" y="563141"/>
                        <a:pt x="490303" y="567798"/>
                        <a:pt x="490303" y="570902"/>
                      </a:cubicBezTo>
                      <a:cubicBezTo>
                        <a:pt x="490303" y="574007"/>
                        <a:pt x="501165" y="581768"/>
                        <a:pt x="505819" y="582544"/>
                      </a:cubicBezTo>
                      <a:cubicBezTo>
                        <a:pt x="506595" y="582544"/>
                        <a:pt x="507371" y="583321"/>
                        <a:pt x="508922" y="584873"/>
                      </a:cubicBezTo>
                      <a:cubicBezTo>
                        <a:pt x="512026" y="583321"/>
                        <a:pt x="517456" y="585649"/>
                        <a:pt x="518232" y="582544"/>
                      </a:cubicBezTo>
                      <a:cubicBezTo>
                        <a:pt x="519784" y="578664"/>
                        <a:pt x="524438" y="579440"/>
                        <a:pt x="526766" y="583321"/>
                      </a:cubicBezTo>
                      <a:cubicBezTo>
                        <a:pt x="529093" y="586425"/>
                        <a:pt x="531421" y="587201"/>
                        <a:pt x="536075" y="583321"/>
                      </a:cubicBezTo>
                      <a:cubicBezTo>
                        <a:pt x="540730" y="579440"/>
                        <a:pt x="543058" y="587201"/>
                        <a:pt x="539954" y="589530"/>
                      </a:cubicBezTo>
                      <a:cubicBezTo>
                        <a:pt x="536851" y="591858"/>
                        <a:pt x="539179" y="598844"/>
                        <a:pt x="543058" y="603500"/>
                      </a:cubicBezTo>
                      <a:cubicBezTo>
                        <a:pt x="547712" y="607381"/>
                        <a:pt x="548488" y="601172"/>
                        <a:pt x="546937" y="596515"/>
                      </a:cubicBezTo>
                      <a:cubicBezTo>
                        <a:pt x="546161" y="592634"/>
                        <a:pt x="554695" y="587977"/>
                        <a:pt x="568659" y="583321"/>
                      </a:cubicBezTo>
                      <a:cubicBezTo>
                        <a:pt x="583399" y="578664"/>
                        <a:pt x="598915" y="567798"/>
                        <a:pt x="598915" y="565469"/>
                      </a:cubicBezTo>
                      <a:cubicBezTo>
                        <a:pt x="598915" y="563141"/>
                        <a:pt x="609000" y="569350"/>
                        <a:pt x="614431" y="566245"/>
                      </a:cubicBezTo>
                      <a:cubicBezTo>
                        <a:pt x="619086" y="562365"/>
                        <a:pt x="636929" y="562365"/>
                        <a:pt x="641583" y="561588"/>
                      </a:cubicBezTo>
                      <a:cubicBezTo>
                        <a:pt x="646239" y="561588"/>
                        <a:pt x="646239" y="557708"/>
                        <a:pt x="650893" y="553827"/>
                      </a:cubicBezTo>
                      <a:cubicBezTo>
                        <a:pt x="655548" y="549946"/>
                        <a:pt x="654772" y="548394"/>
                        <a:pt x="660203" y="546066"/>
                      </a:cubicBezTo>
                      <a:cubicBezTo>
                        <a:pt x="665633" y="544513"/>
                        <a:pt x="669512" y="539080"/>
                        <a:pt x="669512" y="536752"/>
                      </a:cubicBezTo>
                      <a:cubicBezTo>
                        <a:pt x="669512" y="533647"/>
                        <a:pt x="679598" y="532871"/>
                        <a:pt x="680373" y="529766"/>
                      </a:cubicBezTo>
                      <a:cubicBezTo>
                        <a:pt x="680373" y="526662"/>
                        <a:pt x="688131" y="525886"/>
                        <a:pt x="688131" y="522005"/>
                      </a:cubicBezTo>
                      <a:cubicBezTo>
                        <a:pt x="688131" y="518124"/>
                        <a:pt x="692786" y="518900"/>
                        <a:pt x="695114" y="516572"/>
                      </a:cubicBezTo>
                      <a:cubicBezTo>
                        <a:pt x="697441" y="513467"/>
                        <a:pt x="693562" y="505706"/>
                        <a:pt x="697441" y="504930"/>
                      </a:cubicBezTo>
                      <a:cubicBezTo>
                        <a:pt x="701320" y="504154"/>
                        <a:pt x="695889" y="499497"/>
                        <a:pt x="695114" y="497168"/>
                      </a:cubicBezTo>
                      <a:cubicBezTo>
                        <a:pt x="694338" y="494840"/>
                        <a:pt x="702096" y="494840"/>
                        <a:pt x="705975" y="491735"/>
                      </a:cubicBezTo>
                      <a:cubicBezTo>
                        <a:pt x="709854" y="489407"/>
                        <a:pt x="712181" y="485526"/>
                        <a:pt x="712957" y="480869"/>
                      </a:cubicBezTo>
                      <a:cubicBezTo>
                        <a:pt x="713733" y="476212"/>
                        <a:pt x="719939" y="472332"/>
                        <a:pt x="723042" y="471555"/>
                      </a:cubicBezTo>
                      <a:cubicBezTo>
                        <a:pt x="726145" y="470779"/>
                        <a:pt x="726921" y="463794"/>
                        <a:pt x="726145" y="459137"/>
                      </a:cubicBezTo>
                      <a:cubicBezTo>
                        <a:pt x="725370" y="453704"/>
                        <a:pt x="731576" y="455256"/>
                        <a:pt x="728473" y="452928"/>
                      </a:cubicBezTo>
                      <a:cubicBezTo>
                        <a:pt x="725370" y="450600"/>
                        <a:pt x="729249" y="445167"/>
                        <a:pt x="735455" y="443614"/>
                      </a:cubicBezTo>
                      <a:cubicBezTo>
                        <a:pt x="740886" y="442062"/>
                        <a:pt x="732352" y="439734"/>
                        <a:pt x="729249" y="442062"/>
                      </a:cubicBezTo>
                      <a:cubicBezTo>
                        <a:pt x="726145" y="444390"/>
                        <a:pt x="723042" y="435077"/>
                        <a:pt x="719939" y="438957"/>
                      </a:cubicBezTo>
                      <a:cubicBezTo>
                        <a:pt x="716836" y="442062"/>
                        <a:pt x="709078" y="436629"/>
                        <a:pt x="714509" y="435853"/>
                      </a:cubicBezTo>
                      <a:cubicBezTo>
                        <a:pt x="719939" y="435077"/>
                        <a:pt x="727697" y="428867"/>
                        <a:pt x="730800" y="428091"/>
                      </a:cubicBezTo>
                      <a:cubicBezTo>
                        <a:pt x="733903" y="427315"/>
                        <a:pt x="725370" y="419554"/>
                        <a:pt x="721491" y="419554"/>
                      </a:cubicBezTo>
                      <a:cubicBezTo>
                        <a:pt x="716836" y="419554"/>
                        <a:pt x="712181" y="409464"/>
                        <a:pt x="707526" y="409464"/>
                      </a:cubicBezTo>
                      <a:cubicBezTo>
                        <a:pt x="702872" y="409464"/>
                        <a:pt x="710630" y="406359"/>
                        <a:pt x="716060" y="408688"/>
                      </a:cubicBezTo>
                      <a:cubicBezTo>
                        <a:pt x="721491" y="411792"/>
                        <a:pt x="727697" y="414121"/>
                        <a:pt x="730024" y="411792"/>
                      </a:cubicBezTo>
                      <a:cubicBezTo>
                        <a:pt x="732352" y="409464"/>
                        <a:pt x="720715" y="400150"/>
                        <a:pt x="716836" y="397045"/>
                      </a:cubicBezTo>
                      <a:cubicBezTo>
                        <a:pt x="712957" y="393941"/>
                        <a:pt x="716836" y="389284"/>
                        <a:pt x="713733" y="387732"/>
                      </a:cubicBezTo>
                      <a:cubicBezTo>
                        <a:pt x="711405" y="386179"/>
                        <a:pt x="705975" y="373761"/>
                        <a:pt x="703647" y="369104"/>
                      </a:cubicBezTo>
                      <a:cubicBezTo>
                        <a:pt x="702096" y="363671"/>
                        <a:pt x="692010" y="362895"/>
                        <a:pt x="689683" y="359790"/>
                      </a:cubicBezTo>
                      <a:cubicBezTo>
                        <a:pt x="687356" y="356686"/>
                        <a:pt x="689683" y="348148"/>
                        <a:pt x="697441" y="345044"/>
                      </a:cubicBezTo>
                      <a:cubicBezTo>
                        <a:pt x="704423" y="341939"/>
                        <a:pt x="701320" y="335730"/>
                        <a:pt x="705199" y="336506"/>
                      </a:cubicBezTo>
                      <a:cubicBezTo>
                        <a:pt x="708302" y="337282"/>
                        <a:pt x="711405" y="335730"/>
                        <a:pt x="713733" y="330297"/>
                      </a:cubicBezTo>
                      <a:cubicBezTo>
                        <a:pt x="716060" y="324864"/>
                        <a:pt x="720715" y="327968"/>
                        <a:pt x="723042" y="325640"/>
                      </a:cubicBezTo>
                      <a:cubicBezTo>
                        <a:pt x="725370" y="322535"/>
                        <a:pt x="737007" y="323312"/>
                        <a:pt x="740886" y="320207"/>
                      </a:cubicBezTo>
                      <a:cubicBezTo>
                        <a:pt x="744765" y="317102"/>
                        <a:pt x="737007" y="308565"/>
                        <a:pt x="731576" y="310117"/>
                      </a:cubicBezTo>
                      <a:cubicBezTo>
                        <a:pt x="726145" y="311669"/>
                        <a:pt x="719939" y="309341"/>
                        <a:pt x="716060" y="303908"/>
                      </a:cubicBezTo>
                      <a:cubicBezTo>
                        <a:pt x="712181" y="298475"/>
                        <a:pt x="702872" y="313998"/>
                        <a:pt x="695114" y="317878"/>
                      </a:cubicBezTo>
                      <a:cubicBezTo>
                        <a:pt x="687356" y="320983"/>
                        <a:pt x="682701" y="311669"/>
                        <a:pt x="685804" y="305460"/>
                      </a:cubicBezTo>
                      <a:cubicBezTo>
                        <a:pt x="688131" y="299251"/>
                        <a:pt x="680373" y="299251"/>
                        <a:pt x="669512" y="300027"/>
                      </a:cubicBezTo>
                      <a:cubicBezTo>
                        <a:pt x="659427" y="300803"/>
                        <a:pt x="663306" y="281400"/>
                        <a:pt x="669512" y="280624"/>
                      </a:cubicBezTo>
                      <a:cubicBezTo>
                        <a:pt x="675719" y="279847"/>
                        <a:pt x="685028" y="286057"/>
                        <a:pt x="688907" y="275190"/>
                      </a:cubicBezTo>
                      <a:cubicBezTo>
                        <a:pt x="692786" y="263548"/>
                        <a:pt x="698217" y="272862"/>
                        <a:pt x="706751" y="262772"/>
                      </a:cubicBezTo>
                      <a:cubicBezTo>
                        <a:pt x="715284" y="252682"/>
                        <a:pt x="725370" y="246473"/>
                        <a:pt x="733128" y="252682"/>
                      </a:cubicBezTo>
                      <a:cubicBezTo>
                        <a:pt x="740886" y="258891"/>
                        <a:pt x="725370" y="268205"/>
                        <a:pt x="722266" y="273638"/>
                      </a:cubicBezTo>
                      <a:cubicBezTo>
                        <a:pt x="719939" y="279071"/>
                        <a:pt x="724594" y="281400"/>
                        <a:pt x="719939" y="285280"/>
                      </a:cubicBezTo>
                      <a:cubicBezTo>
                        <a:pt x="715284" y="289937"/>
                        <a:pt x="721491" y="290713"/>
                        <a:pt x="730800" y="285280"/>
                      </a:cubicBezTo>
                      <a:cubicBezTo>
                        <a:pt x="740110" y="279847"/>
                        <a:pt x="750971" y="272862"/>
                        <a:pt x="759505" y="268981"/>
                      </a:cubicBezTo>
                      <a:cubicBezTo>
                        <a:pt x="761832" y="268205"/>
                        <a:pt x="764160" y="268205"/>
                        <a:pt x="767263" y="268205"/>
                      </a:cubicBezTo>
                      <a:cubicBezTo>
                        <a:pt x="768814" y="265101"/>
                        <a:pt x="769590" y="261996"/>
                        <a:pt x="771918" y="261220"/>
                      </a:cubicBezTo>
                      <a:cubicBezTo>
                        <a:pt x="778124" y="258115"/>
                        <a:pt x="798294" y="248801"/>
                        <a:pt x="801398" y="244921"/>
                      </a:cubicBezTo>
                      <a:cubicBezTo>
                        <a:pt x="804501" y="241040"/>
                        <a:pt x="807604" y="234055"/>
                        <a:pt x="811483" y="234055"/>
                      </a:cubicBezTo>
                      <a:cubicBezTo>
                        <a:pt x="815362" y="234055"/>
                        <a:pt x="815362" y="237935"/>
                        <a:pt x="821568" y="237935"/>
                      </a:cubicBezTo>
                      <a:cubicBezTo>
                        <a:pt x="827775" y="237935"/>
                        <a:pt x="834757" y="240264"/>
                        <a:pt x="831654" y="234831"/>
                      </a:cubicBezTo>
                      <a:cubicBezTo>
                        <a:pt x="828551" y="230174"/>
                        <a:pt x="830878" y="230174"/>
                        <a:pt x="837860" y="228622"/>
                      </a:cubicBezTo>
                      <a:cubicBezTo>
                        <a:pt x="844842" y="227846"/>
                        <a:pt x="844067" y="220860"/>
                        <a:pt x="848721" y="220860"/>
                      </a:cubicBezTo>
                      <a:cubicBezTo>
                        <a:pt x="853376" y="220860"/>
                        <a:pt x="852600" y="208442"/>
                        <a:pt x="858031" y="208442"/>
                      </a:cubicBezTo>
                      <a:cubicBezTo>
                        <a:pt x="862685" y="208442"/>
                        <a:pt x="865013" y="215427"/>
                        <a:pt x="871219" y="213099"/>
                      </a:cubicBezTo>
                      <a:cubicBezTo>
                        <a:pt x="871995" y="212323"/>
                        <a:pt x="873547" y="213099"/>
                        <a:pt x="875874" y="213875"/>
                      </a:cubicBezTo>
                      <a:cubicBezTo>
                        <a:pt x="877426" y="213099"/>
                        <a:pt x="878201" y="211546"/>
                        <a:pt x="879753" y="210770"/>
                      </a:cubicBezTo>
                      <a:cubicBezTo>
                        <a:pt x="878977" y="204561"/>
                        <a:pt x="879753" y="199128"/>
                        <a:pt x="878977" y="196023"/>
                      </a:cubicBezTo>
                      <a:cubicBezTo>
                        <a:pt x="876650" y="190590"/>
                        <a:pt x="878977" y="186710"/>
                        <a:pt x="878201" y="182829"/>
                      </a:cubicBezTo>
                      <a:cubicBezTo>
                        <a:pt x="877426" y="179724"/>
                        <a:pt x="876650" y="171963"/>
                        <a:pt x="880529" y="171963"/>
                      </a:cubicBezTo>
                      <a:cubicBezTo>
                        <a:pt x="884408" y="171963"/>
                        <a:pt x="889063" y="162649"/>
                        <a:pt x="893717" y="165754"/>
                      </a:cubicBezTo>
                      <a:cubicBezTo>
                        <a:pt x="898372" y="168858"/>
                        <a:pt x="907682" y="169635"/>
                        <a:pt x="907682" y="165754"/>
                      </a:cubicBezTo>
                      <a:cubicBezTo>
                        <a:pt x="907682" y="161873"/>
                        <a:pt x="913888" y="161097"/>
                        <a:pt x="915440" y="155664"/>
                      </a:cubicBezTo>
                      <a:cubicBezTo>
                        <a:pt x="916216" y="150231"/>
                        <a:pt x="923198" y="148679"/>
                        <a:pt x="924749" y="144022"/>
                      </a:cubicBezTo>
                      <a:cubicBezTo>
                        <a:pt x="926301" y="138589"/>
                        <a:pt x="928628" y="126947"/>
                        <a:pt x="933283" y="123842"/>
                      </a:cubicBezTo>
                      <a:cubicBezTo>
                        <a:pt x="939489" y="124618"/>
                        <a:pt x="934059" y="123066"/>
                        <a:pt x="934835" y="114528"/>
                      </a:cubicBezTo>
                      <a:close/>
                      <a:moveTo>
                        <a:pt x="709078" y="551499"/>
                      </a:moveTo>
                      <a:cubicBezTo>
                        <a:pt x="703647" y="570126"/>
                        <a:pt x="716060" y="579440"/>
                        <a:pt x="717612" y="577887"/>
                      </a:cubicBezTo>
                      <a:cubicBezTo>
                        <a:pt x="722266" y="574783"/>
                        <a:pt x="740886" y="535199"/>
                        <a:pt x="737007" y="529766"/>
                      </a:cubicBezTo>
                      <a:cubicBezTo>
                        <a:pt x="732352" y="524333"/>
                        <a:pt x="713733" y="532871"/>
                        <a:pt x="709078" y="551499"/>
                      </a:cubicBezTo>
                      <a:close/>
                      <a:moveTo>
                        <a:pt x="543833" y="614366"/>
                      </a:moveTo>
                      <a:cubicBezTo>
                        <a:pt x="537627" y="614366"/>
                        <a:pt x="522887" y="622904"/>
                        <a:pt x="528317" y="635322"/>
                      </a:cubicBezTo>
                      <a:cubicBezTo>
                        <a:pt x="534524" y="647741"/>
                        <a:pt x="553919" y="639203"/>
                        <a:pt x="554695" y="633770"/>
                      </a:cubicBezTo>
                      <a:cubicBezTo>
                        <a:pt x="555470" y="628337"/>
                        <a:pt x="564004" y="619799"/>
                        <a:pt x="563228" y="615143"/>
                      </a:cubicBezTo>
                      <a:cubicBezTo>
                        <a:pt x="562453" y="612814"/>
                        <a:pt x="550040" y="614366"/>
                        <a:pt x="543833" y="614366"/>
                      </a:cubicBezTo>
                      <a:close/>
                    </a:path>
                  </a:pathLst>
                </a:custGeom>
                <a:solidFill>
                  <a:schemeClr val="accent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5" name="Forma libre 1394">
                  <a:extLst>
                    <a:ext uri="{FF2B5EF4-FFF2-40B4-BE49-F238E27FC236}">
                      <a16:creationId xmlns:a16="http://schemas.microsoft.com/office/drawing/2014/main" id="{CFAC8B69-F409-5F45-2640-CF340A2EAA45}"/>
                    </a:ext>
                  </a:extLst>
                </p:cNvPr>
                <p:cNvSpPr/>
                <p:nvPr/>
              </p:nvSpPr>
              <p:spPr>
                <a:xfrm>
                  <a:off x="5911514" y="2714245"/>
                  <a:ext cx="146107" cy="208421"/>
                </a:xfrm>
                <a:custGeom>
                  <a:avLst/>
                  <a:gdLst>
                    <a:gd name="connsiteX0" fmla="*/ 78464 w 146107"/>
                    <a:gd name="connsiteY0" fmla="*/ 78029 h 208421"/>
                    <a:gd name="connsiteX1" fmla="*/ 97083 w 146107"/>
                    <a:gd name="connsiteY1" fmla="*/ 91999 h 208421"/>
                    <a:gd name="connsiteX2" fmla="*/ 101738 w 146107"/>
                    <a:gd name="connsiteY2" fmla="*/ 105970 h 208421"/>
                    <a:gd name="connsiteX3" fmla="*/ 107944 w 146107"/>
                    <a:gd name="connsiteY3" fmla="*/ 112955 h 208421"/>
                    <a:gd name="connsiteX4" fmla="*/ 115702 w 146107"/>
                    <a:gd name="connsiteY4" fmla="*/ 132359 h 208421"/>
                    <a:gd name="connsiteX5" fmla="*/ 121133 w 146107"/>
                    <a:gd name="connsiteY5" fmla="*/ 128478 h 208421"/>
                    <a:gd name="connsiteX6" fmla="*/ 128115 w 146107"/>
                    <a:gd name="connsiteY6" fmla="*/ 119165 h 208421"/>
                    <a:gd name="connsiteX7" fmla="*/ 124236 w 146107"/>
                    <a:gd name="connsiteY7" fmla="*/ 100537 h 208421"/>
                    <a:gd name="connsiteX8" fmla="*/ 106393 w 146107"/>
                    <a:gd name="connsiteY8" fmla="*/ 88119 h 208421"/>
                    <a:gd name="connsiteX9" fmla="*/ 95531 w 146107"/>
                    <a:gd name="connsiteY9" fmla="*/ 74148 h 208421"/>
                    <a:gd name="connsiteX10" fmla="*/ 73809 w 146107"/>
                    <a:gd name="connsiteY10" fmla="*/ 70267 h 208421"/>
                    <a:gd name="connsiteX11" fmla="*/ 66051 w 146107"/>
                    <a:gd name="connsiteY11" fmla="*/ 56297 h 208421"/>
                    <a:gd name="connsiteX12" fmla="*/ 76912 w 146107"/>
                    <a:gd name="connsiteY12" fmla="*/ 33788 h 208421"/>
                    <a:gd name="connsiteX13" fmla="*/ 76136 w 146107"/>
                    <a:gd name="connsiteY13" fmla="*/ 8176 h 208421"/>
                    <a:gd name="connsiteX14" fmla="*/ 73033 w 146107"/>
                    <a:gd name="connsiteY14" fmla="*/ 2743 h 208421"/>
                    <a:gd name="connsiteX15" fmla="*/ 50535 w 146107"/>
                    <a:gd name="connsiteY15" fmla="*/ 1190 h 208421"/>
                    <a:gd name="connsiteX16" fmla="*/ 47432 w 146107"/>
                    <a:gd name="connsiteY16" fmla="*/ 37669 h 208421"/>
                    <a:gd name="connsiteX17" fmla="*/ 39674 w 146107"/>
                    <a:gd name="connsiteY17" fmla="*/ 36117 h 208421"/>
                    <a:gd name="connsiteX18" fmla="*/ 43553 w 146107"/>
                    <a:gd name="connsiteY18" fmla="*/ 57073 h 208421"/>
                    <a:gd name="connsiteX19" fmla="*/ 47432 w 146107"/>
                    <a:gd name="connsiteY19" fmla="*/ 68715 h 208421"/>
                    <a:gd name="connsiteX20" fmla="*/ 62948 w 146107"/>
                    <a:gd name="connsiteY20" fmla="*/ 74148 h 208421"/>
                    <a:gd name="connsiteX21" fmla="*/ 78464 w 146107"/>
                    <a:gd name="connsiteY21" fmla="*/ 78029 h 208421"/>
                    <a:gd name="connsiteX22" fmla="*/ 48983 w 146107"/>
                    <a:gd name="connsiteY22" fmla="*/ 81909 h 208421"/>
                    <a:gd name="connsiteX23" fmla="*/ 63724 w 146107"/>
                    <a:gd name="connsiteY23" fmla="*/ 98209 h 208421"/>
                    <a:gd name="connsiteX24" fmla="*/ 48983 w 146107"/>
                    <a:gd name="connsiteY24" fmla="*/ 81909 h 208421"/>
                    <a:gd name="connsiteX25" fmla="*/ 74585 w 146107"/>
                    <a:gd name="connsiteY25" fmla="*/ 126926 h 208421"/>
                    <a:gd name="connsiteX26" fmla="*/ 83119 w 146107"/>
                    <a:gd name="connsiteY26" fmla="*/ 122269 h 208421"/>
                    <a:gd name="connsiteX27" fmla="*/ 84670 w 146107"/>
                    <a:gd name="connsiteY27" fmla="*/ 134687 h 208421"/>
                    <a:gd name="connsiteX28" fmla="*/ 86998 w 146107"/>
                    <a:gd name="connsiteY28" fmla="*/ 151763 h 208421"/>
                    <a:gd name="connsiteX29" fmla="*/ 103289 w 146107"/>
                    <a:gd name="connsiteY29" fmla="*/ 126926 h 208421"/>
                    <a:gd name="connsiteX30" fmla="*/ 97083 w 146107"/>
                    <a:gd name="connsiteY30" fmla="*/ 123821 h 208421"/>
                    <a:gd name="connsiteX31" fmla="*/ 73809 w 146107"/>
                    <a:gd name="connsiteY31" fmla="*/ 105194 h 208421"/>
                    <a:gd name="connsiteX32" fmla="*/ 74585 w 146107"/>
                    <a:gd name="connsiteY32" fmla="*/ 126926 h 208421"/>
                    <a:gd name="connsiteX33" fmla="*/ 20279 w 146107"/>
                    <a:gd name="connsiteY33" fmla="*/ 135464 h 208421"/>
                    <a:gd name="connsiteX34" fmla="*/ 108 w 146107"/>
                    <a:gd name="connsiteY34" fmla="*/ 161077 h 208421"/>
                    <a:gd name="connsiteX35" fmla="*/ 28037 w 146107"/>
                    <a:gd name="connsiteY35" fmla="*/ 134687 h 208421"/>
                    <a:gd name="connsiteX36" fmla="*/ 31916 w 146107"/>
                    <a:gd name="connsiteY36" fmla="*/ 118388 h 208421"/>
                    <a:gd name="connsiteX37" fmla="*/ 20279 w 146107"/>
                    <a:gd name="connsiteY37" fmla="*/ 135464 h 208421"/>
                    <a:gd name="connsiteX38" fmla="*/ 102514 w 146107"/>
                    <a:gd name="connsiteY38" fmla="*/ 144777 h 208421"/>
                    <a:gd name="connsiteX39" fmla="*/ 114151 w 146107"/>
                    <a:gd name="connsiteY39" fmla="*/ 137016 h 208421"/>
                    <a:gd name="connsiteX40" fmla="*/ 102514 w 146107"/>
                    <a:gd name="connsiteY40" fmla="*/ 144777 h 208421"/>
                    <a:gd name="connsiteX41" fmla="*/ 144407 w 146107"/>
                    <a:gd name="connsiteY41" fmla="*/ 181256 h 208421"/>
                    <a:gd name="connsiteX42" fmla="*/ 140528 w 146107"/>
                    <a:gd name="connsiteY42" fmla="*/ 146330 h 208421"/>
                    <a:gd name="connsiteX43" fmla="*/ 129667 w 146107"/>
                    <a:gd name="connsiteY43" fmla="*/ 145554 h 208421"/>
                    <a:gd name="connsiteX44" fmla="*/ 121133 w 146107"/>
                    <a:gd name="connsiteY44" fmla="*/ 154091 h 208421"/>
                    <a:gd name="connsiteX45" fmla="*/ 111823 w 146107"/>
                    <a:gd name="connsiteY45" fmla="*/ 161077 h 208421"/>
                    <a:gd name="connsiteX46" fmla="*/ 97859 w 146107"/>
                    <a:gd name="connsiteY46" fmla="*/ 157972 h 208421"/>
                    <a:gd name="connsiteX47" fmla="*/ 80015 w 146107"/>
                    <a:gd name="connsiteY47" fmla="*/ 168838 h 208421"/>
                    <a:gd name="connsiteX48" fmla="*/ 73809 w 146107"/>
                    <a:gd name="connsiteY48" fmla="*/ 185137 h 208421"/>
                    <a:gd name="connsiteX49" fmla="*/ 87773 w 146107"/>
                    <a:gd name="connsiteY49" fmla="*/ 177376 h 208421"/>
                    <a:gd name="connsiteX50" fmla="*/ 99410 w 146107"/>
                    <a:gd name="connsiteY50" fmla="*/ 173495 h 208421"/>
                    <a:gd name="connsiteX51" fmla="*/ 112599 w 146107"/>
                    <a:gd name="connsiteY51" fmla="*/ 199884 h 208421"/>
                    <a:gd name="connsiteX52" fmla="*/ 128891 w 146107"/>
                    <a:gd name="connsiteY52" fmla="*/ 208421 h 208421"/>
                    <a:gd name="connsiteX53" fmla="*/ 128115 w 146107"/>
                    <a:gd name="connsiteY53" fmla="*/ 188242 h 208421"/>
                    <a:gd name="connsiteX54" fmla="*/ 144407 w 146107"/>
                    <a:gd name="connsiteY54" fmla="*/ 181256 h 208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46107" h="208421">
                      <a:moveTo>
                        <a:pt x="78464" y="78029"/>
                      </a:moveTo>
                      <a:cubicBezTo>
                        <a:pt x="86998" y="76476"/>
                        <a:pt x="99410" y="87343"/>
                        <a:pt x="97083" y="91999"/>
                      </a:cubicBezTo>
                      <a:cubicBezTo>
                        <a:pt x="95531" y="95880"/>
                        <a:pt x="97859" y="109851"/>
                        <a:pt x="101738" y="105970"/>
                      </a:cubicBezTo>
                      <a:cubicBezTo>
                        <a:pt x="105617" y="102089"/>
                        <a:pt x="112599" y="106746"/>
                        <a:pt x="107944" y="112955"/>
                      </a:cubicBezTo>
                      <a:cubicBezTo>
                        <a:pt x="104065" y="119165"/>
                        <a:pt x="114151" y="124598"/>
                        <a:pt x="115702" y="132359"/>
                      </a:cubicBezTo>
                      <a:cubicBezTo>
                        <a:pt x="117254" y="140120"/>
                        <a:pt x="121909" y="133911"/>
                        <a:pt x="121133" y="128478"/>
                      </a:cubicBezTo>
                      <a:cubicBezTo>
                        <a:pt x="120357" y="123045"/>
                        <a:pt x="121909" y="123045"/>
                        <a:pt x="128115" y="119165"/>
                      </a:cubicBezTo>
                      <a:cubicBezTo>
                        <a:pt x="134321" y="115284"/>
                        <a:pt x="127339" y="108299"/>
                        <a:pt x="124236" y="100537"/>
                      </a:cubicBezTo>
                      <a:cubicBezTo>
                        <a:pt x="120357" y="92776"/>
                        <a:pt x="106393" y="95104"/>
                        <a:pt x="106393" y="88119"/>
                      </a:cubicBezTo>
                      <a:cubicBezTo>
                        <a:pt x="106393" y="80357"/>
                        <a:pt x="96307" y="78805"/>
                        <a:pt x="95531" y="74148"/>
                      </a:cubicBezTo>
                      <a:cubicBezTo>
                        <a:pt x="94756" y="70267"/>
                        <a:pt x="81567" y="65610"/>
                        <a:pt x="73809" y="70267"/>
                      </a:cubicBezTo>
                      <a:cubicBezTo>
                        <a:pt x="66051" y="74924"/>
                        <a:pt x="71482" y="61730"/>
                        <a:pt x="66051" y="56297"/>
                      </a:cubicBezTo>
                      <a:cubicBezTo>
                        <a:pt x="60620" y="50088"/>
                        <a:pt x="69930" y="41550"/>
                        <a:pt x="76912" y="33788"/>
                      </a:cubicBezTo>
                      <a:cubicBezTo>
                        <a:pt x="83119" y="26027"/>
                        <a:pt x="75361" y="13609"/>
                        <a:pt x="76136" y="8176"/>
                      </a:cubicBezTo>
                      <a:cubicBezTo>
                        <a:pt x="76912" y="2743"/>
                        <a:pt x="76912" y="414"/>
                        <a:pt x="73033" y="2743"/>
                      </a:cubicBezTo>
                      <a:cubicBezTo>
                        <a:pt x="69930" y="4295"/>
                        <a:pt x="56741" y="-2690"/>
                        <a:pt x="50535" y="1190"/>
                      </a:cubicBezTo>
                      <a:cubicBezTo>
                        <a:pt x="44329" y="5071"/>
                        <a:pt x="49760" y="35341"/>
                        <a:pt x="47432" y="37669"/>
                      </a:cubicBezTo>
                      <a:cubicBezTo>
                        <a:pt x="44329" y="39998"/>
                        <a:pt x="41226" y="33012"/>
                        <a:pt x="39674" y="36117"/>
                      </a:cubicBezTo>
                      <a:cubicBezTo>
                        <a:pt x="38123" y="39998"/>
                        <a:pt x="40450" y="57073"/>
                        <a:pt x="43553" y="57073"/>
                      </a:cubicBezTo>
                      <a:cubicBezTo>
                        <a:pt x="47432" y="57073"/>
                        <a:pt x="49760" y="61730"/>
                        <a:pt x="47432" y="68715"/>
                      </a:cubicBezTo>
                      <a:cubicBezTo>
                        <a:pt x="45105" y="76476"/>
                        <a:pt x="54414" y="77253"/>
                        <a:pt x="62948" y="74148"/>
                      </a:cubicBezTo>
                      <a:cubicBezTo>
                        <a:pt x="73033" y="70267"/>
                        <a:pt x="69930" y="79581"/>
                        <a:pt x="78464" y="78029"/>
                      </a:cubicBezTo>
                      <a:close/>
                      <a:moveTo>
                        <a:pt x="48983" y="81909"/>
                      </a:moveTo>
                      <a:cubicBezTo>
                        <a:pt x="50535" y="88119"/>
                        <a:pt x="53639" y="102089"/>
                        <a:pt x="63724" y="98209"/>
                      </a:cubicBezTo>
                      <a:cubicBezTo>
                        <a:pt x="73809" y="95880"/>
                        <a:pt x="48208" y="77253"/>
                        <a:pt x="48983" y="81909"/>
                      </a:cubicBezTo>
                      <a:close/>
                      <a:moveTo>
                        <a:pt x="74585" y="126926"/>
                      </a:moveTo>
                      <a:cubicBezTo>
                        <a:pt x="76912" y="126150"/>
                        <a:pt x="82343" y="126926"/>
                        <a:pt x="83119" y="122269"/>
                      </a:cubicBezTo>
                      <a:cubicBezTo>
                        <a:pt x="83894" y="117612"/>
                        <a:pt x="88549" y="130807"/>
                        <a:pt x="84670" y="134687"/>
                      </a:cubicBezTo>
                      <a:cubicBezTo>
                        <a:pt x="80791" y="138568"/>
                        <a:pt x="80791" y="150210"/>
                        <a:pt x="86998" y="151763"/>
                      </a:cubicBezTo>
                      <a:cubicBezTo>
                        <a:pt x="93204" y="153315"/>
                        <a:pt x="105617" y="130807"/>
                        <a:pt x="103289" y="126926"/>
                      </a:cubicBezTo>
                      <a:cubicBezTo>
                        <a:pt x="101738" y="123045"/>
                        <a:pt x="95531" y="130031"/>
                        <a:pt x="97083" y="123821"/>
                      </a:cubicBezTo>
                      <a:cubicBezTo>
                        <a:pt x="98635" y="118388"/>
                        <a:pt x="80791" y="103642"/>
                        <a:pt x="73809" y="105194"/>
                      </a:cubicBezTo>
                      <a:cubicBezTo>
                        <a:pt x="66827" y="107522"/>
                        <a:pt x="69154" y="128478"/>
                        <a:pt x="74585" y="126926"/>
                      </a:cubicBezTo>
                      <a:close/>
                      <a:moveTo>
                        <a:pt x="20279" y="135464"/>
                      </a:moveTo>
                      <a:cubicBezTo>
                        <a:pt x="14073" y="144001"/>
                        <a:pt x="-1443" y="157196"/>
                        <a:pt x="108" y="161077"/>
                      </a:cubicBezTo>
                      <a:cubicBezTo>
                        <a:pt x="3212" y="166510"/>
                        <a:pt x="20279" y="140897"/>
                        <a:pt x="28037" y="134687"/>
                      </a:cubicBezTo>
                      <a:cubicBezTo>
                        <a:pt x="36571" y="128478"/>
                        <a:pt x="35019" y="123821"/>
                        <a:pt x="31916" y="118388"/>
                      </a:cubicBezTo>
                      <a:cubicBezTo>
                        <a:pt x="30365" y="112955"/>
                        <a:pt x="27261" y="127702"/>
                        <a:pt x="20279" y="135464"/>
                      </a:cubicBezTo>
                      <a:close/>
                      <a:moveTo>
                        <a:pt x="102514" y="144777"/>
                      </a:moveTo>
                      <a:cubicBezTo>
                        <a:pt x="104065" y="149434"/>
                        <a:pt x="118030" y="141673"/>
                        <a:pt x="114151" y="137016"/>
                      </a:cubicBezTo>
                      <a:cubicBezTo>
                        <a:pt x="110272" y="133135"/>
                        <a:pt x="100962" y="141673"/>
                        <a:pt x="102514" y="144777"/>
                      </a:cubicBezTo>
                      <a:close/>
                      <a:moveTo>
                        <a:pt x="144407" y="181256"/>
                      </a:moveTo>
                      <a:cubicBezTo>
                        <a:pt x="149837" y="175047"/>
                        <a:pt x="140528" y="157972"/>
                        <a:pt x="140528" y="146330"/>
                      </a:cubicBezTo>
                      <a:cubicBezTo>
                        <a:pt x="140528" y="135464"/>
                        <a:pt x="125012" y="138568"/>
                        <a:pt x="129667" y="145554"/>
                      </a:cubicBezTo>
                      <a:cubicBezTo>
                        <a:pt x="133545" y="152539"/>
                        <a:pt x="121909" y="147106"/>
                        <a:pt x="121133" y="154091"/>
                      </a:cubicBezTo>
                      <a:cubicBezTo>
                        <a:pt x="120357" y="161077"/>
                        <a:pt x="111823" y="155643"/>
                        <a:pt x="111823" y="161077"/>
                      </a:cubicBezTo>
                      <a:cubicBezTo>
                        <a:pt x="112599" y="166510"/>
                        <a:pt x="102514" y="161077"/>
                        <a:pt x="97859" y="157972"/>
                      </a:cubicBezTo>
                      <a:cubicBezTo>
                        <a:pt x="93204" y="154867"/>
                        <a:pt x="86998" y="166510"/>
                        <a:pt x="80015" y="168838"/>
                      </a:cubicBezTo>
                      <a:cubicBezTo>
                        <a:pt x="73033" y="170390"/>
                        <a:pt x="69154" y="185137"/>
                        <a:pt x="73809" y="185137"/>
                      </a:cubicBezTo>
                      <a:cubicBezTo>
                        <a:pt x="79240" y="184361"/>
                        <a:pt x="82343" y="177376"/>
                        <a:pt x="87773" y="177376"/>
                      </a:cubicBezTo>
                      <a:cubicBezTo>
                        <a:pt x="93204" y="178152"/>
                        <a:pt x="91652" y="171943"/>
                        <a:pt x="99410" y="173495"/>
                      </a:cubicBezTo>
                      <a:cubicBezTo>
                        <a:pt x="107168" y="175047"/>
                        <a:pt x="101738" y="198331"/>
                        <a:pt x="112599" y="199884"/>
                      </a:cubicBezTo>
                      <a:cubicBezTo>
                        <a:pt x="123460" y="201436"/>
                        <a:pt x="123460" y="208421"/>
                        <a:pt x="128891" y="208421"/>
                      </a:cubicBezTo>
                      <a:cubicBezTo>
                        <a:pt x="134321" y="208421"/>
                        <a:pt x="128115" y="193675"/>
                        <a:pt x="128115" y="188242"/>
                      </a:cubicBezTo>
                      <a:cubicBezTo>
                        <a:pt x="128115" y="182809"/>
                        <a:pt x="138976" y="187465"/>
                        <a:pt x="144407" y="18125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6" name="Forma libre 1395">
                  <a:extLst>
                    <a:ext uri="{FF2B5EF4-FFF2-40B4-BE49-F238E27FC236}">
                      <a16:creationId xmlns:a16="http://schemas.microsoft.com/office/drawing/2014/main" id="{AA0B9615-EA82-8B12-1405-9CF89400C995}"/>
                    </a:ext>
                  </a:extLst>
                </p:cNvPr>
                <p:cNvSpPr/>
                <p:nvPr/>
              </p:nvSpPr>
              <p:spPr>
                <a:xfrm>
                  <a:off x="6283229" y="3050731"/>
                  <a:ext cx="193005" cy="125735"/>
                </a:xfrm>
                <a:custGeom>
                  <a:avLst/>
                  <a:gdLst>
                    <a:gd name="connsiteX0" fmla="*/ 141971 w 193005"/>
                    <a:gd name="connsiteY0" fmla="*/ 116422 h 125735"/>
                    <a:gd name="connsiteX1" fmla="*/ 131109 w 193005"/>
                    <a:gd name="connsiteY1" fmla="*/ 105556 h 125735"/>
                    <a:gd name="connsiteX2" fmla="*/ 115593 w 193005"/>
                    <a:gd name="connsiteY2" fmla="*/ 97794 h 125735"/>
                    <a:gd name="connsiteX3" fmla="*/ 104733 w 193005"/>
                    <a:gd name="connsiteY3" fmla="*/ 76839 h 125735"/>
                    <a:gd name="connsiteX4" fmla="*/ 100854 w 193005"/>
                    <a:gd name="connsiteY4" fmla="*/ 63644 h 125735"/>
                    <a:gd name="connsiteX5" fmla="*/ 103956 w 193005"/>
                    <a:gd name="connsiteY5" fmla="*/ 53554 h 125735"/>
                    <a:gd name="connsiteX6" fmla="*/ 72925 w 193005"/>
                    <a:gd name="connsiteY6" fmla="*/ 36479 h 125735"/>
                    <a:gd name="connsiteX7" fmla="*/ 11637 w 193005"/>
                    <a:gd name="connsiteY7" fmla="*/ 3105 h 125735"/>
                    <a:gd name="connsiteX8" fmla="*/ 0 w 193005"/>
                    <a:gd name="connsiteY8" fmla="*/ 0 h 125735"/>
                    <a:gd name="connsiteX9" fmla="*/ 0 w 193005"/>
                    <a:gd name="connsiteY9" fmla="*/ 98571 h 125735"/>
                    <a:gd name="connsiteX10" fmla="*/ 16292 w 193005"/>
                    <a:gd name="connsiteY10" fmla="*/ 104004 h 125735"/>
                    <a:gd name="connsiteX11" fmla="*/ 34911 w 193005"/>
                    <a:gd name="connsiteY11" fmla="*/ 93138 h 125735"/>
                    <a:gd name="connsiteX12" fmla="*/ 44220 w 193005"/>
                    <a:gd name="connsiteY12" fmla="*/ 81495 h 125735"/>
                    <a:gd name="connsiteX13" fmla="*/ 76804 w 193005"/>
                    <a:gd name="connsiteY13" fmla="*/ 89257 h 125735"/>
                    <a:gd name="connsiteX14" fmla="*/ 110939 w 193005"/>
                    <a:gd name="connsiteY14" fmla="*/ 119527 h 125735"/>
                    <a:gd name="connsiteX15" fmla="*/ 143522 w 193005"/>
                    <a:gd name="connsiteY15" fmla="*/ 125736 h 125735"/>
                    <a:gd name="connsiteX16" fmla="*/ 141971 w 193005"/>
                    <a:gd name="connsiteY16" fmla="*/ 116422 h 125735"/>
                    <a:gd name="connsiteX17" fmla="*/ 168348 w 193005"/>
                    <a:gd name="connsiteY17" fmla="*/ 34927 h 125735"/>
                    <a:gd name="connsiteX18" fmla="*/ 149729 w 193005"/>
                    <a:gd name="connsiteY18" fmla="*/ 45793 h 125735"/>
                    <a:gd name="connsiteX19" fmla="*/ 116369 w 193005"/>
                    <a:gd name="connsiteY19" fmla="*/ 47345 h 125735"/>
                    <a:gd name="connsiteX20" fmla="*/ 141971 w 193005"/>
                    <a:gd name="connsiteY20" fmla="*/ 58987 h 125735"/>
                    <a:gd name="connsiteX21" fmla="*/ 174554 w 193005"/>
                    <a:gd name="connsiteY21" fmla="*/ 42688 h 125735"/>
                    <a:gd name="connsiteX22" fmla="*/ 179209 w 193005"/>
                    <a:gd name="connsiteY22" fmla="*/ 28717 h 125735"/>
                    <a:gd name="connsiteX23" fmla="*/ 168348 w 193005"/>
                    <a:gd name="connsiteY23" fmla="*/ 34927 h 125735"/>
                    <a:gd name="connsiteX24" fmla="*/ 183864 w 193005"/>
                    <a:gd name="connsiteY24" fmla="*/ 17075 h 125735"/>
                    <a:gd name="connsiteX25" fmla="*/ 179209 w 193005"/>
                    <a:gd name="connsiteY25" fmla="*/ 17851 h 125735"/>
                    <a:gd name="connsiteX26" fmla="*/ 188518 w 193005"/>
                    <a:gd name="connsiteY26" fmla="*/ 32598 h 125735"/>
                    <a:gd name="connsiteX27" fmla="*/ 183864 w 193005"/>
                    <a:gd name="connsiteY27" fmla="*/ 17075 h 1257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93005" h="125735">
                      <a:moveTo>
                        <a:pt x="141971" y="116422"/>
                      </a:moveTo>
                      <a:cubicBezTo>
                        <a:pt x="138867" y="114870"/>
                        <a:pt x="130334" y="109437"/>
                        <a:pt x="131109" y="105556"/>
                      </a:cubicBezTo>
                      <a:cubicBezTo>
                        <a:pt x="131885" y="101675"/>
                        <a:pt x="121800" y="102451"/>
                        <a:pt x="115593" y="97794"/>
                      </a:cubicBezTo>
                      <a:cubicBezTo>
                        <a:pt x="109387" y="93914"/>
                        <a:pt x="111714" y="79943"/>
                        <a:pt x="104733" y="76839"/>
                      </a:cubicBezTo>
                      <a:cubicBezTo>
                        <a:pt x="97750" y="73734"/>
                        <a:pt x="93096" y="63644"/>
                        <a:pt x="100854" y="63644"/>
                      </a:cubicBezTo>
                      <a:cubicBezTo>
                        <a:pt x="109387" y="64420"/>
                        <a:pt x="110163" y="59763"/>
                        <a:pt x="103956" y="53554"/>
                      </a:cubicBezTo>
                      <a:cubicBezTo>
                        <a:pt x="97750" y="47345"/>
                        <a:pt x="73701" y="45017"/>
                        <a:pt x="72925" y="36479"/>
                      </a:cubicBezTo>
                      <a:cubicBezTo>
                        <a:pt x="72149" y="27941"/>
                        <a:pt x="30256" y="6985"/>
                        <a:pt x="11637" y="3105"/>
                      </a:cubicBezTo>
                      <a:cubicBezTo>
                        <a:pt x="8534" y="2328"/>
                        <a:pt x="4655" y="1552"/>
                        <a:pt x="0" y="0"/>
                      </a:cubicBezTo>
                      <a:lnTo>
                        <a:pt x="0" y="98571"/>
                      </a:lnTo>
                      <a:cubicBezTo>
                        <a:pt x="4655" y="101675"/>
                        <a:pt x="9310" y="104004"/>
                        <a:pt x="16292" y="104004"/>
                      </a:cubicBezTo>
                      <a:cubicBezTo>
                        <a:pt x="36463" y="104780"/>
                        <a:pt x="31807" y="93138"/>
                        <a:pt x="34911" y="93138"/>
                      </a:cubicBezTo>
                      <a:cubicBezTo>
                        <a:pt x="38790" y="93138"/>
                        <a:pt x="40342" y="86928"/>
                        <a:pt x="44220" y="81495"/>
                      </a:cubicBezTo>
                      <a:cubicBezTo>
                        <a:pt x="48099" y="76062"/>
                        <a:pt x="66718" y="80719"/>
                        <a:pt x="76804" y="89257"/>
                      </a:cubicBezTo>
                      <a:cubicBezTo>
                        <a:pt x="87665" y="97794"/>
                        <a:pt x="100077" y="121855"/>
                        <a:pt x="110939" y="119527"/>
                      </a:cubicBezTo>
                      <a:cubicBezTo>
                        <a:pt x="121800" y="117198"/>
                        <a:pt x="133437" y="125736"/>
                        <a:pt x="143522" y="125736"/>
                      </a:cubicBezTo>
                      <a:cubicBezTo>
                        <a:pt x="154383" y="125736"/>
                        <a:pt x="145074" y="117974"/>
                        <a:pt x="141971" y="116422"/>
                      </a:cubicBezTo>
                      <a:close/>
                      <a:moveTo>
                        <a:pt x="168348" y="34927"/>
                      </a:moveTo>
                      <a:cubicBezTo>
                        <a:pt x="168348" y="38807"/>
                        <a:pt x="160590" y="41136"/>
                        <a:pt x="149729" y="45793"/>
                      </a:cubicBezTo>
                      <a:cubicBezTo>
                        <a:pt x="138092" y="50450"/>
                        <a:pt x="117145" y="40360"/>
                        <a:pt x="116369" y="47345"/>
                      </a:cubicBezTo>
                      <a:cubicBezTo>
                        <a:pt x="115593" y="51226"/>
                        <a:pt x="129558" y="58987"/>
                        <a:pt x="141971" y="58987"/>
                      </a:cubicBezTo>
                      <a:cubicBezTo>
                        <a:pt x="154383" y="58987"/>
                        <a:pt x="174554" y="46569"/>
                        <a:pt x="174554" y="42688"/>
                      </a:cubicBezTo>
                      <a:cubicBezTo>
                        <a:pt x="174554" y="38807"/>
                        <a:pt x="182312" y="32598"/>
                        <a:pt x="179209" y="28717"/>
                      </a:cubicBezTo>
                      <a:cubicBezTo>
                        <a:pt x="175330" y="24837"/>
                        <a:pt x="168348" y="30270"/>
                        <a:pt x="168348" y="34927"/>
                      </a:cubicBezTo>
                      <a:close/>
                      <a:moveTo>
                        <a:pt x="183864" y="17075"/>
                      </a:moveTo>
                      <a:cubicBezTo>
                        <a:pt x="176106" y="12418"/>
                        <a:pt x="169899" y="9314"/>
                        <a:pt x="179209" y="17851"/>
                      </a:cubicBezTo>
                      <a:cubicBezTo>
                        <a:pt x="188518" y="26389"/>
                        <a:pt x="183088" y="34151"/>
                        <a:pt x="188518" y="32598"/>
                      </a:cubicBezTo>
                      <a:cubicBezTo>
                        <a:pt x="197828" y="30270"/>
                        <a:pt x="190846" y="21732"/>
                        <a:pt x="183864" y="1707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7" name="Forma libre 1396">
                  <a:extLst>
                    <a:ext uri="{FF2B5EF4-FFF2-40B4-BE49-F238E27FC236}">
                      <a16:creationId xmlns:a16="http://schemas.microsoft.com/office/drawing/2014/main" id="{3635D715-EB03-0CCE-A3C7-99412E8E7412}"/>
                    </a:ext>
                  </a:extLst>
                </p:cNvPr>
                <p:cNvSpPr/>
                <p:nvPr/>
              </p:nvSpPr>
              <p:spPr>
                <a:xfrm>
                  <a:off x="5341412" y="2855123"/>
                  <a:ext cx="32603" cy="60416"/>
                </a:xfrm>
                <a:custGeom>
                  <a:avLst/>
                  <a:gdLst>
                    <a:gd name="connsiteX0" fmla="*/ 6982 w 32603"/>
                    <a:gd name="connsiteY0" fmla="*/ 18 h 60416"/>
                    <a:gd name="connsiteX1" fmla="*/ 1552 w 32603"/>
                    <a:gd name="connsiteY1" fmla="*/ 14765 h 60416"/>
                    <a:gd name="connsiteX2" fmla="*/ 776 w 32603"/>
                    <a:gd name="connsiteY2" fmla="*/ 35721 h 60416"/>
                    <a:gd name="connsiteX3" fmla="*/ 8534 w 32603"/>
                    <a:gd name="connsiteY3" fmla="*/ 59006 h 60416"/>
                    <a:gd name="connsiteX4" fmla="*/ 32583 w 32603"/>
                    <a:gd name="connsiteY4" fmla="*/ 36497 h 60416"/>
                    <a:gd name="connsiteX5" fmla="*/ 6982 w 32603"/>
                    <a:gd name="connsiteY5" fmla="*/ 18 h 60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2603" h="60416">
                      <a:moveTo>
                        <a:pt x="6982" y="18"/>
                      </a:moveTo>
                      <a:cubicBezTo>
                        <a:pt x="3103" y="795"/>
                        <a:pt x="3879" y="8556"/>
                        <a:pt x="1552" y="14765"/>
                      </a:cubicBezTo>
                      <a:cubicBezTo>
                        <a:pt x="-776" y="20974"/>
                        <a:pt x="0" y="26407"/>
                        <a:pt x="776" y="35721"/>
                      </a:cubicBezTo>
                      <a:cubicBezTo>
                        <a:pt x="1552" y="44259"/>
                        <a:pt x="776" y="53572"/>
                        <a:pt x="8534" y="59006"/>
                      </a:cubicBezTo>
                      <a:cubicBezTo>
                        <a:pt x="17843" y="65215"/>
                        <a:pt x="31808" y="49692"/>
                        <a:pt x="32583" y="36497"/>
                      </a:cubicBezTo>
                      <a:cubicBezTo>
                        <a:pt x="33359" y="23303"/>
                        <a:pt x="10861" y="-758"/>
                        <a:pt x="6982" y="18"/>
                      </a:cubicBezTo>
                      <a:close/>
                    </a:path>
                  </a:pathLst>
                </a:custGeom>
                <a:solidFill>
                  <a:schemeClr val="accent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8" name="Forma libre 1397">
                  <a:extLst>
                    <a:ext uri="{FF2B5EF4-FFF2-40B4-BE49-F238E27FC236}">
                      <a16:creationId xmlns:a16="http://schemas.microsoft.com/office/drawing/2014/main" id="{114D7B12-11CF-5728-1FEE-2B2E38DC2BB9}"/>
                    </a:ext>
                  </a:extLst>
                </p:cNvPr>
                <p:cNvSpPr/>
                <p:nvPr/>
              </p:nvSpPr>
              <p:spPr>
                <a:xfrm>
                  <a:off x="4761601" y="3193102"/>
                  <a:ext cx="113006" cy="221062"/>
                </a:xfrm>
                <a:custGeom>
                  <a:avLst/>
                  <a:gdLst>
                    <a:gd name="connsiteX0" fmla="*/ 96491 w 113006"/>
                    <a:gd name="connsiteY0" fmla="*/ 2767 h 221062"/>
                    <a:gd name="connsiteX1" fmla="*/ 91060 w 113006"/>
                    <a:gd name="connsiteY1" fmla="*/ 7424 h 221062"/>
                    <a:gd name="connsiteX2" fmla="*/ 88733 w 113006"/>
                    <a:gd name="connsiteY2" fmla="*/ 18290 h 221062"/>
                    <a:gd name="connsiteX3" fmla="*/ 79423 w 113006"/>
                    <a:gd name="connsiteY3" fmla="*/ 25276 h 221062"/>
                    <a:gd name="connsiteX4" fmla="*/ 71665 w 113006"/>
                    <a:gd name="connsiteY4" fmla="*/ 32261 h 221062"/>
                    <a:gd name="connsiteX5" fmla="*/ 70889 w 113006"/>
                    <a:gd name="connsiteY5" fmla="*/ 40799 h 221062"/>
                    <a:gd name="connsiteX6" fmla="*/ 59252 w 113006"/>
                    <a:gd name="connsiteY6" fmla="*/ 50112 h 221062"/>
                    <a:gd name="connsiteX7" fmla="*/ 37530 w 113006"/>
                    <a:gd name="connsiteY7" fmla="*/ 60978 h 221062"/>
                    <a:gd name="connsiteX8" fmla="*/ 17359 w 113006"/>
                    <a:gd name="connsiteY8" fmla="*/ 64859 h 221062"/>
                    <a:gd name="connsiteX9" fmla="*/ 11153 w 113006"/>
                    <a:gd name="connsiteY9" fmla="*/ 85815 h 221062"/>
                    <a:gd name="connsiteX10" fmla="*/ 12705 w 113006"/>
                    <a:gd name="connsiteY10" fmla="*/ 113757 h 221062"/>
                    <a:gd name="connsiteX11" fmla="*/ 8826 w 113006"/>
                    <a:gd name="connsiteY11" fmla="*/ 145578 h 221062"/>
                    <a:gd name="connsiteX12" fmla="*/ 2619 w 113006"/>
                    <a:gd name="connsiteY12" fmla="*/ 182834 h 221062"/>
                    <a:gd name="connsiteX13" fmla="*/ 12705 w 113006"/>
                    <a:gd name="connsiteY13" fmla="*/ 212327 h 221062"/>
                    <a:gd name="connsiteX14" fmla="*/ 40633 w 113006"/>
                    <a:gd name="connsiteY14" fmla="*/ 219312 h 221062"/>
                    <a:gd name="connsiteX15" fmla="*/ 56925 w 113006"/>
                    <a:gd name="connsiteY15" fmla="*/ 213103 h 221062"/>
                    <a:gd name="connsiteX16" fmla="*/ 79423 w 113006"/>
                    <a:gd name="connsiteY16" fmla="*/ 147907 h 221062"/>
                    <a:gd name="connsiteX17" fmla="*/ 96491 w 113006"/>
                    <a:gd name="connsiteY17" fmla="*/ 87367 h 221062"/>
                    <a:gd name="connsiteX18" fmla="*/ 99594 w 113006"/>
                    <a:gd name="connsiteY18" fmla="*/ 69516 h 221062"/>
                    <a:gd name="connsiteX19" fmla="*/ 103473 w 113006"/>
                    <a:gd name="connsiteY19" fmla="*/ 60202 h 221062"/>
                    <a:gd name="connsiteX20" fmla="*/ 112782 w 113006"/>
                    <a:gd name="connsiteY20" fmla="*/ 58650 h 221062"/>
                    <a:gd name="connsiteX21" fmla="*/ 106576 w 113006"/>
                    <a:gd name="connsiteY21" fmla="*/ 29156 h 221062"/>
                    <a:gd name="connsiteX22" fmla="*/ 96491 w 113006"/>
                    <a:gd name="connsiteY22" fmla="*/ 2767 h 221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3006" h="221062">
                      <a:moveTo>
                        <a:pt x="96491" y="2767"/>
                      </a:moveTo>
                      <a:cubicBezTo>
                        <a:pt x="94163" y="-4994"/>
                        <a:pt x="92612" y="5872"/>
                        <a:pt x="91060" y="7424"/>
                      </a:cubicBezTo>
                      <a:cubicBezTo>
                        <a:pt x="89508" y="8977"/>
                        <a:pt x="87957" y="15186"/>
                        <a:pt x="88733" y="18290"/>
                      </a:cubicBezTo>
                      <a:cubicBezTo>
                        <a:pt x="89508" y="22171"/>
                        <a:pt x="83302" y="26052"/>
                        <a:pt x="79423" y="25276"/>
                      </a:cubicBezTo>
                      <a:cubicBezTo>
                        <a:pt x="75544" y="24500"/>
                        <a:pt x="70114" y="26828"/>
                        <a:pt x="71665" y="32261"/>
                      </a:cubicBezTo>
                      <a:cubicBezTo>
                        <a:pt x="73217" y="37694"/>
                        <a:pt x="68562" y="36142"/>
                        <a:pt x="70889" y="40799"/>
                      </a:cubicBezTo>
                      <a:cubicBezTo>
                        <a:pt x="73217" y="44679"/>
                        <a:pt x="65459" y="50112"/>
                        <a:pt x="59252" y="50112"/>
                      </a:cubicBezTo>
                      <a:cubicBezTo>
                        <a:pt x="53046" y="50889"/>
                        <a:pt x="44512" y="61755"/>
                        <a:pt x="37530" y="60978"/>
                      </a:cubicBezTo>
                      <a:cubicBezTo>
                        <a:pt x="30548" y="60202"/>
                        <a:pt x="23566" y="65635"/>
                        <a:pt x="17359" y="64859"/>
                      </a:cubicBezTo>
                      <a:cubicBezTo>
                        <a:pt x="11153" y="64083"/>
                        <a:pt x="15808" y="77278"/>
                        <a:pt x="11153" y="85815"/>
                      </a:cubicBezTo>
                      <a:cubicBezTo>
                        <a:pt x="6498" y="94353"/>
                        <a:pt x="8826" y="103666"/>
                        <a:pt x="12705" y="113757"/>
                      </a:cubicBezTo>
                      <a:cubicBezTo>
                        <a:pt x="16584" y="123846"/>
                        <a:pt x="20463" y="132384"/>
                        <a:pt x="8826" y="145578"/>
                      </a:cubicBezTo>
                      <a:cubicBezTo>
                        <a:pt x="-2036" y="158773"/>
                        <a:pt x="-1260" y="173520"/>
                        <a:pt x="2619" y="182834"/>
                      </a:cubicBezTo>
                      <a:cubicBezTo>
                        <a:pt x="6498" y="192147"/>
                        <a:pt x="6498" y="206118"/>
                        <a:pt x="12705" y="212327"/>
                      </a:cubicBezTo>
                      <a:cubicBezTo>
                        <a:pt x="18911" y="218536"/>
                        <a:pt x="35203" y="223969"/>
                        <a:pt x="40633" y="219312"/>
                      </a:cubicBezTo>
                      <a:cubicBezTo>
                        <a:pt x="46064" y="213879"/>
                        <a:pt x="50719" y="220088"/>
                        <a:pt x="56925" y="213103"/>
                      </a:cubicBezTo>
                      <a:cubicBezTo>
                        <a:pt x="62356" y="206894"/>
                        <a:pt x="71665" y="171191"/>
                        <a:pt x="79423" y="147907"/>
                      </a:cubicBezTo>
                      <a:cubicBezTo>
                        <a:pt x="87181" y="124623"/>
                        <a:pt x="97266" y="93577"/>
                        <a:pt x="96491" y="87367"/>
                      </a:cubicBezTo>
                      <a:cubicBezTo>
                        <a:pt x="95715" y="81158"/>
                        <a:pt x="101921" y="76501"/>
                        <a:pt x="99594" y="69516"/>
                      </a:cubicBezTo>
                      <a:cubicBezTo>
                        <a:pt x="96491" y="62531"/>
                        <a:pt x="100370" y="53993"/>
                        <a:pt x="103473" y="60202"/>
                      </a:cubicBezTo>
                      <a:cubicBezTo>
                        <a:pt x="106576" y="65635"/>
                        <a:pt x="111231" y="65635"/>
                        <a:pt x="112782" y="58650"/>
                      </a:cubicBezTo>
                      <a:cubicBezTo>
                        <a:pt x="114334" y="50889"/>
                        <a:pt x="107352" y="40023"/>
                        <a:pt x="106576" y="29156"/>
                      </a:cubicBezTo>
                      <a:cubicBezTo>
                        <a:pt x="107352" y="17514"/>
                        <a:pt x="98042" y="7424"/>
                        <a:pt x="96491" y="276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399" name="Forma libre 1398">
                  <a:extLst>
                    <a:ext uri="{FF2B5EF4-FFF2-40B4-BE49-F238E27FC236}">
                      <a16:creationId xmlns:a16="http://schemas.microsoft.com/office/drawing/2014/main" id="{2DEE023A-57E2-0862-6969-5A07F3396AB9}"/>
                    </a:ext>
                  </a:extLst>
                </p:cNvPr>
                <p:cNvSpPr/>
                <p:nvPr/>
              </p:nvSpPr>
              <p:spPr>
                <a:xfrm>
                  <a:off x="4756462" y="2701465"/>
                  <a:ext cx="185434" cy="110828"/>
                </a:xfrm>
                <a:custGeom>
                  <a:avLst/>
                  <a:gdLst>
                    <a:gd name="connsiteX0" fmla="*/ 131885 w 185434"/>
                    <a:gd name="connsiteY0" fmla="*/ 5433 h 110828"/>
                    <a:gd name="connsiteX1" fmla="*/ 100854 w 185434"/>
                    <a:gd name="connsiteY1" fmla="*/ 6985 h 110828"/>
                    <a:gd name="connsiteX2" fmla="*/ 76804 w 185434"/>
                    <a:gd name="connsiteY2" fmla="*/ 27941 h 110828"/>
                    <a:gd name="connsiteX3" fmla="*/ 65943 w 185434"/>
                    <a:gd name="connsiteY3" fmla="*/ 31822 h 110828"/>
                    <a:gd name="connsiteX4" fmla="*/ 44220 w 185434"/>
                    <a:gd name="connsiteY4" fmla="*/ 27941 h 110828"/>
                    <a:gd name="connsiteX5" fmla="*/ 24826 w 185434"/>
                    <a:gd name="connsiteY5" fmla="*/ 26389 h 110828"/>
                    <a:gd name="connsiteX6" fmla="*/ 13189 w 185434"/>
                    <a:gd name="connsiteY6" fmla="*/ 24837 h 110828"/>
                    <a:gd name="connsiteX7" fmla="*/ 6207 w 185434"/>
                    <a:gd name="connsiteY7" fmla="*/ 30270 h 110828"/>
                    <a:gd name="connsiteX8" fmla="*/ 6982 w 185434"/>
                    <a:gd name="connsiteY8" fmla="*/ 38807 h 110828"/>
                    <a:gd name="connsiteX9" fmla="*/ 0 w 185434"/>
                    <a:gd name="connsiteY9" fmla="*/ 42688 h 110828"/>
                    <a:gd name="connsiteX10" fmla="*/ 1552 w 185434"/>
                    <a:gd name="connsiteY10" fmla="*/ 52002 h 110828"/>
                    <a:gd name="connsiteX11" fmla="*/ 6207 w 185434"/>
                    <a:gd name="connsiteY11" fmla="*/ 76839 h 110828"/>
                    <a:gd name="connsiteX12" fmla="*/ 11637 w 185434"/>
                    <a:gd name="connsiteY12" fmla="*/ 99347 h 110828"/>
                    <a:gd name="connsiteX13" fmla="*/ 40342 w 185434"/>
                    <a:gd name="connsiteY13" fmla="*/ 96242 h 110828"/>
                    <a:gd name="connsiteX14" fmla="*/ 60512 w 185434"/>
                    <a:gd name="connsiteY14" fmla="*/ 90033 h 110828"/>
                    <a:gd name="connsiteX15" fmla="*/ 77580 w 185434"/>
                    <a:gd name="connsiteY15" fmla="*/ 81495 h 110828"/>
                    <a:gd name="connsiteX16" fmla="*/ 93096 w 185434"/>
                    <a:gd name="connsiteY16" fmla="*/ 79167 h 110828"/>
                    <a:gd name="connsiteX17" fmla="*/ 105508 w 185434"/>
                    <a:gd name="connsiteY17" fmla="*/ 70629 h 110828"/>
                    <a:gd name="connsiteX18" fmla="*/ 138868 w 185434"/>
                    <a:gd name="connsiteY18" fmla="*/ 59763 h 110828"/>
                    <a:gd name="connsiteX19" fmla="*/ 153608 w 185434"/>
                    <a:gd name="connsiteY19" fmla="*/ 44240 h 110828"/>
                    <a:gd name="connsiteX20" fmla="*/ 166796 w 185434"/>
                    <a:gd name="connsiteY20" fmla="*/ 39584 h 110828"/>
                    <a:gd name="connsiteX21" fmla="*/ 147401 w 185434"/>
                    <a:gd name="connsiteY21" fmla="*/ 0 h 110828"/>
                    <a:gd name="connsiteX22" fmla="*/ 131885 w 185434"/>
                    <a:gd name="connsiteY22" fmla="*/ 5433 h 110828"/>
                    <a:gd name="connsiteX23" fmla="*/ 169899 w 185434"/>
                    <a:gd name="connsiteY23" fmla="*/ 108660 h 110828"/>
                    <a:gd name="connsiteX24" fmla="*/ 185415 w 185434"/>
                    <a:gd name="connsiteY24" fmla="*/ 105556 h 110828"/>
                    <a:gd name="connsiteX25" fmla="*/ 169899 w 185434"/>
                    <a:gd name="connsiteY25" fmla="*/ 108660 h 1108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85434" h="110828">
                      <a:moveTo>
                        <a:pt x="131885" y="5433"/>
                      </a:moveTo>
                      <a:cubicBezTo>
                        <a:pt x="124127" y="6985"/>
                        <a:pt x="103957" y="6209"/>
                        <a:pt x="100854" y="6985"/>
                      </a:cubicBezTo>
                      <a:cubicBezTo>
                        <a:pt x="98526" y="8538"/>
                        <a:pt x="79131" y="21732"/>
                        <a:pt x="76804" y="27941"/>
                      </a:cubicBezTo>
                      <a:cubicBezTo>
                        <a:pt x="74477" y="34151"/>
                        <a:pt x="69822" y="34927"/>
                        <a:pt x="65943" y="31822"/>
                      </a:cubicBezTo>
                      <a:cubicBezTo>
                        <a:pt x="62064" y="28717"/>
                        <a:pt x="45772" y="29494"/>
                        <a:pt x="44220" y="27941"/>
                      </a:cubicBezTo>
                      <a:cubicBezTo>
                        <a:pt x="42669" y="26389"/>
                        <a:pt x="31032" y="25613"/>
                        <a:pt x="24826" y="26389"/>
                      </a:cubicBezTo>
                      <a:cubicBezTo>
                        <a:pt x="19395" y="27165"/>
                        <a:pt x="16292" y="24061"/>
                        <a:pt x="13189" y="24837"/>
                      </a:cubicBezTo>
                      <a:cubicBezTo>
                        <a:pt x="10861" y="25613"/>
                        <a:pt x="7758" y="28717"/>
                        <a:pt x="6207" y="30270"/>
                      </a:cubicBezTo>
                      <a:cubicBezTo>
                        <a:pt x="4655" y="31822"/>
                        <a:pt x="7758" y="37255"/>
                        <a:pt x="6982" y="38807"/>
                      </a:cubicBezTo>
                      <a:cubicBezTo>
                        <a:pt x="6982" y="39584"/>
                        <a:pt x="3879" y="41136"/>
                        <a:pt x="0" y="42688"/>
                      </a:cubicBezTo>
                      <a:cubicBezTo>
                        <a:pt x="1552" y="45793"/>
                        <a:pt x="2328" y="49673"/>
                        <a:pt x="1552" y="52002"/>
                      </a:cubicBezTo>
                      <a:cubicBezTo>
                        <a:pt x="0" y="57435"/>
                        <a:pt x="1552" y="69853"/>
                        <a:pt x="6207" y="76839"/>
                      </a:cubicBezTo>
                      <a:cubicBezTo>
                        <a:pt x="10861" y="83824"/>
                        <a:pt x="9310" y="97018"/>
                        <a:pt x="11637" y="99347"/>
                      </a:cubicBezTo>
                      <a:cubicBezTo>
                        <a:pt x="13964" y="101675"/>
                        <a:pt x="31808" y="101675"/>
                        <a:pt x="40342" y="96242"/>
                      </a:cubicBezTo>
                      <a:cubicBezTo>
                        <a:pt x="48099" y="90809"/>
                        <a:pt x="54306" y="90033"/>
                        <a:pt x="60512" y="90033"/>
                      </a:cubicBezTo>
                      <a:cubicBezTo>
                        <a:pt x="66719" y="90033"/>
                        <a:pt x="75252" y="84600"/>
                        <a:pt x="77580" y="81495"/>
                      </a:cubicBezTo>
                      <a:cubicBezTo>
                        <a:pt x="79907" y="78391"/>
                        <a:pt x="89217" y="78391"/>
                        <a:pt x="93096" y="79167"/>
                      </a:cubicBezTo>
                      <a:cubicBezTo>
                        <a:pt x="96975" y="79943"/>
                        <a:pt x="100854" y="75286"/>
                        <a:pt x="105508" y="70629"/>
                      </a:cubicBezTo>
                      <a:cubicBezTo>
                        <a:pt x="110163" y="65972"/>
                        <a:pt x="123352" y="64420"/>
                        <a:pt x="138868" y="59763"/>
                      </a:cubicBezTo>
                      <a:cubicBezTo>
                        <a:pt x="153608" y="55106"/>
                        <a:pt x="150504" y="48121"/>
                        <a:pt x="153608" y="44240"/>
                      </a:cubicBezTo>
                      <a:cubicBezTo>
                        <a:pt x="156711" y="41136"/>
                        <a:pt x="160590" y="41912"/>
                        <a:pt x="166796" y="39584"/>
                      </a:cubicBezTo>
                      <a:cubicBezTo>
                        <a:pt x="159814" y="24837"/>
                        <a:pt x="151280" y="8538"/>
                        <a:pt x="147401" y="0"/>
                      </a:cubicBezTo>
                      <a:cubicBezTo>
                        <a:pt x="139643" y="3105"/>
                        <a:pt x="133437" y="4657"/>
                        <a:pt x="131885" y="5433"/>
                      </a:cubicBezTo>
                      <a:close/>
                      <a:moveTo>
                        <a:pt x="169899" y="108660"/>
                      </a:moveTo>
                      <a:cubicBezTo>
                        <a:pt x="175330" y="114093"/>
                        <a:pt x="185415" y="107884"/>
                        <a:pt x="185415" y="105556"/>
                      </a:cubicBezTo>
                      <a:cubicBezTo>
                        <a:pt x="186191" y="103227"/>
                        <a:pt x="163693" y="102451"/>
                        <a:pt x="169899" y="10866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00" name="Forma libre 1399">
                  <a:extLst>
                    <a:ext uri="{FF2B5EF4-FFF2-40B4-BE49-F238E27FC236}">
                      <a16:creationId xmlns:a16="http://schemas.microsoft.com/office/drawing/2014/main" id="{8C56A861-191C-F74C-5323-43AA3F203BB7}"/>
                    </a:ext>
                  </a:extLst>
                </p:cNvPr>
                <p:cNvSpPr/>
                <p:nvPr/>
              </p:nvSpPr>
              <p:spPr>
                <a:xfrm>
                  <a:off x="5160208" y="3843127"/>
                  <a:ext cx="31497" cy="20344"/>
                </a:xfrm>
                <a:custGeom>
                  <a:avLst/>
                  <a:gdLst>
                    <a:gd name="connsiteX0" fmla="*/ 10529 w 31497"/>
                    <a:gd name="connsiteY0" fmla="*/ 825 h 20344"/>
                    <a:gd name="connsiteX1" fmla="*/ 5099 w 31497"/>
                    <a:gd name="connsiteY1" fmla="*/ 18677 h 20344"/>
                    <a:gd name="connsiteX2" fmla="*/ 18287 w 31497"/>
                    <a:gd name="connsiteY2" fmla="*/ 18677 h 20344"/>
                    <a:gd name="connsiteX3" fmla="*/ 31476 w 31497"/>
                    <a:gd name="connsiteY3" fmla="*/ 12467 h 20344"/>
                    <a:gd name="connsiteX4" fmla="*/ 10529 w 31497"/>
                    <a:gd name="connsiteY4" fmla="*/ 825 h 20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7" h="20344">
                      <a:moveTo>
                        <a:pt x="10529" y="825"/>
                      </a:moveTo>
                      <a:cubicBezTo>
                        <a:pt x="8202" y="-3832"/>
                        <a:pt x="-8090" y="12467"/>
                        <a:pt x="5099" y="18677"/>
                      </a:cubicBezTo>
                      <a:cubicBezTo>
                        <a:pt x="11305" y="21005"/>
                        <a:pt x="13632" y="15572"/>
                        <a:pt x="18287" y="18677"/>
                      </a:cubicBezTo>
                      <a:cubicBezTo>
                        <a:pt x="22166" y="21781"/>
                        <a:pt x="30700" y="21005"/>
                        <a:pt x="31476" y="12467"/>
                      </a:cubicBezTo>
                      <a:cubicBezTo>
                        <a:pt x="32252" y="4706"/>
                        <a:pt x="12081" y="6258"/>
                        <a:pt x="10529" y="82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grpSp>
              <p:nvGrpSpPr>
                <p:cNvPr id="1401" name="Gráfico 7">
                  <a:extLst>
                    <a:ext uri="{FF2B5EF4-FFF2-40B4-BE49-F238E27FC236}">
                      <a16:creationId xmlns:a16="http://schemas.microsoft.com/office/drawing/2014/main" id="{992D6ED3-DDBE-424A-F57C-626346C39E51}"/>
                    </a:ext>
                  </a:extLst>
                </p:cNvPr>
                <p:cNvGrpSpPr/>
                <p:nvPr/>
              </p:nvGrpSpPr>
              <p:grpSpPr>
                <a:xfrm>
                  <a:off x="6499647" y="3096032"/>
                  <a:ext cx="121207" cy="84989"/>
                  <a:chOff x="6499647" y="3096032"/>
                  <a:chExt cx="121207" cy="84989"/>
                </a:xfrm>
                <a:solidFill>
                  <a:srgbClr val="C5C9CD"/>
                </a:solidFill>
              </p:grpSpPr>
              <p:sp>
                <p:nvSpPr>
                  <p:cNvPr id="1427" name="Forma libre 1426">
                    <a:extLst>
                      <a:ext uri="{FF2B5EF4-FFF2-40B4-BE49-F238E27FC236}">
                        <a16:creationId xmlns:a16="http://schemas.microsoft.com/office/drawing/2014/main" id="{8D0CA17F-C824-ED13-F0B7-3E67674B95E1}"/>
                      </a:ext>
                    </a:extLst>
                  </p:cNvPr>
                  <p:cNvSpPr/>
                  <p:nvPr/>
                </p:nvSpPr>
                <p:spPr>
                  <a:xfrm>
                    <a:off x="6499647" y="3096032"/>
                    <a:ext cx="121207" cy="84989"/>
                  </a:xfrm>
                  <a:custGeom>
                    <a:avLst/>
                    <a:gdLst>
                      <a:gd name="connsiteX0" fmla="*/ 29 w 121207"/>
                      <a:gd name="connsiteY0" fmla="*/ 492 h 84989"/>
                      <a:gd name="connsiteX1" fmla="*/ 19424 w 121207"/>
                      <a:gd name="connsiteY1" fmla="*/ 23000 h 84989"/>
                      <a:gd name="connsiteX2" fmla="*/ 29 w 121207"/>
                      <a:gd name="connsiteY2" fmla="*/ 492 h 84989"/>
                      <a:gd name="connsiteX3" fmla="*/ 29510 w 121207"/>
                      <a:gd name="connsiteY3" fmla="*/ 19895 h 84989"/>
                      <a:gd name="connsiteX4" fmla="*/ 42698 w 121207"/>
                      <a:gd name="connsiteY4" fmla="*/ 30761 h 84989"/>
                      <a:gd name="connsiteX5" fmla="*/ 29510 w 121207"/>
                      <a:gd name="connsiteY5" fmla="*/ 19895 h 84989"/>
                      <a:gd name="connsiteX6" fmla="*/ 80712 w 121207"/>
                      <a:gd name="connsiteY6" fmla="*/ 47837 h 84989"/>
                      <a:gd name="connsiteX7" fmla="*/ 58990 w 121207"/>
                      <a:gd name="connsiteY7" fmla="*/ 36194 h 84989"/>
                      <a:gd name="connsiteX8" fmla="*/ 80712 w 121207"/>
                      <a:gd name="connsiteY8" fmla="*/ 47837 h 84989"/>
                      <a:gd name="connsiteX9" fmla="*/ 78385 w 121207"/>
                      <a:gd name="connsiteY9" fmla="*/ 62583 h 84989"/>
                      <a:gd name="connsiteX10" fmla="*/ 94677 w 121207"/>
                      <a:gd name="connsiteY10" fmla="*/ 71121 h 84989"/>
                      <a:gd name="connsiteX11" fmla="*/ 78385 w 121207"/>
                      <a:gd name="connsiteY11" fmla="*/ 62583 h 84989"/>
                      <a:gd name="connsiteX12" fmla="*/ 106314 w 121207"/>
                      <a:gd name="connsiteY12" fmla="*/ 77330 h 84989"/>
                      <a:gd name="connsiteX13" fmla="*/ 120278 w 121207"/>
                      <a:gd name="connsiteY13" fmla="*/ 84315 h 84989"/>
                      <a:gd name="connsiteX14" fmla="*/ 106314 w 121207"/>
                      <a:gd name="connsiteY14" fmla="*/ 77330 h 84989"/>
                      <a:gd name="connsiteX15" fmla="*/ 94677 w 121207"/>
                      <a:gd name="connsiteY15" fmla="*/ 47060 h 84989"/>
                      <a:gd name="connsiteX16" fmla="*/ 107090 w 121207"/>
                      <a:gd name="connsiteY16" fmla="*/ 68016 h 84989"/>
                      <a:gd name="connsiteX17" fmla="*/ 94677 w 121207"/>
                      <a:gd name="connsiteY17" fmla="*/ 47060 h 8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207" h="84989">
                        <a:moveTo>
                          <a:pt x="29" y="492"/>
                        </a:moveTo>
                        <a:cubicBezTo>
                          <a:pt x="-746" y="4372"/>
                          <a:pt x="13994" y="26881"/>
                          <a:pt x="19424" y="23000"/>
                        </a:cubicBezTo>
                        <a:cubicBezTo>
                          <a:pt x="29510" y="16791"/>
                          <a:pt x="806" y="-3389"/>
                          <a:pt x="29" y="492"/>
                        </a:cubicBezTo>
                        <a:close/>
                        <a:moveTo>
                          <a:pt x="29510" y="19895"/>
                        </a:moveTo>
                        <a:cubicBezTo>
                          <a:pt x="29510" y="21448"/>
                          <a:pt x="40371" y="32314"/>
                          <a:pt x="42698" y="30761"/>
                        </a:cubicBezTo>
                        <a:cubicBezTo>
                          <a:pt x="45026" y="28433"/>
                          <a:pt x="29510" y="16791"/>
                          <a:pt x="29510" y="19895"/>
                        </a:cubicBezTo>
                        <a:close/>
                        <a:moveTo>
                          <a:pt x="80712" y="47837"/>
                        </a:moveTo>
                        <a:cubicBezTo>
                          <a:pt x="84591" y="45508"/>
                          <a:pt x="58990" y="31537"/>
                          <a:pt x="58990" y="36194"/>
                        </a:cubicBezTo>
                        <a:cubicBezTo>
                          <a:pt x="58990" y="40075"/>
                          <a:pt x="77609" y="50165"/>
                          <a:pt x="80712" y="47837"/>
                        </a:cubicBezTo>
                        <a:close/>
                        <a:moveTo>
                          <a:pt x="78385" y="62583"/>
                        </a:moveTo>
                        <a:cubicBezTo>
                          <a:pt x="79937" y="69569"/>
                          <a:pt x="90022" y="73449"/>
                          <a:pt x="94677" y="71121"/>
                        </a:cubicBezTo>
                        <a:cubicBezTo>
                          <a:pt x="98556" y="68792"/>
                          <a:pt x="76834" y="54822"/>
                          <a:pt x="78385" y="62583"/>
                        </a:cubicBezTo>
                        <a:close/>
                        <a:moveTo>
                          <a:pt x="106314" y="77330"/>
                        </a:moveTo>
                        <a:cubicBezTo>
                          <a:pt x="107090" y="78882"/>
                          <a:pt x="115623" y="87420"/>
                          <a:pt x="120278" y="84315"/>
                        </a:cubicBezTo>
                        <a:cubicBezTo>
                          <a:pt x="125709" y="81211"/>
                          <a:pt x="105538" y="74225"/>
                          <a:pt x="106314" y="77330"/>
                        </a:cubicBezTo>
                        <a:close/>
                        <a:moveTo>
                          <a:pt x="94677" y="47060"/>
                        </a:moveTo>
                        <a:cubicBezTo>
                          <a:pt x="91574" y="54822"/>
                          <a:pt x="104762" y="68016"/>
                          <a:pt x="107090" y="68016"/>
                        </a:cubicBezTo>
                        <a:cubicBezTo>
                          <a:pt x="109417" y="68016"/>
                          <a:pt x="97004" y="40851"/>
                          <a:pt x="94677" y="4706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28" name="Forma libre 1427">
                    <a:extLst>
                      <a:ext uri="{FF2B5EF4-FFF2-40B4-BE49-F238E27FC236}">
                        <a16:creationId xmlns:a16="http://schemas.microsoft.com/office/drawing/2014/main" id="{BB642761-F97F-99C5-84E3-0C3AC79CCCAE}"/>
                      </a:ext>
                    </a:extLst>
                  </p:cNvPr>
                  <p:cNvSpPr/>
                  <p:nvPr/>
                </p:nvSpPr>
                <p:spPr>
                  <a:xfrm>
                    <a:off x="6499647" y="3096032"/>
                    <a:ext cx="121207" cy="84989"/>
                  </a:xfrm>
                  <a:custGeom>
                    <a:avLst/>
                    <a:gdLst>
                      <a:gd name="connsiteX0" fmla="*/ 29 w 121207"/>
                      <a:gd name="connsiteY0" fmla="*/ 492 h 84989"/>
                      <a:gd name="connsiteX1" fmla="*/ 19424 w 121207"/>
                      <a:gd name="connsiteY1" fmla="*/ 23000 h 84989"/>
                      <a:gd name="connsiteX2" fmla="*/ 29 w 121207"/>
                      <a:gd name="connsiteY2" fmla="*/ 492 h 84989"/>
                      <a:gd name="connsiteX3" fmla="*/ 29510 w 121207"/>
                      <a:gd name="connsiteY3" fmla="*/ 19895 h 84989"/>
                      <a:gd name="connsiteX4" fmla="*/ 42698 w 121207"/>
                      <a:gd name="connsiteY4" fmla="*/ 30761 h 84989"/>
                      <a:gd name="connsiteX5" fmla="*/ 29510 w 121207"/>
                      <a:gd name="connsiteY5" fmla="*/ 19895 h 84989"/>
                      <a:gd name="connsiteX6" fmla="*/ 80712 w 121207"/>
                      <a:gd name="connsiteY6" fmla="*/ 47837 h 84989"/>
                      <a:gd name="connsiteX7" fmla="*/ 58990 w 121207"/>
                      <a:gd name="connsiteY7" fmla="*/ 36194 h 84989"/>
                      <a:gd name="connsiteX8" fmla="*/ 80712 w 121207"/>
                      <a:gd name="connsiteY8" fmla="*/ 47837 h 84989"/>
                      <a:gd name="connsiteX9" fmla="*/ 78385 w 121207"/>
                      <a:gd name="connsiteY9" fmla="*/ 62583 h 84989"/>
                      <a:gd name="connsiteX10" fmla="*/ 94677 w 121207"/>
                      <a:gd name="connsiteY10" fmla="*/ 71121 h 84989"/>
                      <a:gd name="connsiteX11" fmla="*/ 78385 w 121207"/>
                      <a:gd name="connsiteY11" fmla="*/ 62583 h 84989"/>
                      <a:gd name="connsiteX12" fmla="*/ 106314 w 121207"/>
                      <a:gd name="connsiteY12" fmla="*/ 77330 h 84989"/>
                      <a:gd name="connsiteX13" fmla="*/ 120278 w 121207"/>
                      <a:gd name="connsiteY13" fmla="*/ 84315 h 84989"/>
                      <a:gd name="connsiteX14" fmla="*/ 106314 w 121207"/>
                      <a:gd name="connsiteY14" fmla="*/ 77330 h 84989"/>
                      <a:gd name="connsiteX15" fmla="*/ 94677 w 121207"/>
                      <a:gd name="connsiteY15" fmla="*/ 47060 h 84989"/>
                      <a:gd name="connsiteX16" fmla="*/ 107090 w 121207"/>
                      <a:gd name="connsiteY16" fmla="*/ 68016 h 84989"/>
                      <a:gd name="connsiteX17" fmla="*/ 94677 w 121207"/>
                      <a:gd name="connsiteY17" fmla="*/ 47060 h 84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21207" h="84989">
                        <a:moveTo>
                          <a:pt x="29" y="492"/>
                        </a:moveTo>
                        <a:cubicBezTo>
                          <a:pt x="-746" y="4372"/>
                          <a:pt x="13994" y="26881"/>
                          <a:pt x="19424" y="23000"/>
                        </a:cubicBezTo>
                        <a:cubicBezTo>
                          <a:pt x="29510" y="16791"/>
                          <a:pt x="806" y="-3389"/>
                          <a:pt x="29" y="492"/>
                        </a:cubicBezTo>
                        <a:close/>
                        <a:moveTo>
                          <a:pt x="29510" y="19895"/>
                        </a:moveTo>
                        <a:cubicBezTo>
                          <a:pt x="29510" y="21448"/>
                          <a:pt x="40371" y="32314"/>
                          <a:pt x="42698" y="30761"/>
                        </a:cubicBezTo>
                        <a:cubicBezTo>
                          <a:pt x="45026" y="28433"/>
                          <a:pt x="29510" y="16791"/>
                          <a:pt x="29510" y="19895"/>
                        </a:cubicBezTo>
                        <a:close/>
                        <a:moveTo>
                          <a:pt x="80712" y="47837"/>
                        </a:moveTo>
                        <a:cubicBezTo>
                          <a:pt x="84591" y="45508"/>
                          <a:pt x="58990" y="31537"/>
                          <a:pt x="58990" y="36194"/>
                        </a:cubicBezTo>
                        <a:cubicBezTo>
                          <a:pt x="58990" y="40075"/>
                          <a:pt x="77609" y="50165"/>
                          <a:pt x="80712" y="47837"/>
                        </a:cubicBezTo>
                        <a:close/>
                        <a:moveTo>
                          <a:pt x="78385" y="62583"/>
                        </a:moveTo>
                        <a:cubicBezTo>
                          <a:pt x="79937" y="69569"/>
                          <a:pt x="90022" y="73449"/>
                          <a:pt x="94677" y="71121"/>
                        </a:cubicBezTo>
                        <a:cubicBezTo>
                          <a:pt x="98556" y="68792"/>
                          <a:pt x="76834" y="54822"/>
                          <a:pt x="78385" y="62583"/>
                        </a:cubicBezTo>
                        <a:close/>
                        <a:moveTo>
                          <a:pt x="106314" y="77330"/>
                        </a:moveTo>
                        <a:cubicBezTo>
                          <a:pt x="107090" y="78882"/>
                          <a:pt x="115623" y="87420"/>
                          <a:pt x="120278" y="84315"/>
                        </a:cubicBezTo>
                        <a:cubicBezTo>
                          <a:pt x="125709" y="81211"/>
                          <a:pt x="105538" y="74225"/>
                          <a:pt x="106314" y="77330"/>
                        </a:cubicBezTo>
                        <a:close/>
                        <a:moveTo>
                          <a:pt x="94677" y="47060"/>
                        </a:moveTo>
                        <a:cubicBezTo>
                          <a:pt x="91574" y="54822"/>
                          <a:pt x="104762" y="68016"/>
                          <a:pt x="107090" y="68016"/>
                        </a:cubicBezTo>
                        <a:cubicBezTo>
                          <a:pt x="109417" y="68016"/>
                          <a:pt x="97004" y="40851"/>
                          <a:pt x="94677" y="4706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grpSp>
            <p:sp>
              <p:nvSpPr>
                <p:cNvPr id="1402" name="Forma libre 1401">
                  <a:extLst>
                    <a:ext uri="{FF2B5EF4-FFF2-40B4-BE49-F238E27FC236}">
                      <a16:creationId xmlns:a16="http://schemas.microsoft.com/office/drawing/2014/main" id="{9E058B34-D192-6C11-5626-707BE4641EE9}"/>
                    </a:ext>
                  </a:extLst>
                </p:cNvPr>
                <p:cNvSpPr/>
                <p:nvPr/>
              </p:nvSpPr>
              <p:spPr>
                <a:xfrm>
                  <a:off x="5840926" y="3176099"/>
                  <a:ext cx="639016" cy="567790"/>
                </a:xfrm>
                <a:custGeom>
                  <a:avLst/>
                  <a:gdLst>
                    <a:gd name="connsiteX0" fmla="*/ 637804 w 639016"/>
                    <a:gd name="connsiteY0" fmla="*/ 285990 h 567790"/>
                    <a:gd name="connsiteX1" fmla="*/ 633925 w 639016"/>
                    <a:gd name="connsiteY1" fmla="*/ 274347 h 567790"/>
                    <a:gd name="connsiteX2" fmla="*/ 633149 w 639016"/>
                    <a:gd name="connsiteY2" fmla="*/ 248734 h 567790"/>
                    <a:gd name="connsiteX3" fmla="*/ 629270 w 639016"/>
                    <a:gd name="connsiteY3" fmla="*/ 245630 h 567790"/>
                    <a:gd name="connsiteX4" fmla="*/ 619185 w 639016"/>
                    <a:gd name="connsiteY4" fmla="*/ 233211 h 567790"/>
                    <a:gd name="connsiteX5" fmla="*/ 606773 w 639016"/>
                    <a:gd name="connsiteY5" fmla="*/ 221569 h 567790"/>
                    <a:gd name="connsiteX6" fmla="*/ 599015 w 639016"/>
                    <a:gd name="connsiteY6" fmla="*/ 214584 h 567790"/>
                    <a:gd name="connsiteX7" fmla="*/ 593584 w 639016"/>
                    <a:gd name="connsiteY7" fmla="*/ 198285 h 567790"/>
                    <a:gd name="connsiteX8" fmla="*/ 587378 w 639016"/>
                    <a:gd name="connsiteY8" fmla="*/ 192852 h 567790"/>
                    <a:gd name="connsiteX9" fmla="*/ 578068 w 639016"/>
                    <a:gd name="connsiteY9" fmla="*/ 193628 h 567790"/>
                    <a:gd name="connsiteX10" fmla="*/ 574189 w 639016"/>
                    <a:gd name="connsiteY10" fmla="*/ 182762 h 567790"/>
                    <a:gd name="connsiteX11" fmla="*/ 567983 w 639016"/>
                    <a:gd name="connsiteY11" fmla="*/ 171120 h 567790"/>
                    <a:gd name="connsiteX12" fmla="*/ 562552 w 639016"/>
                    <a:gd name="connsiteY12" fmla="*/ 159478 h 567790"/>
                    <a:gd name="connsiteX13" fmla="*/ 526865 w 639016"/>
                    <a:gd name="connsiteY13" fmla="*/ 138522 h 567790"/>
                    <a:gd name="connsiteX14" fmla="*/ 522986 w 639016"/>
                    <a:gd name="connsiteY14" fmla="*/ 127655 h 567790"/>
                    <a:gd name="connsiteX15" fmla="*/ 519107 w 639016"/>
                    <a:gd name="connsiteY15" fmla="*/ 108252 h 567790"/>
                    <a:gd name="connsiteX16" fmla="*/ 509798 w 639016"/>
                    <a:gd name="connsiteY16" fmla="*/ 91953 h 567790"/>
                    <a:gd name="connsiteX17" fmla="*/ 507470 w 639016"/>
                    <a:gd name="connsiteY17" fmla="*/ 72549 h 567790"/>
                    <a:gd name="connsiteX18" fmla="*/ 497385 w 639016"/>
                    <a:gd name="connsiteY18" fmla="*/ 60131 h 567790"/>
                    <a:gd name="connsiteX19" fmla="*/ 484972 w 639016"/>
                    <a:gd name="connsiteY19" fmla="*/ 60131 h 567790"/>
                    <a:gd name="connsiteX20" fmla="*/ 480317 w 639016"/>
                    <a:gd name="connsiteY20" fmla="*/ 44608 h 567790"/>
                    <a:gd name="connsiteX21" fmla="*/ 473335 w 639016"/>
                    <a:gd name="connsiteY21" fmla="*/ 19771 h 567790"/>
                    <a:gd name="connsiteX22" fmla="*/ 465577 w 639016"/>
                    <a:gd name="connsiteY22" fmla="*/ 368 h 567790"/>
                    <a:gd name="connsiteX23" fmla="*/ 455492 w 639016"/>
                    <a:gd name="connsiteY23" fmla="*/ 12010 h 567790"/>
                    <a:gd name="connsiteX24" fmla="*/ 451613 w 639016"/>
                    <a:gd name="connsiteY24" fmla="*/ 24428 h 567790"/>
                    <a:gd name="connsiteX25" fmla="*/ 449285 w 639016"/>
                    <a:gd name="connsiteY25" fmla="*/ 41503 h 567790"/>
                    <a:gd name="connsiteX26" fmla="*/ 447734 w 639016"/>
                    <a:gd name="connsiteY26" fmla="*/ 69445 h 567790"/>
                    <a:gd name="connsiteX27" fmla="*/ 443079 w 639016"/>
                    <a:gd name="connsiteY27" fmla="*/ 93505 h 567790"/>
                    <a:gd name="connsiteX28" fmla="*/ 429891 w 639016"/>
                    <a:gd name="connsiteY28" fmla="*/ 112133 h 567790"/>
                    <a:gd name="connsiteX29" fmla="*/ 410496 w 639016"/>
                    <a:gd name="connsiteY29" fmla="*/ 104371 h 567790"/>
                    <a:gd name="connsiteX30" fmla="*/ 396531 w 639016"/>
                    <a:gd name="connsiteY30" fmla="*/ 98162 h 567790"/>
                    <a:gd name="connsiteX31" fmla="*/ 381016 w 639016"/>
                    <a:gd name="connsiteY31" fmla="*/ 85744 h 567790"/>
                    <a:gd name="connsiteX32" fmla="*/ 364724 w 639016"/>
                    <a:gd name="connsiteY32" fmla="*/ 80311 h 567790"/>
                    <a:gd name="connsiteX33" fmla="*/ 354639 w 639016"/>
                    <a:gd name="connsiteY33" fmla="*/ 68669 h 567790"/>
                    <a:gd name="connsiteX34" fmla="*/ 356190 w 639016"/>
                    <a:gd name="connsiteY34" fmla="*/ 60907 h 567790"/>
                    <a:gd name="connsiteX35" fmla="*/ 357742 w 639016"/>
                    <a:gd name="connsiteY35" fmla="*/ 47713 h 567790"/>
                    <a:gd name="connsiteX36" fmla="*/ 367827 w 639016"/>
                    <a:gd name="connsiteY36" fmla="*/ 40727 h 567790"/>
                    <a:gd name="connsiteX37" fmla="*/ 373258 w 639016"/>
                    <a:gd name="connsiteY37" fmla="*/ 30637 h 567790"/>
                    <a:gd name="connsiteX38" fmla="*/ 370155 w 639016"/>
                    <a:gd name="connsiteY38" fmla="*/ 22876 h 567790"/>
                    <a:gd name="connsiteX39" fmla="*/ 363948 w 639016"/>
                    <a:gd name="connsiteY39" fmla="*/ 29085 h 567790"/>
                    <a:gd name="connsiteX40" fmla="*/ 357742 w 639016"/>
                    <a:gd name="connsiteY40" fmla="*/ 20547 h 567790"/>
                    <a:gd name="connsiteX41" fmla="*/ 346105 w 639016"/>
                    <a:gd name="connsiteY41" fmla="*/ 25204 h 567790"/>
                    <a:gd name="connsiteX42" fmla="*/ 315849 w 639016"/>
                    <a:gd name="connsiteY42" fmla="*/ 15890 h 567790"/>
                    <a:gd name="connsiteX43" fmla="*/ 301109 w 639016"/>
                    <a:gd name="connsiteY43" fmla="*/ 6577 h 567790"/>
                    <a:gd name="connsiteX44" fmla="*/ 307315 w 639016"/>
                    <a:gd name="connsiteY44" fmla="*/ 16667 h 567790"/>
                    <a:gd name="connsiteX45" fmla="*/ 283265 w 639016"/>
                    <a:gd name="connsiteY45" fmla="*/ 23652 h 567790"/>
                    <a:gd name="connsiteX46" fmla="*/ 278610 w 639016"/>
                    <a:gd name="connsiteY46" fmla="*/ 28309 h 567790"/>
                    <a:gd name="connsiteX47" fmla="*/ 267749 w 639016"/>
                    <a:gd name="connsiteY47" fmla="*/ 42279 h 567790"/>
                    <a:gd name="connsiteX48" fmla="*/ 261543 w 639016"/>
                    <a:gd name="connsiteY48" fmla="*/ 53922 h 567790"/>
                    <a:gd name="connsiteX49" fmla="*/ 262319 w 639016"/>
                    <a:gd name="connsiteY49" fmla="*/ 67116 h 567790"/>
                    <a:gd name="connsiteX50" fmla="*/ 254561 w 639016"/>
                    <a:gd name="connsiteY50" fmla="*/ 68669 h 567790"/>
                    <a:gd name="connsiteX51" fmla="*/ 244476 w 639016"/>
                    <a:gd name="connsiteY51" fmla="*/ 69445 h 567790"/>
                    <a:gd name="connsiteX52" fmla="*/ 239045 w 639016"/>
                    <a:gd name="connsiteY52" fmla="*/ 66340 h 567790"/>
                    <a:gd name="connsiteX53" fmla="*/ 230511 w 639016"/>
                    <a:gd name="connsiteY53" fmla="*/ 59355 h 567790"/>
                    <a:gd name="connsiteX54" fmla="*/ 217323 w 639016"/>
                    <a:gd name="connsiteY54" fmla="*/ 50041 h 567790"/>
                    <a:gd name="connsiteX55" fmla="*/ 208013 w 639016"/>
                    <a:gd name="connsiteY55" fmla="*/ 55474 h 567790"/>
                    <a:gd name="connsiteX56" fmla="*/ 203358 w 639016"/>
                    <a:gd name="connsiteY56" fmla="*/ 62459 h 567790"/>
                    <a:gd name="connsiteX57" fmla="*/ 190945 w 639016"/>
                    <a:gd name="connsiteY57" fmla="*/ 62459 h 567790"/>
                    <a:gd name="connsiteX58" fmla="*/ 187842 w 639016"/>
                    <a:gd name="connsiteY58" fmla="*/ 69445 h 567790"/>
                    <a:gd name="connsiteX59" fmla="*/ 180860 w 639016"/>
                    <a:gd name="connsiteY59" fmla="*/ 74878 h 567790"/>
                    <a:gd name="connsiteX60" fmla="*/ 177757 w 639016"/>
                    <a:gd name="connsiteY60" fmla="*/ 90401 h 567790"/>
                    <a:gd name="connsiteX61" fmla="*/ 166120 w 639016"/>
                    <a:gd name="connsiteY61" fmla="*/ 89624 h 567790"/>
                    <a:gd name="connsiteX62" fmla="*/ 168448 w 639016"/>
                    <a:gd name="connsiteY62" fmla="*/ 101267 h 567790"/>
                    <a:gd name="connsiteX63" fmla="*/ 163793 w 639016"/>
                    <a:gd name="connsiteY63" fmla="*/ 109028 h 567790"/>
                    <a:gd name="connsiteX64" fmla="*/ 157586 w 639016"/>
                    <a:gd name="connsiteY64" fmla="*/ 97386 h 567790"/>
                    <a:gd name="connsiteX65" fmla="*/ 145174 w 639016"/>
                    <a:gd name="connsiteY65" fmla="*/ 103595 h 567790"/>
                    <a:gd name="connsiteX66" fmla="*/ 144398 w 639016"/>
                    <a:gd name="connsiteY66" fmla="*/ 122223 h 567790"/>
                    <a:gd name="connsiteX67" fmla="*/ 121900 w 639016"/>
                    <a:gd name="connsiteY67" fmla="*/ 144731 h 567790"/>
                    <a:gd name="connsiteX68" fmla="*/ 93971 w 639016"/>
                    <a:gd name="connsiteY68" fmla="*/ 152492 h 567790"/>
                    <a:gd name="connsiteX69" fmla="*/ 79231 w 639016"/>
                    <a:gd name="connsiteY69" fmla="*/ 157149 h 567790"/>
                    <a:gd name="connsiteX70" fmla="*/ 64491 w 639016"/>
                    <a:gd name="connsiteY70" fmla="*/ 163358 h 567790"/>
                    <a:gd name="connsiteX71" fmla="*/ 45871 w 639016"/>
                    <a:gd name="connsiteY71" fmla="*/ 168015 h 567790"/>
                    <a:gd name="connsiteX72" fmla="*/ 26476 w 639016"/>
                    <a:gd name="connsiteY72" fmla="*/ 178881 h 567790"/>
                    <a:gd name="connsiteX73" fmla="*/ 17943 w 639016"/>
                    <a:gd name="connsiteY73" fmla="*/ 190523 h 567790"/>
                    <a:gd name="connsiteX74" fmla="*/ 16391 w 639016"/>
                    <a:gd name="connsiteY74" fmla="*/ 181210 h 567790"/>
                    <a:gd name="connsiteX75" fmla="*/ 8633 w 639016"/>
                    <a:gd name="connsiteY75" fmla="*/ 192852 h 567790"/>
                    <a:gd name="connsiteX76" fmla="*/ 9409 w 639016"/>
                    <a:gd name="connsiteY76" fmla="*/ 210703 h 567790"/>
                    <a:gd name="connsiteX77" fmla="*/ 6306 w 639016"/>
                    <a:gd name="connsiteY77" fmla="*/ 235540 h 567790"/>
                    <a:gd name="connsiteX78" fmla="*/ 15616 w 639016"/>
                    <a:gd name="connsiteY78" fmla="*/ 256496 h 567790"/>
                    <a:gd name="connsiteX79" fmla="*/ 6306 w 639016"/>
                    <a:gd name="connsiteY79" fmla="*/ 248734 h 567790"/>
                    <a:gd name="connsiteX80" fmla="*/ 10961 w 639016"/>
                    <a:gd name="connsiteY80" fmla="*/ 259600 h 567790"/>
                    <a:gd name="connsiteX81" fmla="*/ 100 w 639016"/>
                    <a:gd name="connsiteY81" fmla="*/ 251063 h 567790"/>
                    <a:gd name="connsiteX82" fmla="*/ 16391 w 639016"/>
                    <a:gd name="connsiteY82" fmla="*/ 285990 h 567790"/>
                    <a:gd name="connsiteX83" fmla="*/ 29580 w 639016"/>
                    <a:gd name="connsiteY83" fmla="*/ 315483 h 567790"/>
                    <a:gd name="connsiteX84" fmla="*/ 43544 w 639016"/>
                    <a:gd name="connsiteY84" fmla="*/ 351186 h 567790"/>
                    <a:gd name="connsiteX85" fmla="*/ 40441 w 639016"/>
                    <a:gd name="connsiteY85" fmla="*/ 372142 h 567790"/>
                    <a:gd name="connsiteX86" fmla="*/ 31132 w 639016"/>
                    <a:gd name="connsiteY86" fmla="*/ 384560 h 567790"/>
                    <a:gd name="connsiteX87" fmla="*/ 35011 w 639016"/>
                    <a:gd name="connsiteY87" fmla="*/ 394650 h 567790"/>
                    <a:gd name="connsiteX88" fmla="*/ 46647 w 639016"/>
                    <a:gd name="connsiteY88" fmla="*/ 404740 h 567790"/>
                    <a:gd name="connsiteX89" fmla="*/ 76903 w 639016"/>
                    <a:gd name="connsiteY89" fmla="*/ 407844 h 567790"/>
                    <a:gd name="connsiteX90" fmla="*/ 92419 w 639016"/>
                    <a:gd name="connsiteY90" fmla="*/ 398531 h 567790"/>
                    <a:gd name="connsiteX91" fmla="*/ 103280 w 639016"/>
                    <a:gd name="connsiteY91" fmla="*/ 390769 h 567790"/>
                    <a:gd name="connsiteX92" fmla="*/ 143622 w 639016"/>
                    <a:gd name="connsiteY92" fmla="*/ 388441 h 567790"/>
                    <a:gd name="connsiteX93" fmla="*/ 172327 w 639016"/>
                    <a:gd name="connsiteY93" fmla="*/ 376022 h 567790"/>
                    <a:gd name="connsiteX94" fmla="*/ 193273 w 639016"/>
                    <a:gd name="connsiteY94" fmla="*/ 364380 h 567790"/>
                    <a:gd name="connsiteX95" fmla="*/ 216547 w 639016"/>
                    <a:gd name="connsiteY95" fmla="*/ 359723 h 567790"/>
                    <a:gd name="connsiteX96" fmla="*/ 251457 w 639016"/>
                    <a:gd name="connsiteY96" fmla="*/ 349633 h 567790"/>
                    <a:gd name="connsiteX97" fmla="*/ 284041 w 639016"/>
                    <a:gd name="connsiteY97" fmla="*/ 345753 h 567790"/>
                    <a:gd name="connsiteX98" fmla="*/ 303436 w 639016"/>
                    <a:gd name="connsiteY98" fmla="*/ 355067 h 567790"/>
                    <a:gd name="connsiteX99" fmla="*/ 322055 w 639016"/>
                    <a:gd name="connsiteY99" fmla="*/ 357395 h 567790"/>
                    <a:gd name="connsiteX100" fmla="*/ 331365 w 639016"/>
                    <a:gd name="connsiteY100" fmla="*/ 362052 h 567790"/>
                    <a:gd name="connsiteX101" fmla="*/ 332140 w 639016"/>
                    <a:gd name="connsiteY101" fmla="*/ 371366 h 567790"/>
                    <a:gd name="connsiteX102" fmla="*/ 346105 w 639016"/>
                    <a:gd name="connsiteY102" fmla="*/ 384560 h 567790"/>
                    <a:gd name="connsiteX103" fmla="*/ 349984 w 639016"/>
                    <a:gd name="connsiteY103" fmla="*/ 401635 h 567790"/>
                    <a:gd name="connsiteX104" fmla="*/ 362397 w 639016"/>
                    <a:gd name="connsiteY104" fmla="*/ 396978 h 567790"/>
                    <a:gd name="connsiteX105" fmla="*/ 377913 w 639016"/>
                    <a:gd name="connsiteY105" fmla="*/ 385336 h 567790"/>
                    <a:gd name="connsiteX106" fmla="*/ 391101 w 639016"/>
                    <a:gd name="connsiteY106" fmla="*/ 371366 h 567790"/>
                    <a:gd name="connsiteX107" fmla="*/ 384894 w 639016"/>
                    <a:gd name="connsiteY107" fmla="*/ 393874 h 567790"/>
                    <a:gd name="connsiteX108" fmla="*/ 375585 w 639016"/>
                    <a:gd name="connsiteY108" fmla="*/ 406292 h 567790"/>
                    <a:gd name="connsiteX109" fmla="*/ 390325 w 639016"/>
                    <a:gd name="connsiteY109" fmla="*/ 404740 h 567790"/>
                    <a:gd name="connsiteX110" fmla="*/ 398859 w 639016"/>
                    <a:gd name="connsiteY110" fmla="*/ 400083 h 567790"/>
                    <a:gd name="connsiteX111" fmla="*/ 396531 w 639016"/>
                    <a:gd name="connsiteY111" fmla="*/ 417158 h 567790"/>
                    <a:gd name="connsiteX112" fmla="*/ 408168 w 639016"/>
                    <a:gd name="connsiteY112" fmla="*/ 416382 h 567790"/>
                    <a:gd name="connsiteX113" fmla="*/ 421357 w 639016"/>
                    <a:gd name="connsiteY113" fmla="*/ 438114 h 567790"/>
                    <a:gd name="connsiteX114" fmla="*/ 429891 w 639016"/>
                    <a:gd name="connsiteY114" fmla="*/ 458294 h 567790"/>
                    <a:gd name="connsiteX115" fmla="*/ 446183 w 639016"/>
                    <a:gd name="connsiteY115" fmla="*/ 465279 h 567790"/>
                    <a:gd name="connsiteX116" fmla="*/ 477990 w 639016"/>
                    <a:gd name="connsiteY116" fmla="*/ 476145 h 567790"/>
                    <a:gd name="connsiteX117" fmla="*/ 497385 w 639016"/>
                    <a:gd name="connsiteY117" fmla="*/ 464503 h 567790"/>
                    <a:gd name="connsiteX118" fmla="*/ 503591 w 639016"/>
                    <a:gd name="connsiteY118" fmla="*/ 466832 h 567790"/>
                    <a:gd name="connsiteX119" fmla="*/ 506695 w 639016"/>
                    <a:gd name="connsiteY119" fmla="*/ 471488 h 567790"/>
                    <a:gd name="connsiteX120" fmla="*/ 510574 w 639016"/>
                    <a:gd name="connsiteY120" fmla="*/ 468384 h 567790"/>
                    <a:gd name="connsiteX121" fmla="*/ 520659 w 639016"/>
                    <a:gd name="connsiteY121" fmla="*/ 477698 h 567790"/>
                    <a:gd name="connsiteX122" fmla="*/ 526090 w 639016"/>
                    <a:gd name="connsiteY122" fmla="*/ 481578 h 567790"/>
                    <a:gd name="connsiteX123" fmla="*/ 533072 w 639016"/>
                    <a:gd name="connsiteY123" fmla="*/ 473041 h 567790"/>
                    <a:gd name="connsiteX124" fmla="*/ 547812 w 639016"/>
                    <a:gd name="connsiteY124" fmla="*/ 462175 h 567790"/>
                    <a:gd name="connsiteX125" fmla="*/ 580395 w 639016"/>
                    <a:gd name="connsiteY125" fmla="*/ 455966 h 567790"/>
                    <a:gd name="connsiteX126" fmla="*/ 585826 w 639016"/>
                    <a:gd name="connsiteY126" fmla="*/ 424143 h 567790"/>
                    <a:gd name="connsiteX127" fmla="*/ 597463 w 639016"/>
                    <a:gd name="connsiteY127" fmla="*/ 400083 h 567790"/>
                    <a:gd name="connsiteX128" fmla="*/ 613754 w 639016"/>
                    <a:gd name="connsiteY128" fmla="*/ 366709 h 567790"/>
                    <a:gd name="connsiteX129" fmla="*/ 623064 w 639016"/>
                    <a:gd name="connsiteY129" fmla="*/ 355843 h 567790"/>
                    <a:gd name="connsiteX130" fmla="*/ 631598 w 639016"/>
                    <a:gd name="connsiteY130" fmla="*/ 334110 h 567790"/>
                    <a:gd name="connsiteX131" fmla="*/ 635477 w 639016"/>
                    <a:gd name="connsiteY131" fmla="*/ 314707 h 567790"/>
                    <a:gd name="connsiteX132" fmla="*/ 637028 w 639016"/>
                    <a:gd name="connsiteY132" fmla="*/ 299184 h 567790"/>
                    <a:gd name="connsiteX133" fmla="*/ 637804 w 639016"/>
                    <a:gd name="connsiteY133" fmla="*/ 285990 h 567790"/>
                    <a:gd name="connsiteX134" fmla="*/ 291023 w 639016"/>
                    <a:gd name="connsiteY134" fmla="*/ 15114 h 567790"/>
                    <a:gd name="connsiteX135" fmla="*/ 270852 w 639016"/>
                    <a:gd name="connsiteY135" fmla="*/ 19771 h 567790"/>
                    <a:gd name="connsiteX136" fmla="*/ 291023 w 639016"/>
                    <a:gd name="connsiteY136" fmla="*/ 15114 h 567790"/>
                    <a:gd name="connsiteX137" fmla="*/ 368603 w 639016"/>
                    <a:gd name="connsiteY137" fmla="*/ 424143 h 567790"/>
                    <a:gd name="connsiteX138" fmla="*/ 387222 w 639016"/>
                    <a:gd name="connsiteY138" fmla="*/ 421815 h 567790"/>
                    <a:gd name="connsiteX139" fmla="*/ 368603 w 639016"/>
                    <a:gd name="connsiteY139" fmla="*/ 424143 h 567790"/>
                    <a:gd name="connsiteX140" fmla="*/ 525314 w 639016"/>
                    <a:gd name="connsiteY140" fmla="*/ 520386 h 567790"/>
                    <a:gd name="connsiteX141" fmla="*/ 498937 w 639016"/>
                    <a:gd name="connsiteY141" fmla="*/ 512624 h 567790"/>
                    <a:gd name="connsiteX142" fmla="*/ 505919 w 639016"/>
                    <a:gd name="connsiteY142" fmla="*/ 543670 h 567790"/>
                    <a:gd name="connsiteX143" fmla="*/ 526865 w 639016"/>
                    <a:gd name="connsiteY143" fmla="*/ 567731 h 567790"/>
                    <a:gd name="connsiteX144" fmla="*/ 535399 w 639016"/>
                    <a:gd name="connsiteY144" fmla="*/ 561522 h 567790"/>
                    <a:gd name="connsiteX145" fmla="*/ 538502 w 639016"/>
                    <a:gd name="connsiteY145" fmla="*/ 553760 h 567790"/>
                    <a:gd name="connsiteX146" fmla="*/ 547812 w 639016"/>
                    <a:gd name="connsiteY146" fmla="*/ 555312 h 567790"/>
                    <a:gd name="connsiteX147" fmla="*/ 552467 w 639016"/>
                    <a:gd name="connsiteY147" fmla="*/ 538237 h 567790"/>
                    <a:gd name="connsiteX148" fmla="*/ 551691 w 639016"/>
                    <a:gd name="connsiteY148" fmla="*/ 514177 h 567790"/>
                    <a:gd name="connsiteX149" fmla="*/ 525314 w 639016"/>
                    <a:gd name="connsiteY149" fmla="*/ 520386 h 567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639016" h="567790">
                      <a:moveTo>
                        <a:pt x="637804" y="285990"/>
                      </a:moveTo>
                      <a:cubicBezTo>
                        <a:pt x="640907" y="283661"/>
                        <a:pt x="636253" y="272795"/>
                        <a:pt x="633925" y="274347"/>
                      </a:cubicBezTo>
                      <a:cubicBezTo>
                        <a:pt x="631598" y="275899"/>
                        <a:pt x="631598" y="257272"/>
                        <a:pt x="633149" y="248734"/>
                      </a:cubicBezTo>
                      <a:cubicBezTo>
                        <a:pt x="634701" y="240197"/>
                        <a:pt x="633925" y="240973"/>
                        <a:pt x="629270" y="245630"/>
                      </a:cubicBezTo>
                      <a:cubicBezTo>
                        <a:pt x="624616" y="250287"/>
                        <a:pt x="619961" y="237092"/>
                        <a:pt x="619185" y="233211"/>
                      </a:cubicBezTo>
                      <a:cubicBezTo>
                        <a:pt x="618409" y="230107"/>
                        <a:pt x="612979" y="220017"/>
                        <a:pt x="606773" y="221569"/>
                      </a:cubicBezTo>
                      <a:cubicBezTo>
                        <a:pt x="600566" y="223122"/>
                        <a:pt x="604445" y="213032"/>
                        <a:pt x="599015" y="214584"/>
                      </a:cubicBezTo>
                      <a:cubicBezTo>
                        <a:pt x="593584" y="215360"/>
                        <a:pt x="592808" y="206823"/>
                        <a:pt x="593584" y="198285"/>
                      </a:cubicBezTo>
                      <a:cubicBezTo>
                        <a:pt x="594360" y="189747"/>
                        <a:pt x="589705" y="196733"/>
                        <a:pt x="587378" y="192852"/>
                      </a:cubicBezTo>
                      <a:cubicBezTo>
                        <a:pt x="585050" y="189747"/>
                        <a:pt x="581947" y="192076"/>
                        <a:pt x="578068" y="193628"/>
                      </a:cubicBezTo>
                      <a:cubicBezTo>
                        <a:pt x="574189" y="195180"/>
                        <a:pt x="573413" y="186643"/>
                        <a:pt x="574189" y="182762"/>
                      </a:cubicBezTo>
                      <a:cubicBezTo>
                        <a:pt x="574965" y="179657"/>
                        <a:pt x="573413" y="175000"/>
                        <a:pt x="567983" y="171120"/>
                      </a:cubicBezTo>
                      <a:cubicBezTo>
                        <a:pt x="562552" y="167239"/>
                        <a:pt x="562552" y="164134"/>
                        <a:pt x="562552" y="159478"/>
                      </a:cubicBezTo>
                      <a:cubicBezTo>
                        <a:pt x="562552" y="154821"/>
                        <a:pt x="533072" y="140074"/>
                        <a:pt x="526865" y="138522"/>
                      </a:cubicBezTo>
                      <a:cubicBezTo>
                        <a:pt x="520659" y="136969"/>
                        <a:pt x="526090" y="129984"/>
                        <a:pt x="522986" y="127655"/>
                      </a:cubicBezTo>
                      <a:cubicBezTo>
                        <a:pt x="519883" y="125327"/>
                        <a:pt x="519107" y="116013"/>
                        <a:pt x="519107" y="108252"/>
                      </a:cubicBezTo>
                      <a:cubicBezTo>
                        <a:pt x="519107" y="100490"/>
                        <a:pt x="509798" y="98162"/>
                        <a:pt x="509798" y="91953"/>
                      </a:cubicBezTo>
                      <a:cubicBezTo>
                        <a:pt x="509798" y="85744"/>
                        <a:pt x="506695" y="79535"/>
                        <a:pt x="507470" y="72549"/>
                      </a:cubicBezTo>
                      <a:cubicBezTo>
                        <a:pt x="508246" y="65564"/>
                        <a:pt x="497385" y="64012"/>
                        <a:pt x="497385" y="60131"/>
                      </a:cubicBezTo>
                      <a:cubicBezTo>
                        <a:pt x="497385" y="56250"/>
                        <a:pt x="491179" y="60131"/>
                        <a:pt x="484972" y="60131"/>
                      </a:cubicBezTo>
                      <a:cubicBezTo>
                        <a:pt x="478766" y="60907"/>
                        <a:pt x="479542" y="52369"/>
                        <a:pt x="480317" y="44608"/>
                      </a:cubicBezTo>
                      <a:cubicBezTo>
                        <a:pt x="481093" y="36847"/>
                        <a:pt x="477990" y="23652"/>
                        <a:pt x="473335" y="19771"/>
                      </a:cubicBezTo>
                      <a:cubicBezTo>
                        <a:pt x="468680" y="15890"/>
                        <a:pt x="467905" y="2696"/>
                        <a:pt x="465577" y="368"/>
                      </a:cubicBezTo>
                      <a:cubicBezTo>
                        <a:pt x="463250" y="-1961"/>
                        <a:pt x="455492" y="7353"/>
                        <a:pt x="455492" y="12010"/>
                      </a:cubicBezTo>
                      <a:cubicBezTo>
                        <a:pt x="455492" y="16667"/>
                        <a:pt x="454716" y="21324"/>
                        <a:pt x="451613" y="24428"/>
                      </a:cubicBezTo>
                      <a:cubicBezTo>
                        <a:pt x="448510" y="27533"/>
                        <a:pt x="453941" y="37623"/>
                        <a:pt x="449285" y="41503"/>
                      </a:cubicBezTo>
                      <a:cubicBezTo>
                        <a:pt x="445407" y="45384"/>
                        <a:pt x="449285" y="60907"/>
                        <a:pt x="447734" y="69445"/>
                      </a:cubicBezTo>
                      <a:cubicBezTo>
                        <a:pt x="446958" y="77982"/>
                        <a:pt x="446958" y="87296"/>
                        <a:pt x="443079" y="93505"/>
                      </a:cubicBezTo>
                      <a:cubicBezTo>
                        <a:pt x="439200" y="99714"/>
                        <a:pt x="438425" y="109028"/>
                        <a:pt x="429891" y="112133"/>
                      </a:cubicBezTo>
                      <a:cubicBezTo>
                        <a:pt x="421357" y="115237"/>
                        <a:pt x="410496" y="109028"/>
                        <a:pt x="410496" y="104371"/>
                      </a:cubicBezTo>
                      <a:cubicBezTo>
                        <a:pt x="410496" y="99714"/>
                        <a:pt x="401186" y="97386"/>
                        <a:pt x="396531" y="98162"/>
                      </a:cubicBezTo>
                      <a:cubicBezTo>
                        <a:pt x="391877" y="98938"/>
                        <a:pt x="388773" y="91953"/>
                        <a:pt x="381016" y="85744"/>
                      </a:cubicBezTo>
                      <a:cubicBezTo>
                        <a:pt x="373258" y="79535"/>
                        <a:pt x="367827" y="87296"/>
                        <a:pt x="364724" y="80311"/>
                      </a:cubicBezTo>
                      <a:cubicBezTo>
                        <a:pt x="362397" y="73325"/>
                        <a:pt x="360069" y="72549"/>
                        <a:pt x="354639" y="68669"/>
                      </a:cubicBezTo>
                      <a:cubicBezTo>
                        <a:pt x="349208" y="64788"/>
                        <a:pt x="350760" y="64788"/>
                        <a:pt x="356190" y="60907"/>
                      </a:cubicBezTo>
                      <a:cubicBezTo>
                        <a:pt x="361621" y="57026"/>
                        <a:pt x="360069" y="52369"/>
                        <a:pt x="357742" y="47713"/>
                      </a:cubicBezTo>
                      <a:cubicBezTo>
                        <a:pt x="354639" y="43056"/>
                        <a:pt x="360845" y="44608"/>
                        <a:pt x="367827" y="40727"/>
                      </a:cubicBezTo>
                      <a:cubicBezTo>
                        <a:pt x="374809" y="36847"/>
                        <a:pt x="367827" y="32190"/>
                        <a:pt x="373258" y="30637"/>
                      </a:cubicBezTo>
                      <a:cubicBezTo>
                        <a:pt x="378688" y="28309"/>
                        <a:pt x="375585" y="24428"/>
                        <a:pt x="370155" y="22876"/>
                      </a:cubicBezTo>
                      <a:cubicBezTo>
                        <a:pt x="364724" y="22100"/>
                        <a:pt x="366276" y="28309"/>
                        <a:pt x="363948" y="29085"/>
                      </a:cubicBezTo>
                      <a:cubicBezTo>
                        <a:pt x="361621" y="29861"/>
                        <a:pt x="360069" y="20547"/>
                        <a:pt x="357742" y="20547"/>
                      </a:cubicBezTo>
                      <a:cubicBezTo>
                        <a:pt x="356190" y="20547"/>
                        <a:pt x="349208" y="29861"/>
                        <a:pt x="346105" y="25204"/>
                      </a:cubicBezTo>
                      <a:cubicBezTo>
                        <a:pt x="343002" y="20547"/>
                        <a:pt x="323607" y="16667"/>
                        <a:pt x="315849" y="15890"/>
                      </a:cubicBezTo>
                      <a:cubicBezTo>
                        <a:pt x="308091" y="15114"/>
                        <a:pt x="305763" y="5024"/>
                        <a:pt x="301109" y="6577"/>
                      </a:cubicBezTo>
                      <a:cubicBezTo>
                        <a:pt x="296454" y="8129"/>
                        <a:pt x="301884" y="11234"/>
                        <a:pt x="307315" y="16667"/>
                      </a:cubicBezTo>
                      <a:cubicBezTo>
                        <a:pt x="312746" y="22100"/>
                        <a:pt x="290247" y="25981"/>
                        <a:pt x="283265" y="23652"/>
                      </a:cubicBezTo>
                      <a:cubicBezTo>
                        <a:pt x="277059" y="21324"/>
                        <a:pt x="284041" y="28309"/>
                        <a:pt x="278610" y="28309"/>
                      </a:cubicBezTo>
                      <a:cubicBezTo>
                        <a:pt x="273180" y="28309"/>
                        <a:pt x="272404" y="37623"/>
                        <a:pt x="267749" y="42279"/>
                      </a:cubicBezTo>
                      <a:cubicBezTo>
                        <a:pt x="263094" y="46936"/>
                        <a:pt x="266198" y="50817"/>
                        <a:pt x="261543" y="53922"/>
                      </a:cubicBezTo>
                      <a:cubicBezTo>
                        <a:pt x="256888" y="57026"/>
                        <a:pt x="256112" y="60131"/>
                        <a:pt x="262319" y="67116"/>
                      </a:cubicBezTo>
                      <a:cubicBezTo>
                        <a:pt x="268525" y="73325"/>
                        <a:pt x="259215" y="74101"/>
                        <a:pt x="254561" y="68669"/>
                      </a:cubicBezTo>
                      <a:cubicBezTo>
                        <a:pt x="249130" y="63235"/>
                        <a:pt x="244476" y="63235"/>
                        <a:pt x="244476" y="69445"/>
                      </a:cubicBezTo>
                      <a:cubicBezTo>
                        <a:pt x="244476" y="75654"/>
                        <a:pt x="238269" y="72549"/>
                        <a:pt x="239045" y="66340"/>
                      </a:cubicBezTo>
                      <a:cubicBezTo>
                        <a:pt x="239820" y="60131"/>
                        <a:pt x="232063" y="63235"/>
                        <a:pt x="230511" y="59355"/>
                      </a:cubicBezTo>
                      <a:cubicBezTo>
                        <a:pt x="228960" y="55474"/>
                        <a:pt x="221977" y="49265"/>
                        <a:pt x="217323" y="50041"/>
                      </a:cubicBezTo>
                      <a:cubicBezTo>
                        <a:pt x="212668" y="50041"/>
                        <a:pt x="212668" y="55474"/>
                        <a:pt x="208013" y="55474"/>
                      </a:cubicBezTo>
                      <a:cubicBezTo>
                        <a:pt x="203358" y="55474"/>
                        <a:pt x="202582" y="57802"/>
                        <a:pt x="203358" y="62459"/>
                      </a:cubicBezTo>
                      <a:cubicBezTo>
                        <a:pt x="204134" y="67116"/>
                        <a:pt x="196376" y="62459"/>
                        <a:pt x="190945" y="62459"/>
                      </a:cubicBezTo>
                      <a:cubicBezTo>
                        <a:pt x="185515" y="63235"/>
                        <a:pt x="190945" y="68669"/>
                        <a:pt x="187842" y="69445"/>
                      </a:cubicBezTo>
                      <a:cubicBezTo>
                        <a:pt x="184739" y="69445"/>
                        <a:pt x="184739" y="74878"/>
                        <a:pt x="180860" y="74878"/>
                      </a:cubicBezTo>
                      <a:cubicBezTo>
                        <a:pt x="176206" y="74878"/>
                        <a:pt x="176981" y="84967"/>
                        <a:pt x="177757" y="90401"/>
                      </a:cubicBezTo>
                      <a:cubicBezTo>
                        <a:pt x="178533" y="95834"/>
                        <a:pt x="170775" y="88072"/>
                        <a:pt x="166120" y="89624"/>
                      </a:cubicBezTo>
                      <a:cubicBezTo>
                        <a:pt x="161465" y="91177"/>
                        <a:pt x="166896" y="95834"/>
                        <a:pt x="168448" y="101267"/>
                      </a:cubicBezTo>
                      <a:cubicBezTo>
                        <a:pt x="169999" y="107476"/>
                        <a:pt x="166120" y="106700"/>
                        <a:pt x="163793" y="109028"/>
                      </a:cubicBezTo>
                      <a:cubicBezTo>
                        <a:pt x="161465" y="111357"/>
                        <a:pt x="157586" y="102819"/>
                        <a:pt x="157586" y="97386"/>
                      </a:cubicBezTo>
                      <a:cubicBezTo>
                        <a:pt x="157586" y="91953"/>
                        <a:pt x="151380" y="97386"/>
                        <a:pt x="145174" y="103595"/>
                      </a:cubicBezTo>
                      <a:cubicBezTo>
                        <a:pt x="138967" y="109804"/>
                        <a:pt x="147501" y="119894"/>
                        <a:pt x="144398" y="122223"/>
                      </a:cubicBezTo>
                      <a:cubicBezTo>
                        <a:pt x="141295" y="123775"/>
                        <a:pt x="128882" y="135417"/>
                        <a:pt x="121900" y="144731"/>
                      </a:cubicBezTo>
                      <a:cubicBezTo>
                        <a:pt x="114917" y="153268"/>
                        <a:pt x="99402" y="147835"/>
                        <a:pt x="93971" y="152492"/>
                      </a:cubicBezTo>
                      <a:cubicBezTo>
                        <a:pt x="89316" y="156373"/>
                        <a:pt x="83886" y="153268"/>
                        <a:pt x="79231" y="157149"/>
                      </a:cubicBezTo>
                      <a:cubicBezTo>
                        <a:pt x="74576" y="161030"/>
                        <a:pt x="65266" y="168015"/>
                        <a:pt x="64491" y="163358"/>
                      </a:cubicBezTo>
                      <a:cubicBezTo>
                        <a:pt x="63715" y="158701"/>
                        <a:pt x="51302" y="162582"/>
                        <a:pt x="45871" y="168015"/>
                      </a:cubicBezTo>
                      <a:cubicBezTo>
                        <a:pt x="40441" y="173448"/>
                        <a:pt x="32683" y="178105"/>
                        <a:pt x="26476" y="178881"/>
                      </a:cubicBezTo>
                      <a:cubicBezTo>
                        <a:pt x="20270" y="178881"/>
                        <a:pt x="20270" y="188195"/>
                        <a:pt x="17943" y="190523"/>
                      </a:cubicBezTo>
                      <a:cubicBezTo>
                        <a:pt x="15616" y="192852"/>
                        <a:pt x="16391" y="183538"/>
                        <a:pt x="16391" y="181210"/>
                      </a:cubicBezTo>
                      <a:cubicBezTo>
                        <a:pt x="16391" y="178881"/>
                        <a:pt x="10961" y="185091"/>
                        <a:pt x="8633" y="192852"/>
                      </a:cubicBezTo>
                      <a:cubicBezTo>
                        <a:pt x="6306" y="199837"/>
                        <a:pt x="14840" y="202942"/>
                        <a:pt x="9409" y="210703"/>
                      </a:cubicBezTo>
                      <a:cubicBezTo>
                        <a:pt x="3979" y="218465"/>
                        <a:pt x="-676" y="226226"/>
                        <a:pt x="6306" y="235540"/>
                      </a:cubicBezTo>
                      <a:cubicBezTo>
                        <a:pt x="13288" y="244854"/>
                        <a:pt x="17943" y="251839"/>
                        <a:pt x="15616" y="256496"/>
                      </a:cubicBezTo>
                      <a:cubicBezTo>
                        <a:pt x="13288" y="261153"/>
                        <a:pt x="7858" y="247182"/>
                        <a:pt x="6306" y="248734"/>
                      </a:cubicBezTo>
                      <a:cubicBezTo>
                        <a:pt x="4754" y="250287"/>
                        <a:pt x="12512" y="256496"/>
                        <a:pt x="10961" y="259600"/>
                      </a:cubicBezTo>
                      <a:cubicBezTo>
                        <a:pt x="8633" y="262705"/>
                        <a:pt x="1651" y="247958"/>
                        <a:pt x="100" y="251063"/>
                      </a:cubicBezTo>
                      <a:cubicBezTo>
                        <a:pt x="-1452" y="254167"/>
                        <a:pt x="15616" y="277452"/>
                        <a:pt x="16391" y="285990"/>
                      </a:cubicBezTo>
                      <a:cubicBezTo>
                        <a:pt x="16391" y="294527"/>
                        <a:pt x="30355" y="303065"/>
                        <a:pt x="29580" y="315483"/>
                      </a:cubicBezTo>
                      <a:cubicBezTo>
                        <a:pt x="28804" y="327901"/>
                        <a:pt x="41217" y="348081"/>
                        <a:pt x="43544" y="351186"/>
                      </a:cubicBezTo>
                      <a:cubicBezTo>
                        <a:pt x="45871" y="354290"/>
                        <a:pt x="38889" y="362828"/>
                        <a:pt x="40441" y="372142"/>
                      </a:cubicBezTo>
                      <a:cubicBezTo>
                        <a:pt x="41992" y="381455"/>
                        <a:pt x="37338" y="384560"/>
                        <a:pt x="31132" y="384560"/>
                      </a:cubicBezTo>
                      <a:cubicBezTo>
                        <a:pt x="24925" y="384560"/>
                        <a:pt x="28804" y="393874"/>
                        <a:pt x="35011" y="394650"/>
                      </a:cubicBezTo>
                      <a:cubicBezTo>
                        <a:pt x="41217" y="395426"/>
                        <a:pt x="38889" y="400083"/>
                        <a:pt x="46647" y="404740"/>
                      </a:cubicBezTo>
                      <a:cubicBezTo>
                        <a:pt x="53629" y="409397"/>
                        <a:pt x="71473" y="407844"/>
                        <a:pt x="76903" y="407844"/>
                      </a:cubicBezTo>
                      <a:cubicBezTo>
                        <a:pt x="83110" y="407844"/>
                        <a:pt x="84661" y="398531"/>
                        <a:pt x="92419" y="398531"/>
                      </a:cubicBezTo>
                      <a:cubicBezTo>
                        <a:pt x="100177" y="398531"/>
                        <a:pt x="99402" y="395426"/>
                        <a:pt x="103280" y="390769"/>
                      </a:cubicBezTo>
                      <a:cubicBezTo>
                        <a:pt x="107159" y="386112"/>
                        <a:pt x="125003" y="387665"/>
                        <a:pt x="143622" y="388441"/>
                      </a:cubicBezTo>
                      <a:cubicBezTo>
                        <a:pt x="162241" y="389217"/>
                        <a:pt x="169999" y="383784"/>
                        <a:pt x="172327" y="376022"/>
                      </a:cubicBezTo>
                      <a:cubicBezTo>
                        <a:pt x="174654" y="369813"/>
                        <a:pt x="187842" y="369037"/>
                        <a:pt x="193273" y="364380"/>
                      </a:cubicBezTo>
                      <a:cubicBezTo>
                        <a:pt x="198703" y="359723"/>
                        <a:pt x="202582" y="358947"/>
                        <a:pt x="216547" y="359723"/>
                      </a:cubicBezTo>
                      <a:cubicBezTo>
                        <a:pt x="229735" y="360499"/>
                        <a:pt x="242148" y="353514"/>
                        <a:pt x="251457" y="349633"/>
                      </a:cubicBezTo>
                      <a:cubicBezTo>
                        <a:pt x="259991" y="346529"/>
                        <a:pt x="276283" y="347305"/>
                        <a:pt x="284041" y="345753"/>
                      </a:cubicBezTo>
                      <a:cubicBezTo>
                        <a:pt x="292575" y="343424"/>
                        <a:pt x="293351" y="355843"/>
                        <a:pt x="303436" y="355067"/>
                      </a:cubicBezTo>
                      <a:cubicBezTo>
                        <a:pt x="313521" y="354290"/>
                        <a:pt x="316625" y="358171"/>
                        <a:pt x="322055" y="357395"/>
                      </a:cubicBezTo>
                      <a:cubicBezTo>
                        <a:pt x="326710" y="357395"/>
                        <a:pt x="325934" y="360499"/>
                        <a:pt x="331365" y="362052"/>
                      </a:cubicBezTo>
                      <a:cubicBezTo>
                        <a:pt x="336019" y="362828"/>
                        <a:pt x="335244" y="367485"/>
                        <a:pt x="332140" y="371366"/>
                      </a:cubicBezTo>
                      <a:cubicBezTo>
                        <a:pt x="329037" y="376022"/>
                        <a:pt x="339123" y="375246"/>
                        <a:pt x="346105" y="384560"/>
                      </a:cubicBezTo>
                      <a:cubicBezTo>
                        <a:pt x="352311" y="393874"/>
                        <a:pt x="346105" y="394650"/>
                        <a:pt x="349984" y="401635"/>
                      </a:cubicBezTo>
                      <a:cubicBezTo>
                        <a:pt x="353087" y="408621"/>
                        <a:pt x="356190" y="407068"/>
                        <a:pt x="362397" y="396978"/>
                      </a:cubicBezTo>
                      <a:cubicBezTo>
                        <a:pt x="369379" y="387665"/>
                        <a:pt x="377137" y="393874"/>
                        <a:pt x="377913" y="385336"/>
                      </a:cubicBezTo>
                      <a:cubicBezTo>
                        <a:pt x="378688" y="376799"/>
                        <a:pt x="386446" y="367485"/>
                        <a:pt x="391101" y="371366"/>
                      </a:cubicBezTo>
                      <a:cubicBezTo>
                        <a:pt x="395756" y="375246"/>
                        <a:pt x="387998" y="377575"/>
                        <a:pt x="384894" y="393874"/>
                      </a:cubicBezTo>
                      <a:cubicBezTo>
                        <a:pt x="381792" y="410173"/>
                        <a:pt x="376361" y="401635"/>
                        <a:pt x="375585" y="406292"/>
                      </a:cubicBezTo>
                      <a:cubicBezTo>
                        <a:pt x="374809" y="410949"/>
                        <a:pt x="390325" y="413277"/>
                        <a:pt x="390325" y="404740"/>
                      </a:cubicBezTo>
                      <a:cubicBezTo>
                        <a:pt x="390325" y="396202"/>
                        <a:pt x="393429" y="392321"/>
                        <a:pt x="398859" y="400083"/>
                      </a:cubicBezTo>
                      <a:cubicBezTo>
                        <a:pt x="405065" y="407844"/>
                        <a:pt x="395756" y="414054"/>
                        <a:pt x="396531" y="417158"/>
                      </a:cubicBezTo>
                      <a:cubicBezTo>
                        <a:pt x="398083" y="420263"/>
                        <a:pt x="404289" y="416382"/>
                        <a:pt x="408168" y="416382"/>
                      </a:cubicBezTo>
                      <a:cubicBezTo>
                        <a:pt x="414375" y="417158"/>
                        <a:pt x="422909" y="430353"/>
                        <a:pt x="421357" y="438114"/>
                      </a:cubicBezTo>
                      <a:cubicBezTo>
                        <a:pt x="419805" y="445100"/>
                        <a:pt x="418254" y="452085"/>
                        <a:pt x="429891" y="458294"/>
                      </a:cubicBezTo>
                      <a:cubicBezTo>
                        <a:pt x="441528" y="464503"/>
                        <a:pt x="436873" y="465279"/>
                        <a:pt x="446183" y="465279"/>
                      </a:cubicBezTo>
                      <a:cubicBezTo>
                        <a:pt x="454716" y="465279"/>
                        <a:pt x="472559" y="472265"/>
                        <a:pt x="477990" y="476145"/>
                      </a:cubicBezTo>
                      <a:cubicBezTo>
                        <a:pt x="482645" y="480026"/>
                        <a:pt x="495058" y="473041"/>
                        <a:pt x="497385" y="464503"/>
                      </a:cubicBezTo>
                      <a:cubicBezTo>
                        <a:pt x="499712" y="455966"/>
                        <a:pt x="509022" y="464503"/>
                        <a:pt x="503591" y="466832"/>
                      </a:cubicBezTo>
                      <a:cubicBezTo>
                        <a:pt x="498937" y="469936"/>
                        <a:pt x="505919" y="476145"/>
                        <a:pt x="506695" y="471488"/>
                      </a:cubicBezTo>
                      <a:cubicBezTo>
                        <a:pt x="506695" y="466832"/>
                        <a:pt x="509022" y="462951"/>
                        <a:pt x="510574" y="468384"/>
                      </a:cubicBezTo>
                      <a:cubicBezTo>
                        <a:pt x="512125" y="473817"/>
                        <a:pt x="518332" y="473817"/>
                        <a:pt x="520659" y="477698"/>
                      </a:cubicBezTo>
                      <a:cubicBezTo>
                        <a:pt x="522986" y="481578"/>
                        <a:pt x="526090" y="484683"/>
                        <a:pt x="526090" y="481578"/>
                      </a:cubicBezTo>
                      <a:cubicBezTo>
                        <a:pt x="526090" y="478474"/>
                        <a:pt x="527641" y="475369"/>
                        <a:pt x="533072" y="473041"/>
                      </a:cubicBezTo>
                      <a:cubicBezTo>
                        <a:pt x="538502" y="470712"/>
                        <a:pt x="542381" y="466832"/>
                        <a:pt x="547812" y="462175"/>
                      </a:cubicBezTo>
                      <a:cubicBezTo>
                        <a:pt x="553242" y="457518"/>
                        <a:pt x="578068" y="455966"/>
                        <a:pt x="580395" y="455966"/>
                      </a:cubicBezTo>
                      <a:cubicBezTo>
                        <a:pt x="582723" y="455966"/>
                        <a:pt x="584274" y="435009"/>
                        <a:pt x="585826" y="424143"/>
                      </a:cubicBezTo>
                      <a:cubicBezTo>
                        <a:pt x="587378" y="413277"/>
                        <a:pt x="595911" y="411725"/>
                        <a:pt x="597463" y="400083"/>
                      </a:cubicBezTo>
                      <a:cubicBezTo>
                        <a:pt x="599015" y="388441"/>
                        <a:pt x="610652" y="367485"/>
                        <a:pt x="613754" y="366709"/>
                      </a:cubicBezTo>
                      <a:cubicBezTo>
                        <a:pt x="616858" y="365933"/>
                        <a:pt x="623064" y="362828"/>
                        <a:pt x="623064" y="355843"/>
                      </a:cubicBezTo>
                      <a:cubicBezTo>
                        <a:pt x="623064" y="349633"/>
                        <a:pt x="631598" y="341872"/>
                        <a:pt x="631598" y="334110"/>
                      </a:cubicBezTo>
                      <a:cubicBezTo>
                        <a:pt x="631598" y="326349"/>
                        <a:pt x="636253" y="317035"/>
                        <a:pt x="635477" y="314707"/>
                      </a:cubicBezTo>
                      <a:cubicBezTo>
                        <a:pt x="634701" y="312378"/>
                        <a:pt x="632374" y="304617"/>
                        <a:pt x="637028" y="299184"/>
                      </a:cubicBezTo>
                      <a:cubicBezTo>
                        <a:pt x="642459" y="294527"/>
                        <a:pt x="634701" y="287542"/>
                        <a:pt x="637804" y="285990"/>
                      </a:cubicBezTo>
                      <a:close/>
                      <a:moveTo>
                        <a:pt x="291023" y="15114"/>
                      </a:moveTo>
                      <a:cubicBezTo>
                        <a:pt x="290247" y="11234"/>
                        <a:pt x="265422" y="15890"/>
                        <a:pt x="270852" y="19771"/>
                      </a:cubicBezTo>
                      <a:cubicBezTo>
                        <a:pt x="274731" y="22100"/>
                        <a:pt x="291799" y="18995"/>
                        <a:pt x="291023" y="15114"/>
                      </a:cubicBezTo>
                      <a:close/>
                      <a:moveTo>
                        <a:pt x="368603" y="424143"/>
                      </a:moveTo>
                      <a:cubicBezTo>
                        <a:pt x="372482" y="427248"/>
                        <a:pt x="384894" y="426472"/>
                        <a:pt x="387222" y="421815"/>
                      </a:cubicBezTo>
                      <a:cubicBezTo>
                        <a:pt x="389550" y="417158"/>
                        <a:pt x="365500" y="421815"/>
                        <a:pt x="368603" y="424143"/>
                      </a:cubicBezTo>
                      <a:close/>
                      <a:moveTo>
                        <a:pt x="525314" y="520386"/>
                      </a:moveTo>
                      <a:cubicBezTo>
                        <a:pt x="516004" y="521162"/>
                        <a:pt x="502040" y="511848"/>
                        <a:pt x="498937" y="512624"/>
                      </a:cubicBezTo>
                      <a:cubicBezTo>
                        <a:pt x="495058" y="513400"/>
                        <a:pt x="511349" y="537461"/>
                        <a:pt x="505919" y="543670"/>
                      </a:cubicBezTo>
                      <a:cubicBezTo>
                        <a:pt x="501264" y="549879"/>
                        <a:pt x="519883" y="566954"/>
                        <a:pt x="526865" y="567731"/>
                      </a:cubicBezTo>
                      <a:cubicBezTo>
                        <a:pt x="533072" y="568507"/>
                        <a:pt x="530744" y="561522"/>
                        <a:pt x="535399" y="561522"/>
                      </a:cubicBezTo>
                      <a:cubicBezTo>
                        <a:pt x="540054" y="561522"/>
                        <a:pt x="538502" y="556865"/>
                        <a:pt x="538502" y="553760"/>
                      </a:cubicBezTo>
                      <a:cubicBezTo>
                        <a:pt x="539278" y="550655"/>
                        <a:pt x="543933" y="557641"/>
                        <a:pt x="547812" y="555312"/>
                      </a:cubicBezTo>
                      <a:cubicBezTo>
                        <a:pt x="551691" y="552984"/>
                        <a:pt x="547036" y="538237"/>
                        <a:pt x="552467" y="538237"/>
                      </a:cubicBezTo>
                      <a:cubicBezTo>
                        <a:pt x="557897" y="538237"/>
                        <a:pt x="553242" y="520386"/>
                        <a:pt x="551691" y="514177"/>
                      </a:cubicBezTo>
                      <a:cubicBezTo>
                        <a:pt x="550139" y="509520"/>
                        <a:pt x="534623" y="519609"/>
                        <a:pt x="525314" y="520386"/>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03" name="Forma libre 1402">
                  <a:extLst>
                    <a:ext uri="{FF2B5EF4-FFF2-40B4-BE49-F238E27FC236}">
                      <a16:creationId xmlns:a16="http://schemas.microsoft.com/office/drawing/2014/main" id="{F1136E58-86A7-7636-6CC3-6933F1A53958}"/>
                    </a:ext>
                  </a:extLst>
                </p:cNvPr>
                <p:cNvSpPr/>
                <p:nvPr/>
              </p:nvSpPr>
              <p:spPr>
                <a:xfrm>
                  <a:off x="6684166" y="3581615"/>
                  <a:ext cx="187761" cy="231437"/>
                </a:xfrm>
                <a:custGeom>
                  <a:avLst/>
                  <a:gdLst>
                    <a:gd name="connsiteX0" fmla="*/ 116519 w 187761"/>
                    <a:gd name="connsiteY0" fmla="*/ 111765 h 231437"/>
                    <a:gd name="connsiteX1" fmla="*/ 104106 w 187761"/>
                    <a:gd name="connsiteY1" fmla="*/ 115646 h 231437"/>
                    <a:gd name="connsiteX2" fmla="*/ 88590 w 187761"/>
                    <a:gd name="connsiteY2" fmla="*/ 109437 h 231437"/>
                    <a:gd name="connsiteX3" fmla="*/ 80832 w 187761"/>
                    <a:gd name="connsiteY3" fmla="*/ 122631 h 231437"/>
                    <a:gd name="connsiteX4" fmla="*/ 67643 w 187761"/>
                    <a:gd name="connsiteY4" fmla="*/ 144363 h 231437"/>
                    <a:gd name="connsiteX5" fmla="*/ 24975 w 187761"/>
                    <a:gd name="connsiteY5" fmla="*/ 173081 h 231437"/>
                    <a:gd name="connsiteX6" fmla="*/ 5580 w 187761"/>
                    <a:gd name="connsiteY6" fmla="*/ 191708 h 231437"/>
                    <a:gd name="connsiteX7" fmla="*/ 1701 w 187761"/>
                    <a:gd name="connsiteY7" fmla="*/ 208783 h 231437"/>
                    <a:gd name="connsiteX8" fmla="*/ 15665 w 187761"/>
                    <a:gd name="connsiteY8" fmla="*/ 214992 h 231437"/>
                    <a:gd name="connsiteX9" fmla="*/ 26526 w 187761"/>
                    <a:gd name="connsiteY9" fmla="*/ 219649 h 231437"/>
                    <a:gd name="connsiteX10" fmla="*/ 55231 w 187761"/>
                    <a:gd name="connsiteY10" fmla="*/ 213440 h 231437"/>
                    <a:gd name="connsiteX11" fmla="*/ 65316 w 187761"/>
                    <a:gd name="connsiteY11" fmla="*/ 195589 h 231437"/>
                    <a:gd name="connsiteX12" fmla="*/ 73074 w 187761"/>
                    <a:gd name="connsiteY12" fmla="*/ 179290 h 231437"/>
                    <a:gd name="connsiteX13" fmla="*/ 90142 w 187761"/>
                    <a:gd name="connsiteY13" fmla="*/ 168424 h 231437"/>
                    <a:gd name="connsiteX14" fmla="*/ 95572 w 187761"/>
                    <a:gd name="connsiteY14" fmla="*/ 159886 h 231437"/>
                    <a:gd name="connsiteX15" fmla="*/ 105658 w 187761"/>
                    <a:gd name="connsiteY15" fmla="*/ 145139 h 231437"/>
                    <a:gd name="connsiteX16" fmla="*/ 118070 w 187761"/>
                    <a:gd name="connsiteY16" fmla="*/ 124960 h 231437"/>
                    <a:gd name="connsiteX17" fmla="*/ 116519 w 187761"/>
                    <a:gd name="connsiteY17" fmla="*/ 111765 h 231437"/>
                    <a:gd name="connsiteX18" fmla="*/ 17217 w 187761"/>
                    <a:gd name="connsiteY18" fmla="*/ 231292 h 231437"/>
                    <a:gd name="connsiteX19" fmla="*/ 23423 w 187761"/>
                    <a:gd name="connsiteY19" fmla="*/ 224306 h 231437"/>
                    <a:gd name="connsiteX20" fmla="*/ 17217 w 187761"/>
                    <a:gd name="connsiteY20" fmla="*/ 231292 h 231437"/>
                    <a:gd name="connsiteX21" fmla="*/ 173152 w 187761"/>
                    <a:gd name="connsiteY21" fmla="*/ 56659 h 231437"/>
                    <a:gd name="connsiteX22" fmla="*/ 157636 w 187761"/>
                    <a:gd name="connsiteY22" fmla="*/ 55106 h 231437"/>
                    <a:gd name="connsiteX23" fmla="*/ 148326 w 187761"/>
                    <a:gd name="connsiteY23" fmla="*/ 45793 h 231437"/>
                    <a:gd name="connsiteX24" fmla="*/ 141344 w 187761"/>
                    <a:gd name="connsiteY24" fmla="*/ 33374 h 231437"/>
                    <a:gd name="connsiteX25" fmla="*/ 141344 w 187761"/>
                    <a:gd name="connsiteY25" fmla="*/ 41912 h 231437"/>
                    <a:gd name="connsiteX26" fmla="*/ 135138 w 187761"/>
                    <a:gd name="connsiteY26" fmla="*/ 38807 h 231437"/>
                    <a:gd name="connsiteX27" fmla="*/ 128932 w 187761"/>
                    <a:gd name="connsiteY27" fmla="*/ 27941 h 231437"/>
                    <a:gd name="connsiteX28" fmla="*/ 122725 w 187761"/>
                    <a:gd name="connsiteY28" fmla="*/ 13971 h 231437"/>
                    <a:gd name="connsiteX29" fmla="*/ 103330 w 187761"/>
                    <a:gd name="connsiteY29" fmla="*/ 0 h 231437"/>
                    <a:gd name="connsiteX30" fmla="*/ 107985 w 187761"/>
                    <a:gd name="connsiteY30" fmla="*/ 16299 h 231437"/>
                    <a:gd name="connsiteX31" fmla="*/ 118846 w 187761"/>
                    <a:gd name="connsiteY31" fmla="*/ 27165 h 231437"/>
                    <a:gd name="connsiteX32" fmla="*/ 128156 w 187761"/>
                    <a:gd name="connsiteY32" fmla="*/ 39584 h 231437"/>
                    <a:gd name="connsiteX33" fmla="*/ 125828 w 187761"/>
                    <a:gd name="connsiteY33" fmla="*/ 62868 h 231437"/>
                    <a:gd name="connsiteX34" fmla="*/ 113416 w 187761"/>
                    <a:gd name="connsiteY34" fmla="*/ 76838 h 231437"/>
                    <a:gd name="connsiteX35" fmla="*/ 134362 w 187761"/>
                    <a:gd name="connsiteY35" fmla="*/ 95466 h 231437"/>
                    <a:gd name="connsiteX36" fmla="*/ 129707 w 187761"/>
                    <a:gd name="connsiteY36" fmla="*/ 120303 h 231437"/>
                    <a:gd name="connsiteX37" fmla="*/ 143672 w 187761"/>
                    <a:gd name="connsiteY37" fmla="*/ 122631 h 231437"/>
                    <a:gd name="connsiteX38" fmla="*/ 160739 w 187761"/>
                    <a:gd name="connsiteY38" fmla="*/ 98570 h 231437"/>
                    <a:gd name="connsiteX39" fmla="*/ 165394 w 187761"/>
                    <a:gd name="connsiteY39" fmla="*/ 82272 h 231437"/>
                    <a:gd name="connsiteX40" fmla="*/ 175479 w 187761"/>
                    <a:gd name="connsiteY40" fmla="*/ 79167 h 231437"/>
                    <a:gd name="connsiteX41" fmla="*/ 181686 w 187761"/>
                    <a:gd name="connsiteY41" fmla="*/ 69853 h 231437"/>
                    <a:gd name="connsiteX42" fmla="*/ 187116 w 187761"/>
                    <a:gd name="connsiteY42" fmla="*/ 55882 h 231437"/>
                    <a:gd name="connsiteX43" fmla="*/ 173152 w 187761"/>
                    <a:gd name="connsiteY43" fmla="*/ 56659 h 231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187761" h="231437">
                      <a:moveTo>
                        <a:pt x="116519" y="111765"/>
                      </a:moveTo>
                      <a:cubicBezTo>
                        <a:pt x="111864" y="108660"/>
                        <a:pt x="109537" y="113317"/>
                        <a:pt x="104106" y="115646"/>
                      </a:cubicBezTo>
                      <a:cubicBezTo>
                        <a:pt x="98675" y="117974"/>
                        <a:pt x="95572" y="104004"/>
                        <a:pt x="88590" y="109437"/>
                      </a:cubicBezTo>
                      <a:cubicBezTo>
                        <a:pt x="82384" y="114870"/>
                        <a:pt x="87814" y="116422"/>
                        <a:pt x="80832" y="122631"/>
                      </a:cubicBezTo>
                      <a:cubicBezTo>
                        <a:pt x="73850" y="128840"/>
                        <a:pt x="76953" y="131169"/>
                        <a:pt x="67643" y="144363"/>
                      </a:cubicBezTo>
                      <a:cubicBezTo>
                        <a:pt x="59110" y="157558"/>
                        <a:pt x="29630" y="165319"/>
                        <a:pt x="24975" y="173081"/>
                      </a:cubicBezTo>
                      <a:cubicBezTo>
                        <a:pt x="20320" y="180066"/>
                        <a:pt x="5580" y="186275"/>
                        <a:pt x="5580" y="191708"/>
                      </a:cubicBezTo>
                      <a:cubicBezTo>
                        <a:pt x="5580" y="197141"/>
                        <a:pt x="-3729" y="201022"/>
                        <a:pt x="1701" y="208783"/>
                      </a:cubicBezTo>
                      <a:cubicBezTo>
                        <a:pt x="5580" y="214992"/>
                        <a:pt x="11010" y="210336"/>
                        <a:pt x="15665" y="214992"/>
                      </a:cubicBezTo>
                      <a:cubicBezTo>
                        <a:pt x="20320" y="219649"/>
                        <a:pt x="24975" y="215769"/>
                        <a:pt x="26526" y="219649"/>
                      </a:cubicBezTo>
                      <a:cubicBezTo>
                        <a:pt x="28854" y="223530"/>
                        <a:pt x="43594" y="223530"/>
                        <a:pt x="55231" y="213440"/>
                      </a:cubicBezTo>
                      <a:cubicBezTo>
                        <a:pt x="66868" y="203350"/>
                        <a:pt x="61437" y="197917"/>
                        <a:pt x="65316" y="195589"/>
                      </a:cubicBezTo>
                      <a:cubicBezTo>
                        <a:pt x="69971" y="192484"/>
                        <a:pt x="70747" y="184723"/>
                        <a:pt x="73074" y="179290"/>
                      </a:cubicBezTo>
                      <a:cubicBezTo>
                        <a:pt x="76178" y="173857"/>
                        <a:pt x="77729" y="168424"/>
                        <a:pt x="90142" y="168424"/>
                      </a:cubicBezTo>
                      <a:cubicBezTo>
                        <a:pt x="102554" y="168424"/>
                        <a:pt x="96348" y="166095"/>
                        <a:pt x="95572" y="159886"/>
                      </a:cubicBezTo>
                      <a:cubicBezTo>
                        <a:pt x="94796" y="153677"/>
                        <a:pt x="105658" y="152901"/>
                        <a:pt x="105658" y="145139"/>
                      </a:cubicBezTo>
                      <a:cubicBezTo>
                        <a:pt x="105658" y="137378"/>
                        <a:pt x="121174" y="130392"/>
                        <a:pt x="118070" y="124960"/>
                      </a:cubicBezTo>
                      <a:cubicBezTo>
                        <a:pt x="115743" y="118750"/>
                        <a:pt x="121949" y="115646"/>
                        <a:pt x="116519" y="111765"/>
                      </a:cubicBezTo>
                      <a:close/>
                      <a:moveTo>
                        <a:pt x="17217" y="231292"/>
                      </a:moveTo>
                      <a:cubicBezTo>
                        <a:pt x="19544" y="232068"/>
                        <a:pt x="27302" y="229739"/>
                        <a:pt x="23423" y="224306"/>
                      </a:cubicBezTo>
                      <a:cubicBezTo>
                        <a:pt x="17993" y="218873"/>
                        <a:pt x="11010" y="229739"/>
                        <a:pt x="17217" y="231292"/>
                      </a:cubicBezTo>
                      <a:close/>
                      <a:moveTo>
                        <a:pt x="173152" y="56659"/>
                      </a:moveTo>
                      <a:cubicBezTo>
                        <a:pt x="170049" y="62092"/>
                        <a:pt x="163842" y="55106"/>
                        <a:pt x="157636" y="55106"/>
                      </a:cubicBezTo>
                      <a:cubicBezTo>
                        <a:pt x="151430" y="55106"/>
                        <a:pt x="148326" y="51226"/>
                        <a:pt x="148326" y="45793"/>
                      </a:cubicBezTo>
                      <a:cubicBezTo>
                        <a:pt x="148326" y="40359"/>
                        <a:pt x="146775" y="33374"/>
                        <a:pt x="141344" y="33374"/>
                      </a:cubicBezTo>
                      <a:cubicBezTo>
                        <a:pt x="135914" y="33374"/>
                        <a:pt x="142896" y="39584"/>
                        <a:pt x="141344" y="41912"/>
                      </a:cubicBezTo>
                      <a:cubicBezTo>
                        <a:pt x="139017" y="45016"/>
                        <a:pt x="138241" y="38807"/>
                        <a:pt x="135138" y="38807"/>
                      </a:cubicBezTo>
                      <a:cubicBezTo>
                        <a:pt x="132035" y="38807"/>
                        <a:pt x="128932" y="34927"/>
                        <a:pt x="128932" y="27941"/>
                      </a:cubicBezTo>
                      <a:cubicBezTo>
                        <a:pt x="128932" y="20956"/>
                        <a:pt x="122725" y="21732"/>
                        <a:pt x="122725" y="13971"/>
                      </a:cubicBezTo>
                      <a:cubicBezTo>
                        <a:pt x="122725" y="6209"/>
                        <a:pt x="110312" y="0"/>
                        <a:pt x="103330" y="0"/>
                      </a:cubicBezTo>
                      <a:cubicBezTo>
                        <a:pt x="96348" y="0"/>
                        <a:pt x="104882" y="12418"/>
                        <a:pt x="107985" y="16299"/>
                      </a:cubicBezTo>
                      <a:cubicBezTo>
                        <a:pt x="111088" y="20180"/>
                        <a:pt x="118846" y="24061"/>
                        <a:pt x="118846" y="27165"/>
                      </a:cubicBezTo>
                      <a:cubicBezTo>
                        <a:pt x="118846" y="30270"/>
                        <a:pt x="124277" y="38031"/>
                        <a:pt x="128156" y="39584"/>
                      </a:cubicBezTo>
                      <a:cubicBezTo>
                        <a:pt x="132035" y="41136"/>
                        <a:pt x="125828" y="52778"/>
                        <a:pt x="125828" y="62868"/>
                      </a:cubicBezTo>
                      <a:cubicBezTo>
                        <a:pt x="125828" y="72182"/>
                        <a:pt x="118070" y="70629"/>
                        <a:pt x="113416" y="76838"/>
                      </a:cubicBezTo>
                      <a:cubicBezTo>
                        <a:pt x="107985" y="83048"/>
                        <a:pt x="126604" y="89257"/>
                        <a:pt x="134362" y="95466"/>
                      </a:cubicBezTo>
                      <a:cubicBezTo>
                        <a:pt x="142120" y="101675"/>
                        <a:pt x="128156" y="117198"/>
                        <a:pt x="129707" y="120303"/>
                      </a:cubicBezTo>
                      <a:cubicBezTo>
                        <a:pt x="130483" y="121855"/>
                        <a:pt x="135914" y="124183"/>
                        <a:pt x="143672" y="122631"/>
                      </a:cubicBezTo>
                      <a:cubicBezTo>
                        <a:pt x="151430" y="120303"/>
                        <a:pt x="155309" y="103227"/>
                        <a:pt x="160739" y="98570"/>
                      </a:cubicBezTo>
                      <a:cubicBezTo>
                        <a:pt x="166170" y="93914"/>
                        <a:pt x="163067" y="86152"/>
                        <a:pt x="165394" y="82272"/>
                      </a:cubicBezTo>
                      <a:cubicBezTo>
                        <a:pt x="168497" y="78391"/>
                        <a:pt x="171600" y="79167"/>
                        <a:pt x="175479" y="79167"/>
                      </a:cubicBezTo>
                      <a:cubicBezTo>
                        <a:pt x="179358" y="79167"/>
                        <a:pt x="177031" y="69853"/>
                        <a:pt x="181686" y="69853"/>
                      </a:cubicBezTo>
                      <a:cubicBezTo>
                        <a:pt x="186341" y="69853"/>
                        <a:pt x="184013" y="63644"/>
                        <a:pt x="187116" y="55882"/>
                      </a:cubicBezTo>
                      <a:cubicBezTo>
                        <a:pt x="190995" y="48121"/>
                        <a:pt x="176255" y="51226"/>
                        <a:pt x="173152" y="5665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04" name="Forma libre 1403">
                  <a:extLst>
                    <a:ext uri="{FF2B5EF4-FFF2-40B4-BE49-F238E27FC236}">
                      <a16:creationId xmlns:a16="http://schemas.microsoft.com/office/drawing/2014/main" id="{ED63CE88-95BD-B40D-2EB6-D953898CED89}"/>
                    </a:ext>
                  </a:extLst>
                </p:cNvPr>
                <p:cNvSpPr/>
                <p:nvPr/>
              </p:nvSpPr>
              <p:spPr>
                <a:xfrm>
                  <a:off x="6855721" y="3270212"/>
                  <a:ext cx="38059" cy="31734"/>
                </a:xfrm>
                <a:custGeom>
                  <a:avLst/>
                  <a:gdLst>
                    <a:gd name="connsiteX0" fmla="*/ 821 w 38059"/>
                    <a:gd name="connsiteY0" fmla="*/ 28109 h 31734"/>
                    <a:gd name="connsiteX1" fmla="*/ 18665 w 38059"/>
                    <a:gd name="connsiteY1" fmla="*/ 23453 h 31734"/>
                    <a:gd name="connsiteX2" fmla="*/ 821 w 38059"/>
                    <a:gd name="connsiteY2" fmla="*/ 28109 h 31734"/>
                    <a:gd name="connsiteX3" fmla="*/ 21768 w 38059"/>
                    <a:gd name="connsiteY3" fmla="*/ 10258 h 31734"/>
                    <a:gd name="connsiteX4" fmla="*/ 38060 w 38059"/>
                    <a:gd name="connsiteY4" fmla="*/ 1721 h 31734"/>
                    <a:gd name="connsiteX5" fmla="*/ 21768 w 38059"/>
                    <a:gd name="connsiteY5" fmla="*/ 10258 h 317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059" h="31734">
                      <a:moveTo>
                        <a:pt x="821" y="28109"/>
                      </a:moveTo>
                      <a:cubicBezTo>
                        <a:pt x="7028" y="33542"/>
                        <a:pt x="18665" y="33542"/>
                        <a:pt x="18665" y="23453"/>
                      </a:cubicBezTo>
                      <a:cubicBezTo>
                        <a:pt x="18665" y="13363"/>
                        <a:pt x="-4609" y="23453"/>
                        <a:pt x="821" y="28109"/>
                      </a:cubicBezTo>
                      <a:close/>
                      <a:moveTo>
                        <a:pt x="21768" y="10258"/>
                      </a:moveTo>
                      <a:cubicBezTo>
                        <a:pt x="25647" y="11810"/>
                        <a:pt x="38060" y="7153"/>
                        <a:pt x="38060" y="1721"/>
                      </a:cubicBezTo>
                      <a:cubicBezTo>
                        <a:pt x="38060" y="-4489"/>
                        <a:pt x="16337" y="7930"/>
                        <a:pt x="21768" y="1025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05" name="Forma libre 1404">
                  <a:extLst>
                    <a:ext uri="{FF2B5EF4-FFF2-40B4-BE49-F238E27FC236}">
                      <a16:creationId xmlns:a16="http://schemas.microsoft.com/office/drawing/2014/main" id="{677D2247-064C-6E02-6C3E-B78EDB8B256E}"/>
                    </a:ext>
                  </a:extLst>
                </p:cNvPr>
                <p:cNvSpPr/>
                <p:nvPr/>
              </p:nvSpPr>
              <p:spPr>
                <a:xfrm>
                  <a:off x="4919275" y="2290059"/>
                  <a:ext cx="220429" cy="139668"/>
                </a:xfrm>
                <a:custGeom>
                  <a:avLst/>
                  <a:gdLst>
                    <a:gd name="connsiteX0" fmla="*/ 218102 w 220429"/>
                    <a:gd name="connsiteY0" fmla="*/ 88529 h 139668"/>
                    <a:gd name="connsiteX1" fmla="*/ 204138 w 220429"/>
                    <a:gd name="connsiteY1" fmla="*/ 83872 h 139668"/>
                    <a:gd name="connsiteX2" fmla="*/ 187846 w 220429"/>
                    <a:gd name="connsiteY2" fmla="*/ 73006 h 139668"/>
                    <a:gd name="connsiteX3" fmla="*/ 170003 w 220429"/>
                    <a:gd name="connsiteY3" fmla="*/ 62140 h 139668"/>
                    <a:gd name="connsiteX4" fmla="*/ 154487 w 220429"/>
                    <a:gd name="connsiteY4" fmla="*/ 50498 h 139668"/>
                    <a:gd name="connsiteX5" fmla="*/ 147505 w 220429"/>
                    <a:gd name="connsiteY5" fmla="*/ 37304 h 139668"/>
                    <a:gd name="connsiteX6" fmla="*/ 141299 w 220429"/>
                    <a:gd name="connsiteY6" fmla="*/ 27214 h 139668"/>
                    <a:gd name="connsiteX7" fmla="*/ 118025 w 220429"/>
                    <a:gd name="connsiteY7" fmla="*/ 24109 h 139668"/>
                    <a:gd name="connsiteX8" fmla="*/ 112594 w 220429"/>
                    <a:gd name="connsiteY8" fmla="*/ 7810 h 139668"/>
                    <a:gd name="connsiteX9" fmla="*/ 100957 w 220429"/>
                    <a:gd name="connsiteY9" fmla="*/ 3929 h 139668"/>
                    <a:gd name="connsiteX10" fmla="*/ 90096 w 220429"/>
                    <a:gd name="connsiteY10" fmla="*/ 825 h 139668"/>
                    <a:gd name="connsiteX11" fmla="*/ 83890 w 220429"/>
                    <a:gd name="connsiteY11" fmla="*/ 3929 h 139668"/>
                    <a:gd name="connsiteX12" fmla="*/ 78459 w 220429"/>
                    <a:gd name="connsiteY12" fmla="*/ 10138 h 139668"/>
                    <a:gd name="connsiteX13" fmla="*/ 67598 w 220429"/>
                    <a:gd name="connsiteY13" fmla="*/ 18676 h 139668"/>
                    <a:gd name="connsiteX14" fmla="*/ 62167 w 220429"/>
                    <a:gd name="connsiteY14" fmla="*/ 26438 h 139668"/>
                    <a:gd name="connsiteX15" fmla="*/ 51306 w 220429"/>
                    <a:gd name="connsiteY15" fmla="*/ 24109 h 139668"/>
                    <a:gd name="connsiteX16" fmla="*/ 40445 w 220429"/>
                    <a:gd name="connsiteY16" fmla="*/ 21781 h 139668"/>
                    <a:gd name="connsiteX17" fmla="*/ 21050 w 220429"/>
                    <a:gd name="connsiteY17" fmla="*/ 7034 h 139668"/>
                    <a:gd name="connsiteX18" fmla="*/ 4758 w 220429"/>
                    <a:gd name="connsiteY18" fmla="*/ 15571 h 139668"/>
                    <a:gd name="connsiteX19" fmla="*/ 11741 w 220429"/>
                    <a:gd name="connsiteY19" fmla="*/ 12467 h 139668"/>
                    <a:gd name="connsiteX20" fmla="*/ 23378 w 220429"/>
                    <a:gd name="connsiteY20" fmla="*/ 26438 h 139668"/>
                    <a:gd name="connsiteX21" fmla="*/ 31136 w 220429"/>
                    <a:gd name="connsiteY21" fmla="*/ 35751 h 139668"/>
                    <a:gd name="connsiteX22" fmla="*/ 15620 w 220429"/>
                    <a:gd name="connsiteY22" fmla="*/ 38856 h 139668"/>
                    <a:gd name="connsiteX23" fmla="*/ 1655 w 220429"/>
                    <a:gd name="connsiteY23" fmla="*/ 38856 h 139668"/>
                    <a:gd name="connsiteX24" fmla="*/ 4758 w 220429"/>
                    <a:gd name="connsiteY24" fmla="*/ 52050 h 139668"/>
                    <a:gd name="connsiteX25" fmla="*/ 5534 w 220429"/>
                    <a:gd name="connsiteY25" fmla="*/ 61364 h 139668"/>
                    <a:gd name="connsiteX26" fmla="*/ 14068 w 220429"/>
                    <a:gd name="connsiteY26" fmla="*/ 65245 h 139668"/>
                    <a:gd name="connsiteX27" fmla="*/ 17171 w 220429"/>
                    <a:gd name="connsiteY27" fmla="*/ 77663 h 139668"/>
                    <a:gd name="connsiteX28" fmla="*/ 17171 w 220429"/>
                    <a:gd name="connsiteY28" fmla="*/ 98619 h 139668"/>
                    <a:gd name="connsiteX29" fmla="*/ 30360 w 220429"/>
                    <a:gd name="connsiteY29" fmla="*/ 96291 h 139668"/>
                    <a:gd name="connsiteX30" fmla="*/ 44324 w 220429"/>
                    <a:gd name="connsiteY30" fmla="*/ 86977 h 139668"/>
                    <a:gd name="connsiteX31" fmla="*/ 55185 w 220429"/>
                    <a:gd name="connsiteY31" fmla="*/ 85425 h 139668"/>
                    <a:gd name="connsiteX32" fmla="*/ 73028 w 220429"/>
                    <a:gd name="connsiteY32" fmla="*/ 86201 h 139668"/>
                    <a:gd name="connsiteX33" fmla="*/ 84665 w 220429"/>
                    <a:gd name="connsiteY33" fmla="*/ 91634 h 139668"/>
                    <a:gd name="connsiteX34" fmla="*/ 92423 w 220429"/>
                    <a:gd name="connsiteY34" fmla="*/ 95515 h 139668"/>
                    <a:gd name="connsiteX35" fmla="*/ 105612 w 220429"/>
                    <a:gd name="connsiteY35" fmla="*/ 99395 h 139668"/>
                    <a:gd name="connsiteX36" fmla="*/ 112594 w 220429"/>
                    <a:gd name="connsiteY36" fmla="*/ 104828 h 139668"/>
                    <a:gd name="connsiteX37" fmla="*/ 123455 w 220429"/>
                    <a:gd name="connsiteY37" fmla="*/ 113366 h 139668"/>
                    <a:gd name="connsiteX38" fmla="*/ 134317 w 220429"/>
                    <a:gd name="connsiteY38" fmla="*/ 114918 h 139668"/>
                    <a:gd name="connsiteX39" fmla="*/ 137420 w 220429"/>
                    <a:gd name="connsiteY39" fmla="*/ 134322 h 139668"/>
                    <a:gd name="connsiteX40" fmla="*/ 140523 w 220429"/>
                    <a:gd name="connsiteY40" fmla="*/ 134322 h 139668"/>
                    <a:gd name="connsiteX41" fmla="*/ 151384 w 220429"/>
                    <a:gd name="connsiteY41" fmla="*/ 137426 h 139668"/>
                    <a:gd name="connsiteX42" fmla="*/ 164573 w 220429"/>
                    <a:gd name="connsiteY42" fmla="*/ 132770 h 139668"/>
                    <a:gd name="connsiteX43" fmla="*/ 187071 w 220429"/>
                    <a:gd name="connsiteY43" fmla="*/ 119575 h 139668"/>
                    <a:gd name="connsiteX44" fmla="*/ 196380 w 220429"/>
                    <a:gd name="connsiteY44" fmla="*/ 104052 h 139668"/>
                    <a:gd name="connsiteX45" fmla="*/ 208793 w 220429"/>
                    <a:gd name="connsiteY45" fmla="*/ 96291 h 139668"/>
                    <a:gd name="connsiteX46" fmla="*/ 220430 w 220429"/>
                    <a:gd name="connsiteY46" fmla="*/ 99395 h 139668"/>
                    <a:gd name="connsiteX47" fmla="*/ 218102 w 220429"/>
                    <a:gd name="connsiteY47" fmla="*/ 88529 h 13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20429" h="139668">
                      <a:moveTo>
                        <a:pt x="218102" y="88529"/>
                      </a:moveTo>
                      <a:cubicBezTo>
                        <a:pt x="218102" y="88529"/>
                        <a:pt x="208017" y="83096"/>
                        <a:pt x="204138" y="83872"/>
                      </a:cubicBezTo>
                      <a:cubicBezTo>
                        <a:pt x="200259" y="84649"/>
                        <a:pt x="194829" y="75335"/>
                        <a:pt x="187846" y="73006"/>
                      </a:cubicBezTo>
                      <a:cubicBezTo>
                        <a:pt x="181640" y="70678"/>
                        <a:pt x="172331" y="66797"/>
                        <a:pt x="170003" y="62140"/>
                      </a:cubicBezTo>
                      <a:cubicBezTo>
                        <a:pt x="166900" y="58259"/>
                        <a:pt x="156039" y="53603"/>
                        <a:pt x="154487" y="50498"/>
                      </a:cubicBezTo>
                      <a:cubicBezTo>
                        <a:pt x="152936" y="47393"/>
                        <a:pt x="150608" y="41960"/>
                        <a:pt x="147505" y="37304"/>
                      </a:cubicBezTo>
                      <a:cubicBezTo>
                        <a:pt x="144402" y="33423"/>
                        <a:pt x="144402" y="27990"/>
                        <a:pt x="141299" y="27214"/>
                      </a:cubicBezTo>
                      <a:cubicBezTo>
                        <a:pt x="138196" y="26438"/>
                        <a:pt x="118025" y="27214"/>
                        <a:pt x="118025" y="24109"/>
                      </a:cubicBezTo>
                      <a:cubicBezTo>
                        <a:pt x="118025" y="21004"/>
                        <a:pt x="116473" y="8586"/>
                        <a:pt x="112594" y="7810"/>
                      </a:cubicBezTo>
                      <a:cubicBezTo>
                        <a:pt x="108715" y="7034"/>
                        <a:pt x="103285" y="6258"/>
                        <a:pt x="100957" y="3929"/>
                      </a:cubicBezTo>
                      <a:cubicBezTo>
                        <a:pt x="98630" y="1601"/>
                        <a:pt x="91648" y="-1504"/>
                        <a:pt x="90096" y="825"/>
                      </a:cubicBezTo>
                      <a:cubicBezTo>
                        <a:pt x="88544" y="3153"/>
                        <a:pt x="84665" y="3929"/>
                        <a:pt x="83890" y="3929"/>
                      </a:cubicBezTo>
                      <a:cubicBezTo>
                        <a:pt x="82338" y="3929"/>
                        <a:pt x="83114" y="10138"/>
                        <a:pt x="78459" y="10138"/>
                      </a:cubicBezTo>
                      <a:cubicBezTo>
                        <a:pt x="73804" y="9362"/>
                        <a:pt x="67598" y="15571"/>
                        <a:pt x="67598" y="18676"/>
                      </a:cubicBezTo>
                      <a:cubicBezTo>
                        <a:pt x="67598" y="21781"/>
                        <a:pt x="68374" y="26438"/>
                        <a:pt x="62167" y="26438"/>
                      </a:cubicBezTo>
                      <a:cubicBezTo>
                        <a:pt x="59064" y="26438"/>
                        <a:pt x="55185" y="25661"/>
                        <a:pt x="51306" y="24109"/>
                      </a:cubicBezTo>
                      <a:cubicBezTo>
                        <a:pt x="50530" y="24885"/>
                        <a:pt x="45100" y="27990"/>
                        <a:pt x="40445" y="21781"/>
                      </a:cubicBezTo>
                      <a:cubicBezTo>
                        <a:pt x="35014" y="14019"/>
                        <a:pt x="26481" y="7034"/>
                        <a:pt x="21050" y="7034"/>
                      </a:cubicBezTo>
                      <a:cubicBezTo>
                        <a:pt x="16395" y="7034"/>
                        <a:pt x="1655" y="7034"/>
                        <a:pt x="4758" y="15571"/>
                      </a:cubicBezTo>
                      <a:cubicBezTo>
                        <a:pt x="5534" y="14019"/>
                        <a:pt x="7862" y="12467"/>
                        <a:pt x="11741" y="12467"/>
                      </a:cubicBezTo>
                      <a:cubicBezTo>
                        <a:pt x="22602" y="13243"/>
                        <a:pt x="17947" y="26438"/>
                        <a:pt x="23378" y="26438"/>
                      </a:cubicBezTo>
                      <a:cubicBezTo>
                        <a:pt x="29584" y="27214"/>
                        <a:pt x="36566" y="35751"/>
                        <a:pt x="31136" y="35751"/>
                      </a:cubicBezTo>
                      <a:cubicBezTo>
                        <a:pt x="25705" y="34975"/>
                        <a:pt x="21050" y="41184"/>
                        <a:pt x="15620" y="38856"/>
                      </a:cubicBezTo>
                      <a:cubicBezTo>
                        <a:pt x="10189" y="37304"/>
                        <a:pt x="3207" y="32647"/>
                        <a:pt x="1655" y="38856"/>
                      </a:cubicBezTo>
                      <a:cubicBezTo>
                        <a:pt x="104" y="45065"/>
                        <a:pt x="-2224" y="52050"/>
                        <a:pt x="4758" y="52050"/>
                      </a:cubicBezTo>
                      <a:cubicBezTo>
                        <a:pt x="12516" y="51274"/>
                        <a:pt x="10965" y="56707"/>
                        <a:pt x="5534" y="61364"/>
                      </a:cubicBezTo>
                      <a:cubicBezTo>
                        <a:pt x="104" y="66797"/>
                        <a:pt x="13292" y="60588"/>
                        <a:pt x="14068" y="65245"/>
                      </a:cubicBezTo>
                      <a:cubicBezTo>
                        <a:pt x="14844" y="69902"/>
                        <a:pt x="19499" y="70678"/>
                        <a:pt x="17171" y="77663"/>
                      </a:cubicBezTo>
                      <a:cubicBezTo>
                        <a:pt x="15620" y="82320"/>
                        <a:pt x="17171" y="91634"/>
                        <a:pt x="17171" y="98619"/>
                      </a:cubicBezTo>
                      <a:cubicBezTo>
                        <a:pt x="21826" y="98619"/>
                        <a:pt x="28808" y="97843"/>
                        <a:pt x="30360" y="96291"/>
                      </a:cubicBezTo>
                      <a:cubicBezTo>
                        <a:pt x="32687" y="93186"/>
                        <a:pt x="39669" y="86977"/>
                        <a:pt x="44324" y="86977"/>
                      </a:cubicBezTo>
                      <a:cubicBezTo>
                        <a:pt x="48203" y="86977"/>
                        <a:pt x="52858" y="88529"/>
                        <a:pt x="55185" y="85425"/>
                      </a:cubicBezTo>
                      <a:cubicBezTo>
                        <a:pt x="57513" y="82320"/>
                        <a:pt x="70701" y="83096"/>
                        <a:pt x="73028" y="86201"/>
                      </a:cubicBezTo>
                      <a:cubicBezTo>
                        <a:pt x="75356" y="89305"/>
                        <a:pt x="82338" y="91634"/>
                        <a:pt x="84665" y="91634"/>
                      </a:cubicBezTo>
                      <a:cubicBezTo>
                        <a:pt x="86217" y="91634"/>
                        <a:pt x="87769" y="95515"/>
                        <a:pt x="92423" y="95515"/>
                      </a:cubicBezTo>
                      <a:cubicBezTo>
                        <a:pt x="97078" y="94738"/>
                        <a:pt x="105612" y="97067"/>
                        <a:pt x="105612" y="99395"/>
                      </a:cubicBezTo>
                      <a:cubicBezTo>
                        <a:pt x="105612" y="102500"/>
                        <a:pt x="108715" y="104828"/>
                        <a:pt x="112594" y="104828"/>
                      </a:cubicBezTo>
                      <a:cubicBezTo>
                        <a:pt x="116473" y="104828"/>
                        <a:pt x="119576" y="114142"/>
                        <a:pt x="123455" y="113366"/>
                      </a:cubicBezTo>
                      <a:cubicBezTo>
                        <a:pt x="127334" y="112590"/>
                        <a:pt x="134317" y="112590"/>
                        <a:pt x="134317" y="114918"/>
                      </a:cubicBezTo>
                      <a:cubicBezTo>
                        <a:pt x="134317" y="116470"/>
                        <a:pt x="135092" y="128113"/>
                        <a:pt x="137420" y="134322"/>
                      </a:cubicBezTo>
                      <a:cubicBezTo>
                        <a:pt x="138971" y="133546"/>
                        <a:pt x="139747" y="133546"/>
                        <a:pt x="140523" y="134322"/>
                      </a:cubicBezTo>
                      <a:cubicBezTo>
                        <a:pt x="142075" y="135874"/>
                        <a:pt x="150608" y="132770"/>
                        <a:pt x="151384" y="137426"/>
                      </a:cubicBezTo>
                      <a:cubicBezTo>
                        <a:pt x="152936" y="142083"/>
                        <a:pt x="165348" y="138979"/>
                        <a:pt x="164573" y="132770"/>
                      </a:cubicBezTo>
                      <a:cubicBezTo>
                        <a:pt x="163797" y="125784"/>
                        <a:pt x="184743" y="125784"/>
                        <a:pt x="187071" y="119575"/>
                      </a:cubicBezTo>
                      <a:cubicBezTo>
                        <a:pt x="188622" y="113366"/>
                        <a:pt x="191725" y="102500"/>
                        <a:pt x="196380" y="104052"/>
                      </a:cubicBezTo>
                      <a:cubicBezTo>
                        <a:pt x="201035" y="105604"/>
                        <a:pt x="204138" y="96291"/>
                        <a:pt x="208793" y="96291"/>
                      </a:cubicBezTo>
                      <a:cubicBezTo>
                        <a:pt x="212672" y="97067"/>
                        <a:pt x="215775" y="100171"/>
                        <a:pt x="220430" y="99395"/>
                      </a:cubicBezTo>
                      <a:lnTo>
                        <a:pt x="218102" y="88529"/>
                      </a:ln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06" name="Forma libre 1405">
                  <a:extLst>
                    <a:ext uri="{FF2B5EF4-FFF2-40B4-BE49-F238E27FC236}">
                      <a16:creationId xmlns:a16="http://schemas.microsoft.com/office/drawing/2014/main" id="{8B330D3E-96AA-4311-9F63-27EA21B16742}"/>
                    </a:ext>
                  </a:extLst>
                </p:cNvPr>
                <p:cNvSpPr/>
                <p:nvPr/>
              </p:nvSpPr>
              <p:spPr>
                <a:xfrm>
                  <a:off x="4780190" y="2343487"/>
                  <a:ext cx="304496" cy="258631"/>
                </a:xfrm>
                <a:custGeom>
                  <a:avLst/>
                  <a:gdLst>
                    <a:gd name="connsiteX0" fmla="*/ 299003 w 304496"/>
                    <a:gd name="connsiteY0" fmla="*/ 222152 h 258631"/>
                    <a:gd name="connsiteX1" fmla="*/ 291245 w 304496"/>
                    <a:gd name="connsiteY1" fmla="*/ 205077 h 258631"/>
                    <a:gd name="connsiteX2" fmla="*/ 274953 w 304496"/>
                    <a:gd name="connsiteY2" fmla="*/ 191883 h 258631"/>
                    <a:gd name="connsiteX3" fmla="*/ 264868 w 304496"/>
                    <a:gd name="connsiteY3" fmla="*/ 178688 h 258631"/>
                    <a:gd name="connsiteX4" fmla="*/ 281160 w 304496"/>
                    <a:gd name="connsiteY4" fmla="*/ 156180 h 258631"/>
                    <a:gd name="connsiteX5" fmla="*/ 265644 w 304496"/>
                    <a:gd name="connsiteY5" fmla="*/ 148418 h 258631"/>
                    <a:gd name="connsiteX6" fmla="*/ 263316 w 304496"/>
                    <a:gd name="connsiteY6" fmla="*/ 130567 h 258631"/>
                    <a:gd name="connsiteX7" fmla="*/ 263316 w 304496"/>
                    <a:gd name="connsiteY7" fmla="*/ 114268 h 258631"/>
                    <a:gd name="connsiteX8" fmla="*/ 264868 w 304496"/>
                    <a:gd name="connsiteY8" fmla="*/ 101074 h 258631"/>
                    <a:gd name="connsiteX9" fmla="*/ 271074 w 304496"/>
                    <a:gd name="connsiteY9" fmla="*/ 88655 h 258631"/>
                    <a:gd name="connsiteX10" fmla="*/ 274177 w 304496"/>
                    <a:gd name="connsiteY10" fmla="*/ 81670 h 258631"/>
                    <a:gd name="connsiteX11" fmla="*/ 271074 w 304496"/>
                    <a:gd name="connsiteY11" fmla="*/ 62266 h 258631"/>
                    <a:gd name="connsiteX12" fmla="*/ 260213 w 304496"/>
                    <a:gd name="connsiteY12" fmla="*/ 60714 h 258631"/>
                    <a:gd name="connsiteX13" fmla="*/ 249352 w 304496"/>
                    <a:gd name="connsiteY13" fmla="*/ 52176 h 258631"/>
                    <a:gd name="connsiteX14" fmla="*/ 242370 w 304496"/>
                    <a:gd name="connsiteY14" fmla="*/ 46743 h 258631"/>
                    <a:gd name="connsiteX15" fmla="*/ 229181 w 304496"/>
                    <a:gd name="connsiteY15" fmla="*/ 42863 h 258631"/>
                    <a:gd name="connsiteX16" fmla="*/ 221423 w 304496"/>
                    <a:gd name="connsiteY16" fmla="*/ 38982 h 258631"/>
                    <a:gd name="connsiteX17" fmla="*/ 209786 w 304496"/>
                    <a:gd name="connsiteY17" fmla="*/ 33549 h 258631"/>
                    <a:gd name="connsiteX18" fmla="*/ 191943 w 304496"/>
                    <a:gd name="connsiteY18" fmla="*/ 32773 h 258631"/>
                    <a:gd name="connsiteX19" fmla="*/ 181082 w 304496"/>
                    <a:gd name="connsiteY19" fmla="*/ 34325 h 258631"/>
                    <a:gd name="connsiteX20" fmla="*/ 167118 w 304496"/>
                    <a:gd name="connsiteY20" fmla="*/ 43639 h 258631"/>
                    <a:gd name="connsiteX21" fmla="*/ 153929 w 304496"/>
                    <a:gd name="connsiteY21" fmla="*/ 45967 h 258631"/>
                    <a:gd name="connsiteX22" fmla="*/ 153153 w 304496"/>
                    <a:gd name="connsiteY22" fmla="*/ 54505 h 258631"/>
                    <a:gd name="connsiteX23" fmla="*/ 119794 w 304496"/>
                    <a:gd name="connsiteY23" fmla="*/ 62266 h 258631"/>
                    <a:gd name="connsiteX24" fmla="*/ 91090 w 304496"/>
                    <a:gd name="connsiteY24" fmla="*/ 45191 h 258631"/>
                    <a:gd name="connsiteX25" fmla="*/ 72470 w 304496"/>
                    <a:gd name="connsiteY25" fmla="*/ 26563 h 258631"/>
                    <a:gd name="connsiteX26" fmla="*/ 61609 w 304496"/>
                    <a:gd name="connsiteY26" fmla="*/ 18802 h 258631"/>
                    <a:gd name="connsiteX27" fmla="*/ 58506 w 304496"/>
                    <a:gd name="connsiteY27" fmla="*/ 4831 h 258631"/>
                    <a:gd name="connsiteX28" fmla="*/ 27474 w 304496"/>
                    <a:gd name="connsiteY28" fmla="*/ 18026 h 258631"/>
                    <a:gd name="connsiteX29" fmla="*/ 16613 w 304496"/>
                    <a:gd name="connsiteY29" fmla="*/ 11817 h 258631"/>
                    <a:gd name="connsiteX30" fmla="*/ 7304 w 304496"/>
                    <a:gd name="connsiteY30" fmla="*/ 175 h 258631"/>
                    <a:gd name="connsiteX31" fmla="*/ 1873 w 304496"/>
                    <a:gd name="connsiteY31" fmla="*/ 7936 h 258631"/>
                    <a:gd name="connsiteX32" fmla="*/ 2649 w 304496"/>
                    <a:gd name="connsiteY32" fmla="*/ 21130 h 258631"/>
                    <a:gd name="connsiteX33" fmla="*/ 2649 w 304496"/>
                    <a:gd name="connsiteY33" fmla="*/ 37429 h 258631"/>
                    <a:gd name="connsiteX34" fmla="*/ 10407 w 304496"/>
                    <a:gd name="connsiteY34" fmla="*/ 49848 h 258631"/>
                    <a:gd name="connsiteX35" fmla="*/ 15837 w 304496"/>
                    <a:gd name="connsiteY35" fmla="*/ 62266 h 258631"/>
                    <a:gd name="connsiteX36" fmla="*/ 24371 w 304496"/>
                    <a:gd name="connsiteY36" fmla="*/ 71580 h 258631"/>
                    <a:gd name="connsiteX37" fmla="*/ 30577 w 304496"/>
                    <a:gd name="connsiteY37" fmla="*/ 77013 h 258631"/>
                    <a:gd name="connsiteX38" fmla="*/ 29026 w 304496"/>
                    <a:gd name="connsiteY38" fmla="*/ 86327 h 258631"/>
                    <a:gd name="connsiteX39" fmla="*/ 22820 w 304496"/>
                    <a:gd name="connsiteY39" fmla="*/ 98745 h 258631"/>
                    <a:gd name="connsiteX40" fmla="*/ 24371 w 304496"/>
                    <a:gd name="connsiteY40" fmla="*/ 112716 h 258631"/>
                    <a:gd name="connsiteX41" fmla="*/ 32129 w 304496"/>
                    <a:gd name="connsiteY41" fmla="*/ 121253 h 258631"/>
                    <a:gd name="connsiteX42" fmla="*/ 49197 w 304496"/>
                    <a:gd name="connsiteY42" fmla="*/ 132895 h 258631"/>
                    <a:gd name="connsiteX43" fmla="*/ 56954 w 304496"/>
                    <a:gd name="connsiteY43" fmla="*/ 142209 h 258631"/>
                    <a:gd name="connsiteX44" fmla="*/ 55403 w 304496"/>
                    <a:gd name="connsiteY44" fmla="*/ 152299 h 258631"/>
                    <a:gd name="connsiteX45" fmla="*/ 60833 w 304496"/>
                    <a:gd name="connsiteY45" fmla="*/ 162389 h 258631"/>
                    <a:gd name="connsiteX46" fmla="*/ 69367 w 304496"/>
                    <a:gd name="connsiteY46" fmla="*/ 174807 h 258631"/>
                    <a:gd name="connsiteX47" fmla="*/ 73246 w 304496"/>
                    <a:gd name="connsiteY47" fmla="*/ 174031 h 258631"/>
                    <a:gd name="connsiteX48" fmla="*/ 80228 w 304496"/>
                    <a:gd name="connsiteY48" fmla="*/ 172479 h 258631"/>
                    <a:gd name="connsiteX49" fmla="*/ 91090 w 304496"/>
                    <a:gd name="connsiteY49" fmla="*/ 171703 h 258631"/>
                    <a:gd name="connsiteX50" fmla="*/ 106606 w 304496"/>
                    <a:gd name="connsiteY50" fmla="*/ 196539 h 258631"/>
                    <a:gd name="connsiteX51" fmla="*/ 115915 w 304496"/>
                    <a:gd name="connsiteY51" fmla="*/ 210510 h 258631"/>
                    <a:gd name="connsiteX52" fmla="*/ 134534 w 304496"/>
                    <a:gd name="connsiteY52" fmla="*/ 219824 h 258631"/>
                    <a:gd name="connsiteX53" fmla="*/ 170221 w 304496"/>
                    <a:gd name="connsiteY53" fmla="*/ 233795 h 258631"/>
                    <a:gd name="connsiteX54" fmla="*/ 195046 w 304496"/>
                    <a:gd name="connsiteY54" fmla="*/ 226809 h 258631"/>
                    <a:gd name="connsiteX55" fmla="*/ 206683 w 304496"/>
                    <a:gd name="connsiteY55" fmla="*/ 246989 h 258631"/>
                    <a:gd name="connsiteX56" fmla="*/ 260989 w 304496"/>
                    <a:gd name="connsiteY56" fmla="*/ 257079 h 258631"/>
                    <a:gd name="connsiteX57" fmla="*/ 277281 w 304496"/>
                    <a:gd name="connsiteY57" fmla="*/ 258631 h 258631"/>
                    <a:gd name="connsiteX58" fmla="*/ 276505 w 304496"/>
                    <a:gd name="connsiteY58" fmla="*/ 254750 h 258631"/>
                    <a:gd name="connsiteX59" fmla="*/ 286590 w 304496"/>
                    <a:gd name="connsiteY59" fmla="*/ 238451 h 258631"/>
                    <a:gd name="connsiteX60" fmla="*/ 300555 w 304496"/>
                    <a:gd name="connsiteY60" fmla="*/ 233795 h 258631"/>
                    <a:gd name="connsiteX61" fmla="*/ 299003 w 304496"/>
                    <a:gd name="connsiteY61" fmla="*/ 222152 h 258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04496" h="258631">
                      <a:moveTo>
                        <a:pt x="299003" y="222152"/>
                      </a:moveTo>
                      <a:cubicBezTo>
                        <a:pt x="295124" y="220600"/>
                        <a:pt x="299003" y="208182"/>
                        <a:pt x="291245" y="205077"/>
                      </a:cubicBezTo>
                      <a:cubicBezTo>
                        <a:pt x="283487" y="201973"/>
                        <a:pt x="277281" y="197316"/>
                        <a:pt x="274953" y="191883"/>
                      </a:cubicBezTo>
                      <a:cubicBezTo>
                        <a:pt x="273402" y="187226"/>
                        <a:pt x="264092" y="181793"/>
                        <a:pt x="264868" y="178688"/>
                      </a:cubicBezTo>
                      <a:cubicBezTo>
                        <a:pt x="265644" y="175584"/>
                        <a:pt x="283487" y="163165"/>
                        <a:pt x="281160" y="156180"/>
                      </a:cubicBezTo>
                      <a:cubicBezTo>
                        <a:pt x="278832" y="149195"/>
                        <a:pt x="267195" y="150747"/>
                        <a:pt x="265644" y="148418"/>
                      </a:cubicBezTo>
                      <a:cubicBezTo>
                        <a:pt x="264092" y="146090"/>
                        <a:pt x="266420" y="137552"/>
                        <a:pt x="263316" y="130567"/>
                      </a:cubicBezTo>
                      <a:cubicBezTo>
                        <a:pt x="260213" y="123582"/>
                        <a:pt x="265644" y="117373"/>
                        <a:pt x="263316" y="114268"/>
                      </a:cubicBezTo>
                      <a:cubicBezTo>
                        <a:pt x="260989" y="110387"/>
                        <a:pt x="264868" y="103402"/>
                        <a:pt x="264868" y="101074"/>
                      </a:cubicBezTo>
                      <a:cubicBezTo>
                        <a:pt x="265644" y="98745"/>
                        <a:pt x="271850" y="94864"/>
                        <a:pt x="271074" y="88655"/>
                      </a:cubicBezTo>
                      <a:cubicBezTo>
                        <a:pt x="271074" y="84774"/>
                        <a:pt x="272626" y="82446"/>
                        <a:pt x="274177" y="81670"/>
                      </a:cubicBezTo>
                      <a:cubicBezTo>
                        <a:pt x="271850" y="75461"/>
                        <a:pt x="271074" y="64595"/>
                        <a:pt x="271074" y="62266"/>
                      </a:cubicBezTo>
                      <a:cubicBezTo>
                        <a:pt x="271074" y="59938"/>
                        <a:pt x="264092" y="59938"/>
                        <a:pt x="260213" y="60714"/>
                      </a:cubicBezTo>
                      <a:cubicBezTo>
                        <a:pt x="256334" y="61490"/>
                        <a:pt x="253231" y="52176"/>
                        <a:pt x="249352" y="52176"/>
                      </a:cubicBezTo>
                      <a:cubicBezTo>
                        <a:pt x="245473" y="52176"/>
                        <a:pt x="242370" y="49072"/>
                        <a:pt x="242370" y="46743"/>
                      </a:cubicBezTo>
                      <a:cubicBezTo>
                        <a:pt x="242370" y="43639"/>
                        <a:pt x="233836" y="42086"/>
                        <a:pt x="229181" y="42863"/>
                      </a:cubicBezTo>
                      <a:cubicBezTo>
                        <a:pt x="224527" y="43639"/>
                        <a:pt x="223751" y="38982"/>
                        <a:pt x="221423" y="38982"/>
                      </a:cubicBezTo>
                      <a:cubicBezTo>
                        <a:pt x="219872" y="38982"/>
                        <a:pt x="212114" y="36653"/>
                        <a:pt x="209786" y="33549"/>
                      </a:cubicBezTo>
                      <a:cubicBezTo>
                        <a:pt x="207459" y="30444"/>
                        <a:pt x="194271" y="29668"/>
                        <a:pt x="191943" y="32773"/>
                      </a:cubicBezTo>
                      <a:cubicBezTo>
                        <a:pt x="189616" y="35877"/>
                        <a:pt x="184961" y="34325"/>
                        <a:pt x="181082" y="34325"/>
                      </a:cubicBezTo>
                      <a:cubicBezTo>
                        <a:pt x="177203" y="34325"/>
                        <a:pt x="169445" y="40534"/>
                        <a:pt x="167118" y="43639"/>
                      </a:cubicBezTo>
                      <a:cubicBezTo>
                        <a:pt x="165566" y="45967"/>
                        <a:pt x="159360" y="45967"/>
                        <a:pt x="153929" y="45967"/>
                      </a:cubicBezTo>
                      <a:cubicBezTo>
                        <a:pt x="153929" y="49848"/>
                        <a:pt x="153929" y="52952"/>
                        <a:pt x="153153" y="54505"/>
                      </a:cubicBezTo>
                      <a:cubicBezTo>
                        <a:pt x="150826" y="58386"/>
                        <a:pt x="132983" y="61490"/>
                        <a:pt x="119794" y="62266"/>
                      </a:cubicBezTo>
                      <a:cubicBezTo>
                        <a:pt x="106606" y="63042"/>
                        <a:pt x="105830" y="45191"/>
                        <a:pt x="91090" y="45191"/>
                      </a:cubicBezTo>
                      <a:cubicBezTo>
                        <a:pt x="81004" y="45191"/>
                        <a:pt x="72470" y="35877"/>
                        <a:pt x="72470" y="26563"/>
                      </a:cubicBezTo>
                      <a:cubicBezTo>
                        <a:pt x="66264" y="24235"/>
                        <a:pt x="60833" y="20354"/>
                        <a:pt x="61609" y="18802"/>
                      </a:cubicBezTo>
                      <a:cubicBezTo>
                        <a:pt x="63161" y="16474"/>
                        <a:pt x="66264" y="951"/>
                        <a:pt x="58506" y="4831"/>
                      </a:cubicBezTo>
                      <a:cubicBezTo>
                        <a:pt x="50748" y="8712"/>
                        <a:pt x="40663" y="20354"/>
                        <a:pt x="27474" y="18026"/>
                      </a:cubicBezTo>
                      <a:cubicBezTo>
                        <a:pt x="14286" y="16474"/>
                        <a:pt x="23595" y="14921"/>
                        <a:pt x="16613" y="11817"/>
                      </a:cubicBezTo>
                      <a:cubicBezTo>
                        <a:pt x="9631" y="8712"/>
                        <a:pt x="14286" y="951"/>
                        <a:pt x="7304" y="175"/>
                      </a:cubicBezTo>
                      <a:cubicBezTo>
                        <a:pt x="321" y="-1378"/>
                        <a:pt x="5752" y="7936"/>
                        <a:pt x="1873" y="7936"/>
                      </a:cubicBezTo>
                      <a:cubicBezTo>
                        <a:pt x="-2006" y="7936"/>
                        <a:pt x="1097" y="18026"/>
                        <a:pt x="2649" y="21130"/>
                      </a:cubicBezTo>
                      <a:cubicBezTo>
                        <a:pt x="4200" y="23459"/>
                        <a:pt x="321" y="37429"/>
                        <a:pt x="2649" y="37429"/>
                      </a:cubicBezTo>
                      <a:cubicBezTo>
                        <a:pt x="4976" y="38206"/>
                        <a:pt x="10407" y="48296"/>
                        <a:pt x="10407" y="49848"/>
                      </a:cubicBezTo>
                      <a:cubicBezTo>
                        <a:pt x="9631" y="51400"/>
                        <a:pt x="15837" y="57609"/>
                        <a:pt x="15837" y="62266"/>
                      </a:cubicBezTo>
                      <a:cubicBezTo>
                        <a:pt x="15837" y="66923"/>
                        <a:pt x="21268" y="71580"/>
                        <a:pt x="24371" y="71580"/>
                      </a:cubicBezTo>
                      <a:cubicBezTo>
                        <a:pt x="27474" y="71580"/>
                        <a:pt x="32129" y="73132"/>
                        <a:pt x="30577" y="77013"/>
                      </a:cubicBezTo>
                      <a:cubicBezTo>
                        <a:pt x="29026" y="80894"/>
                        <a:pt x="32129" y="86327"/>
                        <a:pt x="29026" y="86327"/>
                      </a:cubicBezTo>
                      <a:cubicBezTo>
                        <a:pt x="25147" y="86327"/>
                        <a:pt x="25923" y="97193"/>
                        <a:pt x="22820" y="98745"/>
                      </a:cubicBezTo>
                      <a:cubicBezTo>
                        <a:pt x="19716" y="100297"/>
                        <a:pt x="22044" y="111940"/>
                        <a:pt x="24371" y="112716"/>
                      </a:cubicBezTo>
                      <a:cubicBezTo>
                        <a:pt x="26698" y="114268"/>
                        <a:pt x="32129" y="117373"/>
                        <a:pt x="32129" y="121253"/>
                      </a:cubicBezTo>
                      <a:cubicBezTo>
                        <a:pt x="31353" y="125910"/>
                        <a:pt x="45318" y="132119"/>
                        <a:pt x="49197" y="132895"/>
                      </a:cubicBezTo>
                      <a:cubicBezTo>
                        <a:pt x="53851" y="133672"/>
                        <a:pt x="53851" y="139881"/>
                        <a:pt x="56954" y="142209"/>
                      </a:cubicBezTo>
                      <a:cubicBezTo>
                        <a:pt x="59282" y="144538"/>
                        <a:pt x="55403" y="149971"/>
                        <a:pt x="55403" y="152299"/>
                      </a:cubicBezTo>
                      <a:cubicBezTo>
                        <a:pt x="56179" y="155404"/>
                        <a:pt x="61609" y="157732"/>
                        <a:pt x="60833" y="162389"/>
                      </a:cubicBezTo>
                      <a:cubicBezTo>
                        <a:pt x="60833" y="165494"/>
                        <a:pt x="65488" y="170151"/>
                        <a:pt x="69367" y="174807"/>
                      </a:cubicBezTo>
                      <a:cubicBezTo>
                        <a:pt x="70919" y="174031"/>
                        <a:pt x="71695" y="174031"/>
                        <a:pt x="73246" y="174031"/>
                      </a:cubicBezTo>
                      <a:cubicBezTo>
                        <a:pt x="77125" y="174031"/>
                        <a:pt x="77125" y="169374"/>
                        <a:pt x="80228" y="172479"/>
                      </a:cubicBezTo>
                      <a:cubicBezTo>
                        <a:pt x="83332" y="175584"/>
                        <a:pt x="87986" y="172479"/>
                        <a:pt x="91090" y="171703"/>
                      </a:cubicBezTo>
                      <a:cubicBezTo>
                        <a:pt x="94193" y="171703"/>
                        <a:pt x="102727" y="188002"/>
                        <a:pt x="106606" y="196539"/>
                      </a:cubicBezTo>
                      <a:cubicBezTo>
                        <a:pt x="110485" y="204301"/>
                        <a:pt x="110485" y="207406"/>
                        <a:pt x="115915" y="210510"/>
                      </a:cubicBezTo>
                      <a:cubicBezTo>
                        <a:pt x="121346" y="213615"/>
                        <a:pt x="127552" y="212062"/>
                        <a:pt x="134534" y="219824"/>
                      </a:cubicBezTo>
                      <a:cubicBezTo>
                        <a:pt x="142292" y="227585"/>
                        <a:pt x="161687" y="233018"/>
                        <a:pt x="170221" y="233795"/>
                      </a:cubicBezTo>
                      <a:cubicBezTo>
                        <a:pt x="178755" y="234571"/>
                        <a:pt x="184961" y="224481"/>
                        <a:pt x="195046" y="226809"/>
                      </a:cubicBezTo>
                      <a:cubicBezTo>
                        <a:pt x="205907" y="229138"/>
                        <a:pt x="202804" y="242332"/>
                        <a:pt x="206683" y="246989"/>
                      </a:cubicBezTo>
                      <a:cubicBezTo>
                        <a:pt x="210562" y="251646"/>
                        <a:pt x="254007" y="254750"/>
                        <a:pt x="260989" y="257079"/>
                      </a:cubicBezTo>
                      <a:cubicBezTo>
                        <a:pt x="263316" y="257855"/>
                        <a:pt x="270299" y="258631"/>
                        <a:pt x="277281" y="258631"/>
                      </a:cubicBezTo>
                      <a:cubicBezTo>
                        <a:pt x="277281" y="257079"/>
                        <a:pt x="277281" y="255527"/>
                        <a:pt x="276505" y="254750"/>
                      </a:cubicBezTo>
                      <a:cubicBezTo>
                        <a:pt x="275729" y="246989"/>
                        <a:pt x="281160" y="241556"/>
                        <a:pt x="286590" y="238451"/>
                      </a:cubicBezTo>
                      <a:cubicBezTo>
                        <a:pt x="291245" y="236123"/>
                        <a:pt x="295900" y="234571"/>
                        <a:pt x="300555" y="233795"/>
                      </a:cubicBezTo>
                      <a:cubicBezTo>
                        <a:pt x="308313" y="233795"/>
                        <a:pt x="302882" y="223705"/>
                        <a:pt x="299003" y="222152"/>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07" name="Forma libre 1406">
                  <a:extLst>
                    <a:ext uri="{FF2B5EF4-FFF2-40B4-BE49-F238E27FC236}">
                      <a16:creationId xmlns:a16="http://schemas.microsoft.com/office/drawing/2014/main" id="{EF5AEAE4-CBE9-5615-C367-16A037A3C832}"/>
                    </a:ext>
                  </a:extLst>
                </p:cNvPr>
                <p:cNvSpPr/>
                <p:nvPr/>
              </p:nvSpPr>
              <p:spPr>
                <a:xfrm>
                  <a:off x="4818879" y="2035045"/>
                  <a:ext cx="637351" cy="293102"/>
                </a:xfrm>
                <a:custGeom>
                  <a:avLst/>
                  <a:gdLst>
                    <a:gd name="connsiteX0" fmla="*/ 632697 w 637351"/>
                    <a:gd name="connsiteY0" fmla="*/ 119237 h 293102"/>
                    <a:gd name="connsiteX1" fmla="*/ 627266 w 637351"/>
                    <a:gd name="connsiteY1" fmla="*/ 118461 h 293102"/>
                    <a:gd name="connsiteX2" fmla="*/ 614854 w 637351"/>
                    <a:gd name="connsiteY2" fmla="*/ 120789 h 293102"/>
                    <a:gd name="connsiteX3" fmla="*/ 607096 w 637351"/>
                    <a:gd name="connsiteY3" fmla="*/ 114580 h 293102"/>
                    <a:gd name="connsiteX4" fmla="*/ 603992 w 637351"/>
                    <a:gd name="connsiteY4" fmla="*/ 108371 h 293102"/>
                    <a:gd name="connsiteX5" fmla="*/ 594683 w 637351"/>
                    <a:gd name="connsiteY5" fmla="*/ 100609 h 293102"/>
                    <a:gd name="connsiteX6" fmla="*/ 584597 w 637351"/>
                    <a:gd name="connsiteY6" fmla="*/ 92071 h 293102"/>
                    <a:gd name="connsiteX7" fmla="*/ 569082 w 637351"/>
                    <a:gd name="connsiteY7" fmla="*/ 96728 h 293102"/>
                    <a:gd name="connsiteX8" fmla="*/ 553566 w 637351"/>
                    <a:gd name="connsiteY8" fmla="*/ 94400 h 293102"/>
                    <a:gd name="connsiteX9" fmla="*/ 541153 w 637351"/>
                    <a:gd name="connsiteY9" fmla="*/ 85862 h 293102"/>
                    <a:gd name="connsiteX10" fmla="*/ 531843 w 637351"/>
                    <a:gd name="connsiteY10" fmla="*/ 95952 h 293102"/>
                    <a:gd name="connsiteX11" fmla="*/ 515552 w 637351"/>
                    <a:gd name="connsiteY11" fmla="*/ 68011 h 293102"/>
                    <a:gd name="connsiteX12" fmla="*/ 486847 w 637351"/>
                    <a:gd name="connsiteY12" fmla="*/ 33860 h 293102"/>
                    <a:gd name="connsiteX13" fmla="*/ 482192 w 637351"/>
                    <a:gd name="connsiteY13" fmla="*/ 22218 h 293102"/>
                    <a:gd name="connsiteX14" fmla="*/ 472107 w 637351"/>
                    <a:gd name="connsiteY14" fmla="*/ 21442 h 293102"/>
                    <a:gd name="connsiteX15" fmla="*/ 458143 w 637351"/>
                    <a:gd name="connsiteY15" fmla="*/ 29204 h 293102"/>
                    <a:gd name="connsiteX16" fmla="*/ 441075 w 637351"/>
                    <a:gd name="connsiteY16" fmla="*/ 36189 h 293102"/>
                    <a:gd name="connsiteX17" fmla="*/ 429438 w 637351"/>
                    <a:gd name="connsiteY17" fmla="*/ 39294 h 293102"/>
                    <a:gd name="connsiteX18" fmla="*/ 434869 w 637351"/>
                    <a:gd name="connsiteY18" fmla="*/ 29204 h 293102"/>
                    <a:gd name="connsiteX19" fmla="*/ 426335 w 637351"/>
                    <a:gd name="connsiteY19" fmla="*/ 28427 h 293102"/>
                    <a:gd name="connsiteX20" fmla="*/ 419353 w 637351"/>
                    <a:gd name="connsiteY20" fmla="*/ 27651 h 293102"/>
                    <a:gd name="connsiteX21" fmla="*/ 414698 w 637351"/>
                    <a:gd name="connsiteY21" fmla="*/ 26875 h 293102"/>
                    <a:gd name="connsiteX22" fmla="*/ 408492 w 637351"/>
                    <a:gd name="connsiteY22" fmla="*/ 22994 h 293102"/>
                    <a:gd name="connsiteX23" fmla="*/ 394527 w 637351"/>
                    <a:gd name="connsiteY23" fmla="*/ 25323 h 293102"/>
                    <a:gd name="connsiteX24" fmla="*/ 396079 w 637351"/>
                    <a:gd name="connsiteY24" fmla="*/ 19114 h 293102"/>
                    <a:gd name="connsiteX25" fmla="*/ 392976 w 637351"/>
                    <a:gd name="connsiteY25" fmla="*/ 8248 h 293102"/>
                    <a:gd name="connsiteX26" fmla="*/ 382890 w 637351"/>
                    <a:gd name="connsiteY26" fmla="*/ 2039 h 293102"/>
                    <a:gd name="connsiteX27" fmla="*/ 370478 w 637351"/>
                    <a:gd name="connsiteY27" fmla="*/ 486 h 293102"/>
                    <a:gd name="connsiteX28" fmla="*/ 351083 w 637351"/>
                    <a:gd name="connsiteY28" fmla="*/ 5143 h 293102"/>
                    <a:gd name="connsiteX29" fmla="*/ 328585 w 637351"/>
                    <a:gd name="connsiteY29" fmla="*/ 12905 h 293102"/>
                    <a:gd name="connsiteX30" fmla="*/ 306087 w 637351"/>
                    <a:gd name="connsiteY30" fmla="*/ 16785 h 293102"/>
                    <a:gd name="connsiteX31" fmla="*/ 289795 w 637351"/>
                    <a:gd name="connsiteY31" fmla="*/ 21442 h 293102"/>
                    <a:gd name="connsiteX32" fmla="*/ 266521 w 637351"/>
                    <a:gd name="connsiteY32" fmla="*/ 26099 h 293102"/>
                    <a:gd name="connsiteX33" fmla="*/ 247902 w 637351"/>
                    <a:gd name="connsiteY33" fmla="*/ 28427 h 293102"/>
                    <a:gd name="connsiteX34" fmla="*/ 234714 w 637351"/>
                    <a:gd name="connsiteY34" fmla="*/ 29204 h 293102"/>
                    <a:gd name="connsiteX35" fmla="*/ 235489 w 637351"/>
                    <a:gd name="connsiteY35" fmla="*/ 42398 h 293102"/>
                    <a:gd name="connsiteX36" fmla="*/ 249454 w 637351"/>
                    <a:gd name="connsiteY36" fmla="*/ 49383 h 293102"/>
                    <a:gd name="connsiteX37" fmla="*/ 233162 w 637351"/>
                    <a:gd name="connsiteY37" fmla="*/ 52488 h 293102"/>
                    <a:gd name="connsiteX38" fmla="*/ 230059 w 637351"/>
                    <a:gd name="connsiteY38" fmla="*/ 63354 h 293102"/>
                    <a:gd name="connsiteX39" fmla="*/ 220749 w 637351"/>
                    <a:gd name="connsiteY39" fmla="*/ 71892 h 293102"/>
                    <a:gd name="connsiteX40" fmla="*/ 224628 w 637351"/>
                    <a:gd name="connsiteY40" fmla="*/ 80429 h 293102"/>
                    <a:gd name="connsiteX41" fmla="*/ 235489 w 637351"/>
                    <a:gd name="connsiteY41" fmla="*/ 83534 h 293102"/>
                    <a:gd name="connsiteX42" fmla="*/ 239368 w 637351"/>
                    <a:gd name="connsiteY42" fmla="*/ 94400 h 293102"/>
                    <a:gd name="connsiteX43" fmla="*/ 230059 w 637351"/>
                    <a:gd name="connsiteY43" fmla="*/ 99833 h 293102"/>
                    <a:gd name="connsiteX44" fmla="*/ 218422 w 637351"/>
                    <a:gd name="connsiteY44" fmla="*/ 95176 h 293102"/>
                    <a:gd name="connsiteX45" fmla="*/ 212991 w 637351"/>
                    <a:gd name="connsiteY45" fmla="*/ 102938 h 293102"/>
                    <a:gd name="connsiteX46" fmla="*/ 205233 w 637351"/>
                    <a:gd name="connsiteY46" fmla="*/ 98281 h 293102"/>
                    <a:gd name="connsiteX47" fmla="*/ 195148 w 637351"/>
                    <a:gd name="connsiteY47" fmla="*/ 93624 h 293102"/>
                    <a:gd name="connsiteX48" fmla="*/ 179632 w 637351"/>
                    <a:gd name="connsiteY48" fmla="*/ 92848 h 293102"/>
                    <a:gd name="connsiteX49" fmla="*/ 170322 w 637351"/>
                    <a:gd name="connsiteY49" fmla="*/ 92071 h 293102"/>
                    <a:gd name="connsiteX50" fmla="*/ 154806 w 637351"/>
                    <a:gd name="connsiteY50" fmla="*/ 96728 h 293102"/>
                    <a:gd name="connsiteX51" fmla="*/ 140066 w 637351"/>
                    <a:gd name="connsiteY51" fmla="*/ 98281 h 293102"/>
                    <a:gd name="connsiteX52" fmla="*/ 130757 w 637351"/>
                    <a:gd name="connsiteY52" fmla="*/ 98281 h 293102"/>
                    <a:gd name="connsiteX53" fmla="*/ 126878 w 637351"/>
                    <a:gd name="connsiteY53" fmla="*/ 95952 h 293102"/>
                    <a:gd name="connsiteX54" fmla="*/ 113689 w 637351"/>
                    <a:gd name="connsiteY54" fmla="*/ 85086 h 293102"/>
                    <a:gd name="connsiteX55" fmla="*/ 95846 w 637351"/>
                    <a:gd name="connsiteY55" fmla="*/ 79653 h 293102"/>
                    <a:gd name="connsiteX56" fmla="*/ 84985 w 637351"/>
                    <a:gd name="connsiteY56" fmla="*/ 79653 h 293102"/>
                    <a:gd name="connsiteX57" fmla="*/ 76451 w 637351"/>
                    <a:gd name="connsiteY57" fmla="*/ 79653 h 293102"/>
                    <a:gd name="connsiteX58" fmla="*/ 64814 w 637351"/>
                    <a:gd name="connsiteY58" fmla="*/ 82758 h 293102"/>
                    <a:gd name="connsiteX59" fmla="*/ 48522 w 637351"/>
                    <a:gd name="connsiteY59" fmla="*/ 90519 h 293102"/>
                    <a:gd name="connsiteX60" fmla="*/ 39989 w 637351"/>
                    <a:gd name="connsiteY60" fmla="*/ 98281 h 293102"/>
                    <a:gd name="connsiteX61" fmla="*/ 36110 w 637351"/>
                    <a:gd name="connsiteY61" fmla="*/ 106818 h 293102"/>
                    <a:gd name="connsiteX62" fmla="*/ 34558 w 637351"/>
                    <a:gd name="connsiteY62" fmla="*/ 116132 h 293102"/>
                    <a:gd name="connsiteX63" fmla="*/ 22145 w 637351"/>
                    <a:gd name="connsiteY63" fmla="*/ 106042 h 293102"/>
                    <a:gd name="connsiteX64" fmla="*/ 12836 w 637351"/>
                    <a:gd name="connsiteY64" fmla="*/ 111475 h 293102"/>
                    <a:gd name="connsiteX65" fmla="*/ 4302 w 637351"/>
                    <a:gd name="connsiteY65" fmla="*/ 120789 h 293102"/>
                    <a:gd name="connsiteX66" fmla="*/ 8957 w 637351"/>
                    <a:gd name="connsiteY66" fmla="*/ 128550 h 293102"/>
                    <a:gd name="connsiteX67" fmla="*/ 3526 w 637351"/>
                    <a:gd name="connsiteY67" fmla="*/ 133207 h 293102"/>
                    <a:gd name="connsiteX68" fmla="*/ 423 w 637351"/>
                    <a:gd name="connsiteY68" fmla="*/ 142521 h 293102"/>
                    <a:gd name="connsiteX69" fmla="*/ 9733 w 637351"/>
                    <a:gd name="connsiteY69" fmla="*/ 148730 h 293102"/>
                    <a:gd name="connsiteX70" fmla="*/ 12836 w 637351"/>
                    <a:gd name="connsiteY70" fmla="*/ 157268 h 293102"/>
                    <a:gd name="connsiteX71" fmla="*/ 23697 w 637351"/>
                    <a:gd name="connsiteY71" fmla="*/ 156492 h 293102"/>
                    <a:gd name="connsiteX72" fmla="*/ 33006 w 637351"/>
                    <a:gd name="connsiteY72" fmla="*/ 167358 h 293102"/>
                    <a:gd name="connsiteX73" fmla="*/ 35334 w 637351"/>
                    <a:gd name="connsiteY73" fmla="*/ 176671 h 293102"/>
                    <a:gd name="connsiteX74" fmla="*/ 38437 w 637351"/>
                    <a:gd name="connsiteY74" fmla="*/ 183657 h 293102"/>
                    <a:gd name="connsiteX75" fmla="*/ 43092 w 637351"/>
                    <a:gd name="connsiteY75" fmla="*/ 186761 h 293102"/>
                    <a:gd name="connsiteX76" fmla="*/ 46195 w 637351"/>
                    <a:gd name="connsiteY76" fmla="*/ 184433 h 293102"/>
                    <a:gd name="connsiteX77" fmla="*/ 78778 w 637351"/>
                    <a:gd name="connsiteY77" fmla="*/ 173567 h 293102"/>
                    <a:gd name="connsiteX78" fmla="*/ 102828 w 637351"/>
                    <a:gd name="connsiteY78" fmla="*/ 178224 h 293102"/>
                    <a:gd name="connsiteX79" fmla="*/ 104380 w 637351"/>
                    <a:gd name="connsiteY79" fmla="*/ 201508 h 293102"/>
                    <a:gd name="connsiteX80" fmla="*/ 88864 w 637351"/>
                    <a:gd name="connsiteY80" fmla="*/ 205389 h 293102"/>
                    <a:gd name="connsiteX81" fmla="*/ 69469 w 637351"/>
                    <a:gd name="connsiteY81" fmla="*/ 212374 h 293102"/>
                    <a:gd name="connsiteX82" fmla="*/ 67141 w 637351"/>
                    <a:gd name="connsiteY82" fmla="*/ 220912 h 293102"/>
                    <a:gd name="connsiteX83" fmla="*/ 59383 w 637351"/>
                    <a:gd name="connsiteY83" fmla="*/ 226345 h 293102"/>
                    <a:gd name="connsiteX84" fmla="*/ 71020 w 637351"/>
                    <a:gd name="connsiteY84" fmla="*/ 236435 h 293102"/>
                    <a:gd name="connsiteX85" fmla="*/ 76451 w 637351"/>
                    <a:gd name="connsiteY85" fmla="*/ 248077 h 293102"/>
                    <a:gd name="connsiteX86" fmla="*/ 87312 w 637351"/>
                    <a:gd name="connsiteY86" fmla="*/ 254286 h 293102"/>
                    <a:gd name="connsiteX87" fmla="*/ 95070 w 637351"/>
                    <a:gd name="connsiteY87" fmla="*/ 262048 h 293102"/>
                    <a:gd name="connsiteX88" fmla="*/ 100501 w 637351"/>
                    <a:gd name="connsiteY88" fmla="*/ 280675 h 293102"/>
                    <a:gd name="connsiteX89" fmla="*/ 102828 w 637351"/>
                    <a:gd name="connsiteY89" fmla="*/ 269809 h 293102"/>
                    <a:gd name="connsiteX90" fmla="*/ 119120 w 637351"/>
                    <a:gd name="connsiteY90" fmla="*/ 261271 h 293102"/>
                    <a:gd name="connsiteX91" fmla="*/ 138515 w 637351"/>
                    <a:gd name="connsiteY91" fmla="*/ 276018 h 293102"/>
                    <a:gd name="connsiteX92" fmla="*/ 149376 w 637351"/>
                    <a:gd name="connsiteY92" fmla="*/ 278347 h 293102"/>
                    <a:gd name="connsiteX93" fmla="*/ 150927 w 637351"/>
                    <a:gd name="connsiteY93" fmla="*/ 209270 h 293102"/>
                    <a:gd name="connsiteX94" fmla="*/ 190493 w 637351"/>
                    <a:gd name="connsiteY94" fmla="*/ 198404 h 293102"/>
                    <a:gd name="connsiteX95" fmla="*/ 192045 w 637351"/>
                    <a:gd name="connsiteY95" fmla="*/ 196075 h 293102"/>
                    <a:gd name="connsiteX96" fmla="*/ 206009 w 637351"/>
                    <a:gd name="connsiteY96" fmla="*/ 196851 h 293102"/>
                    <a:gd name="connsiteX97" fmla="*/ 212215 w 637351"/>
                    <a:gd name="connsiteY97" fmla="*/ 189090 h 293102"/>
                    <a:gd name="connsiteX98" fmla="*/ 216094 w 637351"/>
                    <a:gd name="connsiteY98" fmla="*/ 198404 h 293102"/>
                    <a:gd name="connsiteX99" fmla="*/ 224628 w 637351"/>
                    <a:gd name="connsiteY99" fmla="*/ 218583 h 293102"/>
                    <a:gd name="connsiteX100" fmla="*/ 243247 w 637351"/>
                    <a:gd name="connsiteY100" fmla="*/ 238763 h 293102"/>
                    <a:gd name="connsiteX101" fmla="*/ 263418 w 637351"/>
                    <a:gd name="connsiteY101" fmla="*/ 237211 h 293102"/>
                    <a:gd name="connsiteX102" fmla="*/ 294450 w 637351"/>
                    <a:gd name="connsiteY102" fmla="*/ 238763 h 293102"/>
                    <a:gd name="connsiteX103" fmla="*/ 306862 w 637351"/>
                    <a:gd name="connsiteY103" fmla="*/ 248077 h 293102"/>
                    <a:gd name="connsiteX104" fmla="*/ 310741 w 637351"/>
                    <a:gd name="connsiteY104" fmla="*/ 262824 h 293102"/>
                    <a:gd name="connsiteX105" fmla="*/ 319275 w 637351"/>
                    <a:gd name="connsiteY105" fmla="*/ 279123 h 293102"/>
                    <a:gd name="connsiteX106" fmla="*/ 332464 w 637351"/>
                    <a:gd name="connsiteY106" fmla="*/ 283004 h 293102"/>
                    <a:gd name="connsiteX107" fmla="*/ 345652 w 637351"/>
                    <a:gd name="connsiteY107" fmla="*/ 290765 h 293102"/>
                    <a:gd name="connsiteX108" fmla="*/ 353410 w 637351"/>
                    <a:gd name="connsiteY108" fmla="*/ 288437 h 293102"/>
                    <a:gd name="connsiteX109" fmla="*/ 369702 w 637351"/>
                    <a:gd name="connsiteY109" fmla="*/ 276018 h 293102"/>
                    <a:gd name="connsiteX110" fmla="*/ 379011 w 637351"/>
                    <a:gd name="connsiteY110" fmla="*/ 275242 h 293102"/>
                    <a:gd name="connsiteX111" fmla="*/ 383666 w 637351"/>
                    <a:gd name="connsiteY111" fmla="*/ 266704 h 293102"/>
                    <a:gd name="connsiteX112" fmla="*/ 392976 w 637351"/>
                    <a:gd name="connsiteY112" fmla="*/ 255838 h 293102"/>
                    <a:gd name="connsiteX113" fmla="*/ 413922 w 637351"/>
                    <a:gd name="connsiteY113" fmla="*/ 255062 h 293102"/>
                    <a:gd name="connsiteX114" fmla="*/ 427887 w 637351"/>
                    <a:gd name="connsiteY114" fmla="*/ 252734 h 293102"/>
                    <a:gd name="connsiteX115" fmla="*/ 444179 w 637351"/>
                    <a:gd name="connsiteY115" fmla="*/ 246525 h 293102"/>
                    <a:gd name="connsiteX116" fmla="*/ 465125 w 637351"/>
                    <a:gd name="connsiteY116" fmla="*/ 252734 h 293102"/>
                    <a:gd name="connsiteX117" fmla="*/ 505466 w 637351"/>
                    <a:gd name="connsiteY117" fmla="*/ 255062 h 293102"/>
                    <a:gd name="connsiteX118" fmla="*/ 520206 w 637351"/>
                    <a:gd name="connsiteY118" fmla="*/ 258943 h 293102"/>
                    <a:gd name="connsiteX119" fmla="*/ 533395 w 637351"/>
                    <a:gd name="connsiteY119" fmla="*/ 264376 h 293102"/>
                    <a:gd name="connsiteX120" fmla="*/ 533395 w 637351"/>
                    <a:gd name="connsiteY120" fmla="*/ 258167 h 293102"/>
                    <a:gd name="connsiteX121" fmla="*/ 541929 w 637351"/>
                    <a:gd name="connsiteY121" fmla="*/ 246525 h 293102"/>
                    <a:gd name="connsiteX122" fmla="*/ 535722 w 637351"/>
                    <a:gd name="connsiteY122" fmla="*/ 229449 h 293102"/>
                    <a:gd name="connsiteX123" fmla="*/ 532619 w 637351"/>
                    <a:gd name="connsiteY123" fmla="*/ 216255 h 293102"/>
                    <a:gd name="connsiteX124" fmla="*/ 541929 w 637351"/>
                    <a:gd name="connsiteY124" fmla="*/ 210046 h 293102"/>
                    <a:gd name="connsiteX125" fmla="*/ 556669 w 637351"/>
                    <a:gd name="connsiteY125" fmla="*/ 206941 h 293102"/>
                    <a:gd name="connsiteX126" fmla="*/ 567530 w 637351"/>
                    <a:gd name="connsiteY126" fmla="*/ 210046 h 293102"/>
                    <a:gd name="connsiteX127" fmla="*/ 567530 w 637351"/>
                    <a:gd name="connsiteY127" fmla="*/ 203060 h 293102"/>
                    <a:gd name="connsiteX128" fmla="*/ 576840 w 637351"/>
                    <a:gd name="connsiteY128" fmla="*/ 172791 h 293102"/>
                    <a:gd name="connsiteX129" fmla="*/ 587701 w 637351"/>
                    <a:gd name="connsiteY129" fmla="*/ 172791 h 293102"/>
                    <a:gd name="connsiteX130" fmla="*/ 602441 w 637351"/>
                    <a:gd name="connsiteY130" fmla="*/ 174343 h 293102"/>
                    <a:gd name="connsiteX131" fmla="*/ 617181 w 637351"/>
                    <a:gd name="connsiteY131" fmla="*/ 168910 h 293102"/>
                    <a:gd name="connsiteX132" fmla="*/ 614854 w 637351"/>
                    <a:gd name="connsiteY132" fmla="*/ 156492 h 293102"/>
                    <a:gd name="connsiteX133" fmla="*/ 624939 w 637351"/>
                    <a:gd name="connsiteY133" fmla="*/ 144849 h 293102"/>
                    <a:gd name="connsiteX134" fmla="*/ 631921 w 637351"/>
                    <a:gd name="connsiteY134" fmla="*/ 136312 h 293102"/>
                    <a:gd name="connsiteX135" fmla="*/ 637352 w 637351"/>
                    <a:gd name="connsiteY135" fmla="*/ 126222 h 293102"/>
                    <a:gd name="connsiteX136" fmla="*/ 632697 w 637351"/>
                    <a:gd name="connsiteY136" fmla="*/ 119237 h 293102"/>
                    <a:gd name="connsiteX137" fmla="*/ 237817 w 637351"/>
                    <a:gd name="connsiteY137" fmla="*/ 186761 h 293102"/>
                    <a:gd name="connsiteX138" fmla="*/ 216094 w 637351"/>
                    <a:gd name="connsiteY138" fmla="*/ 180552 h 293102"/>
                    <a:gd name="connsiteX139" fmla="*/ 237817 w 637351"/>
                    <a:gd name="connsiteY139" fmla="*/ 186761 h 293102"/>
                    <a:gd name="connsiteX140" fmla="*/ 500036 w 637351"/>
                    <a:gd name="connsiteY140" fmla="*/ 185209 h 293102"/>
                    <a:gd name="connsiteX141" fmla="*/ 447282 w 637351"/>
                    <a:gd name="connsiteY141" fmla="*/ 191418 h 293102"/>
                    <a:gd name="connsiteX142" fmla="*/ 438748 w 637351"/>
                    <a:gd name="connsiteY142" fmla="*/ 211598 h 293102"/>
                    <a:gd name="connsiteX143" fmla="*/ 437196 w 637351"/>
                    <a:gd name="connsiteY143" fmla="*/ 185985 h 293102"/>
                    <a:gd name="connsiteX144" fmla="*/ 477538 w 637351"/>
                    <a:gd name="connsiteY144" fmla="*/ 179776 h 293102"/>
                    <a:gd name="connsiteX145" fmla="*/ 517103 w 637351"/>
                    <a:gd name="connsiteY145" fmla="*/ 178224 h 293102"/>
                    <a:gd name="connsiteX146" fmla="*/ 500036 w 637351"/>
                    <a:gd name="connsiteY146" fmla="*/ 185209 h 293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637351" h="293102">
                      <a:moveTo>
                        <a:pt x="632697" y="119237"/>
                      </a:moveTo>
                      <a:cubicBezTo>
                        <a:pt x="631921" y="116132"/>
                        <a:pt x="629594" y="117684"/>
                        <a:pt x="627266" y="118461"/>
                      </a:cubicBezTo>
                      <a:cubicBezTo>
                        <a:pt x="624939" y="120013"/>
                        <a:pt x="617957" y="120789"/>
                        <a:pt x="614854" y="120789"/>
                      </a:cubicBezTo>
                      <a:cubicBezTo>
                        <a:pt x="611750" y="120789"/>
                        <a:pt x="607096" y="116908"/>
                        <a:pt x="607096" y="114580"/>
                      </a:cubicBezTo>
                      <a:cubicBezTo>
                        <a:pt x="607096" y="111475"/>
                        <a:pt x="606320" y="108371"/>
                        <a:pt x="603992" y="108371"/>
                      </a:cubicBezTo>
                      <a:cubicBezTo>
                        <a:pt x="600889" y="108371"/>
                        <a:pt x="597011" y="106818"/>
                        <a:pt x="594683" y="100609"/>
                      </a:cubicBezTo>
                      <a:cubicBezTo>
                        <a:pt x="591580" y="94400"/>
                        <a:pt x="587701" y="94400"/>
                        <a:pt x="584597" y="92071"/>
                      </a:cubicBezTo>
                      <a:cubicBezTo>
                        <a:pt x="581495" y="90519"/>
                        <a:pt x="572961" y="95176"/>
                        <a:pt x="569082" y="96728"/>
                      </a:cubicBezTo>
                      <a:cubicBezTo>
                        <a:pt x="565203" y="98281"/>
                        <a:pt x="558996" y="95176"/>
                        <a:pt x="553566" y="94400"/>
                      </a:cubicBezTo>
                      <a:cubicBezTo>
                        <a:pt x="548911" y="93624"/>
                        <a:pt x="545808" y="85086"/>
                        <a:pt x="541153" y="85862"/>
                      </a:cubicBezTo>
                      <a:cubicBezTo>
                        <a:pt x="536498" y="86638"/>
                        <a:pt x="535722" y="95952"/>
                        <a:pt x="531843" y="95952"/>
                      </a:cubicBezTo>
                      <a:cubicBezTo>
                        <a:pt x="528740" y="95952"/>
                        <a:pt x="522534" y="78101"/>
                        <a:pt x="515552" y="68011"/>
                      </a:cubicBezTo>
                      <a:cubicBezTo>
                        <a:pt x="509345" y="57921"/>
                        <a:pt x="496933" y="37741"/>
                        <a:pt x="486847" y="33860"/>
                      </a:cubicBezTo>
                      <a:cubicBezTo>
                        <a:pt x="476762" y="29980"/>
                        <a:pt x="479865" y="24547"/>
                        <a:pt x="482192" y="22218"/>
                      </a:cubicBezTo>
                      <a:cubicBezTo>
                        <a:pt x="485296" y="19114"/>
                        <a:pt x="475986" y="19114"/>
                        <a:pt x="472107" y="21442"/>
                      </a:cubicBezTo>
                      <a:cubicBezTo>
                        <a:pt x="468228" y="23771"/>
                        <a:pt x="462798" y="28427"/>
                        <a:pt x="458143" y="29204"/>
                      </a:cubicBezTo>
                      <a:cubicBezTo>
                        <a:pt x="453488" y="29980"/>
                        <a:pt x="446506" y="37741"/>
                        <a:pt x="441075" y="36189"/>
                      </a:cubicBezTo>
                      <a:cubicBezTo>
                        <a:pt x="435645" y="34637"/>
                        <a:pt x="433317" y="42398"/>
                        <a:pt x="429438" y="39294"/>
                      </a:cubicBezTo>
                      <a:cubicBezTo>
                        <a:pt x="425559" y="35413"/>
                        <a:pt x="434869" y="33084"/>
                        <a:pt x="434869" y="29204"/>
                      </a:cubicBezTo>
                      <a:cubicBezTo>
                        <a:pt x="434869" y="26099"/>
                        <a:pt x="428663" y="29980"/>
                        <a:pt x="426335" y="28427"/>
                      </a:cubicBezTo>
                      <a:cubicBezTo>
                        <a:pt x="424784" y="26099"/>
                        <a:pt x="419353" y="24547"/>
                        <a:pt x="419353" y="27651"/>
                      </a:cubicBezTo>
                      <a:cubicBezTo>
                        <a:pt x="419353" y="30756"/>
                        <a:pt x="414698" y="29204"/>
                        <a:pt x="414698" y="26875"/>
                      </a:cubicBezTo>
                      <a:cubicBezTo>
                        <a:pt x="414698" y="24547"/>
                        <a:pt x="411595" y="19890"/>
                        <a:pt x="408492" y="22994"/>
                      </a:cubicBezTo>
                      <a:cubicBezTo>
                        <a:pt x="405389" y="26099"/>
                        <a:pt x="396079" y="27651"/>
                        <a:pt x="394527" y="25323"/>
                      </a:cubicBezTo>
                      <a:cubicBezTo>
                        <a:pt x="392200" y="22994"/>
                        <a:pt x="396079" y="22218"/>
                        <a:pt x="396079" y="19114"/>
                      </a:cubicBezTo>
                      <a:cubicBezTo>
                        <a:pt x="396079" y="16009"/>
                        <a:pt x="392976" y="12128"/>
                        <a:pt x="392976" y="8248"/>
                      </a:cubicBezTo>
                      <a:cubicBezTo>
                        <a:pt x="393752" y="4367"/>
                        <a:pt x="386769" y="486"/>
                        <a:pt x="382890" y="2039"/>
                      </a:cubicBezTo>
                      <a:cubicBezTo>
                        <a:pt x="379787" y="3591"/>
                        <a:pt x="374357" y="2039"/>
                        <a:pt x="370478" y="486"/>
                      </a:cubicBezTo>
                      <a:cubicBezTo>
                        <a:pt x="366599" y="-1066"/>
                        <a:pt x="351859" y="1262"/>
                        <a:pt x="351083" y="5143"/>
                      </a:cubicBezTo>
                      <a:cubicBezTo>
                        <a:pt x="350307" y="8248"/>
                        <a:pt x="331688" y="11352"/>
                        <a:pt x="328585" y="12905"/>
                      </a:cubicBezTo>
                      <a:cubicBezTo>
                        <a:pt x="325482" y="14457"/>
                        <a:pt x="311517" y="16009"/>
                        <a:pt x="306087" y="16785"/>
                      </a:cubicBezTo>
                      <a:cubicBezTo>
                        <a:pt x="301432" y="17561"/>
                        <a:pt x="296777" y="21442"/>
                        <a:pt x="289795" y="21442"/>
                      </a:cubicBezTo>
                      <a:cubicBezTo>
                        <a:pt x="283589" y="21442"/>
                        <a:pt x="271952" y="22218"/>
                        <a:pt x="266521" y="26099"/>
                      </a:cubicBezTo>
                      <a:cubicBezTo>
                        <a:pt x="261091" y="29980"/>
                        <a:pt x="251781" y="26875"/>
                        <a:pt x="247902" y="28427"/>
                      </a:cubicBezTo>
                      <a:cubicBezTo>
                        <a:pt x="244023" y="29980"/>
                        <a:pt x="237041" y="27651"/>
                        <a:pt x="234714" y="29204"/>
                      </a:cubicBezTo>
                      <a:cubicBezTo>
                        <a:pt x="232386" y="30756"/>
                        <a:pt x="233162" y="38517"/>
                        <a:pt x="235489" y="42398"/>
                      </a:cubicBezTo>
                      <a:cubicBezTo>
                        <a:pt x="237817" y="45503"/>
                        <a:pt x="248678" y="47055"/>
                        <a:pt x="249454" y="49383"/>
                      </a:cubicBezTo>
                      <a:cubicBezTo>
                        <a:pt x="250229" y="51712"/>
                        <a:pt x="238592" y="51712"/>
                        <a:pt x="233162" y="52488"/>
                      </a:cubicBezTo>
                      <a:cubicBezTo>
                        <a:pt x="227731" y="53264"/>
                        <a:pt x="229283" y="60249"/>
                        <a:pt x="230059" y="63354"/>
                      </a:cubicBezTo>
                      <a:cubicBezTo>
                        <a:pt x="231610" y="66459"/>
                        <a:pt x="224628" y="70339"/>
                        <a:pt x="220749" y="71892"/>
                      </a:cubicBezTo>
                      <a:cubicBezTo>
                        <a:pt x="216870" y="73444"/>
                        <a:pt x="220749" y="80429"/>
                        <a:pt x="224628" y="80429"/>
                      </a:cubicBezTo>
                      <a:cubicBezTo>
                        <a:pt x="228507" y="80429"/>
                        <a:pt x="232386" y="83534"/>
                        <a:pt x="235489" y="83534"/>
                      </a:cubicBezTo>
                      <a:cubicBezTo>
                        <a:pt x="238592" y="83534"/>
                        <a:pt x="239368" y="90519"/>
                        <a:pt x="239368" y="94400"/>
                      </a:cubicBezTo>
                      <a:cubicBezTo>
                        <a:pt x="239368" y="98281"/>
                        <a:pt x="235489" y="99833"/>
                        <a:pt x="230059" y="99833"/>
                      </a:cubicBezTo>
                      <a:cubicBezTo>
                        <a:pt x="224628" y="99833"/>
                        <a:pt x="221525" y="95952"/>
                        <a:pt x="218422" y="95176"/>
                      </a:cubicBezTo>
                      <a:cubicBezTo>
                        <a:pt x="215319" y="94400"/>
                        <a:pt x="215319" y="101385"/>
                        <a:pt x="212991" y="102938"/>
                      </a:cubicBezTo>
                      <a:cubicBezTo>
                        <a:pt x="209888" y="104490"/>
                        <a:pt x="209888" y="98281"/>
                        <a:pt x="205233" y="98281"/>
                      </a:cubicBezTo>
                      <a:cubicBezTo>
                        <a:pt x="201354" y="98281"/>
                        <a:pt x="195924" y="97505"/>
                        <a:pt x="195148" y="93624"/>
                      </a:cubicBezTo>
                      <a:cubicBezTo>
                        <a:pt x="193596" y="89743"/>
                        <a:pt x="184287" y="88967"/>
                        <a:pt x="179632" y="92848"/>
                      </a:cubicBezTo>
                      <a:cubicBezTo>
                        <a:pt x="175753" y="96728"/>
                        <a:pt x="174201" y="95176"/>
                        <a:pt x="170322" y="92071"/>
                      </a:cubicBezTo>
                      <a:cubicBezTo>
                        <a:pt x="167219" y="88967"/>
                        <a:pt x="156358" y="93624"/>
                        <a:pt x="154806" y="96728"/>
                      </a:cubicBezTo>
                      <a:cubicBezTo>
                        <a:pt x="153255" y="99833"/>
                        <a:pt x="145497" y="101385"/>
                        <a:pt x="140066" y="98281"/>
                      </a:cubicBezTo>
                      <a:cubicBezTo>
                        <a:pt x="134636" y="95176"/>
                        <a:pt x="130757" y="93624"/>
                        <a:pt x="130757" y="98281"/>
                      </a:cubicBezTo>
                      <a:cubicBezTo>
                        <a:pt x="130757" y="102938"/>
                        <a:pt x="126878" y="99057"/>
                        <a:pt x="126878" y="95952"/>
                      </a:cubicBezTo>
                      <a:cubicBezTo>
                        <a:pt x="126878" y="92848"/>
                        <a:pt x="117568" y="87415"/>
                        <a:pt x="113689" y="85086"/>
                      </a:cubicBezTo>
                      <a:cubicBezTo>
                        <a:pt x="109810" y="81982"/>
                        <a:pt x="96622" y="81982"/>
                        <a:pt x="95846" y="79653"/>
                      </a:cubicBezTo>
                      <a:cubicBezTo>
                        <a:pt x="95070" y="76549"/>
                        <a:pt x="86536" y="74996"/>
                        <a:pt x="84985" y="79653"/>
                      </a:cubicBezTo>
                      <a:cubicBezTo>
                        <a:pt x="82657" y="84310"/>
                        <a:pt x="79554" y="81205"/>
                        <a:pt x="76451" y="79653"/>
                      </a:cubicBezTo>
                      <a:cubicBezTo>
                        <a:pt x="73348" y="78101"/>
                        <a:pt x="67141" y="81982"/>
                        <a:pt x="64814" y="82758"/>
                      </a:cubicBezTo>
                      <a:cubicBezTo>
                        <a:pt x="61711" y="84310"/>
                        <a:pt x="53177" y="90519"/>
                        <a:pt x="48522" y="90519"/>
                      </a:cubicBezTo>
                      <a:cubicBezTo>
                        <a:pt x="43868" y="90519"/>
                        <a:pt x="46195" y="96728"/>
                        <a:pt x="39989" y="98281"/>
                      </a:cubicBezTo>
                      <a:cubicBezTo>
                        <a:pt x="33782" y="99833"/>
                        <a:pt x="35334" y="103714"/>
                        <a:pt x="36110" y="106818"/>
                      </a:cubicBezTo>
                      <a:cubicBezTo>
                        <a:pt x="36885" y="109923"/>
                        <a:pt x="39989" y="114580"/>
                        <a:pt x="34558" y="116132"/>
                      </a:cubicBezTo>
                      <a:cubicBezTo>
                        <a:pt x="29127" y="118461"/>
                        <a:pt x="26800" y="109147"/>
                        <a:pt x="22145" y="106042"/>
                      </a:cubicBezTo>
                      <a:cubicBezTo>
                        <a:pt x="17491" y="102938"/>
                        <a:pt x="12836" y="106818"/>
                        <a:pt x="12836" y="111475"/>
                      </a:cubicBezTo>
                      <a:cubicBezTo>
                        <a:pt x="12836" y="116132"/>
                        <a:pt x="7405" y="116132"/>
                        <a:pt x="4302" y="120789"/>
                      </a:cubicBezTo>
                      <a:cubicBezTo>
                        <a:pt x="1199" y="125446"/>
                        <a:pt x="8957" y="126222"/>
                        <a:pt x="8957" y="128550"/>
                      </a:cubicBezTo>
                      <a:cubicBezTo>
                        <a:pt x="8957" y="130879"/>
                        <a:pt x="5078" y="132431"/>
                        <a:pt x="3526" y="133207"/>
                      </a:cubicBezTo>
                      <a:cubicBezTo>
                        <a:pt x="1975" y="133983"/>
                        <a:pt x="-1129" y="140969"/>
                        <a:pt x="423" y="142521"/>
                      </a:cubicBezTo>
                      <a:cubicBezTo>
                        <a:pt x="1975" y="144849"/>
                        <a:pt x="9733" y="144073"/>
                        <a:pt x="9733" y="148730"/>
                      </a:cubicBezTo>
                      <a:cubicBezTo>
                        <a:pt x="8957" y="153387"/>
                        <a:pt x="8181" y="158044"/>
                        <a:pt x="12836" y="157268"/>
                      </a:cubicBezTo>
                      <a:cubicBezTo>
                        <a:pt x="16715" y="155715"/>
                        <a:pt x="21369" y="156492"/>
                        <a:pt x="23697" y="156492"/>
                      </a:cubicBezTo>
                      <a:cubicBezTo>
                        <a:pt x="26800" y="156492"/>
                        <a:pt x="28352" y="161925"/>
                        <a:pt x="33006" y="167358"/>
                      </a:cubicBezTo>
                      <a:cubicBezTo>
                        <a:pt x="37661" y="172791"/>
                        <a:pt x="39989" y="175895"/>
                        <a:pt x="35334" y="176671"/>
                      </a:cubicBezTo>
                      <a:cubicBezTo>
                        <a:pt x="30679" y="178224"/>
                        <a:pt x="32231" y="180552"/>
                        <a:pt x="38437" y="183657"/>
                      </a:cubicBezTo>
                      <a:cubicBezTo>
                        <a:pt x="39989" y="184433"/>
                        <a:pt x="41540" y="185209"/>
                        <a:pt x="43092" y="186761"/>
                      </a:cubicBezTo>
                      <a:cubicBezTo>
                        <a:pt x="43868" y="185985"/>
                        <a:pt x="45419" y="185209"/>
                        <a:pt x="46195" y="184433"/>
                      </a:cubicBezTo>
                      <a:cubicBezTo>
                        <a:pt x="53953" y="177448"/>
                        <a:pt x="68693" y="171238"/>
                        <a:pt x="78778" y="173567"/>
                      </a:cubicBezTo>
                      <a:cubicBezTo>
                        <a:pt x="89639" y="176671"/>
                        <a:pt x="98173" y="172015"/>
                        <a:pt x="102828" y="178224"/>
                      </a:cubicBezTo>
                      <a:cubicBezTo>
                        <a:pt x="107483" y="184433"/>
                        <a:pt x="102828" y="196851"/>
                        <a:pt x="104380" y="201508"/>
                      </a:cubicBezTo>
                      <a:cubicBezTo>
                        <a:pt x="105931" y="206165"/>
                        <a:pt x="95846" y="206941"/>
                        <a:pt x="88864" y="205389"/>
                      </a:cubicBezTo>
                      <a:cubicBezTo>
                        <a:pt x="81882" y="204613"/>
                        <a:pt x="67917" y="208493"/>
                        <a:pt x="69469" y="212374"/>
                      </a:cubicBezTo>
                      <a:cubicBezTo>
                        <a:pt x="71020" y="216255"/>
                        <a:pt x="76451" y="226345"/>
                        <a:pt x="67141" y="220912"/>
                      </a:cubicBezTo>
                      <a:cubicBezTo>
                        <a:pt x="57832" y="215479"/>
                        <a:pt x="53953" y="226345"/>
                        <a:pt x="59383" y="226345"/>
                      </a:cubicBezTo>
                      <a:cubicBezTo>
                        <a:pt x="64814" y="226345"/>
                        <a:pt x="71020" y="232554"/>
                        <a:pt x="71020" y="236435"/>
                      </a:cubicBezTo>
                      <a:cubicBezTo>
                        <a:pt x="71020" y="240315"/>
                        <a:pt x="71796" y="249629"/>
                        <a:pt x="76451" y="248077"/>
                      </a:cubicBezTo>
                      <a:cubicBezTo>
                        <a:pt x="81106" y="246525"/>
                        <a:pt x="81106" y="255062"/>
                        <a:pt x="87312" y="254286"/>
                      </a:cubicBezTo>
                      <a:cubicBezTo>
                        <a:pt x="93518" y="253510"/>
                        <a:pt x="99725" y="255838"/>
                        <a:pt x="95070" y="262048"/>
                      </a:cubicBezTo>
                      <a:cubicBezTo>
                        <a:pt x="89639" y="268257"/>
                        <a:pt x="98173" y="284556"/>
                        <a:pt x="100501" y="280675"/>
                      </a:cubicBezTo>
                      <a:cubicBezTo>
                        <a:pt x="102052" y="278347"/>
                        <a:pt x="100501" y="273690"/>
                        <a:pt x="102828" y="269809"/>
                      </a:cubicBezTo>
                      <a:cubicBezTo>
                        <a:pt x="98949" y="261271"/>
                        <a:pt x="114465" y="261271"/>
                        <a:pt x="119120" y="261271"/>
                      </a:cubicBezTo>
                      <a:cubicBezTo>
                        <a:pt x="123774" y="261271"/>
                        <a:pt x="132308" y="269033"/>
                        <a:pt x="138515" y="276018"/>
                      </a:cubicBezTo>
                      <a:cubicBezTo>
                        <a:pt x="143945" y="283780"/>
                        <a:pt x="149376" y="278347"/>
                        <a:pt x="149376" y="278347"/>
                      </a:cubicBezTo>
                      <a:lnTo>
                        <a:pt x="150927" y="209270"/>
                      </a:lnTo>
                      <a:lnTo>
                        <a:pt x="190493" y="198404"/>
                      </a:lnTo>
                      <a:cubicBezTo>
                        <a:pt x="190493" y="197627"/>
                        <a:pt x="191269" y="196851"/>
                        <a:pt x="192045" y="196075"/>
                      </a:cubicBezTo>
                      <a:cubicBezTo>
                        <a:pt x="197475" y="188314"/>
                        <a:pt x="203682" y="194523"/>
                        <a:pt x="206009" y="196851"/>
                      </a:cubicBezTo>
                      <a:cubicBezTo>
                        <a:pt x="208336" y="198404"/>
                        <a:pt x="206785" y="189090"/>
                        <a:pt x="212215" y="189090"/>
                      </a:cubicBezTo>
                      <a:cubicBezTo>
                        <a:pt x="217646" y="189866"/>
                        <a:pt x="211440" y="198404"/>
                        <a:pt x="216094" y="198404"/>
                      </a:cubicBezTo>
                      <a:cubicBezTo>
                        <a:pt x="219198" y="198404"/>
                        <a:pt x="226956" y="210046"/>
                        <a:pt x="224628" y="218583"/>
                      </a:cubicBezTo>
                      <a:cubicBezTo>
                        <a:pt x="230835" y="224016"/>
                        <a:pt x="241696" y="235659"/>
                        <a:pt x="243247" y="238763"/>
                      </a:cubicBezTo>
                      <a:cubicBezTo>
                        <a:pt x="244799" y="242644"/>
                        <a:pt x="260315" y="236435"/>
                        <a:pt x="263418" y="237211"/>
                      </a:cubicBezTo>
                      <a:cubicBezTo>
                        <a:pt x="266521" y="238763"/>
                        <a:pt x="290571" y="238763"/>
                        <a:pt x="294450" y="238763"/>
                      </a:cubicBezTo>
                      <a:cubicBezTo>
                        <a:pt x="299105" y="238763"/>
                        <a:pt x="302208" y="246525"/>
                        <a:pt x="306862" y="248077"/>
                      </a:cubicBezTo>
                      <a:cubicBezTo>
                        <a:pt x="311517" y="249629"/>
                        <a:pt x="309966" y="257391"/>
                        <a:pt x="310741" y="262824"/>
                      </a:cubicBezTo>
                      <a:cubicBezTo>
                        <a:pt x="311517" y="268257"/>
                        <a:pt x="318499" y="273690"/>
                        <a:pt x="319275" y="279123"/>
                      </a:cubicBezTo>
                      <a:cubicBezTo>
                        <a:pt x="320051" y="283780"/>
                        <a:pt x="327809" y="281451"/>
                        <a:pt x="332464" y="283004"/>
                      </a:cubicBezTo>
                      <a:cubicBezTo>
                        <a:pt x="337118" y="284556"/>
                        <a:pt x="344876" y="286108"/>
                        <a:pt x="345652" y="290765"/>
                      </a:cubicBezTo>
                      <a:cubicBezTo>
                        <a:pt x="346428" y="295422"/>
                        <a:pt x="352634" y="292317"/>
                        <a:pt x="353410" y="288437"/>
                      </a:cubicBezTo>
                      <a:cubicBezTo>
                        <a:pt x="354186" y="284556"/>
                        <a:pt x="360392" y="279899"/>
                        <a:pt x="369702" y="276018"/>
                      </a:cubicBezTo>
                      <a:cubicBezTo>
                        <a:pt x="373581" y="274466"/>
                        <a:pt x="376684" y="274466"/>
                        <a:pt x="379011" y="275242"/>
                      </a:cubicBezTo>
                      <a:cubicBezTo>
                        <a:pt x="380563" y="270585"/>
                        <a:pt x="382115" y="266704"/>
                        <a:pt x="383666" y="266704"/>
                      </a:cubicBezTo>
                      <a:cubicBezTo>
                        <a:pt x="386769" y="265152"/>
                        <a:pt x="392976" y="260495"/>
                        <a:pt x="392976" y="255838"/>
                      </a:cubicBezTo>
                      <a:cubicBezTo>
                        <a:pt x="393752" y="251181"/>
                        <a:pt x="406164" y="251181"/>
                        <a:pt x="413922" y="255062"/>
                      </a:cubicBezTo>
                      <a:cubicBezTo>
                        <a:pt x="422456" y="258943"/>
                        <a:pt x="427111" y="258943"/>
                        <a:pt x="427887" y="252734"/>
                      </a:cubicBezTo>
                      <a:cubicBezTo>
                        <a:pt x="428663" y="246525"/>
                        <a:pt x="440300" y="244196"/>
                        <a:pt x="444179" y="246525"/>
                      </a:cubicBezTo>
                      <a:cubicBezTo>
                        <a:pt x="448058" y="248077"/>
                        <a:pt x="459694" y="255062"/>
                        <a:pt x="465125" y="252734"/>
                      </a:cubicBezTo>
                      <a:cubicBezTo>
                        <a:pt x="470556" y="250405"/>
                        <a:pt x="498484" y="253510"/>
                        <a:pt x="505466" y="255062"/>
                      </a:cubicBezTo>
                      <a:cubicBezTo>
                        <a:pt x="512449" y="256614"/>
                        <a:pt x="514000" y="251958"/>
                        <a:pt x="520206" y="258943"/>
                      </a:cubicBezTo>
                      <a:cubicBezTo>
                        <a:pt x="524861" y="264376"/>
                        <a:pt x="527964" y="259719"/>
                        <a:pt x="533395" y="264376"/>
                      </a:cubicBezTo>
                      <a:cubicBezTo>
                        <a:pt x="533395" y="262824"/>
                        <a:pt x="533395" y="260495"/>
                        <a:pt x="533395" y="258167"/>
                      </a:cubicBezTo>
                      <a:cubicBezTo>
                        <a:pt x="533395" y="253510"/>
                        <a:pt x="540377" y="249629"/>
                        <a:pt x="541929" y="246525"/>
                      </a:cubicBezTo>
                      <a:cubicBezTo>
                        <a:pt x="543480" y="243420"/>
                        <a:pt x="535722" y="232554"/>
                        <a:pt x="535722" y="229449"/>
                      </a:cubicBezTo>
                      <a:cubicBezTo>
                        <a:pt x="535722" y="226345"/>
                        <a:pt x="535722" y="217807"/>
                        <a:pt x="532619" y="216255"/>
                      </a:cubicBezTo>
                      <a:cubicBezTo>
                        <a:pt x="529516" y="214703"/>
                        <a:pt x="538826" y="210046"/>
                        <a:pt x="541929" y="210046"/>
                      </a:cubicBezTo>
                      <a:cubicBezTo>
                        <a:pt x="547359" y="210046"/>
                        <a:pt x="554341" y="204613"/>
                        <a:pt x="556669" y="206941"/>
                      </a:cubicBezTo>
                      <a:cubicBezTo>
                        <a:pt x="558996" y="209270"/>
                        <a:pt x="563651" y="210046"/>
                        <a:pt x="567530" y="210046"/>
                      </a:cubicBezTo>
                      <a:cubicBezTo>
                        <a:pt x="572185" y="210046"/>
                        <a:pt x="569858" y="204613"/>
                        <a:pt x="567530" y="203060"/>
                      </a:cubicBezTo>
                      <a:cubicBezTo>
                        <a:pt x="565203" y="200732"/>
                        <a:pt x="575288" y="179776"/>
                        <a:pt x="576840" y="172791"/>
                      </a:cubicBezTo>
                      <a:cubicBezTo>
                        <a:pt x="578391" y="165805"/>
                        <a:pt x="582270" y="172015"/>
                        <a:pt x="587701" y="172791"/>
                      </a:cubicBezTo>
                      <a:cubicBezTo>
                        <a:pt x="593132" y="173567"/>
                        <a:pt x="598562" y="172791"/>
                        <a:pt x="602441" y="174343"/>
                      </a:cubicBezTo>
                      <a:cubicBezTo>
                        <a:pt x="605544" y="175895"/>
                        <a:pt x="614854" y="172791"/>
                        <a:pt x="617181" y="168910"/>
                      </a:cubicBezTo>
                      <a:cubicBezTo>
                        <a:pt x="619508" y="165029"/>
                        <a:pt x="614854" y="164253"/>
                        <a:pt x="614854" y="156492"/>
                      </a:cubicBezTo>
                      <a:cubicBezTo>
                        <a:pt x="614854" y="148730"/>
                        <a:pt x="620284" y="144849"/>
                        <a:pt x="624939" y="144849"/>
                      </a:cubicBezTo>
                      <a:cubicBezTo>
                        <a:pt x="630370" y="144849"/>
                        <a:pt x="631921" y="140193"/>
                        <a:pt x="631921" y="136312"/>
                      </a:cubicBezTo>
                      <a:cubicBezTo>
                        <a:pt x="631921" y="133207"/>
                        <a:pt x="635800" y="130879"/>
                        <a:pt x="637352" y="126222"/>
                      </a:cubicBezTo>
                      <a:cubicBezTo>
                        <a:pt x="634249" y="123117"/>
                        <a:pt x="632697" y="120789"/>
                        <a:pt x="632697" y="119237"/>
                      </a:cubicBezTo>
                      <a:close/>
                      <a:moveTo>
                        <a:pt x="237817" y="186761"/>
                      </a:moveTo>
                      <a:cubicBezTo>
                        <a:pt x="236265" y="189090"/>
                        <a:pt x="217646" y="184433"/>
                        <a:pt x="216094" y="180552"/>
                      </a:cubicBezTo>
                      <a:cubicBezTo>
                        <a:pt x="214543" y="176671"/>
                        <a:pt x="241696" y="181328"/>
                        <a:pt x="237817" y="186761"/>
                      </a:cubicBezTo>
                      <a:close/>
                      <a:moveTo>
                        <a:pt x="500036" y="185209"/>
                      </a:moveTo>
                      <a:cubicBezTo>
                        <a:pt x="486847" y="185209"/>
                        <a:pt x="458143" y="179000"/>
                        <a:pt x="447282" y="191418"/>
                      </a:cubicBezTo>
                      <a:cubicBezTo>
                        <a:pt x="435645" y="203837"/>
                        <a:pt x="444179" y="210046"/>
                        <a:pt x="438748" y="211598"/>
                      </a:cubicBezTo>
                      <a:cubicBezTo>
                        <a:pt x="433317" y="212374"/>
                        <a:pt x="430214" y="192971"/>
                        <a:pt x="437196" y="185985"/>
                      </a:cubicBezTo>
                      <a:cubicBezTo>
                        <a:pt x="443403" y="179776"/>
                        <a:pt x="464349" y="176671"/>
                        <a:pt x="477538" y="179776"/>
                      </a:cubicBezTo>
                      <a:cubicBezTo>
                        <a:pt x="490726" y="182881"/>
                        <a:pt x="513224" y="176671"/>
                        <a:pt x="517103" y="178224"/>
                      </a:cubicBezTo>
                      <a:cubicBezTo>
                        <a:pt x="519431" y="179000"/>
                        <a:pt x="512449" y="185209"/>
                        <a:pt x="500036" y="18520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08" name="Forma libre 1407">
                  <a:extLst>
                    <a:ext uri="{FF2B5EF4-FFF2-40B4-BE49-F238E27FC236}">
                      <a16:creationId xmlns:a16="http://schemas.microsoft.com/office/drawing/2014/main" id="{9B2673E9-7ACB-733C-F681-249FB6733B8E}"/>
                    </a:ext>
                  </a:extLst>
                </p:cNvPr>
                <p:cNvSpPr/>
                <p:nvPr/>
              </p:nvSpPr>
              <p:spPr>
                <a:xfrm>
                  <a:off x="4401147" y="1298425"/>
                  <a:ext cx="2647388" cy="1016526"/>
                </a:xfrm>
                <a:custGeom>
                  <a:avLst/>
                  <a:gdLst>
                    <a:gd name="connsiteX0" fmla="*/ 41117 w 2663919"/>
                    <a:gd name="connsiteY0" fmla="*/ 737106 h 1021622"/>
                    <a:gd name="connsiteX1" fmla="*/ 31808 w 2663919"/>
                    <a:gd name="connsiteY1" fmla="*/ 734002 h 1021622"/>
                    <a:gd name="connsiteX2" fmla="*/ 22498 w 2663919"/>
                    <a:gd name="connsiteY2" fmla="*/ 733226 h 1021622"/>
                    <a:gd name="connsiteX3" fmla="*/ 24825 w 2663919"/>
                    <a:gd name="connsiteY3" fmla="*/ 735554 h 1021622"/>
                    <a:gd name="connsiteX4" fmla="*/ 19395 w 2663919"/>
                    <a:gd name="connsiteY4" fmla="*/ 744092 h 1021622"/>
                    <a:gd name="connsiteX5" fmla="*/ 11637 w 2663919"/>
                    <a:gd name="connsiteY5" fmla="*/ 744092 h 1021622"/>
                    <a:gd name="connsiteX6" fmla="*/ 776 w 2663919"/>
                    <a:gd name="connsiteY6" fmla="*/ 744868 h 1021622"/>
                    <a:gd name="connsiteX7" fmla="*/ 0 w 2663919"/>
                    <a:gd name="connsiteY7" fmla="*/ 748749 h 1021622"/>
                    <a:gd name="connsiteX8" fmla="*/ 7758 w 2663919"/>
                    <a:gd name="connsiteY8" fmla="*/ 751853 h 1021622"/>
                    <a:gd name="connsiteX9" fmla="*/ 48099 w 2663919"/>
                    <a:gd name="connsiteY9" fmla="*/ 753405 h 1021622"/>
                    <a:gd name="connsiteX10" fmla="*/ 48875 w 2663919"/>
                    <a:gd name="connsiteY10" fmla="*/ 743315 h 1021622"/>
                    <a:gd name="connsiteX11" fmla="*/ 41117 w 2663919"/>
                    <a:gd name="connsiteY11" fmla="*/ 737106 h 1021622"/>
                    <a:gd name="connsiteX12" fmla="*/ 708302 w 2663919"/>
                    <a:gd name="connsiteY12" fmla="*/ 26932 h 1021622"/>
                    <a:gd name="connsiteX13" fmla="*/ 716060 w 2663919"/>
                    <a:gd name="connsiteY13" fmla="*/ 13738 h 1021622"/>
                    <a:gd name="connsiteX14" fmla="*/ 700544 w 2663919"/>
                    <a:gd name="connsiteY14" fmla="*/ 19171 h 1021622"/>
                    <a:gd name="connsiteX15" fmla="*/ 681925 w 2663919"/>
                    <a:gd name="connsiteY15" fmla="*/ 26156 h 1021622"/>
                    <a:gd name="connsiteX16" fmla="*/ 708302 w 2663919"/>
                    <a:gd name="connsiteY16" fmla="*/ 26932 h 1021622"/>
                    <a:gd name="connsiteX17" fmla="*/ 797519 w 2663919"/>
                    <a:gd name="connsiteY17" fmla="*/ 283061 h 1021622"/>
                    <a:gd name="connsiteX18" fmla="*/ 821568 w 2663919"/>
                    <a:gd name="connsiteY18" fmla="*/ 277628 h 1021622"/>
                    <a:gd name="connsiteX19" fmla="*/ 804501 w 2663919"/>
                    <a:gd name="connsiteY19" fmla="*/ 270642 h 1021622"/>
                    <a:gd name="connsiteX20" fmla="*/ 797519 w 2663919"/>
                    <a:gd name="connsiteY20" fmla="*/ 283061 h 1021622"/>
                    <a:gd name="connsiteX21" fmla="*/ 1138093 w 2663919"/>
                    <a:gd name="connsiteY21" fmla="*/ 47112 h 1021622"/>
                    <a:gd name="connsiteX22" fmla="*/ 1134214 w 2663919"/>
                    <a:gd name="connsiteY22" fmla="*/ 53321 h 1021622"/>
                    <a:gd name="connsiteX23" fmla="*/ 1123353 w 2663919"/>
                    <a:gd name="connsiteY23" fmla="*/ 58754 h 1021622"/>
                    <a:gd name="connsiteX24" fmla="*/ 1137318 w 2663919"/>
                    <a:gd name="connsiteY24" fmla="*/ 68068 h 1021622"/>
                    <a:gd name="connsiteX25" fmla="*/ 1155936 w 2663919"/>
                    <a:gd name="connsiteY25" fmla="*/ 57202 h 1021622"/>
                    <a:gd name="connsiteX26" fmla="*/ 1198605 w 2663919"/>
                    <a:gd name="connsiteY26" fmla="*/ 44008 h 1021622"/>
                    <a:gd name="connsiteX27" fmla="*/ 1202484 w 2663919"/>
                    <a:gd name="connsiteY27" fmla="*/ 30813 h 1021622"/>
                    <a:gd name="connsiteX28" fmla="*/ 1196278 w 2663919"/>
                    <a:gd name="connsiteY28" fmla="*/ 23052 h 1021622"/>
                    <a:gd name="connsiteX29" fmla="*/ 1184641 w 2663919"/>
                    <a:gd name="connsiteY29" fmla="*/ 6753 h 1021622"/>
                    <a:gd name="connsiteX30" fmla="*/ 1162143 w 2663919"/>
                    <a:gd name="connsiteY30" fmla="*/ 14514 h 1021622"/>
                    <a:gd name="connsiteX31" fmla="*/ 1144299 w 2663919"/>
                    <a:gd name="connsiteY31" fmla="*/ 25380 h 1021622"/>
                    <a:gd name="connsiteX32" fmla="*/ 1137318 w 2663919"/>
                    <a:gd name="connsiteY32" fmla="*/ 36246 h 1021622"/>
                    <a:gd name="connsiteX33" fmla="*/ 1138093 w 2663919"/>
                    <a:gd name="connsiteY33" fmla="*/ 47112 h 1021622"/>
                    <a:gd name="connsiteX34" fmla="*/ 1162919 w 2663919"/>
                    <a:gd name="connsiteY34" fmla="*/ 60307 h 1021622"/>
                    <a:gd name="connsiteX35" fmla="*/ 1152057 w 2663919"/>
                    <a:gd name="connsiteY35" fmla="*/ 74277 h 1021622"/>
                    <a:gd name="connsiteX36" fmla="*/ 1163694 w 2663919"/>
                    <a:gd name="connsiteY36" fmla="*/ 77382 h 1021622"/>
                    <a:gd name="connsiteX37" fmla="*/ 1179210 w 2663919"/>
                    <a:gd name="connsiteY37" fmla="*/ 88248 h 1021622"/>
                    <a:gd name="connsiteX38" fmla="*/ 1223431 w 2663919"/>
                    <a:gd name="connsiteY38" fmla="*/ 97562 h 1021622"/>
                    <a:gd name="connsiteX39" fmla="*/ 1234292 w 2663919"/>
                    <a:gd name="connsiteY39" fmla="*/ 85920 h 1021622"/>
                    <a:gd name="connsiteX40" fmla="*/ 1241274 w 2663919"/>
                    <a:gd name="connsiteY40" fmla="*/ 68068 h 1021622"/>
                    <a:gd name="connsiteX41" fmla="*/ 1218000 w 2663919"/>
                    <a:gd name="connsiteY41" fmla="*/ 57978 h 1021622"/>
                    <a:gd name="connsiteX42" fmla="*/ 1206363 w 2663919"/>
                    <a:gd name="connsiteY42" fmla="*/ 50993 h 1021622"/>
                    <a:gd name="connsiteX43" fmla="*/ 1162919 w 2663919"/>
                    <a:gd name="connsiteY43" fmla="*/ 60307 h 1021622"/>
                    <a:gd name="connsiteX44" fmla="*/ 932507 w 2663919"/>
                    <a:gd name="connsiteY44" fmla="*/ 290046 h 1021622"/>
                    <a:gd name="connsiteX45" fmla="*/ 944144 w 2663919"/>
                    <a:gd name="connsiteY45" fmla="*/ 284613 h 1021622"/>
                    <a:gd name="connsiteX46" fmla="*/ 932507 w 2663919"/>
                    <a:gd name="connsiteY46" fmla="*/ 290046 h 1021622"/>
                    <a:gd name="connsiteX47" fmla="*/ 1126456 w 2663919"/>
                    <a:gd name="connsiteY47" fmla="*/ 14514 h 1021622"/>
                    <a:gd name="connsiteX48" fmla="*/ 1105510 w 2663919"/>
                    <a:gd name="connsiteY48" fmla="*/ 17619 h 1021622"/>
                    <a:gd name="connsiteX49" fmla="*/ 1126456 w 2663919"/>
                    <a:gd name="connsiteY49" fmla="*/ 14514 h 1021622"/>
                    <a:gd name="connsiteX50" fmla="*/ 2484100 w 2663919"/>
                    <a:gd name="connsiteY50" fmla="*/ 349033 h 1021622"/>
                    <a:gd name="connsiteX51" fmla="*/ 2506598 w 2663919"/>
                    <a:gd name="connsiteY51" fmla="*/ 348257 h 1021622"/>
                    <a:gd name="connsiteX52" fmla="*/ 2539182 w 2663919"/>
                    <a:gd name="connsiteY52" fmla="*/ 344376 h 1021622"/>
                    <a:gd name="connsiteX53" fmla="*/ 2522114 w 2663919"/>
                    <a:gd name="connsiteY53" fmla="*/ 331182 h 1021622"/>
                    <a:gd name="connsiteX54" fmla="*/ 2484100 w 2663919"/>
                    <a:gd name="connsiteY54" fmla="*/ 349033 h 1021622"/>
                    <a:gd name="connsiteX55" fmla="*/ 1234292 w 2663919"/>
                    <a:gd name="connsiteY55" fmla="*/ 125503 h 1021622"/>
                    <a:gd name="connsiteX56" fmla="*/ 1275409 w 2663919"/>
                    <a:gd name="connsiteY56" fmla="*/ 121622 h 1021622"/>
                    <a:gd name="connsiteX57" fmla="*/ 1329715 w 2663919"/>
                    <a:gd name="connsiteY57" fmla="*/ 103771 h 1021622"/>
                    <a:gd name="connsiteX58" fmla="*/ 1309544 w 2663919"/>
                    <a:gd name="connsiteY58" fmla="*/ 90576 h 1021622"/>
                    <a:gd name="connsiteX59" fmla="*/ 1287046 w 2663919"/>
                    <a:gd name="connsiteY59" fmla="*/ 95233 h 1021622"/>
                    <a:gd name="connsiteX60" fmla="*/ 1288598 w 2663919"/>
                    <a:gd name="connsiteY60" fmla="*/ 86696 h 1021622"/>
                    <a:gd name="connsiteX61" fmla="*/ 1279288 w 2663919"/>
                    <a:gd name="connsiteY61" fmla="*/ 76606 h 1021622"/>
                    <a:gd name="connsiteX62" fmla="*/ 1262997 w 2663919"/>
                    <a:gd name="connsiteY62" fmla="*/ 82815 h 1021622"/>
                    <a:gd name="connsiteX63" fmla="*/ 1257566 w 2663919"/>
                    <a:gd name="connsiteY63" fmla="*/ 95233 h 1021622"/>
                    <a:gd name="connsiteX64" fmla="*/ 1245929 w 2663919"/>
                    <a:gd name="connsiteY64" fmla="*/ 103771 h 1021622"/>
                    <a:gd name="connsiteX65" fmla="*/ 1234292 w 2663919"/>
                    <a:gd name="connsiteY65" fmla="*/ 125503 h 1021622"/>
                    <a:gd name="connsiteX66" fmla="*/ 1829328 w 2663919"/>
                    <a:gd name="connsiteY66" fmla="*/ 220193 h 1021622"/>
                    <a:gd name="connsiteX67" fmla="*/ 1841741 w 2663919"/>
                    <a:gd name="connsiteY67" fmla="*/ 230283 h 1021622"/>
                    <a:gd name="connsiteX68" fmla="*/ 1865014 w 2663919"/>
                    <a:gd name="connsiteY68" fmla="*/ 226402 h 1021622"/>
                    <a:gd name="connsiteX69" fmla="*/ 1879755 w 2663919"/>
                    <a:gd name="connsiteY69" fmla="*/ 229507 h 1021622"/>
                    <a:gd name="connsiteX70" fmla="*/ 1907683 w 2663919"/>
                    <a:gd name="connsiteY70" fmla="*/ 226402 h 1021622"/>
                    <a:gd name="connsiteX71" fmla="*/ 1906132 w 2663919"/>
                    <a:gd name="connsiteY71" fmla="*/ 208551 h 1021622"/>
                    <a:gd name="connsiteX72" fmla="*/ 1914666 w 2663919"/>
                    <a:gd name="connsiteY72" fmla="*/ 211655 h 1021622"/>
                    <a:gd name="connsiteX73" fmla="*/ 1934836 w 2663919"/>
                    <a:gd name="connsiteY73" fmla="*/ 225626 h 1021622"/>
                    <a:gd name="connsiteX74" fmla="*/ 1945697 w 2663919"/>
                    <a:gd name="connsiteY74" fmla="*/ 212431 h 1021622"/>
                    <a:gd name="connsiteX75" fmla="*/ 1941818 w 2663919"/>
                    <a:gd name="connsiteY75" fmla="*/ 199237 h 1021622"/>
                    <a:gd name="connsiteX76" fmla="*/ 1908459 w 2663919"/>
                    <a:gd name="connsiteY76" fmla="*/ 193028 h 1021622"/>
                    <a:gd name="connsiteX77" fmla="*/ 1885961 w 2663919"/>
                    <a:gd name="connsiteY77" fmla="*/ 198461 h 1021622"/>
                    <a:gd name="connsiteX78" fmla="*/ 1855705 w 2663919"/>
                    <a:gd name="connsiteY78" fmla="*/ 184490 h 1021622"/>
                    <a:gd name="connsiteX79" fmla="*/ 1829328 w 2663919"/>
                    <a:gd name="connsiteY79" fmla="*/ 220193 h 1021622"/>
                    <a:gd name="connsiteX80" fmla="*/ 1925526 w 2663919"/>
                    <a:gd name="connsiteY80" fmla="*/ 279180 h 1021622"/>
                    <a:gd name="connsiteX81" fmla="*/ 1905356 w 2663919"/>
                    <a:gd name="connsiteY81" fmla="*/ 259776 h 1021622"/>
                    <a:gd name="connsiteX82" fmla="*/ 1879755 w 2663919"/>
                    <a:gd name="connsiteY82" fmla="*/ 271419 h 1021622"/>
                    <a:gd name="connsiteX83" fmla="*/ 1925526 w 2663919"/>
                    <a:gd name="connsiteY83" fmla="*/ 279180 h 1021622"/>
                    <a:gd name="connsiteX84" fmla="*/ 1889064 w 2663919"/>
                    <a:gd name="connsiteY84" fmla="*/ 248910 h 1021622"/>
                    <a:gd name="connsiteX85" fmla="*/ 1874324 w 2663919"/>
                    <a:gd name="connsiteY85" fmla="*/ 255119 h 1021622"/>
                    <a:gd name="connsiteX86" fmla="*/ 1889064 w 2663919"/>
                    <a:gd name="connsiteY86" fmla="*/ 248910 h 1021622"/>
                    <a:gd name="connsiteX87" fmla="*/ 1968971 w 2663919"/>
                    <a:gd name="connsiteY87" fmla="*/ 220193 h 1021622"/>
                    <a:gd name="connsiteX88" fmla="*/ 2006985 w 2663919"/>
                    <a:gd name="connsiteY88" fmla="*/ 233387 h 1021622"/>
                    <a:gd name="connsiteX89" fmla="*/ 2044223 w 2663919"/>
                    <a:gd name="connsiteY89" fmla="*/ 225626 h 1021622"/>
                    <a:gd name="connsiteX90" fmla="*/ 2018622 w 2663919"/>
                    <a:gd name="connsiteY90" fmla="*/ 217864 h 1021622"/>
                    <a:gd name="connsiteX91" fmla="*/ 2000779 w 2663919"/>
                    <a:gd name="connsiteY91" fmla="*/ 213984 h 1021622"/>
                    <a:gd name="connsiteX92" fmla="*/ 1979832 w 2663919"/>
                    <a:gd name="connsiteY92" fmla="*/ 209327 h 1021622"/>
                    <a:gd name="connsiteX93" fmla="*/ 1968971 w 2663919"/>
                    <a:gd name="connsiteY93" fmla="*/ 220193 h 1021622"/>
                    <a:gd name="connsiteX94" fmla="*/ 428239 w 2663919"/>
                    <a:gd name="connsiteY94" fmla="*/ 32365 h 1021622"/>
                    <a:gd name="connsiteX95" fmla="*/ 454617 w 2663919"/>
                    <a:gd name="connsiteY95" fmla="*/ 26932 h 1021622"/>
                    <a:gd name="connsiteX96" fmla="*/ 426688 w 2663919"/>
                    <a:gd name="connsiteY96" fmla="*/ 25380 h 1021622"/>
                    <a:gd name="connsiteX97" fmla="*/ 402638 w 2663919"/>
                    <a:gd name="connsiteY97" fmla="*/ 31589 h 1021622"/>
                    <a:gd name="connsiteX98" fmla="*/ 428239 w 2663919"/>
                    <a:gd name="connsiteY98" fmla="*/ 32365 h 1021622"/>
                    <a:gd name="connsiteX99" fmla="*/ 1921647 w 2663919"/>
                    <a:gd name="connsiteY99" fmla="*/ 812393 h 1021622"/>
                    <a:gd name="connsiteX100" fmla="*/ 1920096 w 2663919"/>
                    <a:gd name="connsiteY100" fmla="*/ 779018 h 1021622"/>
                    <a:gd name="connsiteX101" fmla="*/ 1910011 w 2663919"/>
                    <a:gd name="connsiteY101" fmla="*/ 760391 h 1021622"/>
                    <a:gd name="connsiteX102" fmla="*/ 1902253 w 2663919"/>
                    <a:gd name="connsiteY102" fmla="*/ 776690 h 1021622"/>
                    <a:gd name="connsiteX103" fmla="*/ 1899150 w 2663919"/>
                    <a:gd name="connsiteY103" fmla="*/ 793765 h 1021622"/>
                    <a:gd name="connsiteX104" fmla="*/ 1904580 w 2663919"/>
                    <a:gd name="connsiteY104" fmla="*/ 824811 h 1021622"/>
                    <a:gd name="connsiteX105" fmla="*/ 1903029 w 2663919"/>
                    <a:gd name="connsiteY105" fmla="*/ 884574 h 1021622"/>
                    <a:gd name="connsiteX106" fmla="*/ 1899925 w 2663919"/>
                    <a:gd name="connsiteY106" fmla="*/ 928038 h 1021622"/>
                    <a:gd name="connsiteX107" fmla="*/ 1910011 w 2663919"/>
                    <a:gd name="connsiteY107" fmla="*/ 917948 h 1021622"/>
                    <a:gd name="connsiteX108" fmla="*/ 1923199 w 2663919"/>
                    <a:gd name="connsiteY108" fmla="*/ 929591 h 1021622"/>
                    <a:gd name="connsiteX109" fmla="*/ 1920096 w 2663919"/>
                    <a:gd name="connsiteY109" fmla="*/ 915620 h 1021622"/>
                    <a:gd name="connsiteX110" fmla="*/ 1909235 w 2663919"/>
                    <a:gd name="connsiteY110" fmla="*/ 896992 h 1021622"/>
                    <a:gd name="connsiteX111" fmla="*/ 1913890 w 2663919"/>
                    <a:gd name="connsiteY111" fmla="*/ 871380 h 1021622"/>
                    <a:gd name="connsiteX112" fmla="*/ 1932509 w 2663919"/>
                    <a:gd name="connsiteY112" fmla="*/ 869827 h 1021622"/>
                    <a:gd name="connsiteX113" fmla="*/ 1937939 w 2663919"/>
                    <a:gd name="connsiteY113" fmla="*/ 866723 h 1021622"/>
                    <a:gd name="connsiteX114" fmla="*/ 1921647 w 2663919"/>
                    <a:gd name="connsiteY114" fmla="*/ 812393 h 1021622"/>
                    <a:gd name="connsiteX115" fmla="*/ 471684 w 2663919"/>
                    <a:gd name="connsiteY115" fmla="*/ 28485 h 1021622"/>
                    <a:gd name="connsiteX116" fmla="*/ 450738 w 2663919"/>
                    <a:gd name="connsiteY116" fmla="*/ 36246 h 1021622"/>
                    <a:gd name="connsiteX117" fmla="*/ 435997 w 2663919"/>
                    <a:gd name="connsiteY117" fmla="*/ 44784 h 1021622"/>
                    <a:gd name="connsiteX118" fmla="*/ 461599 w 2663919"/>
                    <a:gd name="connsiteY118" fmla="*/ 46336 h 1021622"/>
                    <a:gd name="connsiteX119" fmla="*/ 474012 w 2663919"/>
                    <a:gd name="connsiteY119" fmla="*/ 41679 h 1021622"/>
                    <a:gd name="connsiteX120" fmla="*/ 492631 w 2663919"/>
                    <a:gd name="connsiteY120" fmla="*/ 32365 h 1021622"/>
                    <a:gd name="connsiteX121" fmla="*/ 493407 w 2663919"/>
                    <a:gd name="connsiteY121" fmla="*/ 21499 h 1021622"/>
                    <a:gd name="connsiteX122" fmla="*/ 471684 w 2663919"/>
                    <a:gd name="connsiteY122" fmla="*/ 28485 h 1021622"/>
                    <a:gd name="connsiteX123" fmla="*/ 451513 w 2663919"/>
                    <a:gd name="connsiteY123" fmla="*/ 401035 h 1021622"/>
                    <a:gd name="connsiteX124" fmla="*/ 480218 w 2663919"/>
                    <a:gd name="connsiteY124" fmla="*/ 394826 h 1021622"/>
                    <a:gd name="connsiteX125" fmla="*/ 466254 w 2663919"/>
                    <a:gd name="connsiteY125" fmla="*/ 384736 h 1021622"/>
                    <a:gd name="connsiteX126" fmla="*/ 451513 w 2663919"/>
                    <a:gd name="connsiteY126" fmla="*/ 401035 h 1021622"/>
                    <a:gd name="connsiteX127" fmla="*/ 2660981 w 2663919"/>
                    <a:gd name="connsiteY127" fmla="*/ 480202 h 1021622"/>
                    <a:gd name="connsiteX128" fmla="*/ 2637707 w 2663919"/>
                    <a:gd name="connsiteY128" fmla="*/ 463903 h 1021622"/>
                    <a:gd name="connsiteX129" fmla="*/ 2615985 w 2663919"/>
                    <a:gd name="connsiteY129" fmla="*/ 458470 h 1021622"/>
                    <a:gd name="connsiteX130" fmla="*/ 2609003 w 2663919"/>
                    <a:gd name="connsiteY130" fmla="*/ 454589 h 1021622"/>
                    <a:gd name="connsiteX131" fmla="*/ 2588832 w 2663919"/>
                    <a:gd name="connsiteY131" fmla="*/ 454589 h 1021622"/>
                    <a:gd name="connsiteX132" fmla="*/ 2595815 w 2663919"/>
                    <a:gd name="connsiteY132" fmla="*/ 461574 h 1021622"/>
                    <a:gd name="connsiteX133" fmla="*/ 2593487 w 2663919"/>
                    <a:gd name="connsiteY133" fmla="*/ 471664 h 1021622"/>
                    <a:gd name="connsiteX134" fmla="*/ 2583402 w 2663919"/>
                    <a:gd name="connsiteY134" fmla="*/ 467007 h 1021622"/>
                    <a:gd name="connsiteX135" fmla="*/ 2582626 w 2663919"/>
                    <a:gd name="connsiteY135" fmla="*/ 450708 h 1021622"/>
                    <a:gd name="connsiteX136" fmla="*/ 2576420 w 2663919"/>
                    <a:gd name="connsiteY136" fmla="*/ 442171 h 1021622"/>
                    <a:gd name="connsiteX137" fmla="*/ 2546164 w 2663919"/>
                    <a:gd name="connsiteY137" fmla="*/ 424319 h 1021622"/>
                    <a:gd name="connsiteX138" fmla="*/ 2522890 w 2663919"/>
                    <a:gd name="connsiteY138" fmla="*/ 412677 h 1021622"/>
                    <a:gd name="connsiteX139" fmla="*/ 2498064 w 2663919"/>
                    <a:gd name="connsiteY139" fmla="*/ 401035 h 1021622"/>
                    <a:gd name="connsiteX140" fmla="*/ 2454620 w 2663919"/>
                    <a:gd name="connsiteY140" fmla="*/ 383184 h 1021622"/>
                    <a:gd name="connsiteX141" fmla="*/ 2440655 w 2663919"/>
                    <a:gd name="connsiteY141" fmla="*/ 376974 h 1021622"/>
                    <a:gd name="connsiteX142" fmla="*/ 2404193 w 2663919"/>
                    <a:gd name="connsiteY142" fmla="*/ 375422 h 1021622"/>
                    <a:gd name="connsiteX143" fmla="*/ 2390229 w 2663919"/>
                    <a:gd name="connsiteY143" fmla="*/ 377751 h 1021622"/>
                    <a:gd name="connsiteX144" fmla="*/ 2354542 w 2663919"/>
                    <a:gd name="connsiteY144" fmla="*/ 369213 h 1021622"/>
                    <a:gd name="connsiteX145" fmla="*/ 2349112 w 2663919"/>
                    <a:gd name="connsiteY145" fmla="*/ 379303 h 1021622"/>
                    <a:gd name="connsiteX146" fmla="*/ 2356870 w 2663919"/>
                    <a:gd name="connsiteY146" fmla="*/ 391721 h 1021622"/>
                    <a:gd name="connsiteX147" fmla="*/ 2352991 w 2663919"/>
                    <a:gd name="connsiteY147" fmla="*/ 407244 h 1021622"/>
                    <a:gd name="connsiteX148" fmla="*/ 2331268 w 2663919"/>
                    <a:gd name="connsiteY148" fmla="*/ 399483 h 1021622"/>
                    <a:gd name="connsiteX149" fmla="*/ 2315752 w 2663919"/>
                    <a:gd name="connsiteY149" fmla="*/ 389393 h 1021622"/>
                    <a:gd name="connsiteX150" fmla="*/ 2323510 w 2663919"/>
                    <a:gd name="connsiteY150" fmla="*/ 385512 h 1021622"/>
                    <a:gd name="connsiteX151" fmla="*/ 2335147 w 2663919"/>
                    <a:gd name="connsiteY151" fmla="*/ 380855 h 1021622"/>
                    <a:gd name="connsiteX152" fmla="*/ 2315752 w 2663919"/>
                    <a:gd name="connsiteY152" fmla="*/ 373094 h 1021622"/>
                    <a:gd name="connsiteX153" fmla="*/ 2297133 w 2663919"/>
                    <a:gd name="connsiteY153" fmla="*/ 387840 h 1021622"/>
                    <a:gd name="connsiteX154" fmla="*/ 2258343 w 2663919"/>
                    <a:gd name="connsiteY154" fmla="*/ 383184 h 1021622"/>
                    <a:gd name="connsiteX155" fmla="*/ 2211019 w 2663919"/>
                    <a:gd name="connsiteY155" fmla="*/ 386288 h 1021622"/>
                    <a:gd name="connsiteX156" fmla="*/ 2207917 w 2663919"/>
                    <a:gd name="connsiteY156" fmla="*/ 401035 h 1021622"/>
                    <a:gd name="connsiteX157" fmla="*/ 2204038 w 2663919"/>
                    <a:gd name="connsiteY157" fmla="*/ 386288 h 1021622"/>
                    <a:gd name="connsiteX158" fmla="*/ 2192401 w 2663919"/>
                    <a:gd name="connsiteY158" fmla="*/ 381631 h 1021622"/>
                    <a:gd name="connsiteX159" fmla="*/ 2183867 w 2663919"/>
                    <a:gd name="connsiteY159" fmla="*/ 378527 h 1021622"/>
                    <a:gd name="connsiteX160" fmla="*/ 2186970 w 2663919"/>
                    <a:gd name="connsiteY160" fmla="*/ 368437 h 1021622"/>
                    <a:gd name="connsiteX161" fmla="*/ 2161369 w 2663919"/>
                    <a:gd name="connsiteY161" fmla="*/ 345929 h 1021622"/>
                    <a:gd name="connsiteX162" fmla="*/ 2102408 w 2663919"/>
                    <a:gd name="connsiteY162" fmla="*/ 345929 h 1021622"/>
                    <a:gd name="connsiteX163" fmla="*/ 2065946 w 2663919"/>
                    <a:gd name="connsiteY163" fmla="*/ 348257 h 1021622"/>
                    <a:gd name="connsiteX164" fmla="*/ 2062067 w 2663919"/>
                    <a:gd name="connsiteY164" fmla="*/ 340496 h 1021622"/>
                    <a:gd name="connsiteX165" fmla="*/ 2042672 w 2663919"/>
                    <a:gd name="connsiteY165" fmla="*/ 335063 h 1021622"/>
                    <a:gd name="connsiteX166" fmla="*/ 2036465 w 2663919"/>
                    <a:gd name="connsiteY166" fmla="*/ 332734 h 1021622"/>
                    <a:gd name="connsiteX167" fmla="*/ 2017070 w 2663919"/>
                    <a:gd name="connsiteY167" fmla="*/ 326525 h 1021622"/>
                    <a:gd name="connsiteX168" fmla="*/ 2015519 w 2663919"/>
                    <a:gd name="connsiteY168" fmla="*/ 321092 h 1021622"/>
                    <a:gd name="connsiteX169" fmla="*/ 2027932 w 2663919"/>
                    <a:gd name="connsiteY169" fmla="*/ 314883 h 1021622"/>
                    <a:gd name="connsiteX170" fmla="*/ 1977505 w 2663919"/>
                    <a:gd name="connsiteY170" fmla="*/ 306345 h 1021622"/>
                    <a:gd name="connsiteX171" fmla="*/ 1968195 w 2663919"/>
                    <a:gd name="connsiteY171" fmla="*/ 321868 h 1021622"/>
                    <a:gd name="connsiteX172" fmla="*/ 1951904 w 2663919"/>
                    <a:gd name="connsiteY172" fmla="*/ 320316 h 1021622"/>
                    <a:gd name="connsiteX173" fmla="*/ 1964316 w 2663919"/>
                    <a:gd name="connsiteY173" fmla="*/ 312554 h 1021622"/>
                    <a:gd name="connsiteX174" fmla="*/ 1946473 w 2663919"/>
                    <a:gd name="connsiteY174" fmla="*/ 307121 h 1021622"/>
                    <a:gd name="connsiteX175" fmla="*/ 1955007 w 2663919"/>
                    <a:gd name="connsiteY175" fmla="*/ 303241 h 1021622"/>
                    <a:gd name="connsiteX176" fmla="*/ 1970523 w 2663919"/>
                    <a:gd name="connsiteY176" fmla="*/ 303241 h 1021622"/>
                    <a:gd name="connsiteX177" fmla="*/ 1955783 w 2663919"/>
                    <a:gd name="connsiteY177" fmla="*/ 298584 h 1021622"/>
                    <a:gd name="connsiteX178" fmla="*/ 1912338 w 2663919"/>
                    <a:gd name="connsiteY178" fmla="*/ 293151 h 1021622"/>
                    <a:gd name="connsiteX179" fmla="*/ 1889064 w 2663919"/>
                    <a:gd name="connsiteY179" fmla="*/ 288494 h 1021622"/>
                    <a:gd name="connsiteX180" fmla="*/ 1885961 w 2663919"/>
                    <a:gd name="connsiteY180" fmla="*/ 295479 h 1021622"/>
                    <a:gd name="connsiteX181" fmla="*/ 1871997 w 2663919"/>
                    <a:gd name="connsiteY181" fmla="*/ 300136 h 1021622"/>
                    <a:gd name="connsiteX182" fmla="*/ 1858032 w 2663919"/>
                    <a:gd name="connsiteY182" fmla="*/ 309450 h 1021622"/>
                    <a:gd name="connsiteX183" fmla="*/ 1870445 w 2663919"/>
                    <a:gd name="connsiteY183" fmla="*/ 309450 h 1021622"/>
                    <a:gd name="connsiteX184" fmla="*/ 1866566 w 2663919"/>
                    <a:gd name="connsiteY184" fmla="*/ 317987 h 1021622"/>
                    <a:gd name="connsiteX185" fmla="*/ 1871221 w 2663919"/>
                    <a:gd name="connsiteY185" fmla="*/ 328853 h 1021622"/>
                    <a:gd name="connsiteX186" fmla="*/ 1858808 w 2663919"/>
                    <a:gd name="connsiteY186" fmla="*/ 328853 h 1021622"/>
                    <a:gd name="connsiteX187" fmla="*/ 1844068 w 2663919"/>
                    <a:gd name="connsiteY187" fmla="*/ 328077 h 1021622"/>
                    <a:gd name="connsiteX188" fmla="*/ 1839413 w 2663919"/>
                    <a:gd name="connsiteY188" fmla="*/ 331182 h 1021622"/>
                    <a:gd name="connsiteX189" fmla="*/ 1839413 w 2663919"/>
                    <a:gd name="connsiteY189" fmla="*/ 337391 h 1021622"/>
                    <a:gd name="connsiteX190" fmla="*/ 1827000 w 2663919"/>
                    <a:gd name="connsiteY190" fmla="*/ 329630 h 1021622"/>
                    <a:gd name="connsiteX191" fmla="*/ 1802951 w 2663919"/>
                    <a:gd name="connsiteY191" fmla="*/ 325749 h 1021622"/>
                    <a:gd name="connsiteX192" fmla="*/ 1785108 w 2663919"/>
                    <a:gd name="connsiteY192" fmla="*/ 331958 h 1021622"/>
                    <a:gd name="connsiteX193" fmla="*/ 1761834 w 2663919"/>
                    <a:gd name="connsiteY193" fmla="*/ 322644 h 1021622"/>
                    <a:gd name="connsiteX194" fmla="*/ 1753300 w 2663919"/>
                    <a:gd name="connsiteY194" fmla="*/ 321868 h 1021622"/>
                    <a:gd name="connsiteX195" fmla="*/ 1744766 w 2663919"/>
                    <a:gd name="connsiteY195" fmla="*/ 338167 h 1021622"/>
                    <a:gd name="connsiteX196" fmla="*/ 1734681 w 2663919"/>
                    <a:gd name="connsiteY196" fmla="*/ 349809 h 1021622"/>
                    <a:gd name="connsiteX197" fmla="*/ 1725371 w 2663919"/>
                    <a:gd name="connsiteY197" fmla="*/ 346705 h 1021622"/>
                    <a:gd name="connsiteX198" fmla="*/ 1702097 w 2663919"/>
                    <a:gd name="connsiteY198" fmla="*/ 325749 h 1021622"/>
                    <a:gd name="connsiteX199" fmla="*/ 1688133 w 2663919"/>
                    <a:gd name="connsiteY199" fmla="*/ 309450 h 1021622"/>
                    <a:gd name="connsiteX200" fmla="*/ 1694339 w 2663919"/>
                    <a:gd name="connsiteY200" fmla="*/ 309450 h 1021622"/>
                    <a:gd name="connsiteX201" fmla="*/ 1705976 w 2663919"/>
                    <a:gd name="connsiteY201" fmla="*/ 310226 h 1021622"/>
                    <a:gd name="connsiteX202" fmla="*/ 1702873 w 2663919"/>
                    <a:gd name="connsiteY202" fmla="*/ 299360 h 1021622"/>
                    <a:gd name="connsiteX203" fmla="*/ 1702097 w 2663919"/>
                    <a:gd name="connsiteY203" fmla="*/ 293151 h 1021622"/>
                    <a:gd name="connsiteX204" fmla="*/ 1698994 w 2663919"/>
                    <a:gd name="connsiteY204" fmla="*/ 282285 h 1021622"/>
                    <a:gd name="connsiteX205" fmla="*/ 1695891 w 2663919"/>
                    <a:gd name="connsiteY205" fmla="*/ 276852 h 1021622"/>
                    <a:gd name="connsiteX206" fmla="*/ 1685030 w 2663919"/>
                    <a:gd name="connsiteY206" fmla="*/ 269090 h 1021622"/>
                    <a:gd name="connsiteX207" fmla="*/ 1664083 w 2663919"/>
                    <a:gd name="connsiteY207" fmla="*/ 269090 h 1021622"/>
                    <a:gd name="connsiteX208" fmla="*/ 1658653 w 2663919"/>
                    <a:gd name="connsiteY208" fmla="*/ 268314 h 1021622"/>
                    <a:gd name="connsiteX209" fmla="*/ 1640809 w 2663919"/>
                    <a:gd name="connsiteY209" fmla="*/ 263657 h 1021622"/>
                    <a:gd name="connsiteX210" fmla="*/ 1626845 w 2663919"/>
                    <a:gd name="connsiteY210" fmla="*/ 253567 h 1021622"/>
                    <a:gd name="connsiteX211" fmla="*/ 1619863 w 2663919"/>
                    <a:gd name="connsiteY211" fmla="*/ 261329 h 1021622"/>
                    <a:gd name="connsiteX212" fmla="*/ 1612105 w 2663919"/>
                    <a:gd name="connsiteY212" fmla="*/ 269090 h 1021622"/>
                    <a:gd name="connsiteX213" fmla="*/ 1612105 w 2663919"/>
                    <a:gd name="connsiteY213" fmla="*/ 280732 h 1021622"/>
                    <a:gd name="connsiteX214" fmla="*/ 1602795 w 2663919"/>
                    <a:gd name="connsiteY214" fmla="*/ 281508 h 1021622"/>
                    <a:gd name="connsiteX215" fmla="*/ 1584176 w 2663919"/>
                    <a:gd name="connsiteY215" fmla="*/ 283061 h 1021622"/>
                    <a:gd name="connsiteX216" fmla="*/ 1563229 w 2663919"/>
                    <a:gd name="connsiteY216" fmla="*/ 279180 h 1021622"/>
                    <a:gd name="connsiteX217" fmla="*/ 1556248 w 2663919"/>
                    <a:gd name="connsiteY217" fmla="*/ 278404 h 1021622"/>
                    <a:gd name="connsiteX218" fmla="*/ 1534525 w 2663919"/>
                    <a:gd name="connsiteY218" fmla="*/ 275299 h 1021622"/>
                    <a:gd name="connsiteX219" fmla="*/ 1540732 w 2663919"/>
                    <a:gd name="connsiteY219" fmla="*/ 268314 h 1021622"/>
                    <a:gd name="connsiteX220" fmla="*/ 1526767 w 2663919"/>
                    <a:gd name="connsiteY220" fmla="*/ 265209 h 1021622"/>
                    <a:gd name="connsiteX221" fmla="*/ 1498063 w 2663919"/>
                    <a:gd name="connsiteY221" fmla="*/ 260552 h 1021622"/>
                    <a:gd name="connsiteX222" fmla="*/ 1458497 w 2663919"/>
                    <a:gd name="connsiteY222" fmla="*/ 265986 h 1021622"/>
                    <a:gd name="connsiteX223" fmla="*/ 1456170 w 2663919"/>
                    <a:gd name="connsiteY223" fmla="*/ 274523 h 1021622"/>
                    <a:gd name="connsiteX224" fmla="*/ 1453842 w 2663919"/>
                    <a:gd name="connsiteY224" fmla="*/ 259000 h 1021622"/>
                    <a:gd name="connsiteX225" fmla="*/ 1446084 w 2663919"/>
                    <a:gd name="connsiteY225" fmla="*/ 257448 h 1021622"/>
                    <a:gd name="connsiteX226" fmla="*/ 1429793 w 2663919"/>
                    <a:gd name="connsiteY226" fmla="*/ 259776 h 1021622"/>
                    <a:gd name="connsiteX227" fmla="*/ 1411949 w 2663919"/>
                    <a:gd name="connsiteY227" fmla="*/ 250463 h 1021622"/>
                    <a:gd name="connsiteX228" fmla="*/ 1394106 w 2663919"/>
                    <a:gd name="connsiteY228" fmla="*/ 260552 h 1021622"/>
                    <a:gd name="connsiteX229" fmla="*/ 1403416 w 2663919"/>
                    <a:gd name="connsiteY229" fmla="*/ 262881 h 1021622"/>
                    <a:gd name="connsiteX230" fmla="*/ 1384021 w 2663919"/>
                    <a:gd name="connsiteY230" fmla="*/ 268314 h 1021622"/>
                    <a:gd name="connsiteX231" fmla="*/ 1359971 w 2663919"/>
                    <a:gd name="connsiteY231" fmla="*/ 276852 h 1021622"/>
                    <a:gd name="connsiteX232" fmla="*/ 1334370 w 2663919"/>
                    <a:gd name="connsiteY232" fmla="*/ 284613 h 1021622"/>
                    <a:gd name="connsiteX233" fmla="*/ 1338249 w 2663919"/>
                    <a:gd name="connsiteY233" fmla="*/ 273747 h 1021622"/>
                    <a:gd name="connsiteX234" fmla="*/ 1352989 w 2663919"/>
                    <a:gd name="connsiteY234" fmla="*/ 265986 h 1021622"/>
                    <a:gd name="connsiteX235" fmla="*/ 1370056 w 2663919"/>
                    <a:gd name="connsiteY235" fmla="*/ 260552 h 1021622"/>
                    <a:gd name="connsiteX236" fmla="*/ 1382469 w 2663919"/>
                    <a:gd name="connsiteY236" fmla="*/ 252015 h 1021622"/>
                    <a:gd name="connsiteX237" fmla="*/ 1398761 w 2663919"/>
                    <a:gd name="connsiteY237" fmla="*/ 241925 h 1021622"/>
                    <a:gd name="connsiteX238" fmla="*/ 1425138 w 2663919"/>
                    <a:gd name="connsiteY238" fmla="*/ 231059 h 1021622"/>
                    <a:gd name="connsiteX239" fmla="*/ 1432120 w 2663919"/>
                    <a:gd name="connsiteY239" fmla="*/ 222521 h 1021622"/>
                    <a:gd name="connsiteX240" fmla="*/ 1450739 w 2663919"/>
                    <a:gd name="connsiteY240" fmla="*/ 214760 h 1021622"/>
                    <a:gd name="connsiteX241" fmla="*/ 1457721 w 2663919"/>
                    <a:gd name="connsiteY241" fmla="*/ 205446 h 1021622"/>
                    <a:gd name="connsiteX242" fmla="*/ 1450739 w 2663919"/>
                    <a:gd name="connsiteY242" fmla="*/ 200013 h 1021622"/>
                    <a:gd name="connsiteX243" fmla="*/ 1458497 w 2663919"/>
                    <a:gd name="connsiteY243" fmla="*/ 196908 h 1021622"/>
                    <a:gd name="connsiteX244" fmla="*/ 1454618 w 2663919"/>
                    <a:gd name="connsiteY244" fmla="*/ 189923 h 1021622"/>
                    <a:gd name="connsiteX245" fmla="*/ 1453067 w 2663919"/>
                    <a:gd name="connsiteY245" fmla="*/ 182162 h 1021622"/>
                    <a:gd name="connsiteX246" fmla="*/ 1442981 w 2663919"/>
                    <a:gd name="connsiteY246" fmla="*/ 180609 h 1021622"/>
                    <a:gd name="connsiteX247" fmla="*/ 1439878 w 2663919"/>
                    <a:gd name="connsiteY247" fmla="*/ 168191 h 1021622"/>
                    <a:gd name="connsiteX248" fmla="*/ 1425914 w 2663919"/>
                    <a:gd name="connsiteY248" fmla="*/ 168967 h 1021622"/>
                    <a:gd name="connsiteX249" fmla="*/ 1403416 w 2663919"/>
                    <a:gd name="connsiteY249" fmla="*/ 163534 h 1021622"/>
                    <a:gd name="connsiteX250" fmla="*/ 1394106 w 2663919"/>
                    <a:gd name="connsiteY250" fmla="*/ 162758 h 1021622"/>
                    <a:gd name="connsiteX251" fmla="*/ 1374711 w 2663919"/>
                    <a:gd name="connsiteY251" fmla="*/ 163534 h 1021622"/>
                    <a:gd name="connsiteX252" fmla="*/ 1364626 w 2663919"/>
                    <a:gd name="connsiteY252" fmla="*/ 168967 h 1021622"/>
                    <a:gd name="connsiteX253" fmla="*/ 1345231 w 2663919"/>
                    <a:gd name="connsiteY253" fmla="*/ 170520 h 1021622"/>
                    <a:gd name="connsiteX254" fmla="*/ 1356868 w 2663919"/>
                    <a:gd name="connsiteY254" fmla="*/ 155773 h 1021622"/>
                    <a:gd name="connsiteX255" fmla="*/ 1331267 w 2663919"/>
                    <a:gd name="connsiteY255" fmla="*/ 154220 h 1021622"/>
                    <a:gd name="connsiteX256" fmla="*/ 1312647 w 2663919"/>
                    <a:gd name="connsiteY256" fmla="*/ 151116 h 1021622"/>
                    <a:gd name="connsiteX257" fmla="*/ 1317302 w 2663919"/>
                    <a:gd name="connsiteY257" fmla="*/ 149564 h 1021622"/>
                    <a:gd name="connsiteX258" fmla="*/ 1332042 w 2663919"/>
                    <a:gd name="connsiteY258" fmla="*/ 144131 h 1021622"/>
                    <a:gd name="connsiteX259" fmla="*/ 1333594 w 2663919"/>
                    <a:gd name="connsiteY259" fmla="*/ 137921 h 1021622"/>
                    <a:gd name="connsiteX260" fmla="*/ 1320405 w 2663919"/>
                    <a:gd name="connsiteY260" fmla="*/ 134817 h 1021622"/>
                    <a:gd name="connsiteX261" fmla="*/ 1304114 w 2663919"/>
                    <a:gd name="connsiteY261" fmla="*/ 130936 h 1021622"/>
                    <a:gd name="connsiteX262" fmla="*/ 1283943 w 2663919"/>
                    <a:gd name="connsiteY262" fmla="*/ 135593 h 1021622"/>
                    <a:gd name="connsiteX263" fmla="*/ 1266876 w 2663919"/>
                    <a:gd name="connsiteY263" fmla="*/ 148787 h 1021622"/>
                    <a:gd name="connsiteX264" fmla="*/ 1256014 w 2663919"/>
                    <a:gd name="connsiteY264" fmla="*/ 162758 h 1021622"/>
                    <a:gd name="connsiteX265" fmla="*/ 1259118 w 2663919"/>
                    <a:gd name="connsiteY265" fmla="*/ 169743 h 1021622"/>
                    <a:gd name="connsiteX266" fmla="*/ 1250584 w 2663919"/>
                    <a:gd name="connsiteY266" fmla="*/ 172848 h 1021622"/>
                    <a:gd name="connsiteX267" fmla="*/ 1226534 w 2663919"/>
                    <a:gd name="connsiteY267" fmla="*/ 175953 h 1021622"/>
                    <a:gd name="connsiteX268" fmla="*/ 1236619 w 2663919"/>
                    <a:gd name="connsiteY268" fmla="*/ 183714 h 1021622"/>
                    <a:gd name="connsiteX269" fmla="*/ 1224982 w 2663919"/>
                    <a:gd name="connsiteY269" fmla="*/ 181386 h 1021622"/>
                    <a:gd name="connsiteX270" fmla="*/ 1211018 w 2663919"/>
                    <a:gd name="connsiteY270" fmla="*/ 184490 h 1021622"/>
                    <a:gd name="connsiteX271" fmla="*/ 1200933 w 2663919"/>
                    <a:gd name="connsiteY271" fmla="*/ 186819 h 1021622"/>
                    <a:gd name="connsiteX272" fmla="*/ 1190847 w 2663919"/>
                    <a:gd name="connsiteY272" fmla="*/ 187595 h 1021622"/>
                    <a:gd name="connsiteX273" fmla="*/ 1195502 w 2663919"/>
                    <a:gd name="connsiteY273" fmla="*/ 179057 h 1021622"/>
                    <a:gd name="connsiteX274" fmla="*/ 1180762 w 2663919"/>
                    <a:gd name="connsiteY274" fmla="*/ 182938 h 1021622"/>
                    <a:gd name="connsiteX275" fmla="*/ 1170677 w 2663919"/>
                    <a:gd name="connsiteY275" fmla="*/ 181386 h 1021622"/>
                    <a:gd name="connsiteX276" fmla="*/ 1160591 w 2663919"/>
                    <a:gd name="connsiteY276" fmla="*/ 186819 h 1021622"/>
                    <a:gd name="connsiteX277" fmla="*/ 1145851 w 2663919"/>
                    <a:gd name="connsiteY277" fmla="*/ 188371 h 1021622"/>
                    <a:gd name="connsiteX278" fmla="*/ 1155161 w 2663919"/>
                    <a:gd name="connsiteY278" fmla="*/ 194580 h 1021622"/>
                    <a:gd name="connsiteX279" fmla="*/ 1129560 w 2663919"/>
                    <a:gd name="connsiteY279" fmla="*/ 198461 h 1021622"/>
                    <a:gd name="connsiteX280" fmla="*/ 1110165 w 2663919"/>
                    <a:gd name="connsiteY280" fmla="*/ 201565 h 1021622"/>
                    <a:gd name="connsiteX281" fmla="*/ 1095424 w 2663919"/>
                    <a:gd name="connsiteY281" fmla="*/ 208551 h 1021622"/>
                    <a:gd name="connsiteX282" fmla="*/ 1080685 w 2663919"/>
                    <a:gd name="connsiteY282" fmla="*/ 214760 h 1021622"/>
                    <a:gd name="connsiteX283" fmla="*/ 1069048 w 2663919"/>
                    <a:gd name="connsiteY283" fmla="*/ 216312 h 1021622"/>
                    <a:gd name="connsiteX284" fmla="*/ 1062841 w 2663919"/>
                    <a:gd name="connsiteY284" fmla="*/ 218641 h 1021622"/>
                    <a:gd name="connsiteX285" fmla="*/ 1060514 w 2663919"/>
                    <a:gd name="connsiteY285" fmla="*/ 222521 h 1021622"/>
                    <a:gd name="connsiteX286" fmla="*/ 1055083 w 2663919"/>
                    <a:gd name="connsiteY286" fmla="*/ 226402 h 1021622"/>
                    <a:gd name="connsiteX287" fmla="*/ 1058962 w 2663919"/>
                    <a:gd name="connsiteY287" fmla="*/ 231835 h 1021622"/>
                    <a:gd name="connsiteX288" fmla="*/ 1045774 w 2663919"/>
                    <a:gd name="connsiteY288" fmla="*/ 231059 h 1021622"/>
                    <a:gd name="connsiteX289" fmla="*/ 1054307 w 2663919"/>
                    <a:gd name="connsiteY289" fmla="*/ 235716 h 1021622"/>
                    <a:gd name="connsiteX290" fmla="*/ 1061290 w 2663919"/>
                    <a:gd name="connsiteY290" fmla="*/ 241149 h 1021622"/>
                    <a:gd name="connsiteX291" fmla="*/ 1049653 w 2663919"/>
                    <a:gd name="connsiteY291" fmla="*/ 241925 h 1021622"/>
                    <a:gd name="connsiteX292" fmla="*/ 1055859 w 2663919"/>
                    <a:gd name="connsiteY292" fmla="*/ 245806 h 1021622"/>
                    <a:gd name="connsiteX293" fmla="*/ 1061290 w 2663919"/>
                    <a:gd name="connsiteY293" fmla="*/ 251239 h 1021622"/>
                    <a:gd name="connsiteX294" fmla="*/ 1062065 w 2663919"/>
                    <a:gd name="connsiteY294" fmla="*/ 252015 h 1021622"/>
                    <a:gd name="connsiteX295" fmla="*/ 1060514 w 2663919"/>
                    <a:gd name="connsiteY295" fmla="*/ 259000 h 1021622"/>
                    <a:gd name="connsiteX296" fmla="*/ 1055859 w 2663919"/>
                    <a:gd name="connsiteY296" fmla="*/ 260552 h 1021622"/>
                    <a:gd name="connsiteX297" fmla="*/ 1041119 w 2663919"/>
                    <a:gd name="connsiteY297" fmla="*/ 259776 h 1021622"/>
                    <a:gd name="connsiteX298" fmla="*/ 1033361 w 2663919"/>
                    <a:gd name="connsiteY298" fmla="*/ 262105 h 1021622"/>
                    <a:gd name="connsiteX299" fmla="*/ 1010087 w 2663919"/>
                    <a:gd name="connsiteY299" fmla="*/ 262881 h 1021622"/>
                    <a:gd name="connsiteX300" fmla="*/ 969745 w 2663919"/>
                    <a:gd name="connsiteY300" fmla="*/ 265986 h 1021622"/>
                    <a:gd name="connsiteX301" fmla="*/ 964315 w 2663919"/>
                    <a:gd name="connsiteY301" fmla="*/ 281508 h 1021622"/>
                    <a:gd name="connsiteX302" fmla="*/ 964315 w 2663919"/>
                    <a:gd name="connsiteY302" fmla="*/ 292374 h 1021622"/>
                    <a:gd name="connsiteX303" fmla="*/ 985261 w 2663919"/>
                    <a:gd name="connsiteY303" fmla="*/ 304017 h 1021622"/>
                    <a:gd name="connsiteX304" fmla="*/ 994571 w 2663919"/>
                    <a:gd name="connsiteY304" fmla="*/ 319540 h 1021622"/>
                    <a:gd name="connsiteX305" fmla="*/ 968194 w 2663919"/>
                    <a:gd name="connsiteY305" fmla="*/ 311002 h 1021622"/>
                    <a:gd name="connsiteX306" fmla="*/ 932507 w 2663919"/>
                    <a:gd name="connsiteY306" fmla="*/ 301688 h 1021622"/>
                    <a:gd name="connsiteX307" fmla="*/ 920870 w 2663919"/>
                    <a:gd name="connsiteY307" fmla="*/ 296255 h 1021622"/>
                    <a:gd name="connsiteX308" fmla="*/ 910785 w 2663919"/>
                    <a:gd name="connsiteY308" fmla="*/ 304017 h 1021622"/>
                    <a:gd name="connsiteX309" fmla="*/ 916991 w 2663919"/>
                    <a:gd name="connsiteY309" fmla="*/ 306345 h 1021622"/>
                    <a:gd name="connsiteX310" fmla="*/ 925525 w 2663919"/>
                    <a:gd name="connsiteY310" fmla="*/ 311778 h 1021622"/>
                    <a:gd name="connsiteX311" fmla="*/ 912337 w 2663919"/>
                    <a:gd name="connsiteY311" fmla="*/ 314107 h 1021622"/>
                    <a:gd name="connsiteX312" fmla="*/ 895269 w 2663919"/>
                    <a:gd name="connsiteY312" fmla="*/ 317211 h 1021622"/>
                    <a:gd name="connsiteX313" fmla="*/ 916216 w 2663919"/>
                    <a:gd name="connsiteY313" fmla="*/ 333510 h 1021622"/>
                    <a:gd name="connsiteX314" fmla="*/ 930180 w 2663919"/>
                    <a:gd name="connsiteY314" fmla="*/ 341272 h 1021622"/>
                    <a:gd name="connsiteX315" fmla="*/ 927853 w 2663919"/>
                    <a:gd name="connsiteY315" fmla="*/ 345929 h 1021622"/>
                    <a:gd name="connsiteX316" fmla="*/ 910009 w 2663919"/>
                    <a:gd name="connsiteY316" fmla="*/ 336615 h 1021622"/>
                    <a:gd name="connsiteX317" fmla="*/ 883632 w 2663919"/>
                    <a:gd name="connsiteY317" fmla="*/ 334286 h 1021622"/>
                    <a:gd name="connsiteX318" fmla="*/ 882856 w 2663919"/>
                    <a:gd name="connsiteY318" fmla="*/ 324196 h 1021622"/>
                    <a:gd name="connsiteX319" fmla="*/ 886735 w 2663919"/>
                    <a:gd name="connsiteY319" fmla="*/ 308674 h 1021622"/>
                    <a:gd name="connsiteX320" fmla="*/ 879753 w 2663919"/>
                    <a:gd name="connsiteY320" fmla="*/ 289270 h 1021622"/>
                    <a:gd name="connsiteX321" fmla="*/ 875874 w 2663919"/>
                    <a:gd name="connsiteY321" fmla="*/ 295479 h 1021622"/>
                    <a:gd name="connsiteX322" fmla="*/ 871995 w 2663919"/>
                    <a:gd name="connsiteY322" fmla="*/ 311778 h 1021622"/>
                    <a:gd name="connsiteX323" fmla="*/ 853376 w 2663919"/>
                    <a:gd name="connsiteY323" fmla="*/ 321092 h 1021622"/>
                    <a:gd name="connsiteX324" fmla="*/ 847169 w 2663919"/>
                    <a:gd name="connsiteY324" fmla="*/ 330406 h 1021622"/>
                    <a:gd name="connsiteX325" fmla="*/ 865013 w 2663919"/>
                    <a:gd name="connsiteY325" fmla="*/ 352138 h 1021622"/>
                    <a:gd name="connsiteX326" fmla="*/ 855703 w 2663919"/>
                    <a:gd name="connsiteY326" fmla="*/ 378527 h 1021622"/>
                    <a:gd name="connsiteX327" fmla="*/ 856479 w 2663919"/>
                    <a:gd name="connsiteY327" fmla="*/ 394050 h 1021622"/>
                    <a:gd name="connsiteX328" fmla="*/ 868116 w 2663919"/>
                    <a:gd name="connsiteY328" fmla="*/ 396378 h 1021622"/>
                    <a:gd name="connsiteX329" fmla="*/ 885959 w 2663919"/>
                    <a:gd name="connsiteY329" fmla="*/ 392497 h 1021622"/>
                    <a:gd name="connsiteX330" fmla="*/ 916216 w 2663919"/>
                    <a:gd name="connsiteY330" fmla="*/ 402587 h 1021622"/>
                    <a:gd name="connsiteX331" fmla="*/ 921646 w 2663919"/>
                    <a:gd name="connsiteY331" fmla="*/ 414229 h 1021622"/>
                    <a:gd name="connsiteX332" fmla="*/ 914664 w 2663919"/>
                    <a:gd name="connsiteY332" fmla="*/ 425872 h 1021622"/>
                    <a:gd name="connsiteX333" fmla="*/ 932507 w 2663919"/>
                    <a:gd name="connsiteY333" fmla="*/ 437514 h 1021622"/>
                    <a:gd name="connsiteX334" fmla="*/ 914664 w 2663919"/>
                    <a:gd name="connsiteY334" fmla="*/ 435962 h 1021622"/>
                    <a:gd name="connsiteX335" fmla="*/ 907682 w 2663919"/>
                    <a:gd name="connsiteY335" fmla="*/ 425872 h 1021622"/>
                    <a:gd name="connsiteX336" fmla="*/ 911561 w 2663919"/>
                    <a:gd name="connsiteY336" fmla="*/ 414229 h 1021622"/>
                    <a:gd name="connsiteX337" fmla="*/ 903803 w 2663919"/>
                    <a:gd name="connsiteY337" fmla="*/ 404140 h 1021622"/>
                    <a:gd name="connsiteX338" fmla="*/ 893717 w 2663919"/>
                    <a:gd name="connsiteY338" fmla="*/ 397930 h 1021622"/>
                    <a:gd name="connsiteX339" fmla="*/ 869668 w 2663919"/>
                    <a:gd name="connsiteY339" fmla="*/ 404140 h 1021622"/>
                    <a:gd name="connsiteX340" fmla="*/ 872771 w 2663919"/>
                    <a:gd name="connsiteY340" fmla="*/ 425872 h 1021622"/>
                    <a:gd name="connsiteX341" fmla="*/ 859582 w 2663919"/>
                    <a:gd name="connsiteY341" fmla="*/ 444499 h 1021622"/>
                    <a:gd name="connsiteX342" fmla="*/ 847945 w 2663919"/>
                    <a:gd name="connsiteY342" fmla="*/ 454589 h 1021622"/>
                    <a:gd name="connsiteX343" fmla="*/ 833981 w 2663919"/>
                    <a:gd name="connsiteY343" fmla="*/ 467007 h 1021622"/>
                    <a:gd name="connsiteX344" fmla="*/ 820017 w 2663919"/>
                    <a:gd name="connsiteY344" fmla="*/ 467007 h 1021622"/>
                    <a:gd name="connsiteX345" fmla="*/ 802173 w 2663919"/>
                    <a:gd name="connsiteY345" fmla="*/ 468560 h 1021622"/>
                    <a:gd name="connsiteX346" fmla="*/ 789761 w 2663919"/>
                    <a:gd name="connsiteY346" fmla="*/ 464679 h 1021622"/>
                    <a:gd name="connsiteX347" fmla="*/ 782003 w 2663919"/>
                    <a:gd name="connsiteY347" fmla="*/ 457694 h 1021622"/>
                    <a:gd name="connsiteX348" fmla="*/ 790536 w 2663919"/>
                    <a:gd name="connsiteY348" fmla="*/ 460022 h 1021622"/>
                    <a:gd name="connsiteX349" fmla="*/ 799846 w 2663919"/>
                    <a:gd name="connsiteY349" fmla="*/ 459246 h 1021622"/>
                    <a:gd name="connsiteX350" fmla="*/ 809156 w 2663919"/>
                    <a:gd name="connsiteY350" fmla="*/ 463127 h 1021622"/>
                    <a:gd name="connsiteX351" fmla="*/ 816913 w 2663919"/>
                    <a:gd name="connsiteY351" fmla="*/ 460022 h 1021622"/>
                    <a:gd name="connsiteX352" fmla="*/ 820792 w 2663919"/>
                    <a:gd name="connsiteY352" fmla="*/ 456141 h 1021622"/>
                    <a:gd name="connsiteX353" fmla="*/ 827775 w 2663919"/>
                    <a:gd name="connsiteY353" fmla="*/ 450708 h 1021622"/>
                    <a:gd name="connsiteX354" fmla="*/ 832429 w 2663919"/>
                    <a:gd name="connsiteY354" fmla="*/ 442171 h 1021622"/>
                    <a:gd name="connsiteX355" fmla="*/ 836308 w 2663919"/>
                    <a:gd name="connsiteY355" fmla="*/ 436738 h 1021622"/>
                    <a:gd name="connsiteX356" fmla="*/ 844066 w 2663919"/>
                    <a:gd name="connsiteY356" fmla="*/ 431305 h 1021622"/>
                    <a:gd name="connsiteX357" fmla="*/ 847169 w 2663919"/>
                    <a:gd name="connsiteY357" fmla="*/ 423543 h 1021622"/>
                    <a:gd name="connsiteX358" fmla="*/ 851048 w 2663919"/>
                    <a:gd name="connsiteY358" fmla="*/ 413453 h 1021622"/>
                    <a:gd name="connsiteX359" fmla="*/ 851824 w 2663919"/>
                    <a:gd name="connsiteY359" fmla="*/ 408020 h 1021622"/>
                    <a:gd name="connsiteX360" fmla="*/ 839412 w 2663919"/>
                    <a:gd name="connsiteY360" fmla="*/ 394826 h 1021622"/>
                    <a:gd name="connsiteX361" fmla="*/ 838636 w 2663919"/>
                    <a:gd name="connsiteY361" fmla="*/ 378527 h 1021622"/>
                    <a:gd name="connsiteX362" fmla="*/ 838636 w 2663919"/>
                    <a:gd name="connsiteY362" fmla="*/ 363780 h 1021622"/>
                    <a:gd name="connsiteX363" fmla="*/ 842515 w 2663919"/>
                    <a:gd name="connsiteY363" fmla="*/ 347481 h 1021622"/>
                    <a:gd name="connsiteX364" fmla="*/ 830102 w 2663919"/>
                    <a:gd name="connsiteY364" fmla="*/ 329630 h 1021622"/>
                    <a:gd name="connsiteX365" fmla="*/ 835533 w 2663919"/>
                    <a:gd name="connsiteY365" fmla="*/ 317987 h 1021622"/>
                    <a:gd name="connsiteX366" fmla="*/ 842515 w 2663919"/>
                    <a:gd name="connsiteY366" fmla="*/ 291598 h 1021622"/>
                    <a:gd name="connsiteX367" fmla="*/ 823120 w 2663919"/>
                    <a:gd name="connsiteY367" fmla="*/ 285389 h 1021622"/>
                    <a:gd name="connsiteX368" fmla="*/ 793640 w 2663919"/>
                    <a:gd name="connsiteY368" fmla="*/ 283837 h 1021622"/>
                    <a:gd name="connsiteX369" fmla="*/ 785106 w 2663919"/>
                    <a:gd name="connsiteY369" fmla="*/ 292374 h 1021622"/>
                    <a:gd name="connsiteX370" fmla="*/ 775021 w 2663919"/>
                    <a:gd name="connsiteY370" fmla="*/ 314883 h 1021622"/>
                    <a:gd name="connsiteX371" fmla="*/ 754074 w 2663919"/>
                    <a:gd name="connsiteY371" fmla="*/ 331182 h 1021622"/>
                    <a:gd name="connsiteX372" fmla="*/ 747868 w 2663919"/>
                    <a:gd name="connsiteY372" fmla="*/ 345152 h 1021622"/>
                    <a:gd name="connsiteX373" fmla="*/ 756401 w 2663919"/>
                    <a:gd name="connsiteY373" fmla="*/ 347481 h 1021622"/>
                    <a:gd name="connsiteX374" fmla="*/ 754850 w 2663919"/>
                    <a:gd name="connsiteY374" fmla="*/ 359899 h 1021622"/>
                    <a:gd name="connsiteX375" fmla="*/ 754074 w 2663919"/>
                    <a:gd name="connsiteY375" fmla="*/ 367661 h 1021622"/>
                    <a:gd name="connsiteX376" fmla="*/ 748644 w 2663919"/>
                    <a:gd name="connsiteY376" fmla="*/ 378527 h 1021622"/>
                    <a:gd name="connsiteX377" fmla="*/ 767263 w 2663919"/>
                    <a:gd name="connsiteY377" fmla="*/ 385512 h 1021622"/>
                    <a:gd name="connsiteX378" fmla="*/ 774245 w 2663919"/>
                    <a:gd name="connsiteY378" fmla="*/ 397930 h 1021622"/>
                    <a:gd name="connsiteX379" fmla="*/ 783554 w 2663919"/>
                    <a:gd name="connsiteY379" fmla="*/ 402587 h 1021622"/>
                    <a:gd name="connsiteX380" fmla="*/ 774245 w 2663919"/>
                    <a:gd name="connsiteY380" fmla="*/ 418110 h 1021622"/>
                    <a:gd name="connsiteX381" fmla="*/ 755626 w 2663919"/>
                    <a:gd name="connsiteY381" fmla="*/ 403363 h 1021622"/>
                    <a:gd name="connsiteX382" fmla="*/ 730800 w 2663919"/>
                    <a:gd name="connsiteY382" fmla="*/ 392497 h 1021622"/>
                    <a:gd name="connsiteX383" fmla="*/ 709854 w 2663919"/>
                    <a:gd name="connsiteY383" fmla="*/ 383960 h 1021622"/>
                    <a:gd name="connsiteX384" fmla="*/ 681149 w 2663919"/>
                    <a:gd name="connsiteY384" fmla="*/ 376198 h 1021622"/>
                    <a:gd name="connsiteX385" fmla="*/ 652445 w 2663919"/>
                    <a:gd name="connsiteY385" fmla="*/ 373870 h 1021622"/>
                    <a:gd name="connsiteX386" fmla="*/ 640808 w 2663919"/>
                    <a:gd name="connsiteY386" fmla="*/ 365332 h 1021622"/>
                    <a:gd name="connsiteX387" fmla="*/ 622189 w 2663919"/>
                    <a:gd name="connsiteY387" fmla="*/ 359123 h 1021622"/>
                    <a:gd name="connsiteX388" fmla="*/ 626843 w 2663919"/>
                    <a:gd name="connsiteY388" fmla="*/ 372318 h 1021622"/>
                    <a:gd name="connsiteX389" fmla="*/ 638480 w 2663919"/>
                    <a:gd name="connsiteY389" fmla="*/ 376974 h 1021622"/>
                    <a:gd name="connsiteX390" fmla="*/ 648566 w 2663919"/>
                    <a:gd name="connsiteY390" fmla="*/ 383960 h 1021622"/>
                    <a:gd name="connsiteX391" fmla="*/ 655548 w 2663919"/>
                    <a:gd name="connsiteY391" fmla="*/ 397154 h 1021622"/>
                    <a:gd name="connsiteX392" fmla="*/ 650893 w 2663919"/>
                    <a:gd name="connsiteY392" fmla="*/ 405692 h 1021622"/>
                    <a:gd name="connsiteX393" fmla="*/ 640032 w 2663919"/>
                    <a:gd name="connsiteY393" fmla="*/ 411125 h 1021622"/>
                    <a:gd name="connsiteX394" fmla="*/ 632274 w 2663919"/>
                    <a:gd name="connsiteY394" fmla="*/ 414229 h 1021622"/>
                    <a:gd name="connsiteX395" fmla="*/ 632274 w 2663919"/>
                    <a:gd name="connsiteY395" fmla="*/ 404916 h 1021622"/>
                    <a:gd name="connsiteX396" fmla="*/ 622964 w 2663919"/>
                    <a:gd name="connsiteY396" fmla="*/ 397930 h 1021622"/>
                    <a:gd name="connsiteX397" fmla="*/ 598915 w 2663919"/>
                    <a:gd name="connsiteY397" fmla="*/ 409573 h 1021622"/>
                    <a:gd name="connsiteX398" fmla="*/ 572538 w 2663919"/>
                    <a:gd name="connsiteY398" fmla="*/ 409573 h 1021622"/>
                    <a:gd name="connsiteX399" fmla="*/ 557798 w 2663919"/>
                    <a:gd name="connsiteY399" fmla="*/ 420439 h 1021622"/>
                    <a:gd name="connsiteX400" fmla="*/ 536851 w 2663919"/>
                    <a:gd name="connsiteY400" fmla="*/ 418886 h 1021622"/>
                    <a:gd name="connsiteX401" fmla="*/ 540730 w 2663919"/>
                    <a:gd name="connsiteY401" fmla="*/ 415006 h 1021622"/>
                    <a:gd name="connsiteX402" fmla="*/ 544609 w 2663919"/>
                    <a:gd name="connsiteY402" fmla="*/ 410349 h 1021622"/>
                    <a:gd name="connsiteX403" fmla="*/ 547712 w 2663919"/>
                    <a:gd name="connsiteY403" fmla="*/ 399483 h 1021622"/>
                    <a:gd name="connsiteX404" fmla="*/ 526766 w 2663919"/>
                    <a:gd name="connsiteY404" fmla="*/ 405692 h 1021622"/>
                    <a:gd name="connsiteX405" fmla="*/ 523663 w 2663919"/>
                    <a:gd name="connsiteY405" fmla="*/ 414229 h 1021622"/>
                    <a:gd name="connsiteX406" fmla="*/ 516680 w 2663919"/>
                    <a:gd name="connsiteY406" fmla="*/ 410349 h 1021622"/>
                    <a:gd name="connsiteX407" fmla="*/ 480994 w 2663919"/>
                    <a:gd name="connsiteY407" fmla="*/ 421215 h 1021622"/>
                    <a:gd name="connsiteX408" fmla="*/ 466254 w 2663919"/>
                    <a:gd name="connsiteY408" fmla="*/ 430529 h 1021622"/>
                    <a:gd name="connsiteX409" fmla="*/ 449186 w 2663919"/>
                    <a:gd name="connsiteY409" fmla="*/ 435962 h 1021622"/>
                    <a:gd name="connsiteX410" fmla="*/ 446083 w 2663919"/>
                    <a:gd name="connsiteY410" fmla="*/ 452261 h 1021622"/>
                    <a:gd name="connsiteX411" fmla="*/ 419706 w 2663919"/>
                    <a:gd name="connsiteY411" fmla="*/ 455365 h 1021622"/>
                    <a:gd name="connsiteX412" fmla="*/ 407293 w 2663919"/>
                    <a:gd name="connsiteY412" fmla="*/ 443723 h 1021622"/>
                    <a:gd name="connsiteX413" fmla="*/ 406517 w 2663919"/>
                    <a:gd name="connsiteY413" fmla="*/ 433633 h 1021622"/>
                    <a:gd name="connsiteX414" fmla="*/ 417378 w 2663919"/>
                    <a:gd name="connsiteY414" fmla="*/ 429752 h 1021622"/>
                    <a:gd name="connsiteX415" fmla="*/ 431343 w 2663919"/>
                    <a:gd name="connsiteY415" fmla="*/ 428976 h 1021622"/>
                    <a:gd name="connsiteX416" fmla="*/ 422033 w 2663919"/>
                    <a:gd name="connsiteY416" fmla="*/ 414229 h 1021622"/>
                    <a:gd name="connsiteX417" fmla="*/ 401862 w 2663919"/>
                    <a:gd name="connsiteY417" fmla="*/ 408796 h 1021622"/>
                    <a:gd name="connsiteX418" fmla="*/ 382468 w 2663919"/>
                    <a:gd name="connsiteY418" fmla="*/ 406468 h 1021622"/>
                    <a:gd name="connsiteX419" fmla="*/ 385571 w 2663919"/>
                    <a:gd name="connsiteY419" fmla="*/ 412677 h 1021622"/>
                    <a:gd name="connsiteX420" fmla="*/ 390225 w 2663919"/>
                    <a:gd name="connsiteY420" fmla="*/ 423543 h 1021622"/>
                    <a:gd name="connsiteX421" fmla="*/ 384019 w 2663919"/>
                    <a:gd name="connsiteY421" fmla="*/ 440618 h 1021622"/>
                    <a:gd name="connsiteX422" fmla="*/ 389450 w 2663919"/>
                    <a:gd name="connsiteY422" fmla="*/ 446051 h 1021622"/>
                    <a:gd name="connsiteX423" fmla="*/ 394880 w 2663919"/>
                    <a:gd name="connsiteY423" fmla="*/ 460022 h 1021622"/>
                    <a:gd name="connsiteX424" fmla="*/ 390225 w 2663919"/>
                    <a:gd name="connsiteY424" fmla="*/ 471664 h 1021622"/>
                    <a:gd name="connsiteX425" fmla="*/ 383243 w 2663919"/>
                    <a:gd name="connsiteY425" fmla="*/ 471664 h 1021622"/>
                    <a:gd name="connsiteX426" fmla="*/ 378589 w 2663919"/>
                    <a:gd name="connsiteY426" fmla="*/ 467007 h 1021622"/>
                    <a:gd name="connsiteX427" fmla="*/ 363073 w 2663919"/>
                    <a:gd name="connsiteY427" fmla="*/ 463903 h 1021622"/>
                    <a:gd name="connsiteX428" fmla="*/ 352987 w 2663919"/>
                    <a:gd name="connsiteY428" fmla="*/ 468560 h 1021622"/>
                    <a:gd name="connsiteX429" fmla="*/ 339023 w 2663919"/>
                    <a:gd name="connsiteY429" fmla="*/ 474769 h 1021622"/>
                    <a:gd name="connsiteX430" fmla="*/ 324283 w 2663919"/>
                    <a:gd name="connsiteY430" fmla="*/ 485635 h 1021622"/>
                    <a:gd name="connsiteX431" fmla="*/ 325059 w 2663919"/>
                    <a:gd name="connsiteY431" fmla="*/ 499606 h 1021622"/>
                    <a:gd name="connsiteX432" fmla="*/ 331265 w 2663919"/>
                    <a:gd name="connsiteY432" fmla="*/ 512024 h 1021622"/>
                    <a:gd name="connsiteX433" fmla="*/ 312646 w 2663919"/>
                    <a:gd name="connsiteY433" fmla="*/ 511248 h 1021622"/>
                    <a:gd name="connsiteX434" fmla="*/ 296354 w 2663919"/>
                    <a:gd name="connsiteY434" fmla="*/ 507367 h 1021622"/>
                    <a:gd name="connsiteX435" fmla="*/ 278511 w 2663919"/>
                    <a:gd name="connsiteY435" fmla="*/ 496501 h 1021622"/>
                    <a:gd name="connsiteX436" fmla="*/ 269201 w 2663919"/>
                    <a:gd name="connsiteY436" fmla="*/ 505039 h 1021622"/>
                    <a:gd name="connsiteX437" fmla="*/ 273856 w 2663919"/>
                    <a:gd name="connsiteY437" fmla="*/ 514352 h 1021622"/>
                    <a:gd name="connsiteX438" fmla="*/ 289372 w 2663919"/>
                    <a:gd name="connsiteY438" fmla="*/ 519785 h 1021622"/>
                    <a:gd name="connsiteX439" fmla="*/ 290924 w 2663919"/>
                    <a:gd name="connsiteY439" fmla="*/ 529099 h 1021622"/>
                    <a:gd name="connsiteX440" fmla="*/ 279287 w 2663919"/>
                    <a:gd name="connsiteY440" fmla="*/ 530651 h 1021622"/>
                    <a:gd name="connsiteX441" fmla="*/ 266874 w 2663919"/>
                    <a:gd name="connsiteY441" fmla="*/ 526771 h 1021622"/>
                    <a:gd name="connsiteX442" fmla="*/ 252910 w 2663919"/>
                    <a:gd name="connsiteY442" fmla="*/ 519009 h 1021622"/>
                    <a:gd name="connsiteX443" fmla="*/ 245152 w 2663919"/>
                    <a:gd name="connsiteY443" fmla="*/ 509695 h 1021622"/>
                    <a:gd name="connsiteX444" fmla="*/ 241273 w 2663919"/>
                    <a:gd name="connsiteY444" fmla="*/ 498053 h 1021622"/>
                    <a:gd name="connsiteX445" fmla="*/ 242048 w 2663919"/>
                    <a:gd name="connsiteY445" fmla="*/ 487963 h 1021622"/>
                    <a:gd name="connsiteX446" fmla="*/ 242824 w 2663919"/>
                    <a:gd name="connsiteY446" fmla="*/ 477873 h 1021622"/>
                    <a:gd name="connsiteX447" fmla="*/ 231187 w 2663919"/>
                    <a:gd name="connsiteY447" fmla="*/ 469336 h 1021622"/>
                    <a:gd name="connsiteX448" fmla="*/ 221878 w 2663919"/>
                    <a:gd name="connsiteY448" fmla="*/ 462351 h 1021622"/>
                    <a:gd name="connsiteX449" fmla="*/ 206362 w 2663919"/>
                    <a:gd name="connsiteY449" fmla="*/ 449932 h 1021622"/>
                    <a:gd name="connsiteX450" fmla="*/ 200931 w 2663919"/>
                    <a:gd name="connsiteY450" fmla="*/ 444499 h 1021622"/>
                    <a:gd name="connsiteX451" fmla="*/ 213344 w 2663919"/>
                    <a:gd name="connsiteY451" fmla="*/ 449156 h 1021622"/>
                    <a:gd name="connsiteX452" fmla="*/ 235066 w 2663919"/>
                    <a:gd name="connsiteY452" fmla="*/ 458470 h 1021622"/>
                    <a:gd name="connsiteX453" fmla="*/ 262219 w 2663919"/>
                    <a:gd name="connsiteY453" fmla="*/ 467007 h 1021622"/>
                    <a:gd name="connsiteX454" fmla="*/ 298682 w 2663919"/>
                    <a:gd name="connsiteY454" fmla="*/ 473217 h 1021622"/>
                    <a:gd name="connsiteX455" fmla="*/ 343678 w 2663919"/>
                    <a:gd name="connsiteY455" fmla="*/ 453037 h 1021622"/>
                    <a:gd name="connsiteX456" fmla="*/ 342126 w 2663919"/>
                    <a:gd name="connsiteY456" fmla="*/ 434409 h 1021622"/>
                    <a:gd name="connsiteX457" fmla="*/ 332817 w 2663919"/>
                    <a:gd name="connsiteY457" fmla="*/ 427424 h 1021622"/>
                    <a:gd name="connsiteX458" fmla="*/ 319628 w 2663919"/>
                    <a:gd name="connsiteY458" fmla="*/ 419662 h 1021622"/>
                    <a:gd name="connsiteX459" fmla="*/ 306440 w 2663919"/>
                    <a:gd name="connsiteY459" fmla="*/ 412677 h 1021622"/>
                    <a:gd name="connsiteX460" fmla="*/ 283942 w 2663919"/>
                    <a:gd name="connsiteY460" fmla="*/ 401035 h 1021622"/>
                    <a:gd name="connsiteX461" fmla="*/ 247479 w 2663919"/>
                    <a:gd name="connsiteY461" fmla="*/ 387064 h 1021622"/>
                    <a:gd name="connsiteX462" fmla="*/ 239721 w 2663919"/>
                    <a:gd name="connsiteY462" fmla="*/ 386288 h 1021622"/>
                    <a:gd name="connsiteX463" fmla="*/ 228084 w 2663919"/>
                    <a:gd name="connsiteY463" fmla="*/ 386288 h 1021622"/>
                    <a:gd name="connsiteX464" fmla="*/ 214120 w 2663919"/>
                    <a:gd name="connsiteY464" fmla="*/ 385512 h 1021622"/>
                    <a:gd name="connsiteX465" fmla="*/ 205586 w 2663919"/>
                    <a:gd name="connsiteY465" fmla="*/ 380079 h 1021622"/>
                    <a:gd name="connsiteX466" fmla="*/ 217223 w 2663919"/>
                    <a:gd name="connsiteY466" fmla="*/ 376198 h 1021622"/>
                    <a:gd name="connsiteX467" fmla="*/ 207137 w 2663919"/>
                    <a:gd name="connsiteY467" fmla="*/ 372318 h 1021622"/>
                    <a:gd name="connsiteX468" fmla="*/ 196276 w 2663919"/>
                    <a:gd name="connsiteY468" fmla="*/ 374646 h 1021622"/>
                    <a:gd name="connsiteX469" fmla="*/ 186967 w 2663919"/>
                    <a:gd name="connsiteY469" fmla="*/ 373870 h 1021622"/>
                    <a:gd name="connsiteX470" fmla="*/ 186191 w 2663919"/>
                    <a:gd name="connsiteY470" fmla="*/ 373094 h 1021622"/>
                    <a:gd name="connsiteX471" fmla="*/ 178433 w 2663919"/>
                    <a:gd name="connsiteY471" fmla="*/ 378527 h 1021622"/>
                    <a:gd name="connsiteX472" fmla="*/ 165245 w 2663919"/>
                    <a:gd name="connsiteY472" fmla="*/ 384736 h 1021622"/>
                    <a:gd name="connsiteX473" fmla="*/ 154383 w 2663919"/>
                    <a:gd name="connsiteY473" fmla="*/ 394050 h 1021622"/>
                    <a:gd name="connsiteX474" fmla="*/ 148177 w 2663919"/>
                    <a:gd name="connsiteY474" fmla="*/ 398707 h 1021622"/>
                    <a:gd name="connsiteX475" fmla="*/ 145850 w 2663919"/>
                    <a:gd name="connsiteY475" fmla="*/ 407244 h 1021622"/>
                    <a:gd name="connsiteX476" fmla="*/ 148177 w 2663919"/>
                    <a:gd name="connsiteY476" fmla="*/ 415782 h 1021622"/>
                    <a:gd name="connsiteX477" fmla="*/ 157487 w 2663919"/>
                    <a:gd name="connsiteY477" fmla="*/ 421215 h 1021622"/>
                    <a:gd name="connsiteX478" fmla="*/ 168348 w 2663919"/>
                    <a:gd name="connsiteY478" fmla="*/ 432857 h 1021622"/>
                    <a:gd name="connsiteX479" fmla="*/ 159038 w 2663919"/>
                    <a:gd name="connsiteY479" fmla="*/ 444499 h 1021622"/>
                    <a:gd name="connsiteX480" fmla="*/ 154383 w 2663919"/>
                    <a:gd name="connsiteY480" fmla="*/ 453813 h 1021622"/>
                    <a:gd name="connsiteX481" fmla="*/ 169124 w 2663919"/>
                    <a:gd name="connsiteY481" fmla="*/ 477097 h 1021622"/>
                    <a:gd name="connsiteX482" fmla="*/ 163693 w 2663919"/>
                    <a:gd name="connsiteY482" fmla="*/ 486411 h 1021622"/>
                    <a:gd name="connsiteX483" fmla="*/ 166020 w 2663919"/>
                    <a:gd name="connsiteY483" fmla="*/ 498053 h 1021622"/>
                    <a:gd name="connsiteX484" fmla="*/ 162141 w 2663919"/>
                    <a:gd name="connsiteY484" fmla="*/ 502710 h 1021622"/>
                    <a:gd name="connsiteX485" fmla="*/ 169899 w 2663919"/>
                    <a:gd name="connsiteY485" fmla="*/ 508143 h 1021622"/>
                    <a:gd name="connsiteX486" fmla="*/ 167572 w 2663919"/>
                    <a:gd name="connsiteY486" fmla="*/ 515905 h 1021622"/>
                    <a:gd name="connsiteX487" fmla="*/ 176106 w 2663919"/>
                    <a:gd name="connsiteY487" fmla="*/ 524442 h 1021622"/>
                    <a:gd name="connsiteX488" fmla="*/ 166796 w 2663919"/>
                    <a:gd name="connsiteY488" fmla="*/ 532980 h 1021622"/>
                    <a:gd name="connsiteX489" fmla="*/ 186967 w 2663919"/>
                    <a:gd name="connsiteY489" fmla="*/ 548503 h 1021622"/>
                    <a:gd name="connsiteX490" fmla="*/ 190846 w 2663919"/>
                    <a:gd name="connsiteY490" fmla="*/ 560921 h 1021622"/>
                    <a:gd name="connsiteX491" fmla="*/ 167572 w 2663919"/>
                    <a:gd name="connsiteY491" fmla="*/ 583429 h 1021622"/>
                    <a:gd name="connsiteX492" fmla="*/ 143522 w 2663919"/>
                    <a:gd name="connsiteY492" fmla="*/ 602833 h 1021622"/>
                    <a:gd name="connsiteX493" fmla="*/ 135764 w 2663919"/>
                    <a:gd name="connsiteY493" fmla="*/ 612147 h 1021622"/>
                    <a:gd name="connsiteX494" fmla="*/ 141971 w 2663919"/>
                    <a:gd name="connsiteY494" fmla="*/ 609818 h 1021622"/>
                    <a:gd name="connsiteX495" fmla="*/ 152056 w 2663919"/>
                    <a:gd name="connsiteY495" fmla="*/ 619908 h 1021622"/>
                    <a:gd name="connsiteX496" fmla="*/ 166020 w 2663919"/>
                    <a:gd name="connsiteY496" fmla="*/ 623013 h 1021622"/>
                    <a:gd name="connsiteX497" fmla="*/ 159038 w 2663919"/>
                    <a:gd name="connsiteY497" fmla="*/ 625341 h 1021622"/>
                    <a:gd name="connsiteX498" fmla="*/ 144298 w 2663919"/>
                    <a:gd name="connsiteY498" fmla="*/ 630774 h 1021622"/>
                    <a:gd name="connsiteX499" fmla="*/ 136540 w 2663919"/>
                    <a:gd name="connsiteY499" fmla="*/ 636983 h 1021622"/>
                    <a:gd name="connsiteX500" fmla="*/ 133437 w 2663919"/>
                    <a:gd name="connsiteY500" fmla="*/ 647073 h 1021622"/>
                    <a:gd name="connsiteX501" fmla="*/ 128006 w 2663919"/>
                    <a:gd name="connsiteY501" fmla="*/ 654835 h 1021622"/>
                    <a:gd name="connsiteX502" fmla="*/ 128782 w 2663919"/>
                    <a:gd name="connsiteY502" fmla="*/ 664149 h 1021622"/>
                    <a:gd name="connsiteX503" fmla="*/ 131885 w 2663919"/>
                    <a:gd name="connsiteY503" fmla="*/ 672686 h 1021622"/>
                    <a:gd name="connsiteX504" fmla="*/ 128006 w 2663919"/>
                    <a:gd name="connsiteY504" fmla="*/ 678119 h 1021622"/>
                    <a:gd name="connsiteX505" fmla="*/ 130334 w 2663919"/>
                    <a:gd name="connsiteY505" fmla="*/ 686657 h 1021622"/>
                    <a:gd name="connsiteX506" fmla="*/ 131885 w 2663919"/>
                    <a:gd name="connsiteY506" fmla="*/ 695194 h 1021622"/>
                    <a:gd name="connsiteX507" fmla="*/ 136540 w 2663919"/>
                    <a:gd name="connsiteY507" fmla="*/ 704508 h 1021622"/>
                    <a:gd name="connsiteX508" fmla="*/ 140419 w 2663919"/>
                    <a:gd name="connsiteY508" fmla="*/ 715374 h 1021622"/>
                    <a:gd name="connsiteX509" fmla="*/ 148953 w 2663919"/>
                    <a:gd name="connsiteY509" fmla="*/ 717703 h 1021622"/>
                    <a:gd name="connsiteX510" fmla="*/ 156711 w 2663919"/>
                    <a:gd name="connsiteY510" fmla="*/ 721583 h 1021622"/>
                    <a:gd name="connsiteX511" fmla="*/ 165245 w 2663919"/>
                    <a:gd name="connsiteY511" fmla="*/ 721583 h 1021622"/>
                    <a:gd name="connsiteX512" fmla="*/ 179985 w 2663919"/>
                    <a:gd name="connsiteY512" fmla="*/ 725464 h 1021622"/>
                    <a:gd name="connsiteX513" fmla="*/ 181536 w 2663919"/>
                    <a:gd name="connsiteY513" fmla="*/ 736330 h 1021622"/>
                    <a:gd name="connsiteX514" fmla="*/ 183088 w 2663919"/>
                    <a:gd name="connsiteY514" fmla="*/ 747196 h 1021622"/>
                    <a:gd name="connsiteX515" fmla="*/ 190070 w 2663919"/>
                    <a:gd name="connsiteY515" fmla="*/ 756510 h 1021622"/>
                    <a:gd name="connsiteX516" fmla="*/ 199380 w 2663919"/>
                    <a:gd name="connsiteY516" fmla="*/ 765048 h 1021622"/>
                    <a:gd name="connsiteX517" fmla="*/ 207913 w 2663919"/>
                    <a:gd name="connsiteY517" fmla="*/ 772809 h 1021622"/>
                    <a:gd name="connsiteX518" fmla="*/ 200155 w 2663919"/>
                    <a:gd name="connsiteY518" fmla="*/ 779794 h 1021622"/>
                    <a:gd name="connsiteX519" fmla="*/ 189294 w 2663919"/>
                    <a:gd name="connsiteY519" fmla="*/ 778242 h 1021622"/>
                    <a:gd name="connsiteX520" fmla="*/ 191622 w 2663919"/>
                    <a:gd name="connsiteY520" fmla="*/ 792989 h 1021622"/>
                    <a:gd name="connsiteX521" fmla="*/ 197828 w 2663919"/>
                    <a:gd name="connsiteY521" fmla="*/ 801526 h 1021622"/>
                    <a:gd name="connsiteX522" fmla="*/ 204810 w 2663919"/>
                    <a:gd name="connsiteY522" fmla="*/ 797646 h 1021622"/>
                    <a:gd name="connsiteX523" fmla="*/ 214895 w 2663919"/>
                    <a:gd name="connsiteY523" fmla="*/ 797646 h 1021622"/>
                    <a:gd name="connsiteX524" fmla="*/ 227308 w 2663919"/>
                    <a:gd name="connsiteY524" fmla="*/ 799198 h 1021622"/>
                    <a:gd name="connsiteX525" fmla="*/ 229636 w 2663919"/>
                    <a:gd name="connsiteY525" fmla="*/ 810840 h 1021622"/>
                    <a:gd name="connsiteX526" fmla="*/ 232739 w 2663919"/>
                    <a:gd name="connsiteY526" fmla="*/ 819378 h 1021622"/>
                    <a:gd name="connsiteX527" fmla="*/ 244376 w 2663919"/>
                    <a:gd name="connsiteY527" fmla="*/ 822482 h 1021622"/>
                    <a:gd name="connsiteX528" fmla="*/ 251358 w 2663919"/>
                    <a:gd name="connsiteY528" fmla="*/ 834901 h 1021622"/>
                    <a:gd name="connsiteX529" fmla="*/ 257564 w 2663919"/>
                    <a:gd name="connsiteY529" fmla="*/ 838005 h 1021622"/>
                    <a:gd name="connsiteX530" fmla="*/ 265322 w 2663919"/>
                    <a:gd name="connsiteY530" fmla="*/ 841110 h 1021622"/>
                    <a:gd name="connsiteX531" fmla="*/ 273080 w 2663919"/>
                    <a:gd name="connsiteY531" fmla="*/ 840334 h 1021622"/>
                    <a:gd name="connsiteX532" fmla="*/ 281614 w 2663919"/>
                    <a:gd name="connsiteY532" fmla="*/ 839558 h 1021622"/>
                    <a:gd name="connsiteX533" fmla="*/ 288596 w 2663919"/>
                    <a:gd name="connsiteY533" fmla="*/ 848095 h 1021622"/>
                    <a:gd name="connsiteX534" fmla="*/ 301009 w 2663919"/>
                    <a:gd name="connsiteY534" fmla="*/ 850424 h 1021622"/>
                    <a:gd name="connsiteX535" fmla="*/ 314198 w 2663919"/>
                    <a:gd name="connsiteY535" fmla="*/ 853528 h 1021622"/>
                    <a:gd name="connsiteX536" fmla="*/ 323507 w 2663919"/>
                    <a:gd name="connsiteY536" fmla="*/ 858961 h 1021622"/>
                    <a:gd name="connsiteX537" fmla="*/ 318852 w 2663919"/>
                    <a:gd name="connsiteY537" fmla="*/ 865170 h 1021622"/>
                    <a:gd name="connsiteX538" fmla="*/ 322731 w 2663919"/>
                    <a:gd name="connsiteY538" fmla="*/ 869827 h 1021622"/>
                    <a:gd name="connsiteX539" fmla="*/ 317301 w 2663919"/>
                    <a:gd name="connsiteY539" fmla="*/ 873708 h 1021622"/>
                    <a:gd name="connsiteX540" fmla="*/ 320404 w 2663919"/>
                    <a:gd name="connsiteY540" fmla="*/ 879917 h 1021622"/>
                    <a:gd name="connsiteX541" fmla="*/ 317301 w 2663919"/>
                    <a:gd name="connsiteY541" fmla="*/ 889231 h 1021622"/>
                    <a:gd name="connsiteX542" fmla="*/ 304888 w 2663919"/>
                    <a:gd name="connsiteY542" fmla="*/ 889231 h 1021622"/>
                    <a:gd name="connsiteX543" fmla="*/ 292475 w 2663919"/>
                    <a:gd name="connsiteY543" fmla="*/ 897769 h 1021622"/>
                    <a:gd name="connsiteX544" fmla="*/ 292475 w 2663919"/>
                    <a:gd name="connsiteY544" fmla="*/ 905530 h 1021622"/>
                    <a:gd name="connsiteX545" fmla="*/ 308767 w 2663919"/>
                    <a:gd name="connsiteY545" fmla="*/ 905530 h 1021622"/>
                    <a:gd name="connsiteX546" fmla="*/ 289372 w 2663919"/>
                    <a:gd name="connsiteY546" fmla="*/ 917172 h 1021622"/>
                    <a:gd name="connsiteX547" fmla="*/ 295578 w 2663919"/>
                    <a:gd name="connsiteY547" fmla="*/ 925710 h 1021622"/>
                    <a:gd name="connsiteX548" fmla="*/ 286269 w 2663919"/>
                    <a:gd name="connsiteY548" fmla="*/ 935024 h 1021622"/>
                    <a:gd name="connsiteX549" fmla="*/ 277735 w 2663919"/>
                    <a:gd name="connsiteY549" fmla="*/ 942009 h 1021622"/>
                    <a:gd name="connsiteX550" fmla="*/ 273856 w 2663919"/>
                    <a:gd name="connsiteY550" fmla="*/ 945890 h 1021622"/>
                    <a:gd name="connsiteX551" fmla="*/ 286269 w 2663919"/>
                    <a:gd name="connsiteY551" fmla="*/ 955980 h 1021622"/>
                    <a:gd name="connsiteX552" fmla="*/ 314973 w 2663919"/>
                    <a:gd name="connsiteY552" fmla="*/ 976936 h 1021622"/>
                    <a:gd name="connsiteX553" fmla="*/ 318852 w 2663919"/>
                    <a:gd name="connsiteY553" fmla="*/ 980040 h 1021622"/>
                    <a:gd name="connsiteX554" fmla="*/ 325059 w 2663919"/>
                    <a:gd name="connsiteY554" fmla="*/ 976936 h 1021622"/>
                    <a:gd name="connsiteX555" fmla="*/ 343678 w 2663919"/>
                    <a:gd name="connsiteY555" fmla="*/ 982369 h 1021622"/>
                    <a:gd name="connsiteX556" fmla="*/ 367727 w 2663919"/>
                    <a:gd name="connsiteY556" fmla="*/ 984697 h 1021622"/>
                    <a:gd name="connsiteX557" fmla="*/ 377037 w 2663919"/>
                    <a:gd name="connsiteY557" fmla="*/ 990906 h 1021622"/>
                    <a:gd name="connsiteX558" fmla="*/ 386347 w 2663919"/>
                    <a:gd name="connsiteY558" fmla="*/ 995563 h 1021622"/>
                    <a:gd name="connsiteX559" fmla="*/ 402638 w 2663919"/>
                    <a:gd name="connsiteY559" fmla="*/ 993235 h 1021622"/>
                    <a:gd name="connsiteX560" fmla="*/ 408069 w 2663919"/>
                    <a:gd name="connsiteY560" fmla="*/ 995563 h 1021622"/>
                    <a:gd name="connsiteX561" fmla="*/ 412724 w 2663919"/>
                    <a:gd name="connsiteY561" fmla="*/ 1004877 h 1021622"/>
                    <a:gd name="connsiteX562" fmla="*/ 427464 w 2663919"/>
                    <a:gd name="connsiteY562" fmla="*/ 1011862 h 1021622"/>
                    <a:gd name="connsiteX563" fmla="*/ 439101 w 2663919"/>
                    <a:gd name="connsiteY563" fmla="*/ 1020400 h 1021622"/>
                    <a:gd name="connsiteX564" fmla="*/ 446083 w 2663919"/>
                    <a:gd name="connsiteY564" fmla="*/ 1020400 h 1021622"/>
                    <a:gd name="connsiteX565" fmla="*/ 456168 w 2663919"/>
                    <a:gd name="connsiteY565" fmla="*/ 1012638 h 1021622"/>
                    <a:gd name="connsiteX566" fmla="*/ 438325 w 2663919"/>
                    <a:gd name="connsiteY566" fmla="*/ 985473 h 1021622"/>
                    <a:gd name="connsiteX567" fmla="*/ 432118 w 2663919"/>
                    <a:gd name="connsiteY567" fmla="*/ 964517 h 1021622"/>
                    <a:gd name="connsiteX568" fmla="*/ 439876 w 2663919"/>
                    <a:gd name="connsiteY568" fmla="*/ 942009 h 1021622"/>
                    <a:gd name="connsiteX569" fmla="*/ 467805 w 2663919"/>
                    <a:gd name="connsiteY569" fmla="*/ 924934 h 1021622"/>
                    <a:gd name="connsiteX570" fmla="*/ 462375 w 2663919"/>
                    <a:gd name="connsiteY570" fmla="*/ 921829 h 1021622"/>
                    <a:gd name="connsiteX571" fmla="*/ 459271 w 2663919"/>
                    <a:gd name="connsiteY571" fmla="*/ 914844 h 1021622"/>
                    <a:gd name="connsiteX572" fmla="*/ 456944 w 2663919"/>
                    <a:gd name="connsiteY572" fmla="*/ 905530 h 1021622"/>
                    <a:gd name="connsiteX573" fmla="*/ 447634 w 2663919"/>
                    <a:gd name="connsiteY573" fmla="*/ 894664 h 1021622"/>
                    <a:gd name="connsiteX574" fmla="*/ 436773 w 2663919"/>
                    <a:gd name="connsiteY574" fmla="*/ 895440 h 1021622"/>
                    <a:gd name="connsiteX575" fmla="*/ 433670 w 2663919"/>
                    <a:gd name="connsiteY575" fmla="*/ 886903 h 1021622"/>
                    <a:gd name="connsiteX576" fmla="*/ 424360 w 2663919"/>
                    <a:gd name="connsiteY576" fmla="*/ 880693 h 1021622"/>
                    <a:gd name="connsiteX577" fmla="*/ 427464 w 2663919"/>
                    <a:gd name="connsiteY577" fmla="*/ 871380 h 1021622"/>
                    <a:gd name="connsiteX578" fmla="*/ 432894 w 2663919"/>
                    <a:gd name="connsiteY578" fmla="*/ 866723 h 1021622"/>
                    <a:gd name="connsiteX579" fmla="*/ 428239 w 2663919"/>
                    <a:gd name="connsiteY579" fmla="*/ 858961 h 1021622"/>
                    <a:gd name="connsiteX580" fmla="*/ 436773 w 2663919"/>
                    <a:gd name="connsiteY580" fmla="*/ 849648 h 1021622"/>
                    <a:gd name="connsiteX581" fmla="*/ 446083 w 2663919"/>
                    <a:gd name="connsiteY581" fmla="*/ 844215 h 1021622"/>
                    <a:gd name="connsiteX582" fmla="*/ 458496 w 2663919"/>
                    <a:gd name="connsiteY582" fmla="*/ 854304 h 1021622"/>
                    <a:gd name="connsiteX583" fmla="*/ 460047 w 2663919"/>
                    <a:gd name="connsiteY583" fmla="*/ 844991 h 1021622"/>
                    <a:gd name="connsiteX584" fmla="*/ 463926 w 2663919"/>
                    <a:gd name="connsiteY584" fmla="*/ 836453 h 1021622"/>
                    <a:gd name="connsiteX585" fmla="*/ 472460 w 2663919"/>
                    <a:gd name="connsiteY585" fmla="*/ 828692 h 1021622"/>
                    <a:gd name="connsiteX586" fmla="*/ 488752 w 2663919"/>
                    <a:gd name="connsiteY586" fmla="*/ 820930 h 1021622"/>
                    <a:gd name="connsiteX587" fmla="*/ 500389 w 2663919"/>
                    <a:gd name="connsiteY587" fmla="*/ 817826 h 1021622"/>
                    <a:gd name="connsiteX588" fmla="*/ 508922 w 2663919"/>
                    <a:gd name="connsiteY588" fmla="*/ 817826 h 1021622"/>
                    <a:gd name="connsiteX589" fmla="*/ 519784 w 2663919"/>
                    <a:gd name="connsiteY589" fmla="*/ 817826 h 1021622"/>
                    <a:gd name="connsiteX590" fmla="*/ 537627 w 2663919"/>
                    <a:gd name="connsiteY590" fmla="*/ 823259 h 1021622"/>
                    <a:gd name="connsiteX591" fmla="*/ 550815 w 2663919"/>
                    <a:gd name="connsiteY591" fmla="*/ 834125 h 1021622"/>
                    <a:gd name="connsiteX592" fmla="*/ 554694 w 2663919"/>
                    <a:gd name="connsiteY592" fmla="*/ 836453 h 1021622"/>
                    <a:gd name="connsiteX593" fmla="*/ 564004 w 2663919"/>
                    <a:gd name="connsiteY593" fmla="*/ 836453 h 1021622"/>
                    <a:gd name="connsiteX594" fmla="*/ 578744 w 2663919"/>
                    <a:gd name="connsiteY594" fmla="*/ 834901 h 1021622"/>
                    <a:gd name="connsiteX595" fmla="*/ 594260 w 2663919"/>
                    <a:gd name="connsiteY595" fmla="*/ 830244 h 1021622"/>
                    <a:gd name="connsiteX596" fmla="*/ 603569 w 2663919"/>
                    <a:gd name="connsiteY596" fmla="*/ 831020 h 1021622"/>
                    <a:gd name="connsiteX597" fmla="*/ 619085 w 2663919"/>
                    <a:gd name="connsiteY597" fmla="*/ 831796 h 1021622"/>
                    <a:gd name="connsiteX598" fmla="*/ 629171 w 2663919"/>
                    <a:gd name="connsiteY598" fmla="*/ 836453 h 1021622"/>
                    <a:gd name="connsiteX599" fmla="*/ 636929 w 2663919"/>
                    <a:gd name="connsiteY599" fmla="*/ 841110 h 1021622"/>
                    <a:gd name="connsiteX600" fmla="*/ 642359 w 2663919"/>
                    <a:gd name="connsiteY600" fmla="*/ 833349 h 1021622"/>
                    <a:gd name="connsiteX601" fmla="*/ 653996 w 2663919"/>
                    <a:gd name="connsiteY601" fmla="*/ 838005 h 1021622"/>
                    <a:gd name="connsiteX602" fmla="*/ 663306 w 2663919"/>
                    <a:gd name="connsiteY602" fmla="*/ 832572 h 1021622"/>
                    <a:gd name="connsiteX603" fmla="*/ 659427 w 2663919"/>
                    <a:gd name="connsiteY603" fmla="*/ 821706 h 1021622"/>
                    <a:gd name="connsiteX604" fmla="*/ 648566 w 2663919"/>
                    <a:gd name="connsiteY604" fmla="*/ 818602 h 1021622"/>
                    <a:gd name="connsiteX605" fmla="*/ 644687 w 2663919"/>
                    <a:gd name="connsiteY605" fmla="*/ 810064 h 1021622"/>
                    <a:gd name="connsiteX606" fmla="*/ 653996 w 2663919"/>
                    <a:gd name="connsiteY606" fmla="*/ 801526 h 1021622"/>
                    <a:gd name="connsiteX607" fmla="*/ 657099 w 2663919"/>
                    <a:gd name="connsiteY607" fmla="*/ 790660 h 1021622"/>
                    <a:gd name="connsiteX608" fmla="*/ 673391 w 2663919"/>
                    <a:gd name="connsiteY608" fmla="*/ 787556 h 1021622"/>
                    <a:gd name="connsiteX609" fmla="*/ 659427 w 2663919"/>
                    <a:gd name="connsiteY609" fmla="*/ 780571 h 1021622"/>
                    <a:gd name="connsiteX610" fmla="*/ 658651 w 2663919"/>
                    <a:gd name="connsiteY610" fmla="*/ 767376 h 1021622"/>
                    <a:gd name="connsiteX611" fmla="*/ 671840 w 2663919"/>
                    <a:gd name="connsiteY611" fmla="*/ 766600 h 1021622"/>
                    <a:gd name="connsiteX612" fmla="*/ 690459 w 2663919"/>
                    <a:gd name="connsiteY612" fmla="*/ 764271 h 1021622"/>
                    <a:gd name="connsiteX613" fmla="*/ 713733 w 2663919"/>
                    <a:gd name="connsiteY613" fmla="*/ 759615 h 1021622"/>
                    <a:gd name="connsiteX614" fmla="*/ 730024 w 2663919"/>
                    <a:gd name="connsiteY614" fmla="*/ 754958 h 1021622"/>
                    <a:gd name="connsiteX615" fmla="*/ 752522 w 2663919"/>
                    <a:gd name="connsiteY615" fmla="*/ 751077 h 1021622"/>
                    <a:gd name="connsiteX616" fmla="*/ 775021 w 2663919"/>
                    <a:gd name="connsiteY616" fmla="*/ 743315 h 1021622"/>
                    <a:gd name="connsiteX617" fmla="*/ 794415 w 2663919"/>
                    <a:gd name="connsiteY617" fmla="*/ 738659 h 1021622"/>
                    <a:gd name="connsiteX618" fmla="*/ 806828 w 2663919"/>
                    <a:gd name="connsiteY618" fmla="*/ 740211 h 1021622"/>
                    <a:gd name="connsiteX619" fmla="*/ 816913 w 2663919"/>
                    <a:gd name="connsiteY619" fmla="*/ 746420 h 1021622"/>
                    <a:gd name="connsiteX620" fmla="*/ 820017 w 2663919"/>
                    <a:gd name="connsiteY620" fmla="*/ 757286 h 1021622"/>
                    <a:gd name="connsiteX621" fmla="*/ 818465 w 2663919"/>
                    <a:gd name="connsiteY621" fmla="*/ 763495 h 1021622"/>
                    <a:gd name="connsiteX622" fmla="*/ 832429 w 2663919"/>
                    <a:gd name="connsiteY622" fmla="*/ 761167 h 1021622"/>
                    <a:gd name="connsiteX623" fmla="*/ 838636 w 2663919"/>
                    <a:gd name="connsiteY623" fmla="*/ 765048 h 1021622"/>
                    <a:gd name="connsiteX624" fmla="*/ 843291 w 2663919"/>
                    <a:gd name="connsiteY624" fmla="*/ 765824 h 1021622"/>
                    <a:gd name="connsiteX625" fmla="*/ 850273 w 2663919"/>
                    <a:gd name="connsiteY625" fmla="*/ 766600 h 1021622"/>
                    <a:gd name="connsiteX626" fmla="*/ 858806 w 2663919"/>
                    <a:gd name="connsiteY626" fmla="*/ 767376 h 1021622"/>
                    <a:gd name="connsiteX627" fmla="*/ 853376 w 2663919"/>
                    <a:gd name="connsiteY627" fmla="*/ 777466 h 1021622"/>
                    <a:gd name="connsiteX628" fmla="*/ 865013 w 2663919"/>
                    <a:gd name="connsiteY628" fmla="*/ 774361 h 1021622"/>
                    <a:gd name="connsiteX629" fmla="*/ 882080 w 2663919"/>
                    <a:gd name="connsiteY629" fmla="*/ 767376 h 1021622"/>
                    <a:gd name="connsiteX630" fmla="*/ 896045 w 2663919"/>
                    <a:gd name="connsiteY630" fmla="*/ 759615 h 1021622"/>
                    <a:gd name="connsiteX631" fmla="*/ 906130 w 2663919"/>
                    <a:gd name="connsiteY631" fmla="*/ 760391 h 1021622"/>
                    <a:gd name="connsiteX632" fmla="*/ 910785 w 2663919"/>
                    <a:gd name="connsiteY632" fmla="*/ 772033 h 1021622"/>
                    <a:gd name="connsiteX633" fmla="*/ 939489 w 2663919"/>
                    <a:gd name="connsiteY633" fmla="*/ 806183 h 1021622"/>
                    <a:gd name="connsiteX634" fmla="*/ 955781 w 2663919"/>
                    <a:gd name="connsiteY634" fmla="*/ 834125 h 1021622"/>
                    <a:gd name="connsiteX635" fmla="*/ 965091 w 2663919"/>
                    <a:gd name="connsiteY635" fmla="*/ 824035 h 1021622"/>
                    <a:gd name="connsiteX636" fmla="*/ 977503 w 2663919"/>
                    <a:gd name="connsiteY636" fmla="*/ 832572 h 1021622"/>
                    <a:gd name="connsiteX637" fmla="*/ 993019 w 2663919"/>
                    <a:gd name="connsiteY637" fmla="*/ 834901 h 1021622"/>
                    <a:gd name="connsiteX638" fmla="*/ 1008535 w 2663919"/>
                    <a:gd name="connsiteY638" fmla="*/ 830244 h 1021622"/>
                    <a:gd name="connsiteX639" fmla="*/ 1018621 w 2663919"/>
                    <a:gd name="connsiteY639" fmla="*/ 838782 h 1021622"/>
                    <a:gd name="connsiteX640" fmla="*/ 1027930 w 2663919"/>
                    <a:gd name="connsiteY640" fmla="*/ 846543 h 1021622"/>
                    <a:gd name="connsiteX641" fmla="*/ 1031033 w 2663919"/>
                    <a:gd name="connsiteY641" fmla="*/ 852752 h 1021622"/>
                    <a:gd name="connsiteX642" fmla="*/ 1038791 w 2663919"/>
                    <a:gd name="connsiteY642" fmla="*/ 858961 h 1021622"/>
                    <a:gd name="connsiteX643" fmla="*/ 1051204 w 2663919"/>
                    <a:gd name="connsiteY643" fmla="*/ 856633 h 1021622"/>
                    <a:gd name="connsiteX644" fmla="*/ 1056635 w 2663919"/>
                    <a:gd name="connsiteY644" fmla="*/ 857409 h 1021622"/>
                    <a:gd name="connsiteX645" fmla="*/ 1064393 w 2663919"/>
                    <a:gd name="connsiteY645" fmla="*/ 865947 h 1021622"/>
                    <a:gd name="connsiteX646" fmla="*/ 1072927 w 2663919"/>
                    <a:gd name="connsiteY646" fmla="*/ 865947 h 1021622"/>
                    <a:gd name="connsiteX647" fmla="*/ 1083787 w 2663919"/>
                    <a:gd name="connsiteY647" fmla="*/ 862066 h 1021622"/>
                    <a:gd name="connsiteX648" fmla="*/ 1097752 w 2663919"/>
                    <a:gd name="connsiteY648" fmla="*/ 855857 h 1021622"/>
                    <a:gd name="connsiteX649" fmla="*/ 1109389 w 2663919"/>
                    <a:gd name="connsiteY649" fmla="*/ 848871 h 1021622"/>
                    <a:gd name="connsiteX650" fmla="*/ 1119474 w 2663919"/>
                    <a:gd name="connsiteY650" fmla="*/ 841886 h 1021622"/>
                    <a:gd name="connsiteX651" fmla="*/ 1130335 w 2663919"/>
                    <a:gd name="connsiteY651" fmla="*/ 837229 h 1021622"/>
                    <a:gd name="connsiteX652" fmla="*/ 1141197 w 2663919"/>
                    <a:gd name="connsiteY652" fmla="*/ 835677 h 1021622"/>
                    <a:gd name="connsiteX653" fmla="*/ 1162919 w 2663919"/>
                    <a:gd name="connsiteY653" fmla="*/ 839558 h 1021622"/>
                    <a:gd name="connsiteX654" fmla="*/ 1168349 w 2663919"/>
                    <a:gd name="connsiteY654" fmla="*/ 848095 h 1021622"/>
                    <a:gd name="connsiteX655" fmla="*/ 1181538 w 2663919"/>
                    <a:gd name="connsiteY655" fmla="*/ 853528 h 1021622"/>
                    <a:gd name="connsiteX656" fmla="*/ 1193951 w 2663919"/>
                    <a:gd name="connsiteY656" fmla="*/ 852752 h 1021622"/>
                    <a:gd name="connsiteX657" fmla="*/ 1204812 w 2663919"/>
                    <a:gd name="connsiteY657" fmla="*/ 855857 h 1021622"/>
                    <a:gd name="connsiteX658" fmla="*/ 1218000 w 2663919"/>
                    <a:gd name="connsiteY658" fmla="*/ 849648 h 1021622"/>
                    <a:gd name="connsiteX659" fmla="*/ 1218776 w 2663919"/>
                    <a:gd name="connsiteY659" fmla="*/ 840334 h 1021622"/>
                    <a:gd name="connsiteX660" fmla="*/ 1213346 w 2663919"/>
                    <a:gd name="connsiteY660" fmla="*/ 827139 h 1021622"/>
                    <a:gd name="connsiteX661" fmla="*/ 1219552 w 2663919"/>
                    <a:gd name="connsiteY661" fmla="*/ 819378 h 1021622"/>
                    <a:gd name="connsiteX662" fmla="*/ 1228086 w 2663919"/>
                    <a:gd name="connsiteY662" fmla="*/ 813945 h 1021622"/>
                    <a:gd name="connsiteX663" fmla="*/ 1233516 w 2663919"/>
                    <a:gd name="connsiteY663" fmla="*/ 808512 h 1021622"/>
                    <a:gd name="connsiteX664" fmla="*/ 1245153 w 2663919"/>
                    <a:gd name="connsiteY664" fmla="*/ 813169 h 1021622"/>
                    <a:gd name="connsiteX665" fmla="*/ 1254463 w 2663919"/>
                    <a:gd name="connsiteY665" fmla="*/ 815497 h 1021622"/>
                    <a:gd name="connsiteX666" fmla="*/ 1266100 w 2663919"/>
                    <a:gd name="connsiteY666" fmla="*/ 820154 h 1021622"/>
                    <a:gd name="connsiteX667" fmla="*/ 1281615 w 2663919"/>
                    <a:gd name="connsiteY667" fmla="*/ 824811 h 1021622"/>
                    <a:gd name="connsiteX668" fmla="*/ 1283167 w 2663919"/>
                    <a:gd name="connsiteY668" fmla="*/ 838005 h 1021622"/>
                    <a:gd name="connsiteX669" fmla="*/ 1292477 w 2663919"/>
                    <a:gd name="connsiteY669" fmla="*/ 845767 h 1021622"/>
                    <a:gd name="connsiteX670" fmla="*/ 1306441 w 2663919"/>
                    <a:gd name="connsiteY670" fmla="*/ 849648 h 1021622"/>
                    <a:gd name="connsiteX671" fmla="*/ 1317302 w 2663919"/>
                    <a:gd name="connsiteY671" fmla="*/ 844215 h 1021622"/>
                    <a:gd name="connsiteX672" fmla="*/ 1331267 w 2663919"/>
                    <a:gd name="connsiteY672" fmla="*/ 842662 h 1021622"/>
                    <a:gd name="connsiteX673" fmla="*/ 1345231 w 2663919"/>
                    <a:gd name="connsiteY673" fmla="*/ 845767 h 1021622"/>
                    <a:gd name="connsiteX674" fmla="*/ 1356868 w 2663919"/>
                    <a:gd name="connsiteY674" fmla="*/ 848871 h 1021622"/>
                    <a:gd name="connsiteX675" fmla="*/ 1370056 w 2663919"/>
                    <a:gd name="connsiteY675" fmla="*/ 855081 h 1021622"/>
                    <a:gd name="connsiteX676" fmla="*/ 1378590 w 2663919"/>
                    <a:gd name="connsiteY676" fmla="*/ 863618 h 1021622"/>
                    <a:gd name="connsiteX677" fmla="*/ 1398761 w 2663919"/>
                    <a:gd name="connsiteY677" fmla="*/ 867499 h 1021622"/>
                    <a:gd name="connsiteX678" fmla="*/ 1419707 w 2663919"/>
                    <a:gd name="connsiteY678" fmla="*/ 867499 h 1021622"/>
                    <a:gd name="connsiteX679" fmla="*/ 1439878 w 2663919"/>
                    <a:gd name="connsiteY679" fmla="*/ 862066 h 1021622"/>
                    <a:gd name="connsiteX680" fmla="*/ 1452291 w 2663919"/>
                    <a:gd name="connsiteY680" fmla="*/ 857409 h 1021622"/>
                    <a:gd name="connsiteX681" fmla="*/ 1464704 w 2663919"/>
                    <a:gd name="connsiteY681" fmla="*/ 848871 h 1021622"/>
                    <a:gd name="connsiteX682" fmla="*/ 1484099 w 2663919"/>
                    <a:gd name="connsiteY682" fmla="*/ 849648 h 1021622"/>
                    <a:gd name="connsiteX683" fmla="*/ 1497287 w 2663919"/>
                    <a:gd name="connsiteY683" fmla="*/ 852752 h 1021622"/>
                    <a:gd name="connsiteX684" fmla="*/ 1512027 w 2663919"/>
                    <a:gd name="connsiteY684" fmla="*/ 856633 h 1021622"/>
                    <a:gd name="connsiteX685" fmla="*/ 1527543 w 2663919"/>
                    <a:gd name="connsiteY685" fmla="*/ 860514 h 1021622"/>
                    <a:gd name="connsiteX686" fmla="*/ 1542283 w 2663919"/>
                    <a:gd name="connsiteY686" fmla="*/ 852752 h 1021622"/>
                    <a:gd name="connsiteX687" fmla="*/ 1549265 w 2663919"/>
                    <a:gd name="connsiteY687" fmla="*/ 845767 h 1021622"/>
                    <a:gd name="connsiteX688" fmla="*/ 1557023 w 2663919"/>
                    <a:gd name="connsiteY688" fmla="*/ 829468 h 1021622"/>
                    <a:gd name="connsiteX689" fmla="*/ 1566333 w 2663919"/>
                    <a:gd name="connsiteY689" fmla="*/ 814721 h 1021622"/>
                    <a:gd name="connsiteX690" fmla="*/ 1573315 w 2663919"/>
                    <a:gd name="connsiteY690" fmla="*/ 806960 h 1021622"/>
                    <a:gd name="connsiteX691" fmla="*/ 1568660 w 2663919"/>
                    <a:gd name="connsiteY691" fmla="*/ 796093 h 1021622"/>
                    <a:gd name="connsiteX692" fmla="*/ 1567108 w 2663919"/>
                    <a:gd name="connsiteY692" fmla="*/ 787556 h 1021622"/>
                    <a:gd name="connsiteX693" fmla="*/ 1587279 w 2663919"/>
                    <a:gd name="connsiteY693" fmla="*/ 781347 h 1021622"/>
                    <a:gd name="connsiteX694" fmla="*/ 1610553 w 2663919"/>
                    <a:gd name="connsiteY694" fmla="*/ 779794 h 1021622"/>
                    <a:gd name="connsiteX695" fmla="*/ 1628397 w 2663919"/>
                    <a:gd name="connsiteY695" fmla="*/ 782899 h 1021622"/>
                    <a:gd name="connsiteX696" fmla="*/ 1647016 w 2663919"/>
                    <a:gd name="connsiteY696" fmla="*/ 788332 h 1021622"/>
                    <a:gd name="connsiteX697" fmla="*/ 1657101 w 2663919"/>
                    <a:gd name="connsiteY697" fmla="*/ 799974 h 1021622"/>
                    <a:gd name="connsiteX698" fmla="*/ 1664859 w 2663919"/>
                    <a:gd name="connsiteY698" fmla="*/ 813945 h 1021622"/>
                    <a:gd name="connsiteX699" fmla="*/ 1674169 w 2663919"/>
                    <a:gd name="connsiteY699" fmla="*/ 832572 h 1021622"/>
                    <a:gd name="connsiteX700" fmla="*/ 1681927 w 2663919"/>
                    <a:gd name="connsiteY700" fmla="*/ 851200 h 1021622"/>
                    <a:gd name="connsiteX701" fmla="*/ 1688133 w 2663919"/>
                    <a:gd name="connsiteY701" fmla="*/ 859737 h 1021622"/>
                    <a:gd name="connsiteX702" fmla="*/ 1703649 w 2663919"/>
                    <a:gd name="connsiteY702" fmla="*/ 865170 h 1021622"/>
                    <a:gd name="connsiteX703" fmla="*/ 1719165 w 2663919"/>
                    <a:gd name="connsiteY703" fmla="*/ 872156 h 1021622"/>
                    <a:gd name="connsiteX704" fmla="*/ 1730026 w 2663919"/>
                    <a:gd name="connsiteY704" fmla="*/ 879917 h 1021622"/>
                    <a:gd name="connsiteX705" fmla="*/ 1733129 w 2663919"/>
                    <a:gd name="connsiteY705" fmla="*/ 893112 h 1021622"/>
                    <a:gd name="connsiteX706" fmla="*/ 1748645 w 2663919"/>
                    <a:gd name="connsiteY706" fmla="*/ 899321 h 1021622"/>
                    <a:gd name="connsiteX707" fmla="*/ 1762609 w 2663919"/>
                    <a:gd name="connsiteY707" fmla="*/ 896216 h 1021622"/>
                    <a:gd name="connsiteX708" fmla="*/ 1778125 w 2663919"/>
                    <a:gd name="connsiteY708" fmla="*/ 890783 h 1021622"/>
                    <a:gd name="connsiteX709" fmla="*/ 1790538 w 2663919"/>
                    <a:gd name="connsiteY709" fmla="*/ 893888 h 1021622"/>
                    <a:gd name="connsiteX710" fmla="*/ 1791314 w 2663919"/>
                    <a:gd name="connsiteY710" fmla="*/ 907082 h 1021622"/>
                    <a:gd name="connsiteX711" fmla="*/ 1782780 w 2663919"/>
                    <a:gd name="connsiteY711" fmla="*/ 927262 h 1021622"/>
                    <a:gd name="connsiteX712" fmla="*/ 1773471 w 2663919"/>
                    <a:gd name="connsiteY712" fmla="*/ 938904 h 1021622"/>
                    <a:gd name="connsiteX713" fmla="*/ 1765713 w 2663919"/>
                    <a:gd name="connsiteY713" fmla="*/ 948994 h 1021622"/>
                    <a:gd name="connsiteX714" fmla="*/ 1751748 w 2663919"/>
                    <a:gd name="connsiteY714" fmla="*/ 948994 h 1021622"/>
                    <a:gd name="connsiteX715" fmla="*/ 1738560 w 2663919"/>
                    <a:gd name="connsiteY715" fmla="*/ 955203 h 1021622"/>
                    <a:gd name="connsiteX716" fmla="*/ 1736232 w 2663919"/>
                    <a:gd name="connsiteY716" fmla="*/ 966069 h 1021622"/>
                    <a:gd name="connsiteX717" fmla="*/ 1737008 w 2663919"/>
                    <a:gd name="connsiteY717" fmla="*/ 979264 h 1021622"/>
                    <a:gd name="connsiteX718" fmla="*/ 1737784 w 2663919"/>
                    <a:gd name="connsiteY718" fmla="*/ 994011 h 1021622"/>
                    <a:gd name="connsiteX719" fmla="*/ 1750972 w 2663919"/>
                    <a:gd name="connsiteY719" fmla="*/ 987025 h 1021622"/>
                    <a:gd name="connsiteX720" fmla="*/ 1768815 w 2663919"/>
                    <a:gd name="connsiteY720" fmla="*/ 997115 h 1021622"/>
                    <a:gd name="connsiteX721" fmla="*/ 1804502 w 2663919"/>
                    <a:gd name="connsiteY721" fmla="*/ 974607 h 1021622"/>
                    <a:gd name="connsiteX722" fmla="*/ 1830104 w 2663919"/>
                    <a:gd name="connsiteY722" fmla="*/ 946666 h 1021622"/>
                    <a:gd name="connsiteX723" fmla="*/ 1852602 w 2663919"/>
                    <a:gd name="connsiteY723" fmla="*/ 915620 h 1021622"/>
                    <a:gd name="connsiteX724" fmla="*/ 1868893 w 2663919"/>
                    <a:gd name="connsiteY724" fmla="*/ 893112 h 1021622"/>
                    <a:gd name="connsiteX725" fmla="*/ 1878203 w 2663919"/>
                    <a:gd name="connsiteY725" fmla="*/ 876813 h 1021622"/>
                    <a:gd name="connsiteX726" fmla="*/ 1885185 w 2663919"/>
                    <a:gd name="connsiteY726" fmla="*/ 835677 h 1021622"/>
                    <a:gd name="connsiteX727" fmla="*/ 1888288 w 2663919"/>
                    <a:gd name="connsiteY727" fmla="*/ 826363 h 1021622"/>
                    <a:gd name="connsiteX728" fmla="*/ 1893719 w 2663919"/>
                    <a:gd name="connsiteY728" fmla="*/ 815497 h 1021622"/>
                    <a:gd name="connsiteX729" fmla="*/ 1896046 w 2663919"/>
                    <a:gd name="connsiteY729" fmla="*/ 805407 h 1021622"/>
                    <a:gd name="connsiteX730" fmla="*/ 1895271 w 2663919"/>
                    <a:gd name="connsiteY730" fmla="*/ 793765 h 1021622"/>
                    <a:gd name="connsiteX731" fmla="*/ 1896822 w 2663919"/>
                    <a:gd name="connsiteY731" fmla="*/ 789108 h 1021622"/>
                    <a:gd name="connsiteX732" fmla="*/ 1891392 w 2663919"/>
                    <a:gd name="connsiteY732" fmla="*/ 781347 h 1021622"/>
                    <a:gd name="connsiteX733" fmla="*/ 1882082 w 2663919"/>
                    <a:gd name="connsiteY733" fmla="*/ 773585 h 1021622"/>
                    <a:gd name="connsiteX734" fmla="*/ 1869669 w 2663919"/>
                    <a:gd name="connsiteY734" fmla="*/ 764271 h 1021622"/>
                    <a:gd name="connsiteX735" fmla="*/ 1856481 w 2663919"/>
                    <a:gd name="connsiteY735" fmla="*/ 765048 h 1021622"/>
                    <a:gd name="connsiteX736" fmla="*/ 1853377 w 2663919"/>
                    <a:gd name="connsiteY736" fmla="*/ 770481 h 1021622"/>
                    <a:gd name="connsiteX737" fmla="*/ 1846395 w 2663919"/>
                    <a:gd name="connsiteY737" fmla="*/ 776690 h 1021622"/>
                    <a:gd name="connsiteX738" fmla="*/ 1837862 w 2663919"/>
                    <a:gd name="connsiteY738" fmla="*/ 777466 h 1021622"/>
                    <a:gd name="connsiteX739" fmla="*/ 1837086 w 2663919"/>
                    <a:gd name="connsiteY739" fmla="*/ 768152 h 1021622"/>
                    <a:gd name="connsiteX740" fmla="*/ 1836310 w 2663919"/>
                    <a:gd name="connsiteY740" fmla="*/ 761943 h 1021622"/>
                    <a:gd name="connsiteX741" fmla="*/ 1827000 w 2663919"/>
                    <a:gd name="connsiteY741" fmla="*/ 772809 h 1021622"/>
                    <a:gd name="connsiteX742" fmla="*/ 1825449 w 2663919"/>
                    <a:gd name="connsiteY742" fmla="*/ 756510 h 1021622"/>
                    <a:gd name="connsiteX743" fmla="*/ 1807605 w 2663919"/>
                    <a:gd name="connsiteY743" fmla="*/ 755734 h 1021622"/>
                    <a:gd name="connsiteX744" fmla="*/ 1808381 w 2663919"/>
                    <a:gd name="connsiteY744" fmla="*/ 744092 h 1021622"/>
                    <a:gd name="connsiteX745" fmla="*/ 1818467 w 2663919"/>
                    <a:gd name="connsiteY745" fmla="*/ 734778 h 1021622"/>
                    <a:gd name="connsiteX746" fmla="*/ 1838637 w 2663919"/>
                    <a:gd name="connsiteY746" fmla="*/ 723136 h 1021622"/>
                    <a:gd name="connsiteX747" fmla="*/ 1847171 w 2663919"/>
                    <a:gd name="connsiteY747" fmla="*/ 711493 h 1021622"/>
                    <a:gd name="connsiteX748" fmla="*/ 1869669 w 2663919"/>
                    <a:gd name="connsiteY748" fmla="*/ 694418 h 1021622"/>
                    <a:gd name="connsiteX749" fmla="*/ 1886737 w 2663919"/>
                    <a:gd name="connsiteY749" fmla="*/ 676567 h 1021622"/>
                    <a:gd name="connsiteX750" fmla="*/ 1903804 w 2663919"/>
                    <a:gd name="connsiteY750" fmla="*/ 661820 h 1021622"/>
                    <a:gd name="connsiteX751" fmla="*/ 1933284 w 2663919"/>
                    <a:gd name="connsiteY751" fmla="*/ 646297 h 1021622"/>
                    <a:gd name="connsiteX752" fmla="*/ 1967420 w 2663919"/>
                    <a:gd name="connsiteY752" fmla="*/ 650178 h 1021622"/>
                    <a:gd name="connsiteX753" fmla="*/ 1975178 w 2663919"/>
                    <a:gd name="connsiteY753" fmla="*/ 650178 h 1021622"/>
                    <a:gd name="connsiteX754" fmla="*/ 1989917 w 2663919"/>
                    <a:gd name="connsiteY754" fmla="*/ 650178 h 1021622"/>
                    <a:gd name="connsiteX755" fmla="*/ 2004658 w 2663919"/>
                    <a:gd name="connsiteY755" fmla="*/ 647850 h 1021622"/>
                    <a:gd name="connsiteX756" fmla="*/ 2017846 w 2663919"/>
                    <a:gd name="connsiteY756" fmla="*/ 643969 h 1021622"/>
                    <a:gd name="connsiteX757" fmla="*/ 2039569 w 2663919"/>
                    <a:gd name="connsiteY757" fmla="*/ 641640 h 1021622"/>
                    <a:gd name="connsiteX758" fmla="*/ 2051206 w 2663919"/>
                    <a:gd name="connsiteY758" fmla="*/ 643969 h 1021622"/>
                    <a:gd name="connsiteX759" fmla="*/ 2062067 w 2663919"/>
                    <a:gd name="connsiteY759" fmla="*/ 649402 h 1021622"/>
                    <a:gd name="connsiteX760" fmla="*/ 2058964 w 2663919"/>
                    <a:gd name="connsiteY760" fmla="*/ 654059 h 1021622"/>
                    <a:gd name="connsiteX761" fmla="*/ 2053533 w 2663919"/>
                    <a:gd name="connsiteY761" fmla="*/ 659492 h 1021622"/>
                    <a:gd name="connsiteX762" fmla="*/ 2069049 w 2663919"/>
                    <a:gd name="connsiteY762" fmla="*/ 657163 h 1021622"/>
                    <a:gd name="connsiteX763" fmla="*/ 2085341 w 2663919"/>
                    <a:gd name="connsiteY763" fmla="*/ 654059 h 1021622"/>
                    <a:gd name="connsiteX764" fmla="*/ 2096202 w 2663919"/>
                    <a:gd name="connsiteY764" fmla="*/ 654059 h 1021622"/>
                    <a:gd name="connsiteX765" fmla="*/ 2112494 w 2663919"/>
                    <a:gd name="connsiteY765" fmla="*/ 650178 h 1021622"/>
                    <a:gd name="connsiteX766" fmla="*/ 2106287 w 2663919"/>
                    <a:gd name="connsiteY766" fmla="*/ 645521 h 1021622"/>
                    <a:gd name="connsiteX767" fmla="*/ 2105511 w 2663919"/>
                    <a:gd name="connsiteY767" fmla="*/ 632327 h 1021622"/>
                    <a:gd name="connsiteX768" fmla="*/ 2128010 w 2663919"/>
                    <a:gd name="connsiteY768" fmla="*/ 612147 h 1021622"/>
                    <a:gd name="connsiteX769" fmla="*/ 2139647 w 2663919"/>
                    <a:gd name="connsiteY769" fmla="*/ 605161 h 1021622"/>
                    <a:gd name="connsiteX770" fmla="*/ 2148180 w 2663919"/>
                    <a:gd name="connsiteY770" fmla="*/ 591191 h 1021622"/>
                    <a:gd name="connsiteX771" fmla="*/ 2173781 w 2663919"/>
                    <a:gd name="connsiteY771" fmla="*/ 588862 h 1021622"/>
                    <a:gd name="connsiteX772" fmla="*/ 2183867 w 2663919"/>
                    <a:gd name="connsiteY772" fmla="*/ 593519 h 1021622"/>
                    <a:gd name="connsiteX773" fmla="*/ 2195504 w 2663919"/>
                    <a:gd name="connsiteY773" fmla="*/ 588862 h 1021622"/>
                    <a:gd name="connsiteX774" fmla="*/ 2187746 w 2663919"/>
                    <a:gd name="connsiteY774" fmla="*/ 603609 h 1021622"/>
                    <a:gd name="connsiteX775" fmla="*/ 2196280 w 2663919"/>
                    <a:gd name="connsiteY775" fmla="*/ 609818 h 1021622"/>
                    <a:gd name="connsiteX776" fmla="*/ 2192401 w 2663919"/>
                    <a:gd name="connsiteY776" fmla="*/ 616028 h 1021622"/>
                    <a:gd name="connsiteX777" fmla="*/ 2211019 w 2663919"/>
                    <a:gd name="connsiteY777" fmla="*/ 607490 h 1021622"/>
                    <a:gd name="connsiteX778" fmla="*/ 2236621 w 2663919"/>
                    <a:gd name="connsiteY778" fmla="*/ 595072 h 1021622"/>
                    <a:gd name="connsiteX779" fmla="*/ 2239724 w 2663919"/>
                    <a:gd name="connsiteY779" fmla="*/ 579549 h 1021622"/>
                    <a:gd name="connsiteX780" fmla="*/ 2266101 w 2663919"/>
                    <a:gd name="connsiteY780" fmla="*/ 570235 h 1021622"/>
                    <a:gd name="connsiteX781" fmla="*/ 2266101 w 2663919"/>
                    <a:gd name="connsiteY781" fmla="*/ 574116 h 1021622"/>
                    <a:gd name="connsiteX782" fmla="*/ 2254464 w 2663919"/>
                    <a:gd name="connsiteY782" fmla="*/ 585758 h 1021622"/>
                    <a:gd name="connsiteX783" fmla="*/ 2252137 w 2663919"/>
                    <a:gd name="connsiteY783" fmla="*/ 598952 h 1021622"/>
                    <a:gd name="connsiteX784" fmla="*/ 2247482 w 2663919"/>
                    <a:gd name="connsiteY784" fmla="*/ 605938 h 1021622"/>
                    <a:gd name="connsiteX785" fmla="*/ 2242827 w 2663919"/>
                    <a:gd name="connsiteY785" fmla="*/ 612923 h 1021622"/>
                    <a:gd name="connsiteX786" fmla="*/ 2222656 w 2663919"/>
                    <a:gd name="connsiteY786" fmla="*/ 622237 h 1021622"/>
                    <a:gd name="connsiteX787" fmla="*/ 2210244 w 2663919"/>
                    <a:gd name="connsiteY787" fmla="*/ 636207 h 1021622"/>
                    <a:gd name="connsiteX788" fmla="*/ 2181539 w 2663919"/>
                    <a:gd name="connsiteY788" fmla="*/ 662596 h 1021622"/>
                    <a:gd name="connsiteX789" fmla="*/ 2155938 w 2663919"/>
                    <a:gd name="connsiteY789" fmla="*/ 680448 h 1021622"/>
                    <a:gd name="connsiteX790" fmla="*/ 2141198 w 2663919"/>
                    <a:gd name="connsiteY790" fmla="*/ 683552 h 1021622"/>
                    <a:gd name="connsiteX791" fmla="*/ 2135768 w 2663919"/>
                    <a:gd name="connsiteY791" fmla="*/ 702180 h 1021622"/>
                    <a:gd name="connsiteX792" fmla="*/ 2121803 w 2663919"/>
                    <a:gd name="connsiteY792" fmla="*/ 737882 h 1021622"/>
                    <a:gd name="connsiteX793" fmla="*/ 2130337 w 2663919"/>
                    <a:gd name="connsiteY793" fmla="*/ 795317 h 1021622"/>
                    <a:gd name="connsiteX794" fmla="*/ 2134992 w 2663919"/>
                    <a:gd name="connsiteY794" fmla="*/ 821706 h 1021622"/>
                    <a:gd name="connsiteX795" fmla="*/ 2138871 w 2663919"/>
                    <a:gd name="connsiteY795" fmla="*/ 833349 h 1021622"/>
                    <a:gd name="connsiteX796" fmla="*/ 2155163 w 2663919"/>
                    <a:gd name="connsiteY796" fmla="*/ 819378 h 1021622"/>
                    <a:gd name="connsiteX797" fmla="*/ 2162920 w 2663919"/>
                    <a:gd name="connsiteY797" fmla="*/ 810064 h 1021622"/>
                    <a:gd name="connsiteX798" fmla="*/ 2166023 w 2663919"/>
                    <a:gd name="connsiteY798" fmla="*/ 793765 h 1021622"/>
                    <a:gd name="connsiteX799" fmla="*/ 2176885 w 2663919"/>
                    <a:gd name="connsiteY799" fmla="*/ 786780 h 1021622"/>
                    <a:gd name="connsiteX800" fmla="*/ 2188522 w 2663919"/>
                    <a:gd name="connsiteY800" fmla="*/ 784451 h 1021622"/>
                    <a:gd name="connsiteX801" fmla="*/ 2186970 w 2663919"/>
                    <a:gd name="connsiteY801" fmla="*/ 771257 h 1021622"/>
                    <a:gd name="connsiteX802" fmla="*/ 2201710 w 2663919"/>
                    <a:gd name="connsiteY802" fmla="*/ 757286 h 1021622"/>
                    <a:gd name="connsiteX803" fmla="*/ 2220329 w 2663919"/>
                    <a:gd name="connsiteY803" fmla="*/ 754182 h 1021622"/>
                    <a:gd name="connsiteX804" fmla="*/ 2217226 w 2663919"/>
                    <a:gd name="connsiteY804" fmla="*/ 738659 h 1021622"/>
                    <a:gd name="connsiteX805" fmla="*/ 2228087 w 2663919"/>
                    <a:gd name="connsiteY805" fmla="*/ 720031 h 1021622"/>
                    <a:gd name="connsiteX806" fmla="*/ 2239724 w 2663919"/>
                    <a:gd name="connsiteY806" fmla="*/ 719255 h 1021622"/>
                    <a:gd name="connsiteX807" fmla="*/ 2231966 w 2663919"/>
                    <a:gd name="connsiteY807" fmla="*/ 709165 h 1021622"/>
                    <a:gd name="connsiteX808" fmla="*/ 2235069 w 2663919"/>
                    <a:gd name="connsiteY808" fmla="*/ 691314 h 1021622"/>
                    <a:gd name="connsiteX809" fmla="*/ 2234293 w 2663919"/>
                    <a:gd name="connsiteY809" fmla="*/ 682776 h 1021622"/>
                    <a:gd name="connsiteX810" fmla="*/ 2224208 w 2663919"/>
                    <a:gd name="connsiteY810" fmla="*/ 683552 h 1021622"/>
                    <a:gd name="connsiteX811" fmla="*/ 2222656 w 2663919"/>
                    <a:gd name="connsiteY811" fmla="*/ 667253 h 1021622"/>
                    <a:gd name="connsiteX812" fmla="*/ 2235845 w 2663919"/>
                    <a:gd name="connsiteY812" fmla="*/ 653283 h 1021622"/>
                    <a:gd name="connsiteX813" fmla="*/ 2247482 w 2663919"/>
                    <a:gd name="connsiteY813" fmla="*/ 633879 h 1021622"/>
                    <a:gd name="connsiteX814" fmla="*/ 2261446 w 2663919"/>
                    <a:gd name="connsiteY814" fmla="*/ 633103 h 1021622"/>
                    <a:gd name="connsiteX815" fmla="*/ 2267653 w 2663919"/>
                    <a:gd name="connsiteY815" fmla="*/ 636207 h 1021622"/>
                    <a:gd name="connsiteX816" fmla="*/ 2283169 w 2663919"/>
                    <a:gd name="connsiteY816" fmla="*/ 621461 h 1021622"/>
                    <a:gd name="connsiteX817" fmla="*/ 2286272 w 2663919"/>
                    <a:gd name="connsiteY817" fmla="*/ 635431 h 1021622"/>
                    <a:gd name="connsiteX818" fmla="*/ 2301012 w 2663919"/>
                    <a:gd name="connsiteY818" fmla="*/ 626894 h 1021622"/>
                    <a:gd name="connsiteX819" fmla="*/ 2339802 w 2663919"/>
                    <a:gd name="connsiteY819" fmla="*/ 623789 h 1021622"/>
                    <a:gd name="connsiteX820" fmla="*/ 2351439 w 2663919"/>
                    <a:gd name="connsiteY820" fmla="*/ 633879 h 1021622"/>
                    <a:gd name="connsiteX821" fmla="*/ 2357645 w 2663919"/>
                    <a:gd name="connsiteY821" fmla="*/ 624565 h 1021622"/>
                    <a:gd name="connsiteX822" fmla="*/ 2380143 w 2663919"/>
                    <a:gd name="connsiteY822" fmla="*/ 612147 h 1021622"/>
                    <a:gd name="connsiteX823" fmla="*/ 2389453 w 2663919"/>
                    <a:gd name="connsiteY823" fmla="*/ 605938 h 1021622"/>
                    <a:gd name="connsiteX824" fmla="*/ 2398762 w 2663919"/>
                    <a:gd name="connsiteY824" fmla="*/ 599728 h 1021622"/>
                    <a:gd name="connsiteX825" fmla="*/ 2425140 w 2663919"/>
                    <a:gd name="connsiteY825" fmla="*/ 588086 h 1021622"/>
                    <a:gd name="connsiteX826" fmla="*/ 2457723 w 2663919"/>
                    <a:gd name="connsiteY826" fmla="*/ 572563 h 1021622"/>
                    <a:gd name="connsiteX827" fmla="*/ 2463929 w 2663919"/>
                    <a:gd name="connsiteY827" fmla="*/ 571011 h 1021622"/>
                    <a:gd name="connsiteX828" fmla="*/ 2477894 w 2663919"/>
                    <a:gd name="connsiteY828" fmla="*/ 574116 h 1021622"/>
                    <a:gd name="connsiteX829" fmla="*/ 2494961 w 2663919"/>
                    <a:gd name="connsiteY829" fmla="*/ 572563 h 1021622"/>
                    <a:gd name="connsiteX830" fmla="*/ 2494185 w 2663919"/>
                    <a:gd name="connsiteY830" fmla="*/ 560145 h 1021622"/>
                    <a:gd name="connsiteX831" fmla="*/ 2484876 w 2663919"/>
                    <a:gd name="connsiteY831" fmla="*/ 546174 h 1021622"/>
                    <a:gd name="connsiteX832" fmla="*/ 2474015 w 2663919"/>
                    <a:gd name="connsiteY832" fmla="*/ 530651 h 1021622"/>
                    <a:gd name="connsiteX833" fmla="*/ 2464705 w 2663919"/>
                    <a:gd name="connsiteY833" fmla="*/ 525218 h 1021622"/>
                    <a:gd name="connsiteX834" fmla="*/ 2460050 w 2663919"/>
                    <a:gd name="connsiteY834" fmla="*/ 519785 h 1021622"/>
                    <a:gd name="connsiteX835" fmla="*/ 2446862 w 2663919"/>
                    <a:gd name="connsiteY835" fmla="*/ 516681 h 1021622"/>
                    <a:gd name="connsiteX836" fmla="*/ 2462378 w 2663919"/>
                    <a:gd name="connsiteY836" fmla="*/ 512024 h 1021622"/>
                    <a:gd name="connsiteX837" fmla="*/ 2470911 w 2663919"/>
                    <a:gd name="connsiteY837" fmla="*/ 519785 h 1021622"/>
                    <a:gd name="connsiteX838" fmla="*/ 2488755 w 2663919"/>
                    <a:gd name="connsiteY838" fmla="*/ 519009 h 1021622"/>
                    <a:gd name="connsiteX839" fmla="*/ 2509701 w 2663919"/>
                    <a:gd name="connsiteY839" fmla="*/ 508143 h 1021622"/>
                    <a:gd name="connsiteX840" fmla="*/ 2514356 w 2663919"/>
                    <a:gd name="connsiteY840" fmla="*/ 500382 h 1021622"/>
                    <a:gd name="connsiteX841" fmla="*/ 2511253 w 2663919"/>
                    <a:gd name="connsiteY841" fmla="*/ 491068 h 1021622"/>
                    <a:gd name="connsiteX842" fmla="*/ 2512029 w 2663919"/>
                    <a:gd name="connsiteY842" fmla="*/ 483306 h 1021622"/>
                    <a:gd name="connsiteX843" fmla="*/ 2517459 w 2663919"/>
                    <a:gd name="connsiteY843" fmla="*/ 477873 h 1021622"/>
                    <a:gd name="connsiteX844" fmla="*/ 2525993 w 2663919"/>
                    <a:gd name="connsiteY844" fmla="*/ 477097 h 1021622"/>
                    <a:gd name="connsiteX845" fmla="*/ 2523666 w 2663919"/>
                    <a:gd name="connsiteY845" fmla="*/ 485635 h 1021622"/>
                    <a:gd name="connsiteX846" fmla="*/ 2529096 w 2663919"/>
                    <a:gd name="connsiteY846" fmla="*/ 496501 h 1021622"/>
                    <a:gd name="connsiteX847" fmla="*/ 2545388 w 2663919"/>
                    <a:gd name="connsiteY847" fmla="*/ 497277 h 1021622"/>
                    <a:gd name="connsiteX848" fmla="*/ 2570214 w 2663919"/>
                    <a:gd name="connsiteY848" fmla="*/ 505039 h 1021622"/>
                    <a:gd name="connsiteX849" fmla="*/ 2581074 w 2663919"/>
                    <a:gd name="connsiteY849" fmla="*/ 518233 h 1021622"/>
                    <a:gd name="connsiteX850" fmla="*/ 2596590 w 2663919"/>
                    <a:gd name="connsiteY850" fmla="*/ 523666 h 1021622"/>
                    <a:gd name="connsiteX851" fmla="*/ 2605124 w 2663919"/>
                    <a:gd name="connsiteY851" fmla="*/ 528323 h 1021622"/>
                    <a:gd name="connsiteX852" fmla="*/ 2614434 w 2663919"/>
                    <a:gd name="connsiteY852" fmla="*/ 529099 h 1021622"/>
                    <a:gd name="connsiteX853" fmla="*/ 2622968 w 2663919"/>
                    <a:gd name="connsiteY853" fmla="*/ 527547 h 1021622"/>
                    <a:gd name="connsiteX854" fmla="*/ 2615985 w 2663919"/>
                    <a:gd name="connsiteY854" fmla="*/ 519009 h 1021622"/>
                    <a:gd name="connsiteX855" fmla="*/ 2623743 w 2663919"/>
                    <a:gd name="connsiteY855" fmla="*/ 520561 h 1021622"/>
                    <a:gd name="connsiteX856" fmla="*/ 2625295 w 2663919"/>
                    <a:gd name="connsiteY856" fmla="*/ 512800 h 1021622"/>
                    <a:gd name="connsiteX857" fmla="*/ 2622968 w 2663919"/>
                    <a:gd name="connsiteY857" fmla="*/ 497277 h 1021622"/>
                    <a:gd name="connsiteX858" fmla="*/ 2627622 w 2663919"/>
                    <a:gd name="connsiteY858" fmla="*/ 495725 h 1021622"/>
                    <a:gd name="connsiteX859" fmla="*/ 2645465 w 2663919"/>
                    <a:gd name="connsiteY859" fmla="*/ 499606 h 1021622"/>
                    <a:gd name="connsiteX860" fmla="*/ 2641586 w 2663919"/>
                    <a:gd name="connsiteY860" fmla="*/ 494949 h 1021622"/>
                    <a:gd name="connsiteX861" fmla="*/ 2644690 w 2663919"/>
                    <a:gd name="connsiteY861" fmla="*/ 493396 h 1021622"/>
                    <a:gd name="connsiteX862" fmla="*/ 2653223 w 2663919"/>
                    <a:gd name="connsiteY862" fmla="*/ 494173 h 1021622"/>
                    <a:gd name="connsiteX863" fmla="*/ 2660981 w 2663919"/>
                    <a:gd name="connsiteY863" fmla="*/ 485635 h 1021622"/>
                    <a:gd name="connsiteX864" fmla="*/ 2660981 w 2663919"/>
                    <a:gd name="connsiteY864" fmla="*/ 480202 h 1021622"/>
                    <a:gd name="connsiteX865" fmla="*/ 1374711 w 2663919"/>
                    <a:gd name="connsiteY865" fmla="*/ 782899 h 1021622"/>
                    <a:gd name="connsiteX866" fmla="*/ 1335146 w 2663919"/>
                    <a:gd name="connsiteY866" fmla="*/ 806960 h 1021622"/>
                    <a:gd name="connsiteX867" fmla="*/ 1300235 w 2663919"/>
                    <a:gd name="connsiteY867" fmla="*/ 817049 h 1021622"/>
                    <a:gd name="connsiteX868" fmla="*/ 1329715 w 2663919"/>
                    <a:gd name="connsiteY868" fmla="*/ 798422 h 1021622"/>
                    <a:gd name="connsiteX869" fmla="*/ 1371608 w 2663919"/>
                    <a:gd name="connsiteY869" fmla="*/ 758838 h 1021622"/>
                    <a:gd name="connsiteX870" fmla="*/ 1391779 w 2663919"/>
                    <a:gd name="connsiteY870" fmla="*/ 727016 h 1021622"/>
                    <a:gd name="connsiteX871" fmla="*/ 1374711 w 2663919"/>
                    <a:gd name="connsiteY871" fmla="*/ 782899 h 1021622"/>
                    <a:gd name="connsiteX872" fmla="*/ 1433672 w 2663919"/>
                    <a:gd name="connsiteY872" fmla="*/ 240373 h 1021622"/>
                    <a:gd name="connsiteX873" fmla="*/ 1424362 w 2663919"/>
                    <a:gd name="connsiteY873" fmla="*/ 248134 h 1021622"/>
                    <a:gd name="connsiteX874" fmla="*/ 1452291 w 2663919"/>
                    <a:gd name="connsiteY874" fmla="*/ 243477 h 1021622"/>
                    <a:gd name="connsiteX875" fmla="*/ 1433672 w 2663919"/>
                    <a:gd name="connsiteY875" fmla="*/ 240373 h 1021622"/>
                    <a:gd name="connsiteX876" fmla="*/ 593484 w 2663919"/>
                    <a:gd name="connsiteY876" fmla="*/ 12962 h 1021622"/>
                    <a:gd name="connsiteX877" fmla="*/ 609000 w 2663919"/>
                    <a:gd name="connsiteY877" fmla="*/ 6753 h 1021622"/>
                    <a:gd name="connsiteX878" fmla="*/ 622189 w 2663919"/>
                    <a:gd name="connsiteY878" fmla="*/ 2872 h 1021622"/>
                    <a:gd name="connsiteX879" fmla="*/ 594260 w 2663919"/>
                    <a:gd name="connsiteY879" fmla="*/ 3648 h 1021622"/>
                    <a:gd name="connsiteX880" fmla="*/ 573313 w 2663919"/>
                    <a:gd name="connsiteY880" fmla="*/ 7529 h 1021622"/>
                    <a:gd name="connsiteX881" fmla="*/ 593484 w 2663919"/>
                    <a:gd name="connsiteY881" fmla="*/ 12962 h 1021622"/>
                    <a:gd name="connsiteX882" fmla="*/ 536851 w 2663919"/>
                    <a:gd name="connsiteY882" fmla="*/ 44008 h 1021622"/>
                    <a:gd name="connsiteX883" fmla="*/ 517456 w 2663919"/>
                    <a:gd name="connsiteY883" fmla="*/ 46336 h 1021622"/>
                    <a:gd name="connsiteX884" fmla="*/ 536851 w 2663919"/>
                    <a:gd name="connsiteY884" fmla="*/ 44008 h 1021622"/>
                    <a:gd name="connsiteX885" fmla="*/ 595812 w 2663919"/>
                    <a:gd name="connsiteY885" fmla="*/ 37798 h 1021622"/>
                    <a:gd name="connsiteX886" fmla="*/ 584175 w 2663919"/>
                    <a:gd name="connsiteY886" fmla="*/ 41679 h 1021622"/>
                    <a:gd name="connsiteX887" fmla="*/ 574865 w 2663919"/>
                    <a:gd name="connsiteY887" fmla="*/ 50993 h 1021622"/>
                    <a:gd name="connsiteX888" fmla="*/ 609000 w 2663919"/>
                    <a:gd name="connsiteY888" fmla="*/ 47888 h 1021622"/>
                    <a:gd name="connsiteX889" fmla="*/ 625292 w 2663919"/>
                    <a:gd name="connsiteY889" fmla="*/ 41679 h 1021622"/>
                    <a:gd name="connsiteX890" fmla="*/ 595812 w 2663919"/>
                    <a:gd name="connsiteY890" fmla="*/ 37798 h 1021622"/>
                    <a:gd name="connsiteX891" fmla="*/ 674943 w 2663919"/>
                    <a:gd name="connsiteY891" fmla="*/ 29261 h 1021622"/>
                    <a:gd name="connsiteX892" fmla="*/ 667961 w 2663919"/>
                    <a:gd name="connsiteY892" fmla="*/ 20723 h 1021622"/>
                    <a:gd name="connsiteX893" fmla="*/ 642359 w 2663919"/>
                    <a:gd name="connsiteY893" fmla="*/ 19947 h 1021622"/>
                    <a:gd name="connsiteX894" fmla="*/ 630722 w 2663919"/>
                    <a:gd name="connsiteY894" fmla="*/ 33918 h 1021622"/>
                    <a:gd name="connsiteX895" fmla="*/ 674943 w 2663919"/>
                    <a:gd name="connsiteY895" fmla="*/ 29261 h 1021622"/>
                    <a:gd name="connsiteX896" fmla="*/ 601242 w 2663919"/>
                    <a:gd name="connsiteY896" fmla="*/ 21499 h 1021622"/>
                    <a:gd name="connsiteX897" fmla="*/ 574865 w 2663919"/>
                    <a:gd name="connsiteY897" fmla="*/ 14514 h 1021622"/>
                    <a:gd name="connsiteX898" fmla="*/ 564004 w 2663919"/>
                    <a:gd name="connsiteY898" fmla="*/ 16843 h 1021622"/>
                    <a:gd name="connsiteX899" fmla="*/ 547712 w 2663919"/>
                    <a:gd name="connsiteY899" fmla="*/ 26156 h 1021622"/>
                    <a:gd name="connsiteX900" fmla="*/ 601242 w 2663919"/>
                    <a:gd name="connsiteY900" fmla="*/ 21499 h 1021622"/>
                    <a:gd name="connsiteX901" fmla="*/ 532972 w 2663919"/>
                    <a:gd name="connsiteY901" fmla="*/ 277628 h 1021622"/>
                    <a:gd name="connsiteX902" fmla="*/ 522111 w 2663919"/>
                    <a:gd name="connsiteY902" fmla="*/ 285389 h 1021622"/>
                    <a:gd name="connsiteX903" fmla="*/ 527542 w 2663919"/>
                    <a:gd name="connsiteY903" fmla="*/ 296255 h 1021622"/>
                    <a:gd name="connsiteX904" fmla="*/ 518232 w 2663919"/>
                    <a:gd name="connsiteY904" fmla="*/ 305569 h 1021622"/>
                    <a:gd name="connsiteX905" fmla="*/ 498837 w 2663919"/>
                    <a:gd name="connsiteY905" fmla="*/ 315659 h 1021622"/>
                    <a:gd name="connsiteX906" fmla="*/ 514353 w 2663919"/>
                    <a:gd name="connsiteY906" fmla="*/ 324973 h 1021622"/>
                    <a:gd name="connsiteX907" fmla="*/ 517456 w 2663919"/>
                    <a:gd name="connsiteY907" fmla="*/ 336615 h 1021622"/>
                    <a:gd name="connsiteX908" fmla="*/ 523663 w 2663919"/>
                    <a:gd name="connsiteY908" fmla="*/ 331182 h 1021622"/>
                    <a:gd name="connsiteX909" fmla="*/ 536075 w 2663919"/>
                    <a:gd name="connsiteY909" fmla="*/ 339719 h 1021622"/>
                    <a:gd name="connsiteX910" fmla="*/ 556246 w 2663919"/>
                    <a:gd name="connsiteY910" fmla="*/ 350585 h 1021622"/>
                    <a:gd name="connsiteX911" fmla="*/ 596587 w 2663919"/>
                    <a:gd name="connsiteY911" fmla="*/ 350585 h 1021622"/>
                    <a:gd name="connsiteX912" fmla="*/ 575641 w 2663919"/>
                    <a:gd name="connsiteY912" fmla="*/ 331958 h 1021622"/>
                    <a:gd name="connsiteX913" fmla="*/ 570210 w 2663919"/>
                    <a:gd name="connsiteY913" fmla="*/ 298584 h 1021622"/>
                    <a:gd name="connsiteX914" fmla="*/ 582623 w 2663919"/>
                    <a:gd name="connsiteY914" fmla="*/ 280732 h 1021622"/>
                    <a:gd name="connsiteX915" fmla="*/ 596587 w 2663919"/>
                    <a:gd name="connsiteY915" fmla="*/ 264433 h 1021622"/>
                    <a:gd name="connsiteX916" fmla="*/ 605121 w 2663919"/>
                    <a:gd name="connsiteY916" fmla="*/ 253567 h 1021622"/>
                    <a:gd name="connsiteX917" fmla="*/ 614431 w 2663919"/>
                    <a:gd name="connsiteY917" fmla="*/ 238044 h 1021622"/>
                    <a:gd name="connsiteX918" fmla="*/ 629171 w 2663919"/>
                    <a:gd name="connsiteY918" fmla="*/ 232611 h 1021622"/>
                    <a:gd name="connsiteX919" fmla="*/ 650117 w 2663919"/>
                    <a:gd name="connsiteY919" fmla="*/ 223297 h 1021622"/>
                    <a:gd name="connsiteX920" fmla="*/ 737007 w 2663919"/>
                    <a:gd name="connsiteY920" fmla="*/ 190699 h 1021622"/>
                    <a:gd name="connsiteX921" fmla="*/ 777348 w 2663919"/>
                    <a:gd name="connsiteY921" fmla="*/ 162758 h 1021622"/>
                    <a:gd name="connsiteX922" fmla="*/ 729249 w 2663919"/>
                    <a:gd name="connsiteY922" fmla="*/ 172072 h 1021622"/>
                    <a:gd name="connsiteX923" fmla="*/ 703647 w 2663919"/>
                    <a:gd name="connsiteY923" fmla="*/ 178281 h 1021622"/>
                    <a:gd name="connsiteX924" fmla="*/ 672615 w 2663919"/>
                    <a:gd name="connsiteY924" fmla="*/ 181386 h 1021622"/>
                    <a:gd name="connsiteX925" fmla="*/ 649341 w 2663919"/>
                    <a:gd name="connsiteY925" fmla="*/ 186819 h 1021622"/>
                    <a:gd name="connsiteX926" fmla="*/ 629947 w 2663919"/>
                    <a:gd name="connsiteY926" fmla="*/ 192252 h 1021622"/>
                    <a:gd name="connsiteX927" fmla="*/ 609776 w 2663919"/>
                    <a:gd name="connsiteY927" fmla="*/ 200789 h 1021622"/>
                    <a:gd name="connsiteX928" fmla="*/ 598139 w 2663919"/>
                    <a:gd name="connsiteY928" fmla="*/ 208551 h 1021622"/>
                    <a:gd name="connsiteX929" fmla="*/ 584950 w 2663919"/>
                    <a:gd name="connsiteY929" fmla="*/ 213208 h 1021622"/>
                    <a:gd name="connsiteX930" fmla="*/ 581071 w 2663919"/>
                    <a:gd name="connsiteY930" fmla="*/ 224074 h 1021622"/>
                    <a:gd name="connsiteX931" fmla="*/ 572538 w 2663919"/>
                    <a:gd name="connsiteY931" fmla="*/ 234163 h 1021622"/>
                    <a:gd name="connsiteX932" fmla="*/ 567883 w 2663919"/>
                    <a:gd name="connsiteY932" fmla="*/ 244253 h 1021622"/>
                    <a:gd name="connsiteX933" fmla="*/ 554694 w 2663919"/>
                    <a:gd name="connsiteY933" fmla="*/ 251239 h 1021622"/>
                    <a:gd name="connsiteX934" fmla="*/ 553143 w 2663919"/>
                    <a:gd name="connsiteY934" fmla="*/ 262105 h 1021622"/>
                    <a:gd name="connsiteX935" fmla="*/ 549264 w 2663919"/>
                    <a:gd name="connsiteY935" fmla="*/ 270642 h 1021622"/>
                    <a:gd name="connsiteX936" fmla="*/ 532972 w 2663919"/>
                    <a:gd name="connsiteY936" fmla="*/ 277628 h 1021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Lst>
                  <a:rect l="l" t="t" r="r" b="b"/>
                  <a:pathLst>
                    <a:path w="2663919" h="1021622">
                      <a:moveTo>
                        <a:pt x="41117" y="737106"/>
                      </a:moveTo>
                      <a:cubicBezTo>
                        <a:pt x="38790" y="737882"/>
                        <a:pt x="33359" y="736330"/>
                        <a:pt x="31808" y="734002"/>
                      </a:cubicBezTo>
                      <a:cubicBezTo>
                        <a:pt x="30256" y="731673"/>
                        <a:pt x="26377" y="732449"/>
                        <a:pt x="22498" y="733226"/>
                      </a:cubicBezTo>
                      <a:cubicBezTo>
                        <a:pt x="23274" y="734002"/>
                        <a:pt x="24050" y="734778"/>
                        <a:pt x="24825" y="735554"/>
                      </a:cubicBezTo>
                      <a:cubicBezTo>
                        <a:pt x="27153" y="739435"/>
                        <a:pt x="16292" y="739435"/>
                        <a:pt x="19395" y="744092"/>
                      </a:cubicBezTo>
                      <a:cubicBezTo>
                        <a:pt x="22498" y="748749"/>
                        <a:pt x="11637" y="748749"/>
                        <a:pt x="11637" y="744092"/>
                      </a:cubicBezTo>
                      <a:cubicBezTo>
                        <a:pt x="11637" y="739435"/>
                        <a:pt x="776" y="741763"/>
                        <a:pt x="776" y="744868"/>
                      </a:cubicBezTo>
                      <a:cubicBezTo>
                        <a:pt x="776" y="745644"/>
                        <a:pt x="776" y="747196"/>
                        <a:pt x="0" y="748749"/>
                      </a:cubicBezTo>
                      <a:cubicBezTo>
                        <a:pt x="3103" y="749525"/>
                        <a:pt x="6206" y="751077"/>
                        <a:pt x="7758" y="751853"/>
                      </a:cubicBezTo>
                      <a:cubicBezTo>
                        <a:pt x="10085" y="752629"/>
                        <a:pt x="37238" y="755734"/>
                        <a:pt x="48099" y="753405"/>
                      </a:cubicBezTo>
                      <a:cubicBezTo>
                        <a:pt x="47324" y="751077"/>
                        <a:pt x="48875" y="745644"/>
                        <a:pt x="48875" y="743315"/>
                      </a:cubicBezTo>
                      <a:cubicBezTo>
                        <a:pt x="49651" y="739435"/>
                        <a:pt x="43445" y="736330"/>
                        <a:pt x="41117" y="737106"/>
                      </a:cubicBezTo>
                      <a:close/>
                      <a:moveTo>
                        <a:pt x="708302" y="26932"/>
                      </a:moveTo>
                      <a:cubicBezTo>
                        <a:pt x="726145" y="25380"/>
                        <a:pt x="725370" y="15290"/>
                        <a:pt x="716060" y="13738"/>
                      </a:cubicBezTo>
                      <a:cubicBezTo>
                        <a:pt x="706751" y="12186"/>
                        <a:pt x="705199" y="19171"/>
                        <a:pt x="700544" y="19171"/>
                      </a:cubicBezTo>
                      <a:cubicBezTo>
                        <a:pt x="695889" y="18395"/>
                        <a:pt x="678822" y="22276"/>
                        <a:pt x="681925" y="26156"/>
                      </a:cubicBezTo>
                      <a:cubicBezTo>
                        <a:pt x="686580" y="30037"/>
                        <a:pt x="699768" y="27709"/>
                        <a:pt x="708302" y="26932"/>
                      </a:cubicBezTo>
                      <a:close/>
                      <a:moveTo>
                        <a:pt x="797519" y="283061"/>
                      </a:moveTo>
                      <a:cubicBezTo>
                        <a:pt x="803725" y="283837"/>
                        <a:pt x="820017" y="280732"/>
                        <a:pt x="821568" y="277628"/>
                      </a:cubicBezTo>
                      <a:cubicBezTo>
                        <a:pt x="823120" y="274523"/>
                        <a:pt x="815362" y="270642"/>
                        <a:pt x="804501" y="270642"/>
                      </a:cubicBezTo>
                      <a:cubicBezTo>
                        <a:pt x="793640" y="270642"/>
                        <a:pt x="792088" y="282285"/>
                        <a:pt x="797519" y="283061"/>
                      </a:cubicBezTo>
                      <a:close/>
                      <a:moveTo>
                        <a:pt x="1138093" y="47112"/>
                      </a:moveTo>
                      <a:cubicBezTo>
                        <a:pt x="1146627" y="50993"/>
                        <a:pt x="1143524" y="53321"/>
                        <a:pt x="1134214" y="53321"/>
                      </a:cubicBezTo>
                      <a:cubicBezTo>
                        <a:pt x="1124905" y="53321"/>
                        <a:pt x="1117147" y="56426"/>
                        <a:pt x="1123353" y="58754"/>
                      </a:cubicBezTo>
                      <a:cubicBezTo>
                        <a:pt x="1128008" y="60307"/>
                        <a:pt x="1127232" y="65740"/>
                        <a:pt x="1137318" y="68068"/>
                      </a:cubicBezTo>
                      <a:cubicBezTo>
                        <a:pt x="1146627" y="70397"/>
                        <a:pt x="1156712" y="62635"/>
                        <a:pt x="1155936" y="57202"/>
                      </a:cubicBezTo>
                      <a:cubicBezTo>
                        <a:pt x="1155161" y="51769"/>
                        <a:pt x="1189296" y="46336"/>
                        <a:pt x="1198605" y="44008"/>
                      </a:cubicBezTo>
                      <a:cubicBezTo>
                        <a:pt x="1207915" y="41679"/>
                        <a:pt x="1192399" y="32365"/>
                        <a:pt x="1202484" y="30813"/>
                      </a:cubicBezTo>
                      <a:cubicBezTo>
                        <a:pt x="1212570" y="30037"/>
                        <a:pt x="1208691" y="25380"/>
                        <a:pt x="1196278" y="23052"/>
                      </a:cubicBezTo>
                      <a:cubicBezTo>
                        <a:pt x="1183865" y="21499"/>
                        <a:pt x="1188520" y="10633"/>
                        <a:pt x="1184641" y="6753"/>
                      </a:cubicBezTo>
                      <a:cubicBezTo>
                        <a:pt x="1180762" y="2872"/>
                        <a:pt x="1178435" y="11409"/>
                        <a:pt x="1162143" y="14514"/>
                      </a:cubicBezTo>
                      <a:cubicBezTo>
                        <a:pt x="1145851" y="17619"/>
                        <a:pt x="1138093" y="22276"/>
                        <a:pt x="1144299" y="25380"/>
                      </a:cubicBezTo>
                      <a:cubicBezTo>
                        <a:pt x="1150506" y="28485"/>
                        <a:pt x="1144299" y="36246"/>
                        <a:pt x="1137318" y="36246"/>
                      </a:cubicBezTo>
                      <a:cubicBezTo>
                        <a:pt x="1131111" y="36246"/>
                        <a:pt x="1129560" y="44008"/>
                        <a:pt x="1138093" y="47112"/>
                      </a:cubicBezTo>
                      <a:close/>
                      <a:moveTo>
                        <a:pt x="1162919" y="60307"/>
                      </a:moveTo>
                      <a:cubicBezTo>
                        <a:pt x="1162919" y="65740"/>
                        <a:pt x="1148178" y="70397"/>
                        <a:pt x="1152057" y="74277"/>
                      </a:cubicBezTo>
                      <a:cubicBezTo>
                        <a:pt x="1155936" y="77382"/>
                        <a:pt x="1159040" y="76606"/>
                        <a:pt x="1163694" y="77382"/>
                      </a:cubicBezTo>
                      <a:cubicBezTo>
                        <a:pt x="1168349" y="78158"/>
                        <a:pt x="1170677" y="89800"/>
                        <a:pt x="1179210" y="88248"/>
                      </a:cubicBezTo>
                      <a:cubicBezTo>
                        <a:pt x="1187744" y="86696"/>
                        <a:pt x="1210242" y="97562"/>
                        <a:pt x="1223431" y="97562"/>
                      </a:cubicBezTo>
                      <a:cubicBezTo>
                        <a:pt x="1236619" y="97562"/>
                        <a:pt x="1238171" y="86696"/>
                        <a:pt x="1234292" y="85920"/>
                      </a:cubicBezTo>
                      <a:cubicBezTo>
                        <a:pt x="1230413" y="85143"/>
                        <a:pt x="1233516" y="78934"/>
                        <a:pt x="1241274" y="68068"/>
                      </a:cubicBezTo>
                      <a:cubicBezTo>
                        <a:pt x="1249032" y="57202"/>
                        <a:pt x="1218000" y="49441"/>
                        <a:pt x="1218000" y="57978"/>
                      </a:cubicBezTo>
                      <a:cubicBezTo>
                        <a:pt x="1218000" y="66516"/>
                        <a:pt x="1209467" y="56426"/>
                        <a:pt x="1206363" y="50993"/>
                      </a:cubicBezTo>
                      <a:cubicBezTo>
                        <a:pt x="1203260" y="46336"/>
                        <a:pt x="1162919" y="54874"/>
                        <a:pt x="1162919" y="60307"/>
                      </a:cubicBezTo>
                      <a:close/>
                      <a:moveTo>
                        <a:pt x="932507" y="290046"/>
                      </a:moveTo>
                      <a:cubicBezTo>
                        <a:pt x="940265" y="293927"/>
                        <a:pt x="945696" y="292374"/>
                        <a:pt x="944144" y="284613"/>
                      </a:cubicBezTo>
                      <a:cubicBezTo>
                        <a:pt x="943368" y="277628"/>
                        <a:pt x="926301" y="286941"/>
                        <a:pt x="932507" y="290046"/>
                      </a:cubicBezTo>
                      <a:close/>
                      <a:moveTo>
                        <a:pt x="1126456" y="14514"/>
                      </a:moveTo>
                      <a:cubicBezTo>
                        <a:pt x="1128008" y="7529"/>
                        <a:pt x="1097752" y="10633"/>
                        <a:pt x="1105510" y="17619"/>
                      </a:cubicBezTo>
                      <a:cubicBezTo>
                        <a:pt x="1108613" y="19947"/>
                        <a:pt x="1124905" y="21499"/>
                        <a:pt x="1126456" y="14514"/>
                      </a:cubicBezTo>
                      <a:close/>
                      <a:moveTo>
                        <a:pt x="2484100" y="349033"/>
                      </a:moveTo>
                      <a:cubicBezTo>
                        <a:pt x="2493410" y="353690"/>
                        <a:pt x="2498840" y="343600"/>
                        <a:pt x="2506598" y="348257"/>
                      </a:cubicBezTo>
                      <a:cubicBezTo>
                        <a:pt x="2514356" y="353690"/>
                        <a:pt x="2532199" y="345929"/>
                        <a:pt x="2539182" y="344376"/>
                      </a:cubicBezTo>
                      <a:cubicBezTo>
                        <a:pt x="2546940" y="342824"/>
                        <a:pt x="2543061" y="333510"/>
                        <a:pt x="2522114" y="331182"/>
                      </a:cubicBezTo>
                      <a:cubicBezTo>
                        <a:pt x="2501167" y="328853"/>
                        <a:pt x="2474015" y="344376"/>
                        <a:pt x="2484100" y="349033"/>
                      </a:cubicBezTo>
                      <a:close/>
                      <a:moveTo>
                        <a:pt x="1234292" y="125503"/>
                      </a:moveTo>
                      <a:cubicBezTo>
                        <a:pt x="1240498" y="129384"/>
                        <a:pt x="1261445" y="120846"/>
                        <a:pt x="1275409" y="121622"/>
                      </a:cubicBezTo>
                      <a:cubicBezTo>
                        <a:pt x="1289373" y="122398"/>
                        <a:pt x="1328163" y="110756"/>
                        <a:pt x="1329715" y="103771"/>
                      </a:cubicBezTo>
                      <a:cubicBezTo>
                        <a:pt x="1331267" y="96009"/>
                        <a:pt x="1315751" y="96786"/>
                        <a:pt x="1309544" y="90576"/>
                      </a:cubicBezTo>
                      <a:cubicBezTo>
                        <a:pt x="1303338" y="84367"/>
                        <a:pt x="1290150" y="89800"/>
                        <a:pt x="1287046" y="95233"/>
                      </a:cubicBezTo>
                      <a:cubicBezTo>
                        <a:pt x="1283943" y="100666"/>
                        <a:pt x="1280064" y="96009"/>
                        <a:pt x="1288598" y="86696"/>
                      </a:cubicBezTo>
                      <a:cubicBezTo>
                        <a:pt x="1297131" y="78158"/>
                        <a:pt x="1280064" y="71173"/>
                        <a:pt x="1279288" y="76606"/>
                      </a:cubicBezTo>
                      <a:cubicBezTo>
                        <a:pt x="1278513" y="82039"/>
                        <a:pt x="1262997" y="77382"/>
                        <a:pt x="1262997" y="82815"/>
                      </a:cubicBezTo>
                      <a:cubicBezTo>
                        <a:pt x="1262997" y="88248"/>
                        <a:pt x="1256790" y="90576"/>
                        <a:pt x="1257566" y="95233"/>
                      </a:cubicBezTo>
                      <a:cubicBezTo>
                        <a:pt x="1258342" y="100666"/>
                        <a:pt x="1246705" y="92129"/>
                        <a:pt x="1245929" y="103771"/>
                      </a:cubicBezTo>
                      <a:cubicBezTo>
                        <a:pt x="1245153" y="114637"/>
                        <a:pt x="1227310" y="121622"/>
                        <a:pt x="1234292" y="125503"/>
                      </a:cubicBezTo>
                      <a:close/>
                      <a:moveTo>
                        <a:pt x="1829328" y="220193"/>
                      </a:moveTo>
                      <a:cubicBezTo>
                        <a:pt x="1835534" y="223297"/>
                        <a:pt x="1837862" y="226402"/>
                        <a:pt x="1841741" y="230283"/>
                      </a:cubicBezTo>
                      <a:cubicBezTo>
                        <a:pt x="1845620" y="234163"/>
                        <a:pt x="1859584" y="228730"/>
                        <a:pt x="1865014" y="226402"/>
                      </a:cubicBezTo>
                      <a:cubicBezTo>
                        <a:pt x="1870445" y="224850"/>
                        <a:pt x="1871221" y="234940"/>
                        <a:pt x="1879755" y="229507"/>
                      </a:cubicBezTo>
                      <a:cubicBezTo>
                        <a:pt x="1888288" y="224074"/>
                        <a:pt x="1897598" y="226402"/>
                        <a:pt x="1907683" y="226402"/>
                      </a:cubicBezTo>
                      <a:cubicBezTo>
                        <a:pt x="1917768" y="226402"/>
                        <a:pt x="1906132" y="213984"/>
                        <a:pt x="1906132" y="208551"/>
                      </a:cubicBezTo>
                      <a:cubicBezTo>
                        <a:pt x="1906908" y="203118"/>
                        <a:pt x="1917768" y="206998"/>
                        <a:pt x="1914666" y="211655"/>
                      </a:cubicBezTo>
                      <a:cubicBezTo>
                        <a:pt x="1910787" y="216312"/>
                        <a:pt x="1920096" y="227178"/>
                        <a:pt x="1934836" y="225626"/>
                      </a:cubicBezTo>
                      <a:cubicBezTo>
                        <a:pt x="1949576" y="224850"/>
                        <a:pt x="1938715" y="215536"/>
                        <a:pt x="1945697" y="212431"/>
                      </a:cubicBezTo>
                      <a:cubicBezTo>
                        <a:pt x="1953455" y="209327"/>
                        <a:pt x="1951904" y="205446"/>
                        <a:pt x="1941818" y="199237"/>
                      </a:cubicBezTo>
                      <a:cubicBezTo>
                        <a:pt x="1930957" y="193028"/>
                        <a:pt x="1917768" y="196908"/>
                        <a:pt x="1908459" y="193028"/>
                      </a:cubicBezTo>
                      <a:cubicBezTo>
                        <a:pt x="1898374" y="188371"/>
                        <a:pt x="1886737" y="188371"/>
                        <a:pt x="1885961" y="198461"/>
                      </a:cubicBezTo>
                      <a:cubicBezTo>
                        <a:pt x="1885185" y="208551"/>
                        <a:pt x="1865790" y="187595"/>
                        <a:pt x="1855705" y="184490"/>
                      </a:cubicBezTo>
                      <a:cubicBezTo>
                        <a:pt x="1845620" y="180609"/>
                        <a:pt x="1813812" y="212431"/>
                        <a:pt x="1829328" y="220193"/>
                      </a:cubicBezTo>
                      <a:close/>
                      <a:moveTo>
                        <a:pt x="1925526" y="279180"/>
                      </a:moveTo>
                      <a:cubicBezTo>
                        <a:pt x="1934060" y="277628"/>
                        <a:pt x="1919320" y="262105"/>
                        <a:pt x="1905356" y="259776"/>
                      </a:cubicBezTo>
                      <a:cubicBezTo>
                        <a:pt x="1891392" y="257448"/>
                        <a:pt x="1877427" y="269090"/>
                        <a:pt x="1879755" y="271419"/>
                      </a:cubicBezTo>
                      <a:cubicBezTo>
                        <a:pt x="1883634" y="278404"/>
                        <a:pt x="1916993" y="281508"/>
                        <a:pt x="1925526" y="279180"/>
                      </a:cubicBezTo>
                      <a:close/>
                      <a:moveTo>
                        <a:pt x="1889064" y="248910"/>
                      </a:moveTo>
                      <a:cubicBezTo>
                        <a:pt x="1889064" y="241925"/>
                        <a:pt x="1864239" y="251239"/>
                        <a:pt x="1874324" y="255119"/>
                      </a:cubicBezTo>
                      <a:cubicBezTo>
                        <a:pt x="1879755" y="256672"/>
                        <a:pt x="1889064" y="255896"/>
                        <a:pt x="1889064" y="248910"/>
                      </a:cubicBezTo>
                      <a:close/>
                      <a:moveTo>
                        <a:pt x="1968971" y="220193"/>
                      </a:moveTo>
                      <a:cubicBezTo>
                        <a:pt x="1979832" y="220969"/>
                        <a:pt x="1985263" y="231835"/>
                        <a:pt x="2006985" y="233387"/>
                      </a:cubicBezTo>
                      <a:cubicBezTo>
                        <a:pt x="2027932" y="234940"/>
                        <a:pt x="2044223" y="230283"/>
                        <a:pt x="2044223" y="225626"/>
                      </a:cubicBezTo>
                      <a:cubicBezTo>
                        <a:pt x="2044999" y="220969"/>
                        <a:pt x="2024828" y="213984"/>
                        <a:pt x="2018622" y="217864"/>
                      </a:cubicBezTo>
                      <a:cubicBezTo>
                        <a:pt x="2012416" y="221745"/>
                        <a:pt x="2007761" y="211655"/>
                        <a:pt x="2000779" y="213984"/>
                      </a:cubicBezTo>
                      <a:cubicBezTo>
                        <a:pt x="1993021" y="216312"/>
                        <a:pt x="1982936" y="215536"/>
                        <a:pt x="1979832" y="209327"/>
                      </a:cubicBezTo>
                      <a:cubicBezTo>
                        <a:pt x="1975953" y="203118"/>
                        <a:pt x="1963541" y="219417"/>
                        <a:pt x="1968971" y="220193"/>
                      </a:cubicBezTo>
                      <a:close/>
                      <a:moveTo>
                        <a:pt x="428239" y="32365"/>
                      </a:moveTo>
                      <a:cubicBezTo>
                        <a:pt x="439101" y="23052"/>
                        <a:pt x="453065" y="31589"/>
                        <a:pt x="454617" y="26932"/>
                      </a:cubicBezTo>
                      <a:cubicBezTo>
                        <a:pt x="456168" y="22276"/>
                        <a:pt x="434446" y="20723"/>
                        <a:pt x="426688" y="25380"/>
                      </a:cubicBezTo>
                      <a:cubicBezTo>
                        <a:pt x="418930" y="29261"/>
                        <a:pt x="400311" y="26156"/>
                        <a:pt x="402638" y="31589"/>
                      </a:cubicBezTo>
                      <a:cubicBezTo>
                        <a:pt x="404190" y="34694"/>
                        <a:pt x="417378" y="42455"/>
                        <a:pt x="428239" y="32365"/>
                      </a:cubicBezTo>
                      <a:close/>
                      <a:moveTo>
                        <a:pt x="1921647" y="812393"/>
                      </a:moveTo>
                      <a:cubicBezTo>
                        <a:pt x="1916217" y="799198"/>
                        <a:pt x="1929405" y="786004"/>
                        <a:pt x="1920096" y="779018"/>
                      </a:cubicBezTo>
                      <a:cubicBezTo>
                        <a:pt x="1910787" y="772033"/>
                        <a:pt x="1914666" y="758062"/>
                        <a:pt x="1910011" y="760391"/>
                      </a:cubicBezTo>
                      <a:cubicBezTo>
                        <a:pt x="1905356" y="763495"/>
                        <a:pt x="1910011" y="775914"/>
                        <a:pt x="1902253" y="776690"/>
                      </a:cubicBezTo>
                      <a:cubicBezTo>
                        <a:pt x="1894495" y="777466"/>
                        <a:pt x="1901477" y="784451"/>
                        <a:pt x="1899150" y="793765"/>
                      </a:cubicBezTo>
                      <a:cubicBezTo>
                        <a:pt x="1896046" y="803079"/>
                        <a:pt x="1900701" y="816273"/>
                        <a:pt x="1904580" y="824811"/>
                      </a:cubicBezTo>
                      <a:cubicBezTo>
                        <a:pt x="1908459" y="833349"/>
                        <a:pt x="1899150" y="877589"/>
                        <a:pt x="1903029" y="884574"/>
                      </a:cubicBezTo>
                      <a:cubicBezTo>
                        <a:pt x="1906908" y="892336"/>
                        <a:pt x="1896822" y="924934"/>
                        <a:pt x="1899925" y="928038"/>
                      </a:cubicBezTo>
                      <a:cubicBezTo>
                        <a:pt x="1905356" y="934248"/>
                        <a:pt x="1901477" y="919501"/>
                        <a:pt x="1910011" y="917948"/>
                      </a:cubicBezTo>
                      <a:cubicBezTo>
                        <a:pt x="1918545" y="916396"/>
                        <a:pt x="1918545" y="927262"/>
                        <a:pt x="1923199" y="929591"/>
                      </a:cubicBezTo>
                      <a:cubicBezTo>
                        <a:pt x="1928630" y="931919"/>
                        <a:pt x="1924751" y="914844"/>
                        <a:pt x="1920096" y="915620"/>
                      </a:cubicBezTo>
                      <a:cubicBezTo>
                        <a:pt x="1915441" y="916396"/>
                        <a:pt x="1911562" y="904754"/>
                        <a:pt x="1909235" y="896992"/>
                      </a:cubicBezTo>
                      <a:cubicBezTo>
                        <a:pt x="1906908" y="889231"/>
                        <a:pt x="1913890" y="880693"/>
                        <a:pt x="1913890" y="871380"/>
                      </a:cubicBezTo>
                      <a:cubicBezTo>
                        <a:pt x="1913890" y="862066"/>
                        <a:pt x="1925526" y="862842"/>
                        <a:pt x="1932509" y="869827"/>
                      </a:cubicBezTo>
                      <a:cubicBezTo>
                        <a:pt x="1939491" y="876813"/>
                        <a:pt x="1940267" y="872156"/>
                        <a:pt x="1937939" y="866723"/>
                      </a:cubicBezTo>
                      <a:cubicBezTo>
                        <a:pt x="1935612" y="862842"/>
                        <a:pt x="1927078" y="825587"/>
                        <a:pt x="1921647" y="812393"/>
                      </a:cubicBezTo>
                      <a:close/>
                      <a:moveTo>
                        <a:pt x="471684" y="28485"/>
                      </a:moveTo>
                      <a:cubicBezTo>
                        <a:pt x="477891" y="33142"/>
                        <a:pt x="453841" y="31589"/>
                        <a:pt x="450738" y="36246"/>
                      </a:cubicBezTo>
                      <a:cubicBezTo>
                        <a:pt x="447634" y="40903"/>
                        <a:pt x="433670" y="39351"/>
                        <a:pt x="435997" y="44784"/>
                      </a:cubicBezTo>
                      <a:cubicBezTo>
                        <a:pt x="439101" y="50217"/>
                        <a:pt x="461599" y="50993"/>
                        <a:pt x="461599" y="46336"/>
                      </a:cubicBezTo>
                      <a:cubicBezTo>
                        <a:pt x="461599" y="41679"/>
                        <a:pt x="473236" y="45560"/>
                        <a:pt x="474012" y="41679"/>
                      </a:cubicBezTo>
                      <a:cubicBezTo>
                        <a:pt x="474787" y="37798"/>
                        <a:pt x="479442" y="33142"/>
                        <a:pt x="492631" y="32365"/>
                      </a:cubicBezTo>
                      <a:cubicBezTo>
                        <a:pt x="505819" y="31589"/>
                        <a:pt x="505819" y="26932"/>
                        <a:pt x="493407" y="21499"/>
                      </a:cubicBezTo>
                      <a:cubicBezTo>
                        <a:pt x="480994" y="15290"/>
                        <a:pt x="464702" y="23828"/>
                        <a:pt x="471684" y="28485"/>
                      </a:cubicBezTo>
                      <a:close/>
                      <a:moveTo>
                        <a:pt x="451513" y="401035"/>
                      </a:moveTo>
                      <a:cubicBezTo>
                        <a:pt x="463926" y="412677"/>
                        <a:pt x="474787" y="395602"/>
                        <a:pt x="480218" y="394826"/>
                      </a:cubicBezTo>
                      <a:cubicBezTo>
                        <a:pt x="486424" y="394050"/>
                        <a:pt x="476339" y="387064"/>
                        <a:pt x="466254" y="384736"/>
                      </a:cubicBezTo>
                      <a:cubicBezTo>
                        <a:pt x="456944" y="382407"/>
                        <a:pt x="442204" y="392497"/>
                        <a:pt x="451513" y="401035"/>
                      </a:cubicBezTo>
                      <a:close/>
                      <a:moveTo>
                        <a:pt x="2660981" y="480202"/>
                      </a:moveTo>
                      <a:cubicBezTo>
                        <a:pt x="2656327" y="478650"/>
                        <a:pt x="2641586" y="469336"/>
                        <a:pt x="2637707" y="463903"/>
                      </a:cubicBezTo>
                      <a:cubicBezTo>
                        <a:pt x="2633828" y="458470"/>
                        <a:pt x="2615985" y="456141"/>
                        <a:pt x="2615985" y="458470"/>
                      </a:cubicBezTo>
                      <a:cubicBezTo>
                        <a:pt x="2615985" y="461574"/>
                        <a:pt x="2610555" y="457694"/>
                        <a:pt x="2609003" y="454589"/>
                      </a:cubicBezTo>
                      <a:cubicBezTo>
                        <a:pt x="2607452" y="451484"/>
                        <a:pt x="2588832" y="451484"/>
                        <a:pt x="2588832" y="454589"/>
                      </a:cubicBezTo>
                      <a:cubicBezTo>
                        <a:pt x="2588832" y="457694"/>
                        <a:pt x="2593487" y="457694"/>
                        <a:pt x="2595815" y="461574"/>
                      </a:cubicBezTo>
                      <a:cubicBezTo>
                        <a:pt x="2598918" y="465455"/>
                        <a:pt x="2591936" y="467007"/>
                        <a:pt x="2593487" y="471664"/>
                      </a:cubicBezTo>
                      <a:cubicBezTo>
                        <a:pt x="2595039" y="475545"/>
                        <a:pt x="2586505" y="469336"/>
                        <a:pt x="2583402" y="467007"/>
                      </a:cubicBezTo>
                      <a:cubicBezTo>
                        <a:pt x="2580299" y="464679"/>
                        <a:pt x="2581851" y="455365"/>
                        <a:pt x="2582626" y="450708"/>
                      </a:cubicBezTo>
                      <a:cubicBezTo>
                        <a:pt x="2583402" y="446051"/>
                        <a:pt x="2577195" y="446828"/>
                        <a:pt x="2576420" y="442171"/>
                      </a:cubicBezTo>
                      <a:cubicBezTo>
                        <a:pt x="2575644" y="437514"/>
                        <a:pt x="2554698" y="428200"/>
                        <a:pt x="2546164" y="424319"/>
                      </a:cubicBezTo>
                      <a:cubicBezTo>
                        <a:pt x="2537630" y="420439"/>
                        <a:pt x="2525993" y="417334"/>
                        <a:pt x="2522890" y="412677"/>
                      </a:cubicBezTo>
                      <a:cubicBezTo>
                        <a:pt x="2519787" y="408020"/>
                        <a:pt x="2504271" y="407244"/>
                        <a:pt x="2498064" y="401035"/>
                      </a:cubicBezTo>
                      <a:cubicBezTo>
                        <a:pt x="2491858" y="394826"/>
                        <a:pt x="2465481" y="383960"/>
                        <a:pt x="2454620" y="383184"/>
                      </a:cubicBezTo>
                      <a:cubicBezTo>
                        <a:pt x="2442983" y="382407"/>
                        <a:pt x="2446086" y="376198"/>
                        <a:pt x="2440655" y="376974"/>
                      </a:cubicBezTo>
                      <a:cubicBezTo>
                        <a:pt x="2435225" y="377751"/>
                        <a:pt x="2411175" y="376974"/>
                        <a:pt x="2404193" y="375422"/>
                      </a:cubicBezTo>
                      <a:cubicBezTo>
                        <a:pt x="2396435" y="374646"/>
                        <a:pt x="2394883" y="380079"/>
                        <a:pt x="2390229" y="377751"/>
                      </a:cubicBezTo>
                      <a:cubicBezTo>
                        <a:pt x="2384798" y="375422"/>
                        <a:pt x="2357645" y="366108"/>
                        <a:pt x="2354542" y="369213"/>
                      </a:cubicBezTo>
                      <a:cubicBezTo>
                        <a:pt x="2351439" y="373094"/>
                        <a:pt x="2352991" y="378527"/>
                        <a:pt x="2349112" y="379303"/>
                      </a:cubicBezTo>
                      <a:cubicBezTo>
                        <a:pt x="2346008" y="380079"/>
                        <a:pt x="2349112" y="384736"/>
                        <a:pt x="2356870" y="391721"/>
                      </a:cubicBezTo>
                      <a:cubicBezTo>
                        <a:pt x="2364628" y="398707"/>
                        <a:pt x="2359972" y="404140"/>
                        <a:pt x="2352991" y="407244"/>
                      </a:cubicBezTo>
                      <a:cubicBezTo>
                        <a:pt x="2346008" y="410349"/>
                        <a:pt x="2335147" y="404140"/>
                        <a:pt x="2331268" y="399483"/>
                      </a:cubicBezTo>
                      <a:cubicBezTo>
                        <a:pt x="2328165" y="394050"/>
                        <a:pt x="2318080" y="396378"/>
                        <a:pt x="2315752" y="389393"/>
                      </a:cubicBezTo>
                      <a:cubicBezTo>
                        <a:pt x="2313425" y="382407"/>
                        <a:pt x="2318855" y="381631"/>
                        <a:pt x="2323510" y="385512"/>
                      </a:cubicBezTo>
                      <a:cubicBezTo>
                        <a:pt x="2328165" y="389393"/>
                        <a:pt x="2334371" y="386288"/>
                        <a:pt x="2335147" y="380855"/>
                      </a:cubicBezTo>
                      <a:cubicBezTo>
                        <a:pt x="2335923" y="375422"/>
                        <a:pt x="2322734" y="372318"/>
                        <a:pt x="2315752" y="373094"/>
                      </a:cubicBezTo>
                      <a:cubicBezTo>
                        <a:pt x="2308770" y="373870"/>
                        <a:pt x="2304891" y="383184"/>
                        <a:pt x="2297133" y="387840"/>
                      </a:cubicBezTo>
                      <a:cubicBezTo>
                        <a:pt x="2289375" y="391721"/>
                        <a:pt x="2261446" y="386288"/>
                        <a:pt x="2258343" y="383184"/>
                      </a:cubicBezTo>
                      <a:cubicBezTo>
                        <a:pt x="2255240" y="380079"/>
                        <a:pt x="2215675" y="383184"/>
                        <a:pt x="2211019" y="386288"/>
                      </a:cubicBezTo>
                      <a:cubicBezTo>
                        <a:pt x="2207140" y="389393"/>
                        <a:pt x="2210244" y="400259"/>
                        <a:pt x="2207917" y="401035"/>
                      </a:cubicBezTo>
                      <a:cubicBezTo>
                        <a:pt x="2205589" y="401811"/>
                        <a:pt x="2204038" y="388617"/>
                        <a:pt x="2204038" y="386288"/>
                      </a:cubicBezTo>
                      <a:cubicBezTo>
                        <a:pt x="2204038" y="383960"/>
                        <a:pt x="2199383" y="381631"/>
                        <a:pt x="2192401" y="381631"/>
                      </a:cubicBezTo>
                      <a:cubicBezTo>
                        <a:pt x="2185418" y="381631"/>
                        <a:pt x="2180764" y="381631"/>
                        <a:pt x="2183867" y="378527"/>
                      </a:cubicBezTo>
                      <a:cubicBezTo>
                        <a:pt x="2186970" y="375422"/>
                        <a:pt x="2180764" y="372318"/>
                        <a:pt x="2186970" y="368437"/>
                      </a:cubicBezTo>
                      <a:cubicBezTo>
                        <a:pt x="2192401" y="364556"/>
                        <a:pt x="2176885" y="352138"/>
                        <a:pt x="2161369" y="345929"/>
                      </a:cubicBezTo>
                      <a:cubicBezTo>
                        <a:pt x="2145853" y="339719"/>
                        <a:pt x="2111718" y="343600"/>
                        <a:pt x="2102408" y="345929"/>
                      </a:cubicBezTo>
                      <a:cubicBezTo>
                        <a:pt x="2093099" y="349033"/>
                        <a:pt x="2074479" y="347481"/>
                        <a:pt x="2065946" y="348257"/>
                      </a:cubicBezTo>
                      <a:cubicBezTo>
                        <a:pt x="2057412" y="348257"/>
                        <a:pt x="2064394" y="345152"/>
                        <a:pt x="2062067" y="340496"/>
                      </a:cubicBezTo>
                      <a:cubicBezTo>
                        <a:pt x="2059739" y="336615"/>
                        <a:pt x="2044223" y="331182"/>
                        <a:pt x="2042672" y="335063"/>
                      </a:cubicBezTo>
                      <a:cubicBezTo>
                        <a:pt x="2040344" y="338167"/>
                        <a:pt x="2036465" y="335063"/>
                        <a:pt x="2036465" y="332734"/>
                      </a:cubicBezTo>
                      <a:cubicBezTo>
                        <a:pt x="2036465" y="330406"/>
                        <a:pt x="2022501" y="324973"/>
                        <a:pt x="2017070" y="326525"/>
                      </a:cubicBezTo>
                      <a:cubicBezTo>
                        <a:pt x="2011640" y="327301"/>
                        <a:pt x="2009312" y="321092"/>
                        <a:pt x="2015519" y="321092"/>
                      </a:cubicBezTo>
                      <a:cubicBezTo>
                        <a:pt x="2021725" y="321092"/>
                        <a:pt x="2033362" y="322644"/>
                        <a:pt x="2027932" y="314883"/>
                      </a:cubicBezTo>
                      <a:cubicBezTo>
                        <a:pt x="2023277" y="307121"/>
                        <a:pt x="1981384" y="305569"/>
                        <a:pt x="1977505" y="306345"/>
                      </a:cubicBezTo>
                      <a:cubicBezTo>
                        <a:pt x="1973626" y="307897"/>
                        <a:pt x="1977505" y="313330"/>
                        <a:pt x="1968195" y="321868"/>
                      </a:cubicBezTo>
                      <a:cubicBezTo>
                        <a:pt x="1958886" y="330406"/>
                        <a:pt x="1950352" y="324973"/>
                        <a:pt x="1951904" y="320316"/>
                      </a:cubicBezTo>
                      <a:cubicBezTo>
                        <a:pt x="1952679" y="316435"/>
                        <a:pt x="1964316" y="317211"/>
                        <a:pt x="1964316" y="312554"/>
                      </a:cubicBezTo>
                      <a:cubicBezTo>
                        <a:pt x="1964316" y="308674"/>
                        <a:pt x="1948800" y="311002"/>
                        <a:pt x="1946473" y="307121"/>
                      </a:cubicBezTo>
                      <a:cubicBezTo>
                        <a:pt x="1944146" y="304017"/>
                        <a:pt x="1949576" y="301688"/>
                        <a:pt x="1955007" y="303241"/>
                      </a:cubicBezTo>
                      <a:cubicBezTo>
                        <a:pt x="1960437" y="304793"/>
                        <a:pt x="1970523" y="305569"/>
                        <a:pt x="1970523" y="303241"/>
                      </a:cubicBezTo>
                      <a:cubicBezTo>
                        <a:pt x="1971299" y="300912"/>
                        <a:pt x="1965092" y="300136"/>
                        <a:pt x="1955783" y="298584"/>
                      </a:cubicBezTo>
                      <a:cubicBezTo>
                        <a:pt x="1946473" y="297031"/>
                        <a:pt x="1923975" y="291598"/>
                        <a:pt x="1912338" y="293151"/>
                      </a:cubicBezTo>
                      <a:cubicBezTo>
                        <a:pt x="1900701" y="293927"/>
                        <a:pt x="1895271" y="288494"/>
                        <a:pt x="1889064" y="288494"/>
                      </a:cubicBezTo>
                      <a:cubicBezTo>
                        <a:pt x="1882858" y="287718"/>
                        <a:pt x="1882858" y="291598"/>
                        <a:pt x="1885961" y="295479"/>
                      </a:cubicBezTo>
                      <a:cubicBezTo>
                        <a:pt x="1889064" y="299360"/>
                        <a:pt x="1879755" y="301688"/>
                        <a:pt x="1871997" y="300136"/>
                      </a:cubicBezTo>
                      <a:cubicBezTo>
                        <a:pt x="1864239" y="299360"/>
                        <a:pt x="1853377" y="304017"/>
                        <a:pt x="1858032" y="309450"/>
                      </a:cubicBezTo>
                      <a:cubicBezTo>
                        <a:pt x="1862687" y="314883"/>
                        <a:pt x="1866566" y="307897"/>
                        <a:pt x="1870445" y="309450"/>
                      </a:cubicBezTo>
                      <a:cubicBezTo>
                        <a:pt x="1874324" y="311002"/>
                        <a:pt x="1861135" y="314883"/>
                        <a:pt x="1866566" y="317987"/>
                      </a:cubicBezTo>
                      <a:cubicBezTo>
                        <a:pt x="1871997" y="320316"/>
                        <a:pt x="1871221" y="325749"/>
                        <a:pt x="1871221" y="328853"/>
                      </a:cubicBezTo>
                      <a:cubicBezTo>
                        <a:pt x="1871221" y="331958"/>
                        <a:pt x="1861911" y="332734"/>
                        <a:pt x="1858808" y="328853"/>
                      </a:cubicBezTo>
                      <a:cubicBezTo>
                        <a:pt x="1855705" y="324973"/>
                        <a:pt x="1850274" y="328077"/>
                        <a:pt x="1844068" y="328077"/>
                      </a:cubicBezTo>
                      <a:cubicBezTo>
                        <a:pt x="1837862" y="327301"/>
                        <a:pt x="1832431" y="330406"/>
                        <a:pt x="1839413" y="331182"/>
                      </a:cubicBezTo>
                      <a:cubicBezTo>
                        <a:pt x="1846395" y="331958"/>
                        <a:pt x="1848723" y="336615"/>
                        <a:pt x="1839413" y="337391"/>
                      </a:cubicBezTo>
                      <a:cubicBezTo>
                        <a:pt x="1830104" y="338167"/>
                        <a:pt x="1832431" y="328853"/>
                        <a:pt x="1827000" y="329630"/>
                      </a:cubicBezTo>
                      <a:cubicBezTo>
                        <a:pt x="1821570" y="330406"/>
                        <a:pt x="1809157" y="324973"/>
                        <a:pt x="1802951" y="325749"/>
                      </a:cubicBezTo>
                      <a:cubicBezTo>
                        <a:pt x="1796744" y="325749"/>
                        <a:pt x="1793641" y="331182"/>
                        <a:pt x="1785108" y="331958"/>
                      </a:cubicBezTo>
                      <a:cubicBezTo>
                        <a:pt x="1776573" y="332734"/>
                        <a:pt x="1764937" y="327301"/>
                        <a:pt x="1761834" y="322644"/>
                      </a:cubicBezTo>
                      <a:cubicBezTo>
                        <a:pt x="1758730" y="317987"/>
                        <a:pt x="1757179" y="316435"/>
                        <a:pt x="1753300" y="321868"/>
                      </a:cubicBezTo>
                      <a:cubicBezTo>
                        <a:pt x="1749421" y="327301"/>
                        <a:pt x="1748645" y="337391"/>
                        <a:pt x="1744766" y="338167"/>
                      </a:cubicBezTo>
                      <a:cubicBezTo>
                        <a:pt x="1740887" y="338943"/>
                        <a:pt x="1739335" y="347481"/>
                        <a:pt x="1734681" y="349809"/>
                      </a:cubicBezTo>
                      <a:cubicBezTo>
                        <a:pt x="1730802" y="352138"/>
                        <a:pt x="1730026" y="346705"/>
                        <a:pt x="1725371" y="346705"/>
                      </a:cubicBezTo>
                      <a:cubicBezTo>
                        <a:pt x="1719940" y="347481"/>
                        <a:pt x="1702873" y="330406"/>
                        <a:pt x="1702097" y="325749"/>
                      </a:cubicBezTo>
                      <a:cubicBezTo>
                        <a:pt x="1701322" y="321092"/>
                        <a:pt x="1690460" y="311778"/>
                        <a:pt x="1688133" y="309450"/>
                      </a:cubicBezTo>
                      <a:cubicBezTo>
                        <a:pt x="1685030" y="307897"/>
                        <a:pt x="1691236" y="306345"/>
                        <a:pt x="1694339" y="309450"/>
                      </a:cubicBezTo>
                      <a:cubicBezTo>
                        <a:pt x="1697443" y="312554"/>
                        <a:pt x="1702097" y="312554"/>
                        <a:pt x="1705976" y="310226"/>
                      </a:cubicBezTo>
                      <a:cubicBezTo>
                        <a:pt x="1709080" y="308674"/>
                        <a:pt x="1709080" y="300136"/>
                        <a:pt x="1702873" y="299360"/>
                      </a:cubicBezTo>
                      <a:cubicBezTo>
                        <a:pt x="1696667" y="299360"/>
                        <a:pt x="1698994" y="293927"/>
                        <a:pt x="1702097" y="293151"/>
                      </a:cubicBezTo>
                      <a:cubicBezTo>
                        <a:pt x="1705201" y="292374"/>
                        <a:pt x="1695115" y="283061"/>
                        <a:pt x="1698994" y="282285"/>
                      </a:cubicBezTo>
                      <a:cubicBezTo>
                        <a:pt x="1702873" y="281508"/>
                        <a:pt x="1701322" y="277628"/>
                        <a:pt x="1695891" y="276852"/>
                      </a:cubicBezTo>
                      <a:cubicBezTo>
                        <a:pt x="1690460" y="276075"/>
                        <a:pt x="1685806" y="272195"/>
                        <a:pt x="1685030" y="269090"/>
                      </a:cubicBezTo>
                      <a:cubicBezTo>
                        <a:pt x="1685030" y="266762"/>
                        <a:pt x="1663307" y="265986"/>
                        <a:pt x="1664083" y="269090"/>
                      </a:cubicBezTo>
                      <a:cubicBezTo>
                        <a:pt x="1664859" y="272971"/>
                        <a:pt x="1657101" y="271419"/>
                        <a:pt x="1658653" y="268314"/>
                      </a:cubicBezTo>
                      <a:cubicBezTo>
                        <a:pt x="1659428" y="265209"/>
                        <a:pt x="1650895" y="265986"/>
                        <a:pt x="1640809" y="263657"/>
                      </a:cubicBezTo>
                      <a:cubicBezTo>
                        <a:pt x="1630724" y="260552"/>
                        <a:pt x="1630724" y="253567"/>
                        <a:pt x="1626845" y="253567"/>
                      </a:cubicBezTo>
                      <a:cubicBezTo>
                        <a:pt x="1623742" y="252791"/>
                        <a:pt x="1624518" y="263657"/>
                        <a:pt x="1619863" y="261329"/>
                      </a:cubicBezTo>
                      <a:cubicBezTo>
                        <a:pt x="1614432" y="259000"/>
                        <a:pt x="1609002" y="263657"/>
                        <a:pt x="1612105" y="269090"/>
                      </a:cubicBezTo>
                      <a:cubicBezTo>
                        <a:pt x="1615208" y="275299"/>
                        <a:pt x="1612105" y="276075"/>
                        <a:pt x="1612105" y="280732"/>
                      </a:cubicBezTo>
                      <a:cubicBezTo>
                        <a:pt x="1611329" y="285389"/>
                        <a:pt x="1609002" y="283837"/>
                        <a:pt x="1602795" y="281508"/>
                      </a:cubicBezTo>
                      <a:cubicBezTo>
                        <a:pt x="1596589" y="279180"/>
                        <a:pt x="1596589" y="286941"/>
                        <a:pt x="1584176" y="283061"/>
                      </a:cubicBezTo>
                      <a:cubicBezTo>
                        <a:pt x="1570987" y="279956"/>
                        <a:pt x="1565557" y="283061"/>
                        <a:pt x="1563229" y="279180"/>
                      </a:cubicBezTo>
                      <a:cubicBezTo>
                        <a:pt x="1560902" y="275299"/>
                        <a:pt x="1557023" y="274523"/>
                        <a:pt x="1556248" y="278404"/>
                      </a:cubicBezTo>
                      <a:cubicBezTo>
                        <a:pt x="1555472" y="281508"/>
                        <a:pt x="1536077" y="280732"/>
                        <a:pt x="1534525" y="275299"/>
                      </a:cubicBezTo>
                      <a:cubicBezTo>
                        <a:pt x="1532974" y="269866"/>
                        <a:pt x="1537628" y="269090"/>
                        <a:pt x="1540732" y="268314"/>
                      </a:cubicBezTo>
                      <a:cubicBezTo>
                        <a:pt x="1543835" y="266762"/>
                        <a:pt x="1537628" y="265209"/>
                        <a:pt x="1526767" y="265209"/>
                      </a:cubicBezTo>
                      <a:cubicBezTo>
                        <a:pt x="1515906" y="265986"/>
                        <a:pt x="1508924" y="259776"/>
                        <a:pt x="1498063" y="260552"/>
                      </a:cubicBezTo>
                      <a:cubicBezTo>
                        <a:pt x="1487202" y="261329"/>
                        <a:pt x="1462376" y="263657"/>
                        <a:pt x="1458497" y="265986"/>
                      </a:cubicBezTo>
                      <a:cubicBezTo>
                        <a:pt x="1455394" y="267538"/>
                        <a:pt x="1461600" y="273747"/>
                        <a:pt x="1456170" y="274523"/>
                      </a:cubicBezTo>
                      <a:cubicBezTo>
                        <a:pt x="1450739" y="275299"/>
                        <a:pt x="1454618" y="264433"/>
                        <a:pt x="1453842" y="259000"/>
                      </a:cubicBezTo>
                      <a:cubicBezTo>
                        <a:pt x="1453067" y="253567"/>
                        <a:pt x="1444533" y="253567"/>
                        <a:pt x="1446084" y="257448"/>
                      </a:cubicBezTo>
                      <a:cubicBezTo>
                        <a:pt x="1446860" y="261329"/>
                        <a:pt x="1433672" y="262881"/>
                        <a:pt x="1429793" y="259776"/>
                      </a:cubicBezTo>
                      <a:cubicBezTo>
                        <a:pt x="1426689" y="256672"/>
                        <a:pt x="1420483" y="252791"/>
                        <a:pt x="1411949" y="250463"/>
                      </a:cubicBezTo>
                      <a:cubicBezTo>
                        <a:pt x="1402640" y="248134"/>
                        <a:pt x="1391779" y="258224"/>
                        <a:pt x="1394106" y="260552"/>
                      </a:cubicBezTo>
                      <a:cubicBezTo>
                        <a:pt x="1396433" y="263657"/>
                        <a:pt x="1403416" y="261329"/>
                        <a:pt x="1403416" y="262881"/>
                      </a:cubicBezTo>
                      <a:cubicBezTo>
                        <a:pt x="1404191" y="266762"/>
                        <a:pt x="1384021" y="265209"/>
                        <a:pt x="1384021" y="268314"/>
                      </a:cubicBezTo>
                      <a:cubicBezTo>
                        <a:pt x="1384021" y="271419"/>
                        <a:pt x="1366177" y="276075"/>
                        <a:pt x="1359971" y="276852"/>
                      </a:cubicBezTo>
                      <a:cubicBezTo>
                        <a:pt x="1344455" y="278404"/>
                        <a:pt x="1341352" y="278404"/>
                        <a:pt x="1334370" y="284613"/>
                      </a:cubicBezTo>
                      <a:cubicBezTo>
                        <a:pt x="1327388" y="290822"/>
                        <a:pt x="1332818" y="279180"/>
                        <a:pt x="1338249" y="273747"/>
                      </a:cubicBezTo>
                      <a:cubicBezTo>
                        <a:pt x="1343679" y="268314"/>
                        <a:pt x="1349885" y="270642"/>
                        <a:pt x="1352989" y="265986"/>
                      </a:cubicBezTo>
                      <a:cubicBezTo>
                        <a:pt x="1356092" y="261329"/>
                        <a:pt x="1361522" y="262105"/>
                        <a:pt x="1370056" y="260552"/>
                      </a:cubicBezTo>
                      <a:cubicBezTo>
                        <a:pt x="1378590" y="259000"/>
                        <a:pt x="1378590" y="254343"/>
                        <a:pt x="1382469" y="252015"/>
                      </a:cubicBezTo>
                      <a:cubicBezTo>
                        <a:pt x="1386348" y="250463"/>
                        <a:pt x="1396433" y="246582"/>
                        <a:pt x="1398761" y="241925"/>
                      </a:cubicBezTo>
                      <a:cubicBezTo>
                        <a:pt x="1400312" y="238044"/>
                        <a:pt x="1421259" y="231059"/>
                        <a:pt x="1425138" y="231059"/>
                      </a:cubicBezTo>
                      <a:cubicBezTo>
                        <a:pt x="1429017" y="231059"/>
                        <a:pt x="1430568" y="222521"/>
                        <a:pt x="1432120" y="222521"/>
                      </a:cubicBezTo>
                      <a:cubicBezTo>
                        <a:pt x="1434447" y="222521"/>
                        <a:pt x="1446084" y="217088"/>
                        <a:pt x="1450739" y="214760"/>
                      </a:cubicBezTo>
                      <a:cubicBezTo>
                        <a:pt x="1455394" y="212431"/>
                        <a:pt x="1457721" y="208551"/>
                        <a:pt x="1457721" y="205446"/>
                      </a:cubicBezTo>
                      <a:cubicBezTo>
                        <a:pt x="1457721" y="202341"/>
                        <a:pt x="1451515" y="203118"/>
                        <a:pt x="1450739" y="200013"/>
                      </a:cubicBezTo>
                      <a:cubicBezTo>
                        <a:pt x="1449963" y="196908"/>
                        <a:pt x="1453842" y="199237"/>
                        <a:pt x="1458497" y="196908"/>
                      </a:cubicBezTo>
                      <a:cubicBezTo>
                        <a:pt x="1463152" y="195356"/>
                        <a:pt x="1458497" y="188371"/>
                        <a:pt x="1454618" y="189923"/>
                      </a:cubicBezTo>
                      <a:cubicBezTo>
                        <a:pt x="1450739" y="190699"/>
                        <a:pt x="1456946" y="186819"/>
                        <a:pt x="1453067" y="182162"/>
                      </a:cubicBezTo>
                      <a:cubicBezTo>
                        <a:pt x="1449963" y="178281"/>
                        <a:pt x="1442981" y="184490"/>
                        <a:pt x="1442981" y="180609"/>
                      </a:cubicBezTo>
                      <a:cubicBezTo>
                        <a:pt x="1442981" y="175953"/>
                        <a:pt x="1442205" y="170520"/>
                        <a:pt x="1439878" y="168191"/>
                      </a:cubicBezTo>
                      <a:cubicBezTo>
                        <a:pt x="1436775" y="165086"/>
                        <a:pt x="1432120" y="172848"/>
                        <a:pt x="1425914" y="168967"/>
                      </a:cubicBezTo>
                      <a:cubicBezTo>
                        <a:pt x="1420483" y="164310"/>
                        <a:pt x="1403416" y="161982"/>
                        <a:pt x="1403416" y="163534"/>
                      </a:cubicBezTo>
                      <a:cubicBezTo>
                        <a:pt x="1403416" y="165086"/>
                        <a:pt x="1395658" y="160430"/>
                        <a:pt x="1394106" y="162758"/>
                      </a:cubicBezTo>
                      <a:cubicBezTo>
                        <a:pt x="1392554" y="164310"/>
                        <a:pt x="1379366" y="164310"/>
                        <a:pt x="1374711" y="163534"/>
                      </a:cubicBezTo>
                      <a:cubicBezTo>
                        <a:pt x="1370832" y="162758"/>
                        <a:pt x="1364626" y="165086"/>
                        <a:pt x="1364626" y="168967"/>
                      </a:cubicBezTo>
                      <a:cubicBezTo>
                        <a:pt x="1364626" y="172848"/>
                        <a:pt x="1348334" y="171296"/>
                        <a:pt x="1345231" y="170520"/>
                      </a:cubicBezTo>
                      <a:cubicBezTo>
                        <a:pt x="1342128" y="169743"/>
                        <a:pt x="1356868" y="158101"/>
                        <a:pt x="1356868" y="155773"/>
                      </a:cubicBezTo>
                      <a:cubicBezTo>
                        <a:pt x="1356868" y="153444"/>
                        <a:pt x="1332818" y="156549"/>
                        <a:pt x="1331267" y="154220"/>
                      </a:cubicBezTo>
                      <a:cubicBezTo>
                        <a:pt x="1329715" y="151892"/>
                        <a:pt x="1318078" y="151116"/>
                        <a:pt x="1312647" y="151116"/>
                      </a:cubicBezTo>
                      <a:cubicBezTo>
                        <a:pt x="1307217" y="151116"/>
                        <a:pt x="1312647" y="149564"/>
                        <a:pt x="1317302" y="149564"/>
                      </a:cubicBezTo>
                      <a:cubicBezTo>
                        <a:pt x="1321957" y="148787"/>
                        <a:pt x="1326612" y="144907"/>
                        <a:pt x="1332042" y="144131"/>
                      </a:cubicBezTo>
                      <a:cubicBezTo>
                        <a:pt x="1337473" y="143354"/>
                        <a:pt x="1335921" y="141026"/>
                        <a:pt x="1333594" y="137921"/>
                      </a:cubicBezTo>
                      <a:cubicBezTo>
                        <a:pt x="1331267" y="134817"/>
                        <a:pt x="1325836" y="136369"/>
                        <a:pt x="1320405" y="134817"/>
                      </a:cubicBezTo>
                      <a:cubicBezTo>
                        <a:pt x="1314975" y="133264"/>
                        <a:pt x="1308768" y="130936"/>
                        <a:pt x="1304114" y="130936"/>
                      </a:cubicBezTo>
                      <a:cubicBezTo>
                        <a:pt x="1299459" y="130936"/>
                        <a:pt x="1294804" y="133264"/>
                        <a:pt x="1283943" y="135593"/>
                      </a:cubicBezTo>
                      <a:cubicBezTo>
                        <a:pt x="1273082" y="137921"/>
                        <a:pt x="1272306" y="145683"/>
                        <a:pt x="1266876" y="148787"/>
                      </a:cubicBezTo>
                      <a:cubicBezTo>
                        <a:pt x="1261445" y="151116"/>
                        <a:pt x="1251360" y="161206"/>
                        <a:pt x="1256014" y="162758"/>
                      </a:cubicBezTo>
                      <a:cubicBezTo>
                        <a:pt x="1260669" y="163534"/>
                        <a:pt x="1258342" y="166639"/>
                        <a:pt x="1259118" y="169743"/>
                      </a:cubicBezTo>
                      <a:cubicBezTo>
                        <a:pt x="1259893" y="172848"/>
                        <a:pt x="1256014" y="173624"/>
                        <a:pt x="1250584" y="172848"/>
                      </a:cubicBezTo>
                      <a:cubicBezTo>
                        <a:pt x="1245153" y="172072"/>
                        <a:pt x="1226534" y="172072"/>
                        <a:pt x="1226534" y="175953"/>
                      </a:cubicBezTo>
                      <a:cubicBezTo>
                        <a:pt x="1226534" y="179833"/>
                        <a:pt x="1237395" y="181386"/>
                        <a:pt x="1236619" y="183714"/>
                      </a:cubicBezTo>
                      <a:cubicBezTo>
                        <a:pt x="1235844" y="186042"/>
                        <a:pt x="1228861" y="183714"/>
                        <a:pt x="1224982" y="181386"/>
                      </a:cubicBezTo>
                      <a:cubicBezTo>
                        <a:pt x="1221103" y="179057"/>
                        <a:pt x="1213346" y="180609"/>
                        <a:pt x="1211018" y="184490"/>
                      </a:cubicBezTo>
                      <a:cubicBezTo>
                        <a:pt x="1209467" y="188371"/>
                        <a:pt x="1203260" y="187595"/>
                        <a:pt x="1200933" y="186819"/>
                      </a:cubicBezTo>
                      <a:cubicBezTo>
                        <a:pt x="1198605" y="186042"/>
                        <a:pt x="1193951" y="188371"/>
                        <a:pt x="1190847" y="187595"/>
                      </a:cubicBezTo>
                      <a:cubicBezTo>
                        <a:pt x="1187744" y="186819"/>
                        <a:pt x="1197830" y="181386"/>
                        <a:pt x="1195502" y="179057"/>
                      </a:cubicBezTo>
                      <a:cubicBezTo>
                        <a:pt x="1193175" y="176729"/>
                        <a:pt x="1181538" y="179057"/>
                        <a:pt x="1180762" y="182938"/>
                      </a:cubicBezTo>
                      <a:cubicBezTo>
                        <a:pt x="1179986" y="186819"/>
                        <a:pt x="1173004" y="179833"/>
                        <a:pt x="1170677" y="181386"/>
                      </a:cubicBezTo>
                      <a:cubicBezTo>
                        <a:pt x="1168349" y="182938"/>
                        <a:pt x="1165246" y="184490"/>
                        <a:pt x="1160591" y="186819"/>
                      </a:cubicBezTo>
                      <a:cubicBezTo>
                        <a:pt x="1155936" y="189147"/>
                        <a:pt x="1147403" y="184490"/>
                        <a:pt x="1145851" y="188371"/>
                      </a:cubicBezTo>
                      <a:cubicBezTo>
                        <a:pt x="1144299" y="192252"/>
                        <a:pt x="1155161" y="193028"/>
                        <a:pt x="1155161" y="194580"/>
                      </a:cubicBezTo>
                      <a:cubicBezTo>
                        <a:pt x="1155161" y="196132"/>
                        <a:pt x="1130335" y="196132"/>
                        <a:pt x="1129560" y="198461"/>
                      </a:cubicBezTo>
                      <a:cubicBezTo>
                        <a:pt x="1128784" y="200789"/>
                        <a:pt x="1120250" y="200789"/>
                        <a:pt x="1110165" y="201565"/>
                      </a:cubicBezTo>
                      <a:cubicBezTo>
                        <a:pt x="1100079" y="201565"/>
                        <a:pt x="1103958" y="206998"/>
                        <a:pt x="1095424" y="208551"/>
                      </a:cubicBezTo>
                      <a:cubicBezTo>
                        <a:pt x="1086891" y="210103"/>
                        <a:pt x="1083787" y="210103"/>
                        <a:pt x="1080685" y="214760"/>
                      </a:cubicBezTo>
                      <a:cubicBezTo>
                        <a:pt x="1077581" y="218641"/>
                        <a:pt x="1071375" y="219417"/>
                        <a:pt x="1069048" y="216312"/>
                      </a:cubicBezTo>
                      <a:cubicBezTo>
                        <a:pt x="1065944" y="213208"/>
                        <a:pt x="1058962" y="217864"/>
                        <a:pt x="1062841" y="218641"/>
                      </a:cubicBezTo>
                      <a:cubicBezTo>
                        <a:pt x="1066720" y="219417"/>
                        <a:pt x="1062841" y="223297"/>
                        <a:pt x="1060514" y="222521"/>
                      </a:cubicBezTo>
                      <a:cubicBezTo>
                        <a:pt x="1058186" y="221745"/>
                        <a:pt x="1050428" y="227178"/>
                        <a:pt x="1055083" y="226402"/>
                      </a:cubicBezTo>
                      <a:cubicBezTo>
                        <a:pt x="1058962" y="225626"/>
                        <a:pt x="1061290" y="229507"/>
                        <a:pt x="1058962" y="231835"/>
                      </a:cubicBezTo>
                      <a:cubicBezTo>
                        <a:pt x="1056635" y="234163"/>
                        <a:pt x="1048101" y="228730"/>
                        <a:pt x="1045774" y="231059"/>
                      </a:cubicBezTo>
                      <a:cubicBezTo>
                        <a:pt x="1043446" y="233387"/>
                        <a:pt x="1050428" y="236492"/>
                        <a:pt x="1054307" y="235716"/>
                      </a:cubicBezTo>
                      <a:cubicBezTo>
                        <a:pt x="1058186" y="234940"/>
                        <a:pt x="1060514" y="238044"/>
                        <a:pt x="1061290" y="241149"/>
                      </a:cubicBezTo>
                      <a:cubicBezTo>
                        <a:pt x="1062065" y="244253"/>
                        <a:pt x="1051980" y="239597"/>
                        <a:pt x="1049653" y="241925"/>
                      </a:cubicBezTo>
                      <a:cubicBezTo>
                        <a:pt x="1047325" y="244253"/>
                        <a:pt x="1051204" y="245806"/>
                        <a:pt x="1055859" y="245806"/>
                      </a:cubicBezTo>
                      <a:cubicBezTo>
                        <a:pt x="1060514" y="246582"/>
                        <a:pt x="1056635" y="248134"/>
                        <a:pt x="1061290" y="251239"/>
                      </a:cubicBezTo>
                      <a:cubicBezTo>
                        <a:pt x="1061290" y="251239"/>
                        <a:pt x="1062065" y="252015"/>
                        <a:pt x="1062065" y="252015"/>
                      </a:cubicBezTo>
                      <a:cubicBezTo>
                        <a:pt x="1064393" y="255119"/>
                        <a:pt x="1059738" y="255896"/>
                        <a:pt x="1060514" y="259000"/>
                      </a:cubicBezTo>
                      <a:cubicBezTo>
                        <a:pt x="1061290" y="262105"/>
                        <a:pt x="1055859" y="262881"/>
                        <a:pt x="1055859" y="260552"/>
                      </a:cubicBezTo>
                      <a:cubicBezTo>
                        <a:pt x="1055859" y="257448"/>
                        <a:pt x="1043446" y="256672"/>
                        <a:pt x="1041119" y="259776"/>
                      </a:cubicBezTo>
                      <a:cubicBezTo>
                        <a:pt x="1038791" y="262881"/>
                        <a:pt x="1036464" y="265209"/>
                        <a:pt x="1033361" y="262105"/>
                      </a:cubicBezTo>
                      <a:cubicBezTo>
                        <a:pt x="1030258" y="259000"/>
                        <a:pt x="1021724" y="262881"/>
                        <a:pt x="1010087" y="262881"/>
                      </a:cubicBezTo>
                      <a:cubicBezTo>
                        <a:pt x="998450" y="263657"/>
                        <a:pt x="975176" y="264433"/>
                        <a:pt x="969745" y="265986"/>
                      </a:cubicBezTo>
                      <a:cubicBezTo>
                        <a:pt x="964315" y="268314"/>
                        <a:pt x="958884" y="276075"/>
                        <a:pt x="964315" y="281508"/>
                      </a:cubicBezTo>
                      <a:cubicBezTo>
                        <a:pt x="969745" y="286941"/>
                        <a:pt x="964315" y="289270"/>
                        <a:pt x="964315" y="292374"/>
                      </a:cubicBezTo>
                      <a:cubicBezTo>
                        <a:pt x="964315" y="295479"/>
                        <a:pt x="978279" y="303241"/>
                        <a:pt x="985261" y="304017"/>
                      </a:cubicBezTo>
                      <a:cubicBezTo>
                        <a:pt x="993019" y="304793"/>
                        <a:pt x="998450" y="313330"/>
                        <a:pt x="994571" y="319540"/>
                      </a:cubicBezTo>
                      <a:cubicBezTo>
                        <a:pt x="989916" y="324973"/>
                        <a:pt x="976728" y="317987"/>
                        <a:pt x="968194" y="311002"/>
                      </a:cubicBezTo>
                      <a:cubicBezTo>
                        <a:pt x="959660" y="304017"/>
                        <a:pt x="939489" y="301688"/>
                        <a:pt x="932507" y="301688"/>
                      </a:cubicBezTo>
                      <a:cubicBezTo>
                        <a:pt x="925525" y="302464"/>
                        <a:pt x="929404" y="295479"/>
                        <a:pt x="920870" y="296255"/>
                      </a:cubicBezTo>
                      <a:cubicBezTo>
                        <a:pt x="912337" y="296255"/>
                        <a:pt x="905354" y="304017"/>
                        <a:pt x="910785" y="304017"/>
                      </a:cubicBezTo>
                      <a:cubicBezTo>
                        <a:pt x="916216" y="304017"/>
                        <a:pt x="920095" y="303241"/>
                        <a:pt x="916991" y="306345"/>
                      </a:cubicBezTo>
                      <a:cubicBezTo>
                        <a:pt x="913888" y="309450"/>
                        <a:pt x="918543" y="308674"/>
                        <a:pt x="925525" y="311778"/>
                      </a:cubicBezTo>
                      <a:cubicBezTo>
                        <a:pt x="932507" y="314883"/>
                        <a:pt x="920095" y="318763"/>
                        <a:pt x="912337" y="314107"/>
                      </a:cubicBezTo>
                      <a:cubicBezTo>
                        <a:pt x="905354" y="309450"/>
                        <a:pt x="897596" y="314107"/>
                        <a:pt x="895269" y="317211"/>
                      </a:cubicBezTo>
                      <a:cubicBezTo>
                        <a:pt x="892942" y="321092"/>
                        <a:pt x="903803" y="331182"/>
                        <a:pt x="916216" y="333510"/>
                      </a:cubicBezTo>
                      <a:cubicBezTo>
                        <a:pt x="928628" y="335063"/>
                        <a:pt x="924749" y="338943"/>
                        <a:pt x="930180" y="341272"/>
                      </a:cubicBezTo>
                      <a:cubicBezTo>
                        <a:pt x="935610" y="343600"/>
                        <a:pt x="931731" y="345929"/>
                        <a:pt x="927853" y="345929"/>
                      </a:cubicBezTo>
                      <a:cubicBezTo>
                        <a:pt x="923974" y="345929"/>
                        <a:pt x="916216" y="339719"/>
                        <a:pt x="910009" y="336615"/>
                      </a:cubicBezTo>
                      <a:cubicBezTo>
                        <a:pt x="903803" y="333510"/>
                        <a:pt x="886735" y="338167"/>
                        <a:pt x="883632" y="334286"/>
                      </a:cubicBezTo>
                      <a:cubicBezTo>
                        <a:pt x="880529" y="330406"/>
                        <a:pt x="885959" y="326525"/>
                        <a:pt x="882856" y="324196"/>
                      </a:cubicBezTo>
                      <a:cubicBezTo>
                        <a:pt x="879753" y="321092"/>
                        <a:pt x="882080" y="314883"/>
                        <a:pt x="886735" y="308674"/>
                      </a:cubicBezTo>
                      <a:cubicBezTo>
                        <a:pt x="890614" y="302464"/>
                        <a:pt x="885959" y="290822"/>
                        <a:pt x="879753" y="289270"/>
                      </a:cubicBezTo>
                      <a:cubicBezTo>
                        <a:pt x="873547" y="287718"/>
                        <a:pt x="874322" y="293927"/>
                        <a:pt x="875874" y="295479"/>
                      </a:cubicBezTo>
                      <a:cubicBezTo>
                        <a:pt x="877426" y="297031"/>
                        <a:pt x="876650" y="306345"/>
                        <a:pt x="871995" y="311778"/>
                      </a:cubicBezTo>
                      <a:cubicBezTo>
                        <a:pt x="867340" y="317211"/>
                        <a:pt x="853376" y="317211"/>
                        <a:pt x="853376" y="321092"/>
                      </a:cubicBezTo>
                      <a:cubicBezTo>
                        <a:pt x="853376" y="324973"/>
                        <a:pt x="844066" y="328077"/>
                        <a:pt x="847169" y="330406"/>
                      </a:cubicBezTo>
                      <a:cubicBezTo>
                        <a:pt x="850273" y="333510"/>
                        <a:pt x="863461" y="347481"/>
                        <a:pt x="865013" y="352138"/>
                      </a:cubicBezTo>
                      <a:cubicBezTo>
                        <a:pt x="866564" y="356795"/>
                        <a:pt x="853376" y="369989"/>
                        <a:pt x="855703" y="378527"/>
                      </a:cubicBezTo>
                      <a:cubicBezTo>
                        <a:pt x="858031" y="386288"/>
                        <a:pt x="854152" y="390169"/>
                        <a:pt x="856479" y="394050"/>
                      </a:cubicBezTo>
                      <a:cubicBezTo>
                        <a:pt x="858806" y="397930"/>
                        <a:pt x="865013" y="394826"/>
                        <a:pt x="868116" y="396378"/>
                      </a:cubicBezTo>
                      <a:cubicBezTo>
                        <a:pt x="871995" y="397930"/>
                        <a:pt x="877426" y="394050"/>
                        <a:pt x="885959" y="392497"/>
                      </a:cubicBezTo>
                      <a:cubicBezTo>
                        <a:pt x="894493" y="390945"/>
                        <a:pt x="910009" y="400259"/>
                        <a:pt x="916216" y="402587"/>
                      </a:cubicBezTo>
                      <a:cubicBezTo>
                        <a:pt x="921646" y="405692"/>
                        <a:pt x="919319" y="410349"/>
                        <a:pt x="921646" y="414229"/>
                      </a:cubicBezTo>
                      <a:cubicBezTo>
                        <a:pt x="924749" y="418886"/>
                        <a:pt x="914664" y="418886"/>
                        <a:pt x="914664" y="425872"/>
                      </a:cubicBezTo>
                      <a:cubicBezTo>
                        <a:pt x="914664" y="432857"/>
                        <a:pt x="931731" y="435962"/>
                        <a:pt x="932507" y="437514"/>
                      </a:cubicBezTo>
                      <a:cubicBezTo>
                        <a:pt x="933283" y="439842"/>
                        <a:pt x="920095" y="438290"/>
                        <a:pt x="914664" y="435962"/>
                      </a:cubicBezTo>
                      <a:cubicBezTo>
                        <a:pt x="909233" y="434409"/>
                        <a:pt x="909233" y="427424"/>
                        <a:pt x="907682" y="425872"/>
                      </a:cubicBezTo>
                      <a:cubicBezTo>
                        <a:pt x="906130" y="424319"/>
                        <a:pt x="910785" y="418886"/>
                        <a:pt x="911561" y="414229"/>
                      </a:cubicBezTo>
                      <a:cubicBezTo>
                        <a:pt x="912337" y="409573"/>
                        <a:pt x="906130" y="407244"/>
                        <a:pt x="903803" y="404140"/>
                      </a:cubicBezTo>
                      <a:cubicBezTo>
                        <a:pt x="901475" y="401035"/>
                        <a:pt x="898372" y="396378"/>
                        <a:pt x="893717" y="397930"/>
                      </a:cubicBezTo>
                      <a:cubicBezTo>
                        <a:pt x="889838" y="398707"/>
                        <a:pt x="874322" y="400259"/>
                        <a:pt x="869668" y="404140"/>
                      </a:cubicBezTo>
                      <a:cubicBezTo>
                        <a:pt x="865013" y="408020"/>
                        <a:pt x="870443" y="420439"/>
                        <a:pt x="872771" y="425872"/>
                      </a:cubicBezTo>
                      <a:cubicBezTo>
                        <a:pt x="875098" y="431305"/>
                        <a:pt x="859582" y="439842"/>
                        <a:pt x="859582" y="444499"/>
                      </a:cubicBezTo>
                      <a:cubicBezTo>
                        <a:pt x="860358" y="449156"/>
                        <a:pt x="854927" y="451484"/>
                        <a:pt x="847945" y="454589"/>
                      </a:cubicBezTo>
                      <a:cubicBezTo>
                        <a:pt x="840963" y="458470"/>
                        <a:pt x="833205" y="460798"/>
                        <a:pt x="833981" y="467007"/>
                      </a:cubicBezTo>
                      <a:cubicBezTo>
                        <a:pt x="833981" y="473217"/>
                        <a:pt x="824671" y="470112"/>
                        <a:pt x="820017" y="467007"/>
                      </a:cubicBezTo>
                      <a:cubicBezTo>
                        <a:pt x="815362" y="463903"/>
                        <a:pt x="809156" y="468560"/>
                        <a:pt x="802173" y="468560"/>
                      </a:cubicBezTo>
                      <a:cubicBezTo>
                        <a:pt x="795191" y="468560"/>
                        <a:pt x="795191" y="462351"/>
                        <a:pt x="789761" y="464679"/>
                      </a:cubicBezTo>
                      <a:cubicBezTo>
                        <a:pt x="784330" y="467007"/>
                        <a:pt x="780451" y="462351"/>
                        <a:pt x="782003" y="457694"/>
                      </a:cubicBezTo>
                      <a:cubicBezTo>
                        <a:pt x="783554" y="453813"/>
                        <a:pt x="789761" y="456918"/>
                        <a:pt x="790536" y="460022"/>
                      </a:cubicBezTo>
                      <a:cubicBezTo>
                        <a:pt x="791312" y="463127"/>
                        <a:pt x="795191" y="461574"/>
                        <a:pt x="799846" y="459246"/>
                      </a:cubicBezTo>
                      <a:cubicBezTo>
                        <a:pt x="804501" y="456918"/>
                        <a:pt x="802173" y="462351"/>
                        <a:pt x="809156" y="463127"/>
                      </a:cubicBezTo>
                      <a:cubicBezTo>
                        <a:pt x="816138" y="463903"/>
                        <a:pt x="812259" y="460022"/>
                        <a:pt x="816913" y="460022"/>
                      </a:cubicBezTo>
                      <a:cubicBezTo>
                        <a:pt x="822344" y="460798"/>
                        <a:pt x="822344" y="459246"/>
                        <a:pt x="820792" y="456141"/>
                      </a:cubicBezTo>
                      <a:cubicBezTo>
                        <a:pt x="819241" y="453813"/>
                        <a:pt x="824671" y="451484"/>
                        <a:pt x="827775" y="450708"/>
                      </a:cubicBezTo>
                      <a:cubicBezTo>
                        <a:pt x="831654" y="449156"/>
                        <a:pt x="829326" y="443723"/>
                        <a:pt x="832429" y="442171"/>
                      </a:cubicBezTo>
                      <a:cubicBezTo>
                        <a:pt x="835533" y="440618"/>
                        <a:pt x="833205" y="437514"/>
                        <a:pt x="836308" y="436738"/>
                      </a:cubicBezTo>
                      <a:cubicBezTo>
                        <a:pt x="839412" y="436738"/>
                        <a:pt x="840963" y="431305"/>
                        <a:pt x="844066" y="431305"/>
                      </a:cubicBezTo>
                      <a:cubicBezTo>
                        <a:pt x="847169" y="431305"/>
                        <a:pt x="848721" y="426648"/>
                        <a:pt x="847169" y="423543"/>
                      </a:cubicBezTo>
                      <a:cubicBezTo>
                        <a:pt x="845618" y="421215"/>
                        <a:pt x="847945" y="414229"/>
                        <a:pt x="851048" y="413453"/>
                      </a:cubicBezTo>
                      <a:cubicBezTo>
                        <a:pt x="854152" y="412677"/>
                        <a:pt x="854152" y="409573"/>
                        <a:pt x="851824" y="408020"/>
                      </a:cubicBezTo>
                      <a:cubicBezTo>
                        <a:pt x="848721" y="405692"/>
                        <a:pt x="838636" y="398707"/>
                        <a:pt x="839412" y="394826"/>
                      </a:cubicBezTo>
                      <a:cubicBezTo>
                        <a:pt x="840187" y="390169"/>
                        <a:pt x="837860" y="382407"/>
                        <a:pt x="838636" y="378527"/>
                      </a:cubicBezTo>
                      <a:cubicBezTo>
                        <a:pt x="840187" y="375422"/>
                        <a:pt x="838636" y="367661"/>
                        <a:pt x="838636" y="363780"/>
                      </a:cubicBezTo>
                      <a:cubicBezTo>
                        <a:pt x="837860" y="359899"/>
                        <a:pt x="840963" y="355242"/>
                        <a:pt x="842515" y="347481"/>
                      </a:cubicBezTo>
                      <a:cubicBezTo>
                        <a:pt x="844066" y="339719"/>
                        <a:pt x="834757" y="331958"/>
                        <a:pt x="830102" y="329630"/>
                      </a:cubicBezTo>
                      <a:cubicBezTo>
                        <a:pt x="825447" y="327301"/>
                        <a:pt x="828550" y="323420"/>
                        <a:pt x="835533" y="317987"/>
                      </a:cubicBezTo>
                      <a:cubicBezTo>
                        <a:pt x="842515" y="312554"/>
                        <a:pt x="842515" y="295479"/>
                        <a:pt x="842515" y="291598"/>
                      </a:cubicBezTo>
                      <a:cubicBezTo>
                        <a:pt x="841739" y="287718"/>
                        <a:pt x="828550" y="284613"/>
                        <a:pt x="823120" y="285389"/>
                      </a:cubicBezTo>
                      <a:cubicBezTo>
                        <a:pt x="817689" y="286165"/>
                        <a:pt x="798294" y="284613"/>
                        <a:pt x="793640" y="283837"/>
                      </a:cubicBezTo>
                      <a:cubicBezTo>
                        <a:pt x="788985" y="283061"/>
                        <a:pt x="787433" y="287718"/>
                        <a:pt x="785106" y="292374"/>
                      </a:cubicBezTo>
                      <a:cubicBezTo>
                        <a:pt x="782778" y="297031"/>
                        <a:pt x="777348" y="304017"/>
                        <a:pt x="775021" y="314883"/>
                      </a:cubicBezTo>
                      <a:cubicBezTo>
                        <a:pt x="771917" y="324973"/>
                        <a:pt x="759505" y="328853"/>
                        <a:pt x="754074" y="331182"/>
                      </a:cubicBezTo>
                      <a:cubicBezTo>
                        <a:pt x="748644" y="333510"/>
                        <a:pt x="744765" y="341272"/>
                        <a:pt x="747868" y="345152"/>
                      </a:cubicBezTo>
                      <a:cubicBezTo>
                        <a:pt x="750195" y="349033"/>
                        <a:pt x="754074" y="345929"/>
                        <a:pt x="756401" y="347481"/>
                      </a:cubicBezTo>
                      <a:cubicBezTo>
                        <a:pt x="758729" y="349033"/>
                        <a:pt x="756401" y="358347"/>
                        <a:pt x="754850" y="359899"/>
                      </a:cubicBezTo>
                      <a:cubicBezTo>
                        <a:pt x="753298" y="361452"/>
                        <a:pt x="757953" y="364556"/>
                        <a:pt x="754074" y="367661"/>
                      </a:cubicBezTo>
                      <a:cubicBezTo>
                        <a:pt x="750195" y="369989"/>
                        <a:pt x="746316" y="375422"/>
                        <a:pt x="748644" y="378527"/>
                      </a:cubicBezTo>
                      <a:cubicBezTo>
                        <a:pt x="750971" y="381631"/>
                        <a:pt x="762608" y="382407"/>
                        <a:pt x="767263" y="385512"/>
                      </a:cubicBezTo>
                      <a:cubicBezTo>
                        <a:pt x="771917" y="388617"/>
                        <a:pt x="770366" y="393273"/>
                        <a:pt x="774245" y="397930"/>
                      </a:cubicBezTo>
                      <a:cubicBezTo>
                        <a:pt x="778124" y="402587"/>
                        <a:pt x="782003" y="399483"/>
                        <a:pt x="783554" y="402587"/>
                      </a:cubicBezTo>
                      <a:cubicBezTo>
                        <a:pt x="785106" y="405692"/>
                        <a:pt x="776572" y="417334"/>
                        <a:pt x="774245" y="418110"/>
                      </a:cubicBezTo>
                      <a:cubicBezTo>
                        <a:pt x="771142" y="418886"/>
                        <a:pt x="758729" y="405692"/>
                        <a:pt x="755626" y="403363"/>
                      </a:cubicBezTo>
                      <a:cubicBezTo>
                        <a:pt x="751747" y="400259"/>
                        <a:pt x="737782" y="396378"/>
                        <a:pt x="730800" y="392497"/>
                      </a:cubicBezTo>
                      <a:cubicBezTo>
                        <a:pt x="723818" y="388617"/>
                        <a:pt x="717612" y="389393"/>
                        <a:pt x="709854" y="383960"/>
                      </a:cubicBezTo>
                      <a:cubicBezTo>
                        <a:pt x="702096" y="378527"/>
                        <a:pt x="695114" y="376198"/>
                        <a:pt x="681149" y="376198"/>
                      </a:cubicBezTo>
                      <a:cubicBezTo>
                        <a:pt x="667185" y="376198"/>
                        <a:pt x="657875" y="373094"/>
                        <a:pt x="652445" y="373870"/>
                      </a:cubicBezTo>
                      <a:cubicBezTo>
                        <a:pt x="647790" y="374646"/>
                        <a:pt x="649341" y="369213"/>
                        <a:pt x="640808" y="365332"/>
                      </a:cubicBezTo>
                      <a:cubicBezTo>
                        <a:pt x="632274" y="361452"/>
                        <a:pt x="626843" y="356795"/>
                        <a:pt x="622189" y="359123"/>
                      </a:cubicBezTo>
                      <a:cubicBezTo>
                        <a:pt x="617534" y="361452"/>
                        <a:pt x="619085" y="370765"/>
                        <a:pt x="626843" y="372318"/>
                      </a:cubicBezTo>
                      <a:cubicBezTo>
                        <a:pt x="633826" y="373094"/>
                        <a:pt x="630722" y="377751"/>
                        <a:pt x="638480" y="376974"/>
                      </a:cubicBezTo>
                      <a:cubicBezTo>
                        <a:pt x="646238" y="376198"/>
                        <a:pt x="648566" y="379303"/>
                        <a:pt x="648566" y="383960"/>
                      </a:cubicBezTo>
                      <a:cubicBezTo>
                        <a:pt x="648566" y="388617"/>
                        <a:pt x="652445" y="393273"/>
                        <a:pt x="655548" y="397154"/>
                      </a:cubicBezTo>
                      <a:cubicBezTo>
                        <a:pt x="658651" y="400259"/>
                        <a:pt x="657099" y="405692"/>
                        <a:pt x="650893" y="405692"/>
                      </a:cubicBezTo>
                      <a:cubicBezTo>
                        <a:pt x="644687" y="405692"/>
                        <a:pt x="637704" y="406468"/>
                        <a:pt x="640032" y="411125"/>
                      </a:cubicBezTo>
                      <a:cubicBezTo>
                        <a:pt x="643135" y="415782"/>
                        <a:pt x="638480" y="416558"/>
                        <a:pt x="632274" y="414229"/>
                      </a:cubicBezTo>
                      <a:cubicBezTo>
                        <a:pt x="626068" y="411901"/>
                        <a:pt x="629947" y="407244"/>
                        <a:pt x="632274" y="404916"/>
                      </a:cubicBezTo>
                      <a:cubicBezTo>
                        <a:pt x="634601" y="402587"/>
                        <a:pt x="626843" y="399483"/>
                        <a:pt x="622964" y="397930"/>
                      </a:cubicBezTo>
                      <a:cubicBezTo>
                        <a:pt x="619085" y="396378"/>
                        <a:pt x="603569" y="408020"/>
                        <a:pt x="598915" y="409573"/>
                      </a:cubicBezTo>
                      <a:cubicBezTo>
                        <a:pt x="594260" y="411125"/>
                        <a:pt x="583399" y="406468"/>
                        <a:pt x="572538" y="409573"/>
                      </a:cubicBezTo>
                      <a:cubicBezTo>
                        <a:pt x="561677" y="412677"/>
                        <a:pt x="562452" y="421215"/>
                        <a:pt x="557798" y="420439"/>
                      </a:cubicBezTo>
                      <a:cubicBezTo>
                        <a:pt x="553919" y="419662"/>
                        <a:pt x="541506" y="421215"/>
                        <a:pt x="536851" y="418886"/>
                      </a:cubicBezTo>
                      <a:cubicBezTo>
                        <a:pt x="532196" y="415782"/>
                        <a:pt x="536075" y="414229"/>
                        <a:pt x="540730" y="415006"/>
                      </a:cubicBezTo>
                      <a:cubicBezTo>
                        <a:pt x="545385" y="415006"/>
                        <a:pt x="546936" y="413453"/>
                        <a:pt x="544609" y="410349"/>
                      </a:cubicBezTo>
                      <a:cubicBezTo>
                        <a:pt x="541506" y="407244"/>
                        <a:pt x="548488" y="401811"/>
                        <a:pt x="547712" y="399483"/>
                      </a:cubicBezTo>
                      <a:cubicBezTo>
                        <a:pt x="547712" y="397154"/>
                        <a:pt x="529869" y="403363"/>
                        <a:pt x="526766" y="405692"/>
                      </a:cubicBezTo>
                      <a:cubicBezTo>
                        <a:pt x="523663" y="408020"/>
                        <a:pt x="526766" y="412677"/>
                        <a:pt x="523663" y="414229"/>
                      </a:cubicBezTo>
                      <a:cubicBezTo>
                        <a:pt x="520559" y="415782"/>
                        <a:pt x="520559" y="411125"/>
                        <a:pt x="516680" y="410349"/>
                      </a:cubicBezTo>
                      <a:cubicBezTo>
                        <a:pt x="512801" y="408796"/>
                        <a:pt x="485649" y="415006"/>
                        <a:pt x="480994" y="421215"/>
                      </a:cubicBezTo>
                      <a:cubicBezTo>
                        <a:pt x="475563" y="426648"/>
                        <a:pt x="466254" y="427424"/>
                        <a:pt x="466254" y="430529"/>
                      </a:cubicBezTo>
                      <a:cubicBezTo>
                        <a:pt x="466254" y="433633"/>
                        <a:pt x="453841" y="433633"/>
                        <a:pt x="449186" y="435962"/>
                      </a:cubicBezTo>
                      <a:cubicBezTo>
                        <a:pt x="444531" y="438290"/>
                        <a:pt x="447634" y="447604"/>
                        <a:pt x="446083" y="452261"/>
                      </a:cubicBezTo>
                      <a:cubicBezTo>
                        <a:pt x="444531" y="456918"/>
                        <a:pt x="425136" y="455365"/>
                        <a:pt x="419706" y="455365"/>
                      </a:cubicBezTo>
                      <a:cubicBezTo>
                        <a:pt x="414275" y="455365"/>
                        <a:pt x="411948" y="444499"/>
                        <a:pt x="407293" y="443723"/>
                      </a:cubicBezTo>
                      <a:cubicBezTo>
                        <a:pt x="402638" y="442947"/>
                        <a:pt x="405741" y="436738"/>
                        <a:pt x="406517" y="433633"/>
                      </a:cubicBezTo>
                      <a:cubicBezTo>
                        <a:pt x="408069" y="430529"/>
                        <a:pt x="411948" y="432857"/>
                        <a:pt x="417378" y="429752"/>
                      </a:cubicBezTo>
                      <a:cubicBezTo>
                        <a:pt x="422809" y="425872"/>
                        <a:pt x="429015" y="431305"/>
                        <a:pt x="431343" y="428976"/>
                      </a:cubicBezTo>
                      <a:cubicBezTo>
                        <a:pt x="433670" y="426648"/>
                        <a:pt x="422809" y="419662"/>
                        <a:pt x="422033" y="414229"/>
                      </a:cubicBezTo>
                      <a:cubicBezTo>
                        <a:pt x="421257" y="408796"/>
                        <a:pt x="408845" y="406468"/>
                        <a:pt x="401862" y="408796"/>
                      </a:cubicBezTo>
                      <a:cubicBezTo>
                        <a:pt x="394880" y="410349"/>
                        <a:pt x="387122" y="408796"/>
                        <a:pt x="382468" y="406468"/>
                      </a:cubicBezTo>
                      <a:cubicBezTo>
                        <a:pt x="377813" y="404140"/>
                        <a:pt x="377813" y="410349"/>
                        <a:pt x="385571" y="412677"/>
                      </a:cubicBezTo>
                      <a:cubicBezTo>
                        <a:pt x="392553" y="414229"/>
                        <a:pt x="388674" y="420439"/>
                        <a:pt x="390225" y="423543"/>
                      </a:cubicBezTo>
                      <a:cubicBezTo>
                        <a:pt x="391001" y="426648"/>
                        <a:pt x="388674" y="435185"/>
                        <a:pt x="384019" y="440618"/>
                      </a:cubicBezTo>
                      <a:cubicBezTo>
                        <a:pt x="380140" y="446828"/>
                        <a:pt x="383243" y="446051"/>
                        <a:pt x="389450" y="446051"/>
                      </a:cubicBezTo>
                      <a:cubicBezTo>
                        <a:pt x="395656" y="446051"/>
                        <a:pt x="394880" y="453813"/>
                        <a:pt x="394880" y="460022"/>
                      </a:cubicBezTo>
                      <a:cubicBezTo>
                        <a:pt x="394880" y="466231"/>
                        <a:pt x="390225" y="467784"/>
                        <a:pt x="390225" y="471664"/>
                      </a:cubicBezTo>
                      <a:cubicBezTo>
                        <a:pt x="390225" y="476321"/>
                        <a:pt x="384795" y="469336"/>
                        <a:pt x="383243" y="471664"/>
                      </a:cubicBezTo>
                      <a:cubicBezTo>
                        <a:pt x="381692" y="473217"/>
                        <a:pt x="379364" y="470888"/>
                        <a:pt x="378589" y="467007"/>
                      </a:cubicBezTo>
                      <a:cubicBezTo>
                        <a:pt x="377813" y="463127"/>
                        <a:pt x="368503" y="465455"/>
                        <a:pt x="363073" y="463903"/>
                      </a:cubicBezTo>
                      <a:cubicBezTo>
                        <a:pt x="357642" y="462351"/>
                        <a:pt x="355315" y="464679"/>
                        <a:pt x="352987" y="468560"/>
                      </a:cubicBezTo>
                      <a:cubicBezTo>
                        <a:pt x="350660" y="472440"/>
                        <a:pt x="342902" y="473993"/>
                        <a:pt x="339023" y="474769"/>
                      </a:cubicBezTo>
                      <a:cubicBezTo>
                        <a:pt x="334368" y="475545"/>
                        <a:pt x="328162" y="482530"/>
                        <a:pt x="324283" y="485635"/>
                      </a:cubicBezTo>
                      <a:cubicBezTo>
                        <a:pt x="320404" y="488740"/>
                        <a:pt x="319628" y="493396"/>
                        <a:pt x="325059" y="499606"/>
                      </a:cubicBezTo>
                      <a:cubicBezTo>
                        <a:pt x="330489" y="505039"/>
                        <a:pt x="332041" y="508919"/>
                        <a:pt x="331265" y="512024"/>
                      </a:cubicBezTo>
                      <a:cubicBezTo>
                        <a:pt x="330489" y="515128"/>
                        <a:pt x="314973" y="514352"/>
                        <a:pt x="312646" y="511248"/>
                      </a:cubicBezTo>
                      <a:cubicBezTo>
                        <a:pt x="310319" y="508143"/>
                        <a:pt x="300233" y="506591"/>
                        <a:pt x="296354" y="507367"/>
                      </a:cubicBezTo>
                      <a:cubicBezTo>
                        <a:pt x="293251" y="508143"/>
                        <a:pt x="283166" y="497277"/>
                        <a:pt x="278511" y="496501"/>
                      </a:cubicBezTo>
                      <a:cubicBezTo>
                        <a:pt x="273856" y="496501"/>
                        <a:pt x="270753" y="501934"/>
                        <a:pt x="269201" y="505039"/>
                      </a:cubicBezTo>
                      <a:cubicBezTo>
                        <a:pt x="267650" y="508143"/>
                        <a:pt x="271529" y="508919"/>
                        <a:pt x="273856" y="514352"/>
                      </a:cubicBezTo>
                      <a:cubicBezTo>
                        <a:pt x="276184" y="519785"/>
                        <a:pt x="284717" y="519785"/>
                        <a:pt x="289372" y="519785"/>
                      </a:cubicBezTo>
                      <a:cubicBezTo>
                        <a:pt x="294027" y="519785"/>
                        <a:pt x="292475" y="526771"/>
                        <a:pt x="290924" y="529099"/>
                      </a:cubicBezTo>
                      <a:cubicBezTo>
                        <a:pt x="289372" y="532204"/>
                        <a:pt x="281614" y="533756"/>
                        <a:pt x="279287" y="530651"/>
                      </a:cubicBezTo>
                      <a:cubicBezTo>
                        <a:pt x="276959" y="527547"/>
                        <a:pt x="267650" y="530651"/>
                        <a:pt x="266874" y="526771"/>
                      </a:cubicBezTo>
                      <a:cubicBezTo>
                        <a:pt x="266874" y="522890"/>
                        <a:pt x="259892" y="517457"/>
                        <a:pt x="252910" y="519009"/>
                      </a:cubicBezTo>
                      <a:cubicBezTo>
                        <a:pt x="245927" y="519785"/>
                        <a:pt x="244376" y="515905"/>
                        <a:pt x="245152" y="509695"/>
                      </a:cubicBezTo>
                      <a:cubicBezTo>
                        <a:pt x="245927" y="504262"/>
                        <a:pt x="241273" y="501158"/>
                        <a:pt x="241273" y="498053"/>
                      </a:cubicBezTo>
                      <a:cubicBezTo>
                        <a:pt x="241273" y="495725"/>
                        <a:pt x="238169" y="490292"/>
                        <a:pt x="242048" y="487963"/>
                      </a:cubicBezTo>
                      <a:cubicBezTo>
                        <a:pt x="245927" y="485635"/>
                        <a:pt x="242824" y="481754"/>
                        <a:pt x="242824" y="477873"/>
                      </a:cubicBezTo>
                      <a:cubicBezTo>
                        <a:pt x="242824" y="474769"/>
                        <a:pt x="236618" y="469336"/>
                        <a:pt x="231187" y="469336"/>
                      </a:cubicBezTo>
                      <a:cubicBezTo>
                        <a:pt x="225757" y="469336"/>
                        <a:pt x="226532" y="463903"/>
                        <a:pt x="221878" y="462351"/>
                      </a:cubicBezTo>
                      <a:cubicBezTo>
                        <a:pt x="217223" y="461574"/>
                        <a:pt x="207137" y="453037"/>
                        <a:pt x="206362" y="449932"/>
                      </a:cubicBezTo>
                      <a:cubicBezTo>
                        <a:pt x="205586" y="446828"/>
                        <a:pt x="198604" y="446051"/>
                        <a:pt x="200931" y="444499"/>
                      </a:cubicBezTo>
                      <a:cubicBezTo>
                        <a:pt x="203259" y="443723"/>
                        <a:pt x="209465" y="445275"/>
                        <a:pt x="213344" y="449156"/>
                      </a:cubicBezTo>
                      <a:cubicBezTo>
                        <a:pt x="217223" y="453037"/>
                        <a:pt x="224205" y="456918"/>
                        <a:pt x="235066" y="458470"/>
                      </a:cubicBezTo>
                      <a:cubicBezTo>
                        <a:pt x="245927" y="460022"/>
                        <a:pt x="250582" y="464679"/>
                        <a:pt x="262219" y="467007"/>
                      </a:cubicBezTo>
                      <a:cubicBezTo>
                        <a:pt x="273856" y="469336"/>
                        <a:pt x="281614" y="470112"/>
                        <a:pt x="298682" y="473217"/>
                      </a:cubicBezTo>
                      <a:cubicBezTo>
                        <a:pt x="315749" y="475545"/>
                        <a:pt x="339023" y="458470"/>
                        <a:pt x="343678" y="453037"/>
                      </a:cubicBezTo>
                      <a:cubicBezTo>
                        <a:pt x="348333" y="448380"/>
                        <a:pt x="342126" y="438290"/>
                        <a:pt x="342126" y="434409"/>
                      </a:cubicBezTo>
                      <a:cubicBezTo>
                        <a:pt x="342126" y="430529"/>
                        <a:pt x="334368" y="430529"/>
                        <a:pt x="332817" y="427424"/>
                      </a:cubicBezTo>
                      <a:cubicBezTo>
                        <a:pt x="331265" y="424319"/>
                        <a:pt x="326610" y="419662"/>
                        <a:pt x="319628" y="419662"/>
                      </a:cubicBezTo>
                      <a:cubicBezTo>
                        <a:pt x="312646" y="419662"/>
                        <a:pt x="311870" y="411901"/>
                        <a:pt x="306440" y="412677"/>
                      </a:cubicBezTo>
                      <a:cubicBezTo>
                        <a:pt x="301009" y="413453"/>
                        <a:pt x="297130" y="410349"/>
                        <a:pt x="283942" y="401035"/>
                      </a:cubicBezTo>
                      <a:cubicBezTo>
                        <a:pt x="269977" y="391721"/>
                        <a:pt x="251358" y="385512"/>
                        <a:pt x="247479" y="387064"/>
                      </a:cubicBezTo>
                      <a:cubicBezTo>
                        <a:pt x="244376" y="388617"/>
                        <a:pt x="242048" y="389393"/>
                        <a:pt x="239721" y="386288"/>
                      </a:cubicBezTo>
                      <a:cubicBezTo>
                        <a:pt x="237394" y="383184"/>
                        <a:pt x="231963" y="383184"/>
                        <a:pt x="228084" y="386288"/>
                      </a:cubicBezTo>
                      <a:cubicBezTo>
                        <a:pt x="224205" y="389393"/>
                        <a:pt x="220326" y="383960"/>
                        <a:pt x="214120" y="385512"/>
                      </a:cubicBezTo>
                      <a:cubicBezTo>
                        <a:pt x="207137" y="387064"/>
                        <a:pt x="203259" y="382407"/>
                        <a:pt x="205586" y="380079"/>
                      </a:cubicBezTo>
                      <a:cubicBezTo>
                        <a:pt x="207137" y="377751"/>
                        <a:pt x="217223" y="380079"/>
                        <a:pt x="217223" y="376198"/>
                      </a:cubicBezTo>
                      <a:cubicBezTo>
                        <a:pt x="216447" y="373094"/>
                        <a:pt x="213344" y="376198"/>
                        <a:pt x="207137" y="372318"/>
                      </a:cubicBezTo>
                      <a:cubicBezTo>
                        <a:pt x="200931" y="368437"/>
                        <a:pt x="197828" y="370765"/>
                        <a:pt x="196276" y="374646"/>
                      </a:cubicBezTo>
                      <a:cubicBezTo>
                        <a:pt x="194725" y="377751"/>
                        <a:pt x="190070" y="376974"/>
                        <a:pt x="186967" y="373870"/>
                      </a:cubicBezTo>
                      <a:cubicBezTo>
                        <a:pt x="186967" y="373870"/>
                        <a:pt x="186191" y="373094"/>
                        <a:pt x="186191" y="373094"/>
                      </a:cubicBezTo>
                      <a:cubicBezTo>
                        <a:pt x="185415" y="378527"/>
                        <a:pt x="181536" y="379303"/>
                        <a:pt x="178433" y="378527"/>
                      </a:cubicBezTo>
                      <a:cubicBezTo>
                        <a:pt x="174554" y="377751"/>
                        <a:pt x="169899" y="384736"/>
                        <a:pt x="165245" y="384736"/>
                      </a:cubicBezTo>
                      <a:cubicBezTo>
                        <a:pt x="160590" y="384736"/>
                        <a:pt x="155935" y="390169"/>
                        <a:pt x="154383" y="394050"/>
                      </a:cubicBezTo>
                      <a:cubicBezTo>
                        <a:pt x="153608" y="397930"/>
                        <a:pt x="148177" y="395602"/>
                        <a:pt x="148177" y="398707"/>
                      </a:cubicBezTo>
                      <a:cubicBezTo>
                        <a:pt x="148177" y="401811"/>
                        <a:pt x="148177" y="404140"/>
                        <a:pt x="145850" y="407244"/>
                      </a:cubicBezTo>
                      <a:cubicBezTo>
                        <a:pt x="143522" y="410349"/>
                        <a:pt x="145850" y="411125"/>
                        <a:pt x="148177" y="415782"/>
                      </a:cubicBezTo>
                      <a:cubicBezTo>
                        <a:pt x="150504" y="420439"/>
                        <a:pt x="155935" y="419662"/>
                        <a:pt x="157487" y="421215"/>
                      </a:cubicBezTo>
                      <a:cubicBezTo>
                        <a:pt x="159814" y="422767"/>
                        <a:pt x="168348" y="429752"/>
                        <a:pt x="168348" y="432857"/>
                      </a:cubicBezTo>
                      <a:cubicBezTo>
                        <a:pt x="168348" y="435962"/>
                        <a:pt x="161366" y="442171"/>
                        <a:pt x="159038" y="444499"/>
                      </a:cubicBezTo>
                      <a:cubicBezTo>
                        <a:pt x="155935" y="446051"/>
                        <a:pt x="152832" y="450708"/>
                        <a:pt x="154383" y="453813"/>
                      </a:cubicBezTo>
                      <a:cubicBezTo>
                        <a:pt x="155935" y="456918"/>
                        <a:pt x="163693" y="467784"/>
                        <a:pt x="169124" y="477097"/>
                      </a:cubicBezTo>
                      <a:cubicBezTo>
                        <a:pt x="174554" y="486411"/>
                        <a:pt x="167572" y="482530"/>
                        <a:pt x="163693" y="486411"/>
                      </a:cubicBezTo>
                      <a:cubicBezTo>
                        <a:pt x="160590" y="490292"/>
                        <a:pt x="165245" y="495725"/>
                        <a:pt x="166020" y="498053"/>
                      </a:cubicBezTo>
                      <a:cubicBezTo>
                        <a:pt x="166796" y="501158"/>
                        <a:pt x="162141" y="500382"/>
                        <a:pt x="162141" y="502710"/>
                      </a:cubicBezTo>
                      <a:cubicBezTo>
                        <a:pt x="162917" y="505039"/>
                        <a:pt x="169899" y="505815"/>
                        <a:pt x="169899" y="508143"/>
                      </a:cubicBezTo>
                      <a:cubicBezTo>
                        <a:pt x="170675" y="509695"/>
                        <a:pt x="165245" y="512024"/>
                        <a:pt x="167572" y="515905"/>
                      </a:cubicBezTo>
                      <a:cubicBezTo>
                        <a:pt x="169899" y="519785"/>
                        <a:pt x="175330" y="519785"/>
                        <a:pt x="176106" y="524442"/>
                      </a:cubicBezTo>
                      <a:cubicBezTo>
                        <a:pt x="176881" y="529099"/>
                        <a:pt x="166020" y="529875"/>
                        <a:pt x="166796" y="532980"/>
                      </a:cubicBezTo>
                      <a:cubicBezTo>
                        <a:pt x="167572" y="536861"/>
                        <a:pt x="180760" y="541517"/>
                        <a:pt x="186967" y="548503"/>
                      </a:cubicBezTo>
                      <a:cubicBezTo>
                        <a:pt x="193173" y="555488"/>
                        <a:pt x="192397" y="557040"/>
                        <a:pt x="190846" y="560921"/>
                      </a:cubicBezTo>
                      <a:cubicBezTo>
                        <a:pt x="187743" y="568683"/>
                        <a:pt x="171451" y="574892"/>
                        <a:pt x="167572" y="583429"/>
                      </a:cubicBezTo>
                      <a:cubicBezTo>
                        <a:pt x="163693" y="591967"/>
                        <a:pt x="149729" y="596624"/>
                        <a:pt x="143522" y="602833"/>
                      </a:cubicBezTo>
                      <a:cubicBezTo>
                        <a:pt x="141195" y="605161"/>
                        <a:pt x="138092" y="609042"/>
                        <a:pt x="135764" y="612147"/>
                      </a:cubicBezTo>
                      <a:cubicBezTo>
                        <a:pt x="138868" y="611371"/>
                        <a:pt x="140419" y="610594"/>
                        <a:pt x="141971" y="609818"/>
                      </a:cubicBezTo>
                      <a:cubicBezTo>
                        <a:pt x="145850" y="608266"/>
                        <a:pt x="148177" y="616804"/>
                        <a:pt x="152056" y="619908"/>
                      </a:cubicBezTo>
                      <a:cubicBezTo>
                        <a:pt x="155935" y="623013"/>
                        <a:pt x="162917" y="619908"/>
                        <a:pt x="166020" y="623013"/>
                      </a:cubicBezTo>
                      <a:cubicBezTo>
                        <a:pt x="168348" y="626117"/>
                        <a:pt x="163693" y="626117"/>
                        <a:pt x="159038" y="625341"/>
                      </a:cubicBezTo>
                      <a:cubicBezTo>
                        <a:pt x="153608" y="624565"/>
                        <a:pt x="152056" y="627670"/>
                        <a:pt x="144298" y="630774"/>
                      </a:cubicBezTo>
                      <a:cubicBezTo>
                        <a:pt x="138092" y="633103"/>
                        <a:pt x="138868" y="635431"/>
                        <a:pt x="136540" y="636983"/>
                      </a:cubicBezTo>
                      <a:cubicBezTo>
                        <a:pt x="140419" y="642416"/>
                        <a:pt x="134989" y="643193"/>
                        <a:pt x="133437" y="647073"/>
                      </a:cubicBezTo>
                      <a:cubicBezTo>
                        <a:pt x="131110" y="651730"/>
                        <a:pt x="128782" y="652506"/>
                        <a:pt x="128006" y="654835"/>
                      </a:cubicBezTo>
                      <a:cubicBezTo>
                        <a:pt x="128006" y="657939"/>
                        <a:pt x="128782" y="659492"/>
                        <a:pt x="128782" y="664149"/>
                      </a:cubicBezTo>
                      <a:cubicBezTo>
                        <a:pt x="128782" y="668029"/>
                        <a:pt x="129558" y="668805"/>
                        <a:pt x="131885" y="672686"/>
                      </a:cubicBezTo>
                      <a:cubicBezTo>
                        <a:pt x="134213" y="675791"/>
                        <a:pt x="129558" y="675791"/>
                        <a:pt x="128006" y="678119"/>
                      </a:cubicBezTo>
                      <a:cubicBezTo>
                        <a:pt x="125679" y="679672"/>
                        <a:pt x="127231" y="683552"/>
                        <a:pt x="130334" y="686657"/>
                      </a:cubicBezTo>
                      <a:cubicBezTo>
                        <a:pt x="133437" y="689761"/>
                        <a:pt x="133437" y="692866"/>
                        <a:pt x="131885" y="695194"/>
                      </a:cubicBezTo>
                      <a:cubicBezTo>
                        <a:pt x="131110" y="697523"/>
                        <a:pt x="134213" y="701404"/>
                        <a:pt x="136540" y="704508"/>
                      </a:cubicBezTo>
                      <a:cubicBezTo>
                        <a:pt x="138868" y="706837"/>
                        <a:pt x="138868" y="713822"/>
                        <a:pt x="140419" y="715374"/>
                      </a:cubicBezTo>
                      <a:cubicBezTo>
                        <a:pt x="142746" y="716927"/>
                        <a:pt x="145074" y="718479"/>
                        <a:pt x="148953" y="717703"/>
                      </a:cubicBezTo>
                      <a:cubicBezTo>
                        <a:pt x="152832" y="716927"/>
                        <a:pt x="155159" y="718479"/>
                        <a:pt x="156711" y="721583"/>
                      </a:cubicBezTo>
                      <a:cubicBezTo>
                        <a:pt x="158262" y="724688"/>
                        <a:pt x="161366" y="723136"/>
                        <a:pt x="165245" y="721583"/>
                      </a:cubicBezTo>
                      <a:cubicBezTo>
                        <a:pt x="169124" y="720031"/>
                        <a:pt x="177657" y="724688"/>
                        <a:pt x="179985" y="725464"/>
                      </a:cubicBezTo>
                      <a:cubicBezTo>
                        <a:pt x="182312" y="726240"/>
                        <a:pt x="180760" y="732449"/>
                        <a:pt x="181536" y="736330"/>
                      </a:cubicBezTo>
                      <a:cubicBezTo>
                        <a:pt x="181536" y="740211"/>
                        <a:pt x="179209" y="744868"/>
                        <a:pt x="183088" y="747196"/>
                      </a:cubicBezTo>
                      <a:cubicBezTo>
                        <a:pt x="186967" y="749525"/>
                        <a:pt x="186191" y="754958"/>
                        <a:pt x="190070" y="756510"/>
                      </a:cubicBezTo>
                      <a:cubicBezTo>
                        <a:pt x="194725" y="758062"/>
                        <a:pt x="196276" y="764271"/>
                        <a:pt x="199380" y="765048"/>
                      </a:cubicBezTo>
                      <a:cubicBezTo>
                        <a:pt x="202483" y="765824"/>
                        <a:pt x="207137" y="769704"/>
                        <a:pt x="207913" y="772809"/>
                      </a:cubicBezTo>
                      <a:cubicBezTo>
                        <a:pt x="208689" y="775914"/>
                        <a:pt x="203259" y="779018"/>
                        <a:pt x="200155" y="779794"/>
                      </a:cubicBezTo>
                      <a:cubicBezTo>
                        <a:pt x="197052" y="781347"/>
                        <a:pt x="190846" y="775914"/>
                        <a:pt x="189294" y="778242"/>
                      </a:cubicBezTo>
                      <a:cubicBezTo>
                        <a:pt x="186967" y="780571"/>
                        <a:pt x="190070" y="785227"/>
                        <a:pt x="191622" y="792989"/>
                      </a:cubicBezTo>
                      <a:cubicBezTo>
                        <a:pt x="193173" y="800750"/>
                        <a:pt x="194725" y="801526"/>
                        <a:pt x="197828" y="801526"/>
                      </a:cubicBezTo>
                      <a:cubicBezTo>
                        <a:pt x="200931" y="801526"/>
                        <a:pt x="202483" y="799198"/>
                        <a:pt x="204810" y="797646"/>
                      </a:cubicBezTo>
                      <a:cubicBezTo>
                        <a:pt x="207137" y="796093"/>
                        <a:pt x="212568" y="798422"/>
                        <a:pt x="214895" y="797646"/>
                      </a:cubicBezTo>
                      <a:cubicBezTo>
                        <a:pt x="217223" y="796870"/>
                        <a:pt x="225757" y="796093"/>
                        <a:pt x="227308" y="799198"/>
                      </a:cubicBezTo>
                      <a:cubicBezTo>
                        <a:pt x="228860" y="802303"/>
                        <a:pt x="230411" y="808512"/>
                        <a:pt x="229636" y="810840"/>
                      </a:cubicBezTo>
                      <a:cubicBezTo>
                        <a:pt x="228084" y="813169"/>
                        <a:pt x="231187" y="816273"/>
                        <a:pt x="232739" y="819378"/>
                      </a:cubicBezTo>
                      <a:cubicBezTo>
                        <a:pt x="234290" y="822482"/>
                        <a:pt x="242048" y="820930"/>
                        <a:pt x="244376" y="822482"/>
                      </a:cubicBezTo>
                      <a:cubicBezTo>
                        <a:pt x="246703" y="823259"/>
                        <a:pt x="252134" y="831020"/>
                        <a:pt x="251358" y="834901"/>
                      </a:cubicBezTo>
                      <a:cubicBezTo>
                        <a:pt x="250582" y="838005"/>
                        <a:pt x="254461" y="838782"/>
                        <a:pt x="257564" y="838005"/>
                      </a:cubicBezTo>
                      <a:cubicBezTo>
                        <a:pt x="259892" y="837229"/>
                        <a:pt x="262219" y="839558"/>
                        <a:pt x="265322" y="841110"/>
                      </a:cubicBezTo>
                      <a:cubicBezTo>
                        <a:pt x="268426" y="842662"/>
                        <a:pt x="270753" y="841886"/>
                        <a:pt x="273080" y="840334"/>
                      </a:cubicBezTo>
                      <a:cubicBezTo>
                        <a:pt x="276184" y="838782"/>
                        <a:pt x="280063" y="837229"/>
                        <a:pt x="281614" y="839558"/>
                      </a:cubicBezTo>
                      <a:cubicBezTo>
                        <a:pt x="283166" y="841886"/>
                        <a:pt x="288596" y="846543"/>
                        <a:pt x="288596" y="848095"/>
                      </a:cubicBezTo>
                      <a:cubicBezTo>
                        <a:pt x="288596" y="849648"/>
                        <a:pt x="297130" y="848095"/>
                        <a:pt x="301009" y="850424"/>
                      </a:cubicBezTo>
                      <a:cubicBezTo>
                        <a:pt x="304888" y="852752"/>
                        <a:pt x="309543" y="851200"/>
                        <a:pt x="314198" y="853528"/>
                      </a:cubicBezTo>
                      <a:cubicBezTo>
                        <a:pt x="318852" y="855857"/>
                        <a:pt x="322731" y="856633"/>
                        <a:pt x="323507" y="858961"/>
                      </a:cubicBezTo>
                      <a:cubicBezTo>
                        <a:pt x="323507" y="862066"/>
                        <a:pt x="318852" y="864394"/>
                        <a:pt x="318852" y="865170"/>
                      </a:cubicBezTo>
                      <a:cubicBezTo>
                        <a:pt x="318852" y="866723"/>
                        <a:pt x="322731" y="867499"/>
                        <a:pt x="322731" y="869827"/>
                      </a:cubicBezTo>
                      <a:cubicBezTo>
                        <a:pt x="322731" y="872156"/>
                        <a:pt x="318077" y="872156"/>
                        <a:pt x="317301" y="873708"/>
                      </a:cubicBezTo>
                      <a:cubicBezTo>
                        <a:pt x="316525" y="875260"/>
                        <a:pt x="320404" y="877589"/>
                        <a:pt x="320404" y="879917"/>
                      </a:cubicBezTo>
                      <a:cubicBezTo>
                        <a:pt x="321180" y="881470"/>
                        <a:pt x="317301" y="887679"/>
                        <a:pt x="317301" y="889231"/>
                      </a:cubicBezTo>
                      <a:cubicBezTo>
                        <a:pt x="317301" y="890783"/>
                        <a:pt x="307215" y="889231"/>
                        <a:pt x="304888" y="889231"/>
                      </a:cubicBezTo>
                      <a:cubicBezTo>
                        <a:pt x="302561" y="889231"/>
                        <a:pt x="295578" y="896992"/>
                        <a:pt x="292475" y="897769"/>
                      </a:cubicBezTo>
                      <a:cubicBezTo>
                        <a:pt x="290148" y="897769"/>
                        <a:pt x="291699" y="901649"/>
                        <a:pt x="292475" y="905530"/>
                      </a:cubicBezTo>
                      <a:cubicBezTo>
                        <a:pt x="300233" y="903978"/>
                        <a:pt x="307215" y="903202"/>
                        <a:pt x="308767" y="905530"/>
                      </a:cubicBezTo>
                      <a:cubicBezTo>
                        <a:pt x="310319" y="908635"/>
                        <a:pt x="292475" y="915620"/>
                        <a:pt x="289372" y="917172"/>
                      </a:cubicBezTo>
                      <a:cubicBezTo>
                        <a:pt x="286269" y="917948"/>
                        <a:pt x="295578" y="923381"/>
                        <a:pt x="295578" y="925710"/>
                      </a:cubicBezTo>
                      <a:cubicBezTo>
                        <a:pt x="295578" y="928815"/>
                        <a:pt x="285493" y="928815"/>
                        <a:pt x="286269" y="935024"/>
                      </a:cubicBezTo>
                      <a:cubicBezTo>
                        <a:pt x="287045" y="940457"/>
                        <a:pt x="283166" y="942009"/>
                        <a:pt x="277735" y="942009"/>
                      </a:cubicBezTo>
                      <a:cubicBezTo>
                        <a:pt x="272305" y="942009"/>
                        <a:pt x="270753" y="945114"/>
                        <a:pt x="273856" y="945890"/>
                      </a:cubicBezTo>
                      <a:cubicBezTo>
                        <a:pt x="276184" y="946666"/>
                        <a:pt x="276184" y="953651"/>
                        <a:pt x="286269" y="955980"/>
                      </a:cubicBezTo>
                      <a:cubicBezTo>
                        <a:pt x="296354" y="958308"/>
                        <a:pt x="306440" y="967622"/>
                        <a:pt x="314973" y="976936"/>
                      </a:cubicBezTo>
                      <a:cubicBezTo>
                        <a:pt x="316525" y="978488"/>
                        <a:pt x="317301" y="979264"/>
                        <a:pt x="318852" y="980040"/>
                      </a:cubicBezTo>
                      <a:cubicBezTo>
                        <a:pt x="321180" y="978488"/>
                        <a:pt x="323507" y="977712"/>
                        <a:pt x="325059" y="976936"/>
                      </a:cubicBezTo>
                      <a:cubicBezTo>
                        <a:pt x="329713" y="976159"/>
                        <a:pt x="339023" y="979264"/>
                        <a:pt x="343678" y="982369"/>
                      </a:cubicBezTo>
                      <a:cubicBezTo>
                        <a:pt x="348333" y="985473"/>
                        <a:pt x="366176" y="981592"/>
                        <a:pt x="367727" y="984697"/>
                      </a:cubicBezTo>
                      <a:cubicBezTo>
                        <a:pt x="370055" y="987802"/>
                        <a:pt x="373934" y="990906"/>
                        <a:pt x="377037" y="990906"/>
                      </a:cubicBezTo>
                      <a:cubicBezTo>
                        <a:pt x="380140" y="990906"/>
                        <a:pt x="384019" y="997891"/>
                        <a:pt x="386347" y="995563"/>
                      </a:cubicBezTo>
                      <a:cubicBezTo>
                        <a:pt x="389450" y="993235"/>
                        <a:pt x="399535" y="993235"/>
                        <a:pt x="402638" y="993235"/>
                      </a:cubicBezTo>
                      <a:cubicBezTo>
                        <a:pt x="405741" y="993235"/>
                        <a:pt x="405741" y="995563"/>
                        <a:pt x="408069" y="995563"/>
                      </a:cubicBezTo>
                      <a:cubicBezTo>
                        <a:pt x="411172" y="995563"/>
                        <a:pt x="411172" y="1005653"/>
                        <a:pt x="412724" y="1004877"/>
                      </a:cubicBezTo>
                      <a:cubicBezTo>
                        <a:pt x="415051" y="1004101"/>
                        <a:pt x="422033" y="1011086"/>
                        <a:pt x="427464" y="1011862"/>
                      </a:cubicBezTo>
                      <a:cubicBezTo>
                        <a:pt x="432118" y="1012638"/>
                        <a:pt x="436773" y="1021176"/>
                        <a:pt x="439101" y="1020400"/>
                      </a:cubicBezTo>
                      <a:cubicBezTo>
                        <a:pt x="441428" y="1019624"/>
                        <a:pt x="444531" y="1023504"/>
                        <a:pt x="446083" y="1020400"/>
                      </a:cubicBezTo>
                      <a:cubicBezTo>
                        <a:pt x="447634" y="1017295"/>
                        <a:pt x="454617" y="1018847"/>
                        <a:pt x="456168" y="1012638"/>
                      </a:cubicBezTo>
                      <a:cubicBezTo>
                        <a:pt x="447634" y="1001772"/>
                        <a:pt x="438325" y="990130"/>
                        <a:pt x="438325" y="985473"/>
                      </a:cubicBezTo>
                      <a:cubicBezTo>
                        <a:pt x="439101" y="977712"/>
                        <a:pt x="442204" y="972279"/>
                        <a:pt x="432118" y="964517"/>
                      </a:cubicBezTo>
                      <a:cubicBezTo>
                        <a:pt x="422809" y="955980"/>
                        <a:pt x="432894" y="950547"/>
                        <a:pt x="439876" y="942009"/>
                      </a:cubicBezTo>
                      <a:cubicBezTo>
                        <a:pt x="446083" y="934248"/>
                        <a:pt x="459271" y="930367"/>
                        <a:pt x="467805" y="924934"/>
                      </a:cubicBezTo>
                      <a:cubicBezTo>
                        <a:pt x="466254" y="923381"/>
                        <a:pt x="464702" y="922605"/>
                        <a:pt x="462375" y="921829"/>
                      </a:cubicBezTo>
                      <a:cubicBezTo>
                        <a:pt x="456168" y="918725"/>
                        <a:pt x="453841" y="916396"/>
                        <a:pt x="459271" y="914844"/>
                      </a:cubicBezTo>
                      <a:cubicBezTo>
                        <a:pt x="463926" y="913292"/>
                        <a:pt x="462375" y="910963"/>
                        <a:pt x="456944" y="905530"/>
                      </a:cubicBezTo>
                      <a:cubicBezTo>
                        <a:pt x="452289" y="900097"/>
                        <a:pt x="449962" y="894664"/>
                        <a:pt x="447634" y="894664"/>
                      </a:cubicBezTo>
                      <a:cubicBezTo>
                        <a:pt x="444531" y="894664"/>
                        <a:pt x="440652" y="893888"/>
                        <a:pt x="436773" y="895440"/>
                      </a:cubicBezTo>
                      <a:cubicBezTo>
                        <a:pt x="432894" y="896992"/>
                        <a:pt x="433670" y="892336"/>
                        <a:pt x="433670" y="886903"/>
                      </a:cubicBezTo>
                      <a:cubicBezTo>
                        <a:pt x="434446" y="882246"/>
                        <a:pt x="425912" y="883022"/>
                        <a:pt x="424360" y="880693"/>
                      </a:cubicBezTo>
                      <a:cubicBezTo>
                        <a:pt x="422809" y="878365"/>
                        <a:pt x="426688" y="871380"/>
                        <a:pt x="427464" y="871380"/>
                      </a:cubicBezTo>
                      <a:cubicBezTo>
                        <a:pt x="429015" y="870604"/>
                        <a:pt x="432894" y="868275"/>
                        <a:pt x="432894" y="866723"/>
                      </a:cubicBezTo>
                      <a:cubicBezTo>
                        <a:pt x="432894" y="864394"/>
                        <a:pt x="425136" y="863618"/>
                        <a:pt x="428239" y="858961"/>
                      </a:cubicBezTo>
                      <a:cubicBezTo>
                        <a:pt x="431343" y="854304"/>
                        <a:pt x="436773" y="854304"/>
                        <a:pt x="436773" y="849648"/>
                      </a:cubicBezTo>
                      <a:cubicBezTo>
                        <a:pt x="436773" y="844991"/>
                        <a:pt x="440652" y="840334"/>
                        <a:pt x="446083" y="844215"/>
                      </a:cubicBezTo>
                      <a:cubicBezTo>
                        <a:pt x="450738" y="847319"/>
                        <a:pt x="453065" y="856633"/>
                        <a:pt x="458496" y="854304"/>
                      </a:cubicBezTo>
                      <a:cubicBezTo>
                        <a:pt x="463926" y="851976"/>
                        <a:pt x="460823" y="847319"/>
                        <a:pt x="460047" y="844991"/>
                      </a:cubicBezTo>
                      <a:cubicBezTo>
                        <a:pt x="459271" y="841886"/>
                        <a:pt x="457720" y="838005"/>
                        <a:pt x="463926" y="836453"/>
                      </a:cubicBezTo>
                      <a:cubicBezTo>
                        <a:pt x="470133" y="834901"/>
                        <a:pt x="467029" y="828692"/>
                        <a:pt x="472460" y="828692"/>
                      </a:cubicBezTo>
                      <a:cubicBezTo>
                        <a:pt x="477891" y="828692"/>
                        <a:pt x="486424" y="822482"/>
                        <a:pt x="488752" y="820930"/>
                      </a:cubicBezTo>
                      <a:cubicBezTo>
                        <a:pt x="491855" y="819378"/>
                        <a:pt x="498061" y="816273"/>
                        <a:pt x="500389" y="817826"/>
                      </a:cubicBezTo>
                      <a:cubicBezTo>
                        <a:pt x="503492" y="819378"/>
                        <a:pt x="506595" y="822482"/>
                        <a:pt x="508922" y="817826"/>
                      </a:cubicBezTo>
                      <a:cubicBezTo>
                        <a:pt x="511250" y="813169"/>
                        <a:pt x="519008" y="814721"/>
                        <a:pt x="519784" y="817826"/>
                      </a:cubicBezTo>
                      <a:cubicBezTo>
                        <a:pt x="520559" y="820930"/>
                        <a:pt x="533748" y="820930"/>
                        <a:pt x="537627" y="823259"/>
                      </a:cubicBezTo>
                      <a:cubicBezTo>
                        <a:pt x="541506" y="826363"/>
                        <a:pt x="550815" y="831796"/>
                        <a:pt x="550815" y="834125"/>
                      </a:cubicBezTo>
                      <a:cubicBezTo>
                        <a:pt x="550815" y="837229"/>
                        <a:pt x="554694" y="841110"/>
                        <a:pt x="554694" y="836453"/>
                      </a:cubicBezTo>
                      <a:cubicBezTo>
                        <a:pt x="554694" y="831796"/>
                        <a:pt x="557798" y="833349"/>
                        <a:pt x="564004" y="836453"/>
                      </a:cubicBezTo>
                      <a:cubicBezTo>
                        <a:pt x="569435" y="839558"/>
                        <a:pt x="577192" y="838782"/>
                        <a:pt x="578744" y="834901"/>
                      </a:cubicBezTo>
                      <a:cubicBezTo>
                        <a:pt x="580296" y="831796"/>
                        <a:pt x="590381" y="827139"/>
                        <a:pt x="594260" y="830244"/>
                      </a:cubicBezTo>
                      <a:cubicBezTo>
                        <a:pt x="597363" y="833349"/>
                        <a:pt x="598915" y="834901"/>
                        <a:pt x="603569" y="831020"/>
                      </a:cubicBezTo>
                      <a:cubicBezTo>
                        <a:pt x="607448" y="827139"/>
                        <a:pt x="617534" y="827915"/>
                        <a:pt x="619085" y="831796"/>
                      </a:cubicBezTo>
                      <a:cubicBezTo>
                        <a:pt x="620637" y="835677"/>
                        <a:pt x="625292" y="836453"/>
                        <a:pt x="629171" y="836453"/>
                      </a:cubicBezTo>
                      <a:cubicBezTo>
                        <a:pt x="633050" y="836453"/>
                        <a:pt x="633826" y="842662"/>
                        <a:pt x="636929" y="841110"/>
                      </a:cubicBezTo>
                      <a:cubicBezTo>
                        <a:pt x="640032" y="839558"/>
                        <a:pt x="639256" y="832572"/>
                        <a:pt x="642359" y="833349"/>
                      </a:cubicBezTo>
                      <a:cubicBezTo>
                        <a:pt x="645462" y="834125"/>
                        <a:pt x="648566" y="838005"/>
                        <a:pt x="653996" y="838005"/>
                      </a:cubicBezTo>
                      <a:cubicBezTo>
                        <a:pt x="659427" y="838005"/>
                        <a:pt x="663306" y="836453"/>
                        <a:pt x="663306" y="832572"/>
                      </a:cubicBezTo>
                      <a:cubicBezTo>
                        <a:pt x="663306" y="828692"/>
                        <a:pt x="662530" y="821706"/>
                        <a:pt x="659427" y="821706"/>
                      </a:cubicBezTo>
                      <a:cubicBezTo>
                        <a:pt x="656324" y="821706"/>
                        <a:pt x="652445" y="818602"/>
                        <a:pt x="648566" y="818602"/>
                      </a:cubicBezTo>
                      <a:cubicBezTo>
                        <a:pt x="644687" y="818602"/>
                        <a:pt x="640032" y="811616"/>
                        <a:pt x="644687" y="810064"/>
                      </a:cubicBezTo>
                      <a:cubicBezTo>
                        <a:pt x="648566" y="808512"/>
                        <a:pt x="655548" y="805407"/>
                        <a:pt x="653996" y="801526"/>
                      </a:cubicBezTo>
                      <a:cubicBezTo>
                        <a:pt x="652445" y="798422"/>
                        <a:pt x="650893" y="791437"/>
                        <a:pt x="657099" y="790660"/>
                      </a:cubicBezTo>
                      <a:cubicBezTo>
                        <a:pt x="662530" y="789884"/>
                        <a:pt x="674167" y="789884"/>
                        <a:pt x="673391" y="787556"/>
                      </a:cubicBezTo>
                      <a:cubicBezTo>
                        <a:pt x="672615" y="785227"/>
                        <a:pt x="661754" y="784451"/>
                        <a:pt x="659427" y="780571"/>
                      </a:cubicBezTo>
                      <a:cubicBezTo>
                        <a:pt x="657099" y="777466"/>
                        <a:pt x="656324" y="768928"/>
                        <a:pt x="658651" y="767376"/>
                      </a:cubicBezTo>
                      <a:cubicBezTo>
                        <a:pt x="660978" y="765824"/>
                        <a:pt x="667961" y="768152"/>
                        <a:pt x="671840" y="766600"/>
                      </a:cubicBezTo>
                      <a:cubicBezTo>
                        <a:pt x="675719" y="765048"/>
                        <a:pt x="685028" y="768928"/>
                        <a:pt x="690459" y="764271"/>
                      </a:cubicBezTo>
                      <a:cubicBezTo>
                        <a:pt x="695889" y="760391"/>
                        <a:pt x="707526" y="759615"/>
                        <a:pt x="713733" y="759615"/>
                      </a:cubicBezTo>
                      <a:cubicBezTo>
                        <a:pt x="719939" y="759615"/>
                        <a:pt x="724594" y="755734"/>
                        <a:pt x="730024" y="754958"/>
                      </a:cubicBezTo>
                      <a:cubicBezTo>
                        <a:pt x="734679" y="754182"/>
                        <a:pt x="748644" y="751853"/>
                        <a:pt x="752522" y="751077"/>
                      </a:cubicBezTo>
                      <a:cubicBezTo>
                        <a:pt x="755626" y="749525"/>
                        <a:pt x="775021" y="747196"/>
                        <a:pt x="775021" y="743315"/>
                      </a:cubicBezTo>
                      <a:cubicBezTo>
                        <a:pt x="775796" y="740211"/>
                        <a:pt x="790536" y="737106"/>
                        <a:pt x="794415" y="738659"/>
                      </a:cubicBezTo>
                      <a:cubicBezTo>
                        <a:pt x="798294" y="740211"/>
                        <a:pt x="802949" y="741763"/>
                        <a:pt x="806828" y="740211"/>
                      </a:cubicBezTo>
                      <a:cubicBezTo>
                        <a:pt x="809931" y="738659"/>
                        <a:pt x="817689" y="742539"/>
                        <a:pt x="816913" y="746420"/>
                      </a:cubicBezTo>
                      <a:cubicBezTo>
                        <a:pt x="816138" y="750301"/>
                        <a:pt x="820017" y="754182"/>
                        <a:pt x="820017" y="757286"/>
                      </a:cubicBezTo>
                      <a:cubicBezTo>
                        <a:pt x="820017" y="760391"/>
                        <a:pt x="816138" y="761167"/>
                        <a:pt x="818465" y="763495"/>
                      </a:cubicBezTo>
                      <a:cubicBezTo>
                        <a:pt x="820792" y="765824"/>
                        <a:pt x="830102" y="764271"/>
                        <a:pt x="832429" y="761167"/>
                      </a:cubicBezTo>
                      <a:cubicBezTo>
                        <a:pt x="835533" y="758062"/>
                        <a:pt x="838636" y="762719"/>
                        <a:pt x="838636" y="765048"/>
                      </a:cubicBezTo>
                      <a:cubicBezTo>
                        <a:pt x="838636" y="767376"/>
                        <a:pt x="843291" y="768928"/>
                        <a:pt x="843291" y="765824"/>
                      </a:cubicBezTo>
                      <a:cubicBezTo>
                        <a:pt x="843291" y="762719"/>
                        <a:pt x="848721" y="765048"/>
                        <a:pt x="850273" y="766600"/>
                      </a:cubicBezTo>
                      <a:cubicBezTo>
                        <a:pt x="851824" y="768928"/>
                        <a:pt x="858806" y="764271"/>
                        <a:pt x="858806" y="767376"/>
                      </a:cubicBezTo>
                      <a:cubicBezTo>
                        <a:pt x="858806" y="770481"/>
                        <a:pt x="849497" y="773585"/>
                        <a:pt x="853376" y="777466"/>
                      </a:cubicBezTo>
                      <a:cubicBezTo>
                        <a:pt x="857255" y="781347"/>
                        <a:pt x="859582" y="772809"/>
                        <a:pt x="865013" y="774361"/>
                      </a:cubicBezTo>
                      <a:cubicBezTo>
                        <a:pt x="870443" y="775914"/>
                        <a:pt x="877426" y="768152"/>
                        <a:pt x="882080" y="767376"/>
                      </a:cubicBezTo>
                      <a:cubicBezTo>
                        <a:pt x="886735" y="766600"/>
                        <a:pt x="892166" y="761943"/>
                        <a:pt x="896045" y="759615"/>
                      </a:cubicBezTo>
                      <a:cubicBezTo>
                        <a:pt x="899924" y="757286"/>
                        <a:pt x="909233" y="758062"/>
                        <a:pt x="906130" y="760391"/>
                      </a:cubicBezTo>
                      <a:cubicBezTo>
                        <a:pt x="903027" y="763495"/>
                        <a:pt x="899924" y="768152"/>
                        <a:pt x="910785" y="772033"/>
                      </a:cubicBezTo>
                      <a:cubicBezTo>
                        <a:pt x="920870" y="775914"/>
                        <a:pt x="933283" y="796093"/>
                        <a:pt x="939489" y="806183"/>
                      </a:cubicBezTo>
                      <a:cubicBezTo>
                        <a:pt x="945696" y="816273"/>
                        <a:pt x="952678" y="834125"/>
                        <a:pt x="955781" y="834125"/>
                      </a:cubicBezTo>
                      <a:cubicBezTo>
                        <a:pt x="958884" y="834125"/>
                        <a:pt x="960436" y="824811"/>
                        <a:pt x="965091" y="824035"/>
                      </a:cubicBezTo>
                      <a:cubicBezTo>
                        <a:pt x="969745" y="823259"/>
                        <a:pt x="972073" y="831796"/>
                        <a:pt x="977503" y="832572"/>
                      </a:cubicBezTo>
                      <a:cubicBezTo>
                        <a:pt x="982158" y="833349"/>
                        <a:pt x="989140" y="836453"/>
                        <a:pt x="993019" y="834901"/>
                      </a:cubicBezTo>
                      <a:cubicBezTo>
                        <a:pt x="996898" y="833349"/>
                        <a:pt x="1005432" y="828692"/>
                        <a:pt x="1008535" y="830244"/>
                      </a:cubicBezTo>
                      <a:cubicBezTo>
                        <a:pt x="1011638" y="831796"/>
                        <a:pt x="1015517" y="831796"/>
                        <a:pt x="1018621" y="838782"/>
                      </a:cubicBezTo>
                      <a:cubicBezTo>
                        <a:pt x="1021724" y="844991"/>
                        <a:pt x="1025603" y="846543"/>
                        <a:pt x="1027930" y="846543"/>
                      </a:cubicBezTo>
                      <a:cubicBezTo>
                        <a:pt x="1031033" y="846543"/>
                        <a:pt x="1031033" y="849648"/>
                        <a:pt x="1031033" y="852752"/>
                      </a:cubicBezTo>
                      <a:cubicBezTo>
                        <a:pt x="1031033" y="855857"/>
                        <a:pt x="1036464" y="858961"/>
                        <a:pt x="1038791" y="858961"/>
                      </a:cubicBezTo>
                      <a:cubicBezTo>
                        <a:pt x="1041895" y="858961"/>
                        <a:pt x="1048877" y="858185"/>
                        <a:pt x="1051204" y="856633"/>
                      </a:cubicBezTo>
                      <a:cubicBezTo>
                        <a:pt x="1053532" y="855081"/>
                        <a:pt x="1056635" y="853528"/>
                        <a:pt x="1056635" y="857409"/>
                      </a:cubicBezTo>
                      <a:cubicBezTo>
                        <a:pt x="1057411" y="860514"/>
                        <a:pt x="1061290" y="865947"/>
                        <a:pt x="1064393" y="865947"/>
                      </a:cubicBezTo>
                      <a:cubicBezTo>
                        <a:pt x="1067496" y="865947"/>
                        <a:pt x="1072927" y="868275"/>
                        <a:pt x="1072927" y="865947"/>
                      </a:cubicBezTo>
                      <a:cubicBezTo>
                        <a:pt x="1073702" y="863618"/>
                        <a:pt x="1080685" y="862066"/>
                        <a:pt x="1083787" y="862066"/>
                      </a:cubicBezTo>
                      <a:cubicBezTo>
                        <a:pt x="1086891" y="861290"/>
                        <a:pt x="1096200" y="859737"/>
                        <a:pt x="1097752" y="855857"/>
                      </a:cubicBezTo>
                      <a:cubicBezTo>
                        <a:pt x="1099303" y="851976"/>
                        <a:pt x="1107061" y="851976"/>
                        <a:pt x="1109389" y="848871"/>
                      </a:cubicBezTo>
                      <a:cubicBezTo>
                        <a:pt x="1111716" y="845767"/>
                        <a:pt x="1117923" y="844991"/>
                        <a:pt x="1119474" y="841886"/>
                      </a:cubicBezTo>
                      <a:cubicBezTo>
                        <a:pt x="1121026" y="838782"/>
                        <a:pt x="1128784" y="839558"/>
                        <a:pt x="1130335" y="837229"/>
                      </a:cubicBezTo>
                      <a:cubicBezTo>
                        <a:pt x="1131111" y="834901"/>
                        <a:pt x="1138093" y="834125"/>
                        <a:pt x="1141197" y="835677"/>
                      </a:cubicBezTo>
                      <a:cubicBezTo>
                        <a:pt x="1144299" y="836453"/>
                        <a:pt x="1160591" y="839558"/>
                        <a:pt x="1162919" y="839558"/>
                      </a:cubicBezTo>
                      <a:cubicBezTo>
                        <a:pt x="1165246" y="838782"/>
                        <a:pt x="1166022" y="848095"/>
                        <a:pt x="1168349" y="848095"/>
                      </a:cubicBezTo>
                      <a:cubicBezTo>
                        <a:pt x="1170677" y="848871"/>
                        <a:pt x="1179210" y="855081"/>
                        <a:pt x="1181538" y="853528"/>
                      </a:cubicBezTo>
                      <a:cubicBezTo>
                        <a:pt x="1183865" y="851976"/>
                        <a:pt x="1189296" y="849648"/>
                        <a:pt x="1193951" y="852752"/>
                      </a:cubicBezTo>
                      <a:cubicBezTo>
                        <a:pt x="1198605" y="855857"/>
                        <a:pt x="1203260" y="858961"/>
                        <a:pt x="1204812" y="855857"/>
                      </a:cubicBezTo>
                      <a:cubicBezTo>
                        <a:pt x="1206363" y="852752"/>
                        <a:pt x="1216449" y="851200"/>
                        <a:pt x="1218000" y="849648"/>
                      </a:cubicBezTo>
                      <a:cubicBezTo>
                        <a:pt x="1219552" y="848095"/>
                        <a:pt x="1221103" y="841886"/>
                        <a:pt x="1218776" y="840334"/>
                      </a:cubicBezTo>
                      <a:cubicBezTo>
                        <a:pt x="1216449" y="838782"/>
                        <a:pt x="1214121" y="831020"/>
                        <a:pt x="1213346" y="827139"/>
                      </a:cubicBezTo>
                      <a:cubicBezTo>
                        <a:pt x="1212570" y="823259"/>
                        <a:pt x="1218776" y="822482"/>
                        <a:pt x="1219552" y="819378"/>
                      </a:cubicBezTo>
                      <a:cubicBezTo>
                        <a:pt x="1220328" y="816273"/>
                        <a:pt x="1225758" y="815497"/>
                        <a:pt x="1228086" y="813945"/>
                      </a:cubicBezTo>
                      <a:cubicBezTo>
                        <a:pt x="1229637" y="812393"/>
                        <a:pt x="1230413" y="807736"/>
                        <a:pt x="1233516" y="808512"/>
                      </a:cubicBezTo>
                      <a:cubicBezTo>
                        <a:pt x="1236619" y="809288"/>
                        <a:pt x="1243602" y="811616"/>
                        <a:pt x="1245153" y="813169"/>
                      </a:cubicBezTo>
                      <a:cubicBezTo>
                        <a:pt x="1246705" y="814721"/>
                        <a:pt x="1251360" y="815497"/>
                        <a:pt x="1254463" y="815497"/>
                      </a:cubicBezTo>
                      <a:cubicBezTo>
                        <a:pt x="1257566" y="815497"/>
                        <a:pt x="1262997" y="818602"/>
                        <a:pt x="1266100" y="820154"/>
                      </a:cubicBezTo>
                      <a:cubicBezTo>
                        <a:pt x="1269203" y="821706"/>
                        <a:pt x="1279288" y="821706"/>
                        <a:pt x="1281615" y="824811"/>
                      </a:cubicBezTo>
                      <a:cubicBezTo>
                        <a:pt x="1283167" y="827915"/>
                        <a:pt x="1280840" y="835677"/>
                        <a:pt x="1283167" y="838005"/>
                      </a:cubicBezTo>
                      <a:cubicBezTo>
                        <a:pt x="1285494" y="841110"/>
                        <a:pt x="1290925" y="846543"/>
                        <a:pt x="1292477" y="845767"/>
                      </a:cubicBezTo>
                      <a:cubicBezTo>
                        <a:pt x="1294029" y="844215"/>
                        <a:pt x="1303338" y="850424"/>
                        <a:pt x="1306441" y="849648"/>
                      </a:cubicBezTo>
                      <a:cubicBezTo>
                        <a:pt x="1309544" y="848871"/>
                        <a:pt x="1314975" y="844215"/>
                        <a:pt x="1317302" y="844215"/>
                      </a:cubicBezTo>
                      <a:cubicBezTo>
                        <a:pt x="1320405" y="844215"/>
                        <a:pt x="1328939" y="841886"/>
                        <a:pt x="1331267" y="842662"/>
                      </a:cubicBezTo>
                      <a:cubicBezTo>
                        <a:pt x="1334370" y="843438"/>
                        <a:pt x="1344455" y="846543"/>
                        <a:pt x="1345231" y="845767"/>
                      </a:cubicBezTo>
                      <a:cubicBezTo>
                        <a:pt x="1346783" y="844991"/>
                        <a:pt x="1356092" y="846543"/>
                        <a:pt x="1356868" y="848871"/>
                      </a:cubicBezTo>
                      <a:cubicBezTo>
                        <a:pt x="1358420" y="851976"/>
                        <a:pt x="1370056" y="851976"/>
                        <a:pt x="1370056" y="855081"/>
                      </a:cubicBezTo>
                      <a:cubicBezTo>
                        <a:pt x="1370056" y="858185"/>
                        <a:pt x="1376263" y="860514"/>
                        <a:pt x="1378590" y="863618"/>
                      </a:cubicBezTo>
                      <a:cubicBezTo>
                        <a:pt x="1380142" y="867499"/>
                        <a:pt x="1395658" y="865170"/>
                        <a:pt x="1398761" y="867499"/>
                      </a:cubicBezTo>
                      <a:cubicBezTo>
                        <a:pt x="1401864" y="869827"/>
                        <a:pt x="1418932" y="869051"/>
                        <a:pt x="1419707" y="867499"/>
                      </a:cubicBezTo>
                      <a:cubicBezTo>
                        <a:pt x="1420483" y="865947"/>
                        <a:pt x="1436775" y="864394"/>
                        <a:pt x="1439878" y="862066"/>
                      </a:cubicBezTo>
                      <a:cubicBezTo>
                        <a:pt x="1442981" y="859737"/>
                        <a:pt x="1451515" y="860514"/>
                        <a:pt x="1452291" y="857409"/>
                      </a:cubicBezTo>
                      <a:cubicBezTo>
                        <a:pt x="1453067" y="854304"/>
                        <a:pt x="1460825" y="851976"/>
                        <a:pt x="1464704" y="848871"/>
                      </a:cubicBezTo>
                      <a:cubicBezTo>
                        <a:pt x="1468583" y="845767"/>
                        <a:pt x="1483323" y="846543"/>
                        <a:pt x="1484099" y="849648"/>
                      </a:cubicBezTo>
                      <a:cubicBezTo>
                        <a:pt x="1484874" y="852752"/>
                        <a:pt x="1493408" y="853528"/>
                        <a:pt x="1497287" y="852752"/>
                      </a:cubicBezTo>
                      <a:cubicBezTo>
                        <a:pt x="1501166" y="851200"/>
                        <a:pt x="1510475" y="853528"/>
                        <a:pt x="1512027" y="856633"/>
                      </a:cubicBezTo>
                      <a:cubicBezTo>
                        <a:pt x="1513579" y="859737"/>
                        <a:pt x="1524440" y="862066"/>
                        <a:pt x="1527543" y="860514"/>
                      </a:cubicBezTo>
                      <a:cubicBezTo>
                        <a:pt x="1530646" y="859737"/>
                        <a:pt x="1539180" y="852752"/>
                        <a:pt x="1542283" y="852752"/>
                      </a:cubicBezTo>
                      <a:cubicBezTo>
                        <a:pt x="1545386" y="851976"/>
                        <a:pt x="1550041" y="848871"/>
                        <a:pt x="1549265" y="845767"/>
                      </a:cubicBezTo>
                      <a:cubicBezTo>
                        <a:pt x="1548490" y="842662"/>
                        <a:pt x="1555472" y="833349"/>
                        <a:pt x="1557023" y="829468"/>
                      </a:cubicBezTo>
                      <a:cubicBezTo>
                        <a:pt x="1557799" y="825587"/>
                        <a:pt x="1564781" y="815497"/>
                        <a:pt x="1566333" y="814721"/>
                      </a:cubicBezTo>
                      <a:cubicBezTo>
                        <a:pt x="1568660" y="813945"/>
                        <a:pt x="1574091" y="809288"/>
                        <a:pt x="1573315" y="806960"/>
                      </a:cubicBezTo>
                      <a:cubicBezTo>
                        <a:pt x="1572539" y="803855"/>
                        <a:pt x="1571764" y="796093"/>
                        <a:pt x="1568660" y="796093"/>
                      </a:cubicBezTo>
                      <a:cubicBezTo>
                        <a:pt x="1565557" y="796093"/>
                        <a:pt x="1560902" y="796870"/>
                        <a:pt x="1567108" y="787556"/>
                      </a:cubicBezTo>
                      <a:cubicBezTo>
                        <a:pt x="1573315" y="779018"/>
                        <a:pt x="1584952" y="781347"/>
                        <a:pt x="1587279" y="781347"/>
                      </a:cubicBezTo>
                      <a:cubicBezTo>
                        <a:pt x="1588831" y="781347"/>
                        <a:pt x="1603571" y="777466"/>
                        <a:pt x="1610553" y="779794"/>
                      </a:cubicBezTo>
                      <a:cubicBezTo>
                        <a:pt x="1616760" y="781347"/>
                        <a:pt x="1621414" y="779018"/>
                        <a:pt x="1628397" y="782899"/>
                      </a:cubicBezTo>
                      <a:cubicBezTo>
                        <a:pt x="1635379" y="786780"/>
                        <a:pt x="1644688" y="785227"/>
                        <a:pt x="1647016" y="788332"/>
                      </a:cubicBezTo>
                      <a:cubicBezTo>
                        <a:pt x="1649343" y="791437"/>
                        <a:pt x="1658653" y="794541"/>
                        <a:pt x="1657101" y="799974"/>
                      </a:cubicBezTo>
                      <a:cubicBezTo>
                        <a:pt x="1655549" y="805407"/>
                        <a:pt x="1662532" y="802303"/>
                        <a:pt x="1664859" y="813945"/>
                      </a:cubicBezTo>
                      <a:cubicBezTo>
                        <a:pt x="1667186" y="825587"/>
                        <a:pt x="1672617" y="827139"/>
                        <a:pt x="1674169" y="832572"/>
                      </a:cubicBezTo>
                      <a:cubicBezTo>
                        <a:pt x="1675720" y="838005"/>
                        <a:pt x="1682702" y="848095"/>
                        <a:pt x="1681927" y="851200"/>
                      </a:cubicBezTo>
                      <a:cubicBezTo>
                        <a:pt x="1681151" y="854304"/>
                        <a:pt x="1680375" y="859737"/>
                        <a:pt x="1688133" y="859737"/>
                      </a:cubicBezTo>
                      <a:cubicBezTo>
                        <a:pt x="1695891" y="860514"/>
                        <a:pt x="1701322" y="865947"/>
                        <a:pt x="1703649" y="865170"/>
                      </a:cubicBezTo>
                      <a:cubicBezTo>
                        <a:pt x="1705201" y="864394"/>
                        <a:pt x="1714510" y="867499"/>
                        <a:pt x="1719165" y="872156"/>
                      </a:cubicBezTo>
                      <a:cubicBezTo>
                        <a:pt x="1723819" y="876813"/>
                        <a:pt x="1730802" y="874484"/>
                        <a:pt x="1730026" y="879917"/>
                      </a:cubicBezTo>
                      <a:cubicBezTo>
                        <a:pt x="1729250" y="885350"/>
                        <a:pt x="1733905" y="889231"/>
                        <a:pt x="1733129" y="893112"/>
                      </a:cubicBezTo>
                      <a:cubicBezTo>
                        <a:pt x="1732353" y="896992"/>
                        <a:pt x="1741663" y="900097"/>
                        <a:pt x="1748645" y="899321"/>
                      </a:cubicBezTo>
                      <a:cubicBezTo>
                        <a:pt x="1754851" y="898545"/>
                        <a:pt x="1759506" y="901649"/>
                        <a:pt x="1762609" y="896216"/>
                      </a:cubicBezTo>
                      <a:cubicBezTo>
                        <a:pt x="1765713" y="890783"/>
                        <a:pt x="1774246" y="893112"/>
                        <a:pt x="1778125" y="890783"/>
                      </a:cubicBezTo>
                      <a:cubicBezTo>
                        <a:pt x="1781229" y="888455"/>
                        <a:pt x="1791314" y="885350"/>
                        <a:pt x="1790538" y="893888"/>
                      </a:cubicBezTo>
                      <a:cubicBezTo>
                        <a:pt x="1789762" y="902425"/>
                        <a:pt x="1795968" y="903978"/>
                        <a:pt x="1791314" y="907082"/>
                      </a:cubicBezTo>
                      <a:cubicBezTo>
                        <a:pt x="1786659" y="910187"/>
                        <a:pt x="1784331" y="921829"/>
                        <a:pt x="1782780" y="927262"/>
                      </a:cubicBezTo>
                      <a:cubicBezTo>
                        <a:pt x="1781229" y="932695"/>
                        <a:pt x="1774246" y="933471"/>
                        <a:pt x="1773471" y="938904"/>
                      </a:cubicBezTo>
                      <a:cubicBezTo>
                        <a:pt x="1772694" y="944337"/>
                        <a:pt x="1765713" y="945114"/>
                        <a:pt x="1765713" y="948994"/>
                      </a:cubicBezTo>
                      <a:cubicBezTo>
                        <a:pt x="1765713" y="952875"/>
                        <a:pt x="1756403" y="952099"/>
                        <a:pt x="1751748" y="948994"/>
                      </a:cubicBezTo>
                      <a:cubicBezTo>
                        <a:pt x="1747093" y="945890"/>
                        <a:pt x="1742439" y="955203"/>
                        <a:pt x="1738560" y="955203"/>
                      </a:cubicBezTo>
                      <a:cubicBezTo>
                        <a:pt x="1734681" y="955203"/>
                        <a:pt x="1735456" y="962965"/>
                        <a:pt x="1736232" y="966069"/>
                      </a:cubicBezTo>
                      <a:cubicBezTo>
                        <a:pt x="1737008" y="969174"/>
                        <a:pt x="1734681" y="973831"/>
                        <a:pt x="1737008" y="979264"/>
                      </a:cubicBezTo>
                      <a:cubicBezTo>
                        <a:pt x="1738560" y="982369"/>
                        <a:pt x="1737784" y="987802"/>
                        <a:pt x="1737784" y="994011"/>
                      </a:cubicBezTo>
                      <a:cubicBezTo>
                        <a:pt x="1743214" y="990130"/>
                        <a:pt x="1748645" y="987025"/>
                        <a:pt x="1750972" y="987025"/>
                      </a:cubicBezTo>
                      <a:cubicBezTo>
                        <a:pt x="1756403" y="987025"/>
                        <a:pt x="1762609" y="997115"/>
                        <a:pt x="1768815" y="997115"/>
                      </a:cubicBezTo>
                      <a:cubicBezTo>
                        <a:pt x="1775022" y="997115"/>
                        <a:pt x="1804502" y="977712"/>
                        <a:pt x="1804502" y="974607"/>
                      </a:cubicBezTo>
                      <a:cubicBezTo>
                        <a:pt x="1804502" y="971503"/>
                        <a:pt x="1821570" y="955203"/>
                        <a:pt x="1830104" y="946666"/>
                      </a:cubicBezTo>
                      <a:cubicBezTo>
                        <a:pt x="1837862" y="938128"/>
                        <a:pt x="1848723" y="925710"/>
                        <a:pt x="1852602" y="915620"/>
                      </a:cubicBezTo>
                      <a:cubicBezTo>
                        <a:pt x="1854929" y="909411"/>
                        <a:pt x="1866566" y="897769"/>
                        <a:pt x="1868893" y="893112"/>
                      </a:cubicBezTo>
                      <a:cubicBezTo>
                        <a:pt x="1871997" y="888455"/>
                        <a:pt x="1873548" y="887679"/>
                        <a:pt x="1878203" y="876813"/>
                      </a:cubicBezTo>
                      <a:cubicBezTo>
                        <a:pt x="1883634" y="865947"/>
                        <a:pt x="1883634" y="837229"/>
                        <a:pt x="1885185" y="835677"/>
                      </a:cubicBezTo>
                      <a:cubicBezTo>
                        <a:pt x="1886737" y="834125"/>
                        <a:pt x="1885961" y="828692"/>
                        <a:pt x="1888288" y="826363"/>
                      </a:cubicBezTo>
                      <a:cubicBezTo>
                        <a:pt x="1890616" y="823259"/>
                        <a:pt x="1889064" y="819378"/>
                        <a:pt x="1893719" y="815497"/>
                      </a:cubicBezTo>
                      <a:cubicBezTo>
                        <a:pt x="1898374" y="811616"/>
                        <a:pt x="1897598" y="807736"/>
                        <a:pt x="1896046" y="805407"/>
                      </a:cubicBezTo>
                      <a:cubicBezTo>
                        <a:pt x="1895271" y="802303"/>
                        <a:pt x="1896046" y="796093"/>
                        <a:pt x="1895271" y="793765"/>
                      </a:cubicBezTo>
                      <a:cubicBezTo>
                        <a:pt x="1894495" y="791437"/>
                        <a:pt x="1894495" y="790660"/>
                        <a:pt x="1896822" y="789108"/>
                      </a:cubicBezTo>
                      <a:cubicBezTo>
                        <a:pt x="1899925" y="787556"/>
                        <a:pt x="1895271" y="783675"/>
                        <a:pt x="1891392" y="781347"/>
                      </a:cubicBezTo>
                      <a:cubicBezTo>
                        <a:pt x="1887513" y="779794"/>
                        <a:pt x="1882082" y="778242"/>
                        <a:pt x="1882082" y="773585"/>
                      </a:cubicBezTo>
                      <a:cubicBezTo>
                        <a:pt x="1881306" y="768928"/>
                        <a:pt x="1875100" y="764271"/>
                        <a:pt x="1869669" y="764271"/>
                      </a:cubicBezTo>
                      <a:cubicBezTo>
                        <a:pt x="1864239" y="765048"/>
                        <a:pt x="1854929" y="761167"/>
                        <a:pt x="1856481" y="765048"/>
                      </a:cubicBezTo>
                      <a:cubicBezTo>
                        <a:pt x="1857256" y="768152"/>
                        <a:pt x="1855705" y="771257"/>
                        <a:pt x="1853377" y="770481"/>
                      </a:cubicBezTo>
                      <a:cubicBezTo>
                        <a:pt x="1851050" y="769704"/>
                        <a:pt x="1849499" y="772033"/>
                        <a:pt x="1846395" y="776690"/>
                      </a:cubicBezTo>
                      <a:cubicBezTo>
                        <a:pt x="1843292" y="781347"/>
                        <a:pt x="1832431" y="782123"/>
                        <a:pt x="1837862" y="777466"/>
                      </a:cubicBezTo>
                      <a:cubicBezTo>
                        <a:pt x="1842516" y="772809"/>
                        <a:pt x="1836310" y="772809"/>
                        <a:pt x="1837086" y="768152"/>
                      </a:cubicBezTo>
                      <a:cubicBezTo>
                        <a:pt x="1837862" y="763495"/>
                        <a:pt x="1841741" y="758838"/>
                        <a:pt x="1836310" y="761943"/>
                      </a:cubicBezTo>
                      <a:cubicBezTo>
                        <a:pt x="1830879" y="765048"/>
                        <a:pt x="1830879" y="772033"/>
                        <a:pt x="1827000" y="772809"/>
                      </a:cubicBezTo>
                      <a:cubicBezTo>
                        <a:pt x="1822346" y="773585"/>
                        <a:pt x="1823897" y="760391"/>
                        <a:pt x="1825449" y="756510"/>
                      </a:cubicBezTo>
                      <a:cubicBezTo>
                        <a:pt x="1827000" y="753405"/>
                        <a:pt x="1817691" y="756510"/>
                        <a:pt x="1807605" y="755734"/>
                      </a:cubicBezTo>
                      <a:cubicBezTo>
                        <a:pt x="1798296" y="754958"/>
                        <a:pt x="1800623" y="747972"/>
                        <a:pt x="1808381" y="744092"/>
                      </a:cubicBezTo>
                      <a:cubicBezTo>
                        <a:pt x="1816139" y="740211"/>
                        <a:pt x="1814588" y="736330"/>
                        <a:pt x="1818467" y="734778"/>
                      </a:cubicBezTo>
                      <a:cubicBezTo>
                        <a:pt x="1822346" y="733226"/>
                        <a:pt x="1832431" y="726240"/>
                        <a:pt x="1838637" y="723136"/>
                      </a:cubicBezTo>
                      <a:cubicBezTo>
                        <a:pt x="1844844" y="720031"/>
                        <a:pt x="1845620" y="716150"/>
                        <a:pt x="1847171" y="711493"/>
                      </a:cubicBezTo>
                      <a:cubicBezTo>
                        <a:pt x="1848723" y="707613"/>
                        <a:pt x="1859584" y="702956"/>
                        <a:pt x="1869669" y="694418"/>
                      </a:cubicBezTo>
                      <a:cubicBezTo>
                        <a:pt x="1879755" y="686657"/>
                        <a:pt x="1884409" y="682000"/>
                        <a:pt x="1886737" y="676567"/>
                      </a:cubicBezTo>
                      <a:cubicBezTo>
                        <a:pt x="1889064" y="671910"/>
                        <a:pt x="1903804" y="665701"/>
                        <a:pt x="1903804" y="661820"/>
                      </a:cubicBezTo>
                      <a:cubicBezTo>
                        <a:pt x="1903804" y="657939"/>
                        <a:pt x="1921647" y="648626"/>
                        <a:pt x="1933284" y="646297"/>
                      </a:cubicBezTo>
                      <a:cubicBezTo>
                        <a:pt x="1944921" y="643969"/>
                        <a:pt x="1963541" y="647073"/>
                        <a:pt x="1967420" y="650178"/>
                      </a:cubicBezTo>
                      <a:cubicBezTo>
                        <a:pt x="1970523" y="653283"/>
                        <a:pt x="1973626" y="652506"/>
                        <a:pt x="1975178" y="650178"/>
                      </a:cubicBezTo>
                      <a:cubicBezTo>
                        <a:pt x="1977505" y="647850"/>
                        <a:pt x="1982159" y="649402"/>
                        <a:pt x="1989917" y="650178"/>
                      </a:cubicBezTo>
                      <a:cubicBezTo>
                        <a:pt x="1997675" y="650954"/>
                        <a:pt x="1999227" y="646297"/>
                        <a:pt x="2004658" y="647850"/>
                      </a:cubicBezTo>
                      <a:cubicBezTo>
                        <a:pt x="2010088" y="649402"/>
                        <a:pt x="2013967" y="650178"/>
                        <a:pt x="2017846" y="643969"/>
                      </a:cubicBezTo>
                      <a:cubicBezTo>
                        <a:pt x="2020949" y="637760"/>
                        <a:pt x="2036465" y="638536"/>
                        <a:pt x="2039569" y="641640"/>
                      </a:cubicBezTo>
                      <a:cubicBezTo>
                        <a:pt x="2042672" y="643969"/>
                        <a:pt x="2045775" y="647850"/>
                        <a:pt x="2051206" y="643969"/>
                      </a:cubicBezTo>
                      <a:cubicBezTo>
                        <a:pt x="2056636" y="640088"/>
                        <a:pt x="2056636" y="648626"/>
                        <a:pt x="2062067" y="649402"/>
                      </a:cubicBezTo>
                      <a:cubicBezTo>
                        <a:pt x="2067497" y="650178"/>
                        <a:pt x="2063618" y="654835"/>
                        <a:pt x="2058964" y="654059"/>
                      </a:cubicBezTo>
                      <a:cubicBezTo>
                        <a:pt x="2054309" y="653283"/>
                        <a:pt x="2048878" y="656387"/>
                        <a:pt x="2053533" y="659492"/>
                      </a:cubicBezTo>
                      <a:cubicBezTo>
                        <a:pt x="2058964" y="662596"/>
                        <a:pt x="2065170" y="656387"/>
                        <a:pt x="2069049" y="657163"/>
                      </a:cubicBezTo>
                      <a:cubicBezTo>
                        <a:pt x="2072928" y="657939"/>
                        <a:pt x="2079910" y="657939"/>
                        <a:pt x="2085341" y="654059"/>
                      </a:cubicBezTo>
                      <a:cubicBezTo>
                        <a:pt x="2090771" y="650178"/>
                        <a:pt x="2093099" y="657163"/>
                        <a:pt x="2096202" y="654059"/>
                      </a:cubicBezTo>
                      <a:cubicBezTo>
                        <a:pt x="2100081" y="650954"/>
                        <a:pt x="2107839" y="650178"/>
                        <a:pt x="2112494" y="650178"/>
                      </a:cubicBezTo>
                      <a:cubicBezTo>
                        <a:pt x="2116373" y="650178"/>
                        <a:pt x="2113269" y="645521"/>
                        <a:pt x="2106287" y="645521"/>
                      </a:cubicBezTo>
                      <a:cubicBezTo>
                        <a:pt x="2099305" y="645521"/>
                        <a:pt x="2099305" y="641640"/>
                        <a:pt x="2105511" y="632327"/>
                      </a:cubicBezTo>
                      <a:cubicBezTo>
                        <a:pt x="2110942" y="623013"/>
                        <a:pt x="2121803" y="617580"/>
                        <a:pt x="2128010" y="612147"/>
                      </a:cubicBezTo>
                      <a:cubicBezTo>
                        <a:pt x="2134992" y="606714"/>
                        <a:pt x="2139647" y="609042"/>
                        <a:pt x="2139647" y="605161"/>
                      </a:cubicBezTo>
                      <a:cubicBezTo>
                        <a:pt x="2139647" y="601281"/>
                        <a:pt x="2142749" y="591191"/>
                        <a:pt x="2148180" y="591191"/>
                      </a:cubicBezTo>
                      <a:cubicBezTo>
                        <a:pt x="2153611" y="591191"/>
                        <a:pt x="2166023" y="593519"/>
                        <a:pt x="2173781" y="588862"/>
                      </a:cubicBezTo>
                      <a:cubicBezTo>
                        <a:pt x="2181539" y="584205"/>
                        <a:pt x="2180764" y="591967"/>
                        <a:pt x="2183867" y="593519"/>
                      </a:cubicBezTo>
                      <a:cubicBezTo>
                        <a:pt x="2186970" y="594295"/>
                        <a:pt x="2191625" y="586534"/>
                        <a:pt x="2195504" y="588862"/>
                      </a:cubicBezTo>
                      <a:cubicBezTo>
                        <a:pt x="2199383" y="591191"/>
                        <a:pt x="2190073" y="596624"/>
                        <a:pt x="2187746" y="603609"/>
                      </a:cubicBezTo>
                      <a:cubicBezTo>
                        <a:pt x="2185418" y="610594"/>
                        <a:pt x="2192401" y="607490"/>
                        <a:pt x="2196280" y="609818"/>
                      </a:cubicBezTo>
                      <a:cubicBezTo>
                        <a:pt x="2200159" y="611371"/>
                        <a:pt x="2190849" y="614475"/>
                        <a:pt x="2192401" y="616028"/>
                      </a:cubicBezTo>
                      <a:cubicBezTo>
                        <a:pt x="2193176" y="617580"/>
                        <a:pt x="2200934" y="617580"/>
                        <a:pt x="2211019" y="607490"/>
                      </a:cubicBezTo>
                      <a:cubicBezTo>
                        <a:pt x="2221105" y="597400"/>
                        <a:pt x="2230414" y="594295"/>
                        <a:pt x="2236621" y="595072"/>
                      </a:cubicBezTo>
                      <a:cubicBezTo>
                        <a:pt x="2242827" y="595848"/>
                        <a:pt x="2239724" y="589639"/>
                        <a:pt x="2239724" y="579549"/>
                      </a:cubicBezTo>
                      <a:cubicBezTo>
                        <a:pt x="2240500" y="570235"/>
                        <a:pt x="2259895" y="567130"/>
                        <a:pt x="2266101" y="570235"/>
                      </a:cubicBezTo>
                      <a:cubicBezTo>
                        <a:pt x="2272308" y="573339"/>
                        <a:pt x="2272308" y="575668"/>
                        <a:pt x="2266101" y="574116"/>
                      </a:cubicBezTo>
                      <a:cubicBezTo>
                        <a:pt x="2259895" y="572563"/>
                        <a:pt x="2254464" y="577996"/>
                        <a:pt x="2254464" y="585758"/>
                      </a:cubicBezTo>
                      <a:cubicBezTo>
                        <a:pt x="2254464" y="593519"/>
                        <a:pt x="2249034" y="595848"/>
                        <a:pt x="2252137" y="598952"/>
                      </a:cubicBezTo>
                      <a:cubicBezTo>
                        <a:pt x="2255240" y="602057"/>
                        <a:pt x="2247482" y="602833"/>
                        <a:pt x="2247482" y="605938"/>
                      </a:cubicBezTo>
                      <a:cubicBezTo>
                        <a:pt x="2247482" y="609042"/>
                        <a:pt x="2247482" y="611371"/>
                        <a:pt x="2242827" y="612923"/>
                      </a:cubicBezTo>
                      <a:cubicBezTo>
                        <a:pt x="2238172" y="614475"/>
                        <a:pt x="2222656" y="616028"/>
                        <a:pt x="2222656" y="622237"/>
                      </a:cubicBezTo>
                      <a:cubicBezTo>
                        <a:pt x="2221881" y="628446"/>
                        <a:pt x="2214123" y="629222"/>
                        <a:pt x="2210244" y="636207"/>
                      </a:cubicBezTo>
                      <a:cubicBezTo>
                        <a:pt x="2206365" y="643969"/>
                        <a:pt x="2191625" y="647850"/>
                        <a:pt x="2181539" y="662596"/>
                      </a:cubicBezTo>
                      <a:cubicBezTo>
                        <a:pt x="2171454" y="677343"/>
                        <a:pt x="2155938" y="677343"/>
                        <a:pt x="2155938" y="680448"/>
                      </a:cubicBezTo>
                      <a:cubicBezTo>
                        <a:pt x="2155938" y="683552"/>
                        <a:pt x="2145077" y="682776"/>
                        <a:pt x="2141198" y="683552"/>
                      </a:cubicBezTo>
                      <a:cubicBezTo>
                        <a:pt x="2137319" y="684328"/>
                        <a:pt x="2144301" y="692866"/>
                        <a:pt x="2135768" y="702180"/>
                      </a:cubicBezTo>
                      <a:cubicBezTo>
                        <a:pt x="2127234" y="711493"/>
                        <a:pt x="2121027" y="724688"/>
                        <a:pt x="2121803" y="737882"/>
                      </a:cubicBezTo>
                      <a:cubicBezTo>
                        <a:pt x="2121803" y="751077"/>
                        <a:pt x="2126458" y="789108"/>
                        <a:pt x="2130337" y="795317"/>
                      </a:cubicBezTo>
                      <a:cubicBezTo>
                        <a:pt x="2134216" y="802303"/>
                        <a:pt x="2131889" y="818602"/>
                        <a:pt x="2134992" y="821706"/>
                      </a:cubicBezTo>
                      <a:cubicBezTo>
                        <a:pt x="2138095" y="824811"/>
                        <a:pt x="2137319" y="831020"/>
                        <a:pt x="2138871" y="833349"/>
                      </a:cubicBezTo>
                      <a:cubicBezTo>
                        <a:pt x="2141198" y="835677"/>
                        <a:pt x="2149732" y="824035"/>
                        <a:pt x="2155163" y="819378"/>
                      </a:cubicBezTo>
                      <a:cubicBezTo>
                        <a:pt x="2160593" y="814721"/>
                        <a:pt x="2159041" y="813169"/>
                        <a:pt x="2162920" y="810064"/>
                      </a:cubicBezTo>
                      <a:cubicBezTo>
                        <a:pt x="2166799" y="807736"/>
                        <a:pt x="2165248" y="796870"/>
                        <a:pt x="2166023" y="793765"/>
                      </a:cubicBezTo>
                      <a:cubicBezTo>
                        <a:pt x="2166799" y="790660"/>
                        <a:pt x="2174557" y="789884"/>
                        <a:pt x="2176885" y="786780"/>
                      </a:cubicBezTo>
                      <a:cubicBezTo>
                        <a:pt x="2179212" y="783675"/>
                        <a:pt x="2185418" y="786004"/>
                        <a:pt x="2188522" y="784451"/>
                      </a:cubicBezTo>
                      <a:cubicBezTo>
                        <a:pt x="2191625" y="783675"/>
                        <a:pt x="2188522" y="775914"/>
                        <a:pt x="2186970" y="771257"/>
                      </a:cubicBezTo>
                      <a:cubicBezTo>
                        <a:pt x="2186194" y="766600"/>
                        <a:pt x="2196280" y="761167"/>
                        <a:pt x="2201710" y="757286"/>
                      </a:cubicBezTo>
                      <a:cubicBezTo>
                        <a:pt x="2207140" y="753405"/>
                        <a:pt x="2214123" y="759615"/>
                        <a:pt x="2220329" y="754182"/>
                      </a:cubicBezTo>
                      <a:cubicBezTo>
                        <a:pt x="2226535" y="748749"/>
                        <a:pt x="2219554" y="741763"/>
                        <a:pt x="2217226" y="738659"/>
                      </a:cubicBezTo>
                      <a:cubicBezTo>
                        <a:pt x="2214898" y="735554"/>
                        <a:pt x="2223433" y="720807"/>
                        <a:pt x="2228087" y="720031"/>
                      </a:cubicBezTo>
                      <a:cubicBezTo>
                        <a:pt x="2232742" y="718479"/>
                        <a:pt x="2235845" y="723136"/>
                        <a:pt x="2239724" y="719255"/>
                      </a:cubicBezTo>
                      <a:cubicBezTo>
                        <a:pt x="2244379" y="715374"/>
                        <a:pt x="2235845" y="708389"/>
                        <a:pt x="2231966" y="709165"/>
                      </a:cubicBezTo>
                      <a:cubicBezTo>
                        <a:pt x="2228863" y="709941"/>
                        <a:pt x="2227311" y="697523"/>
                        <a:pt x="2235069" y="691314"/>
                      </a:cubicBezTo>
                      <a:cubicBezTo>
                        <a:pt x="2242827" y="685881"/>
                        <a:pt x="2239724" y="684328"/>
                        <a:pt x="2234293" y="682776"/>
                      </a:cubicBezTo>
                      <a:cubicBezTo>
                        <a:pt x="2228863" y="681224"/>
                        <a:pt x="2228087" y="683552"/>
                        <a:pt x="2224208" y="683552"/>
                      </a:cubicBezTo>
                      <a:cubicBezTo>
                        <a:pt x="2220329" y="683552"/>
                        <a:pt x="2216450" y="675791"/>
                        <a:pt x="2222656" y="667253"/>
                      </a:cubicBezTo>
                      <a:cubicBezTo>
                        <a:pt x="2228863" y="659492"/>
                        <a:pt x="2234293" y="660268"/>
                        <a:pt x="2235845" y="653283"/>
                      </a:cubicBezTo>
                      <a:cubicBezTo>
                        <a:pt x="2237397" y="646297"/>
                        <a:pt x="2245155" y="636983"/>
                        <a:pt x="2247482" y="633879"/>
                      </a:cubicBezTo>
                      <a:cubicBezTo>
                        <a:pt x="2249809" y="630774"/>
                        <a:pt x="2257567" y="633879"/>
                        <a:pt x="2261446" y="633103"/>
                      </a:cubicBezTo>
                      <a:cubicBezTo>
                        <a:pt x="2264550" y="632327"/>
                        <a:pt x="2263774" y="639312"/>
                        <a:pt x="2267653" y="636207"/>
                      </a:cubicBezTo>
                      <a:cubicBezTo>
                        <a:pt x="2271532" y="633103"/>
                        <a:pt x="2277738" y="621461"/>
                        <a:pt x="2283169" y="621461"/>
                      </a:cubicBezTo>
                      <a:cubicBezTo>
                        <a:pt x="2288599" y="621461"/>
                        <a:pt x="2284720" y="629998"/>
                        <a:pt x="2286272" y="635431"/>
                      </a:cubicBezTo>
                      <a:cubicBezTo>
                        <a:pt x="2287824" y="640864"/>
                        <a:pt x="2290927" y="633879"/>
                        <a:pt x="2301012" y="626894"/>
                      </a:cubicBezTo>
                      <a:cubicBezTo>
                        <a:pt x="2311097" y="619908"/>
                        <a:pt x="2333596" y="620684"/>
                        <a:pt x="2339802" y="623789"/>
                      </a:cubicBezTo>
                      <a:cubicBezTo>
                        <a:pt x="2346784" y="626894"/>
                        <a:pt x="2347560" y="634655"/>
                        <a:pt x="2351439" y="633879"/>
                      </a:cubicBezTo>
                      <a:cubicBezTo>
                        <a:pt x="2356870" y="632327"/>
                        <a:pt x="2352215" y="626117"/>
                        <a:pt x="2357645" y="624565"/>
                      </a:cubicBezTo>
                      <a:cubicBezTo>
                        <a:pt x="2363076" y="623013"/>
                        <a:pt x="2373161" y="616804"/>
                        <a:pt x="2380143" y="612147"/>
                      </a:cubicBezTo>
                      <a:cubicBezTo>
                        <a:pt x="2387901" y="606714"/>
                        <a:pt x="2385574" y="610594"/>
                        <a:pt x="2389453" y="605938"/>
                      </a:cubicBezTo>
                      <a:cubicBezTo>
                        <a:pt x="2393332" y="601281"/>
                        <a:pt x="2397211" y="602833"/>
                        <a:pt x="2398762" y="599728"/>
                      </a:cubicBezTo>
                      <a:cubicBezTo>
                        <a:pt x="2399538" y="596624"/>
                        <a:pt x="2410399" y="591191"/>
                        <a:pt x="2425140" y="588086"/>
                      </a:cubicBezTo>
                      <a:cubicBezTo>
                        <a:pt x="2439879" y="584982"/>
                        <a:pt x="2458499" y="574892"/>
                        <a:pt x="2457723" y="572563"/>
                      </a:cubicBezTo>
                      <a:cubicBezTo>
                        <a:pt x="2456947" y="569459"/>
                        <a:pt x="2463153" y="567906"/>
                        <a:pt x="2463929" y="571011"/>
                      </a:cubicBezTo>
                      <a:cubicBezTo>
                        <a:pt x="2464705" y="574116"/>
                        <a:pt x="2470136" y="572563"/>
                        <a:pt x="2477894" y="574116"/>
                      </a:cubicBezTo>
                      <a:cubicBezTo>
                        <a:pt x="2485652" y="575668"/>
                        <a:pt x="2488755" y="578772"/>
                        <a:pt x="2494961" y="572563"/>
                      </a:cubicBezTo>
                      <a:cubicBezTo>
                        <a:pt x="2501167" y="566354"/>
                        <a:pt x="2494185" y="564802"/>
                        <a:pt x="2494185" y="560145"/>
                      </a:cubicBezTo>
                      <a:cubicBezTo>
                        <a:pt x="2494185" y="555488"/>
                        <a:pt x="2484100" y="550831"/>
                        <a:pt x="2484876" y="546174"/>
                      </a:cubicBezTo>
                      <a:cubicBezTo>
                        <a:pt x="2486427" y="541517"/>
                        <a:pt x="2477118" y="528323"/>
                        <a:pt x="2474015" y="530651"/>
                      </a:cubicBezTo>
                      <a:cubicBezTo>
                        <a:pt x="2470911" y="532980"/>
                        <a:pt x="2464705" y="528323"/>
                        <a:pt x="2464705" y="525218"/>
                      </a:cubicBezTo>
                      <a:cubicBezTo>
                        <a:pt x="2464705" y="521338"/>
                        <a:pt x="2463929" y="517457"/>
                        <a:pt x="2460050" y="519785"/>
                      </a:cubicBezTo>
                      <a:cubicBezTo>
                        <a:pt x="2455395" y="522890"/>
                        <a:pt x="2448413" y="521338"/>
                        <a:pt x="2446862" y="516681"/>
                      </a:cubicBezTo>
                      <a:cubicBezTo>
                        <a:pt x="2445310" y="512800"/>
                        <a:pt x="2455395" y="509695"/>
                        <a:pt x="2462378" y="512024"/>
                      </a:cubicBezTo>
                      <a:cubicBezTo>
                        <a:pt x="2469360" y="515128"/>
                        <a:pt x="2467032" y="517457"/>
                        <a:pt x="2470911" y="519785"/>
                      </a:cubicBezTo>
                      <a:cubicBezTo>
                        <a:pt x="2474015" y="522114"/>
                        <a:pt x="2484100" y="520561"/>
                        <a:pt x="2488755" y="519009"/>
                      </a:cubicBezTo>
                      <a:cubicBezTo>
                        <a:pt x="2493410" y="516681"/>
                        <a:pt x="2507374" y="512024"/>
                        <a:pt x="2509701" y="508143"/>
                      </a:cubicBezTo>
                      <a:cubicBezTo>
                        <a:pt x="2512029" y="504262"/>
                        <a:pt x="2509701" y="502710"/>
                        <a:pt x="2514356" y="500382"/>
                      </a:cubicBezTo>
                      <a:cubicBezTo>
                        <a:pt x="2519011" y="498053"/>
                        <a:pt x="2515132" y="493396"/>
                        <a:pt x="2511253" y="491068"/>
                      </a:cubicBezTo>
                      <a:cubicBezTo>
                        <a:pt x="2507374" y="488740"/>
                        <a:pt x="2508150" y="483306"/>
                        <a:pt x="2512029" y="483306"/>
                      </a:cubicBezTo>
                      <a:cubicBezTo>
                        <a:pt x="2515908" y="483306"/>
                        <a:pt x="2515132" y="478650"/>
                        <a:pt x="2517459" y="477873"/>
                      </a:cubicBezTo>
                      <a:cubicBezTo>
                        <a:pt x="2520562" y="477873"/>
                        <a:pt x="2520562" y="480202"/>
                        <a:pt x="2525993" y="477097"/>
                      </a:cubicBezTo>
                      <a:cubicBezTo>
                        <a:pt x="2531424" y="474769"/>
                        <a:pt x="2525993" y="480978"/>
                        <a:pt x="2523666" y="485635"/>
                      </a:cubicBezTo>
                      <a:cubicBezTo>
                        <a:pt x="2521338" y="490292"/>
                        <a:pt x="2528320" y="493396"/>
                        <a:pt x="2529096" y="496501"/>
                      </a:cubicBezTo>
                      <a:cubicBezTo>
                        <a:pt x="2529872" y="498829"/>
                        <a:pt x="2539957" y="499606"/>
                        <a:pt x="2545388" y="497277"/>
                      </a:cubicBezTo>
                      <a:cubicBezTo>
                        <a:pt x="2550819" y="494173"/>
                        <a:pt x="2568662" y="501158"/>
                        <a:pt x="2570214" y="505039"/>
                      </a:cubicBezTo>
                      <a:cubicBezTo>
                        <a:pt x="2570989" y="509695"/>
                        <a:pt x="2574093" y="514352"/>
                        <a:pt x="2581074" y="518233"/>
                      </a:cubicBezTo>
                      <a:cubicBezTo>
                        <a:pt x="2588832" y="522114"/>
                        <a:pt x="2595039" y="520561"/>
                        <a:pt x="2596590" y="523666"/>
                      </a:cubicBezTo>
                      <a:cubicBezTo>
                        <a:pt x="2598142" y="526771"/>
                        <a:pt x="2600469" y="529099"/>
                        <a:pt x="2605124" y="528323"/>
                      </a:cubicBezTo>
                      <a:cubicBezTo>
                        <a:pt x="2609003" y="527547"/>
                        <a:pt x="2611331" y="532204"/>
                        <a:pt x="2614434" y="529099"/>
                      </a:cubicBezTo>
                      <a:cubicBezTo>
                        <a:pt x="2617537" y="525995"/>
                        <a:pt x="2619089" y="530651"/>
                        <a:pt x="2622968" y="527547"/>
                      </a:cubicBezTo>
                      <a:cubicBezTo>
                        <a:pt x="2626847" y="524442"/>
                        <a:pt x="2614434" y="522114"/>
                        <a:pt x="2615985" y="519009"/>
                      </a:cubicBezTo>
                      <a:cubicBezTo>
                        <a:pt x="2617537" y="515905"/>
                        <a:pt x="2619864" y="521338"/>
                        <a:pt x="2623743" y="520561"/>
                      </a:cubicBezTo>
                      <a:cubicBezTo>
                        <a:pt x="2626847" y="520561"/>
                        <a:pt x="2622968" y="513576"/>
                        <a:pt x="2625295" y="512800"/>
                      </a:cubicBezTo>
                      <a:cubicBezTo>
                        <a:pt x="2627622" y="512024"/>
                        <a:pt x="2626071" y="498053"/>
                        <a:pt x="2622968" y="497277"/>
                      </a:cubicBezTo>
                      <a:cubicBezTo>
                        <a:pt x="2619864" y="496501"/>
                        <a:pt x="2622192" y="491844"/>
                        <a:pt x="2627622" y="495725"/>
                      </a:cubicBezTo>
                      <a:cubicBezTo>
                        <a:pt x="2633053" y="499606"/>
                        <a:pt x="2641586" y="499606"/>
                        <a:pt x="2645465" y="499606"/>
                      </a:cubicBezTo>
                      <a:cubicBezTo>
                        <a:pt x="2649344" y="499606"/>
                        <a:pt x="2645465" y="495725"/>
                        <a:pt x="2641586" y="494949"/>
                      </a:cubicBezTo>
                      <a:cubicBezTo>
                        <a:pt x="2637707" y="494173"/>
                        <a:pt x="2642363" y="491068"/>
                        <a:pt x="2644690" y="493396"/>
                      </a:cubicBezTo>
                      <a:cubicBezTo>
                        <a:pt x="2647793" y="495725"/>
                        <a:pt x="2652448" y="497277"/>
                        <a:pt x="2653223" y="494173"/>
                      </a:cubicBezTo>
                      <a:cubicBezTo>
                        <a:pt x="2653999" y="491068"/>
                        <a:pt x="2656327" y="485635"/>
                        <a:pt x="2660981" y="485635"/>
                      </a:cubicBezTo>
                      <a:cubicBezTo>
                        <a:pt x="2664085" y="484083"/>
                        <a:pt x="2665636" y="481754"/>
                        <a:pt x="2660981" y="480202"/>
                      </a:cubicBezTo>
                      <a:close/>
                      <a:moveTo>
                        <a:pt x="1374711" y="782899"/>
                      </a:moveTo>
                      <a:cubicBezTo>
                        <a:pt x="1361522" y="794541"/>
                        <a:pt x="1335146" y="797646"/>
                        <a:pt x="1335146" y="806960"/>
                      </a:cubicBezTo>
                      <a:cubicBezTo>
                        <a:pt x="1335146" y="816273"/>
                        <a:pt x="1303338" y="821706"/>
                        <a:pt x="1300235" y="817049"/>
                      </a:cubicBezTo>
                      <a:cubicBezTo>
                        <a:pt x="1297907" y="813169"/>
                        <a:pt x="1323509" y="812393"/>
                        <a:pt x="1329715" y="798422"/>
                      </a:cubicBezTo>
                      <a:cubicBezTo>
                        <a:pt x="1335921" y="784451"/>
                        <a:pt x="1359195" y="777466"/>
                        <a:pt x="1371608" y="758838"/>
                      </a:cubicBezTo>
                      <a:cubicBezTo>
                        <a:pt x="1380142" y="745644"/>
                        <a:pt x="1387124" y="725464"/>
                        <a:pt x="1391779" y="727016"/>
                      </a:cubicBezTo>
                      <a:cubicBezTo>
                        <a:pt x="1397209" y="728569"/>
                        <a:pt x="1387900" y="771257"/>
                        <a:pt x="1374711" y="782899"/>
                      </a:cubicBezTo>
                      <a:close/>
                      <a:moveTo>
                        <a:pt x="1433672" y="240373"/>
                      </a:moveTo>
                      <a:cubicBezTo>
                        <a:pt x="1432120" y="244253"/>
                        <a:pt x="1422035" y="244253"/>
                        <a:pt x="1424362" y="248134"/>
                      </a:cubicBezTo>
                      <a:cubicBezTo>
                        <a:pt x="1429017" y="254343"/>
                        <a:pt x="1452291" y="251239"/>
                        <a:pt x="1452291" y="243477"/>
                      </a:cubicBezTo>
                      <a:cubicBezTo>
                        <a:pt x="1453067" y="236492"/>
                        <a:pt x="1435223" y="237268"/>
                        <a:pt x="1433672" y="240373"/>
                      </a:cubicBezTo>
                      <a:close/>
                      <a:moveTo>
                        <a:pt x="593484" y="12962"/>
                      </a:moveTo>
                      <a:cubicBezTo>
                        <a:pt x="604345" y="12962"/>
                        <a:pt x="601242" y="5976"/>
                        <a:pt x="609000" y="6753"/>
                      </a:cubicBezTo>
                      <a:cubicBezTo>
                        <a:pt x="616758" y="7529"/>
                        <a:pt x="626068" y="7529"/>
                        <a:pt x="622189" y="2872"/>
                      </a:cubicBezTo>
                      <a:cubicBezTo>
                        <a:pt x="618310" y="-1785"/>
                        <a:pt x="591933" y="-233"/>
                        <a:pt x="594260" y="3648"/>
                      </a:cubicBezTo>
                      <a:cubicBezTo>
                        <a:pt x="597363" y="7529"/>
                        <a:pt x="572538" y="5976"/>
                        <a:pt x="573313" y="7529"/>
                      </a:cubicBezTo>
                      <a:cubicBezTo>
                        <a:pt x="574089" y="9857"/>
                        <a:pt x="582623" y="12962"/>
                        <a:pt x="593484" y="12962"/>
                      </a:cubicBezTo>
                      <a:close/>
                      <a:moveTo>
                        <a:pt x="536851" y="44008"/>
                      </a:moveTo>
                      <a:cubicBezTo>
                        <a:pt x="536851" y="36246"/>
                        <a:pt x="512801" y="44784"/>
                        <a:pt x="517456" y="46336"/>
                      </a:cubicBezTo>
                      <a:cubicBezTo>
                        <a:pt x="521335" y="47112"/>
                        <a:pt x="536851" y="50993"/>
                        <a:pt x="536851" y="44008"/>
                      </a:cubicBezTo>
                      <a:close/>
                      <a:moveTo>
                        <a:pt x="595812" y="37798"/>
                      </a:moveTo>
                      <a:cubicBezTo>
                        <a:pt x="597363" y="41679"/>
                        <a:pt x="593484" y="41679"/>
                        <a:pt x="584175" y="41679"/>
                      </a:cubicBezTo>
                      <a:cubicBezTo>
                        <a:pt x="574865" y="41679"/>
                        <a:pt x="570210" y="47112"/>
                        <a:pt x="574865" y="50993"/>
                      </a:cubicBezTo>
                      <a:cubicBezTo>
                        <a:pt x="580296" y="55650"/>
                        <a:pt x="605121" y="54098"/>
                        <a:pt x="609000" y="47888"/>
                      </a:cubicBezTo>
                      <a:cubicBezTo>
                        <a:pt x="612879" y="42455"/>
                        <a:pt x="623740" y="47112"/>
                        <a:pt x="625292" y="41679"/>
                      </a:cubicBezTo>
                      <a:cubicBezTo>
                        <a:pt x="627619" y="36246"/>
                        <a:pt x="595036" y="33918"/>
                        <a:pt x="595812" y="37798"/>
                      </a:cubicBezTo>
                      <a:close/>
                      <a:moveTo>
                        <a:pt x="674943" y="29261"/>
                      </a:moveTo>
                      <a:cubicBezTo>
                        <a:pt x="678046" y="25380"/>
                        <a:pt x="668736" y="25380"/>
                        <a:pt x="667961" y="20723"/>
                      </a:cubicBezTo>
                      <a:cubicBezTo>
                        <a:pt x="667185" y="16843"/>
                        <a:pt x="641583" y="15290"/>
                        <a:pt x="642359" y="19947"/>
                      </a:cubicBezTo>
                      <a:cubicBezTo>
                        <a:pt x="643911" y="24604"/>
                        <a:pt x="624516" y="29261"/>
                        <a:pt x="630722" y="33918"/>
                      </a:cubicBezTo>
                      <a:cubicBezTo>
                        <a:pt x="641583" y="43231"/>
                        <a:pt x="671840" y="33142"/>
                        <a:pt x="674943" y="29261"/>
                      </a:cubicBezTo>
                      <a:close/>
                      <a:moveTo>
                        <a:pt x="601242" y="21499"/>
                      </a:moveTo>
                      <a:cubicBezTo>
                        <a:pt x="602794" y="12186"/>
                        <a:pt x="586502" y="19947"/>
                        <a:pt x="574865" y="14514"/>
                      </a:cubicBezTo>
                      <a:cubicBezTo>
                        <a:pt x="563228" y="9081"/>
                        <a:pt x="555470" y="9857"/>
                        <a:pt x="564004" y="16843"/>
                      </a:cubicBezTo>
                      <a:cubicBezTo>
                        <a:pt x="567883" y="19947"/>
                        <a:pt x="543833" y="22276"/>
                        <a:pt x="547712" y="26156"/>
                      </a:cubicBezTo>
                      <a:cubicBezTo>
                        <a:pt x="556246" y="35470"/>
                        <a:pt x="600466" y="31589"/>
                        <a:pt x="601242" y="21499"/>
                      </a:cubicBezTo>
                      <a:close/>
                      <a:moveTo>
                        <a:pt x="532972" y="277628"/>
                      </a:moveTo>
                      <a:cubicBezTo>
                        <a:pt x="533748" y="282285"/>
                        <a:pt x="530645" y="285389"/>
                        <a:pt x="522111" y="285389"/>
                      </a:cubicBezTo>
                      <a:cubicBezTo>
                        <a:pt x="513577" y="285389"/>
                        <a:pt x="525990" y="290822"/>
                        <a:pt x="527542" y="296255"/>
                      </a:cubicBezTo>
                      <a:cubicBezTo>
                        <a:pt x="528317" y="301688"/>
                        <a:pt x="519008" y="297807"/>
                        <a:pt x="518232" y="305569"/>
                      </a:cubicBezTo>
                      <a:cubicBezTo>
                        <a:pt x="517456" y="313330"/>
                        <a:pt x="501165" y="305569"/>
                        <a:pt x="498837" y="315659"/>
                      </a:cubicBezTo>
                      <a:cubicBezTo>
                        <a:pt x="496510" y="325749"/>
                        <a:pt x="507371" y="324196"/>
                        <a:pt x="514353" y="324973"/>
                      </a:cubicBezTo>
                      <a:cubicBezTo>
                        <a:pt x="522111" y="325749"/>
                        <a:pt x="511250" y="332734"/>
                        <a:pt x="517456" y="336615"/>
                      </a:cubicBezTo>
                      <a:cubicBezTo>
                        <a:pt x="522887" y="340496"/>
                        <a:pt x="526766" y="339719"/>
                        <a:pt x="523663" y="331182"/>
                      </a:cubicBezTo>
                      <a:cubicBezTo>
                        <a:pt x="519784" y="323420"/>
                        <a:pt x="543057" y="334286"/>
                        <a:pt x="536075" y="339719"/>
                      </a:cubicBezTo>
                      <a:cubicBezTo>
                        <a:pt x="529093" y="345929"/>
                        <a:pt x="546936" y="350585"/>
                        <a:pt x="556246" y="350585"/>
                      </a:cubicBezTo>
                      <a:cubicBezTo>
                        <a:pt x="564780" y="351362"/>
                        <a:pt x="595812" y="357571"/>
                        <a:pt x="596587" y="350585"/>
                      </a:cubicBezTo>
                      <a:cubicBezTo>
                        <a:pt x="597363" y="345929"/>
                        <a:pt x="584950" y="342048"/>
                        <a:pt x="575641" y="331958"/>
                      </a:cubicBezTo>
                      <a:cubicBezTo>
                        <a:pt x="566331" y="321868"/>
                        <a:pt x="559349" y="305569"/>
                        <a:pt x="570210" y="298584"/>
                      </a:cubicBezTo>
                      <a:cubicBezTo>
                        <a:pt x="581071" y="291598"/>
                        <a:pt x="571762" y="288494"/>
                        <a:pt x="582623" y="280732"/>
                      </a:cubicBezTo>
                      <a:cubicBezTo>
                        <a:pt x="593484" y="272971"/>
                        <a:pt x="587278" y="265209"/>
                        <a:pt x="596587" y="264433"/>
                      </a:cubicBezTo>
                      <a:cubicBezTo>
                        <a:pt x="605897" y="263657"/>
                        <a:pt x="595812" y="255119"/>
                        <a:pt x="605121" y="253567"/>
                      </a:cubicBezTo>
                      <a:cubicBezTo>
                        <a:pt x="614431" y="252015"/>
                        <a:pt x="615982" y="241925"/>
                        <a:pt x="614431" y="238044"/>
                      </a:cubicBezTo>
                      <a:cubicBezTo>
                        <a:pt x="612879" y="234163"/>
                        <a:pt x="623740" y="238820"/>
                        <a:pt x="629171" y="232611"/>
                      </a:cubicBezTo>
                      <a:cubicBezTo>
                        <a:pt x="634601" y="227178"/>
                        <a:pt x="646238" y="231059"/>
                        <a:pt x="650117" y="223297"/>
                      </a:cubicBezTo>
                      <a:cubicBezTo>
                        <a:pt x="653996" y="215536"/>
                        <a:pt x="706751" y="197685"/>
                        <a:pt x="737007" y="190699"/>
                      </a:cubicBezTo>
                      <a:cubicBezTo>
                        <a:pt x="767263" y="183714"/>
                        <a:pt x="787433" y="171296"/>
                        <a:pt x="777348" y="162758"/>
                      </a:cubicBezTo>
                      <a:cubicBezTo>
                        <a:pt x="766487" y="154220"/>
                        <a:pt x="737007" y="165863"/>
                        <a:pt x="729249" y="172072"/>
                      </a:cubicBezTo>
                      <a:cubicBezTo>
                        <a:pt x="721491" y="178281"/>
                        <a:pt x="711405" y="173624"/>
                        <a:pt x="703647" y="178281"/>
                      </a:cubicBezTo>
                      <a:cubicBezTo>
                        <a:pt x="695889" y="182162"/>
                        <a:pt x="680373" y="186042"/>
                        <a:pt x="672615" y="181386"/>
                      </a:cubicBezTo>
                      <a:cubicBezTo>
                        <a:pt x="664857" y="175953"/>
                        <a:pt x="655548" y="187595"/>
                        <a:pt x="649341" y="186819"/>
                      </a:cubicBezTo>
                      <a:cubicBezTo>
                        <a:pt x="643135" y="186042"/>
                        <a:pt x="636153" y="193028"/>
                        <a:pt x="629947" y="192252"/>
                      </a:cubicBezTo>
                      <a:cubicBezTo>
                        <a:pt x="623740" y="191475"/>
                        <a:pt x="610552" y="197685"/>
                        <a:pt x="609776" y="200789"/>
                      </a:cubicBezTo>
                      <a:cubicBezTo>
                        <a:pt x="609000" y="204670"/>
                        <a:pt x="598139" y="203894"/>
                        <a:pt x="598139" y="208551"/>
                      </a:cubicBezTo>
                      <a:cubicBezTo>
                        <a:pt x="598139" y="213208"/>
                        <a:pt x="589605" y="217088"/>
                        <a:pt x="584950" y="213208"/>
                      </a:cubicBezTo>
                      <a:cubicBezTo>
                        <a:pt x="580296" y="209327"/>
                        <a:pt x="574865" y="217864"/>
                        <a:pt x="581071" y="224074"/>
                      </a:cubicBezTo>
                      <a:cubicBezTo>
                        <a:pt x="587278" y="230283"/>
                        <a:pt x="569435" y="230283"/>
                        <a:pt x="572538" y="234163"/>
                      </a:cubicBezTo>
                      <a:cubicBezTo>
                        <a:pt x="575641" y="238044"/>
                        <a:pt x="565556" y="240373"/>
                        <a:pt x="567883" y="244253"/>
                      </a:cubicBezTo>
                      <a:cubicBezTo>
                        <a:pt x="570210" y="248134"/>
                        <a:pt x="561677" y="249686"/>
                        <a:pt x="554694" y="251239"/>
                      </a:cubicBezTo>
                      <a:cubicBezTo>
                        <a:pt x="547712" y="252791"/>
                        <a:pt x="543833" y="262105"/>
                        <a:pt x="553143" y="262105"/>
                      </a:cubicBezTo>
                      <a:cubicBezTo>
                        <a:pt x="561677" y="262881"/>
                        <a:pt x="547712" y="263657"/>
                        <a:pt x="549264" y="270642"/>
                      </a:cubicBezTo>
                      <a:cubicBezTo>
                        <a:pt x="547712" y="277628"/>
                        <a:pt x="532196" y="272971"/>
                        <a:pt x="532972" y="27762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09" name="Forma libre 1408">
                  <a:extLst>
                    <a:ext uri="{FF2B5EF4-FFF2-40B4-BE49-F238E27FC236}">
                      <a16:creationId xmlns:a16="http://schemas.microsoft.com/office/drawing/2014/main" id="{885B39CE-61B6-6439-9BF7-1CB29F076BA6}"/>
                    </a:ext>
                  </a:extLst>
                </p:cNvPr>
                <p:cNvSpPr/>
                <p:nvPr/>
              </p:nvSpPr>
              <p:spPr>
                <a:xfrm>
                  <a:off x="4290984" y="2920259"/>
                  <a:ext cx="283941" cy="294066"/>
                </a:xfrm>
                <a:custGeom>
                  <a:avLst/>
                  <a:gdLst>
                    <a:gd name="connsiteX0" fmla="*/ 259892 w 283941"/>
                    <a:gd name="connsiteY0" fmla="*/ 194116 h 294066"/>
                    <a:gd name="connsiteX1" fmla="*/ 252910 w 283941"/>
                    <a:gd name="connsiteY1" fmla="*/ 136681 h 294066"/>
                    <a:gd name="connsiteX2" fmla="*/ 254461 w 283941"/>
                    <a:gd name="connsiteY2" fmla="*/ 138233 h 294066"/>
                    <a:gd name="connsiteX3" fmla="*/ 253686 w 283941"/>
                    <a:gd name="connsiteY3" fmla="*/ 126591 h 294066"/>
                    <a:gd name="connsiteX4" fmla="*/ 252910 w 283941"/>
                    <a:gd name="connsiteY4" fmla="*/ 126591 h 294066"/>
                    <a:gd name="connsiteX5" fmla="*/ 249807 w 283941"/>
                    <a:gd name="connsiteY5" fmla="*/ 121934 h 294066"/>
                    <a:gd name="connsiteX6" fmla="*/ 252910 w 283941"/>
                    <a:gd name="connsiteY6" fmla="*/ 117277 h 294066"/>
                    <a:gd name="connsiteX7" fmla="*/ 256013 w 283941"/>
                    <a:gd name="connsiteY7" fmla="*/ 107187 h 294066"/>
                    <a:gd name="connsiteX8" fmla="*/ 257564 w 283941"/>
                    <a:gd name="connsiteY8" fmla="*/ 105635 h 294066"/>
                    <a:gd name="connsiteX9" fmla="*/ 259892 w 283941"/>
                    <a:gd name="connsiteY9" fmla="*/ 93993 h 294066"/>
                    <a:gd name="connsiteX10" fmla="*/ 262995 w 283941"/>
                    <a:gd name="connsiteY10" fmla="*/ 80798 h 294066"/>
                    <a:gd name="connsiteX11" fmla="*/ 266874 w 283941"/>
                    <a:gd name="connsiteY11" fmla="*/ 69932 h 294066"/>
                    <a:gd name="connsiteX12" fmla="*/ 273080 w 283941"/>
                    <a:gd name="connsiteY12" fmla="*/ 61395 h 294066"/>
                    <a:gd name="connsiteX13" fmla="*/ 279287 w 283941"/>
                    <a:gd name="connsiteY13" fmla="*/ 56738 h 294066"/>
                    <a:gd name="connsiteX14" fmla="*/ 283942 w 283941"/>
                    <a:gd name="connsiteY14" fmla="*/ 48976 h 294066"/>
                    <a:gd name="connsiteX15" fmla="*/ 278511 w 283941"/>
                    <a:gd name="connsiteY15" fmla="*/ 41215 h 294066"/>
                    <a:gd name="connsiteX16" fmla="*/ 280063 w 283941"/>
                    <a:gd name="connsiteY16" fmla="*/ 28021 h 294066"/>
                    <a:gd name="connsiteX17" fmla="*/ 280063 w 283941"/>
                    <a:gd name="connsiteY17" fmla="*/ 28021 h 294066"/>
                    <a:gd name="connsiteX18" fmla="*/ 262219 w 283941"/>
                    <a:gd name="connsiteY18" fmla="*/ 12498 h 294066"/>
                    <a:gd name="connsiteX19" fmla="*/ 254461 w 283941"/>
                    <a:gd name="connsiteY19" fmla="*/ 14050 h 294066"/>
                    <a:gd name="connsiteX20" fmla="*/ 245928 w 283941"/>
                    <a:gd name="connsiteY20" fmla="*/ 13274 h 294066"/>
                    <a:gd name="connsiteX21" fmla="*/ 236618 w 283941"/>
                    <a:gd name="connsiteY21" fmla="*/ 13274 h 294066"/>
                    <a:gd name="connsiteX22" fmla="*/ 229636 w 283941"/>
                    <a:gd name="connsiteY22" fmla="*/ 5512 h 294066"/>
                    <a:gd name="connsiteX23" fmla="*/ 225757 w 283941"/>
                    <a:gd name="connsiteY23" fmla="*/ 1632 h 294066"/>
                    <a:gd name="connsiteX24" fmla="*/ 225757 w 283941"/>
                    <a:gd name="connsiteY24" fmla="*/ 2408 h 294066"/>
                    <a:gd name="connsiteX25" fmla="*/ 214120 w 283941"/>
                    <a:gd name="connsiteY25" fmla="*/ 3960 h 294066"/>
                    <a:gd name="connsiteX26" fmla="*/ 197052 w 283941"/>
                    <a:gd name="connsiteY26" fmla="*/ 2408 h 294066"/>
                    <a:gd name="connsiteX27" fmla="*/ 184640 w 283941"/>
                    <a:gd name="connsiteY27" fmla="*/ 3960 h 294066"/>
                    <a:gd name="connsiteX28" fmla="*/ 168348 w 283941"/>
                    <a:gd name="connsiteY28" fmla="*/ 8617 h 294066"/>
                    <a:gd name="connsiteX29" fmla="*/ 155935 w 283941"/>
                    <a:gd name="connsiteY29" fmla="*/ 8617 h 294066"/>
                    <a:gd name="connsiteX30" fmla="*/ 151280 w 283941"/>
                    <a:gd name="connsiteY30" fmla="*/ 19483 h 294066"/>
                    <a:gd name="connsiteX31" fmla="*/ 121800 w 283941"/>
                    <a:gd name="connsiteY31" fmla="*/ 14050 h 294066"/>
                    <a:gd name="connsiteX32" fmla="*/ 109387 w 283941"/>
                    <a:gd name="connsiteY32" fmla="*/ 5512 h 294066"/>
                    <a:gd name="connsiteX33" fmla="*/ 93096 w 283941"/>
                    <a:gd name="connsiteY33" fmla="*/ 17931 h 294066"/>
                    <a:gd name="connsiteX34" fmla="*/ 93096 w 283941"/>
                    <a:gd name="connsiteY34" fmla="*/ 28021 h 294066"/>
                    <a:gd name="connsiteX35" fmla="*/ 90768 w 283941"/>
                    <a:gd name="connsiteY35" fmla="*/ 44320 h 294066"/>
                    <a:gd name="connsiteX36" fmla="*/ 85338 w 283941"/>
                    <a:gd name="connsiteY36" fmla="*/ 60619 h 294066"/>
                    <a:gd name="connsiteX37" fmla="*/ 73701 w 283941"/>
                    <a:gd name="connsiteY37" fmla="*/ 93217 h 294066"/>
                    <a:gd name="connsiteX38" fmla="*/ 60512 w 283941"/>
                    <a:gd name="connsiteY38" fmla="*/ 110292 h 294066"/>
                    <a:gd name="connsiteX39" fmla="*/ 59736 w 283941"/>
                    <a:gd name="connsiteY39" fmla="*/ 136681 h 294066"/>
                    <a:gd name="connsiteX40" fmla="*/ 54306 w 283941"/>
                    <a:gd name="connsiteY40" fmla="*/ 148323 h 294066"/>
                    <a:gd name="connsiteX41" fmla="*/ 44996 w 283941"/>
                    <a:gd name="connsiteY41" fmla="*/ 156861 h 294066"/>
                    <a:gd name="connsiteX42" fmla="*/ 38014 w 283941"/>
                    <a:gd name="connsiteY42" fmla="*/ 157637 h 294066"/>
                    <a:gd name="connsiteX43" fmla="*/ 25601 w 283941"/>
                    <a:gd name="connsiteY43" fmla="*/ 156861 h 294066"/>
                    <a:gd name="connsiteX44" fmla="*/ 14740 w 283941"/>
                    <a:gd name="connsiteY44" fmla="*/ 156085 h 294066"/>
                    <a:gd name="connsiteX45" fmla="*/ 0 w 283941"/>
                    <a:gd name="connsiteY45" fmla="*/ 163846 h 294066"/>
                    <a:gd name="connsiteX46" fmla="*/ 5431 w 283941"/>
                    <a:gd name="connsiteY46" fmla="*/ 180921 h 294066"/>
                    <a:gd name="connsiteX47" fmla="*/ 6207 w 283941"/>
                    <a:gd name="connsiteY47" fmla="*/ 182474 h 294066"/>
                    <a:gd name="connsiteX48" fmla="*/ 14740 w 283941"/>
                    <a:gd name="connsiteY48" fmla="*/ 177817 h 294066"/>
                    <a:gd name="connsiteX49" fmla="*/ 65167 w 283941"/>
                    <a:gd name="connsiteY49" fmla="*/ 177817 h 294066"/>
                    <a:gd name="connsiteX50" fmla="*/ 68270 w 283941"/>
                    <a:gd name="connsiteY50" fmla="*/ 191011 h 294066"/>
                    <a:gd name="connsiteX51" fmla="*/ 74477 w 283941"/>
                    <a:gd name="connsiteY51" fmla="*/ 202653 h 294066"/>
                    <a:gd name="connsiteX52" fmla="*/ 87665 w 283941"/>
                    <a:gd name="connsiteY52" fmla="*/ 211967 h 294066"/>
                    <a:gd name="connsiteX53" fmla="*/ 105508 w 283941"/>
                    <a:gd name="connsiteY53" fmla="*/ 208863 h 294066"/>
                    <a:gd name="connsiteX54" fmla="*/ 111715 w 283941"/>
                    <a:gd name="connsiteY54" fmla="*/ 194892 h 294066"/>
                    <a:gd name="connsiteX55" fmla="*/ 124127 w 283941"/>
                    <a:gd name="connsiteY55" fmla="*/ 194892 h 294066"/>
                    <a:gd name="connsiteX56" fmla="*/ 131885 w 283941"/>
                    <a:gd name="connsiteY56" fmla="*/ 197997 h 294066"/>
                    <a:gd name="connsiteX57" fmla="*/ 141971 w 283941"/>
                    <a:gd name="connsiteY57" fmla="*/ 200325 h 294066"/>
                    <a:gd name="connsiteX58" fmla="*/ 145074 w 283941"/>
                    <a:gd name="connsiteY58" fmla="*/ 212743 h 294066"/>
                    <a:gd name="connsiteX59" fmla="*/ 142746 w 283941"/>
                    <a:gd name="connsiteY59" fmla="*/ 235252 h 294066"/>
                    <a:gd name="connsiteX60" fmla="*/ 150504 w 283941"/>
                    <a:gd name="connsiteY60" fmla="*/ 247670 h 294066"/>
                    <a:gd name="connsiteX61" fmla="*/ 150504 w 283941"/>
                    <a:gd name="connsiteY61" fmla="*/ 260088 h 294066"/>
                    <a:gd name="connsiteX62" fmla="*/ 159038 w 283941"/>
                    <a:gd name="connsiteY62" fmla="*/ 256207 h 294066"/>
                    <a:gd name="connsiteX63" fmla="*/ 173003 w 283941"/>
                    <a:gd name="connsiteY63" fmla="*/ 254655 h 294066"/>
                    <a:gd name="connsiteX64" fmla="*/ 176882 w 283941"/>
                    <a:gd name="connsiteY64" fmla="*/ 254655 h 294066"/>
                    <a:gd name="connsiteX65" fmla="*/ 180761 w 283941"/>
                    <a:gd name="connsiteY65" fmla="*/ 258536 h 294066"/>
                    <a:gd name="connsiteX66" fmla="*/ 184640 w 283941"/>
                    <a:gd name="connsiteY66" fmla="*/ 261641 h 294066"/>
                    <a:gd name="connsiteX67" fmla="*/ 193949 w 283941"/>
                    <a:gd name="connsiteY67" fmla="*/ 260864 h 294066"/>
                    <a:gd name="connsiteX68" fmla="*/ 198604 w 283941"/>
                    <a:gd name="connsiteY68" fmla="*/ 268626 h 294066"/>
                    <a:gd name="connsiteX69" fmla="*/ 211793 w 283941"/>
                    <a:gd name="connsiteY69" fmla="*/ 272507 h 294066"/>
                    <a:gd name="connsiteX70" fmla="*/ 218775 w 283941"/>
                    <a:gd name="connsiteY70" fmla="*/ 270178 h 294066"/>
                    <a:gd name="connsiteX71" fmla="*/ 224205 w 283941"/>
                    <a:gd name="connsiteY71" fmla="*/ 267073 h 294066"/>
                    <a:gd name="connsiteX72" fmla="*/ 232739 w 283941"/>
                    <a:gd name="connsiteY72" fmla="*/ 276387 h 294066"/>
                    <a:gd name="connsiteX73" fmla="*/ 244376 w 283941"/>
                    <a:gd name="connsiteY73" fmla="*/ 279492 h 294066"/>
                    <a:gd name="connsiteX74" fmla="*/ 250582 w 283941"/>
                    <a:gd name="connsiteY74" fmla="*/ 292686 h 294066"/>
                    <a:gd name="connsiteX75" fmla="*/ 261443 w 283941"/>
                    <a:gd name="connsiteY75" fmla="*/ 292686 h 294066"/>
                    <a:gd name="connsiteX76" fmla="*/ 264547 w 283941"/>
                    <a:gd name="connsiteY76" fmla="*/ 285701 h 294066"/>
                    <a:gd name="connsiteX77" fmla="*/ 262219 w 283941"/>
                    <a:gd name="connsiteY77" fmla="*/ 274835 h 294066"/>
                    <a:gd name="connsiteX78" fmla="*/ 252134 w 283941"/>
                    <a:gd name="connsiteY78" fmla="*/ 277940 h 294066"/>
                    <a:gd name="connsiteX79" fmla="*/ 242049 w 283941"/>
                    <a:gd name="connsiteY79" fmla="*/ 265521 h 294066"/>
                    <a:gd name="connsiteX80" fmla="*/ 245152 w 283941"/>
                    <a:gd name="connsiteY80" fmla="*/ 250775 h 294066"/>
                    <a:gd name="connsiteX81" fmla="*/ 245928 w 283941"/>
                    <a:gd name="connsiteY81" fmla="*/ 233699 h 294066"/>
                    <a:gd name="connsiteX82" fmla="*/ 248255 w 283941"/>
                    <a:gd name="connsiteY82" fmla="*/ 225162 h 294066"/>
                    <a:gd name="connsiteX83" fmla="*/ 252134 w 283941"/>
                    <a:gd name="connsiteY83" fmla="*/ 215072 h 294066"/>
                    <a:gd name="connsiteX84" fmla="*/ 270753 w 283941"/>
                    <a:gd name="connsiteY84" fmla="*/ 211967 h 294066"/>
                    <a:gd name="connsiteX85" fmla="*/ 271529 w 283941"/>
                    <a:gd name="connsiteY85" fmla="*/ 211191 h 294066"/>
                    <a:gd name="connsiteX86" fmla="*/ 272305 w 283941"/>
                    <a:gd name="connsiteY86" fmla="*/ 208863 h 294066"/>
                    <a:gd name="connsiteX87" fmla="*/ 259892 w 283941"/>
                    <a:gd name="connsiteY87" fmla="*/ 194116 h 2940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283941" h="294066">
                      <a:moveTo>
                        <a:pt x="259892" y="194116"/>
                      </a:moveTo>
                      <a:cubicBezTo>
                        <a:pt x="252134" y="190235"/>
                        <a:pt x="249031" y="137457"/>
                        <a:pt x="252910" y="136681"/>
                      </a:cubicBezTo>
                      <a:cubicBezTo>
                        <a:pt x="253686" y="136681"/>
                        <a:pt x="253686" y="136681"/>
                        <a:pt x="254461" y="138233"/>
                      </a:cubicBezTo>
                      <a:lnTo>
                        <a:pt x="253686" y="126591"/>
                      </a:lnTo>
                      <a:cubicBezTo>
                        <a:pt x="253686" y="126591"/>
                        <a:pt x="252910" y="126591"/>
                        <a:pt x="252910" y="126591"/>
                      </a:cubicBezTo>
                      <a:cubicBezTo>
                        <a:pt x="251358" y="125815"/>
                        <a:pt x="249807" y="125039"/>
                        <a:pt x="249807" y="121934"/>
                      </a:cubicBezTo>
                      <a:cubicBezTo>
                        <a:pt x="249807" y="118054"/>
                        <a:pt x="252910" y="117277"/>
                        <a:pt x="252910" y="117277"/>
                      </a:cubicBezTo>
                      <a:cubicBezTo>
                        <a:pt x="252910" y="117277"/>
                        <a:pt x="252134" y="108740"/>
                        <a:pt x="256013" y="107187"/>
                      </a:cubicBezTo>
                      <a:cubicBezTo>
                        <a:pt x="256789" y="107187"/>
                        <a:pt x="257564" y="106411"/>
                        <a:pt x="257564" y="105635"/>
                      </a:cubicBezTo>
                      <a:cubicBezTo>
                        <a:pt x="259892" y="103307"/>
                        <a:pt x="259892" y="97874"/>
                        <a:pt x="259892" y="93993"/>
                      </a:cubicBezTo>
                      <a:cubicBezTo>
                        <a:pt x="259892" y="89336"/>
                        <a:pt x="260668" y="84679"/>
                        <a:pt x="262995" y="80798"/>
                      </a:cubicBezTo>
                      <a:cubicBezTo>
                        <a:pt x="264547" y="76918"/>
                        <a:pt x="263771" y="71485"/>
                        <a:pt x="266874" y="69932"/>
                      </a:cubicBezTo>
                      <a:cubicBezTo>
                        <a:pt x="269977" y="67604"/>
                        <a:pt x="269201" y="62171"/>
                        <a:pt x="273080" y="61395"/>
                      </a:cubicBezTo>
                      <a:cubicBezTo>
                        <a:pt x="276184" y="60619"/>
                        <a:pt x="279287" y="59066"/>
                        <a:pt x="279287" y="56738"/>
                      </a:cubicBezTo>
                      <a:cubicBezTo>
                        <a:pt x="279287" y="54409"/>
                        <a:pt x="283942" y="52081"/>
                        <a:pt x="283942" y="48976"/>
                      </a:cubicBezTo>
                      <a:cubicBezTo>
                        <a:pt x="283942" y="45872"/>
                        <a:pt x="278511" y="45096"/>
                        <a:pt x="278511" y="41215"/>
                      </a:cubicBezTo>
                      <a:cubicBezTo>
                        <a:pt x="278511" y="37334"/>
                        <a:pt x="280063" y="28021"/>
                        <a:pt x="280063" y="28021"/>
                      </a:cubicBezTo>
                      <a:cubicBezTo>
                        <a:pt x="280063" y="28021"/>
                        <a:pt x="280063" y="28021"/>
                        <a:pt x="280063" y="28021"/>
                      </a:cubicBezTo>
                      <a:cubicBezTo>
                        <a:pt x="272305" y="21035"/>
                        <a:pt x="263771" y="14050"/>
                        <a:pt x="262219" y="12498"/>
                      </a:cubicBezTo>
                      <a:cubicBezTo>
                        <a:pt x="259116" y="10945"/>
                        <a:pt x="254461" y="14050"/>
                        <a:pt x="254461" y="14050"/>
                      </a:cubicBezTo>
                      <a:cubicBezTo>
                        <a:pt x="254461" y="14050"/>
                        <a:pt x="249807" y="9393"/>
                        <a:pt x="245928" y="13274"/>
                      </a:cubicBezTo>
                      <a:cubicBezTo>
                        <a:pt x="242049" y="17155"/>
                        <a:pt x="236618" y="13274"/>
                        <a:pt x="236618" y="13274"/>
                      </a:cubicBezTo>
                      <a:cubicBezTo>
                        <a:pt x="236618" y="13274"/>
                        <a:pt x="231963" y="10169"/>
                        <a:pt x="229636" y="5512"/>
                      </a:cubicBezTo>
                      <a:cubicBezTo>
                        <a:pt x="228860" y="3184"/>
                        <a:pt x="227308" y="2408"/>
                        <a:pt x="225757" y="1632"/>
                      </a:cubicBezTo>
                      <a:lnTo>
                        <a:pt x="225757" y="2408"/>
                      </a:lnTo>
                      <a:lnTo>
                        <a:pt x="214120" y="3960"/>
                      </a:lnTo>
                      <a:cubicBezTo>
                        <a:pt x="214120" y="3960"/>
                        <a:pt x="199380" y="-3802"/>
                        <a:pt x="197052" y="2408"/>
                      </a:cubicBezTo>
                      <a:cubicBezTo>
                        <a:pt x="193949" y="7841"/>
                        <a:pt x="191622" y="3960"/>
                        <a:pt x="184640" y="3960"/>
                      </a:cubicBezTo>
                      <a:cubicBezTo>
                        <a:pt x="177657" y="3960"/>
                        <a:pt x="172227" y="7065"/>
                        <a:pt x="168348" y="8617"/>
                      </a:cubicBezTo>
                      <a:cubicBezTo>
                        <a:pt x="164469" y="10169"/>
                        <a:pt x="159038" y="7065"/>
                        <a:pt x="155935" y="8617"/>
                      </a:cubicBezTo>
                      <a:cubicBezTo>
                        <a:pt x="152832" y="10169"/>
                        <a:pt x="151280" y="19483"/>
                        <a:pt x="151280" y="19483"/>
                      </a:cubicBezTo>
                      <a:lnTo>
                        <a:pt x="121800" y="14050"/>
                      </a:lnTo>
                      <a:cubicBezTo>
                        <a:pt x="121800" y="14050"/>
                        <a:pt x="116369" y="5512"/>
                        <a:pt x="109387" y="5512"/>
                      </a:cubicBezTo>
                      <a:cubicBezTo>
                        <a:pt x="102405" y="5512"/>
                        <a:pt x="93096" y="17931"/>
                        <a:pt x="93096" y="17931"/>
                      </a:cubicBezTo>
                      <a:lnTo>
                        <a:pt x="93096" y="28021"/>
                      </a:lnTo>
                      <a:cubicBezTo>
                        <a:pt x="93871" y="34230"/>
                        <a:pt x="93096" y="41215"/>
                        <a:pt x="90768" y="44320"/>
                      </a:cubicBezTo>
                      <a:cubicBezTo>
                        <a:pt x="87665" y="48976"/>
                        <a:pt x="85338" y="51305"/>
                        <a:pt x="85338" y="60619"/>
                      </a:cubicBezTo>
                      <a:cubicBezTo>
                        <a:pt x="85338" y="69932"/>
                        <a:pt x="73701" y="85455"/>
                        <a:pt x="73701" y="93217"/>
                      </a:cubicBezTo>
                      <a:cubicBezTo>
                        <a:pt x="73701" y="100978"/>
                        <a:pt x="60512" y="105635"/>
                        <a:pt x="60512" y="110292"/>
                      </a:cubicBezTo>
                      <a:cubicBezTo>
                        <a:pt x="60512" y="114949"/>
                        <a:pt x="59736" y="125815"/>
                        <a:pt x="59736" y="136681"/>
                      </a:cubicBezTo>
                      <a:cubicBezTo>
                        <a:pt x="59736" y="147547"/>
                        <a:pt x="54306" y="138233"/>
                        <a:pt x="54306" y="148323"/>
                      </a:cubicBezTo>
                      <a:cubicBezTo>
                        <a:pt x="54306" y="157637"/>
                        <a:pt x="49651" y="152204"/>
                        <a:pt x="44996" y="156861"/>
                      </a:cubicBezTo>
                      <a:cubicBezTo>
                        <a:pt x="40342" y="161518"/>
                        <a:pt x="38014" y="162294"/>
                        <a:pt x="38014" y="157637"/>
                      </a:cubicBezTo>
                      <a:cubicBezTo>
                        <a:pt x="38014" y="152980"/>
                        <a:pt x="31032" y="152204"/>
                        <a:pt x="25601" y="156861"/>
                      </a:cubicBezTo>
                      <a:cubicBezTo>
                        <a:pt x="20171" y="161518"/>
                        <a:pt x="17843" y="156861"/>
                        <a:pt x="14740" y="156085"/>
                      </a:cubicBezTo>
                      <a:cubicBezTo>
                        <a:pt x="13189" y="155308"/>
                        <a:pt x="6207" y="159189"/>
                        <a:pt x="0" y="163846"/>
                      </a:cubicBezTo>
                      <a:cubicBezTo>
                        <a:pt x="3103" y="170055"/>
                        <a:pt x="4655" y="175488"/>
                        <a:pt x="5431" y="180921"/>
                      </a:cubicBezTo>
                      <a:cubicBezTo>
                        <a:pt x="5431" y="181698"/>
                        <a:pt x="5431" y="181698"/>
                        <a:pt x="6207" y="182474"/>
                      </a:cubicBezTo>
                      <a:cubicBezTo>
                        <a:pt x="9310" y="180145"/>
                        <a:pt x="13189" y="177817"/>
                        <a:pt x="14740" y="177817"/>
                      </a:cubicBezTo>
                      <a:cubicBezTo>
                        <a:pt x="19395" y="177041"/>
                        <a:pt x="65167" y="177817"/>
                        <a:pt x="65167" y="177817"/>
                      </a:cubicBezTo>
                      <a:cubicBezTo>
                        <a:pt x="65167" y="177817"/>
                        <a:pt x="69046" y="184802"/>
                        <a:pt x="68270" y="191011"/>
                      </a:cubicBezTo>
                      <a:cubicBezTo>
                        <a:pt x="66719" y="197220"/>
                        <a:pt x="71373" y="194116"/>
                        <a:pt x="74477" y="202653"/>
                      </a:cubicBezTo>
                      <a:cubicBezTo>
                        <a:pt x="77580" y="211191"/>
                        <a:pt x="80683" y="214296"/>
                        <a:pt x="87665" y="211967"/>
                      </a:cubicBezTo>
                      <a:cubicBezTo>
                        <a:pt x="94647" y="209639"/>
                        <a:pt x="103181" y="208863"/>
                        <a:pt x="105508" y="208863"/>
                      </a:cubicBezTo>
                      <a:cubicBezTo>
                        <a:pt x="108611" y="209639"/>
                        <a:pt x="107836" y="197220"/>
                        <a:pt x="111715" y="194892"/>
                      </a:cubicBezTo>
                      <a:cubicBezTo>
                        <a:pt x="115594" y="192564"/>
                        <a:pt x="124127" y="194892"/>
                        <a:pt x="124127" y="194892"/>
                      </a:cubicBezTo>
                      <a:cubicBezTo>
                        <a:pt x="124127" y="194892"/>
                        <a:pt x="124903" y="197997"/>
                        <a:pt x="131885" y="197997"/>
                      </a:cubicBezTo>
                      <a:cubicBezTo>
                        <a:pt x="138868" y="197997"/>
                        <a:pt x="141971" y="194892"/>
                        <a:pt x="141971" y="200325"/>
                      </a:cubicBezTo>
                      <a:cubicBezTo>
                        <a:pt x="141971" y="204982"/>
                        <a:pt x="142746" y="210415"/>
                        <a:pt x="145074" y="212743"/>
                      </a:cubicBezTo>
                      <a:cubicBezTo>
                        <a:pt x="147401" y="215072"/>
                        <a:pt x="139643" y="232147"/>
                        <a:pt x="142746" y="235252"/>
                      </a:cubicBezTo>
                      <a:cubicBezTo>
                        <a:pt x="145850" y="238356"/>
                        <a:pt x="151280" y="244565"/>
                        <a:pt x="150504" y="247670"/>
                      </a:cubicBezTo>
                      <a:cubicBezTo>
                        <a:pt x="149729" y="250775"/>
                        <a:pt x="147401" y="259312"/>
                        <a:pt x="150504" y="260088"/>
                      </a:cubicBezTo>
                      <a:cubicBezTo>
                        <a:pt x="153608" y="260864"/>
                        <a:pt x="153608" y="256207"/>
                        <a:pt x="159038" y="256207"/>
                      </a:cubicBezTo>
                      <a:cubicBezTo>
                        <a:pt x="163693" y="256207"/>
                        <a:pt x="168348" y="256984"/>
                        <a:pt x="173003" y="254655"/>
                      </a:cubicBezTo>
                      <a:cubicBezTo>
                        <a:pt x="174554" y="253879"/>
                        <a:pt x="176106" y="253879"/>
                        <a:pt x="176882" y="254655"/>
                      </a:cubicBezTo>
                      <a:cubicBezTo>
                        <a:pt x="179209" y="256207"/>
                        <a:pt x="180761" y="258536"/>
                        <a:pt x="180761" y="258536"/>
                      </a:cubicBezTo>
                      <a:cubicBezTo>
                        <a:pt x="180761" y="258536"/>
                        <a:pt x="182312" y="263193"/>
                        <a:pt x="184640" y="261641"/>
                      </a:cubicBezTo>
                      <a:cubicBezTo>
                        <a:pt x="187743" y="260088"/>
                        <a:pt x="194725" y="258536"/>
                        <a:pt x="193949" y="260864"/>
                      </a:cubicBezTo>
                      <a:cubicBezTo>
                        <a:pt x="193173" y="263969"/>
                        <a:pt x="196277" y="270178"/>
                        <a:pt x="198604" y="268626"/>
                      </a:cubicBezTo>
                      <a:cubicBezTo>
                        <a:pt x="201707" y="267073"/>
                        <a:pt x="207914" y="272507"/>
                        <a:pt x="211793" y="272507"/>
                      </a:cubicBezTo>
                      <a:cubicBezTo>
                        <a:pt x="214896" y="272507"/>
                        <a:pt x="218775" y="272507"/>
                        <a:pt x="218775" y="270178"/>
                      </a:cubicBezTo>
                      <a:cubicBezTo>
                        <a:pt x="218775" y="267850"/>
                        <a:pt x="222654" y="264745"/>
                        <a:pt x="224205" y="267073"/>
                      </a:cubicBezTo>
                      <a:cubicBezTo>
                        <a:pt x="225757" y="270178"/>
                        <a:pt x="228860" y="276387"/>
                        <a:pt x="232739" y="276387"/>
                      </a:cubicBezTo>
                      <a:cubicBezTo>
                        <a:pt x="235842" y="276387"/>
                        <a:pt x="244376" y="276387"/>
                        <a:pt x="244376" y="279492"/>
                      </a:cubicBezTo>
                      <a:cubicBezTo>
                        <a:pt x="244376" y="282596"/>
                        <a:pt x="247479" y="289582"/>
                        <a:pt x="250582" y="292686"/>
                      </a:cubicBezTo>
                      <a:cubicBezTo>
                        <a:pt x="253686" y="295791"/>
                        <a:pt x="261443" y="292686"/>
                        <a:pt x="261443" y="292686"/>
                      </a:cubicBezTo>
                      <a:cubicBezTo>
                        <a:pt x="261443" y="292686"/>
                        <a:pt x="264547" y="290358"/>
                        <a:pt x="264547" y="285701"/>
                      </a:cubicBezTo>
                      <a:cubicBezTo>
                        <a:pt x="264547" y="281044"/>
                        <a:pt x="264547" y="274835"/>
                        <a:pt x="262219" y="274835"/>
                      </a:cubicBezTo>
                      <a:cubicBezTo>
                        <a:pt x="259892" y="274835"/>
                        <a:pt x="256789" y="279492"/>
                        <a:pt x="252134" y="277940"/>
                      </a:cubicBezTo>
                      <a:cubicBezTo>
                        <a:pt x="247479" y="276387"/>
                        <a:pt x="243600" y="267073"/>
                        <a:pt x="242049" y="265521"/>
                      </a:cubicBezTo>
                      <a:cubicBezTo>
                        <a:pt x="239721" y="263969"/>
                        <a:pt x="245152" y="255431"/>
                        <a:pt x="245152" y="250775"/>
                      </a:cubicBezTo>
                      <a:cubicBezTo>
                        <a:pt x="245152" y="246894"/>
                        <a:pt x="248255" y="234475"/>
                        <a:pt x="245928" y="233699"/>
                      </a:cubicBezTo>
                      <a:cubicBezTo>
                        <a:pt x="242824" y="232147"/>
                        <a:pt x="244376" y="228266"/>
                        <a:pt x="248255" y="225162"/>
                      </a:cubicBezTo>
                      <a:cubicBezTo>
                        <a:pt x="251358" y="222057"/>
                        <a:pt x="246703" y="215072"/>
                        <a:pt x="252134" y="215072"/>
                      </a:cubicBezTo>
                      <a:cubicBezTo>
                        <a:pt x="257564" y="215072"/>
                        <a:pt x="267650" y="215848"/>
                        <a:pt x="270753" y="211967"/>
                      </a:cubicBezTo>
                      <a:cubicBezTo>
                        <a:pt x="270753" y="211967"/>
                        <a:pt x="271529" y="211191"/>
                        <a:pt x="271529" y="211191"/>
                      </a:cubicBezTo>
                      <a:cubicBezTo>
                        <a:pt x="272305" y="210415"/>
                        <a:pt x="272305" y="209639"/>
                        <a:pt x="272305" y="208863"/>
                      </a:cubicBezTo>
                      <a:cubicBezTo>
                        <a:pt x="267650" y="204982"/>
                        <a:pt x="264547" y="197220"/>
                        <a:pt x="259892" y="194116"/>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0" name="Forma libre 1409">
                  <a:extLst>
                    <a:ext uri="{FF2B5EF4-FFF2-40B4-BE49-F238E27FC236}">
                      <a16:creationId xmlns:a16="http://schemas.microsoft.com/office/drawing/2014/main" id="{1F43AEA1-6E8A-4537-41EF-793B1047D967}"/>
                    </a:ext>
                  </a:extLst>
                </p:cNvPr>
                <p:cNvSpPr/>
                <p:nvPr/>
              </p:nvSpPr>
              <p:spPr>
                <a:xfrm>
                  <a:off x="4543894" y="3041417"/>
                  <a:ext cx="24825" cy="33374"/>
                </a:xfrm>
                <a:custGeom>
                  <a:avLst/>
                  <a:gdLst>
                    <a:gd name="connsiteX0" fmla="*/ 1552 w 24825"/>
                    <a:gd name="connsiteY0" fmla="*/ 17075 h 33374"/>
                    <a:gd name="connsiteX1" fmla="*/ 5431 w 24825"/>
                    <a:gd name="connsiteY1" fmla="*/ 33374 h 33374"/>
                    <a:gd name="connsiteX2" fmla="*/ 12413 w 24825"/>
                    <a:gd name="connsiteY2" fmla="*/ 29494 h 33374"/>
                    <a:gd name="connsiteX3" fmla="*/ 24826 w 24825"/>
                    <a:gd name="connsiteY3" fmla="*/ 10866 h 33374"/>
                    <a:gd name="connsiteX4" fmla="*/ 20947 w 24825"/>
                    <a:gd name="connsiteY4" fmla="*/ 8538 h 33374"/>
                    <a:gd name="connsiteX5" fmla="*/ 20171 w 24825"/>
                    <a:gd name="connsiteY5" fmla="*/ 0 h 33374"/>
                    <a:gd name="connsiteX6" fmla="*/ 13189 w 24825"/>
                    <a:gd name="connsiteY6" fmla="*/ 0 h 33374"/>
                    <a:gd name="connsiteX7" fmla="*/ 5431 w 24825"/>
                    <a:gd name="connsiteY7" fmla="*/ 4657 h 33374"/>
                    <a:gd name="connsiteX8" fmla="*/ 0 w 24825"/>
                    <a:gd name="connsiteY8" fmla="*/ 3881 h 33374"/>
                    <a:gd name="connsiteX9" fmla="*/ 776 w 24825"/>
                    <a:gd name="connsiteY9" fmla="*/ 3881 h 33374"/>
                    <a:gd name="connsiteX10" fmla="*/ 1552 w 24825"/>
                    <a:gd name="connsiteY10" fmla="*/ 17075 h 33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25" h="33374">
                      <a:moveTo>
                        <a:pt x="1552" y="17075"/>
                      </a:moveTo>
                      <a:cubicBezTo>
                        <a:pt x="3103" y="20180"/>
                        <a:pt x="3879" y="26389"/>
                        <a:pt x="5431" y="33374"/>
                      </a:cubicBezTo>
                      <a:cubicBezTo>
                        <a:pt x="8534" y="31046"/>
                        <a:pt x="10861" y="29494"/>
                        <a:pt x="12413" y="29494"/>
                      </a:cubicBezTo>
                      <a:cubicBezTo>
                        <a:pt x="16292" y="27941"/>
                        <a:pt x="24826" y="10866"/>
                        <a:pt x="24826" y="10866"/>
                      </a:cubicBezTo>
                      <a:lnTo>
                        <a:pt x="20947" y="8538"/>
                      </a:lnTo>
                      <a:cubicBezTo>
                        <a:pt x="20947" y="8538"/>
                        <a:pt x="21722" y="4657"/>
                        <a:pt x="20171" y="0"/>
                      </a:cubicBezTo>
                      <a:cubicBezTo>
                        <a:pt x="16292" y="776"/>
                        <a:pt x="13189" y="0"/>
                        <a:pt x="13189" y="0"/>
                      </a:cubicBezTo>
                      <a:cubicBezTo>
                        <a:pt x="13189" y="0"/>
                        <a:pt x="13964" y="6209"/>
                        <a:pt x="5431" y="4657"/>
                      </a:cubicBezTo>
                      <a:cubicBezTo>
                        <a:pt x="3879" y="4657"/>
                        <a:pt x="2327" y="3881"/>
                        <a:pt x="0" y="3881"/>
                      </a:cubicBezTo>
                      <a:cubicBezTo>
                        <a:pt x="776" y="3881"/>
                        <a:pt x="776" y="3881"/>
                        <a:pt x="776" y="3881"/>
                      </a:cubicBezTo>
                      <a:lnTo>
                        <a:pt x="1552" y="17075"/>
                      </a:ln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1" name="Forma libre 1410">
                  <a:extLst>
                    <a:ext uri="{FF2B5EF4-FFF2-40B4-BE49-F238E27FC236}">
                      <a16:creationId xmlns:a16="http://schemas.microsoft.com/office/drawing/2014/main" id="{1BC0315E-D2C9-29BB-BC44-B416D0C97ADC}"/>
                    </a:ext>
                  </a:extLst>
                </p:cNvPr>
                <p:cNvSpPr/>
                <p:nvPr/>
              </p:nvSpPr>
              <p:spPr>
                <a:xfrm>
                  <a:off x="4560185" y="3171033"/>
                  <a:ext cx="164567" cy="266994"/>
                </a:xfrm>
                <a:custGeom>
                  <a:avLst/>
                  <a:gdLst>
                    <a:gd name="connsiteX0" fmla="*/ 164469 w 164567"/>
                    <a:gd name="connsiteY0" fmla="*/ 68301 h 266994"/>
                    <a:gd name="connsiteX1" fmla="*/ 160590 w 164567"/>
                    <a:gd name="connsiteY1" fmla="*/ 38031 h 266994"/>
                    <a:gd name="connsiteX2" fmla="*/ 159038 w 164567"/>
                    <a:gd name="connsiteY2" fmla="*/ 776 h 266994"/>
                    <a:gd name="connsiteX3" fmla="*/ 159038 w 164567"/>
                    <a:gd name="connsiteY3" fmla="*/ 0 h 266994"/>
                    <a:gd name="connsiteX4" fmla="*/ 142746 w 164567"/>
                    <a:gd name="connsiteY4" fmla="*/ 8537 h 266994"/>
                    <a:gd name="connsiteX5" fmla="*/ 131885 w 164567"/>
                    <a:gd name="connsiteY5" fmla="*/ 11642 h 266994"/>
                    <a:gd name="connsiteX6" fmla="*/ 122576 w 164567"/>
                    <a:gd name="connsiteY6" fmla="*/ 10866 h 266994"/>
                    <a:gd name="connsiteX7" fmla="*/ 117145 w 164567"/>
                    <a:gd name="connsiteY7" fmla="*/ 17075 h 266994"/>
                    <a:gd name="connsiteX8" fmla="*/ 107836 w 164567"/>
                    <a:gd name="connsiteY8" fmla="*/ 17851 h 266994"/>
                    <a:gd name="connsiteX9" fmla="*/ 94647 w 164567"/>
                    <a:gd name="connsiteY9" fmla="*/ 19404 h 266994"/>
                    <a:gd name="connsiteX10" fmla="*/ 89217 w 164567"/>
                    <a:gd name="connsiteY10" fmla="*/ 14747 h 266994"/>
                    <a:gd name="connsiteX11" fmla="*/ 79907 w 164567"/>
                    <a:gd name="connsiteY11" fmla="*/ 16299 h 266994"/>
                    <a:gd name="connsiteX12" fmla="*/ 71373 w 164567"/>
                    <a:gd name="connsiteY12" fmla="*/ 15523 h 266994"/>
                    <a:gd name="connsiteX13" fmla="*/ 70598 w 164567"/>
                    <a:gd name="connsiteY13" fmla="*/ 20956 h 266994"/>
                    <a:gd name="connsiteX14" fmla="*/ 77580 w 164567"/>
                    <a:gd name="connsiteY14" fmla="*/ 54330 h 266994"/>
                    <a:gd name="connsiteX15" fmla="*/ 86889 w 164567"/>
                    <a:gd name="connsiteY15" fmla="*/ 63644 h 266994"/>
                    <a:gd name="connsiteX16" fmla="*/ 87665 w 164567"/>
                    <a:gd name="connsiteY16" fmla="*/ 79167 h 266994"/>
                    <a:gd name="connsiteX17" fmla="*/ 79131 w 164567"/>
                    <a:gd name="connsiteY17" fmla="*/ 89257 h 266994"/>
                    <a:gd name="connsiteX18" fmla="*/ 77580 w 164567"/>
                    <a:gd name="connsiteY18" fmla="*/ 103227 h 266994"/>
                    <a:gd name="connsiteX19" fmla="*/ 63615 w 164567"/>
                    <a:gd name="connsiteY19" fmla="*/ 84600 h 266994"/>
                    <a:gd name="connsiteX20" fmla="*/ 66719 w 164567"/>
                    <a:gd name="connsiteY20" fmla="*/ 64420 h 266994"/>
                    <a:gd name="connsiteX21" fmla="*/ 54306 w 164567"/>
                    <a:gd name="connsiteY21" fmla="*/ 62868 h 266994"/>
                    <a:gd name="connsiteX22" fmla="*/ 43445 w 164567"/>
                    <a:gd name="connsiteY22" fmla="*/ 55106 h 266994"/>
                    <a:gd name="connsiteX23" fmla="*/ 0 w 164567"/>
                    <a:gd name="connsiteY23" fmla="*/ 70629 h 266994"/>
                    <a:gd name="connsiteX24" fmla="*/ 3103 w 164567"/>
                    <a:gd name="connsiteY24" fmla="*/ 82271 h 266994"/>
                    <a:gd name="connsiteX25" fmla="*/ 2327 w 164567"/>
                    <a:gd name="connsiteY25" fmla="*/ 82271 h 266994"/>
                    <a:gd name="connsiteX26" fmla="*/ 4655 w 164567"/>
                    <a:gd name="connsiteY26" fmla="*/ 87704 h 266994"/>
                    <a:gd name="connsiteX27" fmla="*/ 24825 w 164567"/>
                    <a:gd name="connsiteY27" fmla="*/ 92361 h 266994"/>
                    <a:gd name="connsiteX28" fmla="*/ 42669 w 164567"/>
                    <a:gd name="connsiteY28" fmla="*/ 98570 h 266994"/>
                    <a:gd name="connsiteX29" fmla="*/ 43445 w 164567"/>
                    <a:gd name="connsiteY29" fmla="*/ 122631 h 266994"/>
                    <a:gd name="connsiteX30" fmla="*/ 39566 w 164567"/>
                    <a:gd name="connsiteY30" fmla="*/ 136602 h 266994"/>
                    <a:gd name="connsiteX31" fmla="*/ 44220 w 164567"/>
                    <a:gd name="connsiteY31" fmla="*/ 148244 h 266994"/>
                    <a:gd name="connsiteX32" fmla="*/ 35687 w 164567"/>
                    <a:gd name="connsiteY32" fmla="*/ 159886 h 266994"/>
                    <a:gd name="connsiteX33" fmla="*/ 31808 w 164567"/>
                    <a:gd name="connsiteY33" fmla="*/ 175409 h 266994"/>
                    <a:gd name="connsiteX34" fmla="*/ 16292 w 164567"/>
                    <a:gd name="connsiteY34" fmla="*/ 190932 h 266994"/>
                    <a:gd name="connsiteX35" fmla="*/ 17067 w 164567"/>
                    <a:gd name="connsiteY35" fmla="*/ 191708 h 266994"/>
                    <a:gd name="connsiteX36" fmla="*/ 26377 w 164567"/>
                    <a:gd name="connsiteY36" fmla="*/ 220426 h 266994"/>
                    <a:gd name="connsiteX37" fmla="*/ 27929 w 164567"/>
                    <a:gd name="connsiteY37" fmla="*/ 249143 h 266994"/>
                    <a:gd name="connsiteX38" fmla="*/ 29480 w 164567"/>
                    <a:gd name="connsiteY38" fmla="*/ 266994 h 266994"/>
                    <a:gd name="connsiteX39" fmla="*/ 41117 w 164567"/>
                    <a:gd name="connsiteY39" fmla="*/ 266218 h 266994"/>
                    <a:gd name="connsiteX40" fmla="*/ 41893 w 164567"/>
                    <a:gd name="connsiteY40" fmla="*/ 258457 h 266994"/>
                    <a:gd name="connsiteX41" fmla="*/ 35687 w 164567"/>
                    <a:gd name="connsiteY41" fmla="*/ 252248 h 266994"/>
                    <a:gd name="connsiteX42" fmla="*/ 59736 w 164567"/>
                    <a:gd name="connsiteY42" fmla="*/ 234396 h 266994"/>
                    <a:gd name="connsiteX43" fmla="*/ 79131 w 164567"/>
                    <a:gd name="connsiteY43" fmla="*/ 221978 h 266994"/>
                    <a:gd name="connsiteX44" fmla="*/ 80683 w 164567"/>
                    <a:gd name="connsiteY44" fmla="*/ 199469 h 266994"/>
                    <a:gd name="connsiteX45" fmla="*/ 77580 w 164567"/>
                    <a:gd name="connsiteY45" fmla="*/ 180066 h 266994"/>
                    <a:gd name="connsiteX46" fmla="*/ 69822 w 164567"/>
                    <a:gd name="connsiteY46" fmla="*/ 159886 h 266994"/>
                    <a:gd name="connsiteX47" fmla="*/ 72149 w 164567"/>
                    <a:gd name="connsiteY47" fmla="*/ 148244 h 266994"/>
                    <a:gd name="connsiteX48" fmla="*/ 79131 w 164567"/>
                    <a:gd name="connsiteY48" fmla="*/ 139706 h 266994"/>
                    <a:gd name="connsiteX49" fmla="*/ 92320 w 164567"/>
                    <a:gd name="connsiteY49" fmla="*/ 131169 h 266994"/>
                    <a:gd name="connsiteX50" fmla="*/ 108611 w 164567"/>
                    <a:gd name="connsiteY50" fmla="*/ 113317 h 266994"/>
                    <a:gd name="connsiteX51" fmla="*/ 138868 w 164567"/>
                    <a:gd name="connsiteY51" fmla="*/ 100123 h 266994"/>
                    <a:gd name="connsiteX52" fmla="*/ 164469 w 164567"/>
                    <a:gd name="connsiteY52" fmla="*/ 68301 h 266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64567" h="266994">
                      <a:moveTo>
                        <a:pt x="164469" y="68301"/>
                      </a:moveTo>
                      <a:cubicBezTo>
                        <a:pt x="162917" y="64420"/>
                        <a:pt x="159814" y="45793"/>
                        <a:pt x="160590" y="38031"/>
                      </a:cubicBezTo>
                      <a:cubicBezTo>
                        <a:pt x="161366" y="30270"/>
                        <a:pt x="159038" y="10090"/>
                        <a:pt x="159038" y="776"/>
                      </a:cubicBezTo>
                      <a:cubicBezTo>
                        <a:pt x="159038" y="776"/>
                        <a:pt x="159038" y="0"/>
                        <a:pt x="159038" y="0"/>
                      </a:cubicBezTo>
                      <a:cubicBezTo>
                        <a:pt x="151280" y="3105"/>
                        <a:pt x="143522" y="7761"/>
                        <a:pt x="142746" y="8537"/>
                      </a:cubicBezTo>
                      <a:cubicBezTo>
                        <a:pt x="141195" y="11642"/>
                        <a:pt x="134989" y="7761"/>
                        <a:pt x="131885" y="11642"/>
                      </a:cubicBezTo>
                      <a:cubicBezTo>
                        <a:pt x="128006" y="14747"/>
                        <a:pt x="125679" y="12418"/>
                        <a:pt x="122576" y="10866"/>
                      </a:cubicBezTo>
                      <a:cubicBezTo>
                        <a:pt x="119473" y="10090"/>
                        <a:pt x="117921" y="13971"/>
                        <a:pt x="117145" y="17075"/>
                      </a:cubicBezTo>
                      <a:cubicBezTo>
                        <a:pt x="116369" y="20180"/>
                        <a:pt x="110163" y="18627"/>
                        <a:pt x="107836" y="17851"/>
                      </a:cubicBezTo>
                      <a:cubicBezTo>
                        <a:pt x="105508" y="17075"/>
                        <a:pt x="98526" y="19404"/>
                        <a:pt x="94647" y="19404"/>
                      </a:cubicBezTo>
                      <a:cubicBezTo>
                        <a:pt x="90768" y="19404"/>
                        <a:pt x="93871" y="16299"/>
                        <a:pt x="89217" y="14747"/>
                      </a:cubicBezTo>
                      <a:cubicBezTo>
                        <a:pt x="85338" y="13194"/>
                        <a:pt x="82234" y="16299"/>
                        <a:pt x="79907" y="16299"/>
                      </a:cubicBezTo>
                      <a:cubicBezTo>
                        <a:pt x="78355" y="16299"/>
                        <a:pt x="74477" y="15523"/>
                        <a:pt x="71373" y="15523"/>
                      </a:cubicBezTo>
                      <a:cubicBezTo>
                        <a:pt x="71373" y="17851"/>
                        <a:pt x="71373" y="19404"/>
                        <a:pt x="70598" y="20956"/>
                      </a:cubicBezTo>
                      <a:cubicBezTo>
                        <a:pt x="67494" y="28717"/>
                        <a:pt x="76804" y="46569"/>
                        <a:pt x="77580" y="54330"/>
                      </a:cubicBezTo>
                      <a:cubicBezTo>
                        <a:pt x="80683" y="57435"/>
                        <a:pt x="84562" y="60539"/>
                        <a:pt x="86889" y="63644"/>
                      </a:cubicBezTo>
                      <a:cubicBezTo>
                        <a:pt x="90768" y="69077"/>
                        <a:pt x="86889" y="68301"/>
                        <a:pt x="87665" y="79167"/>
                      </a:cubicBezTo>
                      <a:cubicBezTo>
                        <a:pt x="88441" y="90033"/>
                        <a:pt x="83010" y="85376"/>
                        <a:pt x="79131" y="89257"/>
                      </a:cubicBezTo>
                      <a:cubicBezTo>
                        <a:pt x="75252" y="93138"/>
                        <a:pt x="78355" y="100899"/>
                        <a:pt x="77580" y="103227"/>
                      </a:cubicBezTo>
                      <a:cubicBezTo>
                        <a:pt x="76804" y="105556"/>
                        <a:pt x="64391" y="86928"/>
                        <a:pt x="63615" y="84600"/>
                      </a:cubicBezTo>
                      <a:cubicBezTo>
                        <a:pt x="62840" y="81495"/>
                        <a:pt x="68270" y="70629"/>
                        <a:pt x="66719" y="64420"/>
                      </a:cubicBezTo>
                      <a:cubicBezTo>
                        <a:pt x="65167" y="58211"/>
                        <a:pt x="57409" y="62092"/>
                        <a:pt x="54306" y="62868"/>
                      </a:cubicBezTo>
                      <a:cubicBezTo>
                        <a:pt x="51203" y="63644"/>
                        <a:pt x="44996" y="55106"/>
                        <a:pt x="43445" y="55106"/>
                      </a:cubicBezTo>
                      <a:cubicBezTo>
                        <a:pt x="41893" y="55106"/>
                        <a:pt x="0" y="70629"/>
                        <a:pt x="0" y="70629"/>
                      </a:cubicBezTo>
                      <a:lnTo>
                        <a:pt x="3103" y="82271"/>
                      </a:lnTo>
                      <a:lnTo>
                        <a:pt x="2327" y="82271"/>
                      </a:lnTo>
                      <a:lnTo>
                        <a:pt x="4655" y="87704"/>
                      </a:lnTo>
                      <a:cubicBezTo>
                        <a:pt x="4655" y="87704"/>
                        <a:pt x="18619" y="88481"/>
                        <a:pt x="24825" y="92361"/>
                      </a:cubicBezTo>
                      <a:cubicBezTo>
                        <a:pt x="31032" y="96242"/>
                        <a:pt x="41117" y="97018"/>
                        <a:pt x="42669" y="98570"/>
                      </a:cubicBezTo>
                      <a:cubicBezTo>
                        <a:pt x="44996" y="100123"/>
                        <a:pt x="42669" y="114870"/>
                        <a:pt x="43445" y="122631"/>
                      </a:cubicBezTo>
                      <a:cubicBezTo>
                        <a:pt x="44220" y="130392"/>
                        <a:pt x="34911" y="131945"/>
                        <a:pt x="39566" y="136602"/>
                      </a:cubicBezTo>
                      <a:cubicBezTo>
                        <a:pt x="43445" y="140482"/>
                        <a:pt x="41893" y="147468"/>
                        <a:pt x="44220" y="148244"/>
                      </a:cubicBezTo>
                      <a:cubicBezTo>
                        <a:pt x="47324" y="149020"/>
                        <a:pt x="39566" y="157558"/>
                        <a:pt x="35687" y="159886"/>
                      </a:cubicBezTo>
                      <a:cubicBezTo>
                        <a:pt x="32583" y="162215"/>
                        <a:pt x="35687" y="169200"/>
                        <a:pt x="31808" y="175409"/>
                      </a:cubicBezTo>
                      <a:cubicBezTo>
                        <a:pt x="29480" y="179290"/>
                        <a:pt x="21722" y="186275"/>
                        <a:pt x="16292" y="190932"/>
                      </a:cubicBezTo>
                      <a:cubicBezTo>
                        <a:pt x="16292" y="190932"/>
                        <a:pt x="17067" y="190932"/>
                        <a:pt x="17067" y="191708"/>
                      </a:cubicBezTo>
                      <a:cubicBezTo>
                        <a:pt x="18619" y="194037"/>
                        <a:pt x="22498" y="218097"/>
                        <a:pt x="26377" y="220426"/>
                      </a:cubicBezTo>
                      <a:cubicBezTo>
                        <a:pt x="30256" y="222754"/>
                        <a:pt x="27929" y="246814"/>
                        <a:pt x="27929" y="249143"/>
                      </a:cubicBezTo>
                      <a:cubicBezTo>
                        <a:pt x="27929" y="251471"/>
                        <a:pt x="29480" y="266994"/>
                        <a:pt x="29480" y="266994"/>
                      </a:cubicBezTo>
                      <a:cubicBezTo>
                        <a:pt x="29480" y="266994"/>
                        <a:pt x="35687" y="266218"/>
                        <a:pt x="41117" y="266218"/>
                      </a:cubicBezTo>
                      <a:cubicBezTo>
                        <a:pt x="41117" y="263114"/>
                        <a:pt x="41893" y="260009"/>
                        <a:pt x="41893" y="258457"/>
                      </a:cubicBezTo>
                      <a:cubicBezTo>
                        <a:pt x="42669" y="250695"/>
                        <a:pt x="37238" y="256904"/>
                        <a:pt x="35687" y="252248"/>
                      </a:cubicBezTo>
                      <a:cubicBezTo>
                        <a:pt x="34135" y="247591"/>
                        <a:pt x="47324" y="239053"/>
                        <a:pt x="59736" y="234396"/>
                      </a:cubicBezTo>
                      <a:cubicBezTo>
                        <a:pt x="72925" y="229739"/>
                        <a:pt x="77580" y="226635"/>
                        <a:pt x="79131" y="221978"/>
                      </a:cubicBezTo>
                      <a:cubicBezTo>
                        <a:pt x="80683" y="217321"/>
                        <a:pt x="79131" y="204126"/>
                        <a:pt x="80683" y="199469"/>
                      </a:cubicBezTo>
                      <a:cubicBezTo>
                        <a:pt x="82234" y="194037"/>
                        <a:pt x="79907" y="191708"/>
                        <a:pt x="77580" y="180066"/>
                      </a:cubicBezTo>
                      <a:cubicBezTo>
                        <a:pt x="76028" y="168424"/>
                        <a:pt x="72149" y="166871"/>
                        <a:pt x="69822" y="159886"/>
                      </a:cubicBezTo>
                      <a:cubicBezTo>
                        <a:pt x="68270" y="153677"/>
                        <a:pt x="68270" y="148244"/>
                        <a:pt x="72149" y="148244"/>
                      </a:cubicBezTo>
                      <a:cubicBezTo>
                        <a:pt x="76028" y="148244"/>
                        <a:pt x="76028" y="145915"/>
                        <a:pt x="79131" y="139706"/>
                      </a:cubicBezTo>
                      <a:cubicBezTo>
                        <a:pt x="82234" y="133497"/>
                        <a:pt x="86113" y="135826"/>
                        <a:pt x="92320" y="131169"/>
                      </a:cubicBezTo>
                      <a:cubicBezTo>
                        <a:pt x="98526" y="126512"/>
                        <a:pt x="98526" y="121079"/>
                        <a:pt x="108611" y="113317"/>
                      </a:cubicBezTo>
                      <a:cubicBezTo>
                        <a:pt x="118697" y="105556"/>
                        <a:pt x="129558" y="105556"/>
                        <a:pt x="138868" y="100123"/>
                      </a:cubicBezTo>
                      <a:cubicBezTo>
                        <a:pt x="148953" y="94690"/>
                        <a:pt x="166020" y="72182"/>
                        <a:pt x="164469" y="6830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2" name="Forma libre 1411">
                  <a:extLst>
                    <a:ext uri="{FF2B5EF4-FFF2-40B4-BE49-F238E27FC236}">
                      <a16:creationId xmlns:a16="http://schemas.microsoft.com/office/drawing/2014/main" id="{30B84811-DBAA-9B00-F105-0E0D22C4CB26}"/>
                    </a:ext>
                  </a:extLst>
                </p:cNvPr>
                <p:cNvSpPr/>
                <p:nvPr/>
              </p:nvSpPr>
              <p:spPr>
                <a:xfrm>
                  <a:off x="4549324" y="3017356"/>
                  <a:ext cx="170675" cy="172304"/>
                </a:xfrm>
                <a:custGeom>
                  <a:avLst/>
                  <a:gdLst>
                    <a:gd name="connsiteX0" fmla="*/ 159038 w 170675"/>
                    <a:gd name="connsiteY0" fmla="*/ 138930 h 172304"/>
                    <a:gd name="connsiteX1" fmla="*/ 153608 w 170675"/>
                    <a:gd name="connsiteY1" fmla="*/ 122631 h 172304"/>
                    <a:gd name="connsiteX2" fmla="*/ 152056 w 170675"/>
                    <a:gd name="connsiteY2" fmla="*/ 109437 h 172304"/>
                    <a:gd name="connsiteX3" fmla="*/ 155159 w 170675"/>
                    <a:gd name="connsiteY3" fmla="*/ 97794 h 172304"/>
                    <a:gd name="connsiteX4" fmla="*/ 146625 w 170675"/>
                    <a:gd name="connsiteY4" fmla="*/ 84600 h 172304"/>
                    <a:gd name="connsiteX5" fmla="*/ 153608 w 170675"/>
                    <a:gd name="connsiteY5" fmla="*/ 60539 h 172304"/>
                    <a:gd name="connsiteX6" fmla="*/ 127231 w 170675"/>
                    <a:gd name="connsiteY6" fmla="*/ 41912 h 172304"/>
                    <a:gd name="connsiteX7" fmla="*/ 128006 w 170675"/>
                    <a:gd name="connsiteY7" fmla="*/ 32598 h 172304"/>
                    <a:gd name="connsiteX8" fmla="*/ 69046 w 170675"/>
                    <a:gd name="connsiteY8" fmla="*/ 1552 h 172304"/>
                    <a:gd name="connsiteX9" fmla="*/ 61288 w 170675"/>
                    <a:gd name="connsiteY9" fmla="*/ 16299 h 172304"/>
                    <a:gd name="connsiteX10" fmla="*/ 62064 w 170675"/>
                    <a:gd name="connsiteY10" fmla="*/ 25613 h 172304"/>
                    <a:gd name="connsiteX11" fmla="*/ 36462 w 170675"/>
                    <a:gd name="connsiteY11" fmla="*/ 24061 h 172304"/>
                    <a:gd name="connsiteX12" fmla="*/ 36462 w 170675"/>
                    <a:gd name="connsiteY12" fmla="*/ 0 h 172304"/>
                    <a:gd name="connsiteX13" fmla="*/ 23274 w 170675"/>
                    <a:gd name="connsiteY13" fmla="*/ 776 h 172304"/>
                    <a:gd name="connsiteX14" fmla="*/ 16292 w 170675"/>
                    <a:gd name="connsiteY14" fmla="*/ 3105 h 172304"/>
                    <a:gd name="connsiteX15" fmla="*/ 18619 w 170675"/>
                    <a:gd name="connsiteY15" fmla="*/ 10090 h 172304"/>
                    <a:gd name="connsiteX16" fmla="*/ 20946 w 170675"/>
                    <a:gd name="connsiteY16" fmla="*/ 20180 h 172304"/>
                    <a:gd name="connsiteX17" fmla="*/ 14740 w 170675"/>
                    <a:gd name="connsiteY17" fmla="*/ 23284 h 172304"/>
                    <a:gd name="connsiteX18" fmla="*/ 15516 w 170675"/>
                    <a:gd name="connsiteY18" fmla="*/ 31822 h 172304"/>
                    <a:gd name="connsiteX19" fmla="*/ 19395 w 170675"/>
                    <a:gd name="connsiteY19" fmla="*/ 34151 h 172304"/>
                    <a:gd name="connsiteX20" fmla="*/ 6982 w 170675"/>
                    <a:gd name="connsiteY20" fmla="*/ 52778 h 172304"/>
                    <a:gd name="connsiteX21" fmla="*/ 0 w 170675"/>
                    <a:gd name="connsiteY21" fmla="*/ 56659 h 172304"/>
                    <a:gd name="connsiteX22" fmla="*/ 9309 w 170675"/>
                    <a:gd name="connsiteY22" fmla="*/ 86152 h 172304"/>
                    <a:gd name="connsiteX23" fmla="*/ 17843 w 170675"/>
                    <a:gd name="connsiteY23" fmla="*/ 106332 h 172304"/>
                    <a:gd name="connsiteX24" fmla="*/ 21722 w 170675"/>
                    <a:gd name="connsiteY24" fmla="*/ 118750 h 172304"/>
                    <a:gd name="connsiteX25" fmla="*/ 13188 w 170675"/>
                    <a:gd name="connsiteY25" fmla="*/ 112541 h 172304"/>
                    <a:gd name="connsiteX26" fmla="*/ 12413 w 170675"/>
                    <a:gd name="connsiteY26" fmla="*/ 114870 h 172304"/>
                    <a:gd name="connsiteX27" fmla="*/ 11637 w 170675"/>
                    <a:gd name="connsiteY27" fmla="*/ 115646 h 172304"/>
                    <a:gd name="connsiteX28" fmla="*/ 23274 w 170675"/>
                    <a:gd name="connsiteY28" fmla="*/ 121855 h 172304"/>
                    <a:gd name="connsiteX29" fmla="*/ 38014 w 170675"/>
                    <a:gd name="connsiteY29" fmla="*/ 127288 h 172304"/>
                    <a:gd name="connsiteX30" fmla="*/ 58185 w 170675"/>
                    <a:gd name="connsiteY30" fmla="*/ 135826 h 172304"/>
                    <a:gd name="connsiteX31" fmla="*/ 58960 w 170675"/>
                    <a:gd name="connsiteY31" fmla="*/ 137378 h 172304"/>
                    <a:gd name="connsiteX32" fmla="*/ 69822 w 170675"/>
                    <a:gd name="connsiteY32" fmla="*/ 137378 h 172304"/>
                    <a:gd name="connsiteX33" fmla="*/ 72149 w 170675"/>
                    <a:gd name="connsiteY33" fmla="*/ 136602 h 172304"/>
                    <a:gd name="connsiteX34" fmla="*/ 83010 w 170675"/>
                    <a:gd name="connsiteY34" fmla="*/ 168424 h 172304"/>
                    <a:gd name="connsiteX35" fmla="*/ 91544 w 170675"/>
                    <a:gd name="connsiteY35" fmla="*/ 169200 h 172304"/>
                    <a:gd name="connsiteX36" fmla="*/ 100854 w 170675"/>
                    <a:gd name="connsiteY36" fmla="*/ 167648 h 172304"/>
                    <a:gd name="connsiteX37" fmla="*/ 106284 w 170675"/>
                    <a:gd name="connsiteY37" fmla="*/ 172305 h 172304"/>
                    <a:gd name="connsiteX38" fmla="*/ 119473 w 170675"/>
                    <a:gd name="connsiteY38" fmla="*/ 170752 h 172304"/>
                    <a:gd name="connsiteX39" fmla="*/ 128782 w 170675"/>
                    <a:gd name="connsiteY39" fmla="*/ 169976 h 172304"/>
                    <a:gd name="connsiteX40" fmla="*/ 134213 w 170675"/>
                    <a:gd name="connsiteY40" fmla="*/ 163767 h 172304"/>
                    <a:gd name="connsiteX41" fmla="*/ 143522 w 170675"/>
                    <a:gd name="connsiteY41" fmla="*/ 164543 h 172304"/>
                    <a:gd name="connsiteX42" fmla="*/ 154383 w 170675"/>
                    <a:gd name="connsiteY42" fmla="*/ 161439 h 172304"/>
                    <a:gd name="connsiteX43" fmla="*/ 170675 w 170675"/>
                    <a:gd name="connsiteY43" fmla="*/ 152901 h 172304"/>
                    <a:gd name="connsiteX44" fmla="*/ 159038 w 170675"/>
                    <a:gd name="connsiteY44" fmla="*/ 138930 h 172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70675" h="172304">
                      <a:moveTo>
                        <a:pt x="159038" y="138930"/>
                      </a:moveTo>
                      <a:cubicBezTo>
                        <a:pt x="158262" y="129617"/>
                        <a:pt x="152832" y="129617"/>
                        <a:pt x="153608" y="122631"/>
                      </a:cubicBezTo>
                      <a:cubicBezTo>
                        <a:pt x="153608" y="116422"/>
                        <a:pt x="154383" y="110213"/>
                        <a:pt x="152056" y="109437"/>
                      </a:cubicBezTo>
                      <a:cubicBezTo>
                        <a:pt x="149729" y="108660"/>
                        <a:pt x="151280" y="103227"/>
                        <a:pt x="155159" y="97794"/>
                      </a:cubicBezTo>
                      <a:cubicBezTo>
                        <a:pt x="159038" y="92361"/>
                        <a:pt x="148177" y="91585"/>
                        <a:pt x="146625" y="84600"/>
                      </a:cubicBezTo>
                      <a:cubicBezTo>
                        <a:pt x="145850" y="81495"/>
                        <a:pt x="148953" y="71406"/>
                        <a:pt x="153608" y="60539"/>
                      </a:cubicBezTo>
                      <a:cubicBezTo>
                        <a:pt x="140419" y="52002"/>
                        <a:pt x="127231" y="41912"/>
                        <a:pt x="127231" y="41912"/>
                      </a:cubicBezTo>
                      <a:lnTo>
                        <a:pt x="128006" y="32598"/>
                      </a:lnTo>
                      <a:lnTo>
                        <a:pt x="69046" y="1552"/>
                      </a:lnTo>
                      <a:cubicBezTo>
                        <a:pt x="69046" y="8538"/>
                        <a:pt x="65943" y="13971"/>
                        <a:pt x="61288" y="16299"/>
                      </a:cubicBezTo>
                      <a:cubicBezTo>
                        <a:pt x="56633" y="18628"/>
                        <a:pt x="67494" y="24837"/>
                        <a:pt x="62064" y="25613"/>
                      </a:cubicBezTo>
                      <a:cubicBezTo>
                        <a:pt x="56633" y="26389"/>
                        <a:pt x="44996" y="20956"/>
                        <a:pt x="36462" y="24061"/>
                      </a:cubicBezTo>
                      <a:cubicBezTo>
                        <a:pt x="31032" y="26389"/>
                        <a:pt x="31807" y="12418"/>
                        <a:pt x="36462" y="0"/>
                      </a:cubicBezTo>
                      <a:lnTo>
                        <a:pt x="23274" y="776"/>
                      </a:lnTo>
                      <a:cubicBezTo>
                        <a:pt x="23274" y="776"/>
                        <a:pt x="19395" y="1552"/>
                        <a:pt x="16292" y="3105"/>
                      </a:cubicBezTo>
                      <a:lnTo>
                        <a:pt x="18619" y="10090"/>
                      </a:lnTo>
                      <a:cubicBezTo>
                        <a:pt x="18619" y="10090"/>
                        <a:pt x="21722" y="16299"/>
                        <a:pt x="20946" y="20180"/>
                      </a:cubicBezTo>
                      <a:cubicBezTo>
                        <a:pt x="20946" y="21732"/>
                        <a:pt x="17843" y="22508"/>
                        <a:pt x="14740" y="23284"/>
                      </a:cubicBezTo>
                      <a:cubicBezTo>
                        <a:pt x="15516" y="27941"/>
                        <a:pt x="15516" y="31822"/>
                        <a:pt x="15516" y="31822"/>
                      </a:cubicBezTo>
                      <a:lnTo>
                        <a:pt x="19395" y="34151"/>
                      </a:lnTo>
                      <a:cubicBezTo>
                        <a:pt x="19395" y="34151"/>
                        <a:pt x="10861" y="51226"/>
                        <a:pt x="6982" y="52778"/>
                      </a:cubicBezTo>
                      <a:cubicBezTo>
                        <a:pt x="6206" y="53554"/>
                        <a:pt x="3103" y="55106"/>
                        <a:pt x="0" y="56659"/>
                      </a:cubicBezTo>
                      <a:cubicBezTo>
                        <a:pt x="2327" y="68301"/>
                        <a:pt x="5430" y="82272"/>
                        <a:pt x="9309" y="86152"/>
                      </a:cubicBezTo>
                      <a:cubicBezTo>
                        <a:pt x="17067" y="93138"/>
                        <a:pt x="15516" y="101675"/>
                        <a:pt x="17843" y="106332"/>
                      </a:cubicBezTo>
                      <a:cubicBezTo>
                        <a:pt x="19395" y="110989"/>
                        <a:pt x="26377" y="116422"/>
                        <a:pt x="21722" y="118750"/>
                      </a:cubicBezTo>
                      <a:cubicBezTo>
                        <a:pt x="18619" y="120303"/>
                        <a:pt x="15516" y="116422"/>
                        <a:pt x="13188" y="112541"/>
                      </a:cubicBezTo>
                      <a:cubicBezTo>
                        <a:pt x="13188" y="113317"/>
                        <a:pt x="12413" y="114094"/>
                        <a:pt x="12413" y="114870"/>
                      </a:cubicBezTo>
                      <a:cubicBezTo>
                        <a:pt x="12413" y="114870"/>
                        <a:pt x="12413" y="115646"/>
                        <a:pt x="11637" y="115646"/>
                      </a:cubicBezTo>
                      <a:cubicBezTo>
                        <a:pt x="15516" y="118750"/>
                        <a:pt x="20946" y="121855"/>
                        <a:pt x="23274" y="121855"/>
                      </a:cubicBezTo>
                      <a:cubicBezTo>
                        <a:pt x="27153" y="121855"/>
                        <a:pt x="33359" y="126512"/>
                        <a:pt x="38014" y="127288"/>
                      </a:cubicBezTo>
                      <a:cubicBezTo>
                        <a:pt x="41893" y="128064"/>
                        <a:pt x="56633" y="133497"/>
                        <a:pt x="58185" y="135826"/>
                      </a:cubicBezTo>
                      <a:cubicBezTo>
                        <a:pt x="58185" y="136602"/>
                        <a:pt x="58960" y="136602"/>
                        <a:pt x="58960" y="137378"/>
                      </a:cubicBezTo>
                      <a:cubicBezTo>
                        <a:pt x="62064" y="137378"/>
                        <a:pt x="66718" y="137378"/>
                        <a:pt x="69822" y="137378"/>
                      </a:cubicBezTo>
                      <a:cubicBezTo>
                        <a:pt x="70597" y="136602"/>
                        <a:pt x="71373" y="136602"/>
                        <a:pt x="72149" y="136602"/>
                      </a:cubicBezTo>
                      <a:cubicBezTo>
                        <a:pt x="77580" y="136602"/>
                        <a:pt x="83786" y="156782"/>
                        <a:pt x="83010" y="168424"/>
                      </a:cubicBezTo>
                      <a:cubicBezTo>
                        <a:pt x="86113" y="169200"/>
                        <a:pt x="90768" y="169200"/>
                        <a:pt x="91544" y="169200"/>
                      </a:cubicBezTo>
                      <a:cubicBezTo>
                        <a:pt x="93871" y="169200"/>
                        <a:pt x="96975" y="166095"/>
                        <a:pt x="100854" y="167648"/>
                      </a:cubicBezTo>
                      <a:cubicBezTo>
                        <a:pt x="104733" y="169200"/>
                        <a:pt x="102405" y="172305"/>
                        <a:pt x="106284" y="172305"/>
                      </a:cubicBezTo>
                      <a:cubicBezTo>
                        <a:pt x="110163" y="172305"/>
                        <a:pt x="117145" y="169976"/>
                        <a:pt x="119473" y="170752"/>
                      </a:cubicBezTo>
                      <a:cubicBezTo>
                        <a:pt x="121800" y="171528"/>
                        <a:pt x="128006" y="172305"/>
                        <a:pt x="128782" y="169976"/>
                      </a:cubicBezTo>
                      <a:cubicBezTo>
                        <a:pt x="129558" y="166871"/>
                        <a:pt x="130334" y="162991"/>
                        <a:pt x="134213" y="163767"/>
                      </a:cubicBezTo>
                      <a:cubicBezTo>
                        <a:pt x="137316" y="164543"/>
                        <a:pt x="139643" y="167648"/>
                        <a:pt x="143522" y="164543"/>
                      </a:cubicBezTo>
                      <a:cubicBezTo>
                        <a:pt x="147401" y="161439"/>
                        <a:pt x="152832" y="164543"/>
                        <a:pt x="154383" y="161439"/>
                      </a:cubicBezTo>
                      <a:cubicBezTo>
                        <a:pt x="155159" y="159886"/>
                        <a:pt x="163693" y="156005"/>
                        <a:pt x="170675" y="152901"/>
                      </a:cubicBezTo>
                      <a:cubicBezTo>
                        <a:pt x="169124" y="144363"/>
                        <a:pt x="159038" y="148244"/>
                        <a:pt x="159038" y="13893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3" name="Forma libre 1412">
                  <a:extLst>
                    <a:ext uri="{FF2B5EF4-FFF2-40B4-BE49-F238E27FC236}">
                      <a16:creationId xmlns:a16="http://schemas.microsoft.com/office/drawing/2014/main" id="{FA9B1BA6-0627-7D69-F280-CD05D8B57F5A}"/>
                    </a:ext>
                  </a:extLst>
                </p:cNvPr>
                <p:cNvSpPr/>
                <p:nvPr/>
              </p:nvSpPr>
              <p:spPr>
                <a:xfrm>
                  <a:off x="4598773" y="3155510"/>
                  <a:ext cx="49594" cy="118959"/>
                </a:xfrm>
                <a:custGeom>
                  <a:avLst/>
                  <a:gdLst>
                    <a:gd name="connsiteX0" fmla="*/ 47525 w 49594"/>
                    <a:gd name="connsiteY0" fmla="*/ 79167 h 118959"/>
                    <a:gd name="connsiteX1" fmla="*/ 38216 w 49594"/>
                    <a:gd name="connsiteY1" fmla="*/ 69853 h 118959"/>
                    <a:gd name="connsiteX2" fmla="*/ 37440 w 49594"/>
                    <a:gd name="connsiteY2" fmla="*/ 72182 h 118959"/>
                    <a:gd name="connsiteX3" fmla="*/ 20373 w 49594"/>
                    <a:gd name="connsiteY3" fmla="*/ 48121 h 118959"/>
                    <a:gd name="connsiteX4" fmla="*/ 21924 w 49594"/>
                    <a:gd name="connsiteY4" fmla="*/ 20180 h 118959"/>
                    <a:gd name="connsiteX5" fmla="*/ 18045 w 49594"/>
                    <a:gd name="connsiteY5" fmla="*/ 0 h 118959"/>
                    <a:gd name="connsiteX6" fmla="*/ 7184 w 49594"/>
                    <a:gd name="connsiteY6" fmla="*/ 0 h 118959"/>
                    <a:gd name="connsiteX7" fmla="*/ 13390 w 49594"/>
                    <a:gd name="connsiteY7" fmla="*/ 15523 h 118959"/>
                    <a:gd name="connsiteX8" fmla="*/ 7960 w 49594"/>
                    <a:gd name="connsiteY8" fmla="*/ 18627 h 118959"/>
                    <a:gd name="connsiteX9" fmla="*/ 8736 w 49594"/>
                    <a:gd name="connsiteY9" fmla="*/ 44240 h 118959"/>
                    <a:gd name="connsiteX10" fmla="*/ 2529 w 49594"/>
                    <a:gd name="connsiteY10" fmla="*/ 48121 h 118959"/>
                    <a:gd name="connsiteX11" fmla="*/ 202 w 49594"/>
                    <a:gd name="connsiteY11" fmla="*/ 63644 h 118959"/>
                    <a:gd name="connsiteX12" fmla="*/ 3305 w 49594"/>
                    <a:gd name="connsiteY12" fmla="*/ 70629 h 118959"/>
                    <a:gd name="connsiteX13" fmla="*/ 3305 w 49594"/>
                    <a:gd name="connsiteY13" fmla="*/ 70629 h 118959"/>
                    <a:gd name="connsiteX14" fmla="*/ 14166 w 49594"/>
                    <a:gd name="connsiteY14" fmla="*/ 78391 h 118959"/>
                    <a:gd name="connsiteX15" fmla="*/ 26579 w 49594"/>
                    <a:gd name="connsiteY15" fmla="*/ 79943 h 118959"/>
                    <a:gd name="connsiteX16" fmla="*/ 23476 w 49594"/>
                    <a:gd name="connsiteY16" fmla="*/ 100123 h 118959"/>
                    <a:gd name="connsiteX17" fmla="*/ 37440 w 49594"/>
                    <a:gd name="connsiteY17" fmla="*/ 118750 h 118959"/>
                    <a:gd name="connsiteX18" fmla="*/ 38992 w 49594"/>
                    <a:gd name="connsiteY18" fmla="*/ 104780 h 118959"/>
                    <a:gd name="connsiteX19" fmla="*/ 47525 w 49594"/>
                    <a:gd name="connsiteY19" fmla="*/ 94690 h 118959"/>
                    <a:gd name="connsiteX20" fmla="*/ 47525 w 49594"/>
                    <a:gd name="connsiteY20" fmla="*/ 79167 h 118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594" h="118959">
                      <a:moveTo>
                        <a:pt x="47525" y="79167"/>
                      </a:moveTo>
                      <a:cubicBezTo>
                        <a:pt x="45198" y="76838"/>
                        <a:pt x="41319" y="72958"/>
                        <a:pt x="38216" y="69853"/>
                      </a:cubicBezTo>
                      <a:cubicBezTo>
                        <a:pt x="38216" y="70629"/>
                        <a:pt x="38216" y="72182"/>
                        <a:pt x="37440" y="72182"/>
                      </a:cubicBezTo>
                      <a:cubicBezTo>
                        <a:pt x="33561" y="78391"/>
                        <a:pt x="21924" y="59763"/>
                        <a:pt x="20373" y="48121"/>
                      </a:cubicBezTo>
                      <a:cubicBezTo>
                        <a:pt x="18821" y="36479"/>
                        <a:pt x="26579" y="31046"/>
                        <a:pt x="21924" y="20180"/>
                      </a:cubicBezTo>
                      <a:cubicBezTo>
                        <a:pt x="18045" y="10866"/>
                        <a:pt x="15718" y="2328"/>
                        <a:pt x="18045" y="0"/>
                      </a:cubicBezTo>
                      <a:cubicBezTo>
                        <a:pt x="15718" y="0"/>
                        <a:pt x="11063" y="0"/>
                        <a:pt x="7184" y="0"/>
                      </a:cubicBezTo>
                      <a:cubicBezTo>
                        <a:pt x="9511" y="3881"/>
                        <a:pt x="13390" y="12418"/>
                        <a:pt x="13390" y="15523"/>
                      </a:cubicBezTo>
                      <a:cubicBezTo>
                        <a:pt x="13390" y="18627"/>
                        <a:pt x="9511" y="14747"/>
                        <a:pt x="7960" y="18627"/>
                      </a:cubicBezTo>
                      <a:cubicBezTo>
                        <a:pt x="6408" y="22508"/>
                        <a:pt x="5632" y="41136"/>
                        <a:pt x="8736" y="44240"/>
                      </a:cubicBezTo>
                      <a:cubicBezTo>
                        <a:pt x="11839" y="47345"/>
                        <a:pt x="2529" y="45016"/>
                        <a:pt x="2529" y="48121"/>
                      </a:cubicBezTo>
                      <a:cubicBezTo>
                        <a:pt x="2529" y="51225"/>
                        <a:pt x="1753" y="62868"/>
                        <a:pt x="202" y="63644"/>
                      </a:cubicBezTo>
                      <a:cubicBezTo>
                        <a:pt x="-574" y="64420"/>
                        <a:pt x="978" y="66748"/>
                        <a:pt x="3305" y="70629"/>
                      </a:cubicBezTo>
                      <a:cubicBezTo>
                        <a:pt x="3305" y="70629"/>
                        <a:pt x="3305" y="70629"/>
                        <a:pt x="3305" y="70629"/>
                      </a:cubicBezTo>
                      <a:cubicBezTo>
                        <a:pt x="4857" y="70629"/>
                        <a:pt x="11063" y="78391"/>
                        <a:pt x="14166" y="78391"/>
                      </a:cubicBezTo>
                      <a:cubicBezTo>
                        <a:pt x="17269" y="77615"/>
                        <a:pt x="25027" y="73734"/>
                        <a:pt x="26579" y="79943"/>
                      </a:cubicBezTo>
                      <a:cubicBezTo>
                        <a:pt x="28131" y="86152"/>
                        <a:pt x="22700" y="97794"/>
                        <a:pt x="23476" y="100123"/>
                      </a:cubicBezTo>
                      <a:cubicBezTo>
                        <a:pt x="24252" y="103227"/>
                        <a:pt x="36664" y="121079"/>
                        <a:pt x="37440" y="118750"/>
                      </a:cubicBezTo>
                      <a:cubicBezTo>
                        <a:pt x="38216" y="116422"/>
                        <a:pt x="34337" y="107884"/>
                        <a:pt x="38992" y="104780"/>
                      </a:cubicBezTo>
                      <a:cubicBezTo>
                        <a:pt x="42871" y="100899"/>
                        <a:pt x="48301" y="105556"/>
                        <a:pt x="47525" y="94690"/>
                      </a:cubicBezTo>
                      <a:cubicBezTo>
                        <a:pt x="47525" y="83824"/>
                        <a:pt x="52180" y="83824"/>
                        <a:pt x="47525" y="79167"/>
                      </a:cubicBezTo>
                      <a:close/>
                    </a:path>
                  </a:pathLst>
                </a:custGeom>
                <a:solidFill>
                  <a:schemeClr val="bg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4" name="Forma libre 1413">
                  <a:extLst>
                    <a:ext uri="{FF2B5EF4-FFF2-40B4-BE49-F238E27FC236}">
                      <a16:creationId xmlns:a16="http://schemas.microsoft.com/office/drawing/2014/main" id="{C0EB6DFC-DD43-E764-E21E-C67EAAE060E4}"/>
                    </a:ext>
                  </a:extLst>
                </p:cNvPr>
                <p:cNvSpPr/>
                <p:nvPr/>
              </p:nvSpPr>
              <p:spPr>
                <a:xfrm>
                  <a:off x="6647069" y="3335756"/>
                  <a:ext cx="45408" cy="31993"/>
                </a:xfrm>
                <a:custGeom>
                  <a:avLst/>
                  <a:gdLst>
                    <a:gd name="connsiteX0" fmla="*/ 9 w 45408"/>
                    <a:gd name="connsiteY0" fmla="*/ 597 h 31993"/>
                    <a:gd name="connsiteX1" fmla="*/ 45005 w 45408"/>
                    <a:gd name="connsiteY1" fmla="*/ 31643 h 31993"/>
                    <a:gd name="connsiteX2" fmla="*/ 9 w 45408"/>
                    <a:gd name="connsiteY2" fmla="*/ 597 h 31993"/>
                  </a:gdLst>
                  <a:ahLst/>
                  <a:cxnLst>
                    <a:cxn ang="0">
                      <a:pos x="connsiteX0" y="connsiteY0"/>
                    </a:cxn>
                    <a:cxn ang="0">
                      <a:pos x="connsiteX1" y="connsiteY1"/>
                    </a:cxn>
                    <a:cxn ang="0">
                      <a:pos x="connsiteX2" y="connsiteY2"/>
                    </a:cxn>
                  </a:cxnLst>
                  <a:rect l="l" t="t" r="r" b="b"/>
                  <a:pathLst>
                    <a:path w="45408" h="31993">
                      <a:moveTo>
                        <a:pt x="9" y="597"/>
                      </a:moveTo>
                      <a:cubicBezTo>
                        <a:pt x="-767" y="-4836"/>
                        <a:pt x="50435" y="28538"/>
                        <a:pt x="45005" y="31643"/>
                      </a:cubicBezTo>
                      <a:cubicBezTo>
                        <a:pt x="39575" y="35523"/>
                        <a:pt x="1560" y="6030"/>
                        <a:pt x="9" y="59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5" name="Forma libre 1414">
                  <a:extLst>
                    <a:ext uri="{FF2B5EF4-FFF2-40B4-BE49-F238E27FC236}">
                      <a16:creationId xmlns:a16="http://schemas.microsoft.com/office/drawing/2014/main" id="{65744A96-A1E0-6C14-11FC-4139B3206F6B}"/>
                    </a:ext>
                  </a:extLst>
                </p:cNvPr>
                <p:cNvSpPr/>
                <p:nvPr/>
              </p:nvSpPr>
              <p:spPr>
                <a:xfrm>
                  <a:off x="5152857" y="2324689"/>
                  <a:ext cx="120285" cy="79123"/>
                </a:xfrm>
                <a:custGeom>
                  <a:avLst/>
                  <a:gdLst>
                    <a:gd name="connsiteX0" fmla="*/ 97788 w 120285"/>
                    <a:gd name="connsiteY0" fmla="*/ 63989 h 79123"/>
                    <a:gd name="connsiteX1" fmla="*/ 103994 w 120285"/>
                    <a:gd name="connsiteY1" fmla="*/ 68646 h 79123"/>
                    <a:gd name="connsiteX2" fmla="*/ 114855 w 120285"/>
                    <a:gd name="connsiteY2" fmla="*/ 71750 h 79123"/>
                    <a:gd name="connsiteX3" fmla="*/ 120286 w 120285"/>
                    <a:gd name="connsiteY3" fmla="*/ 70974 h 79123"/>
                    <a:gd name="connsiteX4" fmla="*/ 117182 w 120285"/>
                    <a:gd name="connsiteY4" fmla="*/ 50018 h 79123"/>
                    <a:gd name="connsiteX5" fmla="*/ 101667 w 120285"/>
                    <a:gd name="connsiteY5" fmla="*/ 39928 h 79123"/>
                    <a:gd name="connsiteX6" fmla="*/ 99339 w 120285"/>
                    <a:gd name="connsiteY6" fmla="*/ 26734 h 79123"/>
                    <a:gd name="connsiteX7" fmla="*/ 79169 w 120285"/>
                    <a:gd name="connsiteY7" fmla="*/ 28286 h 79123"/>
                    <a:gd name="connsiteX8" fmla="*/ 65980 w 120285"/>
                    <a:gd name="connsiteY8" fmla="*/ 25958 h 79123"/>
                    <a:gd name="connsiteX9" fmla="*/ 52016 w 120285"/>
                    <a:gd name="connsiteY9" fmla="*/ 25182 h 79123"/>
                    <a:gd name="connsiteX10" fmla="*/ 29517 w 120285"/>
                    <a:gd name="connsiteY10" fmla="*/ 23629 h 79123"/>
                    <a:gd name="connsiteX11" fmla="*/ 40379 w 120285"/>
                    <a:gd name="connsiteY11" fmla="*/ 14316 h 79123"/>
                    <a:gd name="connsiteX12" fmla="*/ 45033 w 120285"/>
                    <a:gd name="connsiteY12" fmla="*/ 14316 h 79123"/>
                    <a:gd name="connsiteX13" fmla="*/ 50464 w 120285"/>
                    <a:gd name="connsiteY13" fmla="*/ 1121 h 79123"/>
                    <a:gd name="connsiteX14" fmla="*/ 39603 w 120285"/>
                    <a:gd name="connsiteY14" fmla="*/ 3450 h 79123"/>
                    <a:gd name="connsiteX15" fmla="*/ 27966 w 120285"/>
                    <a:gd name="connsiteY15" fmla="*/ 6554 h 79123"/>
                    <a:gd name="connsiteX16" fmla="*/ 20208 w 120285"/>
                    <a:gd name="connsiteY16" fmla="*/ 15092 h 79123"/>
                    <a:gd name="connsiteX17" fmla="*/ 14777 w 120285"/>
                    <a:gd name="connsiteY17" fmla="*/ 23629 h 79123"/>
                    <a:gd name="connsiteX18" fmla="*/ 37 w 120285"/>
                    <a:gd name="connsiteY18" fmla="*/ 29062 h 79123"/>
                    <a:gd name="connsiteX19" fmla="*/ 9347 w 120285"/>
                    <a:gd name="connsiteY19" fmla="*/ 40705 h 79123"/>
                    <a:gd name="connsiteX20" fmla="*/ 10898 w 120285"/>
                    <a:gd name="connsiteY20" fmla="*/ 54675 h 79123"/>
                    <a:gd name="connsiteX21" fmla="*/ 4692 w 120285"/>
                    <a:gd name="connsiteY21" fmla="*/ 70974 h 79123"/>
                    <a:gd name="connsiteX22" fmla="*/ 11674 w 120285"/>
                    <a:gd name="connsiteY22" fmla="*/ 71750 h 79123"/>
                    <a:gd name="connsiteX23" fmla="*/ 27966 w 120285"/>
                    <a:gd name="connsiteY23" fmla="*/ 67094 h 79123"/>
                    <a:gd name="connsiteX24" fmla="*/ 42706 w 120285"/>
                    <a:gd name="connsiteY24" fmla="*/ 59332 h 79123"/>
                    <a:gd name="connsiteX25" fmla="*/ 56670 w 120285"/>
                    <a:gd name="connsiteY25" fmla="*/ 46138 h 79123"/>
                    <a:gd name="connsiteX26" fmla="*/ 62877 w 120285"/>
                    <a:gd name="connsiteY26" fmla="*/ 59332 h 79123"/>
                    <a:gd name="connsiteX27" fmla="*/ 63653 w 120285"/>
                    <a:gd name="connsiteY27" fmla="*/ 77960 h 79123"/>
                    <a:gd name="connsiteX28" fmla="*/ 71411 w 120285"/>
                    <a:gd name="connsiteY28" fmla="*/ 77960 h 79123"/>
                    <a:gd name="connsiteX29" fmla="*/ 79944 w 120285"/>
                    <a:gd name="connsiteY29" fmla="*/ 74855 h 79123"/>
                    <a:gd name="connsiteX30" fmla="*/ 97788 w 120285"/>
                    <a:gd name="connsiteY30" fmla="*/ 63989 h 791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0285" h="79123">
                      <a:moveTo>
                        <a:pt x="97788" y="63989"/>
                      </a:moveTo>
                      <a:cubicBezTo>
                        <a:pt x="100891" y="66317"/>
                        <a:pt x="100891" y="68646"/>
                        <a:pt x="103994" y="68646"/>
                      </a:cubicBezTo>
                      <a:cubicBezTo>
                        <a:pt x="106321" y="68646"/>
                        <a:pt x="112528" y="69422"/>
                        <a:pt x="114855" y="71750"/>
                      </a:cubicBezTo>
                      <a:cubicBezTo>
                        <a:pt x="117958" y="70974"/>
                        <a:pt x="120286" y="70974"/>
                        <a:pt x="120286" y="70974"/>
                      </a:cubicBezTo>
                      <a:cubicBezTo>
                        <a:pt x="120286" y="70974"/>
                        <a:pt x="117958" y="54675"/>
                        <a:pt x="117182" y="50018"/>
                      </a:cubicBezTo>
                      <a:cubicBezTo>
                        <a:pt x="116407" y="45361"/>
                        <a:pt x="101667" y="39928"/>
                        <a:pt x="101667" y="39928"/>
                      </a:cubicBezTo>
                      <a:lnTo>
                        <a:pt x="99339" y="26734"/>
                      </a:lnTo>
                      <a:cubicBezTo>
                        <a:pt x="99339" y="26734"/>
                        <a:pt x="82272" y="29062"/>
                        <a:pt x="79169" y="28286"/>
                      </a:cubicBezTo>
                      <a:cubicBezTo>
                        <a:pt x="76065" y="26734"/>
                        <a:pt x="69083" y="29839"/>
                        <a:pt x="65980" y="25958"/>
                      </a:cubicBezTo>
                      <a:cubicBezTo>
                        <a:pt x="62877" y="21301"/>
                        <a:pt x="57446" y="29062"/>
                        <a:pt x="52016" y="25182"/>
                      </a:cubicBezTo>
                      <a:cubicBezTo>
                        <a:pt x="46585" y="21301"/>
                        <a:pt x="30293" y="26734"/>
                        <a:pt x="29517" y="23629"/>
                      </a:cubicBezTo>
                      <a:cubicBezTo>
                        <a:pt x="28742" y="20525"/>
                        <a:pt x="36500" y="13539"/>
                        <a:pt x="40379" y="14316"/>
                      </a:cubicBezTo>
                      <a:cubicBezTo>
                        <a:pt x="41154" y="14316"/>
                        <a:pt x="43482" y="14316"/>
                        <a:pt x="45033" y="14316"/>
                      </a:cubicBezTo>
                      <a:cubicBezTo>
                        <a:pt x="47361" y="11211"/>
                        <a:pt x="52016" y="3450"/>
                        <a:pt x="50464" y="1121"/>
                      </a:cubicBezTo>
                      <a:cubicBezTo>
                        <a:pt x="48912" y="-1207"/>
                        <a:pt x="43482" y="345"/>
                        <a:pt x="39603" y="3450"/>
                      </a:cubicBezTo>
                      <a:cubicBezTo>
                        <a:pt x="35724" y="6554"/>
                        <a:pt x="28742" y="1897"/>
                        <a:pt x="27966" y="6554"/>
                      </a:cubicBezTo>
                      <a:cubicBezTo>
                        <a:pt x="26414" y="10435"/>
                        <a:pt x="24863" y="15092"/>
                        <a:pt x="20208" y="15092"/>
                      </a:cubicBezTo>
                      <a:cubicBezTo>
                        <a:pt x="16329" y="15092"/>
                        <a:pt x="19432" y="22077"/>
                        <a:pt x="14777" y="23629"/>
                      </a:cubicBezTo>
                      <a:cubicBezTo>
                        <a:pt x="10898" y="25182"/>
                        <a:pt x="813" y="25182"/>
                        <a:pt x="37" y="29062"/>
                      </a:cubicBezTo>
                      <a:cubicBezTo>
                        <a:pt x="-739" y="32943"/>
                        <a:pt x="10898" y="36048"/>
                        <a:pt x="9347" y="40705"/>
                      </a:cubicBezTo>
                      <a:cubicBezTo>
                        <a:pt x="8571" y="46138"/>
                        <a:pt x="15553" y="51571"/>
                        <a:pt x="10898" y="54675"/>
                      </a:cubicBezTo>
                      <a:cubicBezTo>
                        <a:pt x="7019" y="57780"/>
                        <a:pt x="3916" y="61661"/>
                        <a:pt x="4692" y="70974"/>
                      </a:cubicBezTo>
                      <a:cubicBezTo>
                        <a:pt x="7795" y="72527"/>
                        <a:pt x="10898" y="74855"/>
                        <a:pt x="11674" y="71750"/>
                      </a:cubicBezTo>
                      <a:cubicBezTo>
                        <a:pt x="14001" y="67094"/>
                        <a:pt x="27966" y="71750"/>
                        <a:pt x="27966" y="67094"/>
                      </a:cubicBezTo>
                      <a:cubicBezTo>
                        <a:pt x="27966" y="62437"/>
                        <a:pt x="42706" y="63989"/>
                        <a:pt x="42706" y="59332"/>
                      </a:cubicBezTo>
                      <a:cubicBezTo>
                        <a:pt x="42706" y="54675"/>
                        <a:pt x="51240" y="45361"/>
                        <a:pt x="56670" y="46138"/>
                      </a:cubicBezTo>
                      <a:cubicBezTo>
                        <a:pt x="62101" y="46914"/>
                        <a:pt x="55895" y="56227"/>
                        <a:pt x="62877" y="59332"/>
                      </a:cubicBezTo>
                      <a:cubicBezTo>
                        <a:pt x="69859" y="62437"/>
                        <a:pt x="59774" y="73303"/>
                        <a:pt x="63653" y="77960"/>
                      </a:cubicBezTo>
                      <a:cubicBezTo>
                        <a:pt x="65204" y="79512"/>
                        <a:pt x="67532" y="79512"/>
                        <a:pt x="71411" y="77960"/>
                      </a:cubicBezTo>
                      <a:cubicBezTo>
                        <a:pt x="73738" y="77183"/>
                        <a:pt x="76841" y="76407"/>
                        <a:pt x="79944" y="74855"/>
                      </a:cubicBezTo>
                      <a:cubicBezTo>
                        <a:pt x="86926" y="70198"/>
                        <a:pt x="95460" y="62437"/>
                        <a:pt x="97788" y="6398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6" name="Forma libre 1415">
                  <a:extLst>
                    <a:ext uri="{FF2B5EF4-FFF2-40B4-BE49-F238E27FC236}">
                      <a16:creationId xmlns:a16="http://schemas.microsoft.com/office/drawing/2014/main" id="{02A30A3F-049B-F43D-874C-491B19E543A6}"/>
                    </a:ext>
                  </a:extLst>
                </p:cNvPr>
                <p:cNvSpPr/>
                <p:nvPr/>
              </p:nvSpPr>
              <p:spPr>
                <a:xfrm>
                  <a:off x="2867398" y="2599531"/>
                  <a:ext cx="11914" cy="24943"/>
                </a:xfrm>
                <a:custGeom>
                  <a:avLst/>
                  <a:gdLst>
                    <a:gd name="connsiteX0" fmla="*/ 11637 w 11914"/>
                    <a:gd name="connsiteY0" fmla="*/ 24319 h 24943"/>
                    <a:gd name="connsiteX1" fmla="*/ 5431 w 11914"/>
                    <a:gd name="connsiteY1" fmla="*/ 18110 h 24943"/>
                    <a:gd name="connsiteX2" fmla="*/ 0 w 11914"/>
                    <a:gd name="connsiteY2" fmla="*/ 7244 h 24943"/>
                    <a:gd name="connsiteX3" fmla="*/ 5431 w 11914"/>
                    <a:gd name="connsiteY3" fmla="*/ 2587 h 24943"/>
                    <a:gd name="connsiteX4" fmla="*/ 6982 w 11914"/>
                    <a:gd name="connsiteY4" fmla="*/ 14229 h 24943"/>
                    <a:gd name="connsiteX5" fmla="*/ 11637 w 11914"/>
                    <a:gd name="connsiteY5" fmla="*/ 24319 h 24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14" h="24943">
                      <a:moveTo>
                        <a:pt x="11637" y="24319"/>
                      </a:moveTo>
                      <a:cubicBezTo>
                        <a:pt x="10861" y="26648"/>
                        <a:pt x="5431" y="21991"/>
                        <a:pt x="5431" y="18110"/>
                      </a:cubicBezTo>
                      <a:cubicBezTo>
                        <a:pt x="5431" y="14229"/>
                        <a:pt x="0" y="14229"/>
                        <a:pt x="0" y="7244"/>
                      </a:cubicBezTo>
                      <a:cubicBezTo>
                        <a:pt x="0" y="1035"/>
                        <a:pt x="2327" y="-2846"/>
                        <a:pt x="5431" y="2587"/>
                      </a:cubicBezTo>
                      <a:cubicBezTo>
                        <a:pt x="8534" y="8020"/>
                        <a:pt x="6206" y="11901"/>
                        <a:pt x="6982" y="14229"/>
                      </a:cubicBezTo>
                      <a:cubicBezTo>
                        <a:pt x="7758" y="17334"/>
                        <a:pt x="13189" y="20439"/>
                        <a:pt x="11637" y="24319"/>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7" name="Forma libre 1416">
                  <a:extLst>
                    <a:ext uri="{FF2B5EF4-FFF2-40B4-BE49-F238E27FC236}">
                      <a16:creationId xmlns:a16="http://schemas.microsoft.com/office/drawing/2014/main" id="{AB8ADC54-EF98-83D3-A211-6DA01BA90903}"/>
                    </a:ext>
                  </a:extLst>
                </p:cNvPr>
                <p:cNvSpPr/>
                <p:nvPr/>
              </p:nvSpPr>
              <p:spPr>
                <a:xfrm>
                  <a:off x="3126739" y="2836246"/>
                  <a:ext cx="15201" cy="11798"/>
                </a:xfrm>
                <a:custGeom>
                  <a:avLst/>
                  <a:gdLst>
                    <a:gd name="connsiteX0" fmla="*/ 1326 w 15201"/>
                    <a:gd name="connsiteY0" fmla="*/ 11134 h 11798"/>
                    <a:gd name="connsiteX1" fmla="*/ 550 w 15201"/>
                    <a:gd name="connsiteY1" fmla="*/ 4149 h 11798"/>
                    <a:gd name="connsiteX2" fmla="*/ 12187 w 15201"/>
                    <a:gd name="connsiteY2" fmla="*/ 1044 h 11798"/>
                    <a:gd name="connsiteX3" fmla="*/ 12963 w 15201"/>
                    <a:gd name="connsiteY3" fmla="*/ 10358 h 11798"/>
                    <a:gd name="connsiteX4" fmla="*/ 1326 w 15201"/>
                    <a:gd name="connsiteY4" fmla="*/ 11134 h 11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1" h="11798">
                      <a:moveTo>
                        <a:pt x="1326" y="11134"/>
                      </a:moveTo>
                      <a:cubicBezTo>
                        <a:pt x="-1001" y="9582"/>
                        <a:pt x="4429" y="5701"/>
                        <a:pt x="550" y="4149"/>
                      </a:cubicBezTo>
                      <a:cubicBezTo>
                        <a:pt x="-2553" y="2597"/>
                        <a:pt x="8308" y="-2060"/>
                        <a:pt x="12187" y="1044"/>
                      </a:cubicBezTo>
                      <a:cubicBezTo>
                        <a:pt x="16066" y="4149"/>
                        <a:pt x="16066" y="8806"/>
                        <a:pt x="12963" y="10358"/>
                      </a:cubicBezTo>
                      <a:cubicBezTo>
                        <a:pt x="9860" y="11134"/>
                        <a:pt x="3654" y="12687"/>
                        <a:pt x="1326" y="1113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8" name="Forma libre 1417">
                  <a:extLst>
                    <a:ext uri="{FF2B5EF4-FFF2-40B4-BE49-F238E27FC236}">
                      <a16:creationId xmlns:a16="http://schemas.microsoft.com/office/drawing/2014/main" id="{5C136FDD-71E1-9B3A-176D-B69BD383648F}"/>
                    </a:ext>
                  </a:extLst>
                </p:cNvPr>
                <p:cNvSpPr/>
                <p:nvPr/>
              </p:nvSpPr>
              <p:spPr>
                <a:xfrm>
                  <a:off x="4769651" y="2315720"/>
                  <a:ext cx="51202" cy="44240"/>
                </a:xfrm>
                <a:custGeom>
                  <a:avLst/>
                  <a:gdLst>
                    <a:gd name="connsiteX0" fmla="*/ 48875 w 51202"/>
                    <a:gd name="connsiteY0" fmla="*/ 34927 h 44240"/>
                    <a:gd name="connsiteX1" fmla="*/ 39566 w 51202"/>
                    <a:gd name="connsiteY1" fmla="*/ 23284 h 44240"/>
                    <a:gd name="connsiteX2" fmla="*/ 34135 w 51202"/>
                    <a:gd name="connsiteY2" fmla="*/ 10866 h 44240"/>
                    <a:gd name="connsiteX3" fmla="*/ 29480 w 51202"/>
                    <a:gd name="connsiteY3" fmla="*/ 1552 h 44240"/>
                    <a:gd name="connsiteX4" fmla="*/ 15516 w 51202"/>
                    <a:gd name="connsiteY4" fmla="*/ 0 h 44240"/>
                    <a:gd name="connsiteX5" fmla="*/ 0 w 51202"/>
                    <a:gd name="connsiteY5" fmla="*/ 3105 h 44240"/>
                    <a:gd name="connsiteX6" fmla="*/ 3103 w 51202"/>
                    <a:gd name="connsiteY6" fmla="*/ 15523 h 44240"/>
                    <a:gd name="connsiteX7" fmla="*/ 14740 w 51202"/>
                    <a:gd name="connsiteY7" fmla="*/ 20956 h 44240"/>
                    <a:gd name="connsiteX8" fmla="*/ 17843 w 51202"/>
                    <a:gd name="connsiteY8" fmla="*/ 26389 h 44240"/>
                    <a:gd name="connsiteX9" fmla="*/ 19395 w 51202"/>
                    <a:gd name="connsiteY9" fmla="*/ 26389 h 44240"/>
                    <a:gd name="connsiteX10" fmla="*/ 23274 w 51202"/>
                    <a:gd name="connsiteY10" fmla="*/ 29494 h 44240"/>
                    <a:gd name="connsiteX11" fmla="*/ 31032 w 51202"/>
                    <a:gd name="connsiteY11" fmla="*/ 33374 h 44240"/>
                    <a:gd name="connsiteX12" fmla="*/ 38014 w 51202"/>
                    <a:gd name="connsiteY12" fmla="*/ 35703 h 44240"/>
                    <a:gd name="connsiteX13" fmla="*/ 41117 w 51202"/>
                    <a:gd name="connsiteY13" fmla="*/ 44240 h 44240"/>
                    <a:gd name="connsiteX14" fmla="*/ 51203 w 51202"/>
                    <a:gd name="connsiteY14" fmla="*/ 41912 h 44240"/>
                    <a:gd name="connsiteX15" fmla="*/ 48875 w 51202"/>
                    <a:gd name="connsiteY15" fmla="*/ 34927 h 4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1202" h="44240">
                      <a:moveTo>
                        <a:pt x="48875" y="34927"/>
                      </a:moveTo>
                      <a:cubicBezTo>
                        <a:pt x="48875" y="31046"/>
                        <a:pt x="39566" y="27941"/>
                        <a:pt x="39566" y="23284"/>
                      </a:cubicBezTo>
                      <a:cubicBezTo>
                        <a:pt x="39566" y="18627"/>
                        <a:pt x="33359" y="14747"/>
                        <a:pt x="34135" y="10866"/>
                      </a:cubicBezTo>
                      <a:cubicBezTo>
                        <a:pt x="34911" y="8538"/>
                        <a:pt x="31808" y="4657"/>
                        <a:pt x="29480" y="1552"/>
                      </a:cubicBezTo>
                      <a:cubicBezTo>
                        <a:pt x="25601" y="776"/>
                        <a:pt x="20171" y="0"/>
                        <a:pt x="15516" y="0"/>
                      </a:cubicBezTo>
                      <a:cubicBezTo>
                        <a:pt x="10085" y="776"/>
                        <a:pt x="5430" y="2328"/>
                        <a:pt x="0" y="3105"/>
                      </a:cubicBezTo>
                      <a:cubicBezTo>
                        <a:pt x="3103" y="7761"/>
                        <a:pt x="776" y="9314"/>
                        <a:pt x="3103" y="15523"/>
                      </a:cubicBezTo>
                      <a:cubicBezTo>
                        <a:pt x="6206" y="22508"/>
                        <a:pt x="12413" y="18627"/>
                        <a:pt x="14740" y="20956"/>
                      </a:cubicBezTo>
                      <a:cubicBezTo>
                        <a:pt x="15516" y="21732"/>
                        <a:pt x="16292" y="24061"/>
                        <a:pt x="17843" y="26389"/>
                      </a:cubicBezTo>
                      <a:cubicBezTo>
                        <a:pt x="18619" y="26389"/>
                        <a:pt x="18619" y="26389"/>
                        <a:pt x="19395" y="26389"/>
                      </a:cubicBezTo>
                      <a:cubicBezTo>
                        <a:pt x="21722" y="27165"/>
                        <a:pt x="23274" y="27941"/>
                        <a:pt x="23274" y="29494"/>
                      </a:cubicBezTo>
                      <a:cubicBezTo>
                        <a:pt x="26377" y="30270"/>
                        <a:pt x="29480" y="32598"/>
                        <a:pt x="31032" y="33374"/>
                      </a:cubicBezTo>
                      <a:cubicBezTo>
                        <a:pt x="33359" y="34150"/>
                        <a:pt x="34135" y="31822"/>
                        <a:pt x="38014" y="35703"/>
                      </a:cubicBezTo>
                      <a:cubicBezTo>
                        <a:pt x="41117" y="39584"/>
                        <a:pt x="41893" y="40360"/>
                        <a:pt x="41117" y="44240"/>
                      </a:cubicBezTo>
                      <a:cubicBezTo>
                        <a:pt x="44996" y="44240"/>
                        <a:pt x="48099" y="43464"/>
                        <a:pt x="51203" y="41912"/>
                      </a:cubicBezTo>
                      <a:cubicBezTo>
                        <a:pt x="50427" y="39584"/>
                        <a:pt x="48875" y="36479"/>
                        <a:pt x="48875" y="3492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19" name="Forma libre 1418">
                  <a:extLst>
                    <a:ext uri="{FF2B5EF4-FFF2-40B4-BE49-F238E27FC236}">
                      <a16:creationId xmlns:a16="http://schemas.microsoft.com/office/drawing/2014/main" id="{3036B451-2456-F9A0-F1DC-E3745974CFDA}"/>
                    </a:ext>
                  </a:extLst>
                </p:cNvPr>
                <p:cNvSpPr/>
                <p:nvPr/>
              </p:nvSpPr>
              <p:spPr>
                <a:xfrm>
                  <a:off x="4792924" y="2305630"/>
                  <a:ext cx="74646" cy="62867"/>
                </a:xfrm>
                <a:custGeom>
                  <a:avLst/>
                  <a:gdLst>
                    <a:gd name="connsiteX0" fmla="*/ 72925 w 74646"/>
                    <a:gd name="connsiteY0" fmla="*/ 20956 h 62867"/>
                    <a:gd name="connsiteX1" fmla="*/ 58961 w 74646"/>
                    <a:gd name="connsiteY1" fmla="*/ 3105 h 62867"/>
                    <a:gd name="connsiteX2" fmla="*/ 48875 w 74646"/>
                    <a:gd name="connsiteY2" fmla="*/ 10866 h 62867"/>
                    <a:gd name="connsiteX3" fmla="*/ 41893 w 74646"/>
                    <a:gd name="connsiteY3" fmla="*/ 10866 h 62867"/>
                    <a:gd name="connsiteX4" fmla="*/ 30256 w 74646"/>
                    <a:gd name="connsiteY4" fmla="*/ 2328 h 62867"/>
                    <a:gd name="connsiteX5" fmla="*/ 25601 w 74646"/>
                    <a:gd name="connsiteY5" fmla="*/ 0 h 62867"/>
                    <a:gd name="connsiteX6" fmla="*/ 22498 w 74646"/>
                    <a:gd name="connsiteY6" fmla="*/ 5433 h 62867"/>
                    <a:gd name="connsiteX7" fmla="*/ 27929 w 74646"/>
                    <a:gd name="connsiteY7" fmla="*/ 12418 h 62867"/>
                    <a:gd name="connsiteX8" fmla="*/ 16292 w 74646"/>
                    <a:gd name="connsiteY8" fmla="*/ 11642 h 62867"/>
                    <a:gd name="connsiteX9" fmla="*/ 5430 w 74646"/>
                    <a:gd name="connsiteY9" fmla="*/ 8538 h 62867"/>
                    <a:gd name="connsiteX10" fmla="*/ 10861 w 74646"/>
                    <a:gd name="connsiteY10" fmla="*/ 20956 h 62867"/>
                    <a:gd name="connsiteX11" fmla="*/ 16292 w 74646"/>
                    <a:gd name="connsiteY11" fmla="*/ 33374 h 62867"/>
                    <a:gd name="connsiteX12" fmla="*/ 25601 w 74646"/>
                    <a:gd name="connsiteY12" fmla="*/ 45017 h 62867"/>
                    <a:gd name="connsiteX13" fmla="*/ 28704 w 74646"/>
                    <a:gd name="connsiteY13" fmla="*/ 52778 h 62867"/>
                    <a:gd name="connsiteX14" fmla="*/ 47324 w 74646"/>
                    <a:gd name="connsiteY14" fmla="*/ 41136 h 62867"/>
                    <a:gd name="connsiteX15" fmla="*/ 50427 w 74646"/>
                    <a:gd name="connsiteY15" fmla="*/ 55106 h 62867"/>
                    <a:gd name="connsiteX16" fmla="*/ 61288 w 74646"/>
                    <a:gd name="connsiteY16" fmla="*/ 62868 h 62867"/>
                    <a:gd name="connsiteX17" fmla="*/ 64391 w 74646"/>
                    <a:gd name="connsiteY17" fmla="*/ 53554 h 62867"/>
                    <a:gd name="connsiteX18" fmla="*/ 72925 w 74646"/>
                    <a:gd name="connsiteY18" fmla="*/ 20956 h 62867"/>
                    <a:gd name="connsiteX19" fmla="*/ 7758 w 74646"/>
                    <a:gd name="connsiteY19" fmla="*/ 43464 h 62867"/>
                    <a:gd name="connsiteX20" fmla="*/ 0 w 74646"/>
                    <a:gd name="connsiteY20" fmla="*/ 39584 h 62867"/>
                    <a:gd name="connsiteX21" fmla="*/ 5430 w 74646"/>
                    <a:gd name="connsiteY21" fmla="*/ 48121 h 62867"/>
                    <a:gd name="connsiteX22" fmla="*/ 16292 w 74646"/>
                    <a:gd name="connsiteY22" fmla="*/ 54330 h 62867"/>
                    <a:gd name="connsiteX23" fmla="*/ 18619 w 74646"/>
                    <a:gd name="connsiteY23" fmla="*/ 54330 h 62867"/>
                    <a:gd name="connsiteX24" fmla="*/ 15516 w 74646"/>
                    <a:gd name="connsiteY24" fmla="*/ 45793 h 62867"/>
                    <a:gd name="connsiteX25" fmla="*/ 7758 w 74646"/>
                    <a:gd name="connsiteY25" fmla="*/ 43464 h 6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4646" h="62867">
                      <a:moveTo>
                        <a:pt x="72925" y="20956"/>
                      </a:moveTo>
                      <a:cubicBezTo>
                        <a:pt x="71373" y="17851"/>
                        <a:pt x="65167" y="10866"/>
                        <a:pt x="58961" y="3105"/>
                      </a:cubicBezTo>
                      <a:cubicBezTo>
                        <a:pt x="57409" y="8538"/>
                        <a:pt x="50427" y="6985"/>
                        <a:pt x="48875" y="10866"/>
                      </a:cubicBezTo>
                      <a:cubicBezTo>
                        <a:pt x="47324" y="13971"/>
                        <a:pt x="44220" y="10090"/>
                        <a:pt x="41893" y="10866"/>
                      </a:cubicBezTo>
                      <a:cubicBezTo>
                        <a:pt x="39566" y="11642"/>
                        <a:pt x="34911" y="3105"/>
                        <a:pt x="30256" y="2328"/>
                      </a:cubicBezTo>
                      <a:cubicBezTo>
                        <a:pt x="28704" y="2328"/>
                        <a:pt x="27153" y="1552"/>
                        <a:pt x="25601" y="0"/>
                      </a:cubicBezTo>
                      <a:cubicBezTo>
                        <a:pt x="23274" y="2328"/>
                        <a:pt x="21722" y="4657"/>
                        <a:pt x="22498" y="5433"/>
                      </a:cubicBezTo>
                      <a:cubicBezTo>
                        <a:pt x="24050" y="7761"/>
                        <a:pt x="30256" y="10090"/>
                        <a:pt x="27929" y="12418"/>
                      </a:cubicBezTo>
                      <a:cubicBezTo>
                        <a:pt x="25601" y="14747"/>
                        <a:pt x="18619" y="13971"/>
                        <a:pt x="16292" y="11642"/>
                      </a:cubicBezTo>
                      <a:cubicBezTo>
                        <a:pt x="13964" y="9314"/>
                        <a:pt x="6982" y="5433"/>
                        <a:pt x="5430" y="8538"/>
                      </a:cubicBezTo>
                      <a:cubicBezTo>
                        <a:pt x="3879" y="11642"/>
                        <a:pt x="11637" y="17075"/>
                        <a:pt x="10861" y="20956"/>
                      </a:cubicBezTo>
                      <a:cubicBezTo>
                        <a:pt x="10085" y="24837"/>
                        <a:pt x="16292" y="28717"/>
                        <a:pt x="16292" y="33374"/>
                      </a:cubicBezTo>
                      <a:cubicBezTo>
                        <a:pt x="16292" y="38031"/>
                        <a:pt x="25601" y="41136"/>
                        <a:pt x="25601" y="45017"/>
                      </a:cubicBezTo>
                      <a:cubicBezTo>
                        <a:pt x="25601" y="46569"/>
                        <a:pt x="27153" y="49673"/>
                        <a:pt x="28704" y="52778"/>
                      </a:cubicBezTo>
                      <a:cubicBezTo>
                        <a:pt x="36462" y="49673"/>
                        <a:pt x="42669" y="43464"/>
                        <a:pt x="47324" y="41136"/>
                      </a:cubicBezTo>
                      <a:cubicBezTo>
                        <a:pt x="55082" y="37255"/>
                        <a:pt x="51978" y="52778"/>
                        <a:pt x="50427" y="55106"/>
                      </a:cubicBezTo>
                      <a:cubicBezTo>
                        <a:pt x="49651" y="56659"/>
                        <a:pt x="55082" y="60539"/>
                        <a:pt x="61288" y="62868"/>
                      </a:cubicBezTo>
                      <a:cubicBezTo>
                        <a:pt x="61288" y="59763"/>
                        <a:pt x="62064" y="55883"/>
                        <a:pt x="64391" y="53554"/>
                      </a:cubicBezTo>
                      <a:cubicBezTo>
                        <a:pt x="72149" y="44240"/>
                        <a:pt x="77580" y="28717"/>
                        <a:pt x="72925" y="20956"/>
                      </a:cubicBezTo>
                      <a:close/>
                      <a:moveTo>
                        <a:pt x="7758" y="43464"/>
                      </a:moveTo>
                      <a:cubicBezTo>
                        <a:pt x="6206" y="42688"/>
                        <a:pt x="3103" y="40360"/>
                        <a:pt x="0" y="39584"/>
                      </a:cubicBezTo>
                      <a:cubicBezTo>
                        <a:pt x="776" y="42688"/>
                        <a:pt x="776" y="45793"/>
                        <a:pt x="5430" y="48121"/>
                      </a:cubicBezTo>
                      <a:cubicBezTo>
                        <a:pt x="12413" y="51226"/>
                        <a:pt x="2327" y="52778"/>
                        <a:pt x="16292" y="54330"/>
                      </a:cubicBezTo>
                      <a:cubicBezTo>
                        <a:pt x="17067" y="54330"/>
                        <a:pt x="17843" y="54330"/>
                        <a:pt x="18619" y="54330"/>
                      </a:cubicBezTo>
                      <a:cubicBezTo>
                        <a:pt x="19395" y="51226"/>
                        <a:pt x="18619" y="49673"/>
                        <a:pt x="15516" y="45793"/>
                      </a:cubicBezTo>
                      <a:cubicBezTo>
                        <a:pt x="10861" y="41912"/>
                        <a:pt x="10085" y="44240"/>
                        <a:pt x="7758" y="43464"/>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20" name="Forma libre 1419">
                  <a:extLst>
                    <a:ext uri="{FF2B5EF4-FFF2-40B4-BE49-F238E27FC236}">
                      <a16:creationId xmlns:a16="http://schemas.microsoft.com/office/drawing/2014/main" id="{F1F2C610-231C-7684-1663-C08236164559}"/>
                    </a:ext>
                  </a:extLst>
                </p:cNvPr>
                <p:cNvSpPr/>
                <p:nvPr/>
              </p:nvSpPr>
              <p:spPr>
                <a:xfrm>
                  <a:off x="5042321" y="2370784"/>
                  <a:ext cx="222287" cy="158580"/>
                </a:xfrm>
                <a:custGeom>
                  <a:avLst/>
                  <a:gdLst>
                    <a:gd name="connsiteX0" fmla="*/ 214530 w 222287"/>
                    <a:gd name="connsiteY0" fmla="*/ 22551 h 158580"/>
                    <a:gd name="connsiteX1" fmla="*/ 208324 w 222287"/>
                    <a:gd name="connsiteY1" fmla="*/ 17894 h 158580"/>
                    <a:gd name="connsiteX2" fmla="*/ 191256 w 222287"/>
                    <a:gd name="connsiteY2" fmla="*/ 28760 h 158580"/>
                    <a:gd name="connsiteX3" fmla="*/ 183498 w 222287"/>
                    <a:gd name="connsiteY3" fmla="*/ 31864 h 158580"/>
                    <a:gd name="connsiteX4" fmla="*/ 175740 w 222287"/>
                    <a:gd name="connsiteY4" fmla="*/ 31864 h 158580"/>
                    <a:gd name="connsiteX5" fmla="*/ 174964 w 222287"/>
                    <a:gd name="connsiteY5" fmla="*/ 13237 h 158580"/>
                    <a:gd name="connsiteX6" fmla="*/ 168758 w 222287"/>
                    <a:gd name="connsiteY6" fmla="*/ 42 h 158580"/>
                    <a:gd name="connsiteX7" fmla="*/ 154794 w 222287"/>
                    <a:gd name="connsiteY7" fmla="*/ 13237 h 158580"/>
                    <a:gd name="connsiteX8" fmla="*/ 140053 w 222287"/>
                    <a:gd name="connsiteY8" fmla="*/ 20998 h 158580"/>
                    <a:gd name="connsiteX9" fmla="*/ 123762 w 222287"/>
                    <a:gd name="connsiteY9" fmla="*/ 25655 h 158580"/>
                    <a:gd name="connsiteX10" fmla="*/ 110573 w 222287"/>
                    <a:gd name="connsiteY10" fmla="*/ 21774 h 158580"/>
                    <a:gd name="connsiteX11" fmla="*/ 97385 w 222287"/>
                    <a:gd name="connsiteY11" fmla="*/ 17118 h 158580"/>
                    <a:gd name="connsiteX12" fmla="*/ 84196 w 222287"/>
                    <a:gd name="connsiteY12" fmla="*/ 14789 h 158580"/>
                    <a:gd name="connsiteX13" fmla="*/ 71783 w 222287"/>
                    <a:gd name="connsiteY13" fmla="*/ 22551 h 158580"/>
                    <a:gd name="connsiteX14" fmla="*/ 62474 w 222287"/>
                    <a:gd name="connsiteY14" fmla="*/ 38074 h 158580"/>
                    <a:gd name="connsiteX15" fmla="*/ 39976 w 222287"/>
                    <a:gd name="connsiteY15" fmla="*/ 51268 h 158580"/>
                    <a:gd name="connsiteX16" fmla="*/ 26787 w 222287"/>
                    <a:gd name="connsiteY16" fmla="*/ 55925 h 158580"/>
                    <a:gd name="connsiteX17" fmla="*/ 15926 w 222287"/>
                    <a:gd name="connsiteY17" fmla="*/ 52820 h 158580"/>
                    <a:gd name="connsiteX18" fmla="*/ 8944 w 222287"/>
                    <a:gd name="connsiteY18" fmla="*/ 60582 h 158580"/>
                    <a:gd name="connsiteX19" fmla="*/ 2738 w 222287"/>
                    <a:gd name="connsiteY19" fmla="*/ 73000 h 158580"/>
                    <a:gd name="connsiteX20" fmla="*/ 1186 w 222287"/>
                    <a:gd name="connsiteY20" fmla="*/ 86195 h 158580"/>
                    <a:gd name="connsiteX21" fmla="*/ 1186 w 222287"/>
                    <a:gd name="connsiteY21" fmla="*/ 102494 h 158580"/>
                    <a:gd name="connsiteX22" fmla="*/ 3513 w 222287"/>
                    <a:gd name="connsiteY22" fmla="*/ 120345 h 158580"/>
                    <a:gd name="connsiteX23" fmla="*/ 19029 w 222287"/>
                    <a:gd name="connsiteY23" fmla="*/ 128107 h 158580"/>
                    <a:gd name="connsiteX24" fmla="*/ 2738 w 222287"/>
                    <a:gd name="connsiteY24" fmla="*/ 150615 h 158580"/>
                    <a:gd name="connsiteX25" fmla="*/ 5841 w 222287"/>
                    <a:gd name="connsiteY25" fmla="*/ 156048 h 158580"/>
                    <a:gd name="connsiteX26" fmla="*/ 29890 w 222287"/>
                    <a:gd name="connsiteY26" fmla="*/ 158376 h 158580"/>
                    <a:gd name="connsiteX27" fmla="*/ 92730 w 222287"/>
                    <a:gd name="connsiteY27" fmla="*/ 150615 h 158580"/>
                    <a:gd name="connsiteX28" fmla="*/ 91178 w 222287"/>
                    <a:gd name="connsiteY28" fmla="*/ 135092 h 158580"/>
                    <a:gd name="connsiteX29" fmla="*/ 103591 w 222287"/>
                    <a:gd name="connsiteY29" fmla="*/ 127330 h 158580"/>
                    <a:gd name="connsiteX30" fmla="*/ 114452 w 222287"/>
                    <a:gd name="connsiteY30" fmla="*/ 124226 h 158580"/>
                    <a:gd name="connsiteX31" fmla="*/ 130744 w 222287"/>
                    <a:gd name="connsiteY31" fmla="*/ 118793 h 158580"/>
                    <a:gd name="connsiteX32" fmla="*/ 138502 w 222287"/>
                    <a:gd name="connsiteY32" fmla="*/ 111807 h 158580"/>
                    <a:gd name="connsiteX33" fmla="*/ 143932 w 222287"/>
                    <a:gd name="connsiteY33" fmla="*/ 95508 h 158580"/>
                    <a:gd name="connsiteX34" fmla="*/ 154794 w 222287"/>
                    <a:gd name="connsiteY34" fmla="*/ 89299 h 158580"/>
                    <a:gd name="connsiteX35" fmla="*/ 149363 w 222287"/>
                    <a:gd name="connsiteY35" fmla="*/ 79209 h 158580"/>
                    <a:gd name="connsiteX36" fmla="*/ 167206 w 222287"/>
                    <a:gd name="connsiteY36" fmla="*/ 79985 h 158580"/>
                    <a:gd name="connsiteX37" fmla="*/ 168758 w 222287"/>
                    <a:gd name="connsiteY37" fmla="*/ 67567 h 158580"/>
                    <a:gd name="connsiteX38" fmla="*/ 176516 w 222287"/>
                    <a:gd name="connsiteY38" fmla="*/ 56701 h 158580"/>
                    <a:gd name="connsiteX39" fmla="*/ 173413 w 222287"/>
                    <a:gd name="connsiteY39" fmla="*/ 47387 h 158580"/>
                    <a:gd name="connsiteX40" fmla="*/ 175740 w 222287"/>
                    <a:gd name="connsiteY40" fmla="*/ 39626 h 158580"/>
                    <a:gd name="connsiteX41" fmla="*/ 178068 w 222287"/>
                    <a:gd name="connsiteY41" fmla="*/ 38850 h 158580"/>
                    <a:gd name="connsiteX42" fmla="*/ 185826 w 222287"/>
                    <a:gd name="connsiteY42" fmla="*/ 35745 h 158580"/>
                    <a:gd name="connsiteX43" fmla="*/ 206772 w 222287"/>
                    <a:gd name="connsiteY43" fmla="*/ 29536 h 158580"/>
                    <a:gd name="connsiteX44" fmla="*/ 222288 w 222287"/>
                    <a:gd name="connsiteY44" fmla="*/ 24879 h 158580"/>
                    <a:gd name="connsiteX45" fmla="*/ 214530 w 222287"/>
                    <a:gd name="connsiteY45" fmla="*/ 22551 h 158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2287" h="158580">
                      <a:moveTo>
                        <a:pt x="214530" y="22551"/>
                      </a:moveTo>
                      <a:cubicBezTo>
                        <a:pt x="211427" y="23327"/>
                        <a:pt x="212203" y="20222"/>
                        <a:pt x="208324" y="17894"/>
                      </a:cubicBezTo>
                      <a:cubicBezTo>
                        <a:pt x="205220" y="16341"/>
                        <a:pt x="197463" y="24103"/>
                        <a:pt x="191256" y="28760"/>
                      </a:cubicBezTo>
                      <a:cubicBezTo>
                        <a:pt x="188153" y="29536"/>
                        <a:pt x="185826" y="31088"/>
                        <a:pt x="183498" y="31864"/>
                      </a:cubicBezTo>
                      <a:cubicBezTo>
                        <a:pt x="180395" y="32641"/>
                        <a:pt x="177292" y="33417"/>
                        <a:pt x="175740" y="31864"/>
                      </a:cubicBezTo>
                      <a:cubicBezTo>
                        <a:pt x="171861" y="27208"/>
                        <a:pt x="181947" y="16341"/>
                        <a:pt x="174964" y="13237"/>
                      </a:cubicBezTo>
                      <a:cubicBezTo>
                        <a:pt x="167982" y="10132"/>
                        <a:pt x="174189" y="818"/>
                        <a:pt x="168758" y="42"/>
                      </a:cubicBezTo>
                      <a:cubicBezTo>
                        <a:pt x="163327" y="-734"/>
                        <a:pt x="154794" y="9356"/>
                        <a:pt x="154794" y="13237"/>
                      </a:cubicBezTo>
                      <a:cubicBezTo>
                        <a:pt x="154794" y="17894"/>
                        <a:pt x="140053" y="16341"/>
                        <a:pt x="140053" y="20998"/>
                      </a:cubicBezTo>
                      <a:cubicBezTo>
                        <a:pt x="140053" y="25655"/>
                        <a:pt x="126865" y="20222"/>
                        <a:pt x="123762" y="25655"/>
                      </a:cubicBezTo>
                      <a:cubicBezTo>
                        <a:pt x="121434" y="30312"/>
                        <a:pt x="114452" y="21774"/>
                        <a:pt x="110573" y="21774"/>
                      </a:cubicBezTo>
                      <a:cubicBezTo>
                        <a:pt x="105918" y="21774"/>
                        <a:pt x="102815" y="15565"/>
                        <a:pt x="97385" y="17118"/>
                      </a:cubicBezTo>
                      <a:cubicBezTo>
                        <a:pt x="91954" y="18670"/>
                        <a:pt x="88851" y="15565"/>
                        <a:pt x="84196" y="14789"/>
                      </a:cubicBezTo>
                      <a:cubicBezTo>
                        <a:pt x="79541" y="14013"/>
                        <a:pt x="76438" y="24103"/>
                        <a:pt x="71783" y="22551"/>
                      </a:cubicBezTo>
                      <a:cubicBezTo>
                        <a:pt x="67129" y="20998"/>
                        <a:pt x="64025" y="31864"/>
                        <a:pt x="62474" y="38074"/>
                      </a:cubicBezTo>
                      <a:cubicBezTo>
                        <a:pt x="60922" y="44283"/>
                        <a:pt x="39976" y="44283"/>
                        <a:pt x="39976" y="51268"/>
                      </a:cubicBezTo>
                      <a:cubicBezTo>
                        <a:pt x="40752" y="58253"/>
                        <a:pt x="27563" y="60582"/>
                        <a:pt x="26787" y="55925"/>
                      </a:cubicBezTo>
                      <a:cubicBezTo>
                        <a:pt x="25236" y="51268"/>
                        <a:pt x="17478" y="54373"/>
                        <a:pt x="15926" y="52820"/>
                      </a:cubicBezTo>
                      <a:cubicBezTo>
                        <a:pt x="14375" y="51268"/>
                        <a:pt x="8168" y="54373"/>
                        <a:pt x="8944" y="60582"/>
                      </a:cubicBezTo>
                      <a:cubicBezTo>
                        <a:pt x="9720" y="66791"/>
                        <a:pt x="3513" y="70672"/>
                        <a:pt x="2738" y="73000"/>
                      </a:cubicBezTo>
                      <a:cubicBezTo>
                        <a:pt x="1962" y="75329"/>
                        <a:pt x="-1917" y="83090"/>
                        <a:pt x="1186" y="86195"/>
                      </a:cubicBezTo>
                      <a:cubicBezTo>
                        <a:pt x="3513" y="90075"/>
                        <a:pt x="-1917" y="96284"/>
                        <a:pt x="1186" y="102494"/>
                      </a:cubicBezTo>
                      <a:cubicBezTo>
                        <a:pt x="4289" y="109479"/>
                        <a:pt x="2738" y="118017"/>
                        <a:pt x="3513" y="120345"/>
                      </a:cubicBezTo>
                      <a:cubicBezTo>
                        <a:pt x="5065" y="122673"/>
                        <a:pt x="16702" y="121897"/>
                        <a:pt x="19029" y="128107"/>
                      </a:cubicBezTo>
                      <a:cubicBezTo>
                        <a:pt x="21357" y="135092"/>
                        <a:pt x="3513" y="146734"/>
                        <a:pt x="2738" y="150615"/>
                      </a:cubicBezTo>
                      <a:cubicBezTo>
                        <a:pt x="2738" y="152167"/>
                        <a:pt x="4289" y="153719"/>
                        <a:pt x="5841" y="156048"/>
                      </a:cubicBezTo>
                      <a:cubicBezTo>
                        <a:pt x="12823" y="156048"/>
                        <a:pt x="22132" y="157600"/>
                        <a:pt x="29890" y="158376"/>
                      </a:cubicBezTo>
                      <a:cubicBezTo>
                        <a:pt x="39976" y="159928"/>
                        <a:pt x="91954" y="152167"/>
                        <a:pt x="92730" y="150615"/>
                      </a:cubicBezTo>
                      <a:cubicBezTo>
                        <a:pt x="93506" y="149062"/>
                        <a:pt x="91178" y="137420"/>
                        <a:pt x="91178" y="135092"/>
                      </a:cubicBezTo>
                      <a:cubicBezTo>
                        <a:pt x="91954" y="132763"/>
                        <a:pt x="98160" y="127330"/>
                        <a:pt x="103591" y="127330"/>
                      </a:cubicBezTo>
                      <a:cubicBezTo>
                        <a:pt x="109022" y="128107"/>
                        <a:pt x="114452" y="128883"/>
                        <a:pt x="114452" y="124226"/>
                      </a:cubicBezTo>
                      <a:cubicBezTo>
                        <a:pt x="114452" y="120345"/>
                        <a:pt x="129968" y="114912"/>
                        <a:pt x="130744" y="118793"/>
                      </a:cubicBezTo>
                      <a:cubicBezTo>
                        <a:pt x="132295" y="122673"/>
                        <a:pt x="137726" y="121121"/>
                        <a:pt x="138502" y="111807"/>
                      </a:cubicBezTo>
                      <a:cubicBezTo>
                        <a:pt x="139278" y="102494"/>
                        <a:pt x="137726" y="95508"/>
                        <a:pt x="143932" y="95508"/>
                      </a:cubicBezTo>
                      <a:cubicBezTo>
                        <a:pt x="149363" y="94732"/>
                        <a:pt x="154794" y="91628"/>
                        <a:pt x="154794" y="89299"/>
                      </a:cubicBezTo>
                      <a:cubicBezTo>
                        <a:pt x="154018" y="86195"/>
                        <a:pt x="147811" y="80762"/>
                        <a:pt x="149363" y="79209"/>
                      </a:cubicBezTo>
                      <a:cubicBezTo>
                        <a:pt x="150915" y="77657"/>
                        <a:pt x="164879" y="83866"/>
                        <a:pt x="167206" y="79985"/>
                      </a:cubicBezTo>
                      <a:cubicBezTo>
                        <a:pt x="168758" y="76105"/>
                        <a:pt x="166431" y="71448"/>
                        <a:pt x="168758" y="67567"/>
                      </a:cubicBezTo>
                      <a:cubicBezTo>
                        <a:pt x="171085" y="63686"/>
                        <a:pt x="176516" y="59806"/>
                        <a:pt x="176516" y="56701"/>
                      </a:cubicBezTo>
                      <a:cubicBezTo>
                        <a:pt x="175740" y="52820"/>
                        <a:pt x="177292" y="50492"/>
                        <a:pt x="173413" y="47387"/>
                      </a:cubicBezTo>
                      <a:cubicBezTo>
                        <a:pt x="170310" y="44283"/>
                        <a:pt x="171861" y="39626"/>
                        <a:pt x="175740" y="39626"/>
                      </a:cubicBezTo>
                      <a:cubicBezTo>
                        <a:pt x="176516" y="39626"/>
                        <a:pt x="177292" y="38850"/>
                        <a:pt x="178068" y="38850"/>
                      </a:cubicBezTo>
                      <a:cubicBezTo>
                        <a:pt x="181171" y="38074"/>
                        <a:pt x="184274" y="37297"/>
                        <a:pt x="185826" y="35745"/>
                      </a:cubicBezTo>
                      <a:cubicBezTo>
                        <a:pt x="191256" y="31088"/>
                        <a:pt x="202893" y="27984"/>
                        <a:pt x="206772" y="29536"/>
                      </a:cubicBezTo>
                      <a:cubicBezTo>
                        <a:pt x="209875" y="31088"/>
                        <a:pt x="217633" y="29536"/>
                        <a:pt x="222288" y="24879"/>
                      </a:cubicBezTo>
                      <a:cubicBezTo>
                        <a:pt x="219961" y="22551"/>
                        <a:pt x="216082" y="22551"/>
                        <a:pt x="214530" y="2255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21" name="Forma libre 1420">
                  <a:extLst>
                    <a:ext uri="{FF2B5EF4-FFF2-40B4-BE49-F238E27FC236}">
                      <a16:creationId xmlns:a16="http://schemas.microsoft.com/office/drawing/2014/main" id="{AFFB0EB4-EE52-1D2A-5CF6-BADB6FA27504}"/>
                    </a:ext>
                  </a:extLst>
                </p:cNvPr>
                <p:cNvSpPr/>
                <p:nvPr/>
              </p:nvSpPr>
              <p:spPr>
                <a:xfrm>
                  <a:off x="5048937" y="2394887"/>
                  <a:ext cx="257564" cy="233620"/>
                </a:xfrm>
                <a:custGeom>
                  <a:avLst/>
                  <a:gdLst>
                    <a:gd name="connsiteX0" fmla="*/ 245927 w 257564"/>
                    <a:gd name="connsiteY0" fmla="*/ 24061 h 233620"/>
                    <a:gd name="connsiteX1" fmla="*/ 238169 w 257564"/>
                    <a:gd name="connsiteY1" fmla="*/ 12418 h 233620"/>
                    <a:gd name="connsiteX2" fmla="*/ 224205 w 257564"/>
                    <a:gd name="connsiteY2" fmla="*/ 776 h 233620"/>
                    <a:gd name="connsiteX3" fmla="*/ 219550 w 257564"/>
                    <a:gd name="connsiteY3" fmla="*/ 1552 h 233620"/>
                    <a:gd name="connsiteX4" fmla="*/ 216447 w 257564"/>
                    <a:gd name="connsiteY4" fmla="*/ 0 h 233620"/>
                    <a:gd name="connsiteX5" fmla="*/ 200931 w 257564"/>
                    <a:gd name="connsiteY5" fmla="*/ 4657 h 233620"/>
                    <a:gd name="connsiteX6" fmla="*/ 179985 w 257564"/>
                    <a:gd name="connsiteY6" fmla="*/ 10866 h 233620"/>
                    <a:gd name="connsiteX7" fmla="*/ 172227 w 257564"/>
                    <a:gd name="connsiteY7" fmla="*/ 13971 h 233620"/>
                    <a:gd name="connsiteX8" fmla="*/ 169899 w 257564"/>
                    <a:gd name="connsiteY8" fmla="*/ 14747 h 233620"/>
                    <a:gd name="connsiteX9" fmla="*/ 167572 w 257564"/>
                    <a:gd name="connsiteY9" fmla="*/ 22508 h 233620"/>
                    <a:gd name="connsiteX10" fmla="*/ 170675 w 257564"/>
                    <a:gd name="connsiteY10" fmla="*/ 31822 h 233620"/>
                    <a:gd name="connsiteX11" fmla="*/ 162917 w 257564"/>
                    <a:gd name="connsiteY11" fmla="*/ 42688 h 233620"/>
                    <a:gd name="connsiteX12" fmla="*/ 161366 w 257564"/>
                    <a:gd name="connsiteY12" fmla="*/ 55106 h 233620"/>
                    <a:gd name="connsiteX13" fmla="*/ 143522 w 257564"/>
                    <a:gd name="connsiteY13" fmla="*/ 54330 h 233620"/>
                    <a:gd name="connsiteX14" fmla="*/ 148953 w 257564"/>
                    <a:gd name="connsiteY14" fmla="*/ 64420 h 233620"/>
                    <a:gd name="connsiteX15" fmla="*/ 138092 w 257564"/>
                    <a:gd name="connsiteY15" fmla="*/ 70629 h 233620"/>
                    <a:gd name="connsiteX16" fmla="*/ 132661 w 257564"/>
                    <a:gd name="connsiteY16" fmla="*/ 86928 h 233620"/>
                    <a:gd name="connsiteX17" fmla="*/ 124903 w 257564"/>
                    <a:gd name="connsiteY17" fmla="*/ 93914 h 233620"/>
                    <a:gd name="connsiteX18" fmla="*/ 108611 w 257564"/>
                    <a:gd name="connsiteY18" fmla="*/ 99347 h 233620"/>
                    <a:gd name="connsiteX19" fmla="*/ 97750 w 257564"/>
                    <a:gd name="connsiteY19" fmla="*/ 102451 h 233620"/>
                    <a:gd name="connsiteX20" fmla="*/ 85338 w 257564"/>
                    <a:gd name="connsiteY20" fmla="*/ 110213 h 233620"/>
                    <a:gd name="connsiteX21" fmla="*/ 86889 w 257564"/>
                    <a:gd name="connsiteY21" fmla="*/ 125736 h 233620"/>
                    <a:gd name="connsiteX22" fmla="*/ 24050 w 257564"/>
                    <a:gd name="connsiteY22" fmla="*/ 133497 h 233620"/>
                    <a:gd name="connsiteX23" fmla="*/ 0 w 257564"/>
                    <a:gd name="connsiteY23" fmla="*/ 131169 h 233620"/>
                    <a:gd name="connsiteX24" fmla="*/ 6982 w 257564"/>
                    <a:gd name="connsiteY24" fmla="*/ 139706 h 233620"/>
                    <a:gd name="connsiteX25" fmla="*/ 23274 w 257564"/>
                    <a:gd name="connsiteY25" fmla="*/ 152901 h 233620"/>
                    <a:gd name="connsiteX26" fmla="*/ 31032 w 257564"/>
                    <a:gd name="connsiteY26" fmla="*/ 169976 h 233620"/>
                    <a:gd name="connsiteX27" fmla="*/ 34911 w 257564"/>
                    <a:gd name="connsiteY27" fmla="*/ 181618 h 233620"/>
                    <a:gd name="connsiteX28" fmla="*/ 20946 w 257564"/>
                    <a:gd name="connsiteY28" fmla="*/ 186275 h 233620"/>
                    <a:gd name="connsiteX29" fmla="*/ 10861 w 257564"/>
                    <a:gd name="connsiteY29" fmla="*/ 202574 h 233620"/>
                    <a:gd name="connsiteX30" fmla="*/ 11637 w 257564"/>
                    <a:gd name="connsiteY30" fmla="*/ 206455 h 233620"/>
                    <a:gd name="connsiteX31" fmla="*/ 41117 w 257564"/>
                    <a:gd name="connsiteY31" fmla="*/ 204127 h 233620"/>
                    <a:gd name="connsiteX32" fmla="*/ 52754 w 257564"/>
                    <a:gd name="connsiteY32" fmla="*/ 202574 h 233620"/>
                    <a:gd name="connsiteX33" fmla="*/ 77580 w 257564"/>
                    <a:gd name="connsiteY33" fmla="*/ 202574 h 233620"/>
                    <a:gd name="connsiteX34" fmla="*/ 89992 w 257564"/>
                    <a:gd name="connsiteY34" fmla="*/ 206455 h 233620"/>
                    <a:gd name="connsiteX35" fmla="*/ 96975 w 257564"/>
                    <a:gd name="connsiteY35" fmla="*/ 214993 h 233620"/>
                    <a:gd name="connsiteX36" fmla="*/ 100078 w 257564"/>
                    <a:gd name="connsiteY36" fmla="*/ 225859 h 233620"/>
                    <a:gd name="connsiteX37" fmla="*/ 114042 w 257564"/>
                    <a:gd name="connsiteY37" fmla="*/ 232068 h 233620"/>
                    <a:gd name="connsiteX38" fmla="*/ 116369 w 257564"/>
                    <a:gd name="connsiteY38" fmla="*/ 233620 h 233620"/>
                    <a:gd name="connsiteX39" fmla="*/ 117145 w 257564"/>
                    <a:gd name="connsiteY39" fmla="*/ 232844 h 233620"/>
                    <a:gd name="connsiteX40" fmla="*/ 131110 w 257564"/>
                    <a:gd name="connsiteY40" fmla="*/ 222754 h 233620"/>
                    <a:gd name="connsiteX41" fmla="*/ 145850 w 257564"/>
                    <a:gd name="connsiteY41" fmla="*/ 221978 h 233620"/>
                    <a:gd name="connsiteX42" fmla="*/ 157487 w 257564"/>
                    <a:gd name="connsiteY42" fmla="*/ 218873 h 233620"/>
                    <a:gd name="connsiteX43" fmla="*/ 152056 w 257564"/>
                    <a:gd name="connsiteY43" fmla="*/ 204903 h 233620"/>
                    <a:gd name="connsiteX44" fmla="*/ 145074 w 257564"/>
                    <a:gd name="connsiteY44" fmla="*/ 188604 h 233620"/>
                    <a:gd name="connsiteX45" fmla="*/ 134989 w 257564"/>
                    <a:gd name="connsiteY45" fmla="*/ 177738 h 233620"/>
                    <a:gd name="connsiteX46" fmla="*/ 146625 w 257564"/>
                    <a:gd name="connsiteY46" fmla="*/ 162991 h 233620"/>
                    <a:gd name="connsiteX47" fmla="*/ 158262 w 257564"/>
                    <a:gd name="connsiteY47" fmla="*/ 164543 h 233620"/>
                    <a:gd name="connsiteX48" fmla="*/ 169124 w 257564"/>
                    <a:gd name="connsiteY48" fmla="*/ 163767 h 233620"/>
                    <a:gd name="connsiteX49" fmla="*/ 177657 w 257564"/>
                    <a:gd name="connsiteY49" fmla="*/ 152125 h 233620"/>
                    <a:gd name="connsiteX50" fmla="*/ 190846 w 257564"/>
                    <a:gd name="connsiteY50" fmla="*/ 144363 h 233620"/>
                    <a:gd name="connsiteX51" fmla="*/ 197052 w 257564"/>
                    <a:gd name="connsiteY51" fmla="*/ 128064 h 233620"/>
                    <a:gd name="connsiteX52" fmla="*/ 206362 w 257564"/>
                    <a:gd name="connsiteY52" fmla="*/ 120303 h 233620"/>
                    <a:gd name="connsiteX53" fmla="*/ 214120 w 257564"/>
                    <a:gd name="connsiteY53" fmla="*/ 111765 h 233620"/>
                    <a:gd name="connsiteX54" fmla="*/ 217223 w 257564"/>
                    <a:gd name="connsiteY54" fmla="*/ 100123 h 233620"/>
                    <a:gd name="connsiteX55" fmla="*/ 224981 w 257564"/>
                    <a:gd name="connsiteY55" fmla="*/ 88481 h 233620"/>
                    <a:gd name="connsiteX56" fmla="*/ 217223 w 257564"/>
                    <a:gd name="connsiteY56" fmla="*/ 81495 h 233620"/>
                    <a:gd name="connsiteX57" fmla="*/ 207913 w 257564"/>
                    <a:gd name="connsiteY57" fmla="*/ 66749 h 233620"/>
                    <a:gd name="connsiteX58" fmla="*/ 205586 w 257564"/>
                    <a:gd name="connsiteY58" fmla="*/ 52002 h 233620"/>
                    <a:gd name="connsiteX59" fmla="*/ 213344 w 257564"/>
                    <a:gd name="connsiteY59" fmla="*/ 43464 h 233620"/>
                    <a:gd name="connsiteX60" fmla="*/ 236618 w 257564"/>
                    <a:gd name="connsiteY60" fmla="*/ 48121 h 233620"/>
                    <a:gd name="connsiteX61" fmla="*/ 252134 w 257564"/>
                    <a:gd name="connsiteY61" fmla="*/ 41912 h 233620"/>
                    <a:gd name="connsiteX62" fmla="*/ 257564 w 257564"/>
                    <a:gd name="connsiteY62" fmla="*/ 32598 h 233620"/>
                    <a:gd name="connsiteX63" fmla="*/ 245927 w 257564"/>
                    <a:gd name="connsiteY63" fmla="*/ 24061 h 23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57564" h="233620">
                      <a:moveTo>
                        <a:pt x="245927" y="24061"/>
                      </a:moveTo>
                      <a:cubicBezTo>
                        <a:pt x="238945" y="20956"/>
                        <a:pt x="238169" y="14747"/>
                        <a:pt x="238169" y="12418"/>
                      </a:cubicBezTo>
                      <a:cubicBezTo>
                        <a:pt x="238169" y="10866"/>
                        <a:pt x="229636" y="5433"/>
                        <a:pt x="224205" y="776"/>
                      </a:cubicBezTo>
                      <a:cubicBezTo>
                        <a:pt x="223429" y="776"/>
                        <a:pt x="221878" y="1552"/>
                        <a:pt x="219550" y="1552"/>
                      </a:cubicBezTo>
                      <a:cubicBezTo>
                        <a:pt x="218774" y="776"/>
                        <a:pt x="217999" y="0"/>
                        <a:pt x="216447" y="0"/>
                      </a:cubicBezTo>
                      <a:cubicBezTo>
                        <a:pt x="211792" y="4657"/>
                        <a:pt x="204034" y="6209"/>
                        <a:pt x="200931" y="4657"/>
                      </a:cubicBezTo>
                      <a:cubicBezTo>
                        <a:pt x="197052" y="3105"/>
                        <a:pt x="185415" y="6985"/>
                        <a:pt x="179985" y="10866"/>
                      </a:cubicBezTo>
                      <a:cubicBezTo>
                        <a:pt x="177657" y="12418"/>
                        <a:pt x="175330" y="13194"/>
                        <a:pt x="172227" y="13971"/>
                      </a:cubicBezTo>
                      <a:cubicBezTo>
                        <a:pt x="171451" y="14747"/>
                        <a:pt x="170675" y="14747"/>
                        <a:pt x="169899" y="14747"/>
                      </a:cubicBezTo>
                      <a:cubicBezTo>
                        <a:pt x="166020" y="15523"/>
                        <a:pt x="164469" y="19404"/>
                        <a:pt x="167572" y="22508"/>
                      </a:cubicBezTo>
                      <a:cubicBezTo>
                        <a:pt x="170675" y="25613"/>
                        <a:pt x="169899" y="27941"/>
                        <a:pt x="170675" y="31822"/>
                      </a:cubicBezTo>
                      <a:cubicBezTo>
                        <a:pt x="171451" y="35703"/>
                        <a:pt x="165245" y="39584"/>
                        <a:pt x="162917" y="42688"/>
                      </a:cubicBezTo>
                      <a:cubicBezTo>
                        <a:pt x="160590" y="46569"/>
                        <a:pt x="163693" y="51226"/>
                        <a:pt x="161366" y="55106"/>
                      </a:cubicBezTo>
                      <a:cubicBezTo>
                        <a:pt x="159814" y="58987"/>
                        <a:pt x="145850" y="52778"/>
                        <a:pt x="143522" y="54330"/>
                      </a:cubicBezTo>
                      <a:cubicBezTo>
                        <a:pt x="141971" y="55883"/>
                        <a:pt x="148177" y="62092"/>
                        <a:pt x="148953" y="64420"/>
                      </a:cubicBezTo>
                      <a:cubicBezTo>
                        <a:pt x="149729" y="67525"/>
                        <a:pt x="143522" y="70629"/>
                        <a:pt x="138092" y="70629"/>
                      </a:cubicBezTo>
                      <a:cubicBezTo>
                        <a:pt x="132661" y="71405"/>
                        <a:pt x="133437" y="78391"/>
                        <a:pt x="132661" y="86928"/>
                      </a:cubicBezTo>
                      <a:cubicBezTo>
                        <a:pt x="131885" y="96242"/>
                        <a:pt x="126455" y="97794"/>
                        <a:pt x="124903" y="93914"/>
                      </a:cubicBezTo>
                      <a:cubicBezTo>
                        <a:pt x="123352" y="90033"/>
                        <a:pt x="108611" y="95466"/>
                        <a:pt x="108611" y="99347"/>
                      </a:cubicBezTo>
                      <a:cubicBezTo>
                        <a:pt x="108611" y="103227"/>
                        <a:pt x="103181" y="102451"/>
                        <a:pt x="97750" y="102451"/>
                      </a:cubicBezTo>
                      <a:cubicBezTo>
                        <a:pt x="92320" y="101675"/>
                        <a:pt x="86113" y="107884"/>
                        <a:pt x="85338" y="110213"/>
                      </a:cubicBezTo>
                      <a:cubicBezTo>
                        <a:pt x="84562" y="112541"/>
                        <a:pt x="87665" y="124183"/>
                        <a:pt x="86889" y="125736"/>
                      </a:cubicBezTo>
                      <a:cubicBezTo>
                        <a:pt x="86113" y="127288"/>
                        <a:pt x="34135" y="135050"/>
                        <a:pt x="24050" y="133497"/>
                      </a:cubicBezTo>
                      <a:cubicBezTo>
                        <a:pt x="16292" y="131945"/>
                        <a:pt x="6982" y="131169"/>
                        <a:pt x="0" y="131169"/>
                      </a:cubicBezTo>
                      <a:cubicBezTo>
                        <a:pt x="2327" y="133497"/>
                        <a:pt x="6206" y="136602"/>
                        <a:pt x="6982" y="139706"/>
                      </a:cubicBezTo>
                      <a:cubicBezTo>
                        <a:pt x="9309" y="145139"/>
                        <a:pt x="15516" y="149796"/>
                        <a:pt x="23274" y="152901"/>
                      </a:cubicBezTo>
                      <a:cubicBezTo>
                        <a:pt x="31032" y="156005"/>
                        <a:pt x="27153" y="169200"/>
                        <a:pt x="31032" y="169976"/>
                      </a:cubicBezTo>
                      <a:cubicBezTo>
                        <a:pt x="34911" y="171528"/>
                        <a:pt x="39566" y="180842"/>
                        <a:pt x="34911" y="181618"/>
                      </a:cubicBezTo>
                      <a:cubicBezTo>
                        <a:pt x="30256" y="182394"/>
                        <a:pt x="25601" y="183171"/>
                        <a:pt x="20946" y="186275"/>
                      </a:cubicBezTo>
                      <a:cubicBezTo>
                        <a:pt x="16292" y="188604"/>
                        <a:pt x="10085" y="194813"/>
                        <a:pt x="10861" y="202574"/>
                      </a:cubicBezTo>
                      <a:cubicBezTo>
                        <a:pt x="10861" y="203350"/>
                        <a:pt x="10861" y="204903"/>
                        <a:pt x="11637" y="206455"/>
                      </a:cubicBezTo>
                      <a:cubicBezTo>
                        <a:pt x="24050" y="206455"/>
                        <a:pt x="38790" y="206455"/>
                        <a:pt x="41117" y="204127"/>
                      </a:cubicBezTo>
                      <a:cubicBezTo>
                        <a:pt x="43445" y="201022"/>
                        <a:pt x="49651" y="200246"/>
                        <a:pt x="52754" y="202574"/>
                      </a:cubicBezTo>
                      <a:cubicBezTo>
                        <a:pt x="55857" y="204903"/>
                        <a:pt x="71373" y="205679"/>
                        <a:pt x="77580" y="202574"/>
                      </a:cubicBezTo>
                      <a:cubicBezTo>
                        <a:pt x="85338" y="198694"/>
                        <a:pt x="89992" y="202574"/>
                        <a:pt x="89992" y="206455"/>
                      </a:cubicBezTo>
                      <a:cubicBezTo>
                        <a:pt x="89992" y="210336"/>
                        <a:pt x="93871" y="211888"/>
                        <a:pt x="96975" y="214993"/>
                      </a:cubicBezTo>
                      <a:cubicBezTo>
                        <a:pt x="100078" y="218097"/>
                        <a:pt x="97750" y="221978"/>
                        <a:pt x="100078" y="225859"/>
                      </a:cubicBezTo>
                      <a:cubicBezTo>
                        <a:pt x="102405" y="229739"/>
                        <a:pt x="107060" y="228963"/>
                        <a:pt x="114042" y="232068"/>
                      </a:cubicBezTo>
                      <a:cubicBezTo>
                        <a:pt x="114818" y="232844"/>
                        <a:pt x="115594" y="232844"/>
                        <a:pt x="116369" y="233620"/>
                      </a:cubicBezTo>
                      <a:cubicBezTo>
                        <a:pt x="117145" y="232844"/>
                        <a:pt x="117145" y="232844"/>
                        <a:pt x="117145" y="232844"/>
                      </a:cubicBezTo>
                      <a:cubicBezTo>
                        <a:pt x="121024" y="228187"/>
                        <a:pt x="121800" y="221202"/>
                        <a:pt x="131110" y="222754"/>
                      </a:cubicBezTo>
                      <a:cubicBezTo>
                        <a:pt x="141195" y="224306"/>
                        <a:pt x="140419" y="221202"/>
                        <a:pt x="145850" y="221978"/>
                      </a:cubicBezTo>
                      <a:cubicBezTo>
                        <a:pt x="151280" y="223530"/>
                        <a:pt x="155159" y="222754"/>
                        <a:pt x="157487" y="218873"/>
                      </a:cubicBezTo>
                      <a:cubicBezTo>
                        <a:pt x="159814" y="214993"/>
                        <a:pt x="155159" y="208007"/>
                        <a:pt x="152056" y="204903"/>
                      </a:cubicBezTo>
                      <a:cubicBezTo>
                        <a:pt x="148953" y="201798"/>
                        <a:pt x="144298" y="194813"/>
                        <a:pt x="145074" y="188604"/>
                      </a:cubicBezTo>
                      <a:cubicBezTo>
                        <a:pt x="145850" y="182394"/>
                        <a:pt x="134989" y="182394"/>
                        <a:pt x="134989" y="177738"/>
                      </a:cubicBezTo>
                      <a:cubicBezTo>
                        <a:pt x="134989" y="173081"/>
                        <a:pt x="145074" y="164543"/>
                        <a:pt x="146625" y="162991"/>
                      </a:cubicBezTo>
                      <a:cubicBezTo>
                        <a:pt x="148177" y="161438"/>
                        <a:pt x="156711" y="167648"/>
                        <a:pt x="158262" y="164543"/>
                      </a:cubicBezTo>
                      <a:cubicBezTo>
                        <a:pt x="159814" y="160662"/>
                        <a:pt x="166020" y="162991"/>
                        <a:pt x="169124" y="163767"/>
                      </a:cubicBezTo>
                      <a:cubicBezTo>
                        <a:pt x="172227" y="164543"/>
                        <a:pt x="176881" y="157558"/>
                        <a:pt x="177657" y="152125"/>
                      </a:cubicBezTo>
                      <a:cubicBezTo>
                        <a:pt x="178433" y="146692"/>
                        <a:pt x="188518" y="145916"/>
                        <a:pt x="190846" y="144363"/>
                      </a:cubicBezTo>
                      <a:cubicBezTo>
                        <a:pt x="192397" y="142811"/>
                        <a:pt x="195501" y="130393"/>
                        <a:pt x="197052" y="128064"/>
                      </a:cubicBezTo>
                      <a:cubicBezTo>
                        <a:pt x="198604" y="125736"/>
                        <a:pt x="206362" y="127288"/>
                        <a:pt x="206362" y="120303"/>
                      </a:cubicBezTo>
                      <a:cubicBezTo>
                        <a:pt x="206362" y="113317"/>
                        <a:pt x="210241" y="112541"/>
                        <a:pt x="214120" y="111765"/>
                      </a:cubicBezTo>
                      <a:cubicBezTo>
                        <a:pt x="217999" y="110989"/>
                        <a:pt x="216447" y="104780"/>
                        <a:pt x="217223" y="100123"/>
                      </a:cubicBezTo>
                      <a:cubicBezTo>
                        <a:pt x="217999" y="95466"/>
                        <a:pt x="220326" y="89257"/>
                        <a:pt x="224981" y="88481"/>
                      </a:cubicBezTo>
                      <a:cubicBezTo>
                        <a:pt x="229636" y="86928"/>
                        <a:pt x="223429" y="80719"/>
                        <a:pt x="217223" y="81495"/>
                      </a:cubicBezTo>
                      <a:cubicBezTo>
                        <a:pt x="211792" y="83048"/>
                        <a:pt x="207913" y="66749"/>
                        <a:pt x="207913" y="66749"/>
                      </a:cubicBezTo>
                      <a:cubicBezTo>
                        <a:pt x="207913" y="66749"/>
                        <a:pt x="208689" y="53554"/>
                        <a:pt x="205586" y="52002"/>
                      </a:cubicBezTo>
                      <a:cubicBezTo>
                        <a:pt x="202483" y="50450"/>
                        <a:pt x="207137" y="43464"/>
                        <a:pt x="213344" y="43464"/>
                      </a:cubicBezTo>
                      <a:cubicBezTo>
                        <a:pt x="220326" y="43464"/>
                        <a:pt x="232739" y="51226"/>
                        <a:pt x="236618" y="48121"/>
                      </a:cubicBezTo>
                      <a:cubicBezTo>
                        <a:pt x="241273" y="45017"/>
                        <a:pt x="249806" y="43464"/>
                        <a:pt x="252134" y="41912"/>
                      </a:cubicBezTo>
                      <a:cubicBezTo>
                        <a:pt x="253685" y="41136"/>
                        <a:pt x="256789" y="34927"/>
                        <a:pt x="257564" y="32598"/>
                      </a:cubicBezTo>
                      <a:cubicBezTo>
                        <a:pt x="255237" y="28717"/>
                        <a:pt x="250582" y="26389"/>
                        <a:pt x="245927" y="24061"/>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22" name="Forma libre 1421">
                  <a:extLst>
                    <a:ext uri="{FF2B5EF4-FFF2-40B4-BE49-F238E27FC236}">
                      <a16:creationId xmlns:a16="http://schemas.microsoft.com/office/drawing/2014/main" id="{1B39E715-814D-B982-0FDD-DD37449BA590}"/>
                    </a:ext>
                  </a:extLst>
                </p:cNvPr>
                <p:cNvSpPr/>
                <p:nvPr/>
              </p:nvSpPr>
              <p:spPr>
                <a:xfrm>
                  <a:off x="5570483" y="2918671"/>
                  <a:ext cx="711194" cy="253799"/>
                </a:xfrm>
                <a:custGeom>
                  <a:avLst/>
                  <a:gdLst>
                    <a:gd name="connsiteX0" fmla="*/ 47113 w 711194"/>
                    <a:gd name="connsiteY0" fmla="*/ 106447 h 253799"/>
                    <a:gd name="connsiteX1" fmla="*/ 54871 w 711194"/>
                    <a:gd name="connsiteY1" fmla="*/ 114984 h 253799"/>
                    <a:gd name="connsiteX2" fmla="*/ 47113 w 711194"/>
                    <a:gd name="connsiteY2" fmla="*/ 106447 h 253799"/>
                    <a:gd name="connsiteX3" fmla="*/ 198394 w 711194"/>
                    <a:gd name="connsiteY3" fmla="*/ 135164 h 253799"/>
                    <a:gd name="connsiteX4" fmla="*/ 189860 w 711194"/>
                    <a:gd name="connsiteY4" fmla="*/ 139045 h 253799"/>
                    <a:gd name="connsiteX5" fmla="*/ 198394 w 711194"/>
                    <a:gd name="connsiteY5" fmla="*/ 135164 h 253799"/>
                    <a:gd name="connsiteX6" fmla="*/ 24615 w 711194"/>
                    <a:gd name="connsiteY6" fmla="*/ 66863 h 253799"/>
                    <a:gd name="connsiteX7" fmla="*/ 33925 w 711194"/>
                    <a:gd name="connsiteY7" fmla="*/ 79281 h 253799"/>
                    <a:gd name="connsiteX8" fmla="*/ 24615 w 711194"/>
                    <a:gd name="connsiteY8" fmla="*/ 66863 h 253799"/>
                    <a:gd name="connsiteX9" fmla="*/ 372948 w 711194"/>
                    <a:gd name="connsiteY9" fmla="*/ 146030 h 253799"/>
                    <a:gd name="connsiteX10" fmla="*/ 377602 w 711194"/>
                    <a:gd name="connsiteY10" fmla="*/ 162329 h 253799"/>
                    <a:gd name="connsiteX11" fmla="*/ 379154 w 711194"/>
                    <a:gd name="connsiteY11" fmla="*/ 180180 h 253799"/>
                    <a:gd name="connsiteX12" fmla="*/ 386912 w 711194"/>
                    <a:gd name="connsiteY12" fmla="*/ 164658 h 253799"/>
                    <a:gd name="connsiteX13" fmla="*/ 385360 w 711194"/>
                    <a:gd name="connsiteY13" fmla="*/ 135940 h 253799"/>
                    <a:gd name="connsiteX14" fmla="*/ 395446 w 711194"/>
                    <a:gd name="connsiteY14" fmla="*/ 142149 h 253799"/>
                    <a:gd name="connsiteX15" fmla="*/ 403204 w 711194"/>
                    <a:gd name="connsiteY15" fmla="*/ 157672 h 253799"/>
                    <a:gd name="connsiteX16" fmla="*/ 417168 w 711194"/>
                    <a:gd name="connsiteY16" fmla="*/ 159225 h 253799"/>
                    <a:gd name="connsiteX17" fmla="*/ 417944 w 711194"/>
                    <a:gd name="connsiteY17" fmla="*/ 147582 h 253799"/>
                    <a:gd name="connsiteX18" fmla="*/ 414841 w 711194"/>
                    <a:gd name="connsiteY18" fmla="*/ 129731 h 253799"/>
                    <a:gd name="connsiteX19" fmla="*/ 409410 w 711194"/>
                    <a:gd name="connsiteY19" fmla="*/ 116536 h 253799"/>
                    <a:gd name="connsiteX20" fmla="*/ 432684 w 711194"/>
                    <a:gd name="connsiteY20" fmla="*/ 99461 h 253799"/>
                    <a:gd name="connsiteX21" fmla="*/ 400876 w 711194"/>
                    <a:gd name="connsiteY21" fmla="*/ 108775 h 253799"/>
                    <a:gd name="connsiteX22" fmla="*/ 381481 w 711194"/>
                    <a:gd name="connsiteY22" fmla="*/ 93252 h 253799"/>
                    <a:gd name="connsiteX23" fmla="*/ 433460 w 711194"/>
                    <a:gd name="connsiteY23" fmla="*/ 81610 h 253799"/>
                    <a:gd name="connsiteX24" fmla="*/ 460613 w 711194"/>
                    <a:gd name="connsiteY24" fmla="*/ 65311 h 253799"/>
                    <a:gd name="connsiteX25" fmla="*/ 444321 w 711194"/>
                    <a:gd name="connsiteY25" fmla="*/ 71520 h 253799"/>
                    <a:gd name="connsiteX26" fmla="*/ 404755 w 711194"/>
                    <a:gd name="connsiteY26" fmla="*/ 67639 h 253799"/>
                    <a:gd name="connsiteX27" fmla="*/ 386136 w 711194"/>
                    <a:gd name="connsiteY27" fmla="*/ 75401 h 253799"/>
                    <a:gd name="connsiteX28" fmla="*/ 375275 w 711194"/>
                    <a:gd name="connsiteY28" fmla="*/ 98685 h 253799"/>
                    <a:gd name="connsiteX29" fmla="*/ 362862 w 711194"/>
                    <a:gd name="connsiteY29" fmla="*/ 128955 h 253799"/>
                    <a:gd name="connsiteX30" fmla="*/ 372948 w 711194"/>
                    <a:gd name="connsiteY30" fmla="*/ 146030 h 253799"/>
                    <a:gd name="connsiteX31" fmla="*/ 162707 w 711194"/>
                    <a:gd name="connsiteY31" fmla="*/ 157672 h 253799"/>
                    <a:gd name="connsiteX32" fmla="*/ 165034 w 711194"/>
                    <a:gd name="connsiteY32" fmla="*/ 141373 h 253799"/>
                    <a:gd name="connsiteX33" fmla="*/ 171241 w 711194"/>
                    <a:gd name="connsiteY33" fmla="*/ 137492 h 253799"/>
                    <a:gd name="connsiteX34" fmla="*/ 172016 w 711194"/>
                    <a:gd name="connsiteY34" fmla="*/ 128179 h 253799"/>
                    <a:gd name="connsiteX35" fmla="*/ 158828 w 711194"/>
                    <a:gd name="connsiteY35" fmla="*/ 115760 h 253799"/>
                    <a:gd name="connsiteX36" fmla="*/ 157276 w 711194"/>
                    <a:gd name="connsiteY36" fmla="*/ 122746 h 253799"/>
                    <a:gd name="connsiteX37" fmla="*/ 163483 w 711194"/>
                    <a:gd name="connsiteY37" fmla="*/ 130507 h 253799"/>
                    <a:gd name="connsiteX38" fmla="*/ 154173 w 711194"/>
                    <a:gd name="connsiteY38" fmla="*/ 127403 h 253799"/>
                    <a:gd name="connsiteX39" fmla="*/ 144864 w 711194"/>
                    <a:gd name="connsiteY39" fmla="*/ 118865 h 253799"/>
                    <a:gd name="connsiteX40" fmla="*/ 130899 w 711194"/>
                    <a:gd name="connsiteY40" fmla="*/ 104894 h 253799"/>
                    <a:gd name="connsiteX41" fmla="*/ 127796 w 711194"/>
                    <a:gd name="connsiteY41" fmla="*/ 94028 h 253799"/>
                    <a:gd name="connsiteX42" fmla="*/ 120038 w 711194"/>
                    <a:gd name="connsiteY42" fmla="*/ 80058 h 253799"/>
                    <a:gd name="connsiteX43" fmla="*/ 111504 w 711194"/>
                    <a:gd name="connsiteY43" fmla="*/ 73072 h 253799"/>
                    <a:gd name="connsiteX44" fmla="*/ 103746 w 711194"/>
                    <a:gd name="connsiteY44" fmla="*/ 65311 h 253799"/>
                    <a:gd name="connsiteX45" fmla="*/ 94437 w 711194"/>
                    <a:gd name="connsiteY45" fmla="*/ 60654 h 253799"/>
                    <a:gd name="connsiteX46" fmla="*/ 82800 w 711194"/>
                    <a:gd name="connsiteY46" fmla="*/ 55221 h 253799"/>
                    <a:gd name="connsiteX47" fmla="*/ 69611 w 711194"/>
                    <a:gd name="connsiteY47" fmla="*/ 42026 h 253799"/>
                    <a:gd name="connsiteX48" fmla="*/ 43234 w 711194"/>
                    <a:gd name="connsiteY48" fmla="*/ 18742 h 253799"/>
                    <a:gd name="connsiteX49" fmla="*/ 20736 w 711194"/>
                    <a:gd name="connsiteY49" fmla="*/ 7876 h 253799"/>
                    <a:gd name="connsiteX50" fmla="*/ 566 w 711194"/>
                    <a:gd name="connsiteY50" fmla="*/ 1667 h 253799"/>
                    <a:gd name="connsiteX51" fmla="*/ 21512 w 711194"/>
                    <a:gd name="connsiteY51" fmla="*/ 31937 h 253799"/>
                    <a:gd name="connsiteX52" fmla="*/ 42458 w 711194"/>
                    <a:gd name="connsiteY52" fmla="*/ 54445 h 253799"/>
                    <a:gd name="connsiteX53" fmla="*/ 59526 w 711194"/>
                    <a:gd name="connsiteY53" fmla="*/ 85491 h 253799"/>
                    <a:gd name="connsiteX54" fmla="*/ 83575 w 711194"/>
                    <a:gd name="connsiteY54" fmla="*/ 121193 h 253799"/>
                    <a:gd name="connsiteX55" fmla="*/ 106074 w 711194"/>
                    <a:gd name="connsiteY55" fmla="*/ 147582 h 253799"/>
                    <a:gd name="connsiteX56" fmla="*/ 134002 w 711194"/>
                    <a:gd name="connsiteY56" fmla="*/ 172419 h 253799"/>
                    <a:gd name="connsiteX57" fmla="*/ 141760 w 711194"/>
                    <a:gd name="connsiteY57" fmla="*/ 180180 h 253799"/>
                    <a:gd name="connsiteX58" fmla="*/ 158052 w 711194"/>
                    <a:gd name="connsiteY58" fmla="*/ 180957 h 253799"/>
                    <a:gd name="connsiteX59" fmla="*/ 162707 w 711194"/>
                    <a:gd name="connsiteY59" fmla="*/ 157672 h 253799"/>
                    <a:gd name="connsiteX60" fmla="*/ 514918 w 711194"/>
                    <a:gd name="connsiteY60" fmla="*/ 83938 h 253799"/>
                    <a:gd name="connsiteX61" fmla="*/ 520349 w 711194"/>
                    <a:gd name="connsiteY61" fmla="*/ 72296 h 253799"/>
                    <a:gd name="connsiteX62" fmla="*/ 511039 w 711194"/>
                    <a:gd name="connsiteY62" fmla="*/ 68415 h 253799"/>
                    <a:gd name="connsiteX63" fmla="*/ 500178 w 711194"/>
                    <a:gd name="connsiteY63" fmla="*/ 62206 h 253799"/>
                    <a:gd name="connsiteX64" fmla="*/ 508712 w 711194"/>
                    <a:gd name="connsiteY64" fmla="*/ 96357 h 253799"/>
                    <a:gd name="connsiteX65" fmla="*/ 514918 w 711194"/>
                    <a:gd name="connsiteY65" fmla="*/ 83938 h 253799"/>
                    <a:gd name="connsiteX66" fmla="*/ 476904 w 711194"/>
                    <a:gd name="connsiteY66" fmla="*/ 141373 h 253799"/>
                    <a:gd name="connsiteX67" fmla="*/ 495524 w 711194"/>
                    <a:gd name="connsiteY67" fmla="*/ 146806 h 253799"/>
                    <a:gd name="connsiteX68" fmla="*/ 476904 w 711194"/>
                    <a:gd name="connsiteY68" fmla="*/ 141373 h 253799"/>
                    <a:gd name="connsiteX69" fmla="*/ 440442 w 711194"/>
                    <a:gd name="connsiteY69" fmla="*/ 219764 h 253799"/>
                    <a:gd name="connsiteX70" fmla="*/ 407083 w 711194"/>
                    <a:gd name="connsiteY70" fmla="*/ 222868 h 253799"/>
                    <a:gd name="connsiteX71" fmla="*/ 378378 w 711194"/>
                    <a:gd name="connsiteY71" fmla="*/ 226749 h 253799"/>
                    <a:gd name="connsiteX72" fmla="*/ 403980 w 711194"/>
                    <a:gd name="connsiteY72" fmla="*/ 231406 h 253799"/>
                    <a:gd name="connsiteX73" fmla="*/ 435787 w 711194"/>
                    <a:gd name="connsiteY73" fmla="*/ 224421 h 253799"/>
                    <a:gd name="connsiteX74" fmla="*/ 440442 w 711194"/>
                    <a:gd name="connsiteY74" fmla="*/ 219764 h 253799"/>
                    <a:gd name="connsiteX75" fmla="*/ 538968 w 711194"/>
                    <a:gd name="connsiteY75" fmla="*/ 135164 h 253799"/>
                    <a:gd name="connsiteX76" fmla="*/ 508712 w 711194"/>
                    <a:gd name="connsiteY76" fmla="*/ 140597 h 253799"/>
                    <a:gd name="connsiteX77" fmla="*/ 529658 w 711194"/>
                    <a:gd name="connsiteY77" fmla="*/ 143702 h 253799"/>
                    <a:gd name="connsiteX78" fmla="*/ 549829 w 711194"/>
                    <a:gd name="connsiteY78" fmla="*/ 150687 h 253799"/>
                    <a:gd name="connsiteX79" fmla="*/ 538968 w 711194"/>
                    <a:gd name="connsiteY79" fmla="*/ 135164 h 253799"/>
                    <a:gd name="connsiteX80" fmla="*/ 296144 w 711194"/>
                    <a:gd name="connsiteY80" fmla="*/ 214331 h 253799"/>
                    <a:gd name="connsiteX81" fmla="*/ 268991 w 711194"/>
                    <a:gd name="connsiteY81" fmla="*/ 210450 h 253799"/>
                    <a:gd name="connsiteX82" fmla="*/ 284507 w 711194"/>
                    <a:gd name="connsiteY82" fmla="*/ 199584 h 253799"/>
                    <a:gd name="connsiteX83" fmla="*/ 265888 w 711194"/>
                    <a:gd name="connsiteY83" fmla="*/ 198808 h 253799"/>
                    <a:gd name="connsiteX84" fmla="*/ 233304 w 711194"/>
                    <a:gd name="connsiteY84" fmla="*/ 194927 h 253799"/>
                    <a:gd name="connsiteX85" fmla="*/ 199945 w 711194"/>
                    <a:gd name="connsiteY85" fmla="*/ 187166 h 253799"/>
                    <a:gd name="connsiteX86" fmla="*/ 163483 w 711194"/>
                    <a:gd name="connsiteY86" fmla="*/ 185614 h 253799"/>
                    <a:gd name="connsiteX87" fmla="*/ 155725 w 711194"/>
                    <a:gd name="connsiteY87" fmla="*/ 194927 h 253799"/>
                    <a:gd name="connsiteX88" fmla="*/ 167362 w 711194"/>
                    <a:gd name="connsiteY88" fmla="*/ 197256 h 253799"/>
                    <a:gd name="connsiteX89" fmla="*/ 175895 w 711194"/>
                    <a:gd name="connsiteY89" fmla="*/ 205793 h 253799"/>
                    <a:gd name="connsiteX90" fmla="*/ 203824 w 711194"/>
                    <a:gd name="connsiteY90" fmla="*/ 208122 h 253799"/>
                    <a:gd name="connsiteX91" fmla="*/ 233304 w 711194"/>
                    <a:gd name="connsiteY91" fmla="*/ 215883 h 253799"/>
                    <a:gd name="connsiteX92" fmla="*/ 272094 w 711194"/>
                    <a:gd name="connsiteY92" fmla="*/ 222092 h 253799"/>
                    <a:gd name="connsiteX93" fmla="*/ 293040 w 711194"/>
                    <a:gd name="connsiteY93" fmla="*/ 222868 h 253799"/>
                    <a:gd name="connsiteX94" fmla="*/ 311660 w 711194"/>
                    <a:gd name="connsiteY94" fmla="*/ 223645 h 253799"/>
                    <a:gd name="connsiteX95" fmla="*/ 296144 w 711194"/>
                    <a:gd name="connsiteY95" fmla="*/ 214331 h 253799"/>
                    <a:gd name="connsiteX96" fmla="*/ 659216 w 711194"/>
                    <a:gd name="connsiteY96" fmla="*/ 114208 h 253799"/>
                    <a:gd name="connsiteX97" fmla="*/ 645252 w 711194"/>
                    <a:gd name="connsiteY97" fmla="*/ 126626 h 253799"/>
                    <a:gd name="connsiteX98" fmla="*/ 619651 w 711194"/>
                    <a:gd name="connsiteY98" fmla="*/ 142926 h 253799"/>
                    <a:gd name="connsiteX99" fmla="*/ 603359 w 711194"/>
                    <a:gd name="connsiteY99" fmla="*/ 104118 h 253799"/>
                    <a:gd name="connsiteX100" fmla="*/ 567673 w 711194"/>
                    <a:gd name="connsiteY100" fmla="*/ 99461 h 253799"/>
                    <a:gd name="connsiteX101" fmla="*/ 554484 w 711194"/>
                    <a:gd name="connsiteY101" fmla="*/ 109551 h 253799"/>
                    <a:gd name="connsiteX102" fmla="*/ 563018 w 711194"/>
                    <a:gd name="connsiteY102" fmla="*/ 113432 h 253799"/>
                    <a:gd name="connsiteX103" fmla="*/ 571552 w 711194"/>
                    <a:gd name="connsiteY103" fmla="*/ 124298 h 253799"/>
                    <a:gd name="connsiteX104" fmla="*/ 596377 w 711194"/>
                    <a:gd name="connsiteY104" fmla="*/ 125850 h 253799"/>
                    <a:gd name="connsiteX105" fmla="*/ 594825 w 711194"/>
                    <a:gd name="connsiteY105" fmla="*/ 130507 h 253799"/>
                    <a:gd name="connsiteX106" fmla="*/ 581637 w 711194"/>
                    <a:gd name="connsiteY106" fmla="*/ 132836 h 253799"/>
                    <a:gd name="connsiteX107" fmla="*/ 572327 w 711194"/>
                    <a:gd name="connsiteY107" fmla="*/ 135164 h 253799"/>
                    <a:gd name="connsiteX108" fmla="*/ 581637 w 711194"/>
                    <a:gd name="connsiteY108" fmla="*/ 149135 h 253799"/>
                    <a:gd name="connsiteX109" fmla="*/ 592498 w 711194"/>
                    <a:gd name="connsiteY109" fmla="*/ 149135 h 253799"/>
                    <a:gd name="connsiteX110" fmla="*/ 608790 w 711194"/>
                    <a:gd name="connsiteY110" fmla="*/ 153792 h 253799"/>
                    <a:gd name="connsiteX111" fmla="*/ 622754 w 711194"/>
                    <a:gd name="connsiteY111" fmla="*/ 161553 h 253799"/>
                    <a:gd name="connsiteX112" fmla="*/ 666199 w 711194"/>
                    <a:gd name="connsiteY112" fmla="*/ 177076 h 253799"/>
                    <a:gd name="connsiteX113" fmla="*/ 674732 w 711194"/>
                    <a:gd name="connsiteY113" fmla="*/ 194927 h 253799"/>
                    <a:gd name="connsiteX114" fmla="*/ 673957 w 711194"/>
                    <a:gd name="connsiteY114" fmla="*/ 208898 h 253799"/>
                    <a:gd name="connsiteX115" fmla="*/ 659216 w 711194"/>
                    <a:gd name="connsiteY115" fmla="*/ 221316 h 253799"/>
                    <a:gd name="connsiteX116" fmla="*/ 694903 w 711194"/>
                    <a:gd name="connsiteY116" fmla="*/ 219764 h 253799"/>
                    <a:gd name="connsiteX117" fmla="*/ 711195 w 711194"/>
                    <a:gd name="connsiteY117" fmla="*/ 232959 h 253799"/>
                    <a:gd name="connsiteX118" fmla="*/ 711195 w 711194"/>
                    <a:gd name="connsiteY118" fmla="*/ 134388 h 253799"/>
                    <a:gd name="connsiteX119" fmla="*/ 659216 w 711194"/>
                    <a:gd name="connsiteY119" fmla="*/ 114208 h 253799"/>
                    <a:gd name="connsiteX120" fmla="*/ 459061 w 711194"/>
                    <a:gd name="connsiteY120" fmla="*/ 231406 h 253799"/>
                    <a:gd name="connsiteX121" fmla="*/ 453630 w 711194"/>
                    <a:gd name="connsiteY121" fmla="*/ 233734 h 253799"/>
                    <a:gd name="connsiteX122" fmla="*/ 451303 w 711194"/>
                    <a:gd name="connsiteY122" fmla="*/ 238391 h 253799"/>
                    <a:gd name="connsiteX123" fmla="*/ 445872 w 711194"/>
                    <a:gd name="connsiteY123" fmla="*/ 235287 h 253799"/>
                    <a:gd name="connsiteX124" fmla="*/ 438114 w 711194"/>
                    <a:gd name="connsiteY124" fmla="*/ 253138 h 253799"/>
                    <a:gd name="connsiteX125" fmla="*/ 457509 w 711194"/>
                    <a:gd name="connsiteY125" fmla="*/ 242272 h 253799"/>
                    <a:gd name="connsiteX126" fmla="*/ 459837 w 711194"/>
                    <a:gd name="connsiteY126" fmla="*/ 239944 h 253799"/>
                    <a:gd name="connsiteX127" fmla="*/ 461388 w 711194"/>
                    <a:gd name="connsiteY127" fmla="*/ 238391 h 253799"/>
                    <a:gd name="connsiteX128" fmla="*/ 462940 w 711194"/>
                    <a:gd name="connsiteY128" fmla="*/ 237615 h 253799"/>
                    <a:gd name="connsiteX129" fmla="*/ 459061 w 711194"/>
                    <a:gd name="connsiteY129" fmla="*/ 231406 h 253799"/>
                    <a:gd name="connsiteX130" fmla="*/ 331055 w 711194"/>
                    <a:gd name="connsiteY130" fmla="*/ 111880 h 253799"/>
                    <a:gd name="connsiteX131" fmla="*/ 340364 w 711194"/>
                    <a:gd name="connsiteY131" fmla="*/ 87819 h 253799"/>
                    <a:gd name="connsiteX132" fmla="*/ 363638 w 711194"/>
                    <a:gd name="connsiteY132" fmla="*/ 74625 h 253799"/>
                    <a:gd name="connsiteX133" fmla="*/ 352777 w 711194"/>
                    <a:gd name="connsiteY133" fmla="*/ 62206 h 253799"/>
                    <a:gd name="connsiteX134" fmla="*/ 347346 w 711194"/>
                    <a:gd name="connsiteY134" fmla="*/ 49788 h 253799"/>
                    <a:gd name="connsiteX135" fmla="*/ 341916 w 711194"/>
                    <a:gd name="connsiteY135" fmla="*/ 35817 h 253799"/>
                    <a:gd name="connsiteX136" fmla="*/ 342692 w 711194"/>
                    <a:gd name="connsiteY136" fmla="*/ 24175 h 253799"/>
                    <a:gd name="connsiteX137" fmla="*/ 345019 w 711194"/>
                    <a:gd name="connsiteY137" fmla="*/ 22623 h 253799"/>
                    <a:gd name="connsiteX138" fmla="*/ 337261 w 711194"/>
                    <a:gd name="connsiteY138" fmla="*/ 20294 h 253799"/>
                    <a:gd name="connsiteX139" fmla="*/ 313211 w 711194"/>
                    <a:gd name="connsiteY139" fmla="*/ 30384 h 253799"/>
                    <a:gd name="connsiteX140" fmla="*/ 303902 w 711194"/>
                    <a:gd name="connsiteY140" fmla="*/ 44355 h 253799"/>
                    <a:gd name="connsiteX141" fmla="*/ 299247 w 711194"/>
                    <a:gd name="connsiteY141" fmla="*/ 59102 h 253799"/>
                    <a:gd name="connsiteX142" fmla="*/ 285282 w 711194"/>
                    <a:gd name="connsiteY142" fmla="*/ 68415 h 253799"/>
                    <a:gd name="connsiteX143" fmla="*/ 270543 w 711194"/>
                    <a:gd name="connsiteY143" fmla="*/ 65311 h 253799"/>
                    <a:gd name="connsiteX144" fmla="*/ 255027 w 711194"/>
                    <a:gd name="connsiteY144" fmla="*/ 71520 h 253799"/>
                    <a:gd name="connsiteX145" fmla="*/ 234856 w 711194"/>
                    <a:gd name="connsiteY145" fmla="*/ 73072 h 253799"/>
                    <a:gd name="connsiteX146" fmla="*/ 221668 w 711194"/>
                    <a:gd name="connsiteY146" fmla="*/ 66863 h 253799"/>
                    <a:gd name="connsiteX147" fmla="*/ 217012 w 711194"/>
                    <a:gd name="connsiteY147" fmla="*/ 56773 h 253799"/>
                    <a:gd name="connsiteX148" fmla="*/ 215461 w 711194"/>
                    <a:gd name="connsiteY148" fmla="*/ 56773 h 253799"/>
                    <a:gd name="connsiteX149" fmla="*/ 205376 w 711194"/>
                    <a:gd name="connsiteY149" fmla="*/ 78505 h 253799"/>
                    <a:gd name="connsiteX150" fmla="*/ 213910 w 711194"/>
                    <a:gd name="connsiteY150" fmla="*/ 100237 h 253799"/>
                    <a:gd name="connsiteX151" fmla="*/ 227098 w 711194"/>
                    <a:gd name="connsiteY151" fmla="*/ 115760 h 253799"/>
                    <a:gd name="connsiteX152" fmla="*/ 241838 w 711194"/>
                    <a:gd name="connsiteY152" fmla="*/ 136716 h 253799"/>
                    <a:gd name="connsiteX153" fmla="*/ 254251 w 711194"/>
                    <a:gd name="connsiteY153" fmla="*/ 142926 h 253799"/>
                    <a:gd name="connsiteX154" fmla="*/ 275197 w 711194"/>
                    <a:gd name="connsiteY154" fmla="*/ 140597 h 253799"/>
                    <a:gd name="connsiteX155" fmla="*/ 295368 w 711194"/>
                    <a:gd name="connsiteY155" fmla="*/ 149911 h 253799"/>
                    <a:gd name="connsiteX156" fmla="*/ 317866 w 711194"/>
                    <a:gd name="connsiteY156" fmla="*/ 146030 h 253799"/>
                    <a:gd name="connsiteX157" fmla="*/ 331055 w 711194"/>
                    <a:gd name="connsiteY157" fmla="*/ 111880 h 253799"/>
                    <a:gd name="connsiteX158" fmla="*/ 365965 w 711194"/>
                    <a:gd name="connsiteY158" fmla="*/ 241496 h 253799"/>
                    <a:gd name="connsiteX159" fmla="*/ 379930 w 711194"/>
                    <a:gd name="connsiteY159" fmla="*/ 248481 h 253799"/>
                    <a:gd name="connsiteX160" fmla="*/ 394670 w 711194"/>
                    <a:gd name="connsiteY160" fmla="*/ 249257 h 253799"/>
                    <a:gd name="connsiteX161" fmla="*/ 365965 w 711194"/>
                    <a:gd name="connsiteY161" fmla="*/ 241496 h 253799"/>
                    <a:gd name="connsiteX162" fmla="*/ 342692 w 711194"/>
                    <a:gd name="connsiteY162" fmla="*/ 218988 h 253799"/>
                    <a:gd name="connsiteX163" fmla="*/ 328727 w 711194"/>
                    <a:gd name="connsiteY163" fmla="*/ 220540 h 253799"/>
                    <a:gd name="connsiteX164" fmla="*/ 320969 w 711194"/>
                    <a:gd name="connsiteY164" fmla="*/ 229078 h 253799"/>
                    <a:gd name="connsiteX165" fmla="*/ 343467 w 711194"/>
                    <a:gd name="connsiteY165" fmla="*/ 232959 h 253799"/>
                    <a:gd name="connsiteX166" fmla="*/ 365965 w 711194"/>
                    <a:gd name="connsiteY166" fmla="*/ 226749 h 253799"/>
                    <a:gd name="connsiteX167" fmla="*/ 342692 w 711194"/>
                    <a:gd name="connsiteY167" fmla="*/ 218988 h 25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Lst>
                  <a:rect l="l" t="t" r="r" b="b"/>
                  <a:pathLst>
                    <a:path w="711194" h="253799">
                      <a:moveTo>
                        <a:pt x="47113" y="106447"/>
                      </a:moveTo>
                      <a:cubicBezTo>
                        <a:pt x="46337" y="108775"/>
                        <a:pt x="50992" y="118089"/>
                        <a:pt x="54871" y="114984"/>
                      </a:cubicBezTo>
                      <a:cubicBezTo>
                        <a:pt x="57974" y="112656"/>
                        <a:pt x="50216" y="99461"/>
                        <a:pt x="47113" y="106447"/>
                      </a:cubicBezTo>
                      <a:close/>
                      <a:moveTo>
                        <a:pt x="198394" y="135164"/>
                      </a:moveTo>
                      <a:cubicBezTo>
                        <a:pt x="198394" y="131283"/>
                        <a:pt x="186757" y="132836"/>
                        <a:pt x="189860" y="139045"/>
                      </a:cubicBezTo>
                      <a:cubicBezTo>
                        <a:pt x="193739" y="144478"/>
                        <a:pt x="198394" y="139045"/>
                        <a:pt x="198394" y="135164"/>
                      </a:cubicBezTo>
                      <a:close/>
                      <a:moveTo>
                        <a:pt x="24615" y="66863"/>
                      </a:moveTo>
                      <a:cubicBezTo>
                        <a:pt x="23839" y="71520"/>
                        <a:pt x="28494" y="84715"/>
                        <a:pt x="33925" y="79281"/>
                      </a:cubicBezTo>
                      <a:cubicBezTo>
                        <a:pt x="40131" y="73848"/>
                        <a:pt x="26167" y="62206"/>
                        <a:pt x="24615" y="66863"/>
                      </a:cubicBezTo>
                      <a:close/>
                      <a:moveTo>
                        <a:pt x="372948" y="146030"/>
                      </a:moveTo>
                      <a:cubicBezTo>
                        <a:pt x="379930" y="146806"/>
                        <a:pt x="379154" y="156896"/>
                        <a:pt x="377602" y="162329"/>
                      </a:cubicBezTo>
                      <a:cubicBezTo>
                        <a:pt x="376051" y="168538"/>
                        <a:pt x="373723" y="182509"/>
                        <a:pt x="379154" y="180180"/>
                      </a:cubicBezTo>
                      <a:cubicBezTo>
                        <a:pt x="386912" y="177076"/>
                        <a:pt x="390791" y="168538"/>
                        <a:pt x="386912" y="164658"/>
                      </a:cubicBezTo>
                      <a:cubicBezTo>
                        <a:pt x="383033" y="161553"/>
                        <a:pt x="383033" y="141373"/>
                        <a:pt x="385360" y="135940"/>
                      </a:cubicBezTo>
                      <a:cubicBezTo>
                        <a:pt x="386912" y="130507"/>
                        <a:pt x="399325" y="134388"/>
                        <a:pt x="395446" y="142149"/>
                      </a:cubicBezTo>
                      <a:cubicBezTo>
                        <a:pt x="391567" y="149911"/>
                        <a:pt x="403204" y="149135"/>
                        <a:pt x="403204" y="157672"/>
                      </a:cubicBezTo>
                      <a:cubicBezTo>
                        <a:pt x="403204" y="166210"/>
                        <a:pt x="410186" y="161553"/>
                        <a:pt x="417168" y="159225"/>
                      </a:cubicBezTo>
                      <a:cubicBezTo>
                        <a:pt x="424926" y="156896"/>
                        <a:pt x="423375" y="153015"/>
                        <a:pt x="417944" y="147582"/>
                      </a:cubicBezTo>
                      <a:cubicBezTo>
                        <a:pt x="412513" y="142149"/>
                        <a:pt x="421823" y="134388"/>
                        <a:pt x="414841" y="129731"/>
                      </a:cubicBezTo>
                      <a:cubicBezTo>
                        <a:pt x="407859" y="125074"/>
                        <a:pt x="403204" y="118089"/>
                        <a:pt x="409410" y="116536"/>
                      </a:cubicBezTo>
                      <a:cubicBezTo>
                        <a:pt x="415617" y="114984"/>
                        <a:pt x="435012" y="104118"/>
                        <a:pt x="432684" y="99461"/>
                      </a:cubicBezTo>
                      <a:cubicBezTo>
                        <a:pt x="430356" y="94804"/>
                        <a:pt x="403204" y="100237"/>
                        <a:pt x="400876" y="108775"/>
                      </a:cubicBezTo>
                      <a:cubicBezTo>
                        <a:pt x="398549" y="117313"/>
                        <a:pt x="379154" y="107999"/>
                        <a:pt x="381481" y="93252"/>
                      </a:cubicBezTo>
                      <a:cubicBezTo>
                        <a:pt x="383809" y="79281"/>
                        <a:pt x="421823" y="76953"/>
                        <a:pt x="433460" y="81610"/>
                      </a:cubicBezTo>
                      <a:cubicBezTo>
                        <a:pt x="444321" y="87043"/>
                        <a:pt x="456734" y="73072"/>
                        <a:pt x="460613" y="65311"/>
                      </a:cubicBezTo>
                      <a:cubicBezTo>
                        <a:pt x="464492" y="57549"/>
                        <a:pt x="452079" y="66863"/>
                        <a:pt x="444321" y="71520"/>
                      </a:cubicBezTo>
                      <a:cubicBezTo>
                        <a:pt x="436563" y="76953"/>
                        <a:pt x="415617" y="70744"/>
                        <a:pt x="404755" y="67639"/>
                      </a:cubicBezTo>
                      <a:cubicBezTo>
                        <a:pt x="393894" y="63758"/>
                        <a:pt x="394670" y="73848"/>
                        <a:pt x="386136" y="75401"/>
                      </a:cubicBezTo>
                      <a:cubicBezTo>
                        <a:pt x="377602" y="76953"/>
                        <a:pt x="379154" y="96357"/>
                        <a:pt x="375275" y="98685"/>
                      </a:cubicBezTo>
                      <a:cubicBezTo>
                        <a:pt x="371396" y="101014"/>
                        <a:pt x="371396" y="114984"/>
                        <a:pt x="362862" y="128955"/>
                      </a:cubicBezTo>
                      <a:cubicBezTo>
                        <a:pt x="355104" y="143702"/>
                        <a:pt x="365965" y="145254"/>
                        <a:pt x="372948" y="146030"/>
                      </a:cubicBezTo>
                      <a:close/>
                      <a:moveTo>
                        <a:pt x="162707" y="157672"/>
                      </a:moveTo>
                      <a:cubicBezTo>
                        <a:pt x="161931" y="151463"/>
                        <a:pt x="165034" y="144478"/>
                        <a:pt x="165034" y="141373"/>
                      </a:cubicBezTo>
                      <a:cubicBezTo>
                        <a:pt x="165034" y="138269"/>
                        <a:pt x="167362" y="136716"/>
                        <a:pt x="171241" y="137492"/>
                      </a:cubicBezTo>
                      <a:cubicBezTo>
                        <a:pt x="175120" y="138269"/>
                        <a:pt x="175120" y="128955"/>
                        <a:pt x="172016" y="128179"/>
                      </a:cubicBezTo>
                      <a:cubicBezTo>
                        <a:pt x="168913" y="127403"/>
                        <a:pt x="166586" y="115760"/>
                        <a:pt x="158828" y="115760"/>
                      </a:cubicBezTo>
                      <a:cubicBezTo>
                        <a:pt x="151070" y="115760"/>
                        <a:pt x="152621" y="121969"/>
                        <a:pt x="157276" y="122746"/>
                      </a:cubicBezTo>
                      <a:cubicBezTo>
                        <a:pt x="161931" y="123522"/>
                        <a:pt x="165034" y="126626"/>
                        <a:pt x="163483" y="130507"/>
                      </a:cubicBezTo>
                      <a:cubicBezTo>
                        <a:pt x="161931" y="133612"/>
                        <a:pt x="160379" y="127403"/>
                        <a:pt x="154173" y="127403"/>
                      </a:cubicBezTo>
                      <a:cubicBezTo>
                        <a:pt x="147967" y="128179"/>
                        <a:pt x="151846" y="119641"/>
                        <a:pt x="144864" y="118865"/>
                      </a:cubicBezTo>
                      <a:cubicBezTo>
                        <a:pt x="137106" y="118089"/>
                        <a:pt x="138657" y="104894"/>
                        <a:pt x="130899" y="104894"/>
                      </a:cubicBezTo>
                      <a:cubicBezTo>
                        <a:pt x="123141" y="104894"/>
                        <a:pt x="122365" y="98685"/>
                        <a:pt x="127796" y="94028"/>
                      </a:cubicBezTo>
                      <a:cubicBezTo>
                        <a:pt x="133227" y="89371"/>
                        <a:pt x="120038" y="85491"/>
                        <a:pt x="120038" y="80058"/>
                      </a:cubicBezTo>
                      <a:cubicBezTo>
                        <a:pt x="120038" y="74625"/>
                        <a:pt x="111504" y="77729"/>
                        <a:pt x="111504" y="73072"/>
                      </a:cubicBezTo>
                      <a:cubicBezTo>
                        <a:pt x="111504" y="68415"/>
                        <a:pt x="107625" y="70744"/>
                        <a:pt x="103746" y="65311"/>
                      </a:cubicBezTo>
                      <a:cubicBezTo>
                        <a:pt x="99867" y="59878"/>
                        <a:pt x="97540" y="64535"/>
                        <a:pt x="94437" y="60654"/>
                      </a:cubicBezTo>
                      <a:cubicBezTo>
                        <a:pt x="90558" y="56773"/>
                        <a:pt x="85903" y="54445"/>
                        <a:pt x="82800" y="55221"/>
                      </a:cubicBezTo>
                      <a:cubicBezTo>
                        <a:pt x="79696" y="56773"/>
                        <a:pt x="71938" y="49012"/>
                        <a:pt x="69611" y="42026"/>
                      </a:cubicBezTo>
                      <a:cubicBezTo>
                        <a:pt x="67284" y="35817"/>
                        <a:pt x="46337" y="26504"/>
                        <a:pt x="43234" y="18742"/>
                      </a:cubicBezTo>
                      <a:cubicBezTo>
                        <a:pt x="40131" y="10981"/>
                        <a:pt x="33149" y="7876"/>
                        <a:pt x="20736" y="7876"/>
                      </a:cubicBezTo>
                      <a:cubicBezTo>
                        <a:pt x="8324" y="8652"/>
                        <a:pt x="3668" y="-4542"/>
                        <a:pt x="566" y="1667"/>
                      </a:cubicBezTo>
                      <a:cubicBezTo>
                        <a:pt x="-3313" y="9428"/>
                        <a:pt x="13754" y="27280"/>
                        <a:pt x="21512" y="31937"/>
                      </a:cubicBezTo>
                      <a:cubicBezTo>
                        <a:pt x="29270" y="36593"/>
                        <a:pt x="33149" y="52892"/>
                        <a:pt x="42458" y="54445"/>
                      </a:cubicBezTo>
                      <a:cubicBezTo>
                        <a:pt x="51768" y="55221"/>
                        <a:pt x="52544" y="84715"/>
                        <a:pt x="59526" y="85491"/>
                      </a:cubicBezTo>
                      <a:cubicBezTo>
                        <a:pt x="66508" y="87043"/>
                        <a:pt x="81248" y="109551"/>
                        <a:pt x="83575" y="121193"/>
                      </a:cubicBezTo>
                      <a:cubicBezTo>
                        <a:pt x="85903" y="132836"/>
                        <a:pt x="101419" y="139045"/>
                        <a:pt x="106074" y="147582"/>
                      </a:cubicBezTo>
                      <a:cubicBezTo>
                        <a:pt x="111504" y="156120"/>
                        <a:pt x="131675" y="168538"/>
                        <a:pt x="134002" y="172419"/>
                      </a:cubicBezTo>
                      <a:cubicBezTo>
                        <a:pt x="137106" y="176300"/>
                        <a:pt x="139433" y="184061"/>
                        <a:pt x="141760" y="180180"/>
                      </a:cubicBezTo>
                      <a:cubicBezTo>
                        <a:pt x="144088" y="176300"/>
                        <a:pt x="153397" y="180180"/>
                        <a:pt x="158052" y="180957"/>
                      </a:cubicBezTo>
                      <a:cubicBezTo>
                        <a:pt x="161155" y="181733"/>
                        <a:pt x="162707" y="164658"/>
                        <a:pt x="162707" y="157672"/>
                      </a:cubicBezTo>
                      <a:close/>
                      <a:moveTo>
                        <a:pt x="514918" y="83938"/>
                      </a:moveTo>
                      <a:cubicBezTo>
                        <a:pt x="525004" y="84715"/>
                        <a:pt x="520349" y="78505"/>
                        <a:pt x="520349" y="72296"/>
                      </a:cubicBezTo>
                      <a:cubicBezTo>
                        <a:pt x="520349" y="66087"/>
                        <a:pt x="511039" y="71520"/>
                        <a:pt x="511039" y="68415"/>
                      </a:cubicBezTo>
                      <a:cubicBezTo>
                        <a:pt x="511039" y="65311"/>
                        <a:pt x="507936" y="52116"/>
                        <a:pt x="500178" y="62206"/>
                      </a:cubicBezTo>
                      <a:cubicBezTo>
                        <a:pt x="492420" y="72296"/>
                        <a:pt x="502505" y="97133"/>
                        <a:pt x="508712" y="96357"/>
                      </a:cubicBezTo>
                      <a:cubicBezTo>
                        <a:pt x="514142" y="95581"/>
                        <a:pt x="504833" y="83162"/>
                        <a:pt x="514918" y="83938"/>
                      </a:cubicBezTo>
                      <a:close/>
                      <a:moveTo>
                        <a:pt x="476904" y="141373"/>
                      </a:moveTo>
                      <a:cubicBezTo>
                        <a:pt x="478456" y="149135"/>
                        <a:pt x="492420" y="153015"/>
                        <a:pt x="495524" y="146806"/>
                      </a:cubicBezTo>
                      <a:cubicBezTo>
                        <a:pt x="499403" y="140597"/>
                        <a:pt x="474577" y="132836"/>
                        <a:pt x="476904" y="141373"/>
                      </a:cubicBezTo>
                      <a:close/>
                      <a:moveTo>
                        <a:pt x="440442" y="219764"/>
                      </a:moveTo>
                      <a:cubicBezTo>
                        <a:pt x="428029" y="218212"/>
                        <a:pt x="419496" y="227525"/>
                        <a:pt x="407083" y="222868"/>
                      </a:cubicBezTo>
                      <a:cubicBezTo>
                        <a:pt x="394670" y="218212"/>
                        <a:pt x="376051" y="222868"/>
                        <a:pt x="378378" y="226749"/>
                      </a:cubicBezTo>
                      <a:cubicBezTo>
                        <a:pt x="379930" y="230630"/>
                        <a:pt x="391567" y="230630"/>
                        <a:pt x="403980" y="231406"/>
                      </a:cubicBezTo>
                      <a:cubicBezTo>
                        <a:pt x="416392" y="232182"/>
                        <a:pt x="427254" y="225197"/>
                        <a:pt x="435787" y="224421"/>
                      </a:cubicBezTo>
                      <a:cubicBezTo>
                        <a:pt x="443545" y="223645"/>
                        <a:pt x="452855" y="221316"/>
                        <a:pt x="440442" y="219764"/>
                      </a:cubicBezTo>
                      <a:close/>
                      <a:moveTo>
                        <a:pt x="538968" y="135164"/>
                      </a:moveTo>
                      <a:cubicBezTo>
                        <a:pt x="527331" y="131283"/>
                        <a:pt x="506384" y="134388"/>
                        <a:pt x="508712" y="140597"/>
                      </a:cubicBezTo>
                      <a:cubicBezTo>
                        <a:pt x="510263" y="146030"/>
                        <a:pt x="520349" y="143702"/>
                        <a:pt x="529658" y="143702"/>
                      </a:cubicBezTo>
                      <a:cubicBezTo>
                        <a:pt x="538968" y="143702"/>
                        <a:pt x="544399" y="150687"/>
                        <a:pt x="549829" y="150687"/>
                      </a:cubicBezTo>
                      <a:cubicBezTo>
                        <a:pt x="554484" y="150687"/>
                        <a:pt x="551381" y="139045"/>
                        <a:pt x="538968" y="135164"/>
                      </a:cubicBezTo>
                      <a:close/>
                      <a:moveTo>
                        <a:pt x="296144" y="214331"/>
                      </a:moveTo>
                      <a:cubicBezTo>
                        <a:pt x="295368" y="208898"/>
                        <a:pt x="277525" y="213555"/>
                        <a:pt x="268991" y="210450"/>
                      </a:cubicBezTo>
                      <a:cubicBezTo>
                        <a:pt x="260457" y="206569"/>
                        <a:pt x="278301" y="203465"/>
                        <a:pt x="284507" y="199584"/>
                      </a:cubicBezTo>
                      <a:cubicBezTo>
                        <a:pt x="290713" y="195703"/>
                        <a:pt x="280628" y="194151"/>
                        <a:pt x="265888" y="198808"/>
                      </a:cubicBezTo>
                      <a:cubicBezTo>
                        <a:pt x="251148" y="203465"/>
                        <a:pt x="234080" y="188718"/>
                        <a:pt x="233304" y="194927"/>
                      </a:cubicBezTo>
                      <a:cubicBezTo>
                        <a:pt x="232528" y="201136"/>
                        <a:pt x="206927" y="191823"/>
                        <a:pt x="199945" y="187166"/>
                      </a:cubicBezTo>
                      <a:cubicBezTo>
                        <a:pt x="193739" y="182509"/>
                        <a:pt x="168913" y="176300"/>
                        <a:pt x="163483" y="185614"/>
                      </a:cubicBezTo>
                      <a:cubicBezTo>
                        <a:pt x="158052" y="194151"/>
                        <a:pt x="154173" y="186390"/>
                        <a:pt x="155725" y="194927"/>
                      </a:cubicBezTo>
                      <a:cubicBezTo>
                        <a:pt x="157276" y="200360"/>
                        <a:pt x="163483" y="197256"/>
                        <a:pt x="167362" y="197256"/>
                      </a:cubicBezTo>
                      <a:cubicBezTo>
                        <a:pt x="171241" y="197256"/>
                        <a:pt x="169689" y="205017"/>
                        <a:pt x="175895" y="205793"/>
                      </a:cubicBezTo>
                      <a:cubicBezTo>
                        <a:pt x="182102" y="206569"/>
                        <a:pt x="201497" y="212002"/>
                        <a:pt x="203824" y="208122"/>
                      </a:cubicBezTo>
                      <a:cubicBezTo>
                        <a:pt x="205376" y="204241"/>
                        <a:pt x="223995" y="208122"/>
                        <a:pt x="233304" y="215883"/>
                      </a:cubicBezTo>
                      <a:cubicBezTo>
                        <a:pt x="242614" y="223645"/>
                        <a:pt x="263560" y="223645"/>
                        <a:pt x="272094" y="222092"/>
                      </a:cubicBezTo>
                      <a:cubicBezTo>
                        <a:pt x="280628" y="220540"/>
                        <a:pt x="289938" y="227525"/>
                        <a:pt x="293040" y="222868"/>
                      </a:cubicBezTo>
                      <a:cubicBezTo>
                        <a:pt x="296144" y="218212"/>
                        <a:pt x="302350" y="230630"/>
                        <a:pt x="311660" y="223645"/>
                      </a:cubicBezTo>
                      <a:cubicBezTo>
                        <a:pt x="320969" y="217435"/>
                        <a:pt x="296919" y="220540"/>
                        <a:pt x="296144" y="214331"/>
                      </a:cubicBezTo>
                      <a:close/>
                      <a:moveTo>
                        <a:pt x="659216" y="114208"/>
                      </a:moveTo>
                      <a:cubicBezTo>
                        <a:pt x="652235" y="114984"/>
                        <a:pt x="651458" y="126626"/>
                        <a:pt x="645252" y="126626"/>
                      </a:cubicBezTo>
                      <a:cubicBezTo>
                        <a:pt x="639046" y="126626"/>
                        <a:pt x="631288" y="139045"/>
                        <a:pt x="619651" y="142926"/>
                      </a:cubicBezTo>
                      <a:cubicBezTo>
                        <a:pt x="608790" y="146806"/>
                        <a:pt x="608014" y="111103"/>
                        <a:pt x="603359" y="104118"/>
                      </a:cubicBezTo>
                      <a:cubicBezTo>
                        <a:pt x="597929" y="97133"/>
                        <a:pt x="570776" y="91700"/>
                        <a:pt x="567673" y="99461"/>
                      </a:cubicBezTo>
                      <a:cubicBezTo>
                        <a:pt x="564569" y="107223"/>
                        <a:pt x="555260" y="103342"/>
                        <a:pt x="554484" y="109551"/>
                      </a:cubicBezTo>
                      <a:cubicBezTo>
                        <a:pt x="553708" y="115760"/>
                        <a:pt x="556811" y="113432"/>
                        <a:pt x="563018" y="113432"/>
                      </a:cubicBezTo>
                      <a:cubicBezTo>
                        <a:pt x="569224" y="113432"/>
                        <a:pt x="569224" y="118089"/>
                        <a:pt x="571552" y="124298"/>
                      </a:cubicBezTo>
                      <a:cubicBezTo>
                        <a:pt x="574655" y="130507"/>
                        <a:pt x="590946" y="125850"/>
                        <a:pt x="596377" y="125850"/>
                      </a:cubicBezTo>
                      <a:cubicBezTo>
                        <a:pt x="601808" y="125074"/>
                        <a:pt x="602583" y="133612"/>
                        <a:pt x="594825" y="130507"/>
                      </a:cubicBezTo>
                      <a:cubicBezTo>
                        <a:pt x="587067" y="127403"/>
                        <a:pt x="587067" y="134388"/>
                        <a:pt x="581637" y="132836"/>
                      </a:cubicBezTo>
                      <a:cubicBezTo>
                        <a:pt x="576206" y="131283"/>
                        <a:pt x="568448" y="132059"/>
                        <a:pt x="572327" y="135164"/>
                      </a:cubicBezTo>
                      <a:cubicBezTo>
                        <a:pt x="576206" y="138269"/>
                        <a:pt x="581637" y="141373"/>
                        <a:pt x="581637" y="149135"/>
                      </a:cubicBezTo>
                      <a:cubicBezTo>
                        <a:pt x="581637" y="156896"/>
                        <a:pt x="592498" y="155344"/>
                        <a:pt x="592498" y="149135"/>
                      </a:cubicBezTo>
                      <a:cubicBezTo>
                        <a:pt x="592498" y="142926"/>
                        <a:pt x="597929" y="150687"/>
                        <a:pt x="608790" y="153792"/>
                      </a:cubicBezTo>
                      <a:cubicBezTo>
                        <a:pt x="619651" y="156896"/>
                        <a:pt x="611893" y="160777"/>
                        <a:pt x="622754" y="161553"/>
                      </a:cubicBezTo>
                      <a:cubicBezTo>
                        <a:pt x="633615" y="162329"/>
                        <a:pt x="657665" y="170091"/>
                        <a:pt x="666199" y="177076"/>
                      </a:cubicBezTo>
                      <a:cubicBezTo>
                        <a:pt x="675508" y="184061"/>
                        <a:pt x="669302" y="188718"/>
                        <a:pt x="674732" y="194927"/>
                      </a:cubicBezTo>
                      <a:cubicBezTo>
                        <a:pt x="680939" y="201136"/>
                        <a:pt x="682490" y="208898"/>
                        <a:pt x="673957" y="208898"/>
                      </a:cubicBezTo>
                      <a:cubicBezTo>
                        <a:pt x="665423" y="208898"/>
                        <a:pt x="656889" y="217435"/>
                        <a:pt x="659216" y="221316"/>
                      </a:cubicBezTo>
                      <a:cubicBezTo>
                        <a:pt x="661544" y="225197"/>
                        <a:pt x="688697" y="219764"/>
                        <a:pt x="694903" y="219764"/>
                      </a:cubicBezTo>
                      <a:cubicBezTo>
                        <a:pt x="698782" y="219764"/>
                        <a:pt x="703437" y="227525"/>
                        <a:pt x="711195" y="232959"/>
                      </a:cubicBezTo>
                      <a:lnTo>
                        <a:pt x="711195" y="134388"/>
                      </a:lnTo>
                      <a:cubicBezTo>
                        <a:pt x="692576" y="125850"/>
                        <a:pt x="664647" y="113432"/>
                        <a:pt x="659216" y="114208"/>
                      </a:cubicBezTo>
                      <a:close/>
                      <a:moveTo>
                        <a:pt x="459061" y="231406"/>
                      </a:moveTo>
                      <a:cubicBezTo>
                        <a:pt x="457509" y="232182"/>
                        <a:pt x="455958" y="232959"/>
                        <a:pt x="453630" y="233734"/>
                      </a:cubicBezTo>
                      <a:cubicBezTo>
                        <a:pt x="452855" y="235287"/>
                        <a:pt x="452079" y="237615"/>
                        <a:pt x="451303" y="238391"/>
                      </a:cubicBezTo>
                      <a:cubicBezTo>
                        <a:pt x="449751" y="239168"/>
                        <a:pt x="447424" y="237615"/>
                        <a:pt x="445872" y="235287"/>
                      </a:cubicBezTo>
                      <a:cubicBezTo>
                        <a:pt x="437339" y="239168"/>
                        <a:pt x="431908" y="250034"/>
                        <a:pt x="438114" y="253138"/>
                      </a:cubicBezTo>
                      <a:cubicBezTo>
                        <a:pt x="444321" y="256243"/>
                        <a:pt x="452855" y="247705"/>
                        <a:pt x="457509" y="242272"/>
                      </a:cubicBezTo>
                      <a:cubicBezTo>
                        <a:pt x="458285" y="241496"/>
                        <a:pt x="459061" y="240720"/>
                        <a:pt x="459837" y="239944"/>
                      </a:cubicBezTo>
                      <a:cubicBezTo>
                        <a:pt x="459837" y="239168"/>
                        <a:pt x="460613" y="239168"/>
                        <a:pt x="461388" y="238391"/>
                      </a:cubicBezTo>
                      <a:cubicBezTo>
                        <a:pt x="462164" y="238391"/>
                        <a:pt x="462164" y="237615"/>
                        <a:pt x="462940" y="237615"/>
                      </a:cubicBezTo>
                      <a:cubicBezTo>
                        <a:pt x="462940" y="234511"/>
                        <a:pt x="460613" y="232182"/>
                        <a:pt x="459061" y="231406"/>
                      </a:cubicBezTo>
                      <a:close/>
                      <a:moveTo>
                        <a:pt x="331055" y="111880"/>
                      </a:moveTo>
                      <a:cubicBezTo>
                        <a:pt x="339588" y="106447"/>
                        <a:pt x="341140" y="97133"/>
                        <a:pt x="340364" y="87819"/>
                      </a:cubicBezTo>
                      <a:cubicBezTo>
                        <a:pt x="339588" y="78505"/>
                        <a:pt x="360535" y="78505"/>
                        <a:pt x="363638" y="74625"/>
                      </a:cubicBezTo>
                      <a:cubicBezTo>
                        <a:pt x="366741" y="70744"/>
                        <a:pt x="358983" y="65311"/>
                        <a:pt x="352777" y="62206"/>
                      </a:cubicBezTo>
                      <a:cubicBezTo>
                        <a:pt x="346571" y="59102"/>
                        <a:pt x="352001" y="53669"/>
                        <a:pt x="347346" y="49788"/>
                      </a:cubicBezTo>
                      <a:cubicBezTo>
                        <a:pt x="343467" y="45907"/>
                        <a:pt x="336485" y="36593"/>
                        <a:pt x="341916" y="35817"/>
                      </a:cubicBezTo>
                      <a:cubicBezTo>
                        <a:pt x="348122" y="35041"/>
                        <a:pt x="338037" y="27280"/>
                        <a:pt x="342692" y="24175"/>
                      </a:cubicBezTo>
                      <a:cubicBezTo>
                        <a:pt x="343467" y="24175"/>
                        <a:pt x="344243" y="23399"/>
                        <a:pt x="345019" y="22623"/>
                      </a:cubicBezTo>
                      <a:cubicBezTo>
                        <a:pt x="341916" y="21070"/>
                        <a:pt x="339588" y="20294"/>
                        <a:pt x="337261" y="20294"/>
                      </a:cubicBezTo>
                      <a:cubicBezTo>
                        <a:pt x="329503" y="20294"/>
                        <a:pt x="312435" y="18742"/>
                        <a:pt x="313211" y="30384"/>
                      </a:cubicBezTo>
                      <a:cubicBezTo>
                        <a:pt x="313987" y="42026"/>
                        <a:pt x="303126" y="38146"/>
                        <a:pt x="303902" y="44355"/>
                      </a:cubicBezTo>
                      <a:cubicBezTo>
                        <a:pt x="304677" y="50564"/>
                        <a:pt x="298471" y="50564"/>
                        <a:pt x="299247" y="59102"/>
                      </a:cubicBezTo>
                      <a:cubicBezTo>
                        <a:pt x="300023" y="67639"/>
                        <a:pt x="294592" y="63758"/>
                        <a:pt x="285282" y="68415"/>
                      </a:cubicBezTo>
                      <a:cubicBezTo>
                        <a:pt x="275973" y="73072"/>
                        <a:pt x="279852" y="65311"/>
                        <a:pt x="270543" y="65311"/>
                      </a:cubicBezTo>
                      <a:cubicBezTo>
                        <a:pt x="261233" y="65311"/>
                        <a:pt x="260457" y="69968"/>
                        <a:pt x="255027" y="71520"/>
                      </a:cubicBezTo>
                      <a:cubicBezTo>
                        <a:pt x="249596" y="73072"/>
                        <a:pt x="238735" y="70744"/>
                        <a:pt x="234856" y="73072"/>
                      </a:cubicBezTo>
                      <a:cubicBezTo>
                        <a:pt x="230977" y="76177"/>
                        <a:pt x="225547" y="66863"/>
                        <a:pt x="221668" y="66863"/>
                      </a:cubicBezTo>
                      <a:cubicBezTo>
                        <a:pt x="220116" y="66863"/>
                        <a:pt x="217789" y="62206"/>
                        <a:pt x="217012" y="56773"/>
                      </a:cubicBezTo>
                      <a:cubicBezTo>
                        <a:pt x="216237" y="56773"/>
                        <a:pt x="215461" y="56773"/>
                        <a:pt x="215461" y="56773"/>
                      </a:cubicBezTo>
                      <a:cubicBezTo>
                        <a:pt x="209255" y="57549"/>
                        <a:pt x="199169" y="73072"/>
                        <a:pt x="205376" y="78505"/>
                      </a:cubicBezTo>
                      <a:cubicBezTo>
                        <a:pt x="212358" y="84715"/>
                        <a:pt x="210806" y="94804"/>
                        <a:pt x="213910" y="100237"/>
                      </a:cubicBezTo>
                      <a:cubicBezTo>
                        <a:pt x="217012" y="105670"/>
                        <a:pt x="227098" y="106447"/>
                        <a:pt x="227098" y="115760"/>
                      </a:cubicBezTo>
                      <a:cubicBezTo>
                        <a:pt x="227098" y="125074"/>
                        <a:pt x="235632" y="140597"/>
                        <a:pt x="241838" y="136716"/>
                      </a:cubicBezTo>
                      <a:cubicBezTo>
                        <a:pt x="248044" y="132836"/>
                        <a:pt x="252699" y="138269"/>
                        <a:pt x="254251" y="142926"/>
                      </a:cubicBezTo>
                      <a:cubicBezTo>
                        <a:pt x="255802" y="146806"/>
                        <a:pt x="270543" y="139821"/>
                        <a:pt x="275197" y="140597"/>
                      </a:cubicBezTo>
                      <a:cubicBezTo>
                        <a:pt x="279852" y="141373"/>
                        <a:pt x="293817" y="144478"/>
                        <a:pt x="295368" y="149911"/>
                      </a:cubicBezTo>
                      <a:cubicBezTo>
                        <a:pt x="296144" y="155344"/>
                        <a:pt x="309332" y="149135"/>
                        <a:pt x="317866" y="146030"/>
                      </a:cubicBezTo>
                      <a:cubicBezTo>
                        <a:pt x="327951" y="143702"/>
                        <a:pt x="322521" y="117313"/>
                        <a:pt x="331055" y="111880"/>
                      </a:cubicBezTo>
                      <a:close/>
                      <a:moveTo>
                        <a:pt x="365965" y="241496"/>
                      </a:moveTo>
                      <a:cubicBezTo>
                        <a:pt x="369069" y="245377"/>
                        <a:pt x="376827" y="245377"/>
                        <a:pt x="379930" y="248481"/>
                      </a:cubicBezTo>
                      <a:cubicBezTo>
                        <a:pt x="383033" y="251586"/>
                        <a:pt x="394670" y="257019"/>
                        <a:pt x="394670" y="249257"/>
                      </a:cubicBezTo>
                      <a:cubicBezTo>
                        <a:pt x="394670" y="241496"/>
                        <a:pt x="362862" y="236839"/>
                        <a:pt x="365965" y="241496"/>
                      </a:cubicBezTo>
                      <a:close/>
                      <a:moveTo>
                        <a:pt x="342692" y="218988"/>
                      </a:moveTo>
                      <a:cubicBezTo>
                        <a:pt x="341140" y="222868"/>
                        <a:pt x="333382" y="224421"/>
                        <a:pt x="328727" y="220540"/>
                      </a:cubicBezTo>
                      <a:cubicBezTo>
                        <a:pt x="324072" y="217435"/>
                        <a:pt x="318642" y="225197"/>
                        <a:pt x="320969" y="229078"/>
                      </a:cubicBezTo>
                      <a:cubicBezTo>
                        <a:pt x="322521" y="230630"/>
                        <a:pt x="331830" y="238391"/>
                        <a:pt x="343467" y="232959"/>
                      </a:cubicBezTo>
                      <a:cubicBezTo>
                        <a:pt x="355104" y="227525"/>
                        <a:pt x="362862" y="232182"/>
                        <a:pt x="365965" y="226749"/>
                      </a:cubicBezTo>
                      <a:cubicBezTo>
                        <a:pt x="368293" y="220540"/>
                        <a:pt x="344243" y="214331"/>
                        <a:pt x="342692" y="218988"/>
                      </a:cubicBezTo>
                      <a:close/>
                    </a:path>
                  </a:pathLst>
                </a:custGeom>
                <a:solidFill>
                  <a:schemeClr val="accent2"/>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23" name="Forma libre 1422">
                  <a:extLst>
                    <a:ext uri="{FF2B5EF4-FFF2-40B4-BE49-F238E27FC236}">
                      <a16:creationId xmlns:a16="http://schemas.microsoft.com/office/drawing/2014/main" id="{BAAE8ABC-CAF2-34CC-F3B6-61AA55CF575A}"/>
                    </a:ext>
                  </a:extLst>
                </p:cNvPr>
                <p:cNvSpPr/>
                <p:nvPr/>
              </p:nvSpPr>
              <p:spPr>
                <a:xfrm>
                  <a:off x="6017907" y="3138423"/>
                  <a:ext cx="49109" cy="18794"/>
                </a:xfrm>
                <a:custGeom>
                  <a:avLst/>
                  <a:gdLst>
                    <a:gd name="connsiteX0" fmla="*/ 4655 w 49109"/>
                    <a:gd name="connsiteY0" fmla="*/ 13983 h 18794"/>
                    <a:gd name="connsiteX1" fmla="*/ 0 w 49109"/>
                    <a:gd name="connsiteY1" fmla="*/ 15535 h 18794"/>
                    <a:gd name="connsiteX2" fmla="*/ 5431 w 49109"/>
                    <a:gd name="connsiteY2" fmla="*/ 18640 h 18794"/>
                    <a:gd name="connsiteX3" fmla="*/ 7758 w 49109"/>
                    <a:gd name="connsiteY3" fmla="*/ 13983 h 18794"/>
                    <a:gd name="connsiteX4" fmla="*/ 4655 w 49109"/>
                    <a:gd name="connsiteY4" fmla="*/ 13983 h 18794"/>
                    <a:gd name="connsiteX5" fmla="*/ 4655 w 49109"/>
                    <a:gd name="connsiteY5" fmla="*/ 13983 h 18794"/>
                    <a:gd name="connsiteX6" fmla="*/ 26377 w 49109"/>
                    <a:gd name="connsiteY6" fmla="*/ 1565 h 18794"/>
                    <a:gd name="connsiteX7" fmla="*/ 13189 w 49109"/>
                    <a:gd name="connsiteY7" fmla="*/ 10102 h 18794"/>
                    <a:gd name="connsiteX8" fmla="*/ 11637 w 49109"/>
                    <a:gd name="connsiteY8" fmla="*/ 10878 h 18794"/>
                    <a:gd name="connsiteX9" fmla="*/ 16292 w 49109"/>
                    <a:gd name="connsiteY9" fmla="*/ 16312 h 18794"/>
                    <a:gd name="connsiteX10" fmla="*/ 48875 w 49109"/>
                    <a:gd name="connsiteY10" fmla="*/ 1565 h 18794"/>
                    <a:gd name="connsiteX11" fmla="*/ 26377 w 49109"/>
                    <a:gd name="connsiteY11" fmla="*/ 1565 h 18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9109" h="18794">
                      <a:moveTo>
                        <a:pt x="4655" y="13983"/>
                      </a:moveTo>
                      <a:cubicBezTo>
                        <a:pt x="3103" y="13983"/>
                        <a:pt x="1552" y="14759"/>
                        <a:pt x="0" y="15535"/>
                      </a:cubicBezTo>
                      <a:cubicBezTo>
                        <a:pt x="1552" y="17088"/>
                        <a:pt x="3879" y="19416"/>
                        <a:pt x="5431" y="18640"/>
                      </a:cubicBezTo>
                      <a:cubicBezTo>
                        <a:pt x="6206" y="17864"/>
                        <a:pt x="6982" y="15535"/>
                        <a:pt x="7758" y="13983"/>
                      </a:cubicBezTo>
                      <a:cubicBezTo>
                        <a:pt x="6206" y="13207"/>
                        <a:pt x="5431" y="13983"/>
                        <a:pt x="4655" y="13983"/>
                      </a:cubicBezTo>
                      <a:cubicBezTo>
                        <a:pt x="4655" y="13983"/>
                        <a:pt x="4655" y="13983"/>
                        <a:pt x="4655" y="13983"/>
                      </a:cubicBezTo>
                      <a:close/>
                      <a:moveTo>
                        <a:pt x="26377" y="1565"/>
                      </a:moveTo>
                      <a:cubicBezTo>
                        <a:pt x="20171" y="1565"/>
                        <a:pt x="17843" y="6222"/>
                        <a:pt x="13189" y="10102"/>
                      </a:cubicBezTo>
                      <a:cubicBezTo>
                        <a:pt x="12413" y="10102"/>
                        <a:pt x="12413" y="10878"/>
                        <a:pt x="11637" y="10878"/>
                      </a:cubicBezTo>
                      <a:cubicBezTo>
                        <a:pt x="13189" y="12431"/>
                        <a:pt x="14740" y="13983"/>
                        <a:pt x="16292" y="16312"/>
                      </a:cubicBezTo>
                      <a:cubicBezTo>
                        <a:pt x="25601" y="10878"/>
                        <a:pt x="48099" y="4669"/>
                        <a:pt x="48875" y="1565"/>
                      </a:cubicBezTo>
                      <a:cubicBezTo>
                        <a:pt x="51202" y="-2316"/>
                        <a:pt x="35686" y="2341"/>
                        <a:pt x="26377" y="1565"/>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24" name="Forma libre 1423">
                  <a:extLst>
                    <a:ext uri="{FF2B5EF4-FFF2-40B4-BE49-F238E27FC236}">
                      <a16:creationId xmlns:a16="http://schemas.microsoft.com/office/drawing/2014/main" id="{33F52F04-A95B-1FDB-9DB9-6ECA3E6024F6}"/>
                    </a:ext>
                  </a:extLst>
                </p:cNvPr>
                <p:cNvSpPr/>
                <p:nvPr/>
              </p:nvSpPr>
              <p:spPr>
                <a:xfrm>
                  <a:off x="4207150" y="2204731"/>
                  <a:ext cx="177705" cy="194812"/>
                </a:xfrm>
                <a:custGeom>
                  <a:avLst/>
                  <a:gdLst>
                    <a:gd name="connsiteX0" fmla="*/ 121848 w 177705"/>
                    <a:gd name="connsiteY0" fmla="*/ 169200 h 194812"/>
                    <a:gd name="connsiteX1" fmla="*/ 103229 w 177705"/>
                    <a:gd name="connsiteY1" fmla="*/ 169200 h 194812"/>
                    <a:gd name="connsiteX2" fmla="*/ 90041 w 177705"/>
                    <a:gd name="connsiteY2" fmla="*/ 175409 h 194812"/>
                    <a:gd name="connsiteX3" fmla="*/ 106332 w 177705"/>
                    <a:gd name="connsiteY3" fmla="*/ 183947 h 194812"/>
                    <a:gd name="connsiteX4" fmla="*/ 124176 w 177705"/>
                    <a:gd name="connsiteY4" fmla="*/ 194813 h 194812"/>
                    <a:gd name="connsiteX5" fmla="*/ 128055 w 177705"/>
                    <a:gd name="connsiteY5" fmla="*/ 183947 h 194812"/>
                    <a:gd name="connsiteX6" fmla="*/ 134261 w 177705"/>
                    <a:gd name="connsiteY6" fmla="*/ 169200 h 194812"/>
                    <a:gd name="connsiteX7" fmla="*/ 121848 w 177705"/>
                    <a:gd name="connsiteY7" fmla="*/ 169200 h 194812"/>
                    <a:gd name="connsiteX8" fmla="*/ 32632 w 177705"/>
                    <a:gd name="connsiteY8" fmla="*/ 116422 h 194812"/>
                    <a:gd name="connsiteX9" fmla="*/ 20995 w 177705"/>
                    <a:gd name="connsiteY9" fmla="*/ 119527 h 194812"/>
                    <a:gd name="connsiteX10" fmla="*/ 26426 w 177705"/>
                    <a:gd name="connsiteY10" fmla="*/ 139706 h 194812"/>
                    <a:gd name="connsiteX11" fmla="*/ 32632 w 177705"/>
                    <a:gd name="connsiteY11" fmla="*/ 154453 h 194812"/>
                    <a:gd name="connsiteX12" fmla="*/ 43493 w 177705"/>
                    <a:gd name="connsiteY12" fmla="*/ 147468 h 194812"/>
                    <a:gd name="connsiteX13" fmla="*/ 45820 w 177705"/>
                    <a:gd name="connsiteY13" fmla="*/ 121855 h 194812"/>
                    <a:gd name="connsiteX14" fmla="*/ 32632 w 177705"/>
                    <a:gd name="connsiteY14" fmla="*/ 116422 h 194812"/>
                    <a:gd name="connsiteX15" fmla="*/ 145898 w 177705"/>
                    <a:gd name="connsiteY15" fmla="*/ 109437 h 194812"/>
                    <a:gd name="connsiteX16" fmla="*/ 134261 w 177705"/>
                    <a:gd name="connsiteY16" fmla="*/ 100123 h 194812"/>
                    <a:gd name="connsiteX17" fmla="*/ 110211 w 177705"/>
                    <a:gd name="connsiteY17" fmla="*/ 75286 h 194812"/>
                    <a:gd name="connsiteX18" fmla="*/ 88489 w 177705"/>
                    <a:gd name="connsiteY18" fmla="*/ 52778 h 194812"/>
                    <a:gd name="connsiteX19" fmla="*/ 88489 w 177705"/>
                    <a:gd name="connsiteY19" fmla="*/ 37255 h 194812"/>
                    <a:gd name="connsiteX20" fmla="*/ 95471 w 177705"/>
                    <a:gd name="connsiteY20" fmla="*/ 28717 h 194812"/>
                    <a:gd name="connsiteX21" fmla="*/ 96247 w 177705"/>
                    <a:gd name="connsiteY21" fmla="*/ 7761 h 194812"/>
                    <a:gd name="connsiteX22" fmla="*/ 88489 w 177705"/>
                    <a:gd name="connsiteY22" fmla="*/ 6209 h 194812"/>
                    <a:gd name="connsiteX23" fmla="*/ 85386 w 177705"/>
                    <a:gd name="connsiteY23" fmla="*/ 0 h 194812"/>
                    <a:gd name="connsiteX24" fmla="*/ 72973 w 177705"/>
                    <a:gd name="connsiteY24" fmla="*/ 1552 h 194812"/>
                    <a:gd name="connsiteX25" fmla="*/ 63664 w 177705"/>
                    <a:gd name="connsiteY25" fmla="*/ 4657 h 194812"/>
                    <a:gd name="connsiteX26" fmla="*/ 62112 w 177705"/>
                    <a:gd name="connsiteY26" fmla="*/ 3881 h 194812"/>
                    <a:gd name="connsiteX27" fmla="*/ 59009 w 177705"/>
                    <a:gd name="connsiteY27" fmla="*/ 6985 h 194812"/>
                    <a:gd name="connsiteX28" fmla="*/ 56682 w 177705"/>
                    <a:gd name="connsiteY28" fmla="*/ 10866 h 194812"/>
                    <a:gd name="connsiteX29" fmla="*/ 52027 w 177705"/>
                    <a:gd name="connsiteY29" fmla="*/ 12418 h 194812"/>
                    <a:gd name="connsiteX30" fmla="*/ 44269 w 177705"/>
                    <a:gd name="connsiteY30" fmla="*/ 13971 h 194812"/>
                    <a:gd name="connsiteX31" fmla="*/ 38838 w 177705"/>
                    <a:gd name="connsiteY31" fmla="*/ 17075 h 194812"/>
                    <a:gd name="connsiteX32" fmla="*/ 34959 w 177705"/>
                    <a:gd name="connsiteY32" fmla="*/ 22508 h 194812"/>
                    <a:gd name="connsiteX33" fmla="*/ 26426 w 177705"/>
                    <a:gd name="connsiteY33" fmla="*/ 11642 h 194812"/>
                    <a:gd name="connsiteX34" fmla="*/ 18668 w 177705"/>
                    <a:gd name="connsiteY34" fmla="*/ 22508 h 194812"/>
                    <a:gd name="connsiteX35" fmla="*/ 5479 w 177705"/>
                    <a:gd name="connsiteY35" fmla="*/ 23284 h 194812"/>
                    <a:gd name="connsiteX36" fmla="*/ 7031 w 177705"/>
                    <a:gd name="connsiteY36" fmla="*/ 30270 h 194812"/>
                    <a:gd name="connsiteX37" fmla="*/ 3928 w 177705"/>
                    <a:gd name="connsiteY37" fmla="*/ 36479 h 194812"/>
                    <a:gd name="connsiteX38" fmla="*/ 824 w 177705"/>
                    <a:gd name="connsiteY38" fmla="*/ 40360 h 194812"/>
                    <a:gd name="connsiteX39" fmla="*/ 5479 w 177705"/>
                    <a:gd name="connsiteY39" fmla="*/ 48121 h 194812"/>
                    <a:gd name="connsiteX40" fmla="*/ 8582 w 177705"/>
                    <a:gd name="connsiteY40" fmla="*/ 55883 h 194812"/>
                    <a:gd name="connsiteX41" fmla="*/ 15564 w 177705"/>
                    <a:gd name="connsiteY41" fmla="*/ 58211 h 194812"/>
                    <a:gd name="connsiteX42" fmla="*/ 14013 w 177705"/>
                    <a:gd name="connsiteY42" fmla="*/ 63644 h 194812"/>
                    <a:gd name="connsiteX43" fmla="*/ 21771 w 177705"/>
                    <a:gd name="connsiteY43" fmla="*/ 61316 h 194812"/>
                    <a:gd name="connsiteX44" fmla="*/ 32632 w 177705"/>
                    <a:gd name="connsiteY44" fmla="*/ 52002 h 194812"/>
                    <a:gd name="connsiteX45" fmla="*/ 54354 w 177705"/>
                    <a:gd name="connsiteY45" fmla="*/ 61316 h 194812"/>
                    <a:gd name="connsiteX46" fmla="*/ 59009 w 177705"/>
                    <a:gd name="connsiteY46" fmla="*/ 70629 h 194812"/>
                    <a:gd name="connsiteX47" fmla="*/ 73749 w 177705"/>
                    <a:gd name="connsiteY47" fmla="*/ 89257 h 194812"/>
                    <a:gd name="connsiteX48" fmla="*/ 94696 w 177705"/>
                    <a:gd name="connsiteY48" fmla="*/ 107108 h 194812"/>
                    <a:gd name="connsiteX49" fmla="*/ 109436 w 177705"/>
                    <a:gd name="connsiteY49" fmla="*/ 113317 h 194812"/>
                    <a:gd name="connsiteX50" fmla="*/ 123400 w 177705"/>
                    <a:gd name="connsiteY50" fmla="*/ 122631 h 194812"/>
                    <a:gd name="connsiteX51" fmla="*/ 134261 w 177705"/>
                    <a:gd name="connsiteY51" fmla="*/ 131945 h 194812"/>
                    <a:gd name="connsiteX52" fmla="*/ 139692 w 177705"/>
                    <a:gd name="connsiteY52" fmla="*/ 141259 h 194812"/>
                    <a:gd name="connsiteX53" fmla="*/ 140468 w 177705"/>
                    <a:gd name="connsiteY53" fmla="*/ 158334 h 194812"/>
                    <a:gd name="connsiteX54" fmla="*/ 141243 w 177705"/>
                    <a:gd name="connsiteY54" fmla="*/ 170752 h 194812"/>
                    <a:gd name="connsiteX55" fmla="*/ 149001 w 177705"/>
                    <a:gd name="connsiteY55" fmla="*/ 157558 h 194812"/>
                    <a:gd name="connsiteX56" fmla="*/ 158311 w 177705"/>
                    <a:gd name="connsiteY56" fmla="*/ 148244 h 194812"/>
                    <a:gd name="connsiteX57" fmla="*/ 151329 w 177705"/>
                    <a:gd name="connsiteY57" fmla="*/ 135826 h 194812"/>
                    <a:gd name="connsiteX58" fmla="*/ 166069 w 177705"/>
                    <a:gd name="connsiteY58" fmla="*/ 128840 h 194812"/>
                    <a:gd name="connsiteX59" fmla="*/ 177706 w 177705"/>
                    <a:gd name="connsiteY59" fmla="*/ 129616 h 194812"/>
                    <a:gd name="connsiteX60" fmla="*/ 145898 w 177705"/>
                    <a:gd name="connsiteY60" fmla="*/ 109437 h 19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77705" h="194812">
                      <a:moveTo>
                        <a:pt x="121848" y="169200"/>
                      </a:moveTo>
                      <a:cubicBezTo>
                        <a:pt x="112539" y="171528"/>
                        <a:pt x="108660" y="172304"/>
                        <a:pt x="103229" y="169200"/>
                      </a:cubicBezTo>
                      <a:cubicBezTo>
                        <a:pt x="97799" y="166095"/>
                        <a:pt x="88489" y="171528"/>
                        <a:pt x="90041" y="175409"/>
                      </a:cubicBezTo>
                      <a:cubicBezTo>
                        <a:pt x="90817" y="177738"/>
                        <a:pt x="94696" y="180842"/>
                        <a:pt x="106332" y="183947"/>
                      </a:cubicBezTo>
                      <a:cubicBezTo>
                        <a:pt x="117969" y="187051"/>
                        <a:pt x="119521" y="194813"/>
                        <a:pt x="124176" y="194813"/>
                      </a:cubicBezTo>
                      <a:cubicBezTo>
                        <a:pt x="128831" y="194813"/>
                        <a:pt x="129606" y="190156"/>
                        <a:pt x="128055" y="183947"/>
                      </a:cubicBezTo>
                      <a:cubicBezTo>
                        <a:pt x="127279" y="177738"/>
                        <a:pt x="133485" y="170752"/>
                        <a:pt x="134261" y="169200"/>
                      </a:cubicBezTo>
                      <a:cubicBezTo>
                        <a:pt x="135037" y="168424"/>
                        <a:pt x="131158" y="166871"/>
                        <a:pt x="121848" y="169200"/>
                      </a:cubicBezTo>
                      <a:close/>
                      <a:moveTo>
                        <a:pt x="32632" y="116422"/>
                      </a:moveTo>
                      <a:cubicBezTo>
                        <a:pt x="27201" y="121079"/>
                        <a:pt x="23322" y="115646"/>
                        <a:pt x="20995" y="119527"/>
                      </a:cubicBezTo>
                      <a:cubicBezTo>
                        <a:pt x="18668" y="124183"/>
                        <a:pt x="28753" y="130393"/>
                        <a:pt x="26426" y="139706"/>
                      </a:cubicBezTo>
                      <a:cubicBezTo>
                        <a:pt x="24098" y="149020"/>
                        <a:pt x="27201" y="159886"/>
                        <a:pt x="32632" y="154453"/>
                      </a:cubicBezTo>
                      <a:cubicBezTo>
                        <a:pt x="38063" y="149020"/>
                        <a:pt x="40390" y="151349"/>
                        <a:pt x="43493" y="147468"/>
                      </a:cubicBezTo>
                      <a:cubicBezTo>
                        <a:pt x="46596" y="143587"/>
                        <a:pt x="44269" y="128840"/>
                        <a:pt x="45820" y="121855"/>
                      </a:cubicBezTo>
                      <a:cubicBezTo>
                        <a:pt x="48924" y="115646"/>
                        <a:pt x="37287" y="111765"/>
                        <a:pt x="32632" y="116422"/>
                      </a:cubicBezTo>
                      <a:close/>
                      <a:moveTo>
                        <a:pt x="145898" y="109437"/>
                      </a:moveTo>
                      <a:cubicBezTo>
                        <a:pt x="139692" y="105556"/>
                        <a:pt x="143571" y="100123"/>
                        <a:pt x="134261" y="100123"/>
                      </a:cubicBezTo>
                      <a:cubicBezTo>
                        <a:pt x="124952" y="100899"/>
                        <a:pt x="113315" y="88481"/>
                        <a:pt x="110211" y="75286"/>
                      </a:cubicBezTo>
                      <a:cubicBezTo>
                        <a:pt x="107108" y="61316"/>
                        <a:pt x="92368" y="61316"/>
                        <a:pt x="88489" y="52778"/>
                      </a:cubicBezTo>
                      <a:cubicBezTo>
                        <a:pt x="84610" y="45017"/>
                        <a:pt x="91592" y="43464"/>
                        <a:pt x="88489" y="37255"/>
                      </a:cubicBezTo>
                      <a:cubicBezTo>
                        <a:pt x="86938" y="33374"/>
                        <a:pt x="90817" y="30270"/>
                        <a:pt x="95471" y="28717"/>
                      </a:cubicBezTo>
                      <a:cubicBezTo>
                        <a:pt x="95471" y="20956"/>
                        <a:pt x="95471" y="13194"/>
                        <a:pt x="96247" y="7761"/>
                      </a:cubicBezTo>
                      <a:cubicBezTo>
                        <a:pt x="92368" y="7761"/>
                        <a:pt x="89265" y="6985"/>
                        <a:pt x="88489" y="6209"/>
                      </a:cubicBezTo>
                      <a:cubicBezTo>
                        <a:pt x="86938" y="5433"/>
                        <a:pt x="86162" y="0"/>
                        <a:pt x="85386" y="0"/>
                      </a:cubicBezTo>
                      <a:cubicBezTo>
                        <a:pt x="84610" y="0"/>
                        <a:pt x="74525" y="0"/>
                        <a:pt x="72973" y="1552"/>
                      </a:cubicBezTo>
                      <a:cubicBezTo>
                        <a:pt x="71422" y="3105"/>
                        <a:pt x="65991" y="6209"/>
                        <a:pt x="63664" y="4657"/>
                      </a:cubicBezTo>
                      <a:cubicBezTo>
                        <a:pt x="62888" y="4657"/>
                        <a:pt x="62112" y="3881"/>
                        <a:pt x="62112" y="3881"/>
                      </a:cubicBezTo>
                      <a:lnTo>
                        <a:pt x="59009" y="6985"/>
                      </a:lnTo>
                      <a:cubicBezTo>
                        <a:pt x="59009" y="6985"/>
                        <a:pt x="58233" y="10866"/>
                        <a:pt x="56682" y="10866"/>
                      </a:cubicBezTo>
                      <a:cubicBezTo>
                        <a:pt x="55130" y="10866"/>
                        <a:pt x="52027" y="9314"/>
                        <a:pt x="52027" y="12418"/>
                      </a:cubicBezTo>
                      <a:cubicBezTo>
                        <a:pt x="52027" y="15523"/>
                        <a:pt x="46596" y="14747"/>
                        <a:pt x="44269" y="13971"/>
                      </a:cubicBezTo>
                      <a:cubicBezTo>
                        <a:pt x="41941" y="13194"/>
                        <a:pt x="38838" y="14747"/>
                        <a:pt x="38838" y="17075"/>
                      </a:cubicBezTo>
                      <a:cubicBezTo>
                        <a:pt x="38838" y="20180"/>
                        <a:pt x="38063" y="25613"/>
                        <a:pt x="34959" y="22508"/>
                      </a:cubicBezTo>
                      <a:cubicBezTo>
                        <a:pt x="31080" y="19404"/>
                        <a:pt x="27201" y="10866"/>
                        <a:pt x="26426" y="11642"/>
                      </a:cubicBezTo>
                      <a:cubicBezTo>
                        <a:pt x="24874" y="12418"/>
                        <a:pt x="21771" y="22508"/>
                        <a:pt x="18668" y="22508"/>
                      </a:cubicBezTo>
                      <a:cubicBezTo>
                        <a:pt x="16340" y="22508"/>
                        <a:pt x="10134" y="23284"/>
                        <a:pt x="5479" y="23284"/>
                      </a:cubicBezTo>
                      <a:cubicBezTo>
                        <a:pt x="3928" y="27165"/>
                        <a:pt x="5479" y="29494"/>
                        <a:pt x="7031" y="30270"/>
                      </a:cubicBezTo>
                      <a:cubicBezTo>
                        <a:pt x="8582" y="31046"/>
                        <a:pt x="6255" y="35703"/>
                        <a:pt x="3928" y="36479"/>
                      </a:cubicBezTo>
                      <a:cubicBezTo>
                        <a:pt x="1600" y="37255"/>
                        <a:pt x="-1503" y="36479"/>
                        <a:pt x="824" y="40360"/>
                      </a:cubicBezTo>
                      <a:cubicBezTo>
                        <a:pt x="3152" y="44240"/>
                        <a:pt x="7806" y="44240"/>
                        <a:pt x="5479" y="48121"/>
                      </a:cubicBezTo>
                      <a:cubicBezTo>
                        <a:pt x="3152" y="52002"/>
                        <a:pt x="5479" y="55106"/>
                        <a:pt x="8582" y="55883"/>
                      </a:cubicBezTo>
                      <a:cubicBezTo>
                        <a:pt x="11685" y="55883"/>
                        <a:pt x="17116" y="55883"/>
                        <a:pt x="15564" y="58211"/>
                      </a:cubicBezTo>
                      <a:cubicBezTo>
                        <a:pt x="14789" y="59763"/>
                        <a:pt x="14013" y="61316"/>
                        <a:pt x="14013" y="63644"/>
                      </a:cubicBezTo>
                      <a:cubicBezTo>
                        <a:pt x="17116" y="62868"/>
                        <a:pt x="19443" y="62868"/>
                        <a:pt x="21771" y="61316"/>
                      </a:cubicBezTo>
                      <a:cubicBezTo>
                        <a:pt x="26426" y="58987"/>
                        <a:pt x="24874" y="54330"/>
                        <a:pt x="32632" y="52002"/>
                      </a:cubicBezTo>
                      <a:cubicBezTo>
                        <a:pt x="40390" y="49673"/>
                        <a:pt x="51251" y="56659"/>
                        <a:pt x="54354" y="61316"/>
                      </a:cubicBezTo>
                      <a:cubicBezTo>
                        <a:pt x="57457" y="65972"/>
                        <a:pt x="58233" y="66749"/>
                        <a:pt x="59009" y="70629"/>
                      </a:cubicBezTo>
                      <a:cubicBezTo>
                        <a:pt x="59785" y="74510"/>
                        <a:pt x="62888" y="82272"/>
                        <a:pt x="73749" y="89257"/>
                      </a:cubicBezTo>
                      <a:cubicBezTo>
                        <a:pt x="84610" y="96242"/>
                        <a:pt x="89265" y="104780"/>
                        <a:pt x="94696" y="107108"/>
                      </a:cubicBezTo>
                      <a:cubicBezTo>
                        <a:pt x="100126" y="110213"/>
                        <a:pt x="106332" y="109437"/>
                        <a:pt x="109436" y="113317"/>
                      </a:cubicBezTo>
                      <a:cubicBezTo>
                        <a:pt x="112539" y="117198"/>
                        <a:pt x="117194" y="119527"/>
                        <a:pt x="123400" y="122631"/>
                      </a:cubicBezTo>
                      <a:cubicBezTo>
                        <a:pt x="128831" y="124960"/>
                        <a:pt x="128831" y="131169"/>
                        <a:pt x="134261" y="131945"/>
                      </a:cubicBezTo>
                      <a:cubicBezTo>
                        <a:pt x="139692" y="132721"/>
                        <a:pt x="135813" y="137378"/>
                        <a:pt x="139692" y="141259"/>
                      </a:cubicBezTo>
                      <a:cubicBezTo>
                        <a:pt x="142795" y="145139"/>
                        <a:pt x="143571" y="153677"/>
                        <a:pt x="140468" y="158334"/>
                      </a:cubicBezTo>
                      <a:cubicBezTo>
                        <a:pt x="137364" y="162991"/>
                        <a:pt x="138916" y="170752"/>
                        <a:pt x="141243" y="170752"/>
                      </a:cubicBezTo>
                      <a:cubicBezTo>
                        <a:pt x="143571" y="170752"/>
                        <a:pt x="148226" y="162215"/>
                        <a:pt x="149001" y="157558"/>
                      </a:cubicBezTo>
                      <a:cubicBezTo>
                        <a:pt x="149777" y="152901"/>
                        <a:pt x="154432" y="152901"/>
                        <a:pt x="158311" y="148244"/>
                      </a:cubicBezTo>
                      <a:cubicBezTo>
                        <a:pt x="162190" y="143587"/>
                        <a:pt x="152880" y="142035"/>
                        <a:pt x="151329" y="135826"/>
                      </a:cubicBezTo>
                      <a:cubicBezTo>
                        <a:pt x="149777" y="129616"/>
                        <a:pt x="158311" y="124183"/>
                        <a:pt x="166069" y="128840"/>
                      </a:cubicBezTo>
                      <a:cubicBezTo>
                        <a:pt x="173827" y="134273"/>
                        <a:pt x="177706" y="137378"/>
                        <a:pt x="177706" y="129616"/>
                      </a:cubicBezTo>
                      <a:cubicBezTo>
                        <a:pt x="176930" y="123407"/>
                        <a:pt x="151329" y="112541"/>
                        <a:pt x="145898" y="109437"/>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25" name="Forma libre 1424">
                  <a:extLst>
                    <a:ext uri="{FF2B5EF4-FFF2-40B4-BE49-F238E27FC236}">
                      <a16:creationId xmlns:a16="http://schemas.microsoft.com/office/drawing/2014/main" id="{9A205A64-DAF5-9EF6-F266-D476C31AFB10}"/>
                    </a:ext>
                  </a:extLst>
                </p:cNvPr>
                <p:cNvSpPr/>
                <p:nvPr/>
              </p:nvSpPr>
              <p:spPr>
                <a:xfrm>
                  <a:off x="4383304" y="2276136"/>
                  <a:ext cx="18619" cy="25612"/>
                </a:xfrm>
                <a:custGeom>
                  <a:avLst/>
                  <a:gdLst>
                    <a:gd name="connsiteX0" fmla="*/ 6982 w 18619"/>
                    <a:gd name="connsiteY0" fmla="*/ 0 h 25612"/>
                    <a:gd name="connsiteX1" fmla="*/ 776 w 18619"/>
                    <a:gd name="connsiteY1" fmla="*/ 11642 h 25612"/>
                    <a:gd name="connsiteX2" fmla="*/ 0 w 18619"/>
                    <a:gd name="connsiteY2" fmla="*/ 16299 h 25612"/>
                    <a:gd name="connsiteX3" fmla="*/ 10861 w 18619"/>
                    <a:gd name="connsiteY3" fmla="*/ 24837 h 25612"/>
                    <a:gd name="connsiteX4" fmla="*/ 11637 w 18619"/>
                    <a:gd name="connsiteY4" fmla="*/ 25613 h 25612"/>
                    <a:gd name="connsiteX5" fmla="*/ 18619 w 18619"/>
                    <a:gd name="connsiteY5" fmla="*/ 14747 h 25612"/>
                    <a:gd name="connsiteX6" fmla="*/ 6982 w 18619"/>
                    <a:gd name="connsiteY6" fmla="*/ 0 h 25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19" h="25612">
                      <a:moveTo>
                        <a:pt x="6982" y="0"/>
                      </a:moveTo>
                      <a:cubicBezTo>
                        <a:pt x="3879" y="4657"/>
                        <a:pt x="776" y="10090"/>
                        <a:pt x="776" y="11642"/>
                      </a:cubicBezTo>
                      <a:cubicBezTo>
                        <a:pt x="776" y="12418"/>
                        <a:pt x="776" y="13971"/>
                        <a:pt x="0" y="16299"/>
                      </a:cubicBezTo>
                      <a:cubicBezTo>
                        <a:pt x="3879" y="19404"/>
                        <a:pt x="7758" y="23284"/>
                        <a:pt x="10861" y="24837"/>
                      </a:cubicBezTo>
                      <a:cubicBezTo>
                        <a:pt x="10861" y="24837"/>
                        <a:pt x="11637" y="24837"/>
                        <a:pt x="11637" y="25613"/>
                      </a:cubicBezTo>
                      <a:cubicBezTo>
                        <a:pt x="12413" y="20180"/>
                        <a:pt x="16292" y="15523"/>
                        <a:pt x="18619" y="14747"/>
                      </a:cubicBezTo>
                      <a:cubicBezTo>
                        <a:pt x="15516" y="9314"/>
                        <a:pt x="10861" y="3105"/>
                        <a:pt x="6982" y="0"/>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sp>
              <p:nvSpPr>
                <p:cNvPr id="1426" name="Forma libre 1425">
                  <a:extLst>
                    <a:ext uri="{FF2B5EF4-FFF2-40B4-BE49-F238E27FC236}">
                      <a16:creationId xmlns:a16="http://schemas.microsoft.com/office/drawing/2014/main" id="{847A92DD-7612-EA8F-772E-2929B9382034}"/>
                    </a:ext>
                  </a:extLst>
                </p:cNvPr>
                <p:cNvSpPr/>
                <p:nvPr/>
              </p:nvSpPr>
              <p:spPr>
                <a:xfrm>
                  <a:off x="4387959" y="2219478"/>
                  <a:ext cx="63087" cy="77614"/>
                </a:xfrm>
                <a:custGeom>
                  <a:avLst/>
                  <a:gdLst>
                    <a:gd name="connsiteX0" fmla="*/ 57409 w 63087"/>
                    <a:gd name="connsiteY0" fmla="*/ 52778 h 77614"/>
                    <a:gd name="connsiteX1" fmla="*/ 57409 w 63087"/>
                    <a:gd name="connsiteY1" fmla="*/ 41912 h 77614"/>
                    <a:gd name="connsiteX2" fmla="*/ 57409 w 63087"/>
                    <a:gd name="connsiteY2" fmla="*/ 33374 h 77614"/>
                    <a:gd name="connsiteX3" fmla="*/ 40342 w 63087"/>
                    <a:gd name="connsiteY3" fmla="*/ 27941 h 77614"/>
                    <a:gd name="connsiteX4" fmla="*/ 38014 w 63087"/>
                    <a:gd name="connsiteY4" fmla="*/ 18627 h 77614"/>
                    <a:gd name="connsiteX5" fmla="*/ 32584 w 63087"/>
                    <a:gd name="connsiteY5" fmla="*/ 13194 h 77614"/>
                    <a:gd name="connsiteX6" fmla="*/ 27153 w 63087"/>
                    <a:gd name="connsiteY6" fmla="*/ 3881 h 77614"/>
                    <a:gd name="connsiteX7" fmla="*/ 27929 w 63087"/>
                    <a:gd name="connsiteY7" fmla="*/ 3105 h 77614"/>
                    <a:gd name="connsiteX8" fmla="*/ 23274 w 63087"/>
                    <a:gd name="connsiteY8" fmla="*/ 2328 h 77614"/>
                    <a:gd name="connsiteX9" fmla="*/ 16292 w 63087"/>
                    <a:gd name="connsiteY9" fmla="*/ 0 h 77614"/>
                    <a:gd name="connsiteX10" fmla="*/ 0 w 63087"/>
                    <a:gd name="connsiteY10" fmla="*/ 5433 h 77614"/>
                    <a:gd name="connsiteX11" fmla="*/ 3879 w 63087"/>
                    <a:gd name="connsiteY11" fmla="*/ 14747 h 77614"/>
                    <a:gd name="connsiteX12" fmla="*/ 8534 w 63087"/>
                    <a:gd name="connsiteY12" fmla="*/ 25613 h 77614"/>
                    <a:gd name="connsiteX13" fmla="*/ 6982 w 63087"/>
                    <a:gd name="connsiteY13" fmla="*/ 49673 h 77614"/>
                    <a:gd name="connsiteX14" fmla="*/ 1552 w 63087"/>
                    <a:gd name="connsiteY14" fmla="*/ 55106 h 77614"/>
                    <a:gd name="connsiteX15" fmla="*/ 13964 w 63087"/>
                    <a:gd name="connsiteY15" fmla="*/ 69077 h 77614"/>
                    <a:gd name="connsiteX16" fmla="*/ 14740 w 63087"/>
                    <a:gd name="connsiteY16" fmla="*/ 69077 h 77614"/>
                    <a:gd name="connsiteX17" fmla="*/ 29480 w 63087"/>
                    <a:gd name="connsiteY17" fmla="*/ 77615 h 77614"/>
                    <a:gd name="connsiteX18" fmla="*/ 56633 w 63087"/>
                    <a:gd name="connsiteY18" fmla="*/ 72958 h 77614"/>
                    <a:gd name="connsiteX19" fmla="*/ 56633 w 63087"/>
                    <a:gd name="connsiteY19" fmla="*/ 68301 h 77614"/>
                    <a:gd name="connsiteX20" fmla="*/ 62064 w 63087"/>
                    <a:gd name="connsiteY20" fmla="*/ 62092 h 77614"/>
                    <a:gd name="connsiteX21" fmla="*/ 57409 w 63087"/>
                    <a:gd name="connsiteY21" fmla="*/ 52778 h 776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63087" h="77614">
                      <a:moveTo>
                        <a:pt x="57409" y="52778"/>
                      </a:moveTo>
                      <a:cubicBezTo>
                        <a:pt x="54306" y="49673"/>
                        <a:pt x="54306" y="44240"/>
                        <a:pt x="57409" y="41912"/>
                      </a:cubicBezTo>
                      <a:cubicBezTo>
                        <a:pt x="60512" y="39583"/>
                        <a:pt x="57409" y="37255"/>
                        <a:pt x="57409" y="33374"/>
                      </a:cubicBezTo>
                      <a:cubicBezTo>
                        <a:pt x="57409" y="30270"/>
                        <a:pt x="42669" y="28717"/>
                        <a:pt x="40342" y="27941"/>
                      </a:cubicBezTo>
                      <a:cubicBezTo>
                        <a:pt x="38014" y="27165"/>
                        <a:pt x="41893" y="18627"/>
                        <a:pt x="38014" y="18627"/>
                      </a:cubicBezTo>
                      <a:cubicBezTo>
                        <a:pt x="34135" y="18627"/>
                        <a:pt x="32584" y="15523"/>
                        <a:pt x="32584" y="13194"/>
                      </a:cubicBezTo>
                      <a:cubicBezTo>
                        <a:pt x="32584" y="10090"/>
                        <a:pt x="26377" y="6209"/>
                        <a:pt x="27153" y="3881"/>
                      </a:cubicBezTo>
                      <a:cubicBezTo>
                        <a:pt x="27153" y="3881"/>
                        <a:pt x="27153" y="3105"/>
                        <a:pt x="27929" y="3105"/>
                      </a:cubicBezTo>
                      <a:cubicBezTo>
                        <a:pt x="25601" y="3105"/>
                        <a:pt x="24050" y="2328"/>
                        <a:pt x="23274" y="2328"/>
                      </a:cubicBezTo>
                      <a:cubicBezTo>
                        <a:pt x="20947" y="1552"/>
                        <a:pt x="16292" y="0"/>
                        <a:pt x="16292" y="0"/>
                      </a:cubicBezTo>
                      <a:cubicBezTo>
                        <a:pt x="16292" y="0"/>
                        <a:pt x="6982" y="3105"/>
                        <a:pt x="0" y="5433"/>
                      </a:cubicBezTo>
                      <a:cubicBezTo>
                        <a:pt x="776" y="9314"/>
                        <a:pt x="1552" y="13971"/>
                        <a:pt x="3879" y="14747"/>
                      </a:cubicBezTo>
                      <a:cubicBezTo>
                        <a:pt x="8534" y="16299"/>
                        <a:pt x="6982" y="21732"/>
                        <a:pt x="8534" y="25613"/>
                      </a:cubicBezTo>
                      <a:cubicBezTo>
                        <a:pt x="10085" y="30270"/>
                        <a:pt x="10085" y="49673"/>
                        <a:pt x="6982" y="49673"/>
                      </a:cubicBezTo>
                      <a:cubicBezTo>
                        <a:pt x="6207" y="49673"/>
                        <a:pt x="3879" y="52002"/>
                        <a:pt x="1552" y="55106"/>
                      </a:cubicBezTo>
                      <a:cubicBezTo>
                        <a:pt x="4655" y="58211"/>
                        <a:pt x="10085" y="64420"/>
                        <a:pt x="13964" y="69077"/>
                      </a:cubicBezTo>
                      <a:cubicBezTo>
                        <a:pt x="13964" y="69077"/>
                        <a:pt x="13964" y="69077"/>
                        <a:pt x="14740" y="69077"/>
                      </a:cubicBezTo>
                      <a:cubicBezTo>
                        <a:pt x="17843" y="69077"/>
                        <a:pt x="29480" y="77615"/>
                        <a:pt x="29480" y="77615"/>
                      </a:cubicBezTo>
                      <a:cubicBezTo>
                        <a:pt x="29480" y="77615"/>
                        <a:pt x="45772" y="74510"/>
                        <a:pt x="56633" y="72958"/>
                      </a:cubicBezTo>
                      <a:cubicBezTo>
                        <a:pt x="56633" y="71405"/>
                        <a:pt x="57409" y="69077"/>
                        <a:pt x="56633" y="68301"/>
                      </a:cubicBezTo>
                      <a:cubicBezTo>
                        <a:pt x="56633" y="65972"/>
                        <a:pt x="58961" y="62092"/>
                        <a:pt x="62064" y="62092"/>
                      </a:cubicBezTo>
                      <a:cubicBezTo>
                        <a:pt x="65167" y="62868"/>
                        <a:pt x="60512" y="55883"/>
                        <a:pt x="57409" y="52778"/>
                      </a:cubicBezTo>
                      <a:close/>
                    </a:path>
                  </a:pathLst>
                </a:custGeom>
                <a:solidFill>
                  <a:srgbClr val="C5C9CD"/>
                </a:solidFill>
                <a:ln w="1937" cap="flat">
                  <a:solidFill>
                    <a:srgbClr val="FFFFFF"/>
                  </a:solidFill>
                  <a:prstDash val="solid"/>
                  <a:miter/>
                </a:ln>
              </p:spPr>
              <p:txBody>
                <a:bodyPr rtlCol="0" anchor="ctr"/>
                <a:lstStyle/>
                <a:p>
                  <a:endParaRPr lang="en-US" sz="200">
                    <a:latin typeface="Roboto" panose="02000000000000000000" pitchFamily="2" charset="0"/>
                    <a:ea typeface="Roboto" panose="02000000000000000000" pitchFamily="2" charset="0"/>
                  </a:endParaRPr>
                </a:p>
              </p:txBody>
            </p:sp>
          </p:grpSp>
          <p:sp>
            <p:nvSpPr>
              <p:cNvPr id="1174" name="Title 1">
                <a:extLst>
                  <a:ext uri="{FF2B5EF4-FFF2-40B4-BE49-F238E27FC236}">
                    <a16:creationId xmlns:a16="http://schemas.microsoft.com/office/drawing/2014/main" id="{A12B39D6-6FE1-5C7B-FB9F-BEFFDF86D0A4}"/>
                  </a:ext>
                </a:extLst>
              </p:cNvPr>
              <p:cNvSpPr txBox="1">
                <a:spLocks/>
              </p:cNvSpPr>
              <p:nvPr/>
            </p:nvSpPr>
            <p:spPr>
              <a:xfrm>
                <a:off x="1936140" y="2321671"/>
                <a:ext cx="178119"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USA</a:t>
                </a:r>
              </a:p>
            </p:txBody>
          </p:sp>
          <p:sp>
            <p:nvSpPr>
              <p:cNvPr id="1175" name="Title 1">
                <a:extLst>
                  <a:ext uri="{FF2B5EF4-FFF2-40B4-BE49-F238E27FC236}">
                    <a16:creationId xmlns:a16="http://schemas.microsoft.com/office/drawing/2014/main" id="{81551FED-3902-30D9-29EC-F63B0D69E649}"/>
                  </a:ext>
                </a:extLst>
              </p:cNvPr>
              <p:cNvSpPr txBox="1">
                <a:spLocks/>
              </p:cNvSpPr>
              <p:nvPr/>
            </p:nvSpPr>
            <p:spPr>
              <a:xfrm>
                <a:off x="2023394" y="2681727"/>
                <a:ext cx="337187"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Mexico</a:t>
                </a:r>
              </a:p>
            </p:txBody>
          </p:sp>
          <p:sp>
            <p:nvSpPr>
              <p:cNvPr id="1176" name="Title 1">
                <a:extLst>
                  <a:ext uri="{FF2B5EF4-FFF2-40B4-BE49-F238E27FC236}">
                    <a16:creationId xmlns:a16="http://schemas.microsoft.com/office/drawing/2014/main" id="{92A3A2FC-2829-311C-FEE5-9946589895C8}"/>
                  </a:ext>
                </a:extLst>
              </p:cNvPr>
              <p:cNvSpPr txBox="1">
                <a:spLocks/>
              </p:cNvSpPr>
              <p:nvPr/>
            </p:nvSpPr>
            <p:spPr>
              <a:xfrm>
                <a:off x="2343269" y="2892354"/>
                <a:ext cx="447898"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Colombia</a:t>
                </a:r>
              </a:p>
            </p:txBody>
          </p:sp>
          <p:grpSp>
            <p:nvGrpSpPr>
              <p:cNvPr id="1177" name="Grupo 1176">
                <a:extLst>
                  <a:ext uri="{FF2B5EF4-FFF2-40B4-BE49-F238E27FC236}">
                    <a16:creationId xmlns:a16="http://schemas.microsoft.com/office/drawing/2014/main" id="{CCAB1DDC-9D81-34DE-2956-8DD2B5722538}"/>
                  </a:ext>
                </a:extLst>
              </p:cNvPr>
              <p:cNvGrpSpPr/>
              <p:nvPr/>
            </p:nvGrpSpPr>
            <p:grpSpPr>
              <a:xfrm>
                <a:off x="3544199" y="3223614"/>
                <a:ext cx="407660" cy="96776"/>
                <a:chOff x="1703764" y="4548811"/>
                <a:chExt cx="641331" cy="152249"/>
              </a:xfrm>
            </p:grpSpPr>
            <p:sp>
              <p:nvSpPr>
                <p:cNvPr id="1248" name="Estrella de 5 puntas 1247">
                  <a:extLst>
                    <a:ext uri="{FF2B5EF4-FFF2-40B4-BE49-F238E27FC236}">
                      <a16:creationId xmlns:a16="http://schemas.microsoft.com/office/drawing/2014/main" id="{74CE6534-8844-41A0-7D27-B6D071B9BCB4}"/>
                    </a:ext>
                  </a:extLst>
                </p:cNvPr>
                <p:cNvSpPr/>
                <p:nvPr/>
              </p:nvSpPr>
              <p:spPr>
                <a:xfrm>
                  <a:off x="1703764" y="4548811"/>
                  <a:ext cx="141376" cy="141376"/>
                </a:xfrm>
                <a:prstGeom prst="star5">
                  <a:avLst>
                    <a:gd name="adj" fmla="val 24896"/>
                    <a:gd name="hf" fmla="val 105146"/>
                    <a:gd name="vf" fmla="val 110557"/>
                  </a:avLst>
                </a:prstGeom>
                <a:solidFill>
                  <a:schemeClr val="accent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700" b="1">
                    <a:solidFill>
                      <a:schemeClr val="bg2"/>
                    </a:solidFill>
                    <a:latin typeface="Roboto" panose="02000000000000000000" pitchFamily="2" charset="0"/>
                    <a:ea typeface="Roboto" panose="02000000000000000000" pitchFamily="2" charset="0"/>
                  </a:endParaRPr>
                </a:p>
              </p:txBody>
            </p:sp>
            <p:sp>
              <p:nvSpPr>
                <p:cNvPr id="1250" name="Title 1">
                  <a:extLst>
                    <a:ext uri="{FF2B5EF4-FFF2-40B4-BE49-F238E27FC236}">
                      <a16:creationId xmlns:a16="http://schemas.microsoft.com/office/drawing/2014/main" id="{23B3ED6E-DFD2-45D5-B185-2993AC6C34A1}"/>
                    </a:ext>
                  </a:extLst>
                </p:cNvPr>
                <p:cNvSpPr txBox="1">
                  <a:spLocks/>
                </p:cNvSpPr>
                <p:nvPr/>
              </p:nvSpPr>
              <p:spPr>
                <a:xfrm>
                  <a:off x="1907936" y="4553389"/>
                  <a:ext cx="437159" cy="14767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accent2"/>
                      </a:solidFill>
                      <a:latin typeface="Roboto" panose="02000000000000000000" pitchFamily="2" charset="0"/>
                      <a:ea typeface="Roboto" panose="02000000000000000000" pitchFamily="2" charset="0"/>
                    </a:rPr>
                    <a:t>Brazil</a:t>
                  </a:r>
                </a:p>
              </p:txBody>
            </p:sp>
          </p:grpSp>
          <p:sp>
            <p:nvSpPr>
              <p:cNvPr id="1178" name="Title 1">
                <a:extLst>
                  <a:ext uri="{FF2B5EF4-FFF2-40B4-BE49-F238E27FC236}">
                    <a16:creationId xmlns:a16="http://schemas.microsoft.com/office/drawing/2014/main" id="{2676FFB4-9531-7B99-7693-40C225C2D3FA}"/>
                  </a:ext>
                </a:extLst>
              </p:cNvPr>
              <p:cNvSpPr txBox="1">
                <a:spLocks/>
              </p:cNvSpPr>
              <p:nvPr/>
            </p:nvSpPr>
            <p:spPr>
              <a:xfrm>
                <a:off x="3209253" y="3731567"/>
                <a:ext cx="455806"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Argentina</a:t>
                </a:r>
              </a:p>
            </p:txBody>
          </p:sp>
          <p:sp>
            <p:nvSpPr>
              <p:cNvPr id="1179" name="Title 1">
                <a:extLst>
                  <a:ext uri="{FF2B5EF4-FFF2-40B4-BE49-F238E27FC236}">
                    <a16:creationId xmlns:a16="http://schemas.microsoft.com/office/drawing/2014/main" id="{E4ABEDA7-E0FE-1CD8-9D6D-C6972A28494B}"/>
                  </a:ext>
                </a:extLst>
              </p:cNvPr>
              <p:cNvSpPr txBox="1">
                <a:spLocks/>
              </p:cNvSpPr>
              <p:nvPr/>
            </p:nvSpPr>
            <p:spPr>
              <a:xfrm>
                <a:off x="3712048" y="2116790"/>
                <a:ext cx="318542"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France</a:t>
                </a:r>
              </a:p>
            </p:txBody>
          </p:sp>
          <p:grpSp>
            <p:nvGrpSpPr>
              <p:cNvPr id="1180" name="Grupo 1179">
                <a:extLst>
                  <a:ext uri="{FF2B5EF4-FFF2-40B4-BE49-F238E27FC236}">
                    <a16:creationId xmlns:a16="http://schemas.microsoft.com/office/drawing/2014/main" id="{D26A169C-8A12-EB65-6F3C-54CAFADA9ABD}"/>
                  </a:ext>
                </a:extLst>
              </p:cNvPr>
              <p:cNvGrpSpPr/>
              <p:nvPr/>
            </p:nvGrpSpPr>
            <p:grpSpPr>
              <a:xfrm>
                <a:off x="3544851" y="1771872"/>
                <a:ext cx="704178" cy="613548"/>
                <a:chOff x="1756369" y="3719102"/>
                <a:chExt cx="1107813" cy="965236"/>
              </a:xfrm>
            </p:grpSpPr>
            <p:sp>
              <p:nvSpPr>
                <p:cNvPr id="1238" name="Estrella de 5 puntas 1237">
                  <a:extLst>
                    <a:ext uri="{FF2B5EF4-FFF2-40B4-BE49-F238E27FC236}">
                      <a16:creationId xmlns:a16="http://schemas.microsoft.com/office/drawing/2014/main" id="{C395550D-D0AE-507D-FA77-AFF02FB87CC6}"/>
                    </a:ext>
                  </a:extLst>
                </p:cNvPr>
                <p:cNvSpPr/>
                <p:nvPr/>
              </p:nvSpPr>
              <p:spPr>
                <a:xfrm>
                  <a:off x="1756369" y="4532088"/>
                  <a:ext cx="141377" cy="141376"/>
                </a:xfrm>
                <a:prstGeom prst="star5">
                  <a:avLst>
                    <a:gd name="adj" fmla="val 24896"/>
                    <a:gd name="hf" fmla="val 105146"/>
                    <a:gd name="vf" fmla="val 110557"/>
                  </a:avLst>
                </a:prstGeom>
                <a:solidFill>
                  <a:schemeClr val="accent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700" b="1">
                    <a:solidFill>
                      <a:schemeClr val="bg2"/>
                    </a:solidFill>
                    <a:latin typeface="Roboto" panose="02000000000000000000" pitchFamily="2" charset="0"/>
                    <a:ea typeface="Roboto" panose="02000000000000000000" pitchFamily="2" charset="0"/>
                  </a:endParaRPr>
                </a:p>
              </p:txBody>
            </p:sp>
            <p:sp>
              <p:nvSpPr>
                <p:cNvPr id="1242" name="Title 1">
                  <a:extLst>
                    <a:ext uri="{FF2B5EF4-FFF2-40B4-BE49-F238E27FC236}">
                      <a16:creationId xmlns:a16="http://schemas.microsoft.com/office/drawing/2014/main" id="{39630317-C371-E79D-675E-846832D1B7C8}"/>
                    </a:ext>
                  </a:extLst>
                </p:cNvPr>
                <p:cNvSpPr txBox="1">
                  <a:spLocks/>
                </p:cNvSpPr>
                <p:nvPr/>
              </p:nvSpPr>
              <p:spPr>
                <a:xfrm>
                  <a:off x="1960541" y="4536667"/>
                  <a:ext cx="534844" cy="14767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accent2"/>
                      </a:solidFill>
                      <a:latin typeface="Roboto" panose="02000000000000000000" pitchFamily="2" charset="0"/>
                      <a:ea typeface="Roboto" panose="02000000000000000000" pitchFamily="2" charset="0"/>
                    </a:rPr>
                    <a:t>Spain</a:t>
                  </a:r>
                </a:p>
              </p:txBody>
            </p:sp>
            <p:sp>
              <p:nvSpPr>
                <p:cNvPr id="1244" name="Estrella de 5 puntas 1243">
                  <a:extLst>
                    <a:ext uri="{FF2B5EF4-FFF2-40B4-BE49-F238E27FC236}">
                      <a16:creationId xmlns:a16="http://schemas.microsoft.com/office/drawing/2014/main" id="{1CFC0295-6AB8-09A2-105A-937CA171E947}"/>
                    </a:ext>
                  </a:extLst>
                </p:cNvPr>
                <p:cNvSpPr/>
                <p:nvPr/>
              </p:nvSpPr>
              <p:spPr>
                <a:xfrm>
                  <a:off x="2069406" y="3719102"/>
                  <a:ext cx="141377" cy="141376"/>
                </a:xfrm>
                <a:prstGeom prst="star5">
                  <a:avLst>
                    <a:gd name="adj" fmla="val 24896"/>
                    <a:gd name="hf" fmla="val 105146"/>
                    <a:gd name="vf" fmla="val 110557"/>
                  </a:avLst>
                </a:prstGeom>
                <a:solidFill>
                  <a:schemeClr val="accent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700" b="1">
                    <a:solidFill>
                      <a:schemeClr val="bg2"/>
                    </a:solidFill>
                    <a:latin typeface="Roboto" panose="02000000000000000000" pitchFamily="2" charset="0"/>
                    <a:ea typeface="Roboto" panose="02000000000000000000" pitchFamily="2" charset="0"/>
                  </a:endParaRPr>
                </a:p>
              </p:txBody>
            </p:sp>
            <p:sp>
              <p:nvSpPr>
                <p:cNvPr id="1246" name="Title 1">
                  <a:extLst>
                    <a:ext uri="{FF2B5EF4-FFF2-40B4-BE49-F238E27FC236}">
                      <a16:creationId xmlns:a16="http://schemas.microsoft.com/office/drawing/2014/main" id="{E5D0A4F1-9C70-F478-8A50-1AF290A66B5D}"/>
                    </a:ext>
                  </a:extLst>
                </p:cNvPr>
                <p:cNvSpPr txBox="1">
                  <a:spLocks/>
                </p:cNvSpPr>
                <p:nvPr/>
              </p:nvSpPr>
              <p:spPr>
                <a:xfrm>
                  <a:off x="2273579" y="3723676"/>
                  <a:ext cx="590603" cy="14767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accent2"/>
                      </a:solidFill>
                      <a:latin typeface="Roboto" panose="02000000000000000000" pitchFamily="2" charset="0"/>
                      <a:ea typeface="Roboto" panose="02000000000000000000" pitchFamily="2" charset="0"/>
                    </a:rPr>
                    <a:t>Germany</a:t>
                  </a:r>
                </a:p>
              </p:txBody>
            </p:sp>
          </p:grpSp>
          <p:sp>
            <p:nvSpPr>
              <p:cNvPr id="1181" name="Title 1">
                <a:extLst>
                  <a:ext uri="{FF2B5EF4-FFF2-40B4-BE49-F238E27FC236}">
                    <a16:creationId xmlns:a16="http://schemas.microsoft.com/office/drawing/2014/main" id="{50732329-211C-8FD1-1B6A-CA44489CC594}"/>
                  </a:ext>
                </a:extLst>
              </p:cNvPr>
              <p:cNvSpPr txBox="1">
                <a:spLocks/>
              </p:cNvSpPr>
              <p:nvPr/>
            </p:nvSpPr>
            <p:spPr>
              <a:xfrm>
                <a:off x="3806854" y="1862092"/>
                <a:ext cx="586369"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Netherlands</a:t>
                </a:r>
              </a:p>
            </p:txBody>
          </p:sp>
          <p:grpSp>
            <p:nvGrpSpPr>
              <p:cNvPr id="1182" name="Grupo 1181">
                <a:extLst>
                  <a:ext uri="{FF2B5EF4-FFF2-40B4-BE49-F238E27FC236}">
                    <a16:creationId xmlns:a16="http://schemas.microsoft.com/office/drawing/2014/main" id="{D2B8C501-DE2A-BEC2-3BFA-74E2C5CB3CCC}"/>
                  </a:ext>
                </a:extLst>
              </p:cNvPr>
              <p:cNvGrpSpPr/>
              <p:nvPr/>
            </p:nvGrpSpPr>
            <p:grpSpPr>
              <a:xfrm>
                <a:off x="4473384" y="3615076"/>
                <a:ext cx="834290" cy="96776"/>
                <a:chOff x="1703764" y="4548811"/>
                <a:chExt cx="1312507" cy="152248"/>
              </a:xfrm>
            </p:grpSpPr>
            <p:sp>
              <p:nvSpPr>
                <p:cNvPr id="1236" name="Estrella de 5 puntas 1235">
                  <a:extLst>
                    <a:ext uri="{FF2B5EF4-FFF2-40B4-BE49-F238E27FC236}">
                      <a16:creationId xmlns:a16="http://schemas.microsoft.com/office/drawing/2014/main" id="{6DAA7B10-05FB-6945-4577-A70661EE8A59}"/>
                    </a:ext>
                  </a:extLst>
                </p:cNvPr>
                <p:cNvSpPr/>
                <p:nvPr/>
              </p:nvSpPr>
              <p:spPr>
                <a:xfrm>
                  <a:off x="1703764" y="4548811"/>
                  <a:ext cx="141376" cy="141376"/>
                </a:xfrm>
                <a:prstGeom prst="star5">
                  <a:avLst>
                    <a:gd name="adj" fmla="val 24896"/>
                    <a:gd name="hf" fmla="val 105146"/>
                    <a:gd name="vf" fmla="val 110557"/>
                  </a:avLst>
                </a:prstGeom>
                <a:solidFill>
                  <a:schemeClr val="accent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700" b="1">
                    <a:solidFill>
                      <a:schemeClr val="bg2"/>
                    </a:solidFill>
                    <a:latin typeface="Roboto" panose="02000000000000000000" pitchFamily="2" charset="0"/>
                    <a:ea typeface="Roboto" panose="02000000000000000000" pitchFamily="2" charset="0"/>
                  </a:endParaRPr>
                </a:p>
              </p:txBody>
            </p:sp>
            <p:sp>
              <p:nvSpPr>
                <p:cNvPr id="1237" name="Title 1">
                  <a:extLst>
                    <a:ext uri="{FF2B5EF4-FFF2-40B4-BE49-F238E27FC236}">
                      <a16:creationId xmlns:a16="http://schemas.microsoft.com/office/drawing/2014/main" id="{F3AF8D62-61F1-8053-C609-50EB345A37B3}"/>
                    </a:ext>
                  </a:extLst>
                </p:cNvPr>
                <p:cNvSpPr txBox="1">
                  <a:spLocks/>
                </p:cNvSpPr>
                <p:nvPr/>
              </p:nvSpPr>
              <p:spPr>
                <a:xfrm>
                  <a:off x="1907936" y="4553388"/>
                  <a:ext cx="1108335" cy="14767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accent2"/>
                      </a:solidFill>
                      <a:latin typeface="Roboto" panose="02000000000000000000" pitchFamily="2" charset="0"/>
                      <a:ea typeface="Roboto" panose="02000000000000000000" pitchFamily="2" charset="0"/>
                    </a:rPr>
                    <a:t>South Africa</a:t>
                  </a:r>
                </a:p>
              </p:txBody>
            </p:sp>
          </p:grpSp>
          <p:sp>
            <p:nvSpPr>
              <p:cNvPr id="1183" name="Title 1">
                <a:extLst>
                  <a:ext uri="{FF2B5EF4-FFF2-40B4-BE49-F238E27FC236}">
                    <a16:creationId xmlns:a16="http://schemas.microsoft.com/office/drawing/2014/main" id="{0939166F-4EC1-FF74-C299-4D71B767348B}"/>
                  </a:ext>
                </a:extLst>
              </p:cNvPr>
              <p:cNvSpPr txBox="1">
                <a:spLocks/>
              </p:cNvSpPr>
              <p:nvPr/>
            </p:nvSpPr>
            <p:spPr>
              <a:xfrm>
                <a:off x="5786482" y="3630321"/>
                <a:ext cx="472324"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Australia</a:t>
                </a:r>
              </a:p>
            </p:txBody>
          </p:sp>
          <p:grpSp>
            <p:nvGrpSpPr>
              <p:cNvPr id="1184" name="Grupo 1183">
                <a:extLst>
                  <a:ext uri="{FF2B5EF4-FFF2-40B4-BE49-F238E27FC236}">
                    <a16:creationId xmlns:a16="http://schemas.microsoft.com/office/drawing/2014/main" id="{72FF1FC8-0E44-48E7-8693-DD7654B70EA8}"/>
                  </a:ext>
                </a:extLst>
              </p:cNvPr>
              <p:cNvGrpSpPr/>
              <p:nvPr/>
            </p:nvGrpSpPr>
            <p:grpSpPr>
              <a:xfrm>
                <a:off x="5058873" y="2942273"/>
                <a:ext cx="577681" cy="96776"/>
                <a:chOff x="1876715" y="4548811"/>
                <a:chExt cx="908809" cy="152249"/>
              </a:xfrm>
            </p:grpSpPr>
            <p:sp>
              <p:nvSpPr>
                <p:cNvPr id="1234" name="Estrella de 5 puntas 1233">
                  <a:extLst>
                    <a:ext uri="{FF2B5EF4-FFF2-40B4-BE49-F238E27FC236}">
                      <a16:creationId xmlns:a16="http://schemas.microsoft.com/office/drawing/2014/main" id="{8D10F83F-6915-076E-63D7-E35F56B0D10C}"/>
                    </a:ext>
                  </a:extLst>
                </p:cNvPr>
                <p:cNvSpPr/>
                <p:nvPr/>
              </p:nvSpPr>
              <p:spPr>
                <a:xfrm>
                  <a:off x="1876715" y="4548811"/>
                  <a:ext cx="141375" cy="141376"/>
                </a:xfrm>
                <a:prstGeom prst="star5">
                  <a:avLst>
                    <a:gd name="adj" fmla="val 24896"/>
                    <a:gd name="hf" fmla="val 105146"/>
                    <a:gd name="vf" fmla="val 110557"/>
                  </a:avLst>
                </a:prstGeom>
                <a:solidFill>
                  <a:schemeClr val="accent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700" b="1">
                    <a:solidFill>
                      <a:schemeClr val="bg2"/>
                    </a:solidFill>
                    <a:latin typeface="Roboto" panose="02000000000000000000" pitchFamily="2" charset="0"/>
                    <a:ea typeface="Roboto" panose="02000000000000000000" pitchFamily="2" charset="0"/>
                  </a:endParaRPr>
                </a:p>
              </p:txBody>
            </p:sp>
            <p:sp>
              <p:nvSpPr>
                <p:cNvPr id="1235" name="Title 1">
                  <a:extLst>
                    <a:ext uri="{FF2B5EF4-FFF2-40B4-BE49-F238E27FC236}">
                      <a16:creationId xmlns:a16="http://schemas.microsoft.com/office/drawing/2014/main" id="{F7921A92-5EF1-40A3-8DB3-2E6597B9FFA3}"/>
                    </a:ext>
                  </a:extLst>
                </p:cNvPr>
                <p:cNvSpPr txBox="1">
                  <a:spLocks/>
                </p:cNvSpPr>
                <p:nvPr/>
              </p:nvSpPr>
              <p:spPr>
                <a:xfrm>
                  <a:off x="2080887" y="4553389"/>
                  <a:ext cx="704637" cy="14767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accent2"/>
                      </a:solidFill>
                      <a:latin typeface="Roboto" panose="02000000000000000000" pitchFamily="2" charset="0"/>
                      <a:ea typeface="Roboto" panose="02000000000000000000" pitchFamily="2" charset="0"/>
                    </a:rPr>
                    <a:t>Sri Lanka</a:t>
                  </a:r>
                </a:p>
              </p:txBody>
            </p:sp>
          </p:grpSp>
          <p:sp>
            <p:nvSpPr>
              <p:cNvPr id="1185" name="Title 1">
                <a:extLst>
                  <a:ext uri="{FF2B5EF4-FFF2-40B4-BE49-F238E27FC236}">
                    <a16:creationId xmlns:a16="http://schemas.microsoft.com/office/drawing/2014/main" id="{A5B60873-05F6-553A-3C94-502965F8F378}"/>
                  </a:ext>
                </a:extLst>
              </p:cNvPr>
              <p:cNvSpPr txBox="1">
                <a:spLocks/>
              </p:cNvSpPr>
              <p:nvPr/>
            </p:nvSpPr>
            <p:spPr>
              <a:xfrm>
                <a:off x="5291612" y="3091491"/>
                <a:ext cx="472325"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Singapur</a:t>
                </a:r>
              </a:p>
            </p:txBody>
          </p:sp>
          <p:grpSp>
            <p:nvGrpSpPr>
              <p:cNvPr id="1189" name="Grupo 1188">
                <a:extLst>
                  <a:ext uri="{FF2B5EF4-FFF2-40B4-BE49-F238E27FC236}">
                    <a16:creationId xmlns:a16="http://schemas.microsoft.com/office/drawing/2014/main" id="{4D61CD1C-161E-0503-F74D-EFB2CCF58B3D}"/>
                  </a:ext>
                </a:extLst>
              </p:cNvPr>
              <p:cNvGrpSpPr/>
              <p:nvPr/>
            </p:nvGrpSpPr>
            <p:grpSpPr>
              <a:xfrm>
                <a:off x="5327744" y="3234890"/>
                <a:ext cx="602106" cy="96778"/>
                <a:chOff x="1876715" y="4548811"/>
                <a:chExt cx="947234" cy="152251"/>
              </a:xfrm>
            </p:grpSpPr>
            <p:sp>
              <p:nvSpPr>
                <p:cNvPr id="1232" name="Estrella de 5 puntas 1231">
                  <a:extLst>
                    <a:ext uri="{FF2B5EF4-FFF2-40B4-BE49-F238E27FC236}">
                      <a16:creationId xmlns:a16="http://schemas.microsoft.com/office/drawing/2014/main" id="{A86869EA-D0C8-FAF0-E8CF-58E56519809D}"/>
                    </a:ext>
                  </a:extLst>
                </p:cNvPr>
                <p:cNvSpPr/>
                <p:nvPr/>
              </p:nvSpPr>
              <p:spPr>
                <a:xfrm>
                  <a:off x="1876715" y="4548811"/>
                  <a:ext cx="141377" cy="141376"/>
                </a:xfrm>
                <a:prstGeom prst="star5">
                  <a:avLst>
                    <a:gd name="adj" fmla="val 24896"/>
                    <a:gd name="hf" fmla="val 105146"/>
                    <a:gd name="vf" fmla="val 110557"/>
                  </a:avLst>
                </a:prstGeom>
                <a:solidFill>
                  <a:schemeClr val="accent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700" b="1">
                    <a:solidFill>
                      <a:schemeClr val="bg2"/>
                    </a:solidFill>
                    <a:latin typeface="Roboto" panose="02000000000000000000" pitchFamily="2" charset="0"/>
                    <a:ea typeface="Roboto" panose="02000000000000000000" pitchFamily="2" charset="0"/>
                  </a:endParaRPr>
                </a:p>
              </p:txBody>
            </p:sp>
            <p:sp>
              <p:nvSpPr>
                <p:cNvPr id="1233" name="Title 1">
                  <a:extLst>
                    <a:ext uri="{FF2B5EF4-FFF2-40B4-BE49-F238E27FC236}">
                      <a16:creationId xmlns:a16="http://schemas.microsoft.com/office/drawing/2014/main" id="{FCF1FA66-DCB9-8280-C340-F2709EDE59AD}"/>
                    </a:ext>
                  </a:extLst>
                </p:cNvPr>
                <p:cNvSpPr txBox="1">
                  <a:spLocks/>
                </p:cNvSpPr>
                <p:nvPr/>
              </p:nvSpPr>
              <p:spPr>
                <a:xfrm>
                  <a:off x="2080887" y="4553391"/>
                  <a:ext cx="743062" cy="14767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accent2"/>
                      </a:solidFill>
                      <a:latin typeface="Roboto" panose="02000000000000000000" pitchFamily="2" charset="0"/>
                      <a:ea typeface="Roboto" panose="02000000000000000000" pitchFamily="2" charset="0"/>
                    </a:rPr>
                    <a:t>Indonesia</a:t>
                  </a:r>
                </a:p>
              </p:txBody>
            </p:sp>
          </p:grpSp>
          <p:grpSp>
            <p:nvGrpSpPr>
              <p:cNvPr id="1192" name="Grupo 1191">
                <a:extLst>
                  <a:ext uri="{FF2B5EF4-FFF2-40B4-BE49-F238E27FC236}">
                    <a16:creationId xmlns:a16="http://schemas.microsoft.com/office/drawing/2014/main" id="{670FF516-EF0A-741F-DA52-4D88F8B7AC0E}"/>
                  </a:ext>
                </a:extLst>
              </p:cNvPr>
              <p:cNvGrpSpPr/>
              <p:nvPr/>
            </p:nvGrpSpPr>
            <p:grpSpPr>
              <a:xfrm>
                <a:off x="6016514" y="2291043"/>
                <a:ext cx="732275" cy="439607"/>
                <a:chOff x="1703764" y="4009470"/>
                <a:chExt cx="1152016" cy="691592"/>
              </a:xfrm>
            </p:grpSpPr>
            <p:sp>
              <p:nvSpPr>
                <p:cNvPr id="1224" name="Estrella de 5 puntas 1223">
                  <a:extLst>
                    <a:ext uri="{FF2B5EF4-FFF2-40B4-BE49-F238E27FC236}">
                      <a16:creationId xmlns:a16="http://schemas.microsoft.com/office/drawing/2014/main" id="{5F88CAD1-22D7-107B-DC54-7E72EA4333B3}"/>
                    </a:ext>
                  </a:extLst>
                </p:cNvPr>
                <p:cNvSpPr/>
                <p:nvPr/>
              </p:nvSpPr>
              <p:spPr>
                <a:xfrm>
                  <a:off x="1703764" y="4548811"/>
                  <a:ext cx="141376" cy="141376"/>
                </a:xfrm>
                <a:prstGeom prst="star5">
                  <a:avLst>
                    <a:gd name="adj" fmla="val 24896"/>
                    <a:gd name="hf" fmla="val 105146"/>
                    <a:gd name="vf" fmla="val 110557"/>
                  </a:avLst>
                </a:prstGeom>
                <a:solidFill>
                  <a:schemeClr val="accent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700" b="1">
                    <a:solidFill>
                      <a:schemeClr val="accent2"/>
                    </a:solidFill>
                    <a:latin typeface="Roboto" panose="02000000000000000000" pitchFamily="2" charset="0"/>
                    <a:ea typeface="Roboto" panose="02000000000000000000" pitchFamily="2" charset="0"/>
                  </a:endParaRPr>
                </a:p>
              </p:txBody>
            </p:sp>
            <p:sp>
              <p:nvSpPr>
                <p:cNvPr id="1225" name="Title 1">
                  <a:extLst>
                    <a:ext uri="{FF2B5EF4-FFF2-40B4-BE49-F238E27FC236}">
                      <a16:creationId xmlns:a16="http://schemas.microsoft.com/office/drawing/2014/main" id="{0EB24999-7A75-2812-5248-7AD8748A4105}"/>
                    </a:ext>
                  </a:extLst>
                </p:cNvPr>
                <p:cNvSpPr txBox="1">
                  <a:spLocks/>
                </p:cNvSpPr>
                <p:nvPr/>
              </p:nvSpPr>
              <p:spPr>
                <a:xfrm>
                  <a:off x="1907936" y="4553390"/>
                  <a:ext cx="704635" cy="14767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accent2"/>
                      </a:solidFill>
                      <a:latin typeface="Roboto" panose="02000000000000000000" pitchFamily="2" charset="0"/>
                      <a:ea typeface="Roboto" panose="02000000000000000000" pitchFamily="2" charset="0"/>
                    </a:rPr>
                    <a:t>Thailand</a:t>
                  </a:r>
                </a:p>
              </p:txBody>
            </p:sp>
            <p:sp>
              <p:nvSpPr>
                <p:cNvPr id="1229" name="Estrella de 5 puntas 1228">
                  <a:extLst>
                    <a:ext uri="{FF2B5EF4-FFF2-40B4-BE49-F238E27FC236}">
                      <a16:creationId xmlns:a16="http://schemas.microsoft.com/office/drawing/2014/main" id="{52D90600-FEFE-E213-646A-F004F9A706FB}"/>
                    </a:ext>
                  </a:extLst>
                </p:cNvPr>
                <p:cNvSpPr/>
                <p:nvPr/>
              </p:nvSpPr>
              <p:spPr>
                <a:xfrm>
                  <a:off x="1946972" y="4009470"/>
                  <a:ext cx="141375" cy="141376"/>
                </a:xfrm>
                <a:prstGeom prst="star5">
                  <a:avLst>
                    <a:gd name="adj" fmla="val 24896"/>
                    <a:gd name="hf" fmla="val 105146"/>
                    <a:gd name="vf" fmla="val 110557"/>
                  </a:avLst>
                </a:prstGeom>
                <a:solidFill>
                  <a:schemeClr val="accent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700" b="1">
                    <a:solidFill>
                      <a:schemeClr val="bg2"/>
                    </a:solidFill>
                    <a:latin typeface="Roboto" panose="02000000000000000000" pitchFamily="2" charset="0"/>
                    <a:ea typeface="Roboto" panose="02000000000000000000" pitchFamily="2" charset="0"/>
                  </a:endParaRPr>
                </a:p>
              </p:txBody>
            </p:sp>
            <p:sp>
              <p:nvSpPr>
                <p:cNvPr id="1230" name="Title 1">
                  <a:extLst>
                    <a:ext uri="{FF2B5EF4-FFF2-40B4-BE49-F238E27FC236}">
                      <a16:creationId xmlns:a16="http://schemas.microsoft.com/office/drawing/2014/main" id="{EF82714F-FC4D-B993-3328-F29897AF6734}"/>
                    </a:ext>
                  </a:extLst>
                </p:cNvPr>
                <p:cNvSpPr txBox="1">
                  <a:spLocks/>
                </p:cNvSpPr>
                <p:nvPr/>
              </p:nvSpPr>
              <p:spPr>
                <a:xfrm>
                  <a:off x="2151145" y="4014048"/>
                  <a:ext cx="704635" cy="14767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accent2"/>
                      </a:solidFill>
                      <a:latin typeface="Roboto" panose="02000000000000000000" pitchFamily="2" charset="0"/>
                      <a:ea typeface="Roboto" panose="02000000000000000000" pitchFamily="2" charset="0"/>
                    </a:rPr>
                    <a:t>China</a:t>
                  </a:r>
                </a:p>
              </p:txBody>
            </p:sp>
          </p:grpSp>
          <p:sp>
            <p:nvSpPr>
              <p:cNvPr id="1193" name="Title 1">
                <a:extLst>
                  <a:ext uri="{FF2B5EF4-FFF2-40B4-BE49-F238E27FC236}">
                    <a16:creationId xmlns:a16="http://schemas.microsoft.com/office/drawing/2014/main" id="{6345F406-0644-B8AF-2D21-CEACB88DA328}"/>
                  </a:ext>
                </a:extLst>
              </p:cNvPr>
              <p:cNvSpPr txBox="1">
                <a:spLocks/>
              </p:cNvSpPr>
              <p:nvPr/>
            </p:nvSpPr>
            <p:spPr>
              <a:xfrm>
                <a:off x="6171109" y="2829652"/>
                <a:ext cx="402230"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Malaysia</a:t>
                </a:r>
              </a:p>
            </p:txBody>
          </p:sp>
          <p:sp>
            <p:nvSpPr>
              <p:cNvPr id="1197" name="Title 1">
                <a:extLst>
                  <a:ext uri="{FF2B5EF4-FFF2-40B4-BE49-F238E27FC236}">
                    <a16:creationId xmlns:a16="http://schemas.microsoft.com/office/drawing/2014/main" id="{EF1312A9-8110-0455-0290-F9F9B7645F8A}"/>
                  </a:ext>
                </a:extLst>
              </p:cNvPr>
              <p:cNvSpPr txBox="1">
                <a:spLocks/>
              </p:cNvSpPr>
              <p:nvPr/>
            </p:nvSpPr>
            <p:spPr>
              <a:xfrm>
                <a:off x="2357844" y="2998027"/>
                <a:ext cx="447898"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Ecuador</a:t>
                </a:r>
              </a:p>
            </p:txBody>
          </p:sp>
          <p:sp>
            <p:nvSpPr>
              <p:cNvPr id="1200" name="Title 1">
                <a:extLst>
                  <a:ext uri="{FF2B5EF4-FFF2-40B4-BE49-F238E27FC236}">
                    <a16:creationId xmlns:a16="http://schemas.microsoft.com/office/drawing/2014/main" id="{B8FB9CAF-236A-5D11-990B-8174DB27CA01}"/>
                  </a:ext>
                </a:extLst>
              </p:cNvPr>
              <p:cNvSpPr txBox="1">
                <a:spLocks/>
              </p:cNvSpPr>
              <p:nvPr/>
            </p:nvSpPr>
            <p:spPr>
              <a:xfrm>
                <a:off x="2577880" y="3140138"/>
                <a:ext cx="315317"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Peru</a:t>
                </a:r>
              </a:p>
            </p:txBody>
          </p:sp>
          <p:sp>
            <p:nvSpPr>
              <p:cNvPr id="1201" name="Title 1">
                <a:extLst>
                  <a:ext uri="{FF2B5EF4-FFF2-40B4-BE49-F238E27FC236}">
                    <a16:creationId xmlns:a16="http://schemas.microsoft.com/office/drawing/2014/main" id="{90C34949-3BD1-BE2D-2E73-4FDBEE5AD1EF}"/>
                  </a:ext>
                </a:extLst>
              </p:cNvPr>
              <p:cNvSpPr txBox="1">
                <a:spLocks/>
              </p:cNvSpPr>
              <p:nvPr/>
            </p:nvSpPr>
            <p:spPr>
              <a:xfrm>
                <a:off x="2639827" y="3413431"/>
                <a:ext cx="315317"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Chile</a:t>
                </a:r>
              </a:p>
            </p:txBody>
          </p:sp>
          <p:sp>
            <p:nvSpPr>
              <p:cNvPr id="1208" name="Title 1">
                <a:extLst>
                  <a:ext uri="{FF2B5EF4-FFF2-40B4-BE49-F238E27FC236}">
                    <a16:creationId xmlns:a16="http://schemas.microsoft.com/office/drawing/2014/main" id="{BC609252-66C9-E305-2A7F-F7B45FD3EC24}"/>
                  </a:ext>
                </a:extLst>
              </p:cNvPr>
              <p:cNvSpPr txBox="1">
                <a:spLocks/>
              </p:cNvSpPr>
              <p:nvPr/>
            </p:nvSpPr>
            <p:spPr>
              <a:xfrm>
                <a:off x="3925843" y="2977278"/>
                <a:ext cx="336815"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Nigeria</a:t>
                </a:r>
              </a:p>
            </p:txBody>
          </p:sp>
          <p:sp>
            <p:nvSpPr>
              <p:cNvPr id="1209" name="Title 1">
                <a:extLst>
                  <a:ext uri="{FF2B5EF4-FFF2-40B4-BE49-F238E27FC236}">
                    <a16:creationId xmlns:a16="http://schemas.microsoft.com/office/drawing/2014/main" id="{62610D7B-F1E0-2989-AB95-17F5FC327BC0}"/>
                  </a:ext>
                </a:extLst>
              </p:cNvPr>
              <p:cNvSpPr txBox="1">
                <a:spLocks/>
              </p:cNvSpPr>
              <p:nvPr/>
            </p:nvSpPr>
            <p:spPr>
              <a:xfrm>
                <a:off x="3656340" y="1960477"/>
                <a:ext cx="339972"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Belgium</a:t>
                </a:r>
              </a:p>
            </p:txBody>
          </p:sp>
          <p:sp>
            <p:nvSpPr>
              <p:cNvPr id="1216" name="Title 1">
                <a:extLst>
                  <a:ext uri="{FF2B5EF4-FFF2-40B4-BE49-F238E27FC236}">
                    <a16:creationId xmlns:a16="http://schemas.microsoft.com/office/drawing/2014/main" id="{C78FA859-63FC-8A37-2DB9-DB1EDBD9CEE0}"/>
                  </a:ext>
                </a:extLst>
              </p:cNvPr>
              <p:cNvSpPr txBox="1">
                <a:spLocks/>
              </p:cNvSpPr>
              <p:nvPr/>
            </p:nvSpPr>
            <p:spPr>
              <a:xfrm>
                <a:off x="5023799" y="2694889"/>
                <a:ext cx="173102"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UAE</a:t>
                </a:r>
              </a:p>
            </p:txBody>
          </p:sp>
          <p:sp>
            <p:nvSpPr>
              <p:cNvPr id="1217" name="Title 1">
                <a:extLst>
                  <a:ext uri="{FF2B5EF4-FFF2-40B4-BE49-F238E27FC236}">
                    <a16:creationId xmlns:a16="http://schemas.microsoft.com/office/drawing/2014/main" id="{556696A7-CDC4-8127-57E3-1A69AE601815}"/>
                  </a:ext>
                </a:extLst>
              </p:cNvPr>
              <p:cNvSpPr txBox="1">
                <a:spLocks/>
              </p:cNvSpPr>
              <p:nvPr/>
            </p:nvSpPr>
            <p:spPr>
              <a:xfrm>
                <a:off x="6313220" y="2931681"/>
                <a:ext cx="466039" cy="93867"/>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nSpc>
                    <a:spcPct val="100000"/>
                  </a:lnSpc>
                </a:pPr>
                <a:r>
                  <a:rPr lang="es-ES_tradnl" sz="500" b="0" spc="0">
                    <a:solidFill>
                      <a:schemeClr val="bg2"/>
                    </a:solidFill>
                    <a:latin typeface="Roboto" panose="02000000000000000000" pitchFamily="2" charset="0"/>
                    <a:ea typeface="Roboto" panose="02000000000000000000" pitchFamily="2" charset="0"/>
                  </a:rPr>
                  <a:t>Phillippines</a:t>
                </a:r>
              </a:p>
            </p:txBody>
          </p:sp>
        </p:grpSp>
        <p:grpSp>
          <p:nvGrpSpPr>
            <p:cNvPr id="44" name="Grupo 43">
              <a:extLst>
                <a:ext uri="{FF2B5EF4-FFF2-40B4-BE49-F238E27FC236}">
                  <a16:creationId xmlns:a16="http://schemas.microsoft.com/office/drawing/2014/main" id="{E59C4981-C980-B56F-5F5B-A7BB3F51CBE4}"/>
                </a:ext>
              </a:extLst>
            </p:cNvPr>
            <p:cNvGrpSpPr/>
            <p:nvPr/>
          </p:nvGrpSpPr>
          <p:grpSpPr>
            <a:xfrm>
              <a:off x="4269045" y="1424098"/>
              <a:ext cx="374453" cy="374453"/>
              <a:chOff x="4186689" y="282949"/>
              <a:chExt cx="497922" cy="497922"/>
            </a:xfrm>
          </p:grpSpPr>
          <p:sp>
            <p:nvSpPr>
              <p:cNvPr id="1171" name="Elipse 1170">
                <a:extLst>
                  <a:ext uri="{FF2B5EF4-FFF2-40B4-BE49-F238E27FC236}">
                    <a16:creationId xmlns:a16="http://schemas.microsoft.com/office/drawing/2014/main" id="{DDD80411-157C-8337-D5E8-94B9DBA54989}"/>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72" name="Forma libre 1171">
                <a:extLst>
                  <a:ext uri="{FF2B5EF4-FFF2-40B4-BE49-F238E27FC236}">
                    <a16:creationId xmlns:a16="http://schemas.microsoft.com/office/drawing/2014/main" id="{5A69B4FE-D490-BA74-892D-981A64FDCDF3}"/>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45" name="Grupo 44">
              <a:extLst>
                <a:ext uri="{FF2B5EF4-FFF2-40B4-BE49-F238E27FC236}">
                  <a16:creationId xmlns:a16="http://schemas.microsoft.com/office/drawing/2014/main" id="{FB8214C8-E833-9F1E-82FE-210CAE6728B1}"/>
                </a:ext>
              </a:extLst>
            </p:cNvPr>
            <p:cNvGrpSpPr/>
            <p:nvPr/>
          </p:nvGrpSpPr>
          <p:grpSpPr>
            <a:xfrm>
              <a:off x="1635269" y="3087760"/>
              <a:ext cx="374453" cy="374453"/>
              <a:chOff x="4186689" y="282949"/>
              <a:chExt cx="497922" cy="497922"/>
            </a:xfrm>
          </p:grpSpPr>
          <p:sp>
            <p:nvSpPr>
              <p:cNvPr id="1169" name="Elipse 1168">
                <a:extLst>
                  <a:ext uri="{FF2B5EF4-FFF2-40B4-BE49-F238E27FC236}">
                    <a16:creationId xmlns:a16="http://schemas.microsoft.com/office/drawing/2014/main" id="{44661C0C-BAAE-96F3-21B0-C481926E6419}"/>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70" name="Forma libre 1169">
                <a:extLst>
                  <a:ext uri="{FF2B5EF4-FFF2-40B4-BE49-F238E27FC236}">
                    <a16:creationId xmlns:a16="http://schemas.microsoft.com/office/drawing/2014/main" id="{E7D87452-BD76-6928-19C1-65947EF0D99E}"/>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46" name="Grupo 45">
              <a:extLst>
                <a:ext uri="{FF2B5EF4-FFF2-40B4-BE49-F238E27FC236}">
                  <a16:creationId xmlns:a16="http://schemas.microsoft.com/office/drawing/2014/main" id="{08317567-DF3D-D604-E453-387C88B0018B}"/>
                </a:ext>
              </a:extLst>
            </p:cNvPr>
            <p:cNvGrpSpPr/>
            <p:nvPr/>
          </p:nvGrpSpPr>
          <p:grpSpPr>
            <a:xfrm>
              <a:off x="7414824" y="2811775"/>
              <a:ext cx="374453" cy="374453"/>
              <a:chOff x="4186689" y="282949"/>
              <a:chExt cx="497922" cy="497922"/>
            </a:xfrm>
          </p:grpSpPr>
          <p:sp>
            <p:nvSpPr>
              <p:cNvPr id="1167" name="Elipse 1166">
                <a:extLst>
                  <a:ext uri="{FF2B5EF4-FFF2-40B4-BE49-F238E27FC236}">
                    <a16:creationId xmlns:a16="http://schemas.microsoft.com/office/drawing/2014/main" id="{11D46C88-BC20-F017-3B62-85918D90EB54}"/>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68" name="Forma libre 1167">
                <a:extLst>
                  <a:ext uri="{FF2B5EF4-FFF2-40B4-BE49-F238E27FC236}">
                    <a16:creationId xmlns:a16="http://schemas.microsoft.com/office/drawing/2014/main" id="{609CE6E2-244D-D634-0DF6-D3233C30AE37}"/>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47" name="Grupo 46">
              <a:extLst>
                <a:ext uri="{FF2B5EF4-FFF2-40B4-BE49-F238E27FC236}">
                  <a16:creationId xmlns:a16="http://schemas.microsoft.com/office/drawing/2014/main" id="{0B125DCB-951C-499C-845C-2D12DBA2BC10}"/>
                </a:ext>
              </a:extLst>
            </p:cNvPr>
            <p:cNvGrpSpPr/>
            <p:nvPr/>
          </p:nvGrpSpPr>
          <p:grpSpPr>
            <a:xfrm>
              <a:off x="7388698" y="2210884"/>
              <a:ext cx="374453" cy="374453"/>
              <a:chOff x="4186689" y="282949"/>
              <a:chExt cx="497922" cy="497922"/>
            </a:xfrm>
          </p:grpSpPr>
          <p:sp>
            <p:nvSpPr>
              <p:cNvPr id="1165" name="Elipse 1164">
                <a:extLst>
                  <a:ext uri="{FF2B5EF4-FFF2-40B4-BE49-F238E27FC236}">
                    <a16:creationId xmlns:a16="http://schemas.microsoft.com/office/drawing/2014/main" id="{9A7AFCBE-EBA7-1B87-9C5D-09296F7EEEC0}"/>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66" name="Forma libre 1165">
                <a:extLst>
                  <a:ext uri="{FF2B5EF4-FFF2-40B4-BE49-F238E27FC236}">
                    <a16:creationId xmlns:a16="http://schemas.microsoft.com/office/drawing/2014/main" id="{C8B941BF-6AA5-B3F4-A928-FC2F52E2DAD7}"/>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48" name="Grupo 47">
              <a:extLst>
                <a:ext uri="{FF2B5EF4-FFF2-40B4-BE49-F238E27FC236}">
                  <a16:creationId xmlns:a16="http://schemas.microsoft.com/office/drawing/2014/main" id="{56784D3E-966A-701F-357E-684FB4F96316}"/>
                </a:ext>
              </a:extLst>
            </p:cNvPr>
            <p:cNvGrpSpPr/>
            <p:nvPr/>
          </p:nvGrpSpPr>
          <p:grpSpPr>
            <a:xfrm>
              <a:off x="5955241" y="3782182"/>
              <a:ext cx="374453" cy="374453"/>
              <a:chOff x="4186689" y="282949"/>
              <a:chExt cx="497922" cy="497922"/>
            </a:xfrm>
          </p:grpSpPr>
          <p:sp>
            <p:nvSpPr>
              <p:cNvPr id="1163" name="Elipse 1162">
                <a:extLst>
                  <a:ext uri="{FF2B5EF4-FFF2-40B4-BE49-F238E27FC236}">
                    <a16:creationId xmlns:a16="http://schemas.microsoft.com/office/drawing/2014/main" id="{4E651345-D310-B85E-6CE7-E896FC0C713D}"/>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64" name="Forma libre 1163">
                <a:extLst>
                  <a:ext uri="{FF2B5EF4-FFF2-40B4-BE49-F238E27FC236}">
                    <a16:creationId xmlns:a16="http://schemas.microsoft.com/office/drawing/2014/main" id="{ADE5E50A-3E51-42CB-2ECA-C55C9880640B}"/>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49" name="Grupo 48">
              <a:extLst>
                <a:ext uri="{FF2B5EF4-FFF2-40B4-BE49-F238E27FC236}">
                  <a16:creationId xmlns:a16="http://schemas.microsoft.com/office/drawing/2014/main" id="{42EF6A5E-0FFC-F337-F732-62B708C7EC2F}"/>
                </a:ext>
              </a:extLst>
            </p:cNvPr>
            <p:cNvGrpSpPr/>
            <p:nvPr/>
          </p:nvGrpSpPr>
          <p:grpSpPr>
            <a:xfrm>
              <a:off x="5411554" y="3607190"/>
              <a:ext cx="374453" cy="374453"/>
              <a:chOff x="4186689" y="282949"/>
              <a:chExt cx="497922" cy="497922"/>
            </a:xfrm>
          </p:grpSpPr>
          <p:sp>
            <p:nvSpPr>
              <p:cNvPr id="1161" name="Elipse 1160">
                <a:extLst>
                  <a:ext uri="{FF2B5EF4-FFF2-40B4-BE49-F238E27FC236}">
                    <a16:creationId xmlns:a16="http://schemas.microsoft.com/office/drawing/2014/main" id="{278ED018-2215-6659-6F1E-AA0A55E27B3C}"/>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62" name="Forma libre 1161">
                <a:extLst>
                  <a:ext uri="{FF2B5EF4-FFF2-40B4-BE49-F238E27FC236}">
                    <a16:creationId xmlns:a16="http://schemas.microsoft.com/office/drawing/2014/main" id="{B12231F6-292E-68AC-D104-04528B7CF5ED}"/>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50" name="Grupo 49">
              <a:extLst>
                <a:ext uri="{FF2B5EF4-FFF2-40B4-BE49-F238E27FC236}">
                  <a16:creationId xmlns:a16="http://schemas.microsoft.com/office/drawing/2014/main" id="{513043F2-DDC8-517B-6750-8D8404C33405}"/>
                </a:ext>
              </a:extLst>
            </p:cNvPr>
            <p:cNvGrpSpPr/>
            <p:nvPr/>
          </p:nvGrpSpPr>
          <p:grpSpPr>
            <a:xfrm>
              <a:off x="5168012" y="3181889"/>
              <a:ext cx="374453" cy="374453"/>
              <a:chOff x="4186689" y="282949"/>
              <a:chExt cx="497922" cy="497922"/>
            </a:xfrm>
          </p:grpSpPr>
          <p:sp>
            <p:nvSpPr>
              <p:cNvPr id="1159" name="Elipse 1158">
                <a:extLst>
                  <a:ext uri="{FF2B5EF4-FFF2-40B4-BE49-F238E27FC236}">
                    <a16:creationId xmlns:a16="http://schemas.microsoft.com/office/drawing/2014/main" id="{31973CC7-2CC0-BA17-E0AA-9BD5069E0587}"/>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60" name="Forma libre 1159">
                <a:extLst>
                  <a:ext uri="{FF2B5EF4-FFF2-40B4-BE49-F238E27FC236}">
                    <a16:creationId xmlns:a16="http://schemas.microsoft.com/office/drawing/2014/main" id="{6A49B7FD-3AA6-C5A9-6ADF-D63E463A93B9}"/>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51" name="Grupo 50">
              <a:extLst>
                <a:ext uri="{FF2B5EF4-FFF2-40B4-BE49-F238E27FC236}">
                  <a16:creationId xmlns:a16="http://schemas.microsoft.com/office/drawing/2014/main" id="{9E91F718-17F9-E78A-0254-2252DA893C31}"/>
                </a:ext>
              </a:extLst>
            </p:cNvPr>
            <p:cNvGrpSpPr/>
            <p:nvPr/>
          </p:nvGrpSpPr>
          <p:grpSpPr>
            <a:xfrm>
              <a:off x="3591463" y="2657956"/>
              <a:ext cx="374453" cy="374453"/>
              <a:chOff x="4186689" y="282949"/>
              <a:chExt cx="497922" cy="497922"/>
            </a:xfrm>
          </p:grpSpPr>
          <p:sp>
            <p:nvSpPr>
              <p:cNvPr id="1157" name="Elipse 1156">
                <a:extLst>
                  <a:ext uri="{FF2B5EF4-FFF2-40B4-BE49-F238E27FC236}">
                    <a16:creationId xmlns:a16="http://schemas.microsoft.com/office/drawing/2014/main" id="{F0C1191C-0232-4AFD-7147-874408AE4393}"/>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58" name="Forma libre 1157">
                <a:extLst>
                  <a:ext uri="{FF2B5EF4-FFF2-40B4-BE49-F238E27FC236}">
                    <a16:creationId xmlns:a16="http://schemas.microsoft.com/office/drawing/2014/main" id="{156CAC9A-E652-2D4E-BBF4-1C8A094640F9}"/>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52" name="Grupo 51">
              <a:extLst>
                <a:ext uri="{FF2B5EF4-FFF2-40B4-BE49-F238E27FC236}">
                  <a16:creationId xmlns:a16="http://schemas.microsoft.com/office/drawing/2014/main" id="{53A7A591-61A3-98AC-A1DF-7BABD6FF5930}"/>
                </a:ext>
              </a:extLst>
            </p:cNvPr>
            <p:cNvGrpSpPr/>
            <p:nvPr/>
          </p:nvGrpSpPr>
          <p:grpSpPr>
            <a:xfrm>
              <a:off x="3713383" y="3154345"/>
              <a:ext cx="374453" cy="374453"/>
              <a:chOff x="4186689" y="282949"/>
              <a:chExt cx="497922" cy="497922"/>
            </a:xfrm>
          </p:grpSpPr>
          <p:sp>
            <p:nvSpPr>
              <p:cNvPr id="1155" name="Elipse 1154">
                <a:extLst>
                  <a:ext uri="{FF2B5EF4-FFF2-40B4-BE49-F238E27FC236}">
                    <a16:creationId xmlns:a16="http://schemas.microsoft.com/office/drawing/2014/main" id="{A7E9C97A-AA93-65AC-21C7-28C6C78AAB29}"/>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56" name="Forma libre 1155">
                <a:extLst>
                  <a:ext uri="{FF2B5EF4-FFF2-40B4-BE49-F238E27FC236}">
                    <a16:creationId xmlns:a16="http://schemas.microsoft.com/office/drawing/2014/main" id="{20A45781-25B3-F276-A5FC-5C23732D829B}"/>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53" name="Grupo 52">
              <a:extLst>
                <a:ext uri="{FF2B5EF4-FFF2-40B4-BE49-F238E27FC236}">
                  <a16:creationId xmlns:a16="http://schemas.microsoft.com/office/drawing/2014/main" id="{75DACB83-D193-C361-F423-EB3CB3B7EE45}"/>
                </a:ext>
              </a:extLst>
            </p:cNvPr>
            <p:cNvGrpSpPr/>
            <p:nvPr/>
          </p:nvGrpSpPr>
          <p:grpSpPr>
            <a:xfrm>
              <a:off x="2076172" y="3485271"/>
              <a:ext cx="374453" cy="374453"/>
              <a:chOff x="4186689" y="282949"/>
              <a:chExt cx="497922" cy="497922"/>
            </a:xfrm>
          </p:grpSpPr>
          <p:sp>
            <p:nvSpPr>
              <p:cNvPr id="1153" name="Elipse 1152">
                <a:extLst>
                  <a:ext uri="{FF2B5EF4-FFF2-40B4-BE49-F238E27FC236}">
                    <a16:creationId xmlns:a16="http://schemas.microsoft.com/office/drawing/2014/main" id="{2ED388B2-778E-6AE3-F1BA-F57757455B4B}"/>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54" name="Forma libre 1153">
                <a:extLst>
                  <a:ext uri="{FF2B5EF4-FFF2-40B4-BE49-F238E27FC236}">
                    <a16:creationId xmlns:a16="http://schemas.microsoft.com/office/drawing/2014/main" id="{1022A3ED-23F8-9799-4FC4-9380E8471F2C}"/>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57" name="Grupo 56">
              <a:extLst>
                <a:ext uri="{FF2B5EF4-FFF2-40B4-BE49-F238E27FC236}">
                  <a16:creationId xmlns:a16="http://schemas.microsoft.com/office/drawing/2014/main" id="{49ABF262-FFF5-1615-D82F-25E79994FC00}"/>
                </a:ext>
              </a:extLst>
            </p:cNvPr>
            <p:cNvGrpSpPr/>
            <p:nvPr/>
          </p:nvGrpSpPr>
          <p:grpSpPr>
            <a:xfrm>
              <a:off x="3278252" y="4327066"/>
              <a:ext cx="374453" cy="374453"/>
              <a:chOff x="4186689" y="282949"/>
              <a:chExt cx="497922" cy="497922"/>
            </a:xfrm>
          </p:grpSpPr>
          <p:sp>
            <p:nvSpPr>
              <p:cNvPr id="63" name="Elipse 62">
                <a:extLst>
                  <a:ext uri="{FF2B5EF4-FFF2-40B4-BE49-F238E27FC236}">
                    <a16:creationId xmlns:a16="http://schemas.microsoft.com/office/drawing/2014/main" id="{D576C4E7-6F63-9086-EF1E-543960B3B9F0}"/>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1152" name="Forma libre 1151">
                <a:extLst>
                  <a:ext uri="{FF2B5EF4-FFF2-40B4-BE49-F238E27FC236}">
                    <a16:creationId xmlns:a16="http://schemas.microsoft.com/office/drawing/2014/main" id="{80F661E4-EA19-1D1F-BC8D-3105F2E852AA}"/>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nvGrpSpPr>
            <p:cNvPr id="60" name="Grupo 59">
              <a:extLst>
                <a:ext uri="{FF2B5EF4-FFF2-40B4-BE49-F238E27FC236}">
                  <a16:creationId xmlns:a16="http://schemas.microsoft.com/office/drawing/2014/main" id="{57072F3C-5C0B-E246-93AB-7C5B5EFA4366}"/>
                </a:ext>
              </a:extLst>
            </p:cNvPr>
            <p:cNvGrpSpPr/>
            <p:nvPr/>
          </p:nvGrpSpPr>
          <p:grpSpPr>
            <a:xfrm>
              <a:off x="4389078" y="4029052"/>
              <a:ext cx="374453" cy="374453"/>
              <a:chOff x="4186689" y="282949"/>
              <a:chExt cx="497922" cy="497922"/>
            </a:xfrm>
          </p:grpSpPr>
          <p:sp>
            <p:nvSpPr>
              <p:cNvPr id="61" name="Elipse 60">
                <a:extLst>
                  <a:ext uri="{FF2B5EF4-FFF2-40B4-BE49-F238E27FC236}">
                    <a16:creationId xmlns:a16="http://schemas.microsoft.com/office/drawing/2014/main" id="{64B211D7-4D08-59D4-4326-14BE512BD7CB}"/>
                  </a:ext>
                </a:extLst>
              </p:cNvPr>
              <p:cNvSpPr/>
              <p:nvPr/>
            </p:nvSpPr>
            <p:spPr>
              <a:xfrm>
                <a:off x="4186689" y="282949"/>
                <a:ext cx="497922" cy="497922"/>
              </a:xfrm>
              <a:prstGeom prst="ellipse">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n-US" sz="1050">
                  <a:solidFill>
                    <a:srgbClr val="F0F0F0"/>
                  </a:solidFill>
                  <a:latin typeface="Roboto" panose="02000000000000000000" pitchFamily="2" charset="0"/>
                  <a:ea typeface="Roboto" panose="02000000000000000000" pitchFamily="2" charset="0"/>
                </a:endParaRPr>
              </a:p>
            </p:txBody>
          </p:sp>
          <p:sp>
            <p:nvSpPr>
              <p:cNvPr id="62" name="Forma libre 61">
                <a:extLst>
                  <a:ext uri="{FF2B5EF4-FFF2-40B4-BE49-F238E27FC236}">
                    <a16:creationId xmlns:a16="http://schemas.microsoft.com/office/drawing/2014/main" id="{EFD972CA-4A4C-BA1A-9BF9-30F065BF6E6C}"/>
                  </a:ext>
                </a:extLst>
              </p:cNvPr>
              <p:cNvSpPr/>
              <p:nvPr/>
            </p:nvSpPr>
            <p:spPr>
              <a:xfrm rot="10800000">
                <a:off x="4321071" y="365249"/>
                <a:ext cx="229158" cy="333320"/>
              </a:xfrm>
              <a:custGeom>
                <a:avLst/>
                <a:gdLst>
                  <a:gd name="connsiteX0" fmla="*/ 130079 w 174068"/>
                  <a:gd name="connsiteY0" fmla="*/ 124287 h 253189"/>
                  <a:gd name="connsiteX1" fmla="*/ 130079 w 174068"/>
                  <a:gd name="connsiteY1" fmla="*/ 80267 h 253189"/>
                  <a:gd name="connsiteX2" fmla="*/ 130482 w 174068"/>
                  <a:gd name="connsiteY2" fmla="*/ 80021 h 253189"/>
                  <a:gd name="connsiteX3" fmla="*/ 141246 w 174068"/>
                  <a:gd name="connsiteY3" fmla="*/ 72845 h 253189"/>
                  <a:gd name="connsiteX4" fmla="*/ 144139 w 174068"/>
                  <a:gd name="connsiteY4" fmla="*/ 64794 h 253189"/>
                  <a:gd name="connsiteX5" fmla="*/ 137255 w 174068"/>
                  <a:gd name="connsiteY5" fmla="*/ 59704 h 253189"/>
                  <a:gd name="connsiteX6" fmla="*/ 36792 w 174068"/>
                  <a:gd name="connsiteY6" fmla="*/ 59704 h 253189"/>
                  <a:gd name="connsiteX7" fmla="*/ 29930 w 174068"/>
                  <a:gd name="connsiteY7" fmla="*/ 64794 h 253189"/>
                  <a:gd name="connsiteX8" fmla="*/ 32823 w 174068"/>
                  <a:gd name="connsiteY8" fmla="*/ 72845 h 253189"/>
                  <a:gd name="connsiteX9" fmla="*/ 43587 w 174068"/>
                  <a:gd name="connsiteY9" fmla="*/ 80021 h 253189"/>
                  <a:gd name="connsiteX10" fmla="*/ 43990 w 174068"/>
                  <a:gd name="connsiteY10" fmla="*/ 80267 h 253189"/>
                  <a:gd name="connsiteX11" fmla="*/ 43968 w 174068"/>
                  <a:gd name="connsiteY11" fmla="*/ 124287 h 253189"/>
                  <a:gd name="connsiteX12" fmla="*/ 58320 w 174068"/>
                  <a:gd name="connsiteY12" fmla="*/ 124287 h 253189"/>
                  <a:gd name="connsiteX13" fmla="*/ 58320 w 174068"/>
                  <a:gd name="connsiteY13" fmla="*/ 81232 h 253189"/>
                  <a:gd name="connsiteX14" fmla="*/ 67290 w 174068"/>
                  <a:gd name="connsiteY14" fmla="*/ 81232 h 253189"/>
                  <a:gd name="connsiteX15" fmla="*/ 67290 w 174068"/>
                  <a:gd name="connsiteY15" fmla="*/ 124287 h 253189"/>
                  <a:gd name="connsiteX16" fmla="*/ 81641 w 174068"/>
                  <a:gd name="connsiteY16" fmla="*/ 124287 h 253189"/>
                  <a:gd name="connsiteX17" fmla="*/ 81641 w 174068"/>
                  <a:gd name="connsiteY17" fmla="*/ 81232 h 253189"/>
                  <a:gd name="connsiteX18" fmla="*/ 92405 w 174068"/>
                  <a:gd name="connsiteY18" fmla="*/ 81232 h 253189"/>
                  <a:gd name="connsiteX19" fmla="*/ 92405 w 174068"/>
                  <a:gd name="connsiteY19" fmla="*/ 124287 h 253189"/>
                  <a:gd name="connsiteX20" fmla="*/ 106757 w 174068"/>
                  <a:gd name="connsiteY20" fmla="*/ 124287 h 253189"/>
                  <a:gd name="connsiteX21" fmla="*/ 106757 w 174068"/>
                  <a:gd name="connsiteY21" fmla="*/ 81232 h 253189"/>
                  <a:gd name="connsiteX22" fmla="*/ 115727 w 174068"/>
                  <a:gd name="connsiteY22" fmla="*/ 81232 h 253189"/>
                  <a:gd name="connsiteX23" fmla="*/ 115727 w 174068"/>
                  <a:gd name="connsiteY23" fmla="*/ 124287 h 253189"/>
                  <a:gd name="connsiteX24" fmla="*/ 87023 w 174068"/>
                  <a:gd name="connsiteY24" fmla="*/ 160166 h 253189"/>
                  <a:gd name="connsiteX25" fmla="*/ 79847 w 174068"/>
                  <a:gd name="connsiteY25" fmla="*/ 152991 h 253189"/>
                  <a:gd name="connsiteX26" fmla="*/ 87023 w 174068"/>
                  <a:gd name="connsiteY26" fmla="*/ 145815 h 253189"/>
                  <a:gd name="connsiteX27" fmla="*/ 94199 w 174068"/>
                  <a:gd name="connsiteY27" fmla="*/ 152991 h 253189"/>
                  <a:gd name="connsiteX28" fmla="*/ 87023 w 174068"/>
                  <a:gd name="connsiteY28" fmla="*/ 160166 h 253189"/>
                  <a:gd name="connsiteX29" fmla="*/ 89849 w 174068"/>
                  <a:gd name="connsiteY29" fmla="*/ 173935 h 253189"/>
                  <a:gd name="connsiteX30" fmla="*/ 140080 w 174068"/>
                  <a:gd name="connsiteY30" fmla="*/ 152407 h 253189"/>
                  <a:gd name="connsiteX31" fmla="*/ 144274 w 174068"/>
                  <a:gd name="connsiteY31" fmla="*/ 144380 h 253189"/>
                  <a:gd name="connsiteX32" fmla="*/ 137255 w 174068"/>
                  <a:gd name="connsiteY32" fmla="*/ 138639 h 253189"/>
                  <a:gd name="connsiteX33" fmla="*/ 137255 w 174068"/>
                  <a:gd name="connsiteY33" fmla="*/ 136845 h 253189"/>
                  <a:gd name="connsiteX34" fmla="*/ 131873 w 174068"/>
                  <a:gd name="connsiteY34" fmla="*/ 131463 h 253189"/>
                  <a:gd name="connsiteX35" fmla="*/ 42174 w 174068"/>
                  <a:gd name="connsiteY35" fmla="*/ 131463 h 253189"/>
                  <a:gd name="connsiteX36" fmla="*/ 36792 w 174068"/>
                  <a:gd name="connsiteY36" fmla="*/ 136845 h 253189"/>
                  <a:gd name="connsiteX37" fmla="*/ 36792 w 174068"/>
                  <a:gd name="connsiteY37" fmla="*/ 138639 h 253189"/>
                  <a:gd name="connsiteX38" fmla="*/ 29773 w 174068"/>
                  <a:gd name="connsiteY38" fmla="*/ 144380 h 253189"/>
                  <a:gd name="connsiteX39" fmla="*/ 33966 w 174068"/>
                  <a:gd name="connsiteY39" fmla="*/ 152407 h 253189"/>
                  <a:gd name="connsiteX40" fmla="*/ 84198 w 174068"/>
                  <a:gd name="connsiteY40" fmla="*/ 173935 h 253189"/>
                  <a:gd name="connsiteX41" fmla="*/ 89849 w 174068"/>
                  <a:gd name="connsiteY41" fmla="*/ 173935 h 253189"/>
                  <a:gd name="connsiteX42" fmla="*/ 102858 w 174068"/>
                  <a:gd name="connsiteY42" fmla="*/ 229453 h 253189"/>
                  <a:gd name="connsiteX43" fmla="*/ 110770 w 174068"/>
                  <a:gd name="connsiteY43" fmla="*/ 221540 h 253189"/>
                  <a:gd name="connsiteX44" fmla="*/ 102858 w 174068"/>
                  <a:gd name="connsiteY44" fmla="*/ 213628 h 253189"/>
                  <a:gd name="connsiteX45" fmla="*/ 71209 w 174068"/>
                  <a:gd name="connsiteY45" fmla="*/ 213628 h 253189"/>
                  <a:gd name="connsiteX46" fmla="*/ 63297 w 174068"/>
                  <a:gd name="connsiteY46" fmla="*/ 221540 h 253189"/>
                  <a:gd name="connsiteX47" fmla="*/ 71209 w 174068"/>
                  <a:gd name="connsiteY47" fmla="*/ 229453 h 253189"/>
                  <a:gd name="connsiteX48" fmla="*/ 142419 w 174068"/>
                  <a:gd name="connsiteY48" fmla="*/ 253189 h 253189"/>
                  <a:gd name="connsiteX49" fmla="*/ 31649 w 174068"/>
                  <a:gd name="connsiteY49" fmla="*/ 253189 h 253189"/>
                  <a:gd name="connsiteX50" fmla="*/ 0 w 174068"/>
                  <a:gd name="connsiteY50" fmla="*/ 221540 h 253189"/>
                  <a:gd name="connsiteX51" fmla="*/ 0 w 174068"/>
                  <a:gd name="connsiteY51" fmla="*/ 31649 h 253189"/>
                  <a:gd name="connsiteX52" fmla="*/ 31649 w 174068"/>
                  <a:gd name="connsiteY52" fmla="*/ 0 h 253189"/>
                  <a:gd name="connsiteX53" fmla="*/ 142419 w 174068"/>
                  <a:gd name="connsiteY53" fmla="*/ 0 h 253189"/>
                  <a:gd name="connsiteX54" fmla="*/ 174068 w 174068"/>
                  <a:gd name="connsiteY54" fmla="*/ 31649 h 253189"/>
                  <a:gd name="connsiteX55" fmla="*/ 174068 w 174068"/>
                  <a:gd name="connsiteY55" fmla="*/ 221540 h 253189"/>
                  <a:gd name="connsiteX56" fmla="*/ 142419 w 174068"/>
                  <a:gd name="connsiteY56" fmla="*/ 253189 h 2531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74068" h="253189">
                    <a:moveTo>
                      <a:pt x="130079" y="124287"/>
                    </a:moveTo>
                    <a:lnTo>
                      <a:pt x="130079" y="80267"/>
                    </a:lnTo>
                    <a:cubicBezTo>
                      <a:pt x="130213" y="80200"/>
                      <a:pt x="130348" y="80110"/>
                      <a:pt x="130482" y="80021"/>
                    </a:cubicBezTo>
                    <a:lnTo>
                      <a:pt x="141246" y="72845"/>
                    </a:lnTo>
                    <a:cubicBezTo>
                      <a:pt x="143870" y="71096"/>
                      <a:pt x="145058" y="67822"/>
                      <a:pt x="144139" y="64794"/>
                    </a:cubicBezTo>
                    <a:cubicBezTo>
                      <a:pt x="143220" y="61767"/>
                      <a:pt x="140417" y="59704"/>
                      <a:pt x="137255" y="59704"/>
                    </a:cubicBezTo>
                    <a:lnTo>
                      <a:pt x="36792" y="59704"/>
                    </a:lnTo>
                    <a:cubicBezTo>
                      <a:pt x="33630" y="59704"/>
                      <a:pt x="30849" y="61767"/>
                      <a:pt x="29930" y="64794"/>
                    </a:cubicBezTo>
                    <a:cubicBezTo>
                      <a:pt x="29011" y="67822"/>
                      <a:pt x="30177" y="71096"/>
                      <a:pt x="32823" y="72845"/>
                    </a:cubicBezTo>
                    <a:lnTo>
                      <a:pt x="43587" y="80021"/>
                    </a:lnTo>
                    <a:cubicBezTo>
                      <a:pt x="43721" y="80110"/>
                      <a:pt x="43856" y="80178"/>
                      <a:pt x="43990" y="80267"/>
                    </a:cubicBezTo>
                    <a:lnTo>
                      <a:pt x="43968" y="124287"/>
                    </a:lnTo>
                    <a:lnTo>
                      <a:pt x="58320" y="124287"/>
                    </a:lnTo>
                    <a:lnTo>
                      <a:pt x="58320" y="81232"/>
                    </a:lnTo>
                    <a:lnTo>
                      <a:pt x="67290" y="81232"/>
                    </a:lnTo>
                    <a:lnTo>
                      <a:pt x="67290" y="124287"/>
                    </a:lnTo>
                    <a:lnTo>
                      <a:pt x="81641" y="124287"/>
                    </a:lnTo>
                    <a:lnTo>
                      <a:pt x="81641" y="81232"/>
                    </a:lnTo>
                    <a:lnTo>
                      <a:pt x="92405" y="81232"/>
                    </a:lnTo>
                    <a:lnTo>
                      <a:pt x="92405" y="124287"/>
                    </a:lnTo>
                    <a:lnTo>
                      <a:pt x="106757" y="124287"/>
                    </a:lnTo>
                    <a:lnTo>
                      <a:pt x="106757" y="81232"/>
                    </a:lnTo>
                    <a:lnTo>
                      <a:pt x="115727" y="81232"/>
                    </a:lnTo>
                    <a:lnTo>
                      <a:pt x="115727" y="124287"/>
                    </a:lnTo>
                    <a:close/>
                    <a:moveTo>
                      <a:pt x="87023" y="160166"/>
                    </a:moveTo>
                    <a:cubicBezTo>
                      <a:pt x="83060" y="160166"/>
                      <a:pt x="79847" y="156954"/>
                      <a:pt x="79847" y="152991"/>
                    </a:cubicBezTo>
                    <a:cubicBezTo>
                      <a:pt x="79847" y="149027"/>
                      <a:pt x="83060" y="145815"/>
                      <a:pt x="87023" y="145815"/>
                    </a:cubicBezTo>
                    <a:cubicBezTo>
                      <a:pt x="90986" y="145815"/>
                      <a:pt x="94199" y="149027"/>
                      <a:pt x="94199" y="152991"/>
                    </a:cubicBezTo>
                    <a:cubicBezTo>
                      <a:pt x="94199" y="156954"/>
                      <a:pt x="90986" y="160166"/>
                      <a:pt x="87023" y="160166"/>
                    </a:cubicBezTo>
                    <a:close/>
                    <a:moveTo>
                      <a:pt x="89849" y="173935"/>
                    </a:moveTo>
                    <a:lnTo>
                      <a:pt x="140080" y="152407"/>
                    </a:lnTo>
                    <a:cubicBezTo>
                      <a:pt x="143220" y="151062"/>
                      <a:pt x="144969" y="147698"/>
                      <a:pt x="144274" y="144380"/>
                    </a:cubicBezTo>
                    <a:cubicBezTo>
                      <a:pt x="143579" y="141061"/>
                      <a:pt x="140663" y="138639"/>
                      <a:pt x="137255" y="138639"/>
                    </a:cubicBezTo>
                    <a:lnTo>
                      <a:pt x="137255" y="136845"/>
                    </a:lnTo>
                    <a:cubicBezTo>
                      <a:pt x="137255" y="133862"/>
                      <a:pt x="134855" y="131463"/>
                      <a:pt x="131873" y="131463"/>
                    </a:cubicBezTo>
                    <a:lnTo>
                      <a:pt x="42174" y="131463"/>
                    </a:lnTo>
                    <a:cubicBezTo>
                      <a:pt x="39191" y="131463"/>
                      <a:pt x="36792" y="133862"/>
                      <a:pt x="36792" y="136845"/>
                    </a:cubicBezTo>
                    <a:lnTo>
                      <a:pt x="36792" y="138639"/>
                    </a:lnTo>
                    <a:cubicBezTo>
                      <a:pt x="33383" y="138639"/>
                      <a:pt x="30446" y="141038"/>
                      <a:pt x="29773" y="144380"/>
                    </a:cubicBezTo>
                    <a:cubicBezTo>
                      <a:pt x="29100" y="147721"/>
                      <a:pt x="30849" y="151084"/>
                      <a:pt x="33966" y="152407"/>
                    </a:cubicBezTo>
                    <a:lnTo>
                      <a:pt x="84198" y="173935"/>
                    </a:lnTo>
                    <a:cubicBezTo>
                      <a:pt x="85992" y="174698"/>
                      <a:pt x="88055" y="174698"/>
                      <a:pt x="89849" y="173935"/>
                    </a:cubicBezTo>
                    <a:close/>
                    <a:moveTo>
                      <a:pt x="102858" y="229453"/>
                    </a:moveTo>
                    <a:cubicBezTo>
                      <a:pt x="107210" y="229453"/>
                      <a:pt x="110770" y="225892"/>
                      <a:pt x="110770" y="221540"/>
                    </a:cubicBezTo>
                    <a:cubicBezTo>
                      <a:pt x="110770" y="217189"/>
                      <a:pt x="107210" y="213628"/>
                      <a:pt x="102858" y="213628"/>
                    </a:cubicBezTo>
                    <a:lnTo>
                      <a:pt x="71209" y="213628"/>
                    </a:lnTo>
                    <a:cubicBezTo>
                      <a:pt x="66858" y="213628"/>
                      <a:pt x="63297" y="217189"/>
                      <a:pt x="63297" y="221540"/>
                    </a:cubicBezTo>
                    <a:cubicBezTo>
                      <a:pt x="63297" y="225892"/>
                      <a:pt x="66858" y="229453"/>
                      <a:pt x="71209" y="229453"/>
                    </a:cubicBezTo>
                    <a:close/>
                    <a:moveTo>
                      <a:pt x="142419" y="253189"/>
                    </a:moveTo>
                    <a:lnTo>
                      <a:pt x="31649" y="253189"/>
                    </a:lnTo>
                    <a:cubicBezTo>
                      <a:pt x="14193" y="253189"/>
                      <a:pt x="0" y="238997"/>
                      <a:pt x="0" y="221540"/>
                    </a:cubicBezTo>
                    <a:lnTo>
                      <a:pt x="0" y="31649"/>
                    </a:lnTo>
                    <a:cubicBezTo>
                      <a:pt x="0" y="14192"/>
                      <a:pt x="14193" y="0"/>
                      <a:pt x="31649" y="0"/>
                    </a:cubicBezTo>
                    <a:lnTo>
                      <a:pt x="142419" y="0"/>
                    </a:lnTo>
                    <a:cubicBezTo>
                      <a:pt x="159875" y="0"/>
                      <a:pt x="174068" y="14192"/>
                      <a:pt x="174068" y="31649"/>
                    </a:cubicBezTo>
                    <a:lnTo>
                      <a:pt x="174068" y="221540"/>
                    </a:lnTo>
                    <a:cubicBezTo>
                      <a:pt x="174068" y="238997"/>
                      <a:pt x="159875" y="253189"/>
                      <a:pt x="142419" y="253189"/>
                    </a:cubicBezTo>
                    <a:close/>
                  </a:path>
                </a:pathLst>
              </a:custGeom>
              <a:solidFill>
                <a:schemeClr val="tx2"/>
              </a:solidFill>
              <a:ln w="1588" cap="flat">
                <a:noFill/>
                <a:prstDash val="solid"/>
                <a:miter/>
              </a:ln>
            </p:spPr>
            <p:txBody>
              <a:bodyPr rtlCol="0" anchor="ctr"/>
              <a:lstStyle/>
              <a:p>
                <a:endParaRPr lang="en-US" sz="600"/>
              </a:p>
            </p:txBody>
          </p:sp>
        </p:grpSp>
      </p:grpSp>
      <p:sp>
        <p:nvSpPr>
          <p:cNvPr id="1431" name="CuadroTexto 1430">
            <a:extLst>
              <a:ext uri="{FF2B5EF4-FFF2-40B4-BE49-F238E27FC236}">
                <a16:creationId xmlns:a16="http://schemas.microsoft.com/office/drawing/2014/main" id="{ACFF2AD1-F4BB-52FE-2B5C-616936280CB4}"/>
              </a:ext>
            </a:extLst>
          </p:cNvPr>
          <p:cNvSpPr txBox="1"/>
          <p:nvPr/>
        </p:nvSpPr>
        <p:spPr>
          <a:xfrm>
            <a:off x="3926111" y="4579961"/>
            <a:ext cx="545720" cy="92333"/>
          </a:xfrm>
          <a:prstGeom prst="rect">
            <a:avLst/>
          </a:prstGeom>
          <a:noFill/>
        </p:spPr>
        <p:txBody>
          <a:bodyPr wrap="square" lIns="0" tIns="0" rIns="0" bIns="0" rtlCol="0">
            <a:spAutoFit/>
          </a:bodyPr>
          <a:lstStyle>
            <a:defPPr>
              <a:defRPr lang="en-US"/>
            </a:defPPr>
            <a:lvl1pPr algn="r" defTabSz="642967" fontAlgn="auto">
              <a:spcBef>
                <a:spcPts val="0"/>
              </a:spcBef>
              <a:spcAft>
                <a:spcPts val="0"/>
              </a:spcAft>
              <a:defRPr sz="600" i="1">
                <a:solidFill>
                  <a:srgbClr val="24272A">
                    <a:lumMod val="75000"/>
                    <a:lumOff val="25000"/>
                  </a:srgbClr>
                </a:solidFill>
                <a:latin typeface="Roboto Light" panose="02000000000000000000" pitchFamily="2" charset="0"/>
                <a:ea typeface="Roboto Light" panose="02000000000000000000" pitchFamily="2" charset="0"/>
                <a:cs typeface="Open Sans Light" panose="020B0306030504020204" pitchFamily="34" charset="0"/>
              </a:defRPr>
            </a:lvl1pPr>
          </a:lstStyle>
          <a:p>
            <a:pPr algn="l"/>
            <a:r>
              <a:rPr lang="en-US"/>
              <a:t>© GSMA 2024</a:t>
            </a:r>
            <a:endParaRPr lang="es-AR"/>
          </a:p>
        </p:txBody>
      </p:sp>
      <p:sp>
        <p:nvSpPr>
          <p:cNvPr id="1447" name="Rectángulo redondeado 1446">
            <a:extLst>
              <a:ext uri="{FF2B5EF4-FFF2-40B4-BE49-F238E27FC236}">
                <a16:creationId xmlns:a16="http://schemas.microsoft.com/office/drawing/2014/main" id="{48A765C2-3F4F-6CA8-AE2C-B4933517E014}"/>
              </a:ext>
            </a:extLst>
          </p:cNvPr>
          <p:cNvSpPr/>
          <p:nvPr/>
        </p:nvSpPr>
        <p:spPr>
          <a:xfrm>
            <a:off x="6268562" y="1523086"/>
            <a:ext cx="1092212" cy="390638"/>
          </a:xfrm>
          <a:prstGeom prst="roundRect">
            <a:avLst>
              <a:gd name="adj" fmla="val 6394"/>
            </a:avLst>
          </a:prstGeom>
          <a:solidFill>
            <a:srgbClr val="FFFFFF"/>
          </a:solidFill>
          <a:ln w="25400" cap="rnd" cmpd="sng">
            <a:solidFill>
              <a:srgbClr val="FFFFFF"/>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449" name="CuadroTexto 1448">
            <a:extLst>
              <a:ext uri="{FF2B5EF4-FFF2-40B4-BE49-F238E27FC236}">
                <a16:creationId xmlns:a16="http://schemas.microsoft.com/office/drawing/2014/main" id="{5298C6B3-23D6-5E0E-4685-F6BDD272CD04}"/>
              </a:ext>
            </a:extLst>
          </p:cNvPr>
          <p:cNvSpPr txBox="1"/>
          <p:nvPr/>
        </p:nvSpPr>
        <p:spPr>
          <a:xfrm>
            <a:off x="6324209" y="1610682"/>
            <a:ext cx="980917" cy="215444"/>
          </a:xfrm>
          <a:prstGeom prst="rect">
            <a:avLst/>
          </a:prstGeom>
          <a:noFill/>
        </p:spPr>
        <p:txBody>
          <a:bodyPr wrap="square" lIns="0" tIns="0" rIns="0" bIns="0" rtlCol="0" anchor="ctr" anchorCtr="0">
            <a:spAutoFit/>
          </a:bodyPr>
          <a:lstStyle/>
          <a:p>
            <a:pPr algn="ctr" defTabSz="435450">
              <a:defRPr/>
            </a:pPr>
            <a:r>
              <a:rPr lang="en-US" sz="700">
                <a:solidFill>
                  <a:schemeClr val="bg2"/>
                </a:solidFill>
                <a:latin typeface="Roboto Medium" panose="02000000000000000000" pitchFamily="2" charset="0"/>
                <a:ea typeface="Roboto Medium" panose="02000000000000000000" pitchFamily="2" charset="0"/>
                <a:cs typeface="Roboto" panose="02000000000000000000" pitchFamily="2" charset="0"/>
              </a:rPr>
              <a:t>DEVICE STATUS</a:t>
            </a:r>
          </a:p>
          <a:p>
            <a:pPr algn="ctr" defTabSz="435450">
              <a:defRPr/>
            </a:pPr>
            <a:r>
              <a:rPr lang="en-US" sz="700">
                <a:solidFill>
                  <a:schemeClr val="bg2"/>
                </a:solidFill>
                <a:latin typeface="Roboto Light" panose="02000000000000000000" pitchFamily="2" charset="0"/>
                <a:ea typeface="Roboto Light" panose="02000000000000000000" pitchFamily="2" charset="0"/>
                <a:cs typeface="Roboto" panose="02000000000000000000" pitchFamily="2" charset="0"/>
              </a:rPr>
              <a:t>Version: 0.5.1 </a:t>
            </a:r>
          </a:p>
        </p:txBody>
      </p:sp>
      <p:sp>
        <p:nvSpPr>
          <p:cNvPr id="1450" name="Rectángulo redondeado 1449">
            <a:extLst>
              <a:ext uri="{FF2B5EF4-FFF2-40B4-BE49-F238E27FC236}">
                <a16:creationId xmlns:a16="http://schemas.microsoft.com/office/drawing/2014/main" id="{F2F2F19C-E002-D4A7-4F32-5E141300D00F}"/>
              </a:ext>
            </a:extLst>
          </p:cNvPr>
          <p:cNvSpPr/>
          <p:nvPr/>
        </p:nvSpPr>
        <p:spPr>
          <a:xfrm>
            <a:off x="7439788" y="1523086"/>
            <a:ext cx="1092212" cy="390638"/>
          </a:xfrm>
          <a:prstGeom prst="roundRect">
            <a:avLst>
              <a:gd name="adj" fmla="val 6394"/>
            </a:avLst>
          </a:prstGeom>
          <a:solidFill>
            <a:srgbClr val="FFFFFF"/>
          </a:solidFill>
          <a:ln w="25400" cap="rnd" cmpd="sng">
            <a:solidFill>
              <a:srgbClr val="FFFFFF"/>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451" name="CuadroTexto 1450">
            <a:extLst>
              <a:ext uri="{FF2B5EF4-FFF2-40B4-BE49-F238E27FC236}">
                <a16:creationId xmlns:a16="http://schemas.microsoft.com/office/drawing/2014/main" id="{D9540BCB-5C9C-39BF-CC3E-49DF004F7BDE}"/>
              </a:ext>
            </a:extLst>
          </p:cNvPr>
          <p:cNvSpPr txBox="1"/>
          <p:nvPr/>
        </p:nvSpPr>
        <p:spPr>
          <a:xfrm>
            <a:off x="7495435" y="1610682"/>
            <a:ext cx="980917" cy="215444"/>
          </a:xfrm>
          <a:prstGeom prst="rect">
            <a:avLst/>
          </a:prstGeom>
          <a:noFill/>
        </p:spPr>
        <p:txBody>
          <a:bodyPr wrap="square" lIns="0" tIns="0" rIns="0" bIns="0" rtlCol="0" anchor="ctr" anchorCtr="0">
            <a:spAutoFit/>
          </a:bodyPr>
          <a:lstStyle/>
          <a:p>
            <a:pPr algn="ctr" defTabSz="435450">
              <a:defRPr/>
            </a:pPr>
            <a:r>
              <a:rPr lang="en-US" sz="700">
                <a:solidFill>
                  <a:schemeClr val="bg2"/>
                </a:solidFill>
                <a:latin typeface="Roboto Medium" panose="02000000000000000000" pitchFamily="2" charset="0"/>
                <a:ea typeface="Roboto Medium" panose="02000000000000000000" pitchFamily="2" charset="0"/>
                <a:cs typeface="Roboto" panose="02000000000000000000" pitchFamily="2" charset="0"/>
              </a:rPr>
              <a:t>DEVICE LOCATION</a:t>
            </a:r>
          </a:p>
          <a:p>
            <a:pPr algn="ctr" defTabSz="435450">
              <a:defRPr/>
            </a:pPr>
            <a:r>
              <a:rPr lang="en-US" sz="700">
                <a:solidFill>
                  <a:schemeClr val="bg2"/>
                </a:solidFill>
                <a:latin typeface="Roboto Light" panose="02000000000000000000" pitchFamily="2" charset="0"/>
                <a:ea typeface="Roboto Light" panose="02000000000000000000" pitchFamily="2" charset="0"/>
                <a:cs typeface="Roboto" panose="02000000000000000000" pitchFamily="2" charset="0"/>
              </a:rPr>
              <a:t>Version: 0.2.0 </a:t>
            </a:r>
          </a:p>
        </p:txBody>
      </p:sp>
      <p:sp>
        <p:nvSpPr>
          <p:cNvPr id="1452" name="Rectángulo redondeado 1451">
            <a:extLst>
              <a:ext uri="{FF2B5EF4-FFF2-40B4-BE49-F238E27FC236}">
                <a16:creationId xmlns:a16="http://schemas.microsoft.com/office/drawing/2014/main" id="{4169F0CD-7E20-B0BE-B195-DDD6B9C949F9}"/>
              </a:ext>
            </a:extLst>
          </p:cNvPr>
          <p:cNvSpPr/>
          <p:nvPr/>
        </p:nvSpPr>
        <p:spPr>
          <a:xfrm>
            <a:off x="3926111" y="1523086"/>
            <a:ext cx="1092212" cy="390638"/>
          </a:xfrm>
          <a:prstGeom prst="roundRect">
            <a:avLst>
              <a:gd name="adj" fmla="val 6394"/>
            </a:avLst>
          </a:prstGeom>
          <a:solidFill>
            <a:srgbClr val="FFFFFF"/>
          </a:solidFill>
          <a:ln w="25400" cap="rnd" cmpd="sng">
            <a:solidFill>
              <a:srgbClr val="FFFFFF"/>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453" name="CuadroTexto 1452">
            <a:extLst>
              <a:ext uri="{FF2B5EF4-FFF2-40B4-BE49-F238E27FC236}">
                <a16:creationId xmlns:a16="http://schemas.microsoft.com/office/drawing/2014/main" id="{DE74FE7A-4617-739D-ED19-EDCBE5312919}"/>
              </a:ext>
            </a:extLst>
          </p:cNvPr>
          <p:cNvSpPr txBox="1"/>
          <p:nvPr/>
        </p:nvSpPr>
        <p:spPr>
          <a:xfrm>
            <a:off x="3981758" y="1610682"/>
            <a:ext cx="980917" cy="215444"/>
          </a:xfrm>
          <a:prstGeom prst="rect">
            <a:avLst/>
          </a:prstGeom>
          <a:noFill/>
        </p:spPr>
        <p:txBody>
          <a:bodyPr wrap="square" lIns="0" tIns="0" rIns="0" bIns="0" rtlCol="0" anchor="ctr" anchorCtr="0">
            <a:spAutoFit/>
          </a:bodyPr>
          <a:lstStyle/>
          <a:p>
            <a:pPr algn="ctr" defTabSz="435450">
              <a:defRPr/>
            </a:pPr>
            <a:r>
              <a:rPr lang="en-US" sz="700">
                <a:solidFill>
                  <a:schemeClr val="bg2"/>
                </a:solidFill>
                <a:latin typeface="Roboto Medium" panose="02000000000000000000" pitchFamily="2" charset="0"/>
                <a:ea typeface="Roboto Medium" panose="02000000000000000000" pitchFamily="2" charset="0"/>
                <a:cs typeface="Roboto" panose="02000000000000000000" pitchFamily="2" charset="0"/>
              </a:rPr>
              <a:t>SIMSWAP</a:t>
            </a:r>
          </a:p>
          <a:p>
            <a:pPr algn="ctr" defTabSz="435450">
              <a:defRPr/>
            </a:pPr>
            <a:r>
              <a:rPr lang="en-US" sz="700">
                <a:solidFill>
                  <a:schemeClr val="bg2"/>
                </a:solidFill>
                <a:latin typeface="Roboto Light" panose="02000000000000000000" pitchFamily="2" charset="0"/>
                <a:ea typeface="Roboto Light" panose="02000000000000000000" pitchFamily="2" charset="0"/>
                <a:cs typeface="Roboto" panose="02000000000000000000" pitchFamily="2" charset="0"/>
              </a:rPr>
              <a:t>Version: 0.4.0 </a:t>
            </a:r>
          </a:p>
        </p:txBody>
      </p:sp>
      <p:sp>
        <p:nvSpPr>
          <p:cNvPr id="1454" name="Rectángulo redondeado 1453">
            <a:extLst>
              <a:ext uri="{FF2B5EF4-FFF2-40B4-BE49-F238E27FC236}">
                <a16:creationId xmlns:a16="http://schemas.microsoft.com/office/drawing/2014/main" id="{1547F633-6570-E658-59F6-9FFFFABA3DBD}"/>
              </a:ext>
            </a:extLst>
          </p:cNvPr>
          <p:cNvSpPr/>
          <p:nvPr/>
        </p:nvSpPr>
        <p:spPr>
          <a:xfrm>
            <a:off x="5097337" y="1523086"/>
            <a:ext cx="1092212" cy="390638"/>
          </a:xfrm>
          <a:prstGeom prst="roundRect">
            <a:avLst>
              <a:gd name="adj" fmla="val 6394"/>
            </a:avLst>
          </a:prstGeom>
          <a:solidFill>
            <a:srgbClr val="FFFFFF"/>
          </a:solidFill>
          <a:ln w="25400" cap="rnd" cmpd="sng">
            <a:solidFill>
              <a:srgbClr val="FFFFFF"/>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455" name="CuadroTexto 1454">
            <a:extLst>
              <a:ext uri="{FF2B5EF4-FFF2-40B4-BE49-F238E27FC236}">
                <a16:creationId xmlns:a16="http://schemas.microsoft.com/office/drawing/2014/main" id="{BB052112-0E27-624E-CBCF-88FEAF6CB173}"/>
              </a:ext>
            </a:extLst>
          </p:cNvPr>
          <p:cNvSpPr txBox="1"/>
          <p:nvPr/>
        </p:nvSpPr>
        <p:spPr>
          <a:xfrm>
            <a:off x="5152984" y="1610682"/>
            <a:ext cx="980917" cy="215444"/>
          </a:xfrm>
          <a:prstGeom prst="rect">
            <a:avLst/>
          </a:prstGeom>
          <a:noFill/>
        </p:spPr>
        <p:txBody>
          <a:bodyPr wrap="square" lIns="0" tIns="0" rIns="0" bIns="0" rtlCol="0" anchor="ctr" anchorCtr="0">
            <a:spAutoFit/>
          </a:bodyPr>
          <a:lstStyle/>
          <a:p>
            <a:pPr algn="ctr" defTabSz="435450">
              <a:defRPr/>
            </a:pPr>
            <a:r>
              <a:rPr lang="en-US" sz="700">
                <a:solidFill>
                  <a:schemeClr val="bg2"/>
                </a:solidFill>
                <a:latin typeface="Roboto Medium" panose="02000000000000000000" pitchFamily="2" charset="0"/>
                <a:ea typeface="Roboto Medium" panose="02000000000000000000" pitchFamily="2" charset="0"/>
                <a:cs typeface="Roboto" panose="02000000000000000000" pitchFamily="2" charset="0"/>
              </a:rPr>
              <a:t>NUMBER VERIFICATION</a:t>
            </a:r>
          </a:p>
          <a:p>
            <a:pPr algn="ctr" defTabSz="435450">
              <a:defRPr/>
            </a:pPr>
            <a:r>
              <a:rPr lang="en-US" sz="700">
                <a:solidFill>
                  <a:schemeClr val="bg2"/>
                </a:solidFill>
                <a:latin typeface="Roboto Light" panose="02000000000000000000" pitchFamily="2" charset="0"/>
                <a:ea typeface="Roboto Light" panose="02000000000000000000" pitchFamily="2" charset="0"/>
                <a:cs typeface="Roboto" panose="02000000000000000000" pitchFamily="2" charset="0"/>
              </a:rPr>
              <a:t>Version: 0.3.1 </a:t>
            </a:r>
          </a:p>
        </p:txBody>
      </p:sp>
      <p:pic>
        <p:nvPicPr>
          <p:cNvPr id="1457" name="Imagen 1456">
            <a:extLst>
              <a:ext uri="{FF2B5EF4-FFF2-40B4-BE49-F238E27FC236}">
                <a16:creationId xmlns:a16="http://schemas.microsoft.com/office/drawing/2014/main" id="{0704513D-BCFC-2C62-3A2D-3EB8E5939924}"/>
              </a:ext>
            </a:extLst>
          </p:cNvPr>
          <p:cNvPicPr>
            <a:picLocks noChangeAspect="1"/>
          </p:cNvPicPr>
          <p:nvPr/>
        </p:nvPicPr>
        <p:blipFill>
          <a:blip r:embed="rId2"/>
          <a:stretch>
            <a:fillRect/>
          </a:stretch>
        </p:blipFill>
        <p:spPr>
          <a:xfrm>
            <a:off x="4288005" y="1283816"/>
            <a:ext cx="372536" cy="296784"/>
          </a:xfrm>
          <a:prstGeom prst="rect">
            <a:avLst/>
          </a:prstGeom>
        </p:spPr>
      </p:pic>
      <p:pic>
        <p:nvPicPr>
          <p:cNvPr id="1462" name="Imagen 1461">
            <a:extLst>
              <a:ext uri="{FF2B5EF4-FFF2-40B4-BE49-F238E27FC236}">
                <a16:creationId xmlns:a16="http://schemas.microsoft.com/office/drawing/2014/main" id="{6A82EF36-434C-7E71-5B56-012E8272DB4A}"/>
              </a:ext>
            </a:extLst>
          </p:cNvPr>
          <p:cNvPicPr>
            <a:picLocks noChangeAspect="1"/>
          </p:cNvPicPr>
          <p:nvPr/>
        </p:nvPicPr>
        <p:blipFill>
          <a:blip r:embed="rId2"/>
          <a:stretch>
            <a:fillRect/>
          </a:stretch>
        </p:blipFill>
        <p:spPr>
          <a:xfrm>
            <a:off x="5455519" y="1291743"/>
            <a:ext cx="372536" cy="296784"/>
          </a:xfrm>
          <a:prstGeom prst="rect">
            <a:avLst/>
          </a:prstGeom>
        </p:spPr>
      </p:pic>
      <p:pic>
        <p:nvPicPr>
          <p:cNvPr id="1463" name="Imagen 1462">
            <a:extLst>
              <a:ext uri="{FF2B5EF4-FFF2-40B4-BE49-F238E27FC236}">
                <a16:creationId xmlns:a16="http://schemas.microsoft.com/office/drawing/2014/main" id="{FE844AB2-BAEE-6138-5D90-528C5D76CA6C}"/>
              </a:ext>
            </a:extLst>
          </p:cNvPr>
          <p:cNvPicPr>
            <a:picLocks noChangeAspect="1"/>
          </p:cNvPicPr>
          <p:nvPr/>
        </p:nvPicPr>
        <p:blipFill>
          <a:blip r:embed="rId2"/>
          <a:stretch>
            <a:fillRect/>
          </a:stretch>
        </p:blipFill>
        <p:spPr>
          <a:xfrm>
            <a:off x="6624172" y="1283816"/>
            <a:ext cx="372536" cy="296784"/>
          </a:xfrm>
          <a:prstGeom prst="rect">
            <a:avLst/>
          </a:prstGeom>
        </p:spPr>
      </p:pic>
    </p:spTree>
    <p:extLst>
      <p:ext uri="{BB962C8B-B14F-4D97-AF65-F5344CB8AC3E}">
        <p14:creationId xmlns:p14="http://schemas.microsoft.com/office/powerpoint/2010/main" val="33063575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8">
            <a:extLst>
              <a:ext uri="{FF2B5EF4-FFF2-40B4-BE49-F238E27FC236}">
                <a16:creationId xmlns:a16="http://schemas.microsoft.com/office/drawing/2014/main" id="{408A4167-CB39-13D4-E908-F266FE5FF634}"/>
              </a:ext>
            </a:extLst>
          </p:cNvPr>
          <p:cNvSpPr txBox="1">
            <a:spLocks/>
          </p:cNvSpPr>
          <p:nvPr/>
        </p:nvSpPr>
        <p:spPr>
          <a:xfrm>
            <a:off x="612000" y="1249659"/>
            <a:ext cx="3786955" cy="343940"/>
          </a:xfrm>
          <a:prstGeom prst="rect">
            <a:avLst/>
          </a:prstGeom>
        </p:spPr>
        <p:txBody>
          <a:bodyPr wrap="square" lIns="0" tIns="0" rIns="0" bIns="0" anchor="t" anchorCtr="0">
            <a:spAutoFit/>
          </a:bodyPr>
          <a:lstStyle>
            <a:defPPr>
              <a:defRPr lang="en-US"/>
            </a:defPPr>
            <a:lvl1pPr marL="0" indent="0" defTabSz="642967" eaLnBrk="1" fontAlgn="auto" latinLnBrk="0" hangingPunct="1">
              <a:lnSpc>
                <a:spcPct val="130000"/>
              </a:lnSpc>
              <a:spcBef>
                <a:spcPts val="0"/>
              </a:spcBef>
              <a:spcAft>
                <a:spcPts val="844"/>
              </a:spcAft>
              <a:buFont typeface="Arial" panose="020B0604020202020204" pitchFamily="34" charset="0"/>
              <a:buNone/>
              <a:defRPr sz="900">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defRPr>
            </a:lvl1pPr>
            <a:lvl2pPr marL="685800" indent="-228600" defTabSz="914400" eaLnBrk="1" latinLnBrk="0" hangingPunct="1">
              <a:lnSpc>
                <a:spcPct val="90000"/>
              </a:lnSpc>
              <a:spcBef>
                <a:spcPts val="500"/>
              </a:spcBef>
              <a:buFont typeface="Arial" panose="020B0604020202020204" pitchFamily="34" charset="0"/>
              <a:buChar char="•"/>
              <a:defRPr sz="2400">
                <a:solidFill>
                  <a:schemeClr val="tx1"/>
                </a:solidFill>
                <a:latin typeface="+mn-lt"/>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a:solidFill>
                  <a:schemeClr val="tx1"/>
                </a:solidFill>
                <a:latin typeface="+mn-lt"/>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a:solidFill>
                  <a:schemeClr val="tx1"/>
                </a:solidFill>
                <a:latin typeface="+mn-lt"/>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a:solidFill>
                  <a:schemeClr val="tx1"/>
                </a:solidFill>
                <a:latin typeface="+mn-lt"/>
                <a:cs typeface="+mn-cs"/>
              </a:defRPr>
            </a:lvl5pPr>
            <a:lvl6pPr marL="25146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6pPr>
            <a:lvl7pPr marL="29718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7pPr>
            <a:lvl8pPr marL="34290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8pPr>
            <a:lvl9pPr marL="38862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9pPr>
          </a:lstStyle>
          <a:p>
            <a:r>
              <a:rPr lang="en-US">
                <a:solidFill>
                  <a:schemeClr val="tx1">
                    <a:lumMod val="75000"/>
                    <a:lumOff val="25000"/>
                  </a:schemeClr>
                </a:solidFill>
              </a:rPr>
              <a:t>Argentina has greater growth potential for core businesses (mobile, BA, TV, fixed voice) compared to other countries in the region.</a:t>
            </a:r>
          </a:p>
        </p:txBody>
      </p:sp>
      <p:sp>
        <p:nvSpPr>
          <p:cNvPr id="12" name="Title 1">
            <a:extLst>
              <a:ext uri="{FF2B5EF4-FFF2-40B4-BE49-F238E27FC236}">
                <a16:creationId xmlns:a16="http://schemas.microsoft.com/office/drawing/2014/main" id="{5F78899F-E728-1EA9-5C47-5E097A43CF59}"/>
              </a:ext>
            </a:extLst>
          </p:cNvPr>
          <p:cNvSpPr txBox="1">
            <a:spLocks/>
          </p:cNvSpPr>
          <p:nvPr/>
        </p:nvSpPr>
        <p:spPr>
          <a:xfrm>
            <a:off x="612000" y="642492"/>
            <a:ext cx="3099159" cy="331629"/>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solidFill>
                  <a:schemeClr val="bg2"/>
                </a:solidFill>
                <a:latin typeface="Pulso" pitchFamily="2" charset="0"/>
              </a:rPr>
              <a:t>A Latam look...</a:t>
            </a:r>
          </a:p>
        </p:txBody>
      </p:sp>
      <p:sp>
        <p:nvSpPr>
          <p:cNvPr id="44" name="CuadroTexto 43">
            <a:extLst>
              <a:ext uri="{FF2B5EF4-FFF2-40B4-BE49-F238E27FC236}">
                <a16:creationId xmlns:a16="http://schemas.microsoft.com/office/drawing/2014/main" id="{FE34A2CE-229E-CAA4-A5BD-083809B560D1}"/>
              </a:ext>
            </a:extLst>
          </p:cNvPr>
          <p:cNvSpPr txBox="1"/>
          <p:nvPr/>
        </p:nvSpPr>
        <p:spPr>
          <a:xfrm>
            <a:off x="6583244" y="4579962"/>
            <a:ext cx="1948756"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dirty="0" err="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Source</a:t>
            </a:r>
            <a:r>
              <a:rPr lang="es-AR" sz="600" i="1" dirty="0">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 </a:t>
            </a:r>
            <a:r>
              <a:rPr lang="es-AR" sz="600" i="1" dirty="0" err="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Omdia</a:t>
            </a:r>
            <a:r>
              <a:rPr lang="es-AR" sz="600" i="1" dirty="0">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 – </a:t>
            </a:r>
            <a:r>
              <a:rPr lang="es-AR" sz="600" i="1" dirty="0" err="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Consumption</a:t>
            </a:r>
            <a:r>
              <a:rPr lang="es-AR" sz="600" i="1" dirty="0">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 </a:t>
            </a:r>
            <a:r>
              <a:rPr lang="es-AR" sz="600" i="1" dirty="0" err="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Report</a:t>
            </a:r>
            <a:r>
              <a:rPr lang="es-AR" sz="600" i="1" dirty="0">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 2023-2028</a:t>
            </a:r>
          </a:p>
        </p:txBody>
      </p:sp>
      <p:sp>
        <p:nvSpPr>
          <p:cNvPr id="45" name="Rectángulo: esquinas redondeadas 221">
            <a:extLst>
              <a:ext uri="{FF2B5EF4-FFF2-40B4-BE49-F238E27FC236}">
                <a16:creationId xmlns:a16="http://schemas.microsoft.com/office/drawing/2014/main" id="{122A2E96-7EA3-E534-8098-CF11E668CC4F}"/>
              </a:ext>
            </a:extLst>
          </p:cNvPr>
          <p:cNvSpPr/>
          <p:nvPr/>
        </p:nvSpPr>
        <p:spPr>
          <a:xfrm>
            <a:off x="7565098" y="3136378"/>
            <a:ext cx="966902" cy="259886"/>
          </a:xfrm>
          <a:prstGeom prst="roundRect">
            <a:avLst>
              <a:gd name="adj" fmla="val 134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312" rIns="25312" rtlCol="0" anchor="ctr"/>
          <a:lstStyle/>
          <a:p>
            <a:pPr algn="ctr" defTabSz="642918" fontAlgn="auto">
              <a:spcBef>
                <a:spcPts val="0"/>
              </a:spcBef>
              <a:spcAft>
                <a:spcPts val="0"/>
              </a:spcAft>
              <a:defRPr/>
            </a:pPr>
            <a:r>
              <a:rPr lang="es-AR" sz="703" b="1">
                <a:solidFill>
                  <a:srgbClr val="FFFFFF"/>
                </a:solidFill>
                <a:latin typeface="Roboto" panose="02000000000000000000" pitchFamily="2" charset="0"/>
                <a:ea typeface="Roboto" panose="02000000000000000000" pitchFamily="2" charset="0"/>
                <a:cs typeface="Open Sans" pitchFamily="2" charset="0"/>
              </a:rPr>
              <a:t>CARG en USD</a:t>
            </a:r>
          </a:p>
          <a:p>
            <a:pPr algn="ctr" defTabSz="642918" fontAlgn="auto">
              <a:spcBef>
                <a:spcPts val="0"/>
              </a:spcBef>
              <a:spcAft>
                <a:spcPts val="0"/>
              </a:spcAft>
              <a:defRPr/>
            </a:pPr>
            <a:r>
              <a:rPr lang="es-AR" sz="703">
                <a:solidFill>
                  <a:srgbClr val="FFFFFF"/>
                </a:solidFill>
                <a:latin typeface="Roboto Light" panose="02000000000000000000" pitchFamily="2" charset="0"/>
                <a:ea typeface="Roboto Light" panose="02000000000000000000" pitchFamily="2" charset="0"/>
                <a:cs typeface="Open Sans" pitchFamily="2" charset="0"/>
              </a:rPr>
              <a:t>(promedio 2022-2027)</a:t>
            </a:r>
          </a:p>
        </p:txBody>
      </p:sp>
      <p:sp>
        <p:nvSpPr>
          <p:cNvPr id="2" name="Rectángulo: esquinas redondeadas 221">
            <a:extLst>
              <a:ext uri="{FF2B5EF4-FFF2-40B4-BE49-F238E27FC236}">
                <a16:creationId xmlns:a16="http://schemas.microsoft.com/office/drawing/2014/main" id="{38AD9185-0C70-7474-5BE2-2C08B809D797}"/>
              </a:ext>
            </a:extLst>
          </p:cNvPr>
          <p:cNvSpPr/>
          <p:nvPr/>
        </p:nvSpPr>
        <p:spPr>
          <a:xfrm rot="16200000">
            <a:off x="98750" y="3051801"/>
            <a:ext cx="1277665" cy="17300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r>
              <a:rPr lang="es-AR" sz="633" dirty="0">
                <a:solidFill>
                  <a:srgbClr val="FFFFFF"/>
                </a:solidFill>
                <a:latin typeface="Roboto" panose="02000000000000000000" pitchFamily="2" charset="0"/>
                <a:ea typeface="Roboto" panose="02000000000000000000" pitchFamily="2" charset="0"/>
                <a:cs typeface="Lato" panose="020F0502020204030203" pitchFamily="34" charset="0"/>
              </a:rPr>
              <a:t>Absolute </a:t>
            </a:r>
            <a:r>
              <a:rPr lang="es-AR" sz="633" dirty="0" err="1">
                <a:solidFill>
                  <a:srgbClr val="FFFFFF"/>
                </a:solidFill>
                <a:latin typeface="Roboto" panose="02000000000000000000" pitchFamily="2" charset="0"/>
                <a:ea typeface="Roboto" panose="02000000000000000000" pitchFamily="2" charset="0"/>
                <a:cs typeface="Lato" panose="020F0502020204030203" pitchFamily="34" charset="0"/>
              </a:rPr>
              <a:t>growth</a:t>
            </a:r>
            <a:r>
              <a:rPr lang="es-AR" sz="633" dirty="0">
                <a:solidFill>
                  <a:srgbClr val="FFFFFF"/>
                </a:solidFill>
                <a:latin typeface="Roboto" panose="02000000000000000000" pitchFamily="2" charset="0"/>
                <a:ea typeface="Roboto" panose="02000000000000000000" pitchFamily="2" charset="0"/>
                <a:cs typeface="Lato" panose="020F0502020204030203" pitchFamily="34" charset="0"/>
              </a:rPr>
              <a:t> (MM USD)</a:t>
            </a:r>
          </a:p>
        </p:txBody>
      </p:sp>
      <p:sp>
        <p:nvSpPr>
          <p:cNvPr id="4" name="Rectángulo: esquinas redondeadas 221">
            <a:extLst>
              <a:ext uri="{FF2B5EF4-FFF2-40B4-BE49-F238E27FC236}">
                <a16:creationId xmlns:a16="http://schemas.microsoft.com/office/drawing/2014/main" id="{CC5832BD-3CF3-3FC2-5B86-9340B7830E03}"/>
              </a:ext>
            </a:extLst>
          </p:cNvPr>
          <p:cNvSpPr/>
          <p:nvPr/>
        </p:nvSpPr>
        <p:spPr>
          <a:xfrm>
            <a:off x="2541895" y="4453119"/>
            <a:ext cx="1425051" cy="17300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r>
              <a:rPr lang="es-AR" sz="633">
                <a:solidFill>
                  <a:srgbClr val="FFFFFF"/>
                </a:solidFill>
                <a:latin typeface="Roboto" panose="02000000000000000000" pitchFamily="2" charset="0"/>
                <a:ea typeface="Roboto" panose="02000000000000000000" pitchFamily="2" charset="0"/>
                <a:cs typeface="Lato" panose="020F0502020204030203" pitchFamily="34" charset="0"/>
              </a:rPr>
              <a:t>Average Annual Growth (CARG)</a:t>
            </a:r>
          </a:p>
        </p:txBody>
      </p:sp>
      <p:graphicFrame>
        <p:nvGraphicFramePr>
          <p:cNvPr id="18" name="Gráfico 17">
            <a:extLst>
              <a:ext uri="{FF2B5EF4-FFF2-40B4-BE49-F238E27FC236}">
                <a16:creationId xmlns:a16="http://schemas.microsoft.com/office/drawing/2014/main" id="{62AE4A55-17C5-C579-FEE5-5DA2BDAA4BF1}"/>
              </a:ext>
            </a:extLst>
          </p:cNvPr>
          <p:cNvGraphicFramePr>
            <a:graphicFrameLocks/>
          </p:cNvGraphicFramePr>
          <p:nvPr>
            <p:extLst>
              <p:ext uri="{D42A27DB-BD31-4B8C-83A1-F6EECF244321}">
                <p14:modId xmlns:p14="http://schemas.microsoft.com/office/powerpoint/2010/main" val="3963759450"/>
              </p:ext>
            </p:extLst>
          </p:nvPr>
        </p:nvGraphicFramePr>
        <p:xfrm>
          <a:off x="905098" y="1787236"/>
          <a:ext cx="6660000" cy="2838891"/>
        </p:xfrm>
        <a:graphic>
          <a:graphicData uri="http://schemas.openxmlformats.org/drawingml/2006/chart">
            <c:chart xmlns:c="http://schemas.openxmlformats.org/drawingml/2006/chart" xmlns:r="http://schemas.openxmlformats.org/officeDocument/2006/relationships" r:id="rId2"/>
          </a:graphicData>
        </a:graphic>
      </p:graphicFrame>
      <p:pic>
        <p:nvPicPr>
          <p:cNvPr id="21" name="Imagen 20">
            <a:extLst>
              <a:ext uri="{FF2B5EF4-FFF2-40B4-BE49-F238E27FC236}">
                <a16:creationId xmlns:a16="http://schemas.microsoft.com/office/drawing/2014/main" id="{6B2FF3E8-60AE-5D48-031A-17E3C9A595DE}"/>
              </a:ext>
            </a:extLst>
          </p:cNvPr>
          <p:cNvPicPr>
            <a:picLocks/>
          </p:cNvPicPr>
          <p:nvPr/>
        </p:nvPicPr>
        <p:blipFill>
          <a:blip r:embed="rId3"/>
          <a:stretch>
            <a:fillRect/>
          </a:stretch>
        </p:blipFill>
        <p:spPr>
          <a:xfrm>
            <a:off x="3455843" y="1890856"/>
            <a:ext cx="616812" cy="621434"/>
          </a:xfrm>
          <a:prstGeom prst="rect">
            <a:avLst/>
          </a:prstGeom>
        </p:spPr>
      </p:pic>
      <p:pic>
        <p:nvPicPr>
          <p:cNvPr id="22" name="Imagen 21">
            <a:extLst>
              <a:ext uri="{FF2B5EF4-FFF2-40B4-BE49-F238E27FC236}">
                <a16:creationId xmlns:a16="http://schemas.microsoft.com/office/drawing/2014/main" id="{BA09FA5F-D8A5-74EB-41F3-8778B94F3CB8}"/>
              </a:ext>
            </a:extLst>
          </p:cNvPr>
          <p:cNvPicPr>
            <a:picLocks noChangeAspect="1"/>
          </p:cNvPicPr>
          <p:nvPr/>
        </p:nvPicPr>
        <p:blipFill>
          <a:blip r:embed="rId4"/>
          <a:stretch>
            <a:fillRect/>
          </a:stretch>
        </p:blipFill>
        <p:spPr>
          <a:xfrm>
            <a:off x="2937038" y="2028131"/>
            <a:ext cx="664270" cy="664268"/>
          </a:xfrm>
          <a:prstGeom prst="rect">
            <a:avLst/>
          </a:prstGeom>
        </p:spPr>
      </p:pic>
      <p:pic>
        <p:nvPicPr>
          <p:cNvPr id="24" name="Imagen 23">
            <a:extLst>
              <a:ext uri="{FF2B5EF4-FFF2-40B4-BE49-F238E27FC236}">
                <a16:creationId xmlns:a16="http://schemas.microsoft.com/office/drawing/2014/main" id="{003F8654-B535-3E98-75FF-42F4D06BB45E}"/>
              </a:ext>
            </a:extLst>
          </p:cNvPr>
          <p:cNvPicPr>
            <a:picLocks/>
          </p:cNvPicPr>
          <p:nvPr/>
        </p:nvPicPr>
        <p:blipFill>
          <a:blip r:embed="rId5"/>
          <a:stretch>
            <a:fillRect/>
          </a:stretch>
        </p:blipFill>
        <p:spPr>
          <a:xfrm>
            <a:off x="6084999" y="2425037"/>
            <a:ext cx="394310" cy="394310"/>
          </a:xfrm>
          <a:prstGeom prst="rect">
            <a:avLst/>
          </a:prstGeom>
        </p:spPr>
      </p:pic>
      <p:pic>
        <p:nvPicPr>
          <p:cNvPr id="25" name="Imagen 24">
            <a:extLst>
              <a:ext uri="{FF2B5EF4-FFF2-40B4-BE49-F238E27FC236}">
                <a16:creationId xmlns:a16="http://schemas.microsoft.com/office/drawing/2014/main" id="{2E77E6D2-E232-185C-6374-5715860EF699}"/>
              </a:ext>
            </a:extLst>
          </p:cNvPr>
          <p:cNvPicPr>
            <a:picLocks/>
          </p:cNvPicPr>
          <p:nvPr/>
        </p:nvPicPr>
        <p:blipFill>
          <a:blip r:embed="rId6"/>
          <a:stretch>
            <a:fillRect/>
          </a:stretch>
        </p:blipFill>
        <p:spPr>
          <a:xfrm>
            <a:off x="4168163" y="3532481"/>
            <a:ext cx="273662" cy="273662"/>
          </a:xfrm>
          <a:prstGeom prst="rect">
            <a:avLst/>
          </a:prstGeom>
        </p:spPr>
      </p:pic>
      <p:pic>
        <p:nvPicPr>
          <p:cNvPr id="26" name="Imagen 25">
            <a:extLst>
              <a:ext uri="{FF2B5EF4-FFF2-40B4-BE49-F238E27FC236}">
                <a16:creationId xmlns:a16="http://schemas.microsoft.com/office/drawing/2014/main" id="{FD72F1BC-995A-E97C-DA58-17C5480A1C7A}"/>
              </a:ext>
            </a:extLst>
          </p:cNvPr>
          <p:cNvPicPr>
            <a:picLocks/>
          </p:cNvPicPr>
          <p:nvPr/>
        </p:nvPicPr>
        <p:blipFill>
          <a:blip r:embed="rId7"/>
          <a:stretch>
            <a:fillRect/>
          </a:stretch>
        </p:blipFill>
        <p:spPr>
          <a:xfrm>
            <a:off x="4222024" y="3401839"/>
            <a:ext cx="303794" cy="303794"/>
          </a:xfrm>
          <a:prstGeom prst="rect">
            <a:avLst/>
          </a:prstGeom>
        </p:spPr>
      </p:pic>
      <p:pic>
        <p:nvPicPr>
          <p:cNvPr id="27" name="Imagen 26">
            <a:extLst>
              <a:ext uri="{FF2B5EF4-FFF2-40B4-BE49-F238E27FC236}">
                <a16:creationId xmlns:a16="http://schemas.microsoft.com/office/drawing/2014/main" id="{ED692DB7-9A75-41A4-C76D-8FD931ECE42B}"/>
              </a:ext>
            </a:extLst>
          </p:cNvPr>
          <p:cNvPicPr>
            <a:picLocks noChangeAspect="1"/>
          </p:cNvPicPr>
          <p:nvPr/>
        </p:nvPicPr>
        <p:blipFill>
          <a:blip r:embed="rId8"/>
          <a:stretch>
            <a:fillRect/>
          </a:stretch>
        </p:blipFill>
        <p:spPr>
          <a:xfrm>
            <a:off x="3097036" y="4002486"/>
            <a:ext cx="125589" cy="125589"/>
          </a:xfrm>
          <a:prstGeom prst="rect">
            <a:avLst/>
          </a:prstGeom>
        </p:spPr>
      </p:pic>
      <p:pic>
        <p:nvPicPr>
          <p:cNvPr id="28" name="Imagen 27">
            <a:extLst>
              <a:ext uri="{FF2B5EF4-FFF2-40B4-BE49-F238E27FC236}">
                <a16:creationId xmlns:a16="http://schemas.microsoft.com/office/drawing/2014/main" id="{B383CC60-F0D8-AC56-08EB-9B2097A2BF75}"/>
              </a:ext>
            </a:extLst>
          </p:cNvPr>
          <p:cNvPicPr>
            <a:picLocks noChangeAspect="1"/>
          </p:cNvPicPr>
          <p:nvPr/>
        </p:nvPicPr>
        <p:blipFill>
          <a:blip r:embed="rId9"/>
          <a:stretch>
            <a:fillRect/>
          </a:stretch>
        </p:blipFill>
        <p:spPr>
          <a:xfrm>
            <a:off x="3093861" y="3982863"/>
            <a:ext cx="129600" cy="129600"/>
          </a:xfrm>
          <a:prstGeom prst="rect">
            <a:avLst/>
          </a:prstGeom>
        </p:spPr>
      </p:pic>
      <p:pic>
        <p:nvPicPr>
          <p:cNvPr id="30" name="Imagen 29">
            <a:extLst>
              <a:ext uri="{FF2B5EF4-FFF2-40B4-BE49-F238E27FC236}">
                <a16:creationId xmlns:a16="http://schemas.microsoft.com/office/drawing/2014/main" id="{0129845A-42C8-9CCD-180A-F2F7D8A30B91}"/>
              </a:ext>
            </a:extLst>
          </p:cNvPr>
          <p:cNvPicPr>
            <a:picLocks noChangeAspect="1"/>
          </p:cNvPicPr>
          <p:nvPr/>
        </p:nvPicPr>
        <p:blipFill>
          <a:blip r:embed="rId10"/>
          <a:stretch>
            <a:fillRect/>
          </a:stretch>
        </p:blipFill>
        <p:spPr>
          <a:xfrm>
            <a:off x="3066087" y="3906056"/>
            <a:ext cx="185148" cy="185160"/>
          </a:xfrm>
          <a:prstGeom prst="ellipse">
            <a:avLst/>
          </a:prstGeom>
          <a:noFill/>
        </p:spPr>
      </p:pic>
      <p:pic>
        <p:nvPicPr>
          <p:cNvPr id="40" name="Imagen 39">
            <a:extLst>
              <a:ext uri="{FF2B5EF4-FFF2-40B4-BE49-F238E27FC236}">
                <a16:creationId xmlns:a16="http://schemas.microsoft.com/office/drawing/2014/main" id="{B519DC24-4750-7680-B28C-559D42D2ABB2}"/>
              </a:ext>
            </a:extLst>
          </p:cNvPr>
          <p:cNvPicPr>
            <a:picLocks/>
          </p:cNvPicPr>
          <p:nvPr/>
        </p:nvPicPr>
        <p:blipFill>
          <a:blip r:embed="rId11"/>
          <a:stretch>
            <a:fillRect/>
          </a:stretch>
        </p:blipFill>
        <p:spPr>
          <a:xfrm>
            <a:off x="5287330" y="2922929"/>
            <a:ext cx="355663" cy="355663"/>
          </a:xfrm>
          <a:prstGeom prst="rect">
            <a:avLst/>
          </a:prstGeom>
        </p:spPr>
      </p:pic>
    </p:spTree>
    <p:extLst>
      <p:ext uri="{BB962C8B-B14F-4D97-AF65-F5344CB8AC3E}">
        <p14:creationId xmlns:p14="http://schemas.microsoft.com/office/powerpoint/2010/main" val="4276310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Marcador de texto 8">
            <a:extLst>
              <a:ext uri="{FF2B5EF4-FFF2-40B4-BE49-F238E27FC236}">
                <a16:creationId xmlns:a16="http://schemas.microsoft.com/office/drawing/2014/main" id="{5A3DE5FB-92A6-D619-EC25-886FD170BACE}"/>
              </a:ext>
            </a:extLst>
          </p:cNvPr>
          <p:cNvSpPr txBox="1">
            <a:spLocks/>
          </p:cNvSpPr>
          <p:nvPr/>
        </p:nvSpPr>
        <p:spPr>
          <a:xfrm>
            <a:off x="1453756" y="2255523"/>
            <a:ext cx="4542254" cy="672235"/>
          </a:xfrm>
          <a:prstGeom prst="rect">
            <a:avLst/>
          </a:prstGeom>
        </p:spPr>
        <p:txBody>
          <a:bodyPr wrap="square" lIns="0" tIns="0" rIns="0" bIns="0" anchor="t" anchorCtr="0">
            <a:spAutoFit/>
          </a:bodyPr>
          <a:lstStyle>
            <a:defPPr>
              <a:defRPr lang="en-US"/>
            </a:defPPr>
            <a:lvl1pPr marL="160742" indent="-160742" defTabSz="642967" eaLnBrk="1" fontAlgn="auto" latinLnBrk="0" hangingPunct="1">
              <a:lnSpc>
                <a:spcPct val="100000"/>
              </a:lnSpc>
              <a:spcBef>
                <a:spcPts val="0"/>
              </a:spcBef>
              <a:spcAft>
                <a:spcPts val="600"/>
              </a:spcAft>
              <a:buClr>
                <a:schemeClr val="bg2"/>
              </a:buClr>
              <a:buFont typeface="Tipo de letra del sistema regular"/>
              <a:buChar char="●"/>
              <a:defRPr sz="984">
                <a:solidFill>
                  <a:schemeClr val="tx1"/>
                </a:solidFill>
                <a:latin typeface="Roboto Light" panose="02000000000000000000" pitchFamily="2" charset="0"/>
                <a:ea typeface="Roboto Light" panose="02000000000000000000" pitchFamily="2" charset="0"/>
                <a:cs typeface="Open Sans SemiBold" pitchFamily="2" charset="0"/>
              </a:defRPr>
            </a:lvl1pPr>
            <a:lvl2pPr marL="685800" indent="-228600" defTabSz="914400" eaLnBrk="1" latinLnBrk="0" hangingPunct="1">
              <a:lnSpc>
                <a:spcPct val="90000"/>
              </a:lnSpc>
              <a:spcBef>
                <a:spcPts val="500"/>
              </a:spcBef>
              <a:buFont typeface="Arial" panose="020B0604020202020204" pitchFamily="34" charset="0"/>
              <a:buChar char="•"/>
              <a:defRPr sz="2400">
                <a:solidFill>
                  <a:schemeClr val="tx1"/>
                </a:solidFill>
                <a:latin typeface="+mn-lt"/>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a:solidFill>
                  <a:schemeClr val="tx1"/>
                </a:solidFill>
                <a:latin typeface="+mn-lt"/>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a:solidFill>
                  <a:schemeClr val="tx1"/>
                </a:solidFill>
                <a:latin typeface="+mn-lt"/>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a:solidFill>
                  <a:schemeClr val="tx1"/>
                </a:solidFill>
                <a:latin typeface="+mn-lt"/>
                <a:cs typeface="+mn-cs"/>
              </a:defRPr>
            </a:lvl5pPr>
            <a:lvl6pPr marL="25146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6pPr>
            <a:lvl7pPr marL="29718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7pPr>
            <a:lvl8pPr marL="34290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8pPr>
            <a:lvl9pPr marL="38862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9pPr>
          </a:lstStyle>
          <a:p>
            <a:pPr marL="0" indent="0">
              <a:buNone/>
            </a:pPr>
            <a:r>
              <a:rPr lang="en-US" sz="1400">
                <a:solidFill>
                  <a:schemeClr val="accent1"/>
                </a:solidFill>
                <a:latin typeface="Roboto Medium" panose="02000000000000000000" pitchFamily="2" charset="0"/>
                <a:ea typeface="Roboto Medium" panose="02000000000000000000" pitchFamily="2" charset="0"/>
                <a:cs typeface="Open Sans SemiBold" pitchFamily="2" charset="0"/>
              </a:rPr>
              <a:t>In Paraguay:</a:t>
            </a:r>
            <a:endParaRPr lang="es-AR" sz="1400">
              <a:solidFill>
                <a:schemeClr val="accent1"/>
              </a:solidFill>
            </a:endParaRPr>
          </a:p>
          <a:p>
            <a:pPr>
              <a:buClr>
                <a:schemeClr val="accent1"/>
              </a:buClr>
            </a:pPr>
            <a:r>
              <a:rPr lang="es-AR">
                <a:solidFill>
                  <a:schemeClr val="tx1">
                    <a:lumMod val="75000"/>
                    <a:lumOff val="25000"/>
                  </a:schemeClr>
                </a:solidFill>
              </a:rPr>
              <a:t>Stability and moderate growth</a:t>
            </a:r>
          </a:p>
          <a:p>
            <a:pPr>
              <a:buClr>
                <a:schemeClr val="accent1"/>
              </a:buClr>
            </a:pPr>
            <a:r>
              <a:rPr lang="es-AR">
                <a:solidFill>
                  <a:schemeClr val="tx1">
                    <a:lumMod val="75000"/>
                    <a:lumOff val="25000"/>
                  </a:schemeClr>
                </a:solidFill>
              </a:rPr>
              <a:t>Pro Market.</a:t>
            </a:r>
          </a:p>
        </p:txBody>
      </p:sp>
      <p:sp>
        <p:nvSpPr>
          <p:cNvPr id="41" name="Marcador de texto 8">
            <a:extLst>
              <a:ext uri="{FF2B5EF4-FFF2-40B4-BE49-F238E27FC236}">
                <a16:creationId xmlns:a16="http://schemas.microsoft.com/office/drawing/2014/main" id="{24526904-45B9-2A71-6E80-070AB7B7CFA5}"/>
              </a:ext>
            </a:extLst>
          </p:cNvPr>
          <p:cNvSpPr txBox="1">
            <a:spLocks/>
          </p:cNvSpPr>
          <p:nvPr/>
        </p:nvSpPr>
        <p:spPr>
          <a:xfrm>
            <a:off x="1420327" y="3520416"/>
            <a:ext cx="4542254" cy="443839"/>
          </a:xfrm>
          <a:prstGeom prst="rect">
            <a:avLst/>
          </a:prstGeom>
        </p:spPr>
        <p:txBody>
          <a:bodyPr wrap="square" lIns="0" tIns="0" rIns="0" bIns="0" anchor="t" anchorCtr="0">
            <a:spAutoFit/>
          </a:bodyPr>
          <a:lstStyle>
            <a:defPPr>
              <a:defRPr lang="en-US"/>
            </a:defPPr>
            <a:lvl1pPr marL="160742" indent="-160742" defTabSz="642967" eaLnBrk="1" fontAlgn="auto" latinLnBrk="0" hangingPunct="1">
              <a:lnSpc>
                <a:spcPct val="100000"/>
              </a:lnSpc>
              <a:spcBef>
                <a:spcPts val="0"/>
              </a:spcBef>
              <a:spcAft>
                <a:spcPts val="600"/>
              </a:spcAft>
              <a:buClr>
                <a:schemeClr val="bg2"/>
              </a:buClr>
              <a:buFont typeface="Tipo de letra del sistema regular"/>
              <a:buChar char="●"/>
              <a:defRPr sz="984">
                <a:solidFill>
                  <a:schemeClr val="tx1"/>
                </a:solidFill>
                <a:latin typeface="Roboto Light" panose="02000000000000000000" pitchFamily="2" charset="0"/>
                <a:ea typeface="Roboto Light" panose="02000000000000000000" pitchFamily="2" charset="0"/>
                <a:cs typeface="Open Sans SemiBold" pitchFamily="2" charset="0"/>
              </a:defRPr>
            </a:lvl1pPr>
            <a:lvl2pPr marL="685800" indent="-228600" defTabSz="914400" eaLnBrk="1" latinLnBrk="0" hangingPunct="1">
              <a:lnSpc>
                <a:spcPct val="90000"/>
              </a:lnSpc>
              <a:spcBef>
                <a:spcPts val="500"/>
              </a:spcBef>
              <a:buFont typeface="Arial" panose="020B0604020202020204" pitchFamily="34" charset="0"/>
              <a:buChar char="•"/>
              <a:defRPr sz="2400">
                <a:solidFill>
                  <a:schemeClr val="tx1"/>
                </a:solidFill>
                <a:latin typeface="+mn-lt"/>
                <a:cs typeface="+mn-cs"/>
              </a:defRPr>
            </a:lvl2pPr>
            <a:lvl3pPr marL="1143000" indent="-228600" defTabSz="914400" eaLnBrk="1" latinLnBrk="0" hangingPunct="1">
              <a:lnSpc>
                <a:spcPct val="90000"/>
              </a:lnSpc>
              <a:spcBef>
                <a:spcPts val="500"/>
              </a:spcBef>
              <a:buFont typeface="Arial" panose="020B0604020202020204" pitchFamily="34" charset="0"/>
              <a:buChar char="•"/>
              <a:defRPr sz="2000">
                <a:solidFill>
                  <a:schemeClr val="tx1"/>
                </a:solidFill>
                <a:latin typeface="+mn-lt"/>
                <a:cs typeface="+mn-cs"/>
              </a:defRPr>
            </a:lvl3pPr>
            <a:lvl4pPr marL="1600200" indent="-228600" defTabSz="914400" eaLnBrk="1" latinLnBrk="0" hangingPunct="1">
              <a:lnSpc>
                <a:spcPct val="90000"/>
              </a:lnSpc>
              <a:spcBef>
                <a:spcPts val="500"/>
              </a:spcBef>
              <a:buFont typeface="Arial" panose="020B0604020202020204" pitchFamily="34" charset="0"/>
              <a:buChar char="•"/>
              <a:defRPr sz="1800">
                <a:solidFill>
                  <a:schemeClr val="tx1"/>
                </a:solidFill>
                <a:latin typeface="+mn-lt"/>
                <a:cs typeface="+mn-cs"/>
              </a:defRPr>
            </a:lvl4pPr>
            <a:lvl5pPr marL="2057400" indent="-228600" defTabSz="914400" eaLnBrk="1" latinLnBrk="0" hangingPunct="1">
              <a:lnSpc>
                <a:spcPct val="90000"/>
              </a:lnSpc>
              <a:spcBef>
                <a:spcPts val="500"/>
              </a:spcBef>
              <a:buFont typeface="Arial" panose="020B0604020202020204" pitchFamily="34" charset="0"/>
              <a:buChar char="•"/>
              <a:defRPr sz="1800">
                <a:solidFill>
                  <a:schemeClr val="tx1"/>
                </a:solidFill>
                <a:latin typeface="+mn-lt"/>
                <a:cs typeface="+mn-cs"/>
              </a:defRPr>
            </a:lvl5pPr>
            <a:lvl6pPr marL="25146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6pPr>
            <a:lvl7pPr marL="29718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7pPr>
            <a:lvl8pPr marL="34290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8pPr>
            <a:lvl9pPr marL="3886200" indent="-228600" defTabSz="914400">
              <a:lnSpc>
                <a:spcPct val="90000"/>
              </a:lnSpc>
              <a:spcBef>
                <a:spcPts val="500"/>
              </a:spcBef>
              <a:buFont typeface="Arial" panose="020B0604020202020204" pitchFamily="34" charset="0"/>
              <a:buChar char="•"/>
              <a:defRPr sz="1800">
                <a:solidFill>
                  <a:schemeClr val="tx1"/>
                </a:solidFill>
                <a:latin typeface="+mn-lt"/>
                <a:cs typeface="+mn-cs"/>
              </a:defRPr>
            </a:lvl9pPr>
          </a:lstStyle>
          <a:p>
            <a:pPr marL="0" indent="0">
              <a:buNone/>
            </a:pPr>
            <a:r>
              <a:rPr lang="en-US" sz="1400">
                <a:solidFill>
                  <a:schemeClr val="accent1"/>
                </a:solidFill>
                <a:latin typeface="Roboto Medium" panose="02000000000000000000" pitchFamily="2" charset="0"/>
                <a:ea typeface="Roboto Medium" panose="02000000000000000000" pitchFamily="2" charset="0"/>
                <a:cs typeface="Open Sans SemiBold" pitchFamily="2" charset="0"/>
              </a:rPr>
              <a:t>In Uruguay:</a:t>
            </a:r>
          </a:p>
          <a:p>
            <a:pPr>
              <a:buClr>
                <a:schemeClr val="accent1"/>
              </a:buClr>
            </a:pPr>
            <a:r>
              <a:rPr lang="en-US">
                <a:solidFill>
                  <a:schemeClr val="tx1">
                    <a:lumMod val="75000"/>
                    <a:lumOff val="25000"/>
                  </a:schemeClr>
                </a:solidFill>
              </a:rPr>
              <a:t>Protectionist, but in the process of opening up.</a:t>
            </a:r>
            <a:r>
              <a:rPr lang="es-AR">
                <a:solidFill>
                  <a:schemeClr val="tx1">
                    <a:lumMod val="75000"/>
                    <a:lumOff val="25000"/>
                  </a:schemeClr>
                </a:solidFill>
              </a:rPr>
              <a:t>.</a:t>
            </a:r>
          </a:p>
        </p:txBody>
      </p:sp>
      <p:sp>
        <p:nvSpPr>
          <p:cNvPr id="42" name="Marcador de texto 8">
            <a:extLst>
              <a:ext uri="{FF2B5EF4-FFF2-40B4-BE49-F238E27FC236}">
                <a16:creationId xmlns:a16="http://schemas.microsoft.com/office/drawing/2014/main" id="{64FF3DB4-7351-89E0-DCC2-274E998DF0FA}"/>
              </a:ext>
            </a:extLst>
          </p:cNvPr>
          <p:cNvSpPr txBox="1">
            <a:spLocks/>
          </p:cNvSpPr>
          <p:nvPr/>
        </p:nvSpPr>
        <p:spPr>
          <a:xfrm>
            <a:off x="1453756" y="990631"/>
            <a:ext cx="4791136" cy="907941"/>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42967" fontAlgn="auto">
              <a:lnSpc>
                <a:spcPct val="100000"/>
              </a:lnSpc>
              <a:spcBef>
                <a:spcPts val="0"/>
              </a:spcBef>
              <a:spcAft>
                <a:spcPts val="600"/>
              </a:spcAft>
              <a:buClr>
                <a:schemeClr val="bg2"/>
              </a:buClr>
              <a:buNone/>
              <a:defRPr/>
            </a:pPr>
            <a:r>
              <a:rPr lang="en-US" sz="1400">
                <a:solidFill>
                  <a:schemeClr val="accent1"/>
                </a:solidFill>
                <a:latin typeface="Roboto Medium" panose="02000000000000000000" pitchFamily="2" charset="0"/>
                <a:ea typeface="Roboto Medium" panose="02000000000000000000" pitchFamily="2" charset="0"/>
                <a:cs typeface="Open Sans SemiBold" pitchFamily="2" charset="0"/>
              </a:rPr>
              <a:t>In Argentina:</a:t>
            </a:r>
          </a:p>
          <a:p>
            <a:pPr marL="160742" indent="-160742" defTabSz="642967" fontAlgn="auto">
              <a:lnSpc>
                <a:spcPct val="100000"/>
              </a:lnSpc>
              <a:spcBef>
                <a:spcPts val="0"/>
              </a:spcBef>
              <a:spcAft>
                <a:spcPts val="600"/>
              </a:spcAft>
              <a:buClr>
                <a:schemeClr val="accent1"/>
              </a:buClr>
              <a:buFont typeface="Tipo de letra del sistema regular"/>
              <a:buChar char="●"/>
              <a:defRPr/>
            </a:pPr>
            <a:r>
              <a:rPr lang="en-US" sz="1000">
                <a:solidFill>
                  <a:schemeClr val="tx1">
                    <a:lumMod val="75000"/>
                    <a:lumOff val="25000"/>
                  </a:schemeClr>
                </a:solidFill>
                <a:latin typeface="Roboto Light" panose="02000000000000000000" pitchFamily="2" charset="0"/>
                <a:ea typeface="Roboto Light" panose="02000000000000000000" pitchFamily="2" charset="0"/>
                <a:cs typeface="Open Sans SemiBold" pitchFamily="2" charset="0"/>
              </a:rPr>
              <a:t>Reordering the macro</a:t>
            </a:r>
          </a:p>
          <a:p>
            <a:pPr marL="160742" indent="-160742" defTabSz="642967" fontAlgn="auto">
              <a:lnSpc>
                <a:spcPct val="100000"/>
              </a:lnSpc>
              <a:spcBef>
                <a:spcPts val="0"/>
              </a:spcBef>
              <a:spcAft>
                <a:spcPts val="600"/>
              </a:spcAft>
              <a:buClr>
                <a:schemeClr val="accent1"/>
              </a:buClr>
              <a:buFont typeface="Tipo de letra del sistema regular"/>
              <a:buChar char="●"/>
              <a:defRPr/>
            </a:pPr>
            <a:r>
              <a:rPr lang="en-US" sz="1000">
                <a:solidFill>
                  <a:schemeClr val="tx1">
                    <a:lumMod val="75000"/>
                    <a:lumOff val="25000"/>
                  </a:schemeClr>
                </a:solidFill>
                <a:latin typeface="Roboto Light" panose="02000000000000000000" pitchFamily="2" charset="0"/>
                <a:ea typeface="Roboto Light" panose="02000000000000000000" pitchFamily="2" charset="0"/>
                <a:cs typeface="Open Sans SemiBold" pitchFamily="2" charset="0"/>
              </a:rPr>
              <a:t>Growth of ARPU in U$S </a:t>
            </a:r>
          </a:p>
          <a:p>
            <a:pPr marL="160742" indent="-160742" defTabSz="642967" fontAlgn="auto">
              <a:lnSpc>
                <a:spcPct val="100000"/>
              </a:lnSpc>
              <a:spcBef>
                <a:spcPts val="0"/>
              </a:spcBef>
              <a:spcAft>
                <a:spcPts val="600"/>
              </a:spcAft>
              <a:buClr>
                <a:schemeClr val="accent1"/>
              </a:buClr>
              <a:buFont typeface="Tipo de letra del sistema regular"/>
              <a:buChar char="●"/>
              <a:defRPr/>
            </a:pPr>
            <a:r>
              <a:rPr lang="en-US" sz="1000">
                <a:solidFill>
                  <a:schemeClr val="tx1">
                    <a:lumMod val="75000"/>
                    <a:lumOff val="25000"/>
                  </a:schemeClr>
                </a:solidFill>
                <a:latin typeface="Roboto Light" panose="02000000000000000000" pitchFamily="2" charset="0"/>
                <a:ea typeface="Roboto Light" panose="02000000000000000000" pitchFamily="2" charset="0"/>
                <a:cs typeface="Open Sans SemiBold" pitchFamily="2" charset="0"/>
              </a:rPr>
              <a:t>Opportunity - Higher investments of Argentinian companies in Digitalization</a:t>
            </a:r>
          </a:p>
        </p:txBody>
      </p:sp>
      <p:sp>
        <p:nvSpPr>
          <p:cNvPr id="48" name="Rectángulo redondeado 47">
            <a:extLst>
              <a:ext uri="{FF2B5EF4-FFF2-40B4-BE49-F238E27FC236}">
                <a16:creationId xmlns:a16="http://schemas.microsoft.com/office/drawing/2014/main" id="{FF81BE88-F61E-D411-1822-C2C3D3DE2565}"/>
              </a:ext>
            </a:extLst>
          </p:cNvPr>
          <p:cNvSpPr/>
          <p:nvPr/>
        </p:nvSpPr>
        <p:spPr>
          <a:xfrm rot="5400000">
            <a:off x="-954665" y="2360550"/>
            <a:ext cx="3808829" cy="372713"/>
          </a:xfrm>
          <a:prstGeom prst="roundRect">
            <a:avLst>
              <a:gd name="adj" fmla="val 7537"/>
            </a:avLst>
          </a:prstGeom>
          <a:solidFill>
            <a:schemeClr val="tx1">
              <a:lumMod val="75000"/>
              <a:lumOff val="25000"/>
              <a:alpha val="15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800" b="1">
              <a:solidFill>
                <a:schemeClr val="tx1"/>
              </a:solidFill>
            </a:endParaRPr>
          </a:p>
        </p:txBody>
      </p:sp>
      <p:grpSp>
        <p:nvGrpSpPr>
          <p:cNvPr id="50" name="Grupo 49">
            <a:extLst>
              <a:ext uri="{FF2B5EF4-FFF2-40B4-BE49-F238E27FC236}">
                <a16:creationId xmlns:a16="http://schemas.microsoft.com/office/drawing/2014/main" id="{FE3FC4E4-ADD5-3D6F-825E-BFA04CB48B52}"/>
              </a:ext>
            </a:extLst>
          </p:cNvPr>
          <p:cNvGrpSpPr/>
          <p:nvPr/>
        </p:nvGrpSpPr>
        <p:grpSpPr>
          <a:xfrm>
            <a:off x="621284" y="2218439"/>
            <a:ext cx="656934" cy="656934"/>
            <a:chOff x="1599276" y="1969944"/>
            <a:chExt cx="656934" cy="656934"/>
          </a:xfrm>
        </p:grpSpPr>
        <p:sp>
          <p:nvSpPr>
            <p:cNvPr id="57" name="Elipse 56">
              <a:extLst>
                <a:ext uri="{FF2B5EF4-FFF2-40B4-BE49-F238E27FC236}">
                  <a16:creationId xmlns:a16="http://schemas.microsoft.com/office/drawing/2014/main" id="{20807B69-0CA9-6AD1-9F74-C83D31E84FCB}"/>
                </a:ext>
              </a:extLst>
            </p:cNvPr>
            <p:cNvSpPr/>
            <p:nvPr/>
          </p:nvSpPr>
          <p:spPr>
            <a:xfrm>
              <a:off x="1599276" y="1969944"/>
              <a:ext cx="656934" cy="656934"/>
            </a:xfrm>
            <a:prstGeom prst="ellipse">
              <a:avLst/>
            </a:prstGeom>
            <a:noFill/>
            <a:ln w="2540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ES_tradnl" sz="800" b="1">
                <a:solidFill>
                  <a:schemeClr val="tx1"/>
                </a:solidFill>
              </a:endParaRPr>
            </a:p>
          </p:txBody>
        </p:sp>
        <p:pic>
          <p:nvPicPr>
            <p:cNvPr id="58" name="Imagen 57">
              <a:extLst>
                <a:ext uri="{FF2B5EF4-FFF2-40B4-BE49-F238E27FC236}">
                  <a16:creationId xmlns:a16="http://schemas.microsoft.com/office/drawing/2014/main" id="{86379CE4-B972-A364-36BD-B650EB23262B}"/>
                </a:ext>
              </a:extLst>
            </p:cNvPr>
            <p:cNvPicPr>
              <a:picLocks noChangeAspect="1"/>
            </p:cNvPicPr>
            <p:nvPr/>
          </p:nvPicPr>
          <p:blipFill>
            <a:blip r:embed="rId2"/>
            <a:stretch>
              <a:fillRect/>
            </a:stretch>
          </p:blipFill>
          <p:spPr>
            <a:xfrm>
              <a:off x="1657743" y="2028411"/>
              <a:ext cx="540000" cy="540000"/>
            </a:xfrm>
            <a:prstGeom prst="rect">
              <a:avLst/>
            </a:prstGeom>
          </p:spPr>
        </p:pic>
      </p:grpSp>
      <p:grpSp>
        <p:nvGrpSpPr>
          <p:cNvPr id="51" name="Grupo 50">
            <a:extLst>
              <a:ext uri="{FF2B5EF4-FFF2-40B4-BE49-F238E27FC236}">
                <a16:creationId xmlns:a16="http://schemas.microsoft.com/office/drawing/2014/main" id="{F35CA97F-61B4-FAC7-95DB-6812F2AF0694}"/>
              </a:ext>
            </a:extLst>
          </p:cNvPr>
          <p:cNvGrpSpPr/>
          <p:nvPr/>
        </p:nvGrpSpPr>
        <p:grpSpPr>
          <a:xfrm>
            <a:off x="621284" y="3483332"/>
            <a:ext cx="656934" cy="656934"/>
            <a:chOff x="1599276" y="3186922"/>
            <a:chExt cx="656934" cy="656934"/>
          </a:xfrm>
        </p:grpSpPr>
        <p:sp>
          <p:nvSpPr>
            <p:cNvPr id="55" name="Elipse 54">
              <a:extLst>
                <a:ext uri="{FF2B5EF4-FFF2-40B4-BE49-F238E27FC236}">
                  <a16:creationId xmlns:a16="http://schemas.microsoft.com/office/drawing/2014/main" id="{2037C5AB-C9A7-4E93-53D8-5035EE73C002}"/>
                </a:ext>
              </a:extLst>
            </p:cNvPr>
            <p:cNvSpPr/>
            <p:nvPr/>
          </p:nvSpPr>
          <p:spPr>
            <a:xfrm>
              <a:off x="1599276" y="3186922"/>
              <a:ext cx="656934" cy="656934"/>
            </a:xfrm>
            <a:prstGeom prst="ellipse">
              <a:avLst/>
            </a:prstGeom>
            <a:noFill/>
            <a:ln w="2540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ES_tradnl" sz="800" b="1">
                <a:solidFill>
                  <a:schemeClr val="tx1"/>
                </a:solidFill>
              </a:endParaRPr>
            </a:p>
          </p:txBody>
        </p:sp>
        <p:pic>
          <p:nvPicPr>
            <p:cNvPr id="56" name="Imagen 55">
              <a:extLst>
                <a:ext uri="{FF2B5EF4-FFF2-40B4-BE49-F238E27FC236}">
                  <a16:creationId xmlns:a16="http://schemas.microsoft.com/office/drawing/2014/main" id="{3C73C972-4C4F-DC38-2E05-9773295E6D78}"/>
                </a:ext>
              </a:extLst>
            </p:cNvPr>
            <p:cNvPicPr>
              <a:picLocks noChangeAspect="1"/>
            </p:cNvPicPr>
            <p:nvPr/>
          </p:nvPicPr>
          <p:blipFill>
            <a:blip r:embed="rId3"/>
            <a:stretch>
              <a:fillRect/>
            </a:stretch>
          </p:blipFill>
          <p:spPr>
            <a:xfrm>
              <a:off x="1657743" y="3245389"/>
              <a:ext cx="540000" cy="540000"/>
            </a:xfrm>
            <a:prstGeom prst="rect">
              <a:avLst/>
            </a:prstGeom>
          </p:spPr>
        </p:pic>
      </p:grpSp>
      <p:grpSp>
        <p:nvGrpSpPr>
          <p:cNvPr id="52" name="Grupo 51">
            <a:extLst>
              <a:ext uri="{FF2B5EF4-FFF2-40B4-BE49-F238E27FC236}">
                <a16:creationId xmlns:a16="http://schemas.microsoft.com/office/drawing/2014/main" id="{E26CDDCE-6CE3-3693-2389-D447985BB837}"/>
              </a:ext>
            </a:extLst>
          </p:cNvPr>
          <p:cNvGrpSpPr/>
          <p:nvPr/>
        </p:nvGrpSpPr>
        <p:grpSpPr>
          <a:xfrm>
            <a:off x="621284" y="953547"/>
            <a:ext cx="656934" cy="656934"/>
            <a:chOff x="1599276" y="861468"/>
            <a:chExt cx="656934" cy="656934"/>
          </a:xfrm>
        </p:grpSpPr>
        <p:sp>
          <p:nvSpPr>
            <p:cNvPr id="53" name="Elipse 52">
              <a:extLst>
                <a:ext uri="{FF2B5EF4-FFF2-40B4-BE49-F238E27FC236}">
                  <a16:creationId xmlns:a16="http://schemas.microsoft.com/office/drawing/2014/main" id="{D47E1771-0078-331B-64C0-B8A710601635}"/>
                </a:ext>
              </a:extLst>
            </p:cNvPr>
            <p:cNvSpPr/>
            <p:nvPr/>
          </p:nvSpPr>
          <p:spPr>
            <a:xfrm>
              <a:off x="1599276" y="861468"/>
              <a:ext cx="656934" cy="656934"/>
            </a:xfrm>
            <a:prstGeom prst="ellipse">
              <a:avLst/>
            </a:prstGeom>
            <a:noFill/>
            <a:ln w="2540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ES_tradnl" sz="800" b="1">
                <a:solidFill>
                  <a:schemeClr val="tx1"/>
                </a:solidFill>
              </a:endParaRPr>
            </a:p>
          </p:txBody>
        </p:sp>
        <p:pic>
          <p:nvPicPr>
            <p:cNvPr id="54" name="Imagen 53">
              <a:extLst>
                <a:ext uri="{FF2B5EF4-FFF2-40B4-BE49-F238E27FC236}">
                  <a16:creationId xmlns:a16="http://schemas.microsoft.com/office/drawing/2014/main" id="{5BC286B0-E99E-1F59-F087-E790CB7D38A6}"/>
                </a:ext>
              </a:extLst>
            </p:cNvPr>
            <p:cNvPicPr>
              <a:picLocks noChangeAspect="1"/>
            </p:cNvPicPr>
            <p:nvPr/>
          </p:nvPicPr>
          <p:blipFill>
            <a:blip r:embed="rId4"/>
            <a:stretch>
              <a:fillRect/>
            </a:stretch>
          </p:blipFill>
          <p:spPr>
            <a:xfrm>
              <a:off x="1657743" y="919935"/>
              <a:ext cx="540000" cy="540000"/>
            </a:xfrm>
            <a:prstGeom prst="rect">
              <a:avLst/>
            </a:prstGeom>
          </p:spPr>
        </p:pic>
      </p:grpSp>
    </p:spTree>
    <p:extLst>
      <p:ext uri="{BB962C8B-B14F-4D97-AF65-F5344CB8AC3E}">
        <p14:creationId xmlns:p14="http://schemas.microsoft.com/office/powerpoint/2010/main" val="1377619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B67E33A7-F3BA-0FCA-C7F0-4BB4E5748B56}"/>
              </a:ext>
            </a:extLst>
          </p:cNvPr>
          <p:cNvSpPr/>
          <p:nvPr/>
        </p:nvSpPr>
        <p:spPr>
          <a:xfrm>
            <a:off x="1677751" y="2187451"/>
            <a:ext cx="2392322" cy="1047274"/>
          </a:xfrm>
          <a:prstGeom prst="rect">
            <a:avLst/>
          </a:prstGeom>
        </p:spPr>
        <p:txBody>
          <a:bodyPr wrap="none" lIns="0" tIns="0" rIns="0" bIns="0">
            <a:spAutoFit/>
          </a:bodyPr>
          <a:lstStyle/>
          <a:p>
            <a:pPr algn="l">
              <a:lnSpc>
                <a:spcPct val="85000"/>
              </a:lnSpc>
            </a:pPr>
            <a:r>
              <a:rPr lang="en-US" sz="4000" b="0" i="0" spc="-7">
                <a:solidFill>
                  <a:srgbClr val="FFFFFF"/>
                </a:solidFill>
                <a:latin typeface="Pulso Light" pitchFamily="2" charset="0"/>
                <a:ea typeface="Inter Light BETA" panose="020B0402030000000004" pitchFamily="34" charset="0"/>
              </a:rPr>
              <a:t>Vision and</a:t>
            </a:r>
            <a:br>
              <a:rPr lang="en-US" sz="4000" b="0" i="0" spc="-7">
                <a:solidFill>
                  <a:srgbClr val="FFFFFF"/>
                </a:solidFill>
                <a:latin typeface="Pulso Light" pitchFamily="2" charset="0"/>
                <a:ea typeface="Inter Light BETA" panose="020B0402030000000004" pitchFamily="34" charset="0"/>
              </a:rPr>
            </a:br>
            <a:r>
              <a:rPr lang="en-US" sz="4000" b="0" i="0" spc="-7">
                <a:solidFill>
                  <a:srgbClr val="FFFFFF"/>
                </a:solidFill>
                <a:latin typeface="Pulso Light" pitchFamily="2" charset="0"/>
                <a:ea typeface="Inter Light BETA" panose="020B0402030000000004" pitchFamily="34" charset="0"/>
              </a:rPr>
              <a:t>Purpose</a:t>
            </a:r>
          </a:p>
        </p:txBody>
      </p:sp>
      <p:grpSp>
        <p:nvGrpSpPr>
          <p:cNvPr id="6" name="Grupo 5">
            <a:extLst>
              <a:ext uri="{FF2B5EF4-FFF2-40B4-BE49-F238E27FC236}">
                <a16:creationId xmlns:a16="http://schemas.microsoft.com/office/drawing/2014/main" id="{7CE0C307-7242-F76C-60B1-A59A4A81C2F7}"/>
              </a:ext>
            </a:extLst>
          </p:cNvPr>
          <p:cNvGrpSpPr/>
          <p:nvPr/>
        </p:nvGrpSpPr>
        <p:grpSpPr>
          <a:xfrm>
            <a:off x="8005009" y="2895248"/>
            <a:ext cx="515318" cy="112191"/>
            <a:chOff x="5588723" y="3144791"/>
            <a:chExt cx="515318" cy="112191"/>
          </a:xfrm>
          <a:noFill/>
        </p:grpSpPr>
        <p:sp>
          <p:nvSpPr>
            <p:cNvPr id="7" name="Elipse 6">
              <a:extLst>
                <a:ext uri="{FF2B5EF4-FFF2-40B4-BE49-F238E27FC236}">
                  <a16:creationId xmlns:a16="http://schemas.microsoft.com/office/drawing/2014/main" id="{EB968D28-5B13-B298-1EDA-3753421F38FA}"/>
                </a:ext>
              </a:extLst>
            </p:cNvPr>
            <p:cNvSpPr>
              <a:spLocks noChangeAspect="1"/>
            </p:cNvSpPr>
            <p:nvPr/>
          </p:nvSpPr>
          <p:spPr>
            <a:xfrm>
              <a:off x="5588723" y="3190086"/>
              <a:ext cx="21600" cy="21600"/>
            </a:xfrm>
            <a:prstGeom prst="ellipse">
              <a:avLst/>
            </a:prstGeom>
            <a:solidFill>
              <a:schemeClr val="bg1"/>
            </a:solidFill>
            <a:ln w="9525" cap="flat">
              <a:noFill/>
              <a:prstDash val="solid"/>
              <a:miter/>
            </a:ln>
          </p:spPr>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endParaRPr lang="en-US" sz="700">
                <a:solidFill>
                  <a:srgbClr val="808080"/>
                </a:solidFill>
                <a:latin typeface="Pulso Light" pitchFamily="2" charset="0"/>
              </a:endParaRPr>
            </a:p>
          </p:txBody>
        </p:sp>
        <p:sp>
          <p:nvSpPr>
            <p:cNvPr id="12" name="Rectángulo 61">
              <a:extLst>
                <a:ext uri="{FF2B5EF4-FFF2-40B4-BE49-F238E27FC236}">
                  <a16:creationId xmlns:a16="http://schemas.microsoft.com/office/drawing/2014/main" id="{AED9CD1F-8243-DEE3-3709-2ADDE5B5D5EA}"/>
                </a:ext>
              </a:extLst>
            </p:cNvPr>
            <p:cNvSpPr/>
            <p:nvPr/>
          </p:nvSpPr>
          <p:spPr>
            <a:xfrm rot="2700000">
              <a:off x="5968614" y="3144791"/>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grpFill/>
            <a:ln w="19050" cap="rnd" cmpd="sng">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Pulso Light" pitchFamily="2" charset="0"/>
              </a:endParaRPr>
            </a:p>
          </p:txBody>
        </p:sp>
        <p:cxnSp>
          <p:nvCxnSpPr>
            <p:cNvPr id="13" name="Conector recto 12">
              <a:extLst>
                <a:ext uri="{FF2B5EF4-FFF2-40B4-BE49-F238E27FC236}">
                  <a16:creationId xmlns:a16="http://schemas.microsoft.com/office/drawing/2014/main" id="{2092C0B4-F74D-6B15-65BF-AE123A1C5E27}"/>
                </a:ext>
              </a:extLst>
            </p:cNvPr>
            <p:cNvCxnSpPr>
              <a:cxnSpLocks/>
            </p:cNvCxnSpPr>
            <p:nvPr/>
          </p:nvCxnSpPr>
          <p:spPr>
            <a:xfrm>
              <a:off x="5670299" y="3200886"/>
              <a:ext cx="433742" cy="0"/>
            </a:xfrm>
            <a:prstGeom prst="line">
              <a:avLst/>
            </a:prstGeom>
            <a:grpFill/>
            <a:ln w="19050" cap="rnd">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7" name="Rectángulo 16">
            <a:extLst>
              <a:ext uri="{FF2B5EF4-FFF2-40B4-BE49-F238E27FC236}">
                <a16:creationId xmlns:a16="http://schemas.microsoft.com/office/drawing/2014/main" id="{E79F6A68-7F6B-74E3-54A6-B0033800FEC6}"/>
              </a:ext>
            </a:extLst>
          </p:cNvPr>
          <p:cNvSpPr/>
          <p:nvPr/>
        </p:nvSpPr>
        <p:spPr>
          <a:xfrm>
            <a:off x="1677751" y="1575235"/>
            <a:ext cx="1864357" cy="262059"/>
          </a:xfrm>
          <a:prstGeom prst="rect">
            <a:avLst/>
          </a:prstGeom>
        </p:spPr>
        <p:txBody>
          <a:bodyPr wrap="none" lIns="0" tIns="0" rIns="0" bIns="0">
            <a:spAutoFit/>
          </a:bodyPr>
          <a:lstStyle/>
          <a:p>
            <a:pPr>
              <a:lnSpc>
                <a:spcPct val="85000"/>
              </a:lnSpc>
            </a:pPr>
            <a:r>
              <a:rPr lang="en-US" sz="2000" b="0" i="0" spc="-7">
                <a:solidFill>
                  <a:srgbClr val="FFFFFF"/>
                </a:solidFill>
                <a:latin typeface="Pulso Light" pitchFamily="2" charset="0"/>
                <a:ea typeface="Inter Light BETA" panose="020B0402030000000004" pitchFamily="34" charset="0"/>
              </a:rPr>
              <a:t>Strategic Review</a:t>
            </a:r>
          </a:p>
        </p:txBody>
      </p:sp>
      <p:sp>
        <p:nvSpPr>
          <p:cNvPr id="23" name="Rectángulo 22">
            <a:extLst>
              <a:ext uri="{FF2B5EF4-FFF2-40B4-BE49-F238E27FC236}">
                <a16:creationId xmlns:a16="http://schemas.microsoft.com/office/drawing/2014/main" id="{163F592A-DE00-3873-66A4-52DBB1AF2BC6}"/>
              </a:ext>
            </a:extLst>
          </p:cNvPr>
          <p:cNvSpPr/>
          <p:nvPr/>
        </p:nvSpPr>
        <p:spPr>
          <a:xfrm>
            <a:off x="-166137" y="2167727"/>
            <a:ext cx="1444113" cy="1231556"/>
          </a:xfrm>
          <a:prstGeom prst="rect">
            <a:avLst/>
          </a:prstGeom>
        </p:spPr>
        <p:txBody>
          <a:bodyPr wrap="none" lIns="0" tIns="0" rIns="0" bIns="0">
            <a:spAutoFit/>
          </a:bodyPr>
          <a:lstStyle/>
          <a:p>
            <a:pPr>
              <a:lnSpc>
                <a:spcPct val="85000"/>
              </a:lnSpc>
            </a:pPr>
            <a:r>
              <a:rPr lang="en-US" sz="9400" b="0" i="0" spc="-7">
                <a:solidFill>
                  <a:schemeClr val="bg1">
                    <a:alpha val="15106"/>
                  </a:schemeClr>
                </a:solidFill>
                <a:latin typeface="Pulso Light" pitchFamily="2" charset="0"/>
                <a:ea typeface="Inter Light BETA" panose="020B0402030000000004" pitchFamily="34" charset="0"/>
              </a:rPr>
              <a:t>02</a:t>
            </a:r>
          </a:p>
        </p:txBody>
      </p:sp>
      <p:cxnSp>
        <p:nvCxnSpPr>
          <p:cNvPr id="24" name="Conector recto 23">
            <a:extLst>
              <a:ext uri="{FF2B5EF4-FFF2-40B4-BE49-F238E27FC236}">
                <a16:creationId xmlns:a16="http://schemas.microsoft.com/office/drawing/2014/main" id="{FA2239A2-AB0D-AC58-93DA-0B79D7F4627A}"/>
              </a:ext>
            </a:extLst>
          </p:cNvPr>
          <p:cNvCxnSpPr>
            <a:cxnSpLocks/>
          </p:cNvCxnSpPr>
          <p:nvPr/>
        </p:nvCxnSpPr>
        <p:spPr>
          <a:xfrm>
            <a:off x="1677751" y="1972031"/>
            <a:ext cx="448491" cy="0"/>
          </a:xfrm>
          <a:prstGeom prst="line">
            <a:avLst/>
          </a:prstGeom>
          <a:ln w="0" cap="rnd">
            <a:solidFill>
              <a:srgbClr val="FFFFFF">
                <a:alpha val="40000"/>
              </a:srgb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3172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dondear rectángulo de esquina del mismo lado 6">
            <a:extLst>
              <a:ext uri="{FF2B5EF4-FFF2-40B4-BE49-F238E27FC236}">
                <a16:creationId xmlns:a16="http://schemas.microsoft.com/office/drawing/2014/main" id="{19F4E3F2-291A-A629-7307-988E652A05BD}"/>
              </a:ext>
            </a:extLst>
          </p:cNvPr>
          <p:cNvSpPr/>
          <p:nvPr/>
        </p:nvSpPr>
        <p:spPr>
          <a:xfrm rot="5400000">
            <a:off x="2748779" y="-215699"/>
            <a:ext cx="506250" cy="4779807"/>
          </a:xfrm>
          <a:prstGeom prst="round2SameRect">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984" b="1">
              <a:solidFill>
                <a:srgbClr val="24272A"/>
              </a:solidFill>
              <a:latin typeface="Open Sans"/>
            </a:endParaRPr>
          </a:p>
        </p:txBody>
      </p:sp>
      <p:sp>
        <p:nvSpPr>
          <p:cNvPr id="11" name="Redondear rectángulo de esquina del mismo lado 10">
            <a:extLst>
              <a:ext uri="{FF2B5EF4-FFF2-40B4-BE49-F238E27FC236}">
                <a16:creationId xmlns:a16="http://schemas.microsoft.com/office/drawing/2014/main" id="{38F99351-41B3-D2FF-9835-8783F1045C81}"/>
              </a:ext>
            </a:extLst>
          </p:cNvPr>
          <p:cNvSpPr/>
          <p:nvPr/>
        </p:nvSpPr>
        <p:spPr>
          <a:xfrm rot="5400000">
            <a:off x="2839904" y="1844542"/>
            <a:ext cx="324000" cy="4779807"/>
          </a:xfrm>
          <a:prstGeom prst="round2SameRect">
            <a:avLst>
              <a:gd name="adj1" fmla="val 27789"/>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pPr>
            <a:endParaRPr lang="es-AR" sz="984" b="1">
              <a:solidFill>
                <a:srgbClr val="24272A"/>
              </a:solidFill>
              <a:latin typeface="Open Sans"/>
            </a:endParaRPr>
          </a:p>
        </p:txBody>
      </p:sp>
      <p:sp>
        <p:nvSpPr>
          <p:cNvPr id="5" name="Redondear rectángulo de esquina del mismo lado 4">
            <a:extLst>
              <a:ext uri="{FF2B5EF4-FFF2-40B4-BE49-F238E27FC236}">
                <a16:creationId xmlns:a16="http://schemas.microsoft.com/office/drawing/2014/main" id="{A9477EAC-56E1-2BFB-111E-B90C0CFC2C9F}"/>
              </a:ext>
            </a:extLst>
          </p:cNvPr>
          <p:cNvSpPr/>
          <p:nvPr/>
        </p:nvSpPr>
        <p:spPr>
          <a:xfrm rot="5400000">
            <a:off x="2684232" y="479907"/>
            <a:ext cx="635344" cy="4779807"/>
          </a:xfrm>
          <a:prstGeom prst="round2SameRect">
            <a:avLst>
              <a:gd name="adj1" fmla="val 12413"/>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pPr>
            <a:endParaRPr lang="es-AR" sz="984" b="1">
              <a:solidFill>
                <a:srgbClr val="24272A"/>
              </a:solidFill>
              <a:latin typeface="Open Sans"/>
            </a:endParaRPr>
          </a:p>
        </p:txBody>
      </p:sp>
      <p:sp>
        <p:nvSpPr>
          <p:cNvPr id="6" name="Redondear rectángulo de esquina del mismo lado 5">
            <a:extLst>
              <a:ext uri="{FF2B5EF4-FFF2-40B4-BE49-F238E27FC236}">
                <a16:creationId xmlns:a16="http://schemas.microsoft.com/office/drawing/2014/main" id="{F9465569-CB92-9FD8-95A4-8417CDB6F296}"/>
              </a:ext>
            </a:extLst>
          </p:cNvPr>
          <p:cNvSpPr/>
          <p:nvPr/>
        </p:nvSpPr>
        <p:spPr>
          <a:xfrm rot="5400000">
            <a:off x="2684232" y="1240060"/>
            <a:ext cx="635344" cy="4779807"/>
          </a:xfrm>
          <a:prstGeom prst="round2SameRect">
            <a:avLst>
              <a:gd name="adj1" fmla="val 12413"/>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pPr>
            <a:endParaRPr lang="es-AR" sz="984" b="1">
              <a:solidFill>
                <a:srgbClr val="24272A"/>
              </a:solidFill>
              <a:latin typeface="Open Sans"/>
            </a:endParaRPr>
          </a:p>
        </p:txBody>
      </p:sp>
      <p:sp>
        <p:nvSpPr>
          <p:cNvPr id="12" name="Marcador de texto 8">
            <a:extLst>
              <a:ext uri="{FF2B5EF4-FFF2-40B4-BE49-F238E27FC236}">
                <a16:creationId xmlns:a16="http://schemas.microsoft.com/office/drawing/2014/main" id="{1F03740A-D5CB-5C40-0963-AC1363C75C3C}"/>
              </a:ext>
            </a:extLst>
          </p:cNvPr>
          <p:cNvSpPr txBox="1">
            <a:spLocks/>
          </p:cNvSpPr>
          <p:nvPr/>
        </p:nvSpPr>
        <p:spPr>
          <a:xfrm>
            <a:off x="670558" y="3440269"/>
            <a:ext cx="3613159" cy="379848"/>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742" indent="-160742" defTabSz="642967" fontAlgn="auto">
              <a:lnSpc>
                <a:spcPct val="100000"/>
              </a:lnSpc>
              <a:spcBef>
                <a:spcPts val="0"/>
              </a:spcBef>
              <a:spcAft>
                <a:spcPts val="600"/>
              </a:spcAft>
              <a:buClr>
                <a:schemeClr val="accent1"/>
              </a:buClr>
              <a:buFont typeface="Tipo de letra del sistema regular"/>
              <a:buChar char="●"/>
              <a:defRPr/>
            </a:pPr>
            <a:r>
              <a:rPr lang="es-AR" sz="984">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rPr>
              <a:t>Agile, efficient and digital. </a:t>
            </a:r>
          </a:p>
          <a:p>
            <a:pPr marL="160742" indent="-160742" defTabSz="642967" fontAlgn="auto">
              <a:lnSpc>
                <a:spcPct val="100000"/>
              </a:lnSpc>
              <a:spcBef>
                <a:spcPts val="0"/>
              </a:spcBef>
              <a:spcAft>
                <a:spcPts val="600"/>
              </a:spcAft>
              <a:buClr>
                <a:schemeClr val="accent1"/>
              </a:buClr>
              <a:buFont typeface="Tipo de letra del sistema regular"/>
              <a:buChar char="●"/>
              <a:defRPr/>
            </a:pPr>
            <a:r>
              <a:rPr lang="en-US" sz="984">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rPr>
              <a:t>The best place to develop and work.</a:t>
            </a:r>
          </a:p>
        </p:txBody>
      </p:sp>
      <p:sp>
        <p:nvSpPr>
          <p:cNvPr id="14" name="CuadroTexto 13">
            <a:extLst>
              <a:ext uri="{FF2B5EF4-FFF2-40B4-BE49-F238E27FC236}">
                <a16:creationId xmlns:a16="http://schemas.microsoft.com/office/drawing/2014/main" id="{9EDA23BE-DB4F-A12E-B6C9-BA88C069D54F}"/>
              </a:ext>
            </a:extLst>
          </p:cNvPr>
          <p:cNvSpPr txBox="1"/>
          <p:nvPr/>
        </p:nvSpPr>
        <p:spPr>
          <a:xfrm>
            <a:off x="4446943" y="2062084"/>
            <a:ext cx="813845" cy="224243"/>
          </a:xfrm>
          <a:prstGeom prst="rect">
            <a:avLst/>
          </a:prstGeom>
          <a:noFill/>
        </p:spPr>
        <p:txBody>
          <a:bodyPr wrap="square" lIns="0" tIns="25312" rIns="151875" bIns="25312" rtlCol="0">
            <a:spAutoFit/>
          </a:bodyPr>
          <a:lstStyle/>
          <a:p>
            <a:pPr algn="r" defTabSz="642918" fontAlgn="auto">
              <a:spcBef>
                <a:spcPts val="703"/>
              </a:spcBef>
              <a:spcAft>
                <a:spcPts val="0"/>
              </a:spcAft>
              <a:defRPr/>
            </a:pPr>
            <a:r>
              <a:rPr lang="es-AR" sz="1125">
                <a:solidFill>
                  <a:schemeClr val="accent1"/>
                </a:solidFill>
                <a:latin typeface="Roboto Medium" panose="02000000000000000000" pitchFamily="2" charset="0"/>
                <a:ea typeface="Roboto Medium" panose="02000000000000000000" pitchFamily="2" charset="0"/>
                <a:cs typeface="Open Sans ExtraBold" pitchFamily="2" charset="0"/>
              </a:rPr>
              <a:t>Hold</a:t>
            </a:r>
          </a:p>
        </p:txBody>
      </p:sp>
      <p:sp>
        <p:nvSpPr>
          <p:cNvPr id="16" name="CuadroTexto 15">
            <a:extLst>
              <a:ext uri="{FF2B5EF4-FFF2-40B4-BE49-F238E27FC236}">
                <a16:creationId xmlns:a16="http://schemas.microsoft.com/office/drawing/2014/main" id="{774EC7C9-578D-6C6C-3AE5-9AC8A5FF06BE}"/>
              </a:ext>
            </a:extLst>
          </p:cNvPr>
          <p:cNvSpPr txBox="1"/>
          <p:nvPr/>
        </p:nvSpPr>
        <p:spPr>
          <a:xfrm>
            <a:off x="4446943" y="2757690"/>
            <a:ext cx="813845" cy="224243"/>
          </a:xfrm>
          <a:prstGeom prst="rect">
            <a:avLst/>
          </a:prstGeom>
          <a:noFill/>
        </p:spPr>
        <p:txBody>
          <a:bodyPr wrap="square" lIns="0" tIns="25312" rIns="151875" bIns="25312" rtlCol="0">
            <a:spAutoFit/>
          </a:bodyPr>
          <a:lstStyle/>
          <a:p>
            <a:pPr algn="r" defTabSz="642918" fontAlgn="auto">
              <a:spcBef>
                <a:spcPts val="703"/>
              </a:spcBef>
              <a:spcAft>
                <a:spcPts val="0"/>
              </a:spcAft>
              <a:defRPr/>
            </a:pPr>
            <a:r>
              <a:rPr lang="es-AR" sz="1125">
                <a:solidFill>
                  <a:schemeClr val="accent1"/>
                </a:solidFill>
                <a:latin typeface="Roboto Medium" panose="02000000000000000000" pitchFamily="2" charset="0"/>
                <a:ea typeface="Roboto Medium" panose="02000000000000000000" pitchFamily="2" charset="0"/>
                <a:cs typeface="Open Sans ExtraBold" pitchFamily="2" charset="0"/>
              </a:rPr>
              <a:t>Grow</a:t>
            </a:r>
          </a:p>
        </p:txBody>
      </p:sp>
      <p:sp>
        <p:nvSpPr>
          <p:cNvPr id="17" name="CuadroTexto 16">
            <a:extLst>
              <a:ext uri="{FF2B5EF4-FFF2-40B4-BE49-F238E27FC236}">
                <a16:creationId xmlns:a16="http://schemas.microsoft.com/office/drawing/2014/main" id="{AB5F693E-73EF-112F-4FBA-4E7D8734FC9C}"/>
              </a:ext>
            </a:extLst>
          </p:cNvPr>
          <p:cNvSpPr txBox="1"/>
          <p:nvPr/>
        </p:nvSpPr>
        <p:spPr>
          <a:xfrm>
            <a:off x="3480347" y="3517844"/>
            <a:ext cx="1780441" cy="224243"/>
          </a:xfrm>
          <a:prstGeom prst="rect">
            <a:avLst/>
          </a:prstGeom>
          <a:noFill/>
        </p:spPr>
        <p:txBody>
          <a:bodyPr wrap="square" lIns="0" tIns="25312" rIns="151875" bIns="25312" rtlCol="0">
            <a:spAutoFit/>
          </a:bodyPr>
          <a:lstStyle/>
          <a:p>
            <a:pPr algn="r" defTabSz="642918" fontAlgn="auto">
              <a:spcBef>
                <a:spcPts val="703"/>
              </a:spcBef>
              <a:spcAft>
                <a:spcPts val="0"/>
              </a:spcAft>
              <a:defRPr/>
            </a:pPr>
            <a:r>
              <a:rPr lang="es-AR" sz="1125">
                <a:solidFill>
                  <a:schemeClr val="accent1"/>
                </a:solidFill>
                <a:latin typeface="Roboto Medium" panose="02000000000000000000" pitchFamily="2" charset="0"/>
                <a:ea typeface="Roboto Medium" panose="02000000000000000000" pitchFamily="2" charset="0"/>
                <a:cs typeface="Open Sans ExtraBold" pitchFamily="2" charset="0"/>
              </a:rPr>
              <a:t>Transform</a:t>
            </a:r>
          </a:p>
        </p:txBody>
      </p:sp>
      <p:sp>
        <p:nvSpPr>
          <p:cNvPr id="18" name="CuadroTexto 17">
            <a:extLst>
              <a:ext uri="{FF2B5EF4-FFF2-40B4-BE49-F238E27FC236}">
                <a16:creationId xmlns:a16="http://schemas.microsoft.com/office/drawing/2014/main" id="{8E3BAD6A-8ED3-D16D-CB7D-4DD8FE5597A5}"/>
              </a:ext>
            </a:extLst>
          </p:cNvPr>
          <p:cNvSpPr txBox="1"/>
          <p:nvPr/>
        </p:nvSpPr>
        <p:spPr>
          <a:xfrm>
            <a:off x="3480347" y="4122325"/>
            <a:ext cx="1780441" cy="224243"/>
          </a:xfrm>
          <a:prstGeom prst="rect">
            <a:avLst/>
          </a:prstGeom>
          <a:noFill/>
        </p:spPr>
        <p:txBody>
          <a:bodyPr wrap="square" lIns="0" tIns="25312" rIns="151875" bIns="25312" rtlCol="0">
            <a:spAutoFit/>
          </a:bodyPr>
          <a:lstStyle/>
          <a:p>
            <a:pPr algn="r" defTabSz="642918" fontAlgn="auto">
              <a:spcBef>
                <a:spcPts val="703"/>
              </a:spcBef>
              <a:spcAft>
                <a:spcPts val="0"/>
              </a:spcAft>
              <a:defRPr/>
            </a:pPr>
            <a:r>
              <a:rPr lang="es-AR" sz="1125">
                <a:solidFill>
                  <a:schemeClr val="accent1"/>
                </a:solidFill>
                <a:latin typeface="Roboto Medium" panose="02000000000000000000" pitchFamily="2" charset="0"/>
                <a:ea typeface="Roboto Medium" panose="02000000000000000000" pitchFamily="2" charset="0"/>
                <a:cs typeface="Open Sans ExtraBold" pitchFamily="2" charset="0"/>
              </a:rPr>
              <a:t>Think Big</a:t>
            </a:r>
          </a:p>
        </p:txBody>
      </p:sp>
      <p:sp>
        <p:nvSpPr>
          <p:cNvPr id="2" name="Title 1">
            <a:extLst>
              <a:ext uri="{FF2B5EF4-FFF2-40B4-BE49-F238E27FC236}">
                <a16:creationId xmlns:a16="http://schemas.microsoft.com/office/drawing/2014/main" id="{96FA78A8-9503-6A73-0381-32071DA3C267}"/>
              </a:ext>
            </a:extLst>
          </p:cNvPr>
          <p:cNvSpPr txBox="1">
            <a:spLocks/>
          </p:cNvSpPr>
          <p:nvPr/>
        </p:nvSpPr>
        <p:spPr>
          <a:xfrm>
            <a:off x="612000" y="642492"/>
            <a:ext cx="3099159" cy="331629"/>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solidFill>
                  <a:schemeClr val="bg2"/>
                </a:solidFill>
                <a:latin typeface="Pulso" pitchFamily="2" charset="0"/>
              </a:rPr>
              <a:t>Our Vision</a:t>
            </a:r>
          </a:p>
        </p:txBody>
      </p:sp>
      <p:sp>
        <p:nvSpPr>
          <p:cNvPr id="21" name="Rectángulo redondeado 20">
            <a:extLst>
              <a:ext uri="{FF2B5EF4-FFF2-40B4-BE49-F238E27FC236}">
                <a16:creationId xmlns:a16="http://schemas.microsoft.com/office/drawing/2014/main" id="{1FADB26A-501B-D959-C386-76DFEE686923}"/>
              </a:ext>
            </a:extLst>
          </p:cNvPr>
          <p:cNvSpPr/>
          <p:nvPr/>
        </p:nvSpPr>
        <p:spPr>
          <a:xfrm>
            <a:off x="5995810" y="1272408"/>
            <a:ext cx="1242000" cy="1443600"/>
          </a:xfrm>
          <a:prstGeom prst="roundRect">
            <a:avLst>
              <a:gd name="adj" fmla="val 6730"/>
            </a:avLst>
          </a:prstGeom>
          <a:blipFill>
            <a:blip r:embed="rId2"/>
            <a:stretch>
              <a:fillRect/>
            </a:stretch>
          </a:blip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3" name="Rectángulo redondeado 22">
            <a:extLst>
              <a:ext uri="{FF2B5EF4-FFF2-40B4-BE49-F238E27FC236}">
                <a16:creationId xmlns:a16="http://schemas.microsoft.com/office/drawing/2014/main" id="{1D63BC0A-3128-A060-29E6-207B88112853}"/>
              </a:ext>
            </a:extLst>
          </p:cNvPr>
          <p:cNvSpPr/>
          <p:nvPr/>
        </p:nvSpPr>
        <p:spPr>
          <a:xfrm>
            <a:off x="5995810" y="2773320"/>
            <a:ext cx="1242000" cy="1882800"/>
          </a:xfrm>
          <a:prstGeom prst="roundRect">
            <a:avLst>
              <a:gd name="adj" fmla="val 6374"/>
            </a:avLst>
          </a:prstGeom>
          <a:blipFill>
            <a:blip r:embed="rId3"/>
            <a:stretch>
              <a:fillRect/>
            </a:stretch>
          </a:blip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0" name="Rectángulo redondeado 19">
            <a:extLst>
              <a:ext uri="{FF2B5EF4-FFF2-40B4-BE49-F238E27FC236}">
                <a16:creationId xmlns:a16="http://schemas.microsoft.com/office/drawing/2014/main" id="{5D0B5CD8-29B4-6E48-36A0-6FBC4EE669D7}"/>
              </a:ext>
            </a:extLst>
          </p:cNvPr>
          <p:cNvSpPr/>
          <p:nvPr/>
        </p:nvSpPr>
        <p:spPr>
          <a:xfrm>
            <a:off x="7292613" y="1906615"/>
            <a:ext cx="1242000" cy="2066400"/>
          </a:xfrm>
          <a:prstGeom prst="roundRect">
            <a:avLst>
              <a:gd name="adj" fmla="val 7085"/>
            </a:avLst>
          </a:prstGeom>
          <a:blipFill dpi="0" rotWithShape="1">
            <a:blip r:embed="rId4"/>
            <a:srcRect/>
            <a:stretch>
              <a:fillRect/>
            </a:stretch>
          </a:blip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7" name="Rectángulo redondeado 26">
            <a:extLst>
              <a:ext uri="{FF2B5EF4-FFF2-40B4-BE49-F238E27FC236}">
                <a16:creationId xmlns:a16="http://schemas.microsoft.com/office/drawing/2014/main" id="{8DFFD79F-52A0-93CC-E49D-76FED88D7117}"/>
              </a:ext>
            </a:extLst>
          </p:cNvPr>
          <p:cNvSpPr/>
          <p:nvPr/>
        </p:nvSpPr>
        <p:spPr>
          <a:xfrm>
            <a:off x="7290000" y="642492"/>
            <a:ext cx="1242000" cy="1198800"/>
          </a:xfrm>
          <a:prstGeom prst="roundRect">
            <a:avLst>
              <a:gd name="adj" fmla="val 7287"/>
            </a:avLst>
          </a:prstGeom>
          <a:blipFill dpi="0" rotWithShape="0">
            <a:blip r:embed="rId5"/>
            <a:srcRect/>
            <a:stretch>
              <a:fillRect/>
            </a:stretch>
          </a:blip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30" name="Marcador de texto 8">
            <a:extLst>
              <a:ext uri="{FF2B5EF4-FFF2-40B4-BE49-F238E27FC236}">
                <a16:creationId xmlns:a16="http://schemas.microsoft.com/office/drawing/2014/main" id="{1C880109-F789-15CF-ED26-498184ACDCFF}"/>
              </a:ext>
            </a:extLst>
          </p:cNvPr>
          <p:cNvSpPr txBox="1">
            <a:spLocks/>
          </p:cNvSpPr>
          <p:nvPr/>
        </p:nvSpPr>
        <p:spPr>
          <a:xfrm>
            <a:off x="670558" y="2022752"/>
            <a:ext cx="3613159" cy="302903"/>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742" indent="-160742" defTabSz="642967" fontAlgn="auto">
              <a:lnSpc>
                <a:spcPct val="100000"/>
              </a:lnSpc>
              <a:spcBef>
                <a:spcPts val="0"/>
              </a:spcBef>
              <a:spcAft>
                <a:spcPts val="600"/>
              </a:spcAft>
              <a:buClr>
                <a:schemeClr val="accent1"/>
              </a:buClr>
              <a:buFont typeface="Tipo de letra del sistema regular"/>
              <a:buChar char="●"/>
              <a:defRPr/>
            </a:pPr>
            <a:r>
              <a:rPr lang="en-US" sz="984">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rPr>
              <a:t>To consolidate ourselves as leaders in NPS, revenue share and market share where we operate.</a:t>
            </a:r>
            <a:endParaRPr lang="es-AR" sz="984">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endParaRPr>
          </a:p>
        </p:txBody>
      </p:sp>
      <p:sp>
        <p:nvSpPr>
          <p:cNvPr id="31" name="Marcador de texto 8">
            <a:extLst>
              <a:ext uri="{FF2B5EF4-FFF2-40B4-BE49-F238E27FC236}">
                <a16:creationId xmlns:a16="http://schemas.microsoft.com/office/drawing/2014/main" id="{33553198-0A50-76C8-8CED-57FF939051D3}"/>
              </a:ext>
            </a:extLst>
          </p:cNvPr>
          <p:cNvSpPr txBox="1">
            <a:spLocks/>
          </p:cNvSpPr>
          <p:nvPr/>
        </p:nvSpPr>
        <p:spPr>
          <a:xfrm>
            <a:off x="670558" y="2679886"/>
            <a:ext cx="3613159" cy="379848"/>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742" indent="-160742" defTabSz="642967" fontAlgn="auto">
              <a:lnSpc>
                <a:spcPct val="100000"/>
              </a:lnSpc>
              <a:spcBef>
                <a:spcPts val="0"/>
              </a:spcBef>
              <a:spcAft>
                <a:spcPts val="600"/>
              </a:spcAft>
              <a:buClr>
                <a:schemeClr val="accent1"/>
              </a:buClr>
              <a:buFont typeface="Tipo de letra del sistema regular"/>
              <a:buChar char="●"/>
              <a:defRPr/>
            </a:pPr>
            <a:r>
              <a:rPr lang="en-US" sz="984">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rPr>
              <a:t>Provide solutions, beyond connectivity, from Telco to TechCo.</a:t>
            </a:r>
            <a:endParaRPr lang="es-AR" sz="984">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endParaRPr>
          </a:p>
          <a:p>
            <a:pPr marL="160742" indent="-160742" defTabSz="642967" fontAlgn="auto">
              <a:lnSpc>
                <a:spcPct val="100000"/>
              </a:lnSpc>
              <a:spcBef>
                <a:spcPts val="0"/>
              </a:spcBef>
              <a:spcAft>
                <a:spcPts val="600"/>
              </a:spcAft>
              <a:buClr>
                <a:schemeClr val="accent1"/>
              </a:buClr>
              <a:buFont typeface="Tipo de letra del sistema regular"/>
              <a:buChar char="●"/>
              <a:defRPr/>
            </a:pPr>
            <a:r>
              <a:rPr lang="en-US" sz="984">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rPr>
              <a:t>To transform ourselves into a Marketplace.</a:t>
            </a:r>
          </a:p>
        </p:txBody>
      </p:sp>
      <p:sp>
        <p:nvSpPr>
          <p:cNvPr id="32" name="Marcador de texto 8">
            <a:extLst>
              <a:ext uri="{FF2B5EF4-FFF2-40B4-BE49-F238E27FC236}">
                <a16:creationId xmlns:a16="http://schemas.microsoft.com/office/drawing/2014/main" id="{3FFE09FE-8DF1-7325-A6CA-AFE9FF62BF2E}"/>
              </a:ext>
            </a:extLst>
          </p:cNvPr>
          <p:cNvSpPr txBox="1">
            <a:spLocks/>
          </p:cNvSpPr>
          <p:nvPr/>
        </p:nvSpPr>
        <p:spPr>
          <a:xfrm>
            <a:off x="670558" y="4158719"/>
            <a:ext cx="3613159" cy="151452"/>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742" indent="-160742" defTabSz="642967" fontAlgn="auto">
              <a:lnSpc>
                <a:spcPct val="100000"/>
              </a:lnSpc>
              <a:spcBef>
                <a:spcPts val="0"/>
              </a:spcBef>
              <a:spcAft>
                <a:spcPts val="600"/>
              </a:spcAft>
              <a:buClr>
                <a:schemeClr val="accent1"/>
              </a:buClr>
              <a:buFont typeface="Tipo de letra del sistema regular"/>
              <a:buChar char="●"/>
              <a:defRPr/>
            </a:pPr>
            <a:r>
              <a:rPr lang="es-AR" sz="984">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rPr>
              <a:t>Regionalize.</a:t>
            </a:r>
          </a:p>
        </p:txBody>
      </p:sp>
      <p:sp>
        <p:nvSpPr>
          <p:cNvPr id="8" name="Title 1">
            <a:extLst>
              <a:ext uri="{FF2B5EF4-FFF2-40B4-BE49-F238E27FC236}">
                <a16:creationId xmlns:a16="http://schemas.microsoft.com/office/drawing/2014/main" id="{3C36A51A-0CFA-1C2A-87A0-9CCAB6A9DB5A}"/>
              </a:ext>
            </a:extLst>
          </p:cNvPr>
          <p:cNvSpPr txBox="1">
            <a:spLocks/>
          </p:cNvSpPr>
          <p:nvPr/>
        </p:nvSpPr>
        <p:spPr>
          <a:xfrm>
            <a:off x="612000" y="1312058"/>
            <a:ext cx="3306567" cy="461665"/>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Transform our present into a </a:t>
            </a:r>
            <a:r>
              <a:rPr lang="en-US" sz="1500" b="0" spc="-40">
                <a:solidFill>
                  <a:schemeClr val="accent1"/>
                </a:solidFill>
                <a:latin typeface="Pulso Light" pitchFamily="2" charset="0"/>
              </a:rPr>
              <a:t>relevant ecosystem</a:t>
            </a:r>
            <a:r>
              <a:rPr lang="en-US" sz="1500" b="0" spc="-40">
                <a:solidFill>
                  <a:schemeClr val="tx1">
                    <a:lumMod val="75000"/>
                    <a:lumOff val="25000"/>
                  </a:schemeClr>
                </a:solidFill>
                <a:latin typeface="Pulso Light" pitchFamily="2" charset="0"/>
              </a:rPr>
              <a:t> for our customers</a:t>
            </a:r>
          </a:p>
        </p:txBody>
      </p:sp>
    </p:spTree>
    <p:extLst>
      <p:ext uri="{BB962C8B-B14F-4D97-AF65-F5344CB8AC3E}">
        <p14:creationId xmlns:p14="http://schemas.microsoft.com/office/powerpoint/2010/main" val="2071521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6DBE1F3C-1DEA-8CBE-DB05-2607F1A68DF1}"/>
              </a:ext>
            </a:extLst>
          </p:cNvPr>
          <p:cNvSpPr/>
          <p:nvPr/>
        </p:nvSpPr>
        <p:spPr>
          <a:xfrm>
            <a:off x="1677751" y="2187451"/>
            <a:ext cx="4275979" cy="1047274"/>
          </a:xfrm>
          <a:prstGeom prst="rect">
            <a:avLst/>
          </a:prstGeom>
        </p:spPr>
        <p:txBody>
          <a:bodyPr wrap="none" lIns="0" tIns="0" rIns="0" bIns="0">
            <a:spAutoFit/>
          </a:bodyPr>
          <a:lstStyle/>
          <a:p>
            <a:pPr algn="l">
              <a:lnSpc>
                <a:spcPct val="85000"/>
              </a:lnSpc>
            </a:pPr>
            <a:r>
              <a:rPr lang="en-US" sz="4000" b="0" i="0" spc="-7">
                <a:solidFill>
                  <a:srgbClr val="FFFFFF"/>
                </a:solidFill>
                <a:latin typeface="Pulso Light" pitchFamily="2" charset="0"/>
                <a:ea typeface="Inter Light BETA" panose="020B0402030000000004" pitchFamily="34" charset="0"/>
              </a:rPr>
              <a:t>Strategic</a:t>
            </a:r>
            <a:br>
              <a:rPr lang="en-US" sz="4000" b="0" i="0" spc="-7">
                <a:solidFill>
                  <a:srgbClr val="FFFFFF"/>
                </a:solidFill>
                <a:latin typeface="Pulso Light" pitchFamily="2" charset="0"/>
                <a:ea typeface="Inter Light BETA" panose="020B0402030000000004" pitchFamily="34" charset="0"/>
              </a:rPr>
            </a:br>
            <a:r>
              <a:rPr lang="en-US" sz="4000" b="0" i="0" spc="-7">
                <a:solidFill>
                  <a:srgbClr val="FFFFFF"/>
                </a:solidFill>
                <a:latin typeface="Pulso Light" pitchFamily="2" charset="0"/>
                <a:ea typeface="Inter Light BETA" panose="020B0402030000000004" pitchFamily="34" charset="0"/>
              </a:rPr>
              <a:t>Challenges Raised</a:t>
            </a:r>
          </a:p>
        </p:txBody>
      </p:sp>
      <p:grpSp>
        <p:nvGrpSpPr>
          <p:cNvPr id="4" name="Grupo 3">
            <a:extLst>
              <a:ext uri="{FF2B5EF4-FFF2-40B4-BE49-F238E27FC236}">
                <a16:creationId xmlns:a16="http://schemas.microsoft.com/office/drawing/2014/main" id="{936620D9-7B48-BA5E-A020-7A9DA08B72FB}"/>
              </a:ext>
            </a:extLst>
          </p:cNvPr>
          <p:cNvGrpSpPr/>
          <p:nvPr/>
        </p:nvGrpSpPr>
        <p:grpSpPr>
          <a:xfrm>
            <a:off x="8005009" y="2895248"/>
            <a:ext cx="515318" cy="112191"/>
            <a:chOff x="5588723" y="3144791"/>
            <a:chExt cx="515318" cy="112191"/>
          </a:xfrm>
          <a:noFill/>
        </p:grpSpPr>
        <p:sp>
          <p:nvSpPr>
            <p:cNvPr id="8" name="Elipse 7">
              <a:extLst>
                <a:ext uri="{FF2B5EF4-FFF2-40B4-BE49-F238E27FC236}">
                  <a16:creationId xmlns:a16="http://schemas.microsoft.com/office/drawing/2014/main" id="{F54D3017-F768-60C4-7692-6ABBBFFD785E}"/>
                </a:ext>
              </a:extLst>
            </p:cNvPr>
            <p:cNvSpPr>
              <a:spLocks noChangeAspect="1"/>
            </p:cNvSpPr>
            <p:nvPr/>
          </p:nvSpPr>
          <p:spPr>
            <a:xfrm>
              <a:off x="5588723" y="3190086"/>
              <a:ext cx="21600" cy="21600"/>
            </a:xfrm>
            <a:prstGeom prst="ellipse">
              <a:avLst/>
            </a:prstGeom>
            <a:solidFill>
              <a:schemeClr val="bg1"/>
            </a:solidFill>
            <a:ln w="9525" cap="flat">
              <a:noFill/>
              <a:prstDash val="solid"/>
              <a:miter/>
            </a:ln>
          </p:spPr>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endParaRPr lang="en-US" sz="700">
                <a:solidFill>
                  <a:srgbClr val="808080"/>
                </a:solidFill>
                <a:latin typeface="Pulso Light" pitchFamily="2" charset="0"/>
              </a:endParaRPr>
            </a:p>
          </p:txBody>
        </p:sp>
        <p:sp>
          <p:nvSpPr>
            <p:cNvPr id="9" name="Rectángulo 61">
              <a:extLst>
                <a:ext uri="{FF2B5EF4-FFF2-40B4-BE49-F238E27FC236}">
                  <a16:creationId xmlns:a16="http://schemas.microsoft.com/office/drawing/2014/main" id="{98ED2BCC-520C-B98A-9653-656C57BABB0B}"/>
                </a:ext>
              </a:extLst>
            </p:cNvPr>
            <p:cNvSpPr/>
            <p:nvPr/>
          </p:nvSpPr>
          <p:spPr>
            <a:xfrm rot="2700000">
              <a:off x="5968614" y="3144791"/>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grpFill/>
            <a:ln w="19050" cap="rnd" cmpd="sng">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Pulso Light" pitchFamily="2" charset="0"/>
              </a:endParaRPr>
            </a:p>
          </p:txBody>
        </p:sp>
        <p:cxnSp>
          <p:nvCxnSpPr>
            <p:cNvPr id="10" name="Conector recto 9">
              <a:extLst>
                <a:ext uri="{FF2B5EF4-FFF2-40B4-BE49-F238E27FC236}">
                  <a16:creationId xmlns:a16="http://schemas.microsoft.com/office/drawing/2014/main" id="{431745AD-DB21-E0F2-87BF-23960D1CD449}"/>
                </a:ext>
              </a:extLst>
            </p:cNvPr>
            <p:cNvCxnSpPr>
              <a:cxnSpLocks/>
            </p:cNvCxnSpPr>
            <p:nvPr/>
          </p:nvCxnSpPr>
          <p:spPr>
            <a:xfrm>
              <a:off x="5670299" y="3200886"/>
              <a:ext cx="433742" cy="0"/>
            </a:xfrm>
            <a:prstGeom prst="line">
              <a:avLst/>
            </a:prstGeom>
            <a:grpFill/>
            <a:ln w="19050" cap="rnd">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11" name="Rectángulo 10">
            <a:extLst>
              <a:ext uri="{FF2B5EF4-FFF2-40B4-BE49-F238E27FC236}">
                <a16:creationId xmlns:a16="http://schemas.microsoft.com/office/drawing/2014/main" id="{258F5C3D-0FE1-1BDC-AE5E-A1B73CD1ECC8}"/>
              </a:ext>
            </a:extLst>
          </p:cNvPr>
          <p:cNvSpPr/>
          <p:nvPr/>
        </p:nvSpPr>
        <p:spPr>
          <a:xfrm>
            <a:off x="-166137" y="2167727"/>
            <a:ext cx="1444113" cy="1231556"/>
          </a:xfrm>
          <a:prstGeom prst="rect">
            <a:avLst/>
          </a:prstGeom>
        </p:spPr>
        <p:txBody>
          <a:bodyPr wrap="none" lIns="0" tIns="0" rIns="0" bIns="0">
            <a:spAutoFit/>
          </a:bodyPr>
          <a:lstStyle/>
          <a:p>
            <a:pPr>
              <a:lnSpc>
                <a:spcPct val="85000"/>
              </a:lnSpc>
            </a:pPr>
            <a:r>
              <a:rPr lang="en-US" sz="9400" b="0" i="0" spc="-7">
                <a:solidFill>
                  <a:schemeClr val="bg1">
                    <a:alpha val="15106"/>
                  </a:schemeClr>
                </a:solidFill>
                <a:latin typeface="Pulso Light" pitchFamily="2" charset="0"/>
                <a:ea typeface="Inter Light BETA" panose="020B0402030000000004" pitchFamily="34" charset="0"/>
              </a:rPr>
              <a:t>03</a:t>
            </a:r>
          </a:p>
        </p:txBody>
      </p:sp>
      <p:sp>
        <p:nvSpPr>
          <p:cNvPr id="16" name="Rectángulo 15">
            <a:extLst>
              <a:ext uri="{FF2B5EF4-FFF2-40B4-BE49-F238E27FC236}">
                <a16:creationId xmlns:a16="http://schemas.microsoft.com/office/drawing/2014/main" id="{459926F8-01F7-BBA6-CDAE-5952E95B73E1}"/>
              </a:ext>
            </a:extLst>
          </p:cNvPr>
          <p:cNvSpPr/>
          <p:nvPr/>
        </p:nvSpPr>
        <p:spPr>
          <a:xfrm>
            <a:off x="1677751" y="1575235"/>
            <a:ext cx="1864357" cy="262059"/>
          </a:xfrm>
          <a:prstGeom prst="rect">
            <a:avLst/>
          </a:prstGeom>
        </p:spPr>
        <p:txBody>
          <a:bodyPr wrap="none" lIns="0" tIns="0" rIns="0" bIns="0">
            <a:spAutoFit/>
          </a:bodyPr>
          <a:lstStyle/>
          <a:p>
            <a:pPr>
              <a:lnSpc>
                <a:spcPct val="85000"/>
              </a:lnSpc>
            </a:pPr>
            <a:r>
              <a:rPr lang="en-US" sz="2000" b="0" i="0" spc="-7">
                <a:solidFill>
                  <a:srgbClr val="FFFFFF"/>
                </a:solidFill>
                <a:latin typeface="Pulso Light" pitchFamily="2" charset="0"/>
                <a:ea typeface="Inter Light BETA" panose="020B0402030000000004" pitchFamily="34" charset="0"/>
              </a:rPr>
              <a:t>Strategic Review</a:t>
            </a:r>
          </a:p>
        </p:txBody>
      </p:sp>
      <p:cxnSp>
        <p:nvCxnSpPr>
          <p:cNvPr id="5" name="Conector recto 4">
            <a:extLst>
              <a:ext uri="{FF2B5EF4-FFF2-40B4-BE49-F238E27FC236}">
                <a16:creationId xmlns:a16="http://schemas.microsoft.com/office/drawing/2014/main" id="{4F8A252C-F150-AC22-E64B-DBA1620C1F49}"/>
              </a:ext>
            </a:extLst>
          </p:cNvPr>
          <p:cNvCxnSpPr>
            <a:cxnSpLocks/>
          </p:cNvCxnSpPr>
          <p:nvPr/>
        </p:nvCxnSpPr>
        <p:spPr>
          <a:xfrm>
            <a:off x="1677751" y="1972031"/>
            <a:ext cx="448491" cy="0"/>
          </a:xfrm>
          <a:prstGeom prst="line">
            <a:avLst/>
          </a:prstGeom>
          <a:ln w="0" cap="rnd">
            <a:solidFill>
              <a:srgbClr val="FFFFFF">
                <a:alpha val="40000"/>
              </a:srgb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2093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ángulo redondeado 22">
            <a:extLst>
              <a:ext uri="{FF2B5EF4-FFF2-40B4-BE49-F238E27FC236}">
                <a16:creationId xmlns:a16="http://schemas.microsoft.com/office/drawing/2014/main" id="{19EF3793-0A02-2783-C5D5-D6C4670E06C1}"/>
              </a:ext>
            </a:extLst>
          </p:cNvPr>
          <p:cNvSpPr/>
          <p:nvPr/>
        </p:nvSpPr>
        <p:spPr>
          <a:xfrm>
            <a:off x="2571285" y="1888167"/>
            <a:ext cx="815716" cy="138855"/>
          </a:xfrm>
          <a:prstGeom prst="roundRect">
            <a:avLst>
              <a:gd name="adj" fmla="val 50000"/>
            </a:avLst>
          </a:prstGeom>
          <a:solidFill>
            <a:srgbClr val="FFFFFF"/>
          </a:solidFill>
          <a:ln w="12700" cap="rnd" cmpd="sng">
            <a:solidFill>
              <a:srgbClr val="75A64A"/>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B050"/>
              </a:solidFill>
            </a:endParaRPr>
          </a:p>
        </p:txBody>
      </p:sp>
      <p:sp>
        <p:nvSpPr>
          <p:cNvPr id="39" name="Rectángulo redondeado 38">
            <a:extLst>
              <a:ext uri="{FF2B5EF4-FFF2-40B4-BE49-F238E27FC236}">
                <a16:creationId xmlns:a16="http://schemas.microsoft.com/office/drawing/2014/main" id="{2EE56A2B-0F73-F668-88B4-2A37775066ED}"/>
              </a:ext>
            </a:extLst>
          </p:cNvPr>
          <p:cNvSpPr/>
          <p:nvPr/>
        </p:nvSpPr>
        <p:spPr>
          <a:xfrm>
            <a:off x="2078320" y="3274843"/>
            <a:ext cx="815716" cy="138855"/>
          </a:xfrm>
          <a:prstGeom prst="roundRect">
            <a:avLst>
              <a:gd name="adj" fmla="val 50000"/>
            </a:avLst>
          </a:prstGeom>
          <a:solidFill>
            <a:srgbClr val="FFFFFF"/>
          </a:solidFill>
          <a:ln w="12700" cap="rnd" cmpd="sng">
            <a:solidFill>
              <a:srgbClr val="75A64A"/>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00B050"/>
              </a:solidFill>
            </a:endParaRPr>
          </a:p>
        </p:txBody>
      </p:sp>
      <p:sp>
        <p:nvSpPr>
          <p:cNvPr id="44" name="Rectángulo redondeado 43">
            <a:extLst>
              <a:ext uri="{FF2B5EF4-FFF2-40B4-BE49-F238E27FC236}">
                <a16:creationId xmlns:a16="http://schemas.microsoft.com/office/drawing/2014/main" id="{AD6EC757-B54B-AF16-7D81-16B25996CCA4}"/>
              </a:ext>
            </a:extLst>
          </p:cNvPr>
          <p:cNvSpPr/>
          <p:nvPr/>
        </p:nvSpPr>
        <p:spPr>
          <a:xfrm>
            <a:off x="2790021" y="4346898"/>
            <a:ext cx="815716" cy="138855"/>
          </a:xfrm>
          <a:prstGeom prst="roundRect">
            <a:avLst>
              <a:gd name="adj" fmla="val 50000"/>
            </a:avLst>
          </a:prstGeom>
          <a:solidFill>
            <a:srgbClr val="FFFFFF"/>
          </a:solidFill>
          <a:ln w="12700" cap="rnd" cmpd="sng">
            <a:solidFill>
              <a:srgbClr val="75A64A"/>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rgbClr val="92D050"/>
              </a:solidFill>
            </a:endParaRPr>
          </a:p>
        </p:txBody>
      </p:sp>
      <p:sp>
        <p:nvSpPr>
          <p:cNvPr id="51" name="Rectángulo redondeado 50">
            <a:extLst>
              <a:ext uri="{FF2B5EF4-FFF2-40B4-BE49-F238E27FC236}">
                <a16:creationId xmlns:a16="http://schemas.microsoft.com/office/drawing/2014/main" id="{61CDDFDE-B8DE-25C5-3DD8-36E4363F7559}"/>
              </a:ext>
            </a:extLst>
          </p:cNvPr>
          <p:cNvSpPr/>
          <p:nvPr/>
        </p:nvSpPr>
        <p:spPr>
          <a:xfrm>
            <a:off x="5238921" y="4356340"/>
            <a:ext cx="689426" cy="138855"/>
          </a:xfrm>
          <a:prstGeom prst="roundRect">
            <a:avLst>
              <a:gd name="adj" fmla="val 50000"/>
            </a:avLst>
          </a:prstGeom>
          <a:solidFill>
            <a:srgbClr val="FFFFFF"/>
          </a:solidFill>
          <a:ln w="12700" cap="rnd" cmpd="sng">
            <a:solidFill>
              <a:schemeClr val="accent6"/>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53" name="Rectángulo redondeado 52">
            <a:extLst>
              <a:ext uri="{FF2B5EF4-FFF2-40B4-BE49-F238E27FC236}">
                <a16:creationId xmlns:a16="http://schemas.microsoft.com/office/drawing/2014/main" id="{9C871C76-B535-2C26-5D86-537CFB61945F}"/>
              </a:ext>
            </a:extLst>
          </p:cNvPr>
          <p:cNvSpPr/>
          <p:nvPr/>
        </p:nvSpPr>
        <p:spPr>
          <a:xfrm>
            <a:off x="6018188" y="3586082"/>
            <a:ext cx="689426" cy="138855"/>
          </a:xfrm>
          <a:prstGeom prst="roundRect">
            <a:avLst>
              <a:gd name="adj" fmla="val 50000"/>
            </a:avLst>
          </a:prstGeom>
          <a:solidFill>
            <a:srgbClr val="FFFFFF"/>
          </a:solidFill>
          <a:ln w="12700" cap="rnd" cmpd="sng">
            <a:solidFill>
              <a:schemeClr val="accent6"/>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55" name="Rectángulo redondeado 54">
            <a:extLst>
              <a:ext uri="{FF2B5EF4-FFF2-40B4-BE49-F238E27FC236}">
                <a16:creationId xmlns:a16="http://schemas.microsoft.com/office/drawing/2014/main" id="{4D762BF6-B96F-9C0F-D12E-C86AC212B315}"/>
              </a:ext>
            </a:extLst>
          </p:cNvPr>
          <p:cNvSpPr/>
          <p:nvPr/>
        </p:nvSpPr>
        <p:spPr>
          <a:xfrm>
            <a:off x="5648824" y="2176283"/>
            <a:ext cx="689426" cy="138855"/>
          </a:xfrm>
          <a:prstGeom prst="roundRect">
            <a:avLst>
              <a:gd name="adj" fmla="val 50000"/>
            </a:avLst>
          </a:prstGeom>
          <a:solidFill>
            <a:srgbClr val="FFFFFF"/>
          </a:solidFill>
          <a:ln w="12700" cap="rnd" cmpd="sng">
            <a:solidFill>
              <a:schemeClr val="accent6"/>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 name="Elipse 1">
            <a:extLst>
              <a:ext uri="{FF2B5EF4-FFF2-40B4-BE49-F238E27FC236}">
                <a16:creationId xmlns:a16="http://schemas.microsoft.com/office/drawing/2014/main" id="{716C602F-A13B-F918-0765-1CEEECFEB954}"/>
              </a:ext>
            </a:extLst>
          </p:cNvPr>
          <p:cNvSpPr/>
          <p:nvPr/>
        </p:nvSpPr>
        <p:spPr>
          <a:xfrm>
            <a:off x="3352004" y="1543989"/>
            <a:ext cx="2174344" cy="2174344"/>
          </a:xfrm>
          <a:prstGeom prst="ellipse">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844" b="1">
              <a:solidFill>
                <a:srgbClr val="24272A"/>
              </a:solidFill>
              <a:latin typeface="Roboto" panose="02000000000000000000" pitchFamily="2" charset="0"/>
              <a:ea typeface="Roboto" panose="02000000000000000000" pitchFamily="2" charset="0"/>
            </a:endParaRPr>
          </a:p>
        </p:txBody>
      </p:sp>
      <p:grpSp>
        <p:nvGrpSpPr>
          <p:cNvPr id="3" name="Grupo 2">
            <a:extLst>
              <a:ext uri="{FF2B5EF4-FFF2-40B4-BE49-F238E27FC236}">
                <a16:creationId xmlns:a16="http://schemas.microsoft.com/office/drawing/2014/main" id="{650C61B2-4EFA-982D-F492-2A22663D2406}"/>
              </a:ext>
            </a:extLst>
          </p:cNvPr>
          <p:cNvGrpSpPr/>
          <p:nvPr/>
        </p:nvGrpSpPr>
        <p:grpSpPr>
          <a:xfrm rot="5400000">
            <a:off x="3024596" y="1217238"/>
            <a:ext cx="2826139" cy="2826139"/>
            <a:chOff x="4364581" y="1697581"/>
            <a:chExt cx="3462838" cy="3462838"/>
          </a:xfrm>
        </p:grpSpPr>
        <p:cxnSp>
          <p:nvCxnSpPr>
            <p:cNvPr id="4" name="Conector recto 3">
              <a:extLst>
                <a:ext uri="{FF2B5EF4-FFF2-40B4-BE49-F238E27FC236}">
                  <a16:creationId xmlns:a16="http://schemas.microsoft.com/office/drawing/2014/main" id="{F94ED2A2-8062-681A-9CAC-B56E81B2D767}"/>
                </a:ext>
              </a:extLst>
            </p:cNvPr>
            <p:cNvCxnSpPr>
              <a:cxnSpLocks/>
            </p:cNvCxnSpPr>
            <p:nvPr/>
          </p:nvCxnSpPr>
          <p:spPr>
            <a:xfrm flipH="1">
              <a:off x="6096000" y="1697581"/>
              <a:ext cx="0" cy="3462838"/>
            </a:xfrm>
            <a:prstGeom prst="line">
              <a:avLst/>
            </a:prstGeom>
            <a:noFill/>
            <a:ln w="12700" cap="rnd">
              <a:solidFill>
                <a:schemeClr val="bg2"/>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5" name="Conector recto 4">
              <a:extLst>
                <a:ext uri="{FF2B5EF4-FFF2-40B4-BE49-F238E27FC236}">
                  <a16:creationId xmlns:a16="http://schemas.microsoft.com/office/drawing/2014/main" id="{B334B42D-BB2C-06B9-ADE0-A68D8947828C}"/>
                </a:ext>
              </a:extLst>
            </p:cNvPr>
            <p:cNvCxnSpPr>
              <a:cxnSpLocks/>
            </p:cNvCxnSpPr>
            <p:nvPr/>
          </p:nvCxnSpPr>
          <p:spPr>
            <a:xfrm rot="3600000" flipH="1">
              <a:off x="6096000" y="1697581"/>
              <a:ext cx="0" cy="3462838"/>
            </a:xfrm>
            <a:prstGeom prst="line">
              <a:avLst/>
            </a:prstGeom>
            <a:noFill/>
            <a:ln w="12700" cap="rnd">
              <a:solidFill>
                <a:schemeClr val="bg2"/>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3E1CB44C-6D5A-B91A-F009-116D09287808}"/>
                </a:ext>
              </a:extLst>
            </p:cNvPr>
            <p:cNvCxnSpPr>
              <a:cxnSpLocks/>
            </p:cNvCxnSpPr>
            <p:nvPr/>
          </p:nvCxnSpPr>
          <p:spPr>
            <a:xfrm rot="7200000" flipH="1">
              <a:off x="6096000" y="1697581"/>
              <a:ext cx="0" cy="3462838"/>
            </a:xfrm>
            <a:prstGeom prst="line">
              <a:avLst/>
            </a:prstGeom>
            <a:noFill/>
            <a:ln w="12700" cap="rnd">
              <a:solidFill>
                <a:schemeClr val="bg2"/>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grpSp>
      <p:sp>
        <p:nvSpPr>
          <p:cNvPr id="7" name="Title 3">
            <a:extLst>
              <a:ext uri="{FF2B5EF4-FFF2-40B4-BE49-F238E27FC236}">
                <a16:creationId xmlns:a16="http://schemas.microsoft.com/office/drawing/2014/main" id="{3306121D-22F4-9F50-F225-039466E6FC54}"/>
              </a:ext>
            </a:extLst>
          </p:cNvPr>
          <p:cNvSpPr txBox="1">
            <a:spLocks/>
          </p:cNvSpPr>
          <p:nvPr/>
        </p:nvSpPr>
        <p:spPr>
          <a:xfrm>
            <a:off x="5245121" y="3934660"/>
            <a:ext cx="2826139" cy="138499"/>
          </a:xfrm>
          <a:prstGeom prst="rect">
            <a:avLst/>
          </a:prstGeom>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defTabSz="642950" fontAlgn="auto">
              <a:spcAft>
                <a:spcPts val="211"/>
              </a:spcAft>
              <a:defRPr/>
            </a:pPr>
            <a:r>
              <a:rPr lang="es-AR" sz="1000">
                <a:solidFill>
                  <a:schemeClr val="accent1"/>
                </a:solidFill>
                <a:latin typeface="Roboto" panose="02000000000000000000" pitchFamily="2" charset="0"/>
                <a:ea typeface="Roboto" panose="02000000000000000000" pitchFamily="2" charset="0"/>
              </a:rPr>
              <a:t>Technological and cultural transformation</a:t>
            </a:r>
          </a:p>
        </p:txBody>
      </p:sp>
      <p:sp>
        <p:nvSpPr>
          <p:cNvPr id="8" name="Marcador de texto 8">
            <a:extLst>
              <a:ext uri="{FF2B5EF4-FFF2-40B4-BE49-F238E27FC236}">
                <a16:creationId xmlns:a16="http://schemas.microsoft.com/office/drawing/2014/main" id="{FEEA2F7B-1256-8EFE-215F-EC20150B47CE}"/>
              </a:ext>
            </a:extLst>
          </p:cNvPr>
          <p:cNvSpPr txBox="1">
            <a:spLocks/>
          </p:cNvSpPr>
          <p:nvPr/>
        </p:nvSpPr>
        <p:spPr>
          <a:xfrm>
            <a:off x="5238921" y="4123919"/>
            <a:ext cx="2526967" cy="139077"/>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42967" fontAlgn="auto">
              <a:lnSpc>
                <a:spcPct val="114000"/>
              </a:lnSpc>
              <a:spcBef>
                <a:spcPts val="0"/>
              </a:spcBef>
              <a:spcAft>
                <a:spcPts val="844"/>
              </a:spcAft>
              <a:buNone/>
              <a:defRPr/>
            </a:pPr>
            <a:r>
              <a:rPr lang="en-US"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Agility in the "Way of working" – Digital mindset.</a:t>
            </a:r>
            <a:endParaRPr lang="es-AR"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9" name="Title 3">
            <a:extLst>
              <a:ext uri="{FF2B5EF4-FFF2-40B4-BE49-F238E27FC236}">
                <a16:creationId xmlns:a16="http://schemas.microsoft.com/office/drawing/2014/main" id="{6D7B8EF6-060B-D7F5-10F2-B1A24DAFAF24}"/>
              </a:ext>
            </a:extLst>
          </p:cNvPr>
          <p:cNvSpPr txBox="1">
            <a:spLocks/>
          </p:cNvSpPr>
          <p:nvPr/>
        </p:nvSpPr>
        <p:spPr>
          <a:xfrm>
            <a:off x="2115342" y="3778177"/>
            <a:ext cx="1494457" cy="138499"/>
          </a:xfrm>
          <a:prstGeom prst="rect">
            <a:avLst/>
          </a:prstGeom>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algn="r" defTabSz="642950" fontAlgn="auto">
              <a:spcAft>
                <a:spcPts val="211"/>
              </a:spcAft>
              <a:defRPr/>
            </a:pPr>
            <a:r>
              <a:rPr lang="es-AR" sz="1000">
                <a:solidFill>
                  <a:schemeClr val="accent1"/>
                </a:solidFill>
                <a:latin typeface="Roboto" panose="02000000000000000000" pitchFamily="2" charset="0"/>
                <a:ea typeface="Roboto" panose="02000000000000000000" pitchFamily="2" charset="0"/>
              </a:rPr>
              <a:t>Regulation</a:t>
            </a:r>
          </a:p>
        </p:txBody>
      </p:sp>
      <p:sp>
        <p:nvSpPr>
          <p:cNvPr id="10" name="Marcador de texto 8">
            <a:extLst>
              <a:ext uri="{FF2B5EF4-FFF2-40B4-BE49-F238E27FC236}">
                <a16:creationId xmlns:a16="http://schemas.microsoft.com/office/drawing/2014/main" id="{6038B2DD-D7E7-ABE0-4589-589369C4F789}"/>
              </a:ext>
            </a:extLst>
          </p:cNvPr>
          <p:cNvSpPr txBox="1">
            <a:spLocks/>
          </p:cNvSpPr>
          <p:nvPr/>
        </p:nvSpPr>
        <p:spPr>
          <a:xfrm>
            <a:off x="1886645" y="3967434"/>
            <a:ext cx="1723154" cy="287195"/>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642967" fontAlgn="auto">
              <a:lnSpc>
                <a:spcPct val="114000"/>
              </a:lnSpc>
              <a:spcBef>
                <a:spcPts val="0"/>
              </a:spcBef>
              <a:spcAft>
                <a:spcPts val="844"/>
              </a:spcAft>
              <a:buNone/>
              <a:defRPr/>
            </a:pPr>
            <a:r>
              <a:rPr lang="en-US"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Regulation challenges in current services and 5G spectrum.</a:t>
            </a:r>
            <a:endParaRPr lang="es-AR"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11" name="Title 3">
            <a:extLst>
              <a:ext uri="{FF2B5EF4-FFF2-40B4-BE49-F238E27FC236}">
                <a16:creationId xmlns:a16="http://schemas.microsoft.com/office/drawing/2014/main" id="{E85CF2BA-34C2-EB16-AE48-4C5E0BCA9C3F}"/>
              </a:ext>
            </a:extLst>
          </p:cNvPr>
          <p:cNvSpPr txBox="1">
            <a:spLocks/>
          </p:cNvSpPr>
          <p:nvPr/>
        </p:nvSpPr>
        <p:spPr>
          <a:xfrm>
            <a:off x="5261535" y="1318372"/>
            <a:ext cx="2041358" cy="138499"/>
          </a:xfrm>
          <a:prstGeom prst="rect">
            <a:avLst/>
          </a:prstGeom>
        </p:spPr>
        <p:txBody>
          <a:bodyPr vert="horz"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defTabSz="642950" fontAlgn="auto">
              <a:spcAft>
                <a:spcPts val="211"/>
              </a:spcAft>
              <a:defRPr/>
            </a:pPr>
            <a:r>
              <a:rPr lang="es-AR" sz="1000">
                <a:solidFill>
                  <a:schemeClr val="accent1"/>
                </a:solidFill>
                <a:latin typeface="Roboto" panose="02000000000000000000" pitchFamily="2" charset="0"/>
                <a:ea typeface="Roboto" panose="02000000000000000000" pitchFamily="2" charset="0"/>
              </a:rPr>
              <a:t>Digital Business</a:t>
            </a:r>
          </a:p>
        </p:txBody>
      </p:sp>
      <p:sp>
        <p:nvSpPr>
          <p:cNvPr id="12" name="Marcador de texto 8">
            <a:extLst>
              <a:ext uri="{FF2B5EF4-FFF2-40B4-BE49-F238E27FC236}">
                <a16:creationId xmlns:a16="http://schemas.microsoft.com/office/drawing/2014/main" id="{D8755ED3-EAB6-D241-25D7-A2BCCDE54473}"/>
              </a:ext>
            </a:extLst>
          </p:cNvPr>
          <p:cNvSpPr txBox="1">
            <a:spLocks/>
          </p:cNvSpPr>
          <p:nvPr/>
        </p:nvSpPr>
        <p:spPr>
          <a:xfrm>
            <a:off x="5261535" y="1507630"/>
            <a:ext cx="2446067" cy="287195"/>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42967" fontAlgn="auto">
              <a:lnSpc>
                <a:spcPct val="114000"/>
              </a:lnSpc>
              <a:spcBef>
                <a:spcPts val="0"/>
              </a:spcBef>
              <a:spcAft>
                <a:spcPts val="844"/>
              </a:spcAft>
              <a:buNone/>
              <a:defRPr/>
            </a:pPr>
            <a:r>
              <a:rPr lang="en-US"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Launch of new business verticals above connectivity.</a:t>
            </a:r>
            <a:endParaRPr lang="es-AR"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13" name="Title 3">
            <a:extLst>
              <a:ext uri="{FF2B5EF4-FFF2-40B4-BE49-F238E27FC236}">
                <a16:creationId xmlns:a16="http://schemas.microsoft.com/office/drawing/2014/main" id="{0CCA749D-76E8-7B6F-7AAB-3635E78B6699}"/>
              </a:ext>
            </a:extLst>
          </p:cNvPr>
          <p:cNvSpPr txBox="1">
            <a:spLocks/>
          </p:cNvSpPr>
          <p:nvPr/>
        </p:nvSpPr>
        <p:spPr>
          <a:xfrm>
            <a:off x="1402772" y="1318372"/>
            <a:ext cx="2207027" cy="138499"/>
          </a:xfrm>
          <a:prstGeom prst="rect">
            <a:avLst/>
          </a:prstGeom>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algn="r" defTabSz="642950" fontAlgn="auto">
              <a:spcAft>
                <a:spcPts val="211"/>
              </a:spcAft>
              <a:defRPr/>
            </a:pPr>
            <a:r>
              <a:rPr lang="es-AR" sz="1000">
                <a:solidFill>
                  <a:schemeClr val="accent1"/>
                </a:solidFill>
                <a:latin typeface="Roboto" panose="02000000000000000000" pitchFamily="2" charset="0"/>
                <a:ea typeface="Roboto" panose="02000000000000000000" pitchFamily="2" charset="0"/>
              </a:rPr>
              <a:t>Core Business Consolidation</a:t>
            </a:r>
          </a:p>
        </p:txBody>
      </p:sp>
      <p:sp>
        <p:nvSpPr>
          <p:cNvPr id="14" name="Marcador de texto 8">
            <a:extLst>
              <a:ext uri="{FF2B5EF4-FFF2-40B4-BE49-F238E27FC236}">
                <a16:creationId xmlns:a16="http://schemas.microsoft.com/office/drawing/2014/main" id="{5251BDBA-3D01-3933-014B-2F6E462ACD5B}"/>
              </a:ext>
            </a:extLst>
          </p:cNvPr>
          <p:cNvSpPr txBox="1">
            <a:spLocks/>
          </p:cNvSpPr>
          <p:nvPr/>
        </p:nvSpPr>
        <p:spPr>
          <a:xfrm>
            <a:off x="700015" y="1507630"/>
            <a:ext cx="2909784" cy="287195"/>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642967" fontAlgn="auto">
              <a:lnSpc>
                <a:spcPct val="114000"/>
              </a:lnSpc>
              <a:spcBef>
                <a:spcPts val="0"/>
              </a:spcBef>
              <a:spcAft>
                <a:spcPts val="844"/>
              </a:spcAft>
              <a:buNone/>
              <a:defRPr/>
            </a:pPr>
            <a:r>
              <a:rPr lang="en-US"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Portfolio loyalty in the Core Business with improved NPS and maintaining Value Share - Efficiency in the operation.</a:t>
            </a:r>
            <a:endParaRPr lang="es-AR"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15" name="Marcador de texto 8">
            <a:extLst>
              <a:ext uri="{FF2B5EF4-FFF2-40B4-BE49-F238E27FC236}">
                <a16:creationId xmlns:a16="http://schemas.microsoft.com/office/drawing/2014/main" id="{34D78C59-1CDB-0C8C-18E4-B8CA48CA786A}"/>
              </a:ext>
            </a:extLst>
          </p:cNvPr>
          <p:cNvSpPr txBox="1">
            <a:spLocks/>
          </p:cNvSpPr>
          <p:nvPr/>
        </p:nvSpPr>
        <p:spPr>
          <a:xfrm>
            <a:off x="1234214" y="2741944"/>
            <a:ext cx="1679391" cy="435312"/>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642967" fontAlgn="auto">
              <a:lnSpc>
                <a:spcPct val="114000"/>
              </a:lnSpc>
              <a:spcBef>
                <a:spcPts val="0"/>
              </a:spcBef>
              <a:spcAft>
                <a:spcPts val="844"/>
              </a:spcAft>
              <a:buNone/>
              <a:defRPr/>
            </a:pPr>
            <a:r>
              <a:rPr lang="en-US"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According to the worsening of the macro context and the increase in the financing rate.</a:t>
            </a:r>
            <a:endParaRPr lang="es-AR"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sp>
        <p:nvSpPr>
          <p:cNvPr id="16" name="Title 3">
            <a:extLst>
              <a:ext uri="{FF2B5EF4-FFF2-40B4-BE49-F238E27FC236}">
                <a16:creationId xmlns:a16="http://schemas.microsoft.com/office/drawing/2014/main" id="{2A97825B-CFC7-89FD-34ED-E69E4198E658}"/>
              </a:ext>
            </a:extLst>
          </p:cNvPr>
          <p:cNvSpPr txBox="1">
            <a:spLocks/>
          </p:cNvSpPr>
          <p:nvPr/>
        </p:nvSpPr>
        <p:spPr>
          <a:xfrm>
            <a:off x="5968070" y="2552687"/>
            <a:ext cx="1818229" cy="138499"/>
          </a:xfrm>
          <a:prstGeom prst="rect">
            <a:avLst/>
          </a:prstGeom>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defTabSz="642950" fontAlgn="auto">
              <a:spcAft>
                <a:spcPts val="211"/>
              </a:spcAft>
              <a:defRPr/>
            </a:pPr>
            <a:r>
              <a:rPr lang="es-AR" sz="1000">
                <a:solidFill>
                  <a:schemeClr val="accent1"/>
                </a:solidFill>
                <a:latin typeface="Roboto" panose="02000000000000000000" pitchFamily="2" charset="0"/>
                <a:ea typeface="Roboto" panose="02000000000000000000" pitchFamily="2" charset="0"/>
              </a:rPr>
              <a:t>B2B Value Generation</a:t>
            </a:r>
          </a:p>
        </p:txBody>
      </p:sp>
      <p:sp>
        <p:nvSpPr>
          <p:cNvPr id="17" name="Marcador de texto 8">
            <a:extLst>
              <a:ext uri="{FF2B5EF4-FFF2-40B4-BE49-F238E27FC236}">
                <a16:creationId xmlns:a16="http://schemas.microsoft.com/office/drawing/2014/main" id="{5F17A7A4-892A-BED5-547F-C6F8790C6530}"/>
              </a:ext>
            </a:extLst>
          </p:cNvPr>
          <p:cNvSpPr txBox="1">
            <a:spLocks/>
          </p:cNvSpPr>
          <p:nvPr/>
        </p:nvSpPr>
        <p:spPr>
          <a:xfrm>
            <a:off x="5968069" y="2741944"/>
            <a:ext cx="1950969" cy="762901"/>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42967" fontAlgn="auto">
              <a:lnSpc>
                <a:spcPct val="114000"/>
              </a:lnSpc>
              <a:spcBef>
                <a:spcPts val="0"/>
              </a:spcBef>
              <a:spcAft>
                <a:spcPts val="281"/>
              </a:spcAft>
              <a:buNone/>
              <a:defRPr/>
            </a:pPr>
            <a:r>
              <a:rPr lang="en-US"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Creation of added value to the traditional Core Business of connectivity.</a:t>
            </a:r>
            <a:endParaRPr lang="es-AR"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endParaRPr>
          </a:p>
          <a:p>
            <a:pPr marL="188649" indent="-125021" defTabSz="642967" fontAlgn="auto">
              <a:lnSpc>
                <a:spcPct val="100000"/>
              </a:lnSpc>
              <a:spcBef>
                <a:spcPts val="140"/>
              </a:spcBef>
              <a:spcAft>
                <a:spcPts val="0"/>
              </a:spcAft>
              <a:buClr>
                <a:schemeClr val="accent1"/>
              </a:buClr>
              <a:defRPr/>
            </a:pPr>
            <a:r>
              <a:rPr lang="en-US"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Hold
Evolve
Creating New Value</a:t>
            </a:r>
            <a:endParaRPr lang="es-AR" sz="84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pic>
        <p:nvPicPr>
          <p:cNvPr id="19" name="Imagen 18">
            <a:extLst>
              <a:ext uri="{FF2B5EF4-FFF2-40B4-BE49-F238E27FC236}">
                <a16:creationId xmlns:a16="http://schemas.microsoft.com/office/drawing/2014/main" id="{1EDC7FF2-E25B-C3D9-0CF9-12097C047856}"/>
              </a:ext>
            </a:extLst>
          </p:cNvPr>
          <p:cNvPicPr>
            <a:picLocks noChangeAspect="1"/>
          </p:cNvPicPr>
          <p:nvPr/>
        </p:nvPicPr>
        <p:blipFill>
          <a:blip r:embed="rId2" cstate="print">
            <a:extLst>
              <a:ext uri="{28A0092B-C50C-407E-A947-70E740481C1C}">
                <a14:useLocalDpi xmlns:a14="http://schemas.microsoft.com/office/drawing/2010/main" val="0"/>
              </a:ext>
            </a:extLst>
          </a:blip>
          <a:srcRect t="21" b="21"/>
          <a:stretch/>
        </p:blipFill>
        <p:spPr>
          <a:xfrm>
            <a:off x="3422085" y="1614610"/>
            <a:ext cx="2031162" cy="2030328"/>
          </a:xfrm>
          <a:prstGeom prst="ellipse">
            <a:avLst/>
          </a:prstGeom>
          <a:solidFill>
            <a:srgbClr val="FFFFFF"/>
          </a:solidFill>
          <a:ln>
            <a:noFill/>
          </a:ln>
          <a:effectLst>
            <a:outerShdw blurRad="38100" dist="12700" dir="5400000" algn="ctr" rotWithShape="0">
              <a:prstClr val="black">
                <a:alpha val="15000"/>
              </a:prstClr>
            </a:outerShdw>
          </a:effectLst>
        </p:spPr>
      </p:pic>
      <p:sp>
        <p:nvSpPr>
          <p:cNvPr id="21" name="Title 3">
            <a:extLst>
              <a:ext uri="{FF2B5EF4-FFF2-40B4-BE49-F238E27FC236}">
                <a16:creationId xmlns:a16="http://schemas.microsoft.com/office/drawing/2014/main" id="{D321B1D4-4F09-388A-45B3-F04DE97E1736}"/>
              </a:ext>
            </a:extLst>
          </p:cNvPr>
          <p:cNvSpPr txBox="1">
            <a:spLocks/>
          </p:cNvSpPr>
          <p:nvPr/>
        </p:nvSpPr>
        <p:spPr>
          <a:xfrm>
            <a:off x="872248" y="2552687"/>
            <a:ext cx="2041358" cy="138499"/>
          </a:xfrm>
          <a:prstGeom prst="rect">
            <a:avLst/>
          </a:prstGeom>
        </p:spPr>
        <p:txBody>
          <a:bodyPr vert="horz"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algn="r" defTabSz="642950" fontAlgn="auto">
              <a:spcAft>
                <a:spcPts val="211"/>
              </a:spcAft>
              <a:defRPr/>
            </a:pPr>
            <a:r>
              <a:rPr lang="es-AR" sz="1000">
                <a:solidFill>
                  <a:schemeClr val="accent1"/>
                </a:solidFill>
                <a:latin typeface="Roboto" panose="02000000000000000000" pitchFamily="2" charset="0"/>
                <a:ea typeface="Roboto" panose="02000000000000000000" pitchFamily="2" charset="0"/>
              </a:rPr>
              <a:t>Adjust financial leverage</a:t>
            </a:r>
          </a:p>
        </p:txBody>
      </p:sp>
      <p:sp>
        <p:nvSpPr>
          <p:cNvPr id="27" name="Rectángulo redondeado 26">
            <a:extLst>
              <a:ext uri="{FF2B5EF4-FFF2-40B4-BE49-F238E27FC236}">
                <a16:creationId xmlns:a16="http://schemas.microsoft.com/office/drawing/2014/main" id="{D509E47A-FC95-3F77-66F1-3D53D22BCAA7}"/>
              </a:ext>
            </a:extLst>
          </p:cNvPr>
          <p:cNvSpPr/>
          <p:nvPr/>
        </p:nvSpPr>
        <p:spPr>
          <a:xfrm>
            <a:off x="5523328" y="1875970"/>
            <a:ext cx="489077" cy="188461"/>
          </a:xfrm>
          <a:prstGeom prst="roundRect">
            <a:avLst>
              <a:gd name="adj" fmla="val 23696"/>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r>
              <a:rPr lang="es-AR" sz="700">
                <a:solidFill>
                  <a:schemeClr val="accent1"/>
                </a:solidFill>
                <a:latin typeface="Roboto" panose="02000000000000000000" pitchFamily="2" charset="0"/>
                <a:ea typeface="Roboto" panose="02000000000000000000" pitchFamily="2" charset="0"/>
              </a:rPr>
              <a:t>Design</a:t>
            </a:r>
          </a:p>
        </p:txBody>
      </p:sp>
      <p:sp>
        <p:nvSpPr>
          <p:cNvPr id="28" name="Rectángulo redondeado 27">
            <a:extLst>
              <a:ext uri="{FF2B5EF4-FFF2-40B4-BE49-F238E27FC236}">
                <a16:creationId xmlns:a16="http://schemas.microsoft.com/office/drawing/2014/main" id="{5A6F1965-FBF5-F4BA-39C3-D1F9990151BF}"/>
              </a:ext>
            </a:extLst>
          </p:cNvPr>
          <p:cNvSpPr/>
          <p:nvPr/>
        </p:nvSpPr>
        <p:spPr>
          <a:xfrm>
            <a:off x="6203368" y="1875970"/>
            <a:ext cx="569870" cy="211211"/>
          </a:xfrm>
          <a:prstGeom prst="roundRect">
            <a:avLst>
              <a:gd name="adj" fmla="val 23696"/>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r>
              <a:rPr lang="es-AR" sz="700">
                <a:solidFill>
                  <a:schemeClr val="accent1"/>
                </a:solidFill>
                <a:latin typeface="Roboto" panose="02000000000000000000" pitchFamily="2" charset="0"/>
                <a:ea typeface="Roboto" panose="02000000000000000000" pitchFamily="2" charset="0"/>
              </a:rPr>
              <a:t>Incubate</a:t>
            </a:r>
          </a:p>
        </p:txBody>
      </p:sp>
      <p:sp>
        <p:nvSpPr>
          <p:cNvPr id="29" name="Rectángulo redondeado 28">
            <a:extLst>
              <a:ext uri="{FF2B5EF4-FFF2-40B4-BE49-F238E27FC236}">
                <a16:creationId xmlns:a16="http://schemas.microsoft.com/office/drawing/2014/main" id="{88210E36-A123-681F-FCF0-BD6DF68DB0ED}"/>
              </a:ext>
            </a:extLst>
          </p:cNvPr>
          <p:cNvSpPr/>
          <p:nvPr/>
        </p:nvSpPr>
        <p:spPr>
          <a:xfrm>
            <a:off x="6964200" y="1875970"/>
            <a:ext cx="569870" cy="188461"/>
          </a:xfrm>
          <a:prstGeom prst="roundRect">
            <a:avLst>
              <a:gd name="adj" fmla="val 23696"/>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r>
              <a:rPr lang="es-AR" sz="700">
                <a:solidFill>
                  <a:schemeClr val="accent1"/>
                </a:solidFill>
                <a:latin typeface="Roboto" panose="02000000000000000000" pitchFamily="2" charset="0"/>
                <a:ea typeface="Roboto" panose="02000000000000000000" pitchFamily="2" charset="0"/>
              </a:rPr>
              <a:t>Escalate</a:t>
            </a:r>
          </a:p>
        </p:txBody>
      </p:sp>
      <p:sp>
        <p:nvSpPr>
          <p:cNvPr id="30" name="Gráfico 7">
            <a:extLst>
              <a:ext uri="{FF2B5EF4-FFF2-40B4-BE49-F238E27FC236}">
                <a16:creationId xmlns:a16="http://schemas.microsoft.com/office/drawing/2014/main" id="{BC23B4A6-0324-A87A-3D9D-9539FFE4D47D}"/>
              </a:ext>
            </a:extLst>
          </p:cNvPr>
          <p:cNvSpPr>
            <a:spLocks noChangeAspect="1"/>
          </p:cNvSpPr>
          <p:nvPr/>
        </p:nvSpPr>
        <p:spPr>
          <a:xfrm rot="16200000">
            <a:off x="6063264" y="1944887"/>
            <a:ext cx="89246" cy="50625"/>
          </a:xfrm>
          <a:custGeom>
            <a:avLst/>
            <a:gdLst>
              <a:gd name="connsiteX0" fmla="*/ 14771 w 219527"/>
              <a:gd name="connsiteY0" fmla="*/ 0 h 124528"/>
              <a:gd name="connsiteX1" fmla="*/ 204757 w 219527"/>
              <a:gd name="connsiteY1" fmla="*/ 0 h 124528"/>
              <a:gd name="connsiteX2" fmla="*/ 215168 w 219527"/>
              <a:gd name="connsiteY2" fmla="*/ 25179 h 124528"/>
              <a:gd name="connsiteX3" fmla="*/ 120212 w 219527"/>
              <a:gd name="connsiteY3" fmla="*/ 120209 h 124528"/>
              <a:gd name="connsiteX4" fmla="*/ 99316 w 219527"/>
              <a:gd name="connsiteY4" fmla="*/ 120209 h 124528"/>
              <a:gd name="connsiteX5" fmla="*/ 4360 w 219527"/>
              <a:gd name="connsiteY5" fmla="*/ 25179 h 124528"/>
              <a:gd name="connsiteX6" fmla="*/ 14771 w 219527"/>
              <a:gd name="connsiteY6" fmla="*/ 0 h 1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27" h="124528">
                <a:moveTo>
                  <a:pt x="14771" y="0"/>
                </a:moveTo>
                <a:lnTo>
                  <a:pt x="204757" y="0"/>
                </a:lnTo>
                <a:cubicBezTo>
                  <a:pt x="217900" y="0"/>
                  <a:pt x="224471" y="15875"/>
                  <a:pt x="215168" y="25179"/>
                </a:cubicBezTo>
                <a:lnTo>
                  <a:pt x="120212" y="120209"/>
                </a:lnTo>
                <a:cubicBezTo>
                  <a:pt x="114453" y="125968"/>
                  <a:pt x="105075" y="125968"/>
                  <a:pt x="99316" y="120209"/>
                </a:cubicBezTo>
                <a:lnTo>
                  <a:pt x="4360" y="25179"/>
                </a:lnTo>
                <a:cubicBezTo>
                  <a:pt x="-4944" y="15875"/>
                  <a:pt x="1628" y="0"/>
                  <a:pt x="14771" y="0"/>
                </a:cubicBezTo>
                <a:close/>
              </a:path>
            </a:pathLst>
          </a:custGeom>
          <a:solidFill>
            <a:schemeClr val="accent1"/>
          </a:solidFill>
          <a:ln w="714" cap="flat">
            <a:noFill/>
            <a:prstDash val="solid"/>
            <a:miter/>
          </a:ln>
        </p:spPr>
        <p:txBody>
          <a:bodyPr rtlCol="0" anchor="ctr"/>
          <a:lstStyle/>
          <a:p>
            <a:pPr defTabSz="642918" fontAlgn="auto">
              <a:spcBef>
                <a:spcPts val="0"/>
              </a:spcBef>
              <a:spcAft>
                <a:spcPts val="0"/>
              </a:spcAft>
              <a:defRPr/>
            </a:pPr>
            <a:endParaRPr lang="es-AR" sz="700">
              <a:solidFill>
                <a:srgbClr val="24272A"/>
              </a:solidFill>
              <a:latin typeface="Roboto" panose="02000000000000000000" pitchFamily="2" charset="0"/>
              <a:ea typeface="Roboto" panose="02000000000000000000" pitchFamily="2" charset="0"/>
            </a:endParaRPr>
          </a:p>
        </p:txBody>
      </p:sp>
      <p:sp>
        <p:nvSpPr>
          <p:cNvPr id="31" name="Gráfico 7">
            <a:extLst>
              <a:ext uri="{FF2B5EF4-FFF2-40B4-BE49-F238E27FC236}">
                <a16:creationId xmlns:a16="http://schemas.microsoft.com/office/drawing/2014/main" id="{1CF3B0BF-E5C2-6348-E958-9E5E10E277C2}"/>
              </a:ext>
            </a:extLst>
          </p:cNvPr>
          <p:cNvSpPr>
            <a:spLocks noChangeAspect="1"/>
          </p:cNvSpPr>
          <p:nvPr/>
        </p:nvSpPr>
        <p:spPr>
          <a:xfrm rot="16200000">
            <a:off x="6824097" y="1944887"/>
            <a:ext cx="89246" cy="50625"/>
          </a:xfrm>
          <a:custGeom>
            <a:avLst/>
            <a:gdLst>
              <a:gd name="connsiteX0" fmla="*/ 14771 w 219527"/>
              <a:gd name="connsiteY0" fmla="*/ 0 h 124528"/>
              <a:gd name="connsiteX1" fmla="*/ 204757 w 219527"/>
              <a:gd name="connsiteY1" fmla="*/ 0 h 124528"/>
              <a:gd name="connsiteX2" fmla="*/ 215168 w 219527"/>
              <a:gd name="connsiteY2" fmla="*/ 25179 h 124528"/>
              <a:gd name="connsiteX3" fmla="*/ 120212 w 219527"/>
              <a:gd name="connsiteY3" fmla="*/ 120209 h 124528"/>
              <a:gd name="connsiteX4" fmla="*/ 99316 w 219527"/>
              <a:gd name="connsiteY4" fmla="*/ 120209 h 124528"/>
              <a:gd name="connsiteX5" fmla="*/ 4360 w 219527"/>
              <a:gd name="connsiteY5" fmla="*/ 25179 h 124528"/>
              <a:gd name="connsiteX6" fmla="*/ 14771 w 219527"/>
              <a:gd name="connsiteY6" fmla="*/ 0 h 1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27" h="124528">
                <a:moveTo>
                  <a:pt x="14771" y="0"/>
                </a:moveTo>
                <a:lnTo>
                  <a:pt x="204757" y="0"/>
                </a:lnTo>
                <a:cubicBezTo>
                  <a:pt x="217900" y="0"/>
                  <a:pt x="224471" y="15875"/>
                  <a:pt x="215168" y="25179"/>
                </a:cubicBezTo>
                <a:lnTo>
                  <a:pt x="120212" y="120209"/>
                </a:lnTo>
                <a:cubicBezTo>
                  <a:pt x="114453" y="125968"/>
                  <a:pt x="105075" y="125968"/>
                  <a:pt x="99316" y="120209"/>
                </a:cubicBezTo>
                <a:lnTo>
                  <a:pt x="4360" y="25179"/>
                </a:lnTo>
                <a:cubicBezTo>
                  <a:pt x="-4944" y="15875"/>
                  <a:pt x="1628" y="0"/>
                  <a:pt x="14771" y="0"/>
                </a:cubicBezTo>
                <a:close/>
              </a:path>
            </a:pathLst>
          </a:custGeom>
          <a:solidFill>
            <a:schemeClr val="accent1"/>
          </a:solidFill>
          <a:ln w="714" cap="flat">
            <a:noFill/>
            <a:prstDash val="solid"/>
            <a:miter/>
          </a:ln>
        </p:spPr>
        <p:txBody>
          <a:bodyPr rtlCol="0" anchor="ctr"/>
          <a:lstStyle/>
          <a:p>
            <a:pPr defTabSz="642918" fontAlgn="auto">
              <a:spcBef>
                <a:spcPts val="0"/>
              </a:spcBef>
              <a:spcAft>
                <a:spcPts val="0"/>
              </a:spcAft>
              <a:defRPr/>
            </a:pPr>
            <a:endParaRPr lang="es-AR" sz="700">
              <a:solidFill>
                <a:srgbClr val="24272A"/>
              </a:solidFill>
              <a:latin typeface="Roboto" panose="02000000000000000000" pitchFamily="2" charset="0"/>
              <a:ea typeface="Roboto" panose="02000000000000000000" pitchFamily="2" charset="0"/>
            </a:endParaRPr>
          </a:p>
        </p:txBody>
      </p:sp>
      <p:sp>
        <p:nvSpPr>
          <p:cNvPr id="25" name="Title 3">
            <a:extLst>
              <a:ext uri="{FF2B5EF4-FFF2-40B4-BE49-F238E27FC236}">
                <a16:creationId xmlns:a16="http://schemas.microsoft.com/office/drawing/2014/main" id="{F5FFA41F-BAC8-80BD-1FCA-6BBDFC40C9C3}"/>
              </a:ext>
            </a:extLst>
          </p:cNvPr>
          <p:cNvSpPr txBox="1">
            <a:spLocks/>
          </p:cNvSpPr>
          <p:nvPr/>
        </p:nvSpPr>
        <p:spPr>
          <a:xfrm>
            <a:off x="2639307" y="1917057"/>
            <a:ext cx="679673" cy="96950"/>
          </a:xfrm>
          <a:prstGeom prst="rect">
            <a:avLst/>
          </a:prstGeom>
          <a:noFill/>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algn="ctr" defTabSz="642950" fontAlgn="auto">
              <a:spcAft>
                <a:spcPts val="211"/>
              </a:spcAft>
              <a:defRPr/>
            </a:pPr>
            <a:r>
              <a:rPr lang="es-AR" sz="700" b="0" dirty="0">
                <a:solidFill>
                  <a:srgbClr val="75A64A"/>
                </a:solidFill>
                <a:latin typeface="Roboto Medium" panose="02000000000000000000" pitchFamily="2" charset="0"/>
                <a:ea typeface="Roboto Medium" panose="02000000000000000000" pitchFamily="2" charset="0"/>
              </a:rPr>
              <a:t>ACCOMPLISHED</a:t>
            </a:r>
          </a:p>
        </p:txBody>
      </p:sp>
      <p:sp>
        <p:nvSpPr>
          <p:cNvPr id="18" name="Title 1">
            <a:extLst>
              <a:ext uri="{FF2B5EF4-FFF2-40B4-BE49-F238E27FC236}">
                <a16:creationId xmlns:a16="http://schemas.microsoft.com/office/drawing/2014/main" id="{2294216A-F6DF-FD70-9D64-67989721DBC6}"/>
              </a:ext>
            </a:extLst>
          </p:cNvPr>
          <p:cNvSpPr txBox="1">
            <a:spLocks/>
          </p:cNvSpPr>
          <p:nvPr/>
        </p:nvSpPr>
        <p:spPr>
          <a:xfrm>
            <a:off x="612000" y="646931"/>
            <a:ext cx="3099159" cy="331629"/>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solidFill>
                  <a:schemeClr val="bg2"/>
                </a:solidFill>
                <a:latin typeface="Pulso" pitchFamily="2" charset="0"/>
              </a:rPr>
              <a:t>Strategic Challenges</a:t>
            </a:r>
          </a:p>
        </p:txBody>
      </p:sp>
      <p:sp>
        <p:nvSpPr>
          <p:cNvPr id="24" name="Title 3">
            <a:extLst>
              <a:ext uri="{FF2B5EF4-FFF2-40B4-BE49-F238E27FC236}">
                <a16:creationId xmlns:a16="http://schemas.microsoft.com/office/drawing/2014/main" id="{708A0F5B-DDEA-D7FD-9AAE-F4E7F413EF30}"/>
              </a:ext>
            </a:extLst>
          </p:cNvPr>
          <p:cNvSpPr txBox="1">
            <a:spLocks/>
          </p:cNvSpPr>
          <p:nvPr/>
        </p:nvSpPr>
        <p:spPr>
          <a:xfrm>
            <a:off x="2146342" y="3303733"/>
            <a:ext cx="679673" cy="96950"/>
          </a:xfrm>
          <a:prstGeom prst="rect">
            <a:avLst/>
          </a:prstGeom>
          <a:noFill/>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algn="ctr" defTabSz="642950" fontAlgn="auto">
              <a:spcAft>
                <a:spcPts val="211"/>
              </a:spcAft>
              <a:defRPr/>
            </a:pPr>
            <a:r>
              <a:rPr lang="es-AR" sz="700" b="0" dirty="0">
                <a:solidFill>
                  <a:srgbClr val="75A64A"/>
                </a:solidFill>
                <a:latin typeface="Roboto Medium" panose="02000000000000000000" pitchFamily="2" charset="0"/>
                <a:ea typeface="Roboto Medium" panose="02000000000000000000" pitchFamily="2" charset="0"/>
              </a:rPr>
              <a:t>ACCOMPLISHED</a:t>
            </a:r>
          </a:p>
        </p:txBody>
      </p:sp>
      <p:sp>
        <p:nvSpPr>
          <p:cNvPr id="43" name="Title 3">
            <a:extLst>
              <a:ext uri="{FF2B5EF4-FFF2-40B4-BE49-F238E27FC236}">
                <a16:creationId xmlns:a16="http://schemas.microsoft.com/office/drawing/2014/main" id="{43CE74D8-E939-FB87-AC5A-131D0D2D4F6F}"/>
              </a:ext>
            </a:extLst>
          </p:cNvPr>
          <p:cNvSpPr txBox="1">
            <a:spLocks/>
          </p:cNvSpPr>
          <p:nvPr/>
        </p:nvSpPr>
        <p:spPr>
          <a:xfrm>
            <a:off x="2858043" y="4375788"/>
            <a:ext cx="679673" cy="96950"/>
          </a:xfrm>
          <a:prstGeom prst="rect">
            <a:avLst/>
          </a:prstGeom>
          <a:noFill/>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algn="ctr" defTabSz="642950" fontAlgn="auto">
              <a:spcAft>
                <a:spcPts val="211"/>
              </a:spcAft>
              <a:defRPr/>
            </a:pPr>
            <a:r>
              <a:rPr lang="es-AR" sz="700" b="0" dirty="0">
                <a:solidFill>
                  <a:srgbClr val="75A64A"/>
                </a:solidFill>
                <a:latin typeface="Roboto Medium" panose="02000000000000000000" pitchFamily="2" charset="0"/>
                <a:ea typeface="Roboto Medium" panose="02000000000000000000" pitchFamily="2" charset="0"/>
              </a:rPr>
              <a:t>ACCOMPLISHED</a:t>
            </a:r>
          </a:p>
        </p:txBody>
      </p:sp>
      <p:sp>
        <p:nvSpPr>
          <p:cNvPr id="50" name="Title 3">
            <a:extLst>
              <a:ext uri="{FF2B5EF4-FFF2-40B4-BE49-F238E27FC236}">
                <a16:creationId xmlns:a16="http://schemas.microsoft.com/office/drawing/2014/main" id="{FE86190A-50BE-40BB-7701-4466BB6C2B48}"/>
              </a:ext>
            </a:extLst>
          </p:cNvPr>
          <p:cNvSpPr txBox="1">
            <a:spLocks/>
          </p:cNvSpPr>
          <p:nvPr/>
        </p:nvSpPr>
        <p:spPr>
          <a:xfrm>
            <a:off x="5243798" y="4385230"/>
            <a:ext cx="679673" cy="96950"/>
          </a:xfrm>
          <a:prstGeom prst="rect">
            <a:avLst/>
          </a:prstGeom>
          <a:noFill/>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algn="ctr" defTabSz="642950" fontAlgn="auto">
              <a:spcAft>
                <a:spcPts val="211"/>
              </a:spcAft>
              <a:defRPr/>
            </a:pPr>
            <a:r>
              <a:rPr lang="es-AR" sz="700" b="0">
                <a:solidFill>
                  <a:schemeClr val="accent6"/>
                </a:solidFill>
                <a:latin typeface="Roboto Medium" panose="02000000000000000000" pitchFamily="2" charset="0"/>
                <a:ea typeface="Roboto Medium" panose="02000000000000000000" pitchFamily="2" charset="0"/>
              </a:rPr>
              <a:t>IN PROGRESS</a:t>
            </a:r>
          </a:p>
        </p:txBody>
      </p:sp>
      <p:sp>
        <p:nvSpPr>
          <p:cNvPr id="52" name="Title 3">
            <a:extLst>
              <a:ext uri="{FF2B5EF4-FFF2-40B4-BE49-F238E27FC236}">
                <a16:creationId xmlns:a16="http://schemas.microsoft.com/office/drawing/2014/main" id="{4957F2B2-03C9-4675-AC9E-78C5FA913664}"/>
              </a:ext>
            </a:extLst>
          </p:cNvPr>
          <p:cNvSpPr txBox="1">
            <a:spLocks/>
          </p:cNvSpPr>
          <p:nvPr/>
        </p:nvSpPr>
        <p:spPr>
          <a:xfrm>
            <a:off x="6023065" y="3614972"/>
            <a:ext cx="679673" cy="96950"/>
          </a:xfrm>
          <a:prstGeom prst="rect">
            <a:avLst/>
          </a:prstGeom>
          <a:noFill/>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algn="ctr" defTabSz="642950" fontAlgn="auto">
              <a:spcAft>
                <a:spcPts val="211"/>
              </a:spcAft>
              <a:defRPr/>
            </a:pPr>
            <a:r>
              <a:rPr lang="es-AR" sz="700" b="0">
                <a:solidFill>
                  <a:schemeClr val="accent6"/>
                </a:solidFill>
                <a:latin typeface="Roboto Medium" panose="02000000000000000000" pitchFamily="2" charset="0"/>
                <a:ea typeface="Roboto Medium" panose="02000000000000000000" pitchFamily="2" charset="0"/>
              </a:rPr>
              <a:t>IN PROGRESS</a:t>
            </a:r>
          </a:p>
        </p:txBody>
      </p:sp>
      <p:sp>
        <p:nvSpPr>
          <p:cNvPr id="54" name="Title 3">
            <a:extLst>
              <a:ext uri="{FF2B5EF4-FFF2-40B4-BE49-F238E27FC236}">
                <a16:creationId xmlns:a16="http://schemas.microsoft.com/office/drawing/2014/main" id="{14BEF233-A735-56B7-42F3-D390BCEBBA41}"/>
              </a:ext>
            </a:extLst>
          </p:cNvPr>
          <p:cNvSpPr txBox="1">
            <a:spLocks/>
          </p:cNvSpPr>
          <p:nvPr/>
        </p:nvSpPr>
        <p:spPr>
          <a:xfrm>
            <a:off x="5653701" y="2205173"/>
            <a:ext cx="679673" cy="96950"/>
          </a:xfrm>
          <a:prstGeom prst="rect">
            <a:avLst/>
          </a:prstGeom>
          <a:noFill/>
        </p:spPr>
        <p:txBody>
          <a:bodyPr vert="horz" wrap="square" lIns="0" tIns="0" rIns="0" bIns="0" rtlCol="0" anchor="t" anchorCtr="0">
            <a:spAutoFit/>
          </a:bodyPr>
          <a:lstStyle>
            <a:lvl1pPr algn="l" defTabSz="914377" rtl="0" eaLnBrk="1" latinLnBrk="0" hangingPunct="1">
              <a:lnSpc>
                <a:spcPct val="90000"/>
              </a:lnSpc>
              <a:spcBef>
                <a:spcPct val="0"/>
              </a:spcBef>
              <a:buNone/>
              <a:defRPr lang="en-US" sz="3200" b="1" kern="1200" cap="none" baseline="0" dirty="0">
                <a:solidFill>
                  <a:schemeClr val="tx1"/>
                </a:solidFill>
                <a:latin typeface="+mj-lt"/>
                <a:ea typeface="+mj-ea"/>
                <a:cs typeface="+mj-cs"/>
              </a:defRPr>
            </a:lvl1pPr>
          </a:lstStyle>
          <a:p>
            <a:pPr algn="ctr" defTabSz="642950" fontAlgn="auto">
              <a:spcAft>
                <a:spcPts val="211"/>
              </a:spcAft>
              <a:defRPr/>
            </a:pPr>
            <a:r>
              <a:rPr lang="es-AR" sz="700" b="0">
                <a:solidFill>
                  <a:schemeClr val="accent6"/>
                </a:solidFill>
                <a:latin typeface="Roboto Medium" panose="02000000000000000000" pitchFamily="2" charset="0"/>
                <a:ea typeface="Roboto Medium" panose="02000000000000000000" pitchFamily="2" charset="0"/>
              </a:rPr>
              <a:t>IN PROGRESS</a:t>
            </a:r>
          </a:p>
        </p:txBody>
      </p:sp>
    </p:spTree>
    <p:extLst>
      <p:ext uri="{BB962C8B-B14F-4D97-AF65-F5344CB8AC3E}">
        <p14:creationId xmlns:p14="http://schemas.microsoft.com/office/powerpoint/2010/main" val="433335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ángulo redondeado 9">
            <a:extLst>
              <a:ext uri="{FF2B5EF4-FFF2-40B4-BE49-F238E27FC236}">
                <a16:creationId xmlns:a16="http://schemas.microsoft.com/office/drawing/2014/main" id="{C3823B4D-513F-2ADF-7D0A-63C8EB609870}"/>
              </a:ext>
            </a:extLst>
          </p:cNvPr>
          <p:cNvSpPr/>
          <p:nvPr/>
        </p:nvSpPr>
        <p:spPr>
          <a:xfrm>
            <a:off x="4572000" y="1890022"/>
            <a:ext cx="3960000" cy="2560881"/>
          </a:xfrm>
          <a:prstGeom prst="roundRect">
            <a:avLst>
              <a:gd name="adj" fmla="val 2732"/>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703">
              <a:solidFill>
                <a:srgbClr val="F0F0F0"/>
              </a:solidFill>
              <a:latin typeface="Open Sans" pitchFamily="2" charset="0"/>
              <a:ea typeface="Open Sans" pitchFamily="2" charset="0"/>
              <a:cs typeface="Open Sans" pitchFamily="2" charset="0"/>
            </a:endParaRPr>
          </a:p>
        </p:txBody>
      </p:sp>
      <p:sp>
        <p:nvSpPr>
          <p:cNvPr id="3" name="Rectángulo redondeado 2">
            <a:extLst>
              <a:ext uri="{FF2B5EF4-FFF2-40B4-BE49-F238E27FC236}">
                <a16:creationId xmlns:a16="http://schemas.microsoft.com/office/drawing/2014/main" id="{75F3335D-4F10-F52D-AD8A-70332F407AE4}"/>
              </a:ext>
            </a:extLst>
          </p:cNvPr>
          <p:cNvSpPr/>
          <p:nvPr/>
        </p:nvSpPr>
        <p:spPr>
          <a:xfrm>
            <a:off x="995690" y="1890025"/>
            <a:ext cx="3473429" cy="2560880"/>
          </a:xfrm>
          <a:prstGeom prst="roundRect">
            <a:avLst>
              <a:gd name="adj" fmla="val 2732"/>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703">
              <a:solidFill>
                <a:srgbClr val="F0F0F0"/>
              </a:solidFill>
              <a:latin typeface="Roboto" panose="02000000000000000000" pitchFamily="2" charset="0"/>
              <a:ea typeface="Roboto" panose="02000000000000000000" pitchFamily="2" charset="0"/>
              <a:cs typeface="Open Sans" pitchFamily="2" charset="0"/>
            </a:endParaRPr>
          </a:p>
        </p:txBody>
      </p:sp>
      <p:sp>
        <p:nvSpPr>
          <p:cNvPr id="15" name="Marcador de texto 8">
            <a:extLst>
              <a:ext uri="{FF2B5EF4-FFF2-40B4-BE49-F238E27FC236}">
                <a16:creationId xmlns:a16="http://schemas.microsoft.com/office/drawing/2014/main" id="{B93816F6-0A38-C0A5-9B2D-1FF838F9D4D9}"/>
              </a:ext>
            </a:extLst>
          </p:cNvPr>
          <p:cNvSpPr txBox="1">
            <a:spLocks/>
          </p:cNvSpPr>
          <p:nvPr/>
        </p:nvSpPr>
        <p:spPr>
          <a:xfrm>
            <a:off x="2390685" y="1998480"/>
            <a:ext cx="683438" cy="184666"/>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42967" fontAlgn="auto">
              <a:lnSpc>
                <a:spcPct val="100000"/>
              </a:lnSpc>
              <a:spcBef>
                <a:spcPts val="0"/>
              </a:spcBef>
              <a:spcAft>
                <a:spcPts val="844"/>
              </a:spcAft>
              <a:buNone/>
              <a:defRPr/>
            </a:pPr>
            <a:r>
              <a:rPr lang="es-AR" sz="1200" b="1">
                <a:solidFill>
                  <a:schemeClr val="accent1"/>
                </a:solidFill>
                <a:latin typeface="Roboto" panose="02000000000000000000" pitchFamily="2" charset="0"/>
                <a:ea typeface="Roboto" panose="02000000000000000000" pitchFamily="2" charset="0"/>
                <a:cs typeface="Open Sans Light" panose="020B0306030504020204" pitchFamily="34" charset="0"/>
              </a:rPr>
              <a:t>NPS</a:t>
            </a:r>
          </a:p>
        </p:txBody>
      </p:sp>
      <p:sp>
        <p:nvSpPr>
          <p:cNvPr id="16" name="Marcador de texto 8">
            <a:extLst>
              <a:ext uri="{FF2B5EF4-FFF2-40B4-BE49-F238E27FC236}">
                <a16:creationId xmlns:a16="http://schemas.microsoft.com/office/drawing/2014/main" id="{FAB659FA-CCEA-6CE4-AE59-9FFC6521D051}"/>
              </a:ext>
            </a:extLst>
          </p:cNvPr>
          <p:cNvSpPr txBox="1">
            <a:spLocks/>
          </p:cNvSpPr>
          <p:nvPr/>
        </p:nvSpPr>
        <p:spPr>
          <a:xfrm>
            <a:off x="6210281" y="1998480"/>
            <a:ext cx="683438" cy="184666"/>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642967" fontAlgn="auto">
              <a:lnSpc>
                <a:spcPct val="100000"/>
              </a:lnSpc>
              <a:spcBef>
                <a:spcPts val="0"/>
              </a:spcBef>
              <a:spcAft>
                <a:spcPts val="844"/>
              </a:spcAft>
              <a:buNone/>
              <a:defRPr/>
            </a:pPr>
            <a:r>
              <a:rPr lang="es-AR" sz="1200" b="1">
                <a:solidFill>
                  <a:schemeClr val="accent1"/>
                </a:solidFill>
                <a:latin typeface="Roboto" panose="02000000000000000000" pitchFamily="2" charset="0"/>
                <a:ea typeface="Roboto" panose="02000000000000000000" pitchFamily="2" charset="0"/>
                <a:cs typeface="Open Sans Light" panose="020B0306030504020204" pitchFamily="34" charset="0"/>
              </a:rPr>
              <a:t>Ookla</a:t>
            </a:r>
          </a:p>
        </p:txBody>
      </p:sp>
      <p:sp>
        <p:nvSpPr>
          <p:cNvPr id="11" name="CuadroTexto 10">
            <a:extLst>
              <a:ext uri="{FF2B5EF4-FFF2-40B4-BE49-F238E27FC236}">
                <a16:creationId xmlns:a16="http://schemas.microsoft.com/office/drawing/2014/main" id="{1550116E-3FE9-6773-65A8-EC456284C069}"/>
              </a:ext>
            </a:extLst>
          </p:cNvPr>
          <p:cNvSpPr txBox="1"/>
          <p:nvPr/>
        </p:nvSpPr>
        <p:spPr>
          <a:xfrm>
            <a:off x="6928237" y="4257803"/>
            <a:ext cx="1425498" cy="92333"/>
          </a:xfrm>
          <a:prstGeom prst="rect">
            <a:avLst/>
          </a:prstGeom>
          <a:noFill/>
        </p:spPr>
        <p:txBody>
          <a:bodyPr wrap="square" lIns="0" tIns="0" rIns="0" bIns="0" rtlCol="0">
            <a:spAutoFit/>
          </a:bodyPr>
          <a:lstStyle>
            <a:defPPr>
              <a:defRPr lang="en-US"/>
            </a:defPPr>
            <a:lvl1pPr algn="r" defTabSz="642967" fontAlgn="auto">
              <a:spcBef>
                <a:spcPts val="0"/>
              </a:spcBef>
              <a:spcAft>
                <a:spcPts val="0"/>
              </a:spcAft>
              <a:defRPr sz="600" i="1">
                <a:solidFill>
                  <a:srgbClr val="24272A">
                    <a:lumMod val="75000"/>
                    <a:lumOff val="25000"/>
                  </a:srgbClr>
                </a:solidFill>
                <a:latin typeface="Roboto Light" panose="02000000000000000000" pitchFamily="2" charset="0"/>
                <a:ea typeface="Roboto Light" panose="02000000000000000000" pitchFamily="2" charset="0"/>
                <a:cs typeface="Open Sans Light" panose="020B0306030504020204" pitchFamily="34" charset="0"/>
              </a:defRPr>
            </a:lvl1pPr>
          </a:lstStyle>
          <a:p>
            <a:r>
              <a:rPr lang="es-AR"/>
              <a:t>Ref: August 2024</a:t>
            </a:r>
          </a:p>
        </p:txBody>
      </p:sp>
      <p:sp>
        <p:nvSpPr>
          <p:cNvPr id="2" name="CuadroTexto 1">
            <a:extLst>
              <a:ext uri="{FF2B5EF4-FFF2-40B4-BE49-F238E27FC236}">
                <a16:creationId xmlns:a16="http://schemas.microsoft.com/office/drawing/2014/main" id="{5AE21D77-F234-1A9D-41ED-827E5A1DA0EA}"/>
              </a:ext>
            </a:extLst>
          </p:cNvPr>
          <p:cNvSpPr txBox="1"/>
          <p:nvPr/>
        </p:nvSpPr>
        <p:spPr>
          <a:xfrm>
            <a:off x="4829613" y="3926816"/>
            <a:ext cx="2409759" cy="246221"/>
          </a:xfrm>
          <a:prstGeom prst="rect">
            <a:avLst/>
          </a:prstGeom>
        </p:spPr>
        <p:txBody>
          <a:bodyPr wrap="square" lIns="0" tIns="0" rIns="0" bIns="0">
            <a:spAutoFit/>
          </a:bodyPr>
          <a:lstStyle>
            <a:defPPr>
              <a:defRPr lang="en-US"/>
            </a:defPPr>
            <a:lvl1pPr>
              <a:defRPr sz="2400" b="1">
                <a:solidFill>
                  <a:srgbClr val="3D00A1"/>
                </a:solidFill>
                <a:latin typeface="Pulso" pitchFamily="2" charset="0"/>
                <a:ea typeface="Roboto" panose="02000000000000000000" pitchFamily="2" charset="0"/>
              </a:defRPr>
            </a:lvl1pPr>
          </a:lstStyle>
          <a:p>
            <a:pPr defTabSz="435437">
              <a:defRPr/>
            </a:pPr>
            <a:r>
              <a:rPr lang="en-US" sz="800" b="0" i="1">
                <a:solidFill>
                  <a:schemeClr val="accent1"/>
                </a:solidFill>
                <a:latin typeface="Roboto Medium" panose="02000000000000000000" pitchFamily="2" charset="0"/>
                <a:ea typeface="Roboto Medium" panose="02000000000000000000" pitchFamily="2" charset="0"/>
              </a:rPr>
              <a:t>First operator in Latam to be recognized with the </a:t>
            </a:r>
            <a:r>
              <a:rPr lang="en-US" sz="800" b="0" i="1" u="sng">
                <a:solidFill>
                  <a:schemeClr val="accent1"/>
                </a:solidFill>
                <a:latin typeface="Roboto Medium" panose="02000000000000000000" pitchFamily="2" charset="0"/>
                <a:ea typeface="Roboto Medium" panose="02000000000000000000" pitchFamily="2" charset="0"/>
              </a:rPr>
              <a:t>fastest mobile network award</a:t>
            </a:r>
            <a:r>
              <a:rPr lang="en-US" sz="800" b="0" i="1">
                <a:solidFill>
                  <a:schemeClr val="accent1"/>
                </a:solidFill>
                <a:latin typeface="Roboto Medium" panose="02000000000000000000" pitchFamily="2" charset="0"/>
                <a:ea typeface="Roboto Medium" panose="02000000000000000000" pitchFamily="2" charset="0"/>
              </a:rPr>
              <a:t> for five years in a row*</a:t>
            </a:r>
            <a:endParaRPr lang="es-AR" sz="800" b="0" i="1">
              <a:solidFill>
                <a:schemeClr val="accent1"/>
              </a:solidFill>
              <a:latin typeface="Roboto Medium" panose="02000000000000000000" pitchFamily="2" charset="0"/>
              <a:ea typeface="Roboto Medium" panose="02000000000000000000" pitchFamily="2" charset="0"/>
            </a:endParaRPr>
          </a:p>
        </p:txBody>
      </p:sp>
      <p:pic>
        <p:nvPicPr>
          <p:cNvPr id="14" name="Picture 2" descr="Success Story #2 - Speedtest by Ookla | AppInChina">
            <a:extLst>
              <a:ext uri="{FF2B5EF4-FFF2-40B4-BE49-F238E27FC236}">
                <a16:creationId xmlns:a16="http://schemas.microsoft.com/office/drawing/2014/main" id="{1F8385DF-3C1F-0E46-CE28-2266306D5FAA}"/>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87051" y="3906559"/>
            <a:ext cx="719040" cy="287616"/>
          </a:xfrm>
          <a:prstGeom prst="rect">
            <a:avLst/>
          </a:prstGeom>
          <a:noFill/>
          <a:extLst>
            <a:ext uri="{909E8E84-426E-40DD-AFC4-6F175D3DCCD1}">
              <a14:hiddenFill xmlns:a14="http://schemas.microsoft.com/office/drawing/2010/main">
                <a:solidFill>
                  <a:srgbClr val="FFFFFF"/>
                </a:solidFill>
              </a14:hiddenFill>
            </a:ext>
          </a:extLst>
        </p:spPr>
      </p:pic>
      <p:pic>
        <p:nvPicPr>
          <p:cNvPr id="17" name="Imagen 16">
            <a:extLst>
              <a:ext uri="{FF2B5EF4-FFF2-40B4-BE49-F238E27FC236}">
                <a16:creationId xmlns:a16="http://schemas.microsoft.com/office/drawing/2014/main" id="{2E849E52-5A1D-0DF9-BFD2-DA1AD75DE837}"/>
              </a:ext>
            </a:extLst>
          </p:cNvPr>
          <p:cNvPicPr>
            <a:picLocks noChangeAspect="1"/>
          </p:cNvPicPr>
          <p:nvPr/>
        </p:nvPicPr>
        <p:blipFill rotWithShape="1">
          <a:blip r:embed="rId3">
            <a:clrChange>
              <a:clrFrom>
                <a:srgbClr val="FFFFFF"/>
              </a:clrFrom>
              <a:clrTo>
                <a:srgbClr val="FFFFFF">
                  <a:alpha val="0"/>
                </a:srgbClr>
              </a:clrTo>
            </a:clrChange>
          </a:blip>
          <a:srcRect l="26077" t="791" r="35749" b="5053"/>
          <a:stretch/>
        </p:blipFill>
        <p:spPr>
          <a:xfrm>
            <a:off x="7713374" y="1724038"/>
            <a:ext cx="487614" cy="1981131"/>
          </a:xfrm>
          <a:prstGeom prst="rect">
            <a:avLst/>
          </a:prstGeom>
        </p:spPr>
      </p:pic>
      <p:sp>
        <p:nvSpPr>
          <p:cNvPr id="18" name="CuadroTexto 17">
            <a:extLst>
              <a:ext uri="{FF2B5EF4-FFF2-40B4-BE49-F238E27FC236}">
                <a16:creationId xmlns:a16="http://schemas.microsoft.com/office/drawing/2014/main" id="{9A6D308E-F8D9-8398-153D-2DE36FCD012E}"/>
              </a:ext>
            </a:extLst>
          </p:cNvPr>
          <p:cNvSpPr txBox="1"/>
          <p:nvPr/>
        </p:nvSpPr>
        <p:spPr>
          <a:xfrm>
            <a:off x="7692154" y="3776632"/>
            <a:ext cx="508834" cy="107722"/>
          </a:xfrm>
          <a:prstGeom prst="rect">
            <a:avLst/>
          </a:prstGeom>
          <a:noFill/>
        </p:spPr>
        <p:txBody>
          <a:bodyPr wrap="square" lIns="0" tIns="0" rIns="0" bIns="0" rtlCol="0">
            <a:spAutoFit/>
          </a:bodyPr>
          <a:lstStyle/>
          <a:p>
            <a:pPr algn="ctr"/>
            <a:r>
              <a:rPr lang="en-US" sz="700">
                <a:solidFill>
                  <a:srgbClr val="000000"/>
                </a:solidFill>
                <a:latin typeface="Roboto Light" panose="02000000000000000000" pitchFamily="2" charset="0"/>
                <a:ea typeface="Roboto Light" panose="02000000000000000000" pitchFamily="2" charset="0"/>
              </a:rPr>
              <a:t>* Source:</a:t>
            </a:r>
            <a:endParaRPr lang="es-AR" sz="700" u="sng">
              <a:solidFill>
                <a:schemeClr val="bg1">
                  <a:lumMod val="10000"/>
                </a:schemeClr>
              </a:solidFill>
              <a:latin typeface="Roboto Light" panose="02000000000000000000" pitchFamily="2" charset="0"/>
              <a:ea typeface="Roboto Light" panose="02000000000000000000" pitchFamily="2" charset="0"/>
            </a:endParaRPr>
          </a:p>
        </p:txBody>
      </p:sp>
      <p:sp>
        <p:nvSpPr>
          <p:cNvPr id="34" name="CuadroTexto 33">
            <a:extLst>
              <a:ext uri="{FF2B5EF4-FFF2-40B4-BE49-F238E27FC236}">
                <a16:creationId xmlns:a16="http://schemas.microsoft.com/office/drawing/2014/main" id="{F54AA79A-F2FD-083F-10BC-9009098570F1}"/>
              </a:ext>
            </a:extLst>
          </p:cNvPr>
          <p:cNvSpPr txBox="1"/>
          <p:nvPr/>
        </p:nvSpPr>
        <p:spPr>
          <a:xfrm>
            <a:off x="5324475" y="4579962"/>
            <a:ext cx="3207525"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*Source: Brand Finance – Argentina 10 2024 | the annual brand value ranking </a:t>
            </a:r>
          </a:p>
        </p:txBody>
      </p:sp>
      <p:sp>
        <p:nvSpPr>
          <p:cNvPr id="38" name="Title 1">
            <a:extLst>
              <a:ext uri="{FF2B5EF4-FFF2-40B4-BE49-F238E27FC236}">
                <a16:creationId xmlns:a16="http://schemas.microsoft.com/office/drawing/2014/main" id="{7ACF3B1C-581C-55FB-DCD6-EB2995D0A6E7}"/>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39" name="Title 1">
            <a:extLst>
              <a:ext uri="{FF2B5EF4-FFF2-40B4-BE49-F238E27FC236}">
                <a16:creationId xmlns:a16="http://schemas.microsoft.com/office/drawing/2014/main" id="{4ADFB077-5152-33BC-40FB-55775C6A01F5}"/>
              </a:ext>
            </a:extLst>
          </p:cNvPr>
          <p:cNvSpPr txBox="1">
            <a:spLocks/>
          </p:cNvSpPr>
          <p:nvPr/>
        </p:nvSpPr>
        <p:spPr>
          <a:xfrm>
            <a:off x="612000" y="1510693"/>
            <a:ext cx="3306567"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Sustain 4G mobile quality and service</a:t>
            </a:r>
          </a:p>
        </p:txBody>
      </p:sp>
      <p:sp>
        <p:nvSpPr>
          <p:cNvPr id="40" name="Title 1">
            <a:extLst>
              <a:ext uri="{FF2B5EF4-FFF2-40B4-BE49-F238E27FC236}">
                <a16:creationId xmlns:a16="http://schemas.microsoft.com/office/drawing/2014/main" id="{CE89EE1B-064D-ECEC-F15A-C20AFD5F04CF}"/>
              </a:ext>
            </a:extLst>
          </p:cNvPr>
          <p:cNvSpPr txBox="1">
            <a:spLocks/>
          </p:cNvSpPr>
          <p:nvPr/>
        </p:nvSpPr>
        <p:spPr>
          <a:xfrm>
            <a:off x="4613344" y="1510693"/>
            <a:ext cx="1224182"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spc="-40">
                <a:solidFill>
                  <a:schemeClr val="accent1"/>
                </a:solidFill>
                <a:latin typeface="Pulso" pitchFamily="2" charset="0"/>
              </a:rPr>
              <a:t>Higher NPS</a:t>
            </a:r>
          </a:p>
        </p:txBody>
      </p:sp>
      <p:grpSp>
        <p:nvGrpSpPr>
          <p:cNvPr id="41" name="Grupo 40">
            <a:extLst>
              <a:ext uri="{FF2B5EF4-FFF2-40B4-BE49-F238E27FC236}">
                <a16:creationId xmlns:a16="http://schemas.microsoft.com/office/drawing/2014/main" id="{3DD21B26-9136-DC4D-B124-93C4FCE94686}"/>
              </a:ext>
            </a:extLst>
          </p:cNvPr>
          <p:cNvGrpSpPr/>
          <p:nvPr/>
        </p:nvGrpSpPr>
        <p:grpSpPr>
          <a:xfrm>
            <a:off x="3772320" y="1603409"/>
            <a:ext cx="708122" cy="59321"/>
            <a:chOff x="5606833" y="1227988"/>
            <a:chExt cx="708122" cy="59321"/>
          </a:xfrm>
        </p:grpSpPr>
        <p:sp>
          <p:nvSpPr>
            <p:cNvPr id="42" name="Rectángulo 61">
              <a:extLst>
                <a:ext uri="{FF2B5EF4-FFF2-40B4-BE49-F238E27FC236}">
                  <a16:creationId xmlns:a16="http://schemas.microsoft.com/office/drawing/2014/main" id="{143939F7-A751-8670-E343-96247A2462FC}"/>
                </a:ext>
              </a:extLst>
            </p:cNvPr>
            <p:cNvSpPr/>
            <p:nvPr/>
          </p:nvSpPr>
          <p:spPr>
            <a:xfrm rot="2700000">
              <a:off x="6243348" y="1227988"/>
              <a:ext cx="59321" cy="5932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noFill/>
            <a:ln w="15240" cap="rnd" cmpd="sng">
              <a:solidFill>
                <a:schemeClr val="bg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cxnSp>
          <p:nvCxnSpPr>
            <p:cNvPr id="43" name="Conector recto 42">
              <a:extLst>
                <a:ext uri="{FF2B5EF4-FFF2-40B4-BE49-F238E27FC236}">
                  <a16:creationId xmlns:a16="http://schemas.microsoft.com/office/drawing/2014/main" id="{60056DFC-DA47-3D7D-E663-A8C6563DC478}"/>
                </a:ext>
              </a:extLst>
            </p:cNvPr>
            <p:cNvCxnSpPr>
              <a:cxnSpLocks/>
            </p:cNvCxnSpPr>
            <p:nvPr/>
          </p:nvCxnSpPr>
          <p:spPr>
            <a:xfrm>
              <a:off x="5606833" y="1257648"/>
              <a:ext cx="708122" cy="0"/>
            </a:xfrm>
            <a:prstGeom prst="line">
              <a:avLst/>
            </a:prstGeom>
            <a:noFill/>
            <a:ln w="15240" cap="rnd">
              <a:solidFill>
                <a:schemeClr val="bg2"/>
              </a:solidFill>
              <a:round/>
            </a:ln>
          </p:spPr>
          <p:style>
            <a:lnRef idx="1">
              <a:schemeClr val="accent1"/>
            </a:lnRef>
            <a:fillRef idx="0">
              <a:schemeClr val="accent1"/>
            </a:fillRef>
            <a:effectRef idx="0">
              <a:schemeClr val="accent1"/>
            </a:effectRef>
            <a:fontRef idx="minor">
              <a:schemeClr val="tx1"/>
            </a:fontRef>
          </p:style>
        </p:cxnSp>
      </p:grpSp>
      <p:grpSp>
        <p:nvGrpSpPr>
          <p:cNvPr id="77" name="Grupo 76">
            <a:extLst>
              <a:ext uri="{FF2B5EF4-FFF2-40B4-BE49-F238E27FC236}">
                <a16:creationId xmlns:a16="http://schemas.microsoft.com/office/drawing/2014/main" id="{D4C056A3-80D2-1BC7-EA67-BC135DF3503C}"/>
              </a:ext>
            </a:extLst>
          </p:cNvPr>
          <p:cNvGrpSpPr/>
          <p:nvPr/>
        </p:nvGrpSpPr>
        <p:grpSpPr>
          <a:xfrm rot="380634">
            <a:off x="6681484" y="1068808"/>
            <a:ext cx="883318" cy="883318"/>
            <a:chOff x="5080354" y="182203"/>
            <a:chExt cx="883318" cy="883318"/>
          </a:xfrm>
        </p:grpSpPr>
        <p:sp>
          <p:nvSpPr>
            <p:cNvPr id="55" name="Elipse 54">
              <a:extLst>
                <a:ext uri="{FF2B5EF4-FFF2-40B4-BE49-F238E27FC236}">
                  <a16:creationId xmlns:a16="http://schemas.microsoft.com/office/drawing/2014/main" id="{9D5E59DB-B227-A5A6-8190-90378936D72A}"/>
                </a:ext>
              </a:extLst>
            </p:cNvPr>
            <p:cNvSpPr/>
            <p:nvPr/>
          </p:nvSpPr>
          <p:spPr>
            <a:xfrm>
              <a:off x="5080354" y="182203"/>
              <a:ext cx="883318" cy="883318"/>
            </a:xfrm>
            <a:prstGeom prst="ellipse">
              <a:avLst/>
            </a:prstGeom>
            <a:solidFill>
              <a:schemeClr val="tx1"/>
            </a:solidFill>
            <a:ln w="38100"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53" name="Grupo 52">
              <a:extLst>
                <a:ext uri="{FF2B5EF4-FFF2-40B4-BE49-F238E27FC236}">
                  <a16:creationId xmlns:a16="http://schemas.microsoft.com/office/drawing/2014/main" id="{DE53B564-FBDC-E489-4249-79BDCE476952}"/>
                </a:ext>
              </a:extLst>
            </p:cNvPr>
            <p:cNvGrpSpPr/>
            <p:nvPr/>
          </p:nvGrpSpPr>
          <p:grpSpPr>
            <a:xfrm>
              <a:off x="5106418" y="208266"/>
              <a:ext cx="831191" cy="831191"/>
              <a:chOff x="5127878" y="229727"/>
              <a:chExt cx="965990" cy="965990"/>
            </a:xfrm>
          </p:grpSpPr>
          <p:sp>
            <p:nvSpPr>
              <p:cNvPr id="32" name="Elipse 31">
                <a:extLst>
                  <a:ext uri="{FF2B5EF4-FFF2-40B4-BE49-F238E27FC236}">
                    <a16:creationId xmlns:a16="http://schemas.microsoft.com/office/drawing/2014/main" id="{B337D375-D0DD-2F48-AB2F-80EFC84C7C3E}"/>
                  </a:ext>
                </a:extLst>
              </p:cNvPr>
              <p:cNvSpPr/>
              <p:nvPr/>
            </p:nvSpPr>
            <p:spPr>
              <a:xfrm>
                <a:off x="5127878" y="229727"/>
                <a:ext cx="965990" cy="965990"/>
              </a:xfrm>
              <a:prstGeom prst="ellipse">
                <a:avLst/>
              </a:prstGeom>
              <a:noFill/>
              <a:ln w="12700" cap="rnd" cmpd="sng">
                <a:solidFill>
                  <a:srgbClr val="FFFFFF"/>
                </a:solidFill>
                <a:prstDash val="sysDot"/>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33" name="Elipse 32">
                <a:extLst>
                  <a:ext uri="{FF2B5EF4-FFF2-40B4-BE49-F238E27FC236}">
                    <a16:creationId xmlns:a16="http://schemas.microsoft.com/office/drawing/2014/main" id="{D85E8359-673A-3632-D976-0445198F8CBA}"/>
                  </a:ext>
                </a:extLst>
              </p:cNvPr>
              <p:cNvSpPr/>
              <p:nvPr/>
            </p:nvSpPr>
            <p:spPr>
              <a:xfrm>
                <a:off x="5151022" y="252871"/>
                <a:ext cx="919702" cy="919702"/>
              </a:xfrm>
              <a:prstGeom prst="ellipse">
                <a:avLst/>
              </a:prstGeom>
              <a:noFill/>
              <a:ln w="12700" cap="rnd" cmpd="sng">
                <a:solidFill>
                  <a:srgbClr val="FFFFFF"/>
                </a:solidFill>
                <a:prstDash val="sysDot"/>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sp>
          <p:nvSpPr>
            <p:cNvPr id="36" name="CuadroTexto 35">
              <a:extLst>
                <a:ext uri="{FF2B5EF4-FFF2-40B4-BE49-F238E27FC236}">
                  <a16:creationId xmlns:a16="http://schemas.microsoft.com/office/drawing/2014/main" id="{67DFE57C-F286-5026-66BD-E1EC9778F3A1}"/>
                </a:ext>
              </a:extLst>
            </p:cNvPr>
            <p:cNvSpPr txBox="1"/>
            <p:nvPr/>
          </p:nvSpPr>
          <p:spPr>
            <a:xfrm>
              <a:off x="5215189" y="603812"/>
              <a:ext cx="613648" cy="369332"/>
            </a:xfrm>
            <a:prstGeom prst="rect">
              <a:avLst/>
            </a:prstGeom>
            <a:noFill/>
          </p:spPr>
          <p:txBody>
            <a:bodyPr wrap="square" lIns="0" tIns="0" rIns="0" bIns="0">
              <a:spAutoFit/>
            </a:bodyPr>
            <a:lstStyle/>
            <a:p>
              <a:pPr marL="3175" marR="0" lvl="2" algn="ctr" defTabSz="642967" fontAlgn="auto">
                <a:spcBef>
                  <a:spcPts val="0"/>
                </a:spcBef>
                <a:spcAft>
                  <a:spcPts val="844"/>
                </a:spcAft>
                <a:buClr>
                  <a:srgbClr val="A905B7">
                    <a:lumMod val="75000"/>
                  </a:srgbClr>
                </a:buClr>
                <a:buSzTx/>
                <a:tabLst/>
                <a:defRPr/>
              </a:pPr>
              <a:r>
                <a:rPr lang="en-US" sz="600" spc="-35">
                  <a:solidFill>
                    <a:srgbClr val="FFFFFF"/>
                  </a:solidFill>
                  <a:latin typeface="Roboto Light" panose="02000000000000000000" pitchFamily="2" charset="0"/>
                  <a:ea typeface="Roboto Light" panose="02000000000000000000" pitchFamily="2" charset="0"/>
                  <a:cs typeface="+mn-cs"/>
                </a:rPr>
                <a:t>Selected as one of the 10 most valuable Argentinian</a:t>
              </a:r>
              <a:br>
                <a:rPr lang="en-US" sz="600" spc="-35">
                  <a:solidFill>
                    <a:srgbClr val="FFFFFF"/>
                  </a:solidFill>
                  <a:latin typeface="Roboto Light" panose="02000000000000000000" pitchFamily="2" charset="0"/>
                  <a:ea typeface="Roboto Light" panose="02000000000000000000" pitchFamily="2" charset="0"/>
                  <a:cs typeface="+mn-cs"/>
                </a:rPr>
              </a:br>
              <a:r>
                <a:rPr lang="en-US" sz="600" spc="-35">
                  <a:solidFill>
                    <a:srgbClr val="FFFFFF"/>
                  </a:solidFill>
                  <a:latin typeface="Roboto Light" panose="02000000000000000000" pitchFamily="2" charset="0"/>
                  <a:ea typeface="Roboto Light" panose="02000000000000000000" pitchFamily="2" charset="0"/>
                  <a:cs typeface="+mn-cs"/>
                </a:rPr>
                <a:t>brands*</a:t>
              </a:r>
              <a:endParaRPr lang="es-AR" sz="600" spc="-35">
                <a:solidFill>
                  <a:srgbClr val="FFFFFF"/>
                </a:solidFill>
                <a:latin typeface="Roboto Light" panose="02000000000000000000" pitchFamily="2" charset="0"/>
                <a:ea typeface="Roboto Light" panose="02000000000000000000" pitchFamily="2" charset="0"/>
                <a:cs typeface="+mn-cs"/>
              </a:endParaRPr>
            </a:p>
          </p:txBody>
        </p:sp>
        <p:grpSp>
          <p:nvGrpSpPr>
            <p:cNvPr id="68" name="Gráfico 44">
              <a:extLst>
                <a:ext uri="{FF2B5EF4-FFF2-40B4-BE49-F238E27FC236}">
                  <a16:creationId xmlns:a16="http://schemas.microsoft.com/office/drawing/2014/main" id="{93ECA068-9E8A-DD8A-FD0D-802C9BD79987}"/>
                </a:ext>
              </a:extLst>
            </p:cNvPr>
            <p:cNvGrpSpPr/>
            <p:nvPr/>
          </p:nvGrpSpPr>
          <p:grpSpPr>
            <a:xfrm>
              <a:off x="5240341" y="423748"/>
              <a:ext cx="563346" cy="129236"/>
              <a:chOff x="442389" y="2050732"/>
              <a:chExt cx="4521517" cy="1037272"/>
            </a:xfrm>
            <a:solidFill>
              <a:srgbClr val="00B8EB"/>
            </a:solidFill>
          </p:grpSpPr>
          <p:sp>
            <p:nvSpPr>
              <p:cNvPr id="69" name="Forma libre 68">
                <a:extLst>
                  <a:ext uri="{FF2B5EF4-FFF2-40B4-BE49-F238E27FC236}">
                    <a16:creationId xmlns:a16="http://schemas.microsoft.com/office/drawing/2014/main" id="{71A1E1E8-7AA0-8725-8862-65315585DF70}"/>
                  </a:ext>
                </a:extLst>
              </p:cNvPr>
              <p:cNvSpPr/>
              <p:nvPr/>
            </p:nvSpPr>
            <p:spPr>
              <a:xfrm>
                <a:off x="1107234" y="2254567"/>
                <a:ext cx="577215" cy="634365"/>
              </a:xfrm>
              <a:custGeom>
                <a:avLst/>
                <a:gdLst>
                  <a:gd name="connsiteX0" fmla="*/ 299085 w 577215"/>
                  <a:gd name="connsiteY0" fmla="*/ 0 h 634365"/>
                  <a:gd name="connsiteX1" fmla="*/ 86678 w 577215"/>
                  <a:gd name="connsiteY1" fmla="*/ 90488 h 634365"/>
                  <a:gd name="connsiteX2" fmla="*/ 0 w 577215"/>
                  <a:gd name="connsiteY2" fmla="*/ 318135 h 634365"/>
                  <a:gd name="connsiteX3" fmla="*/ 83820 w 577215"/>
                  <a:gd name="connsiteY3" fmla="*/ 544830 h 634365"/>
                  <a:gd name="connsiteX4" fmla="*/ 311467 w 577215"/>
                  <a:gd name="connsiteY4" fmla="*/ 634365 h 634365"/>
                  <a:gd name="connsiteX5" fmla="*/ 452438 w 577215"/>
                  <a:gd name="connsiteY5" fmla="*/ 603885 h 634365"/>
                  <a:gd name="connsiteX6" fmla="*/ 565785 w 577215"/>
                  <a:gd name="connsiteY6" fmla="*/ 515303 h 634365"/>
                  <a:gd name="connsiteX7" fmla="*/ 568643 w 577215"/>
                  <a:gd name="connsiteY7" fmla="*/ 511493 h 634365"/>
                  <a:gd name="connsiteX8" fmla="*/ 493395 w 577215"/>
                  <a:gd name="connsiteY8" fmla="*/ 435293 h 634365"/>
                  <a:gd name="connsiteX9" fmla="*/ 489585 w 577215"/>
                  <a:gd name="connsiteY9" fmla="*/ 440055 h 634365"/>
                  <a:gd name="connsiteX10" fmla="*/ 324803 w 577215"/>
                  <a:gd name="connsiteY10" fmla="*/ 514350 h 634365"/>
                  <a:gd name="connsiteX11" fmla="*/ 139065 w 577215"/>
                  <a:gd name="connsiteY11" fmla="*/ 371475 h 634365"/>
                  <a:gd name="connsiteX12" fmla="*/ 576263 w 577215"/>
                  <a:gd name="connsiteY12" fmla="*/ 371475 h 634365"/>
                  <a:gd name="connsiteX13" fmla="*/ 576263 w 577215"/>
                  <a:gd name="connsiteY13" fmla="*/ 366713 h 634365"/>
                  <a:gd name="connsiteX14" fmla="*/ 577215 w 577215"/>
                  <a:gd name="connsiteY14" fmla="*/ 287655 h 634365"/>
                  <a:gd name="connsiteX15" fmla="*/ 503872 w 577215"/>
                  <a:gd name="connsiteY15" fmla="*/ 85725 h 634365"/>
                  <a:gd name="connsiteX16" fmla="*/ 299085 w 577215"/>
                  <a:gd name="connsiteY16" fmla="*/ 0 h 634365"/>
                  <a:gd name="connsiteX17" fmla="*/ 137160 w 577215"/>
                  <a:gd name="connsiteY17" fmla="*/ 268605 h 634365"/>
                  <a:gd name="connsiteX18" fmla="*/ 300990 w 577215"/>
                  <a:gd name="connsiteY18" fmla="*/ 125730 h 634365"/>
                  <a:gd name="connsiteX19" fmla="*/ 446722 w 577215"/>
                  <a:gd name="connsiteY19" fmla="*/ 268605 h 634365"/>
                  <a:gd name="connsiteX20" fmla="*/ 137160 w 577215"/>
                  <a:gd name="connsiteY20" fmla="*/ 268605 h 63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215" h="634365">
                    <a:moveTo>
                      <a:pt x="299085" y="0"/>
                    </a:moveTo>
                    <a:cubicBezTo>
                      <a:pt x="218122" y="0"/>
                      <a:pt x="142875" y="32385"/>
                      <a:pt x="86678" y="90488"/>
                    </a:cubicBezTo>
                    <a:cubicBezTo>
                      <a:pt x="30480" y="149543"/>
                      <a:pt x="0" y="230505"/>
                      <a:pt x="0" y="318135"/>
                    </a:cubicBezTo>
                    <a:cubicBezTo>
                      <a:pt x="0" y="408623"/>
                      <a:pt x="28575" y="487680"/>
                      <a:pt x="83820" y="544830"/>
                    </a:cubicBezTo>
                    <a:cubicBezTo>
                      <a:pt x="140017" y="603885"/>
                      <a:pt x="219075" y="634365"/>
                      <a:pt x="311467" y="634365"/>
                    </a:cubicBezTo>
                    <a:cubicBezTo>
                      <a:pt x="360045" y="634365"/>
                      <a:pt x="408622" y="623888"/>
                      <a:pt x="452438" y="603885"/>
                    </a:cubicBezTo>
                    <a:cubicBezTo>
                      <a:pt x="497205" y="582930"/>
                      <a:pt x="535305" y="553403"/>
                      <a:pt x="565785" y="515303"/>
                    </a:cubicBezTo>
                    <a:lnTo>
                      <a:pt x="568643" y="511493"/>
                    </a:lnTo>
                    <a:lnTo>
                      <a:pt x="493395" y="435293"/>
                    </a:lnTo>
                    <a:lnTo>
                      <a:pt x="489585" y="440055"/>
                    </a:lnTo>
                    <a:cubicBezTo>
                      <a:pt x="448628" y="487680"/>
                      <a:pt x="388620" y="514350"/>
                      <a:pt x="324803" y="514350"/>
                    </a:cubicBezTo>
                    <a:cubicBezTo>
                      <a:pt x="214313" y="514350"/>
                      <a:pt x="153353" y="467678"/>
                      <a:pt x="139065" y="371475"/>
                    </a:cubicBezTo>
                    <a:lnTo>
                      <a:pt x="576263" y="371475"/>
                    </a:lnTo>
                    <a:lnTo>
                      <a:pt x="576263" y="366713"/>
                    </a:lnTo>
                    <a:cubicBezTo>
                      <a:pt x="577215" y="324803"/>
                      <a:pt x="577215" y="309563"/>
                      <a:pt x="577215" y="287655"/>
                    </a:cubicBezTo>
                    <a:cubicBezTo>
                      <a:pt x="577215" y="210503"/>
                      <a:pt x="551497" y="139065"/>
                      <a:pt x="503872" y="85725"/>
                    </a:cubicBezTo>
                    <a:cubicBezTo>
                      <a:pt x="452438" y="29528"/>
                      <a:pt x="381953" y="0"/>
                      <a:pt x="299085" y="0"/>
                    </a:cubicBezTo>
                    <a:close/>
                    <a:moveTo>
                      <a:pt x="137160" y="268605"/>
                    </a:moveTo>
                    <a:cubicBezTo>
                      <a:pt x="150495" y="172403"/>
                      <a:pt x="204788" y="125730"/>
                      <a:pt x="300990" y="125730"/>
                    </a:cubicBezTo>
                    <a:cubicBezTo>
                      <a:pt x="383858" y="125730"/>
                      <a:pt x="441960" y="182880"/>
                      <a:pt x="446722" y="268605"/>
                    </a:cubicBezTo>
                    <a:lnTo>
                      <a:pt x="137160" y="268605"/>
                    </a:lnTo>
                    <a:close/>
                  </a:path>
                </a:pathLst>
              </a:custGeom>
              <a:solidFill>
                <a:srgbClr val="00B8EB"/>
              </a:solidFill>
              <a:ln w="9525" cap="flat">
                <a:noFill/>
                <a:prstDash val="solid"/>
                <a:miter/>
              </a:ln>
            </p:spPr>
            <p:txBody>
              <a:bodyPr rtlCol="0" anchor="ctr"/>
              <a:lstStyle/>
              <a:p>
                <a:endParaRPr lang="en-US"/>
              </a:p>
            </p:txBody>
          </p:sp>
          <p:sp>
            <p:nvSpPr>
              <p:cNvPr id="70" name="Forma libre 69">
                <a:extLst>
                  <a:ext uri="{FF2B5EF4-FFF2-40B4-BE49-F238E27FC236}">
                    <a16:creationId xmlns:a16="http://schemas.microsoft.com/office/drawing/2014/main" id="{47F838D8-2FDB-79F9-FA22-649596F0FE36}"/>
                  </a:ext>
                </a:extLst>
              </p:cNvPr>
              <p:cNvSpPr/>
              <p:nvPr/>
            </p:nvSpPr>
            <p:spPr>
              <a:xfrm>
                <a:off x="2718864" y="2254567"/>
                <a:ext cx="634364" cy="634365"/>
              </a:xfrm>
              <a:custGeom>
                <a:avLst/>
                <a:gdLst>
                  <a:gd name="connsiteX0" fmla="*/ 317182 w 634364"/>
                  <a:gd name="connsiteY0" fmla="*/ 0 h 634365"/>
                  <a:gd name="connsiteX1" fmla="*/ 0 w 634364"/>
                  <a:gd name="connsiteY1" fmla="*/ 317183 h 634365"/>
                  <a:gd name="connsiteX2" fmla="*/ 317182 w 634364"/>
                  <a:gd name="connsiteY2" fmla="*/ 634365 h 634365"/>
                  <a:gd name="connsiteX3" fmla="*/ 634365 w 634364"/>
                  <a:gd name="connsiteY3" fmla="*/ 317183 h 634365"/>
                  <a:gd name="connsiteX4" fmla="*/ 317182 w 634364"/>
                  <a:gd name="connsiteY4" fmla="*/ 0 h 634365"/>
                  <a:gd name="connsiteX5" fmla="*/ 317182 w 634364"/>
                  <a:gd name="connsiteY5" fmla="*/ 508635 h 634365"/>
                  <a:gd name="connsiteX6" fmla="*/ 125730 w 634364"/>
                  <a:gd name="connsiteY6" fmla="*/ 317183 h 634365"/>
                  <a:gd name="connsiteX7" fmla="*/ 317182 w 634364"/>
                  <a:gd name="connsiteY7" fmla="*/ 125730 h 634365"/>
                  <a:gd name="connsiteX8" fmla="*/ 508635 w 634364"/>
                  <a:gd name="connsiteY8" fmla="*/ 317183 h 634365"/>
                  <a:gd name="connsiteX9" fmla="*/ 317182 w 634364"/>
                  <a:gd name="connsiteY9" fmla="*/ 508635 h 63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364" h="634365">
                    <a:moveTo>
                      <a:pt x="317182" y="0"/>
                    </a:moveTo>
                    <a:cubicBezTo>
                      <a:pt x="141922" y="0"/>
                      <a:pt x="0" y="142875"/>
                      <a:pt x="0" y="317183"/>
                    </a:cubicBezTo>
                    <a:cubicBezTo>
                      <a:pt x="0" y="492443"/>
                      <a:pt x="142875" y="634365"/>
                      <a:pt x="317182" y="634365"/>
                    </a:cubicBezTo>
                    <a:cubicBezTo>
                      <a:pt x="492442" y="634365"/>
                      <a:pt x="634365" y="491490"/>
                      <a:pt x="634365" y="317183"/>
                    </a:cubicBezTo>
                    <a:cubicBezTo>
                      <a:pt x="634365" y="141923"/>
                      <a:pt x="492442" y="0"/>
                      <a:pt x="317182" y="0"/>
                    </a:cubicBezTo>
                    <a:close/>
                    <a:moveTo>
                      <a:pt x="317182" y="508635"/>
                    </a:moveTo>
                    <a:cubicBezTo>
                      <a:pt x="211455" y="508635"/>
                      <a:pt x="125730" y="422910"/>
                      <a:pt x="125730" y="317183"/>
                    </a:cubicBezTo>
                    <a:cubicBezTo>
                      <a:pt x="125730" y="211455"/>
                      <a:pt x="211455" y="125730"/>
                      <a:pt x="317182" y="125730"/>
                    </a:cubicBezTo>
                    <a:cubicBezTo>
                      <a:pt x="422910" y="125730"/>
                      <a:pt x="508635" y="211455"/>
                      <a:pt x="508635" y="317183"/>
                    </a:cubicBezTo>
                    <a:cubicBezTo>
                      <a:pt x="508635" y="422910"/>
                      <a:pt x="422910" y="508635"/>
                      <a:pt x="317182" y="508635"/>
                    </a:cubicBezTo>
                    <a:close/>
                  </a:path>
                </a:pathLst>
              </a:custGeom>
              <a:solidFill>
                <a:srgbClr val="00B8EB"/>
              </a:solidFill>
              <a:ln w="9525" cap="flat">
                <a:noFill/>
                <a:prstDash val="solid"/>
                <a:miter/>
              </a:ln>
            </p:spPr>
            <p:txBody>
              <a:bodyPr rtlCol="0" anchor="ctr"/>
              <a:lstStyle/>
              <a:p>
                <a:endParaRPr lang="en-US"/>
              </a:p>
            </p:txBody>
          </p:sp>
          <p:sp>
            <p:nvSpPr>
              <p:cNvPr id="71" name="Forma libre 70">
                <a:extLst>
                  <a:ext uri="{FF2B5EF4-FFF2-40B4-BE49-F238E27FC236}">
                    <a16:creationId xmlns:a16="http://schemas.microsoft.com/office/drawing/2014/main" id="{5DC2B857-427A-A6BC-97F5-D30583BF49FE}"/>
                  </a:ext>
                </a:extLst>
              </p:cNvPr>
              <p:cNvSpPr/>
              <p:nvPr/>
            </p:nvSpPr>
            <p:spPr>
              <a:xfrm>
                <a:off x="442389" y="2252662"/>
                <a:ext cx="584835" cy="835342"/>
              </a:xfrm>
              <a:custGeom>
                <a:avLst/>
                <a:gdLst>
                  <a:gd name="connsiteX0" fmla="*/ 314325 w 584835"/>
                  <a:gd name="connsiteY0" fmla="*/ 0 h 835342"/>
                  <a:gd name="connsiteX1" fmla="*/ 114300 w 584835"/>
                  <a:gd name="connsiteY1" fmla="*/ 130492 h 835342"/>
                  <a:gd name="connsiteX2" fmla="*/ 109538 w 584835"/>
                  <a:gd name="connsiteY2" fmla="*/ 130492 h 835342"/>
                  <a:gd name="connsiteX3" fmla="*/ 106680 w 584835"/>
                  <a:gd name="connsiteY3" fmla="*/ 16192 h 835342"/>
                  <a:gd name="connsiteX4" fmla="*/ 0 w 584835"/>
                  <a:gd name="connsiteY4" fmla="*/ 16192 h 835342"/>
                  <a:gd name="connsiteX5" fmla="*/ 0 w 584835"/>
                  <a:gd name="connsiteY5" fmla="*/ 835343 h 835342"/>
                  <a:gd name="connsiteX6" fmla="*/ 127635 w 584835"/>
                  <a:gd name="connsiteY6" fmla="*/ 835343 h 835342"/>
                  <a:gd name="connsiteX7" fmla="*/ 127635 w 584835"/>
                  <a:gd name="connsiteY7" fmla="*/ 509588 h 835342"/>
                  <a:gd name="connsiteX8" fmla="*/ 131445 w 584835"/>
                  <a:gd name="connsiteY8" fmla="*/ 509588 h 835342"/>
                  <a:gd name="connsiteX9" fmla="*/ 196215 w 584835"/>
                  <a:gd name="connsiteY9" fmla="*/ 596265 h 835342"/>
                  <a:gd name="connsiteX10" fmla="*/ 320040 w 584835"/>
                  <a:gd name="connsiteY10" fmla="*/ 636270 h 835342"/>
                  <a:gd name="connsiteX11" fmla="*/ 508635 w 584835"/>
                  <a:gd name="connsiteY11" fmla="*/ 547688 h 835342"/>
                  <a:gd name="connsiteX12" fmla="*/ 584835 w 584835"/>
                  <a:gd name="connsiteY12" fmla="*/ 317183 h 835342"/>
                  <a:gd name="connsiteX13" fmla="*/ 508635 w 584835"/>
                  <a:gd name="connsiteY13" fmla="*/ 88583 h 835342"/>
                  <a:gd name="connsiteX14" fmla="*/ 314325 w 584835"/>
                  <a:gd name="connsiteY14" fmla="*/ 0 h 835342"/>
                  <a:gd name="connsiteX15" fmla="*/ 291465 w 584835"/>
                  <a:gd name="connsiteY15" fmla="*/ 515303 h 835342"/>
                  <a:gd name="connsiteX16" fmla="*/ 172403 w 584835"/>
                  <a:gd name="connsiteY16" fmla="*/ 457200 h 835342"/>
                  <a:gd name="connsiteX17" fmla="*/ 130493 w 584835"/>
                  <a:gd name="connsiteY17" fmla="*/ 320040 h 835342"/>
                  <a:gd name="connsiteX18" fmla="*/ 174308 w 584835"/>
                  <a:gd name="connsiteY18" fmla="*/ 180023 h 835342"/>
                  <a:gd name="connsiteX19" fmla="*/ 295275 w 584835"/>
                  <a:gd name="connsiteY19" fmla="*/ 121920 h 835342"/>
                  <a:gd name="connsiteX20" fmla="*/ 409575 w 584835"/>
                  <a:gd name="connsiteY20" fmla="*/ 177165 h 835342"/>
                  <a:gd name="connsiteX21" fmla="*/ 453390 w 584835"/>
                  <a:gd name="connsiteY21" fmla="*/ 320992 h 835342"/>
                  <a:gd name="connsiteX22" fmla="*/ 291465 w 584835"/>
                  <a:gd name="connsiteY22" fmla="*/ 515303 h 83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4835" h="835342">
                    <a:moveTo>
                      <a:pt x="314325" y="0"/>
                    </a:moveTo>
                    <a:cubicBezTo>
                      <a:pt x="222885" y="0"/>
                      <a:pt x="155258" y="43815"/>
                      <a:pt x="114300" y="130492"/>
                    </a:cubicBezTo>
                    <a:lnTo>
                      <a:pt x="109538" y="130492"/>
                    </a:lnTo>
                    <a:lnTo>
                      <a:pt x="106680" y="16192"/>
                    </a:lnTo>
                    <a:lnTo>
                      <a:pt x="0" y="16192"/>
                    </a:lnTo>
                    <a:lnTo>
                      <a:pt x="0" y="835343"/>
                    </a:lnTo>
                    <a:lnTo>
                      <a:pt x="127635" y="835343"/>
                    </a:lnTo>
                    <a:lnTo>
                      <a:pt x="127635" y="509588"/>
                    </a:lnTo>
                    <a:lnTo>
                      <a:pt x="131445" y="509588"/>
                    </a:lnTo>
                    <a:cubicBezTo>
                      <a:pt x="147638" y="545783"/>
                      <a:pt x="169545" y="575310"/>
                      <a:pt x="196215" y="596265"/>
                    </a:cubicBezTo>
                    <a:cubicBezTo>
                      <a:pt x="230505" y="622935"/>
                      <a:pt x="272415" y="636270"/>
                      <a:pt x="320040" y="636270"/>
                    </a:cubicBezTo>
                    <a:cubicBezTo>
                      <a:pt x="393383" y="636270"/>
                      <a:pt x="460058" y="604838"/>
                      <a:pt x="508635" y="547688"/>
                    </a:cubicBezTo>
                    <a:cubicBezTo>
                      <a:pt x="558165" y="489585"/>
                      <a:pt x="584835" y="407670"/>
                      <a:pt x="584835" y="317183"/>
                    </a:cubicBezTo>
                    <a:cubicBezTo>
                      <a:pt x="584835" y="227648"/>
                      <a:pt x="557213" y="145733"/>
                      <a:pt x="508635" y="88583"/>
                    </a:cubicBezTo>
                    <a:cubicBezTo>
                      <a:pt x="460058" y="32385"/>
                      <a:pt x="390525" y="0"/>
                      <a:pt x="314325" y="0"/>
                    </a:cubicBezTo>
                    <a:close/>
                    <a:moveTo>
                      <a:pt x="291465" y="515303"/>
                    </a:moveTo>
                    <a:cubicBezTo>
                      <a:pt x="242888" y="515303"/>
                      <a:pt x="200978" y="495300"/>
                      <a:pt x="172403" y="457200"/>
                    </a:cubicBezTo>
                    <a:cubicBezTo>
                      <a:pt x="145733" y="421958"/>
                      <a:pt x="130493" y="373380"/>
                      <a:pt x="130493" y="320040"/>
                    </a:cubicBezTo>
                    <a:cubicBezTo>
                      <a:pt x="130493" y="265748"/>
                      <a:pt x="145733" y="216217"/>
                      <a:pt x="174308" y="180023"/>
                    </a:cubicBezTo>
                    <a:cubicBezTo>
                      <a:pt x="203835" y="141923"/>
                      <a:pt x="245745" y="121920"/>
                      <a:pt x="295275" y="121920"/>
                    </a:cubicBezTo>
                    <a:cubicBezTo>
                      <a:pt x="340995" y="121920"/>
                      <a:pt x="381000" y="140970"/>
                      <a:pt x="409575" y="177165"/>
                    </a:cubicBezTo>
                    <a:cubicBezTo>
                      <a:pt x="438150" y="213360"/>
                      <a:pt x="453390" y="262890"/>
                      <a:pt x="453390" y="320992"/>
                    </a:cubicBezTo>
                    <a:cubicBezTo>
                      <a:pt x="452438" y="437198"/>
                      <a:pt x="387668" y="515303"/>
                      <a:pt x="291465" y="515303"/>
                    </a:cubicBezTo>
                    <a:close/>
                  </a:path>
                </a:pathLst>
              </a:custGeom>
              <a:solidFill>
                <a:srgbClr val="00B8EB"/>
              </a:solidFill>
              <a:ln w="9525" cap="flat">
                <a:noFill/>
                <a:prstDash val="solid"/>
                <a:miter/>
              </a:ln>
            </p:spPr>
            <p:txBody>
              <a:bodyPr rtlCol="0" anchor="ctr"/>
              <a:lstStyle/>
              <a:p>
                <a:endParaRPr lang="en-US"/>
              </a:p>
            </p:txBody>
          </p:sp>
          <p:sp>
            <p:nvSpPr>
              <p:cNvPr id="72" name="Forma libre 71">
                <a:extLst>
                  <a:ext uri="{FF2B5EF4-FFF2-40B4-BE49-F238E27FC236}">
                    <a16:creationId xmlns:a16="http://schemas.microsoft.com/office/drawing/2014/main" id="{4556A94B-9470-DDC9-4ADA-C23D84ACAB13}"/>
                  </a:ext>
                </a:extLst>
              </p:cNvPr>
              <p:cNvSpPr/>
              <p:nvPr/>
            </p:nvSpPr>
            <p:spPr>
              <a:xfrm>
                <a:off x="1785414" y="2269807"/>
                <a:ext cx="320992" cy="603884"/>
              </a:xfrm>
              <a:custGeom>
                <a:avLst/>
                <a:gdLst>
                  <a:gd name="connsiteX0" fmla="*/ 120967 w 320992"/>
                  <a:gd name="connsiteY0" fmla="*/ 109538 h 603884"/>
                  <a:gd name="connsiteX1" fmla="*/ 117158 w 320992"/>
                  <a:gd name="connsiteY1" fmla="*/ 109538 h 603884"/>
                  <a:gd name="connsiteX2" fmla="*/ 109538 w 320992"/>
                  <a:gd name="connsiteY2" fmla="*/ 952 h 603884"/>
                  <a:gd name="connsiteX3" fmla="*/ 0 w 320992"/>
                  <a:gd name="connsiteY3" fmla="*/ 952 h 603884"/>
                  <a:gd name="connsiteX4" fmla="*/ 0 w 320992"/>
                  <a:gd name="connsiteY4" fmla="*/ 603885 h 603884"/>
                  <a:gd name="connsiteX5" fmla="*/ 130492 w 320992"/>
                  <a:gd name="connsiteY5" fmla="*/ 603885 h 603884"/>
                  <a:gd name="connsiteX6" fmla="*/ 130492 w 320992"/>
                  <a:gd name="connsiteY6" fmla="*/ 255270 h 603884"/>
                  <a:gd name="connsiteX7" fmla="*/ 237173 w 320992"/>
                  <a:gd name="connsiteY7" fmla="*/ 141922 h 603884"/>
                  <a:gd name="connsiteX8" fmla="*/ 320992 w 320992"/>
                  <a:gd name="connsiteY8" fmla="*/ 141922 h 603884"/>
                  <a:gd name="connsiteX9" fmla="*/ 320992 w 320992"/>
                  <a:gd name="connsiteY9" fmla="*/ 0 h 603884"/>
                  <a:gd name="connsiteX10" fmla="*/ 279083 w 320992"/>
                  <a:gd name="connsiteY10" fmla="*/ 0 h 603884"/>
                  <a:gd name="connsiteX11" fmla="*/ 120967 w 320992"/>
                  <a:gd name="connsiteY11" fmla="*/ 109538 h 60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992" h="603884">
                    <a:moveTo>
                      <a:pt x="120967" y="109538"/>
                    </a:moveTo>
                    <a:lnTo>
                      <a:pt x="117158" y="109538"/>
                    </a:lnTo>
                    <a:lnTo>
                      <a:pt x="109538" y="952"/>
                    </a:lnTo>
                    <a:lnTo>
                      <a:pt x="0" y="952"/>
                    </a:lnTo>
                    <a:lnTo>
                      <a:pt x="0" y="603885"/>
                    </a:lnTo>
                    <a:lnTo>
                      <a:pt x="130492" y="603885"/>
                    </a:lnTo>
                    <a:lnTo>
                      <a:pt x="130492" y="255270"/>
                    </a:lnTo>
                    <a:cubicBezTo>
                      <a:pt x="130492" y="176213"/>
                      <a:pt x="162878" y="141922"/>
                      <a:pt x="237173" y="141922"/>
                    </a:cubicBezTo>
                    <a:lnTo>
                      <a:pt x="320992" y="141922"/>
                    </a:lnTo>
                    <a:lnTo>
                      <a:pt x="320992" y="0"/>
                    </a:lnTo>
                    <a:lnTo>
                      <a:pt x="279083" y="0"/>
                    </a:lnTo>
                    <a:cubicBezTo>
                      <a:pt x="195263" y="0"/>
                      <a:pt x="142875" y="36195"/>
                      <a:pt x="120967" y="109538"/>
                    </a:cubicBezTo>
                    <a:close/>
                  </a:path>
                </a:pathLst>
              </a:custGeom>
              <a:solidFill>
                <a:srgbClr val="00B8EB"/>
              </a:solidFill>
              <a:ln w="9525" cap="flat">
                <a:noFill/>
                <a:prstDash val="solid"/>
                <a:miter/>
              </a:ln>
            </p:spPr>
            <p:txBody>
              <a:bodyPr rtlCol="0" anchor="ctr"/>
              <a:lstStyle/>
              <a:p>
                <a:endParaRPr lang="en-US"/>
              </a:p>
            </p:txBody>
          </p:sp>
          <p:sp>
            <p:nvSpPr>
              <p:cNvPr id="73" name="Forma libre 72">
                <a:extLst>
                  <a:ext uri="{FF2B5EF4-FFF2-40B4-BE49-F238E27FC236}">
                    <a16:creationId xmlns:a16="http://schemas.microsoft.com/office/drawing/2014/main" id="{35A4B694-B981-E46D-504F-D8D46B61F042}"/>
                  </a:ext>
                </a:extLst>
              </p:cNvPr>
              <p:cNvSpPr/>
              <p:nvPr/>
            </p:nvSpPr>
            <p:spPr>
              <a:xfrm>
                <a:off x="2134981" y="2251710"/>
                <a:ext cx="519112" cy="635317"/>
              </a:xfrm>
              <a:custGeom>
                <a:avLst/>
                <a:gdLst>
                  <a:gd name="connsiteX0" fmla="*/ 263843 w 519112"/>
                  <a:gd name="connsiteY0" fmla="*/ 102870 h 635317"/>
                  <a:gd name="connsiteX1" fmla="*/ 415290 w 519112"/>
                  <a:gd name="connsiteY1" fmla="*/ 206692 h 635317"/>
                  <a:gd name="connsiteX2" fmla="*/ 417195 w 519112"/>
                  <a:gd name="connsiteY2" fmla="*/ 211455 h 635317"/>
                  <a:gd name="connsiteX3" fmla="*/ 519113 w 519112"/>
                  <a:gd name="connsiteY3" fmla="*/ 173355 h 635317"/>
                  <a:gd name="connsiteX4" fmla="*/ 517208 w 519112"/>
                  <a:gd name="connsiteY4" fmla="*/ 168592 h 635317"/>
                  <a:gd name="connsiteX5" fmla="*/ 421005 w 519112"/>
                  <a:gd name="connsiteY5" fmla="*/ 43815 h 635317"/>
                  <a:gd name="connsiteX6" fmla="*/ 266700 w 519112"/>
                  <a:gd name="connsiteY6" fmla="*/ 0 h 635317"/>
                  <a:gd name="connsiteX7" fmla="*/ 118110 w 519112"/>
                  <a:gd name="connsiteY7" fmla="*/ 49530 h 635317"/>
                  <a:gd name="connsiteX8" fmla="*/ 49530 w 519112"/>
                  <a:gd name="connsiteY8" fmla="*/ 186690 h 635317"/>
                  <a:gd name="connsiteX9" fmla="*/ 104775 w 519112"/>
                  <a:gd name="connsiteY9" fmla="*/ 313373 h 635317"/>
                  <a:gd name="connsiteX10" fmla="*/ 239078 w 519112"/>
                  <a:gd name="connsiteY10" fmla="*/ 377190 h 635317"/>
                  <a:gd name="connsiteX11" fmla="*/ 252413 w 519112"/>
                  <a:gd name="connsiteY11" fmla="*/ 380048 h 635317"/>
                  <a:gd name="connsiteX12" fmla="*/ 347663 w 519112"/>
                  <a:gd name="connsiteY12" fmla="*/ 407670 h 635317"/>
                  <a:gd name="connsiteX13" fmla="*/ 385763 w 519112"/>
                  <a:gd name="connsiteY13" fmla="*/ 461010 h 635317"/>
                  <a:gd name="connsiteX14" fmla="*/ 274320 w 519112"/>
                  <a:gd name="connsiteY14" fmla="*/ 528638 h 635317"/>
                  <a:gd name="connsiteX15" fmla="*/ 97155 w 519112"/>
                  <a:gd name="connsiteY15" fmla="*/ 426720 h 635317"/>
                  <a:gd name="connsiteX16" fmla="*/ 94298 w 519112"/>
                  <a:gd name="connsiteY16" fmla="*/ 421957 h 635317"/>
                  <a:gd name="connsiteX17" fmla="*/ 0 w 519112"/>
                  <a:gd name="connsiteY17" fmla="*/ 473392 h 635317"/>
                  <a:gd name="connsiteX18" fmla="*/ 1905 w 519112"/>
                  <a:gd name="connsiteY18" fmla="*/ 478155 h 635317"/>
                  <a:gd name="connsiteX19" fmla="*/ 107633 w 519112"/>
                  <a:gd name="connsiteY19" fmla="*/ 593407 h 635317"/>
                  <a:gd name="connsiteX20" fmla="*/ 273368 w 519112"/>
                  <a:gd name="connsiteY20" fmla="*/ 635318 h 635317"/>
                  <a:gd name="connsiteX21" fmla="*/ 441960 w 519112"/>
                  <a:gd name="connsiteY21" fmla="*/ 589598 h 635317"/>
                  <a:gd name="connsiteX22" fmla="*/ 515303 w 519112"/>
                  <a:gd name="connsiteY22" fmla="*/ 457200 h 635317"/>
                  <a:gd name="connsiteX23" fmla="*/ 450533 w 519112"/>
                  <a:gd name="connsiteY23" fmla="*/ 334328 h 635317"/>
                  <a:gd name="connsiteX24" fmla="*/ 310515 w 519112"/>
                  <a:gd name="connsiteY24" fmla="*/ 278130 h 635317"/>
                  <a:gd name="connsiteX25" fmla="*/ 166688 w 519112"/>
                  <a:gd name="connsiteY25" fmla="*/ 179070 h 635317"/>
                  <a:gd name="connsiteX26" fmla="*/ 263843 w 519112"/>
                  <a:gd name="connsiteY26" fmla="*/ 102870 h 63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112" h="635317">
                    <a:moveTo>
                      <a:pt x="263843" y="102870"/>
                    </a:moveTo>
                    <a:cubicBezTo>
                      <a:pt x="335280" y="102870"/>
                      <a:pt x="390525" y="140970"/>
                      <a:pt x="415290" y="206692"/>
                    </a:cubicBezTo>
                    <a:lnTo>
                      <a:pt x="417195" y="211455"/>
                    </a:lnTo>
                    <a:lnTo>
                      <a:pt x="519113" y="173355"/>
                    </a:lnTo>
                    <a:lnTo>
                      <a:pt x="517208" y="168592"/>
                    </a:lnTo>
                    <a:cubicBezTo>
                      <a:pt x="495300" y="115252"/>
                      <a:pt x="462915" y="73342"/>
                      <a:pt x="421005" y="43815"/>
                    </a:cubicBezTo>
                    <a:cubicBezTo>
                      <a:pt x="378143" y="14288"/>
                      <a:pt x="325755" y="0"/>
                      <a:pt x="266700" y="0"/>
                    </a:cubicBezTo>
                    <a:cubicBezTo>
                      <a:pt x="212408" y="0"/>
                      <a:pt x="158115" y="18098"/>
                      <a:pt x="118110" y="49530"/>
                    </a:cubicBezTo>
                    <a:cubicBezTo>
                      <a:pt x="74295" y="83820"/>
                      <a:pt x="49530" y="133350"/>
                      <a:pt x="49530" y="186690"/>
                    </a:cubicBezTo>
                    <a:cubicBezTo>
                      <a:pt x="49530" y="238125"/>
                      <a:pt x="68580" y="280988"/>
                      <a:pt x="104775" y="313373"/>
                    </a:cubicBezTo>
                    <a:cubicBezTo>
                      <a:pt x="136208" y="340995"/>
                      <a:pt x="180022" y="361950"/>
                      <a:pt x="239078" y="377190"/>
                    </a:cubicBezTo>
                    <a:cubicBezTo>
                      <a:pt x="243840" y="378142"/>
                      <a:pt x="247650" y="379095"/>
                      <a:pt x="252413" y="380048"/>
                    </a:cubicBezTo>
                    <a:cubicBezTo>
                      <a:pt x="288608" y="387667"/>
                      <a:pt x="322897" y="395288"/>
                      <a:pt x="347663" y="407670"/>
                    </a:cubicBezTo>
                    <a:cubicBezTo>
                      <a:pt x="373380" y="421005"/>
                      <a:pt x="385763" y="437198"/>
                      <a:pt x="385763" y="461010"/>
                    </a:cubicBezTo>
                    <a:cubicBezTo>
                      <a:pt x="385763" y="507682"/>
                      <a:pt x="329565" y="528638"/>
                      <a:pt x="274320" y="528638"/>
                    </a:cubicBezTo>
                    <a:cubicBezTo>
                      <a:pt x="200978" y="528638"/>
                      <a:pt x="133350" y="489585"/>
                      <a:pt x="97155" y="426720"/>
                    </a:cubicBezTo>
                    <a:lnTo>
                      <a:pt x="94298" y="421957"/>
                    </a:lnTo>
                    <a:lnTo>
                      <a:pt x="0" y="473392"/>
                    </a:lnTo>
                    <a:lnTo>
                      <a:pt x="1905" y="478155"/>
                    </a:lnTo>
                    <a:cubicBezTo>
                      <a:pt x="23813" y="525780"/>
                      <a:pt x="60960" y="565785"/>
                      <a:pt x="107633" y="593407"/>
                    </a:cubicBezTo>
                    <a:cubicBezTo>
                      <a:pt x="155258" y="621030"/>
                      <a:pt x="212408" y="635318"/>
                      <a:pt x="273368" y="635318"/>
                    </a:cubicBezTo>
                    <a:cubicBezTo>
                      <a:pt x="339090" y="635318"/>
                      <a:pt x="398145" y="619125"/>
                      <a:pt x="441960" y="589598"/>
                    </a:cubicBezTo>
                    <a:cubicBezTo>
                      <a:pt x="489585" y="557213"/>
                      <a:pt x="515303" y="511492"/>
                      <a:pt x="515303" y="457200"/>
                    </a:cubicBezTo>
                    <a:cubicBezTo>
                      <a:pt x="516255" y="405765"/>
                      <a:pt x="494347" y="364807"/>
                      <a:pt x="450533" y="334328"/>
                    </a:cubicBezTo>
                    <a:cubicBezTo>
                      <a:pt x="409575" y="305753"/>
                      <a:pt x="354330" y="288607"/>
                      <a:pt x="310515" y="278130"/>
                    </a:cubicBezTo>
                    <a:cubicBezTo>
                      <a:pt x="242888" y="259080"/>
                      <a:pt x="166688" y="238125"/>
                      <a:pt x="166688" y="179070"/>
                    </a:cubicBezTo>
                    <a:cubicBezTo>
                      <a:pt x="168593" y="141923"/>
                      <a:pt x="203835" y="102870"/>
                      <a:pt x="263843" y="102870"/>
                    </a:cubicBezTo>
                    <a:close/>
                  </a:path>
                </a:pathLst>
              </a:custGeom>
              <a:solidFill>
                <a:srgbClr val="00B8EB"/>
              </a:solidFill>
              <a:ln w="9525" cap="flat">
                <a:noFill/>
                <a:prstDash val="solid"/>
                <a:miter/>
              </a:ln>
            </p:spPr>
            <p:txBody>
              <a:bodyPr rtlCol="0" anchor="ctr"/>
              <a:lstStyle/>
              <a:p>
                <a:endParaRPr lang="en-US"/>
              </a:p>
            </p:txBody>
          </p:sp>
          <p:sp>
            <p:nvSpPr>
              <p:cNvPr id="74" name="Forma libre 73">
                <a:extLst>
                  <a:ext uri="{FF2B5EF4-FFF2-40B4-BE49-F238E27FC236}">
                    <a16:creationId xmlns:a16="http://schemas.microsoft.com/office/drawing/2014/main" id="{8CFE2A0F-9A9B-5257-441F-BD298220E2A6}"/>
                  </a:ext>
                </a:extLst>
              </p:cNvPr>
              <p:cNvSpPr/>
              <p:nvPr/>
            </p:nvSpPr>
            <p:spPr>
              <a:xfrm>
                <a:off x="3438002" y="2254567"/>
                <a:ext cx="528637" cy="620077"/>
              </a:xfrm>
              <a:custGeom>
                <a:avLst/>
                <a:gdLst>
                  <a:gd name="connsiteX0" fmla="*/ 325755 w 528637"/>
                  <a:gd name="connsiteY0" fmla="*/ 0 h 620077"/>
                  <a:gd name="connsiteX1" fmla="*/ 201930 w 528637"/>
                  <a:gd name="connsiteY1" fmla="*/ 39053 h 620077"/>
                  <a:gd name="connsiteX2" fmla="*/ 126682 w 528637"/>
                  <a:gd name="connsiteY2" fmla="*/ 130493 h 620077"/>
                  <a:gd name="connsiteX3" fmla="*/ 120967 w 528637"/>
                  <a:gd name="connsiteY3" fmla="*/ 130493 h 620077"/>
                  <a:gd name="connsiteX4" fmla="*/ 120967 w 528637"/>
                  <a:gd name="connsiteY4" fmla="*/ 16193 h 620077"/>
                  <a:gd name="connsiteX5" fmla="*/ 0 w 528637"/>
                  <a:gd name="connsiteY5" fmla="*/ 16193 h 620077"/>
                  <a:gd name="connsiteX6" fmla="*/ 0 w 528637"/>
                  <a:gd name="connsiteY6" fmla="*/ 619125 h 620077"/>
                  <a:gd name="connsiteX7" fmla="*/ 131445 w 528637"/>
                  <a:gd name="connsiteY7" fmla="*/ 619125 h 620077"/>
                  <a:gd name="connsiteX8" fmla="*/ 131445 w 528637"/>
                  <a:gd name="connsiteY8" fmla="*/ 282893 h 620077"/>
                  <a:gd name="connsiteX9" fmla="*/ 166688 w 528637"/>
                  <a:gd name="connsiteY9" fmla="*/ 179070 h 620077"/>
                  <a:gd name="connsiteX10" fmla="*/ 282892 w 528637"/>
                  <a:gd name="connsiteY10" fmla="*/ 114300 h 620077"/>
                  <a:gd name="connsiteX11" fmla="*/ 371475 w 528637"/>
                  <a:gd name="connsiteY11" fmla="*/ 150495 h 620077"/>
                  <a:gd name="connsiteX12" fmla="*/ 398145 w 528637"/>
                  <a:gd name="connsiteY12" fmla="*/ 258128 h 620077"/>
                  <a:gd name="connsiteX13" fmla="*/ 398145 w 528637"/>
                  <a:gd name="connsiteY13" fmla="*/ 620078 h 620077"/>
                  <a:gd name="connsiteX14" fmla="*/ 528638 w 528637"/>
                  <a:gd name="connsiteY14" fmla="*/ 620078 h 620077"/>
                  <a:gd name="connsiteX15" fmla="*/ 528638 w 528637"/>
                  <a:gd name="connsiteY15" fmla="*/ 240983 h 620077"/>
                  <a:gd name="connsiteX16" fmla="*/ 477202 w 528637"/>
                  <a:gd name="connsiteY16" fmla="*/ 64770 h 620077"/>
                  <a:gd name="connsiteX17" fmla="*/ 325755 w 528637"/>
                  <a:gd name="connsiteY17" fmla="*/ 0 h 62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637" h="620077">
                    <a:moveTo>
                      <a:pt x="325755" y="0"/>
                    </a:moveTo>
                    <a:cubicBezTo>
                      <a:pt x="280035" y="0"/>
                      <a:pt x="237172" y="13335"/>
                      <a:pt x="201930" y="39053"/>
                    </a:cubicBezTo>
                    <a:cubicBezTo>
                      <a:pt x="169545" y="61913"/>
                      <a:pt x="143827" y="93345"/>
                      <a:pt x="126682" y="130493"/>
                    </a:cubicBezTo>
                    <a:lnTo>
                      <a:pt x="120967" y="130493"/>
                    </a:lnTo>
                    <a:lnTo>
                      <a:pt x="120967" y="16193"/>
                    </a:lnTo>
                    <a:lnTo>
                      <a:pt x="0" y="16193"/>
                    </a:lnTo>
                    <a:lnTo>
                      <a:pt x="0" y="619125"/>
                    </a:lnTo>
                    <a:lnTo>
                      <a:pt x="131445" y="619125"/>
                    </a:lnTo>
                    <a:lnTo>
                      <a:pt x="131445" y="282893"/>
                    </a:lnTo>
                    <a:cubicBezTo>
                      <a:pt x="131445" y="257175"/>
                      <a:pt x="141922" y="215265"/>
                      <a:pt x="166688" y="179070"/>
                    </a:cubicBezTo>
                    <a:cubicBezTo>
                      <a:pt x="186690" y="149543"/>
                      <a:pt x="222885" y="114300"/>
                      <a:pt x="282892" y="114300"/>
                    </a:cubicBezTo>
                    <a:cubicBezTo>
                      <a:pt x="323850" y="114300"/>
                      <a:pt x="352425" y="125730"/>
                      <a:pt x="371475" y="150495"/>
                    </a:cubicBezTo>
                    <a:cubicBezTo>
                      <a:pt x="389572" y="174308"/>
                      <a:pt x="398145" y="208598"/>
                      <a:pt x="398145" y="258128"/>
                    </a:cubicBezTo>
                    <a:lnTo>
                      <a:pt x="398145" y="620078"/>
                    </a:lnTo>
                    <a:lnTo>
                      <a:pt x="528638" y="620078"/>
                    </a:lnTo>
                    <a:lnTo>
                      <a:pt x="528638" y="240983"/>
                    </a:lnTo>
                    <a:cubicBezTo>
                      <a:pt x="528638" y="165735"/>
                      <a:pt x="511492" y="106680"/>
                      <a:pt x="477202" y="64770"/>
                    </a:cubicBezTo>
                    <a:cubicBezTo>
                      <a:pt x="442913" y="21908"/>
                      <a:pt x="391477" y="0"/>
                      <a:pt x="325755" y="0"/>
                    </a:cubicBezTo>
                    <a:close/>
                  </a:path>
                </a:pathLst>
              </a:custGeom>
              <a:solidFill>
                <a:srgbClr val="00B8EB"/>
              </a:solidFill>
              <a:ln w="9525" cap="flat">
                <a:noFill/>
                <a:prstDash val="solid"/>
                <a:miter/>
              </a:ln>
            </p:spPr>
            <p:txBody>
              <a:bodyPr rtlCol="0" anchor="ctr"/>
              <a:lstStyle/>
              <a:p>
                <a:endParaRPr lang="en-US"/>
              </a:p>
            </p:txBody>
          </p:sp>
          <p:sp>
            <p:nvSpPr>
              <p:cNvPr id="75" name="Forma libre 74">
                <a:extLst>
                  <a:ext uri="{FF2B5EF4-FFF2-40B4-BE49-F238E27FC236}">
                    <a16:creationId xmlns:a16="http://schemas.microsoft.com/office/drawing/2014/main" id="{CC5883D8-ED51-FA98-00C8-049738BE0E9D}"/>
                  </a:ext>
                </a:extLst>
              </p:cNvPr>
              <p:cNvSpPr/>
              <p:nvPr/>
            </p:nvSpPr>
            <p:spPr>
              <a:xfrm>
                <a:off x="4062841" y="2253614"/>
                <a:ext cx="580072" cy="634364"/>
              </a:xfrm>
              <a:custGeom>
                <a:avLst/>
                <a:gdLst>
                  <a:gd name="connsiteX0" fmla="*/ 519113 w 580072"/>
                  <a:gd name="connsiteY0" fmla="*/ 501015 h 634364"/>
                  <a:gd name="connsiteX1" fmla="*/ 519113 w 580072"/>
                  <a:gd name="connsiteY1" fmla="*/ 229552 h 634364"/>
                  <a:gd name="connsiteX2" fmla="*/ 457200 w 580072"/>
                  <a:gd name="connsiteY2" fmla="*/ 64770 h 634364"/>
                  <a:gd name="connsiteX3" fmla="*/ 281940 w 580072"/>
                  <a:gd name="connsiteY3" fmla="*/ 0 h 634364"/>
                  <a:gd name="connsiteX4" fmla="*/ 5715 w 580072"/>
                  <a:gd name="connsiteY4" fmla="*/ 180975 h 634364"/>
                  <a:gd name="connsiteX5" fmla="*/ 3810 w 580072"/>
                  <a:gd name="connsiteY5" fmla="*/ 185738 h 634364"/>
                  <a:gd name="connsiteX6" fmla="*/ 117158 w 580072"/>
                  <a:gd name="connsiteY6" fmla="*/ 239077 h 634364"/>
                  <a:gd name="connsiteX7" fmla="*/ 119063 w 580072"/>
                  <a:gd name="connsiteY7" fmla="*/ 234315 h 634364"/>
                  <a:gd name="connsiteX8" fmla="*/ 270510 w 580072"/>
                  <a:gd name="connsiteY8" fmla="*/ 121920 h 634364"/>
                  <a:gd name="connsiteX9" fmla="*/ 387668 w 580072"/>
                  <a:gd name="connsiteY9" fmla="*/ 225743 h 634364"/>
                  <a:gd name="connsiteX10" fmla="*/ 387668 w 580072"/>
                  <a:gd name="connsiteY10" fmla="*/ 268605 h 634364"/>
                  <a:gd name="connsiteX11" fmla="*/ 249555 w 580072"/>
                  <a:gd name="connsiteY11" fmla="*/ 268605 h 634364"/>
                  <a:gd name="connsiteX12" fmla="*/ 0 w 580072"/>
                  <a:gd name="connsiteY12" fmla="*/ 461963 h 634364"/>
                  <a:gd name="connsiteX13" fmla="*/ 56198 w 580072"/>
                  <a:gd name="connsiteY13" fmla="*/ 588645 h 634364"/>
                  <a:gd name="connsiteX14" fmla="*/ 191453 w 580072"/>
                  <a:gd name="connsiteY14" fmla="*/ 634365 h 634364"/>
                  <a:gd name="connsiteX15" fmla="*/ 324803 w 580072"/>
                  <a:gd name="connsiteY15" fmla="*/ 593407 h 634364"/>
                  <a:gd name="connsiteX16" fmla="*/ 406718 w 580072"/>
                  <a:gd name="connsiteY16" fmla="*/ 495300 h 634364"/>
                  <a:gd name="connsiteX17" fmla="*/ 411480 w 580072"/>
                  <a:gd name="connsiteY17" fmla="*/ 495300 h 634364"/>
                  <a:gd name="connsiteX18" fmla="*/ 410528 w 580072"/>
                  <a:gd name="connsiteY18" fmla="*/ 527685 h 634364"/>
                  <a:gd name="connsiteX19" fmla="*/ 495300 w 580072"/>
                  <a:gd name="connsiteY19" fmla="*/ 619125 h 634364"/>
                  <a:gd name="connsiteX20" fmla="*/ 580073 w 580072"/>
                  <a:gd name="connsiteY20" fmla="*/ 619125 h 634364"/>
                  <a:gd name="connsiteX21" fmla="*/ 580073 w 580072"/>
                  <a:gd name="connsiteY21" fmla="*/ 516255 h 634364"/>
                  <a:gd name="connsiteX22" fmla="*/ 529590 w 580072"/>
                  <a:gd name="connsiteY22" fmla="*/ 516255 h 634364"/>
                  <a:gd name="connsiteX23" fmla="*/ 519113 w 580072"/>
                  <a:gd name="connsiteY23" fmla="*/ 501015 h 634364"/>
                  <a:gd name="connsiteX24" fmla="*/ 325755 w 580072"/>
                  <a:gd name="connsiteY24" fmla="*/ 476250 h 634364"/>
                  <a:gd name="connsiteX25" fmla="*/ 227648 w 580072"/>
                  <a:gd name="connsiteY25" fmla="*/ 517208 h 634364"/>
                  <a:gd name="connsiteX26" fmla="*/ 160973 w 580072"/>
                  <a:gd name="connsiteY26" fmla="*/ 500063 h 634364"/>
                  <a:gd name="connsiteX27" fmla="*/ 134303 w 580072"/>
                  <a:gd name="connsiteY27" fmla="*/ 453390 h 634364"/>
                  <a:gd name="connsiteX28" fmla="*/ 180023 w 580072"/>
                  <a:gd name="connsiteY28" fmla="*/ 395288 h 634364"/>
                  <a:gd name="connsiteX29" fmla="*/ 292418 w 580072"/>
                  <a:gd name="connsiteY29" fmla="*/ 377190 h 634364"/>
                  <a:gd name="connsiteX30" fmla="*/ 388620 w 580072"/>
                  <a:gd name="connsiteY30" fmla="*/ 377190 h 634364"/>
                  <a:gd name="connsiteX31" fmla="*/ 325755 w 580072"/>
                  <a:gd name="connsiteY31" fmla="*/ 476250 h 63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0072" h="634364">
                    <a:moveTo>
                      <a:pt x="519113" y="501015"/>
                    </a:moveTo>
                    <a:lnTo>
                      <a:pt x="519113" y="229552"/>
                    </a:lnTo>
                    <a:cubicBezTo>
                      <a:pt x="519113" y="162877"/>
                      <a:pt x="498158" y="105727"/>
                      <a:pt x="457200" y="64770"/>
                    </a:cubicBezTo>
                    <a:cubicBezTo>
                      <a:pt x="415290" y="22860"/>
                      <a:pt x="355283" y="0"/>
                      <a:pt x="281940" y="0"/>
                    </a:cubicBezTo>
                    <a:cubicBezTo>
                      <a:pt x="151448" y="0"/>
                      <a:pt x="60960" y="59055"/>
                      <a:pt x="5715" y="180975"/>
                    </a:cubicBezTo>
                    <a:lnTo>
                      <a:pt x="3810" y="185738"/>
                    </a:lnTo>
                    <a:lnTo>
                      <a:pt x="117158" y="239077"/>
                    </a:lnTo>
                    <a:lnTo>
                      <a:pt x="119063" y="234315"/>
                    </a:lnTo>
                    <a:cubicBezTo>
                      <a:pt x="150495" y="167640"/>
                      <a:pt x="211455" y="121920"/>
                      <a:pt x="270510" y="121920"/>
                    </a:cubicBezTo>
                    <a:cubicBezTo>
                      <a:pt x="337185" y="121920"/>
                      <a:pt x="387668" y="166688"/>
                      <a:pt x="387668" y="225743"/>
                    </a:cubicBezTo>
                    <a:lnTo>
                      <a:pt x="387668" y="268605"/>
                    </a:lnTo>
                    <a:lnTo>
                      <a:pt x="249555" y="268605"/>
                    </a:lnTo>
                    <a:cubicBezTo>
                      <a:pt x="95250" y="268605"/>
                      <a:pt x="0" y="342900"/>
                      <a:pt x="0" y="461963"/>
                    </a:cubicBezTo>
                    <a:cubicBezTo>
                      <a:pt x="0" y="513398"/>
                      <a:pt x="19050" y="558165"/>
                      <a:pt x="56198" y="588645"/>
                    </a:cubicBezTo>
                    <a:cubicBezTo>
                      <a:pt x="90488" y="618173"/>
                      <a:pt x="138113" y="634365"/>
                      <a:pt x="191453" y="634365"/>
                    </a:cubicBezTo>
                    <a:cubicBezTo>
                      <a:pt x="240030" y="634365"/>
                      <a:pt x="286703" y="620078"/>
                      <a:pt x="324803" y="593407"/>
                    </a:cubicBezTo>
                    <a:cubicBezTo>
                      <a:pt x="360045" y="569595"/>
                      <a:pt x="387668" y="535305"/>
                      <a:pt x="406718" y="495300"/>
                    </a:cubicBezTo>
                    <a:lnTo>
                      <a:pt x="411480" y="495300"/>
                    </a:lnTo>
                    <a:lnTo>
                      <a:pt x="410528" y="527685"/>
                    </a:lnTo>
                    <a:cubicBezTo>
                      <a:pt x="410528" y="587693"/>
                      <a:pt x="440055" y="619125"/>
                      <a:pt x="495300" y="619125"/>
                    </a:cubicBezTo>
                    <a:lnTo>
                      <a:pt x="580073" y="619125"/>
                    </a:lnTo>
                    <a:lnTo>
                      <a:pt x="580073" y="516255"/>
                    </a:lnTo>
                    <a:lnTo>
                      <a:pt x="529590" y="516255"/>
                    </a:lnTo>
                    <a:cubicBezTo>
                      <a:pt x="521018" y="517208"/>
                      <a:pt x="519113" y="508635"/>
                      <a:pt x="519113" y="501015"/>
                    </a:cubicBezTo>
                    <a:close/>
                    <a:moveTo>
                      <a:pt x="325755" y="476250"/>
                    </a:moveTo>
                    <a:cubicBezTo>
                      <a:pt x="294323" y="501015"/>
                      <a:pt x="255270" y="517208"/>
                      <a:pt x="227648" y="517208"/>
                    </a:cubicBezTo>
                    <a:cubicBezTo>
                      <a:pt x="201930" y="517208"/>
                      <a:pt x="178118" y="511493"/>
                      <a:pt x="160973" y="500063"/>
                    </a:cubicBezTo>
                    <a:cubicBezTo>
                      <a:pt x="142875" y="488633"/>
                      <a:pt x="134303" y="472440"/>
                      <a:pt x="134303" y="453390"/>
                    </a:cubicBezTo>
                    <a:cubicBezTo>
                      <a:pt x="134303" y="427673"/>
                      <a:pt x="149543" y="408623"/>
                      <a:pt x="180023" y="395288"/>
                    </a:cubicBezTo>
                    <a:cubicBezTo>
                      <a:pt x="207645" y="382905"/>
                      <a:pt x="246698" y="377190"/>
                      <a:pt x="292418" y="377190"/>
                    </a:cubicBezTo>
                    <a:lnTo>
                      <a:pt x="388620" y="377190"/>
                    </a:lnTo>
                    <a:cubicBezTo>
                      <a:pt x="382905" y="413385"/>
                      <a:pt x="360998" y="448628"/>
                      <a:pt x="325755" y="476250"/>
                    </a:cubicBezTo>
                    <a:close/>
                  </a:path>
                </a:pathLst>
              </a:custGeom>
              <a:solidFill>
                <a:srgbClr val="00B8EB"/>
              </a:solidFill>
              <a:ln w="9525" cap="flat">
                <a:noFill/>
                <a:prstDash val="solid"/>
                <a:miter/>
              </a:ln>
            </p:spPr>
            <p:txBody>
              <a:bodyPr rtlCol="0" anchor="ctr"/>
              <a:lstStyle/>
              <a:p>
                <a:endParaRPr lang="en-US"/>
              </a:p>
            </p:txBody>
          </p:sp>
          <p:sp>
            <p:nvSpPr>
              <p:cNvPr id="76" name="Forma libre 75">
                <a:extLst>
                  <a:ext uri="{FF2B5EF4-FFF2-40B4-BE49-F238E27FC236}">
                    <a16:creationId xmlns:a16="http://schemas.microsoft.com/office/drawing/2014/main" id="{541790A1-4506-0184-984D-88743E9AEE3A}"/>
                  </a:ext>
                </a:extLst>
              </p:cNvPr>
              <p:cNvSpPr/>
              <p:nvPr/>
            </p:nvSpPr>
            <p:spPr>
              <a:xfrm>
                <a:off x="4730544" y="2050732"/>
                <a:ext cx="233362" cy="823912"/>
              </a:xfrm>
              <a:custGeom>
                <a:avLst/>
                <a:gdLst>
                  <a:gd name="connsiteX0" fmla="*/ 147638 w 233362"/>
                  <a:gd name="connsiteY0" fmla="*/ 705803 h 823912"/>
                  <a:gd name="connsiteX1" fmla="*/ 134302 w 233362"/>
                  <a:gd name="connsiteY1" fmla="*/ 701993 h 823912"/>
                  <a:gd name="connsiteX2" fmla="*/ 130492 w 233362"/>
                  <a:gd name="connsiteY2" fmla="*/ 681990 h 823912"/>
                  <a:gd name="connsiteX3" fmla="*/ 130492 w 233362"/>
                  <a:gd name="connsiteY3" fmla="*/ 0 h 823912"/>
                  <a:gd name="connsiteX4" fmla="*/ 0 w 233362"/>
                  <a:gd name="connsiteY4" fmla="*/ 0 h 823912"/>
                  <a:gd name="connsiteX5" fmla="*/ 0 w 233362"/>
                  <a:gd name="connsiteY5" fmla="*/ 688658 h 823912"/>
                  <a:gd name="connsiteX6" fmla="*/ 27622 w 233362"/>
                  <a:gd name="connsiteY6" fmla="*/ 789623 h 823912"/>
                  <a:gd name="connsiteX7" fmla="*/ 107632 w 233362"/>
                  <a:gd name="connsiteY7" fmla="*/ 823913 h 823912"/>
                  <a:gd name="connsiteX8" fmla="*/ 233363 w 233362"/>
                  <a:gd name="connsiteY8" fmla="*/ 823913 h 823912"/>
                  <a:gd name="connsiteX9" fmla="*/ 233363 w 233362"/>
                  <a:gd name="connsiteY9" fmla="*/ 705803 h 823912"/>
                  <a:gd name="connsiteX10" fmla="*/ 147638 w 233362"/>
                  <a:gd name="connsiteY10" fmla="*/ 705803 h 82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 h="823912">
                    <a:moveTo>
                      <a:pt x="147638" y="705803"/>
                    </a:moveTo>
                    <a:cubicBezTo>
                      <a:pt x="138113" y="705803"/>
                      <a:pt x="135255" y="703898"/>
                      <a:pt x="134302" y="701993"/>
                    </a:cubicBezTo>
                    <a:cubicBezTo>
                      <a:pt x="132397" y="699135"/>
                      <a:pt x="130492" y="692468"/>
                      <a:pt x="130492" y="681990"/>
                    </a:cubicBezTo>
                    <a:lnTo>
                      <a:pt x="130492" y="0"/>
                    </a:lnTo>
                    <a:lnTo>
                      <a:pt x="0" y="0"/>
                    </a:lnTo>
                    <a:lnTo>
                      <a:pt x="0" y="688658"/>
                    </a:lnTo>
                    <a:cubicBezTo>
                      <a:pt x="0" y="733425"/>
                      <a:pt x="9525" y="766763"/>
                      <a:pt x="27622" y="789623"/>
                    </a:cubicBezTo>
                    <a:cubicBezTo>
                      <a:pt x="45720" y="812483"/>
                      <a:pt x="72390" y="823913"/>
                      <a:pt x="107632" y="823913"/>
                    </a:cubicBezTo>
                    <a:lnTo>
                      <a:pt x="233363" y="823913"/>
                    </a:lnTo>
                    <a:lnTo>
                      <a:pt x="233363" y="705803"/>
                    </a:lnTo>
                    <a:lnTo>
                      <a:pt x="147638" y="705803"/>
                    </a:lnTo>
                    <a:close/>
                  </a:path>
                </a:pathLst>
              </a:custGeom>
              <a:solidFill>
                <a:srgbClr val="00B8EB"/>
              </a:solidFill>
              <a:ln w="9525" cap="flat">
                <a:noFill/>
                <a:prstDash val="solid"/>
                <a:miter/>
              </a:ln>
            </p:spPr>
            <p:txBody>
              <a:bodyPr rtlCol="0" anchor="ctr"/>
              <a:lstStyle/>
              <a:p>
                <a:endParaRPr lang="en-US"/>
              </a:p>
            </p:txBody>
          </p:sp>
        </p:grpSp>
      </p:grpSp>
      <p:sp>
        <p:nvSpPr>
          <p:cNvPr id="92" name="Rectángulo 91">
            <a:extLst>
              <a:ext uri="{FF2B5EF4-FFF2-40B4-BE49-F238E27FC236}">
                <a16:creationId xmlns:a16="http://schemas.microsoft.com/office/drawing/2014/main" id="{8CBABEA6-E934-61CA-A51F-74BFA65F1920}"/>
              </a:ext>
            </a:extLst>
          </p:cNvPr>
          <p:cNvSpPr/>
          <p:nvPr/>
        </p:nvSpPr>
        <p:spPr>
          <a:xfrm>
            <a:off x="4458823" y="137358"/>
            <a:ext cx="2880000" cy="19154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AR">
              <a:latin typeface="Roboto Light" panose="02000000000000000000" pitchFamily="2" charset="0"/>
              <a:ea typeface="Roboto Light" panose="02000000000000000000" pitchFamily="2" charset="0"/>
              <a:cs typeface="Roboto Light" panose="02000000000000000000" pitchFamily="2" charset="0"/>
            </a:endParaRPr>
          </a:p>
        </p:txBody>
      </p:sp>
      <p:graphicFrame>
        <p:nvGraphicFramePr>
          <p:cNvPr id="97" name="Object 2">
            <a:extLst>
              <a:ext uri="{FF2B5EF4-FFF2-40B4-BE49-F238E27FC236}">
                <a16:creationId xmlns:a16="http://schemas.microsoft.com/office/drawing/2014/main" id="{54E0CA12-09B1-2143-8925-18FB326C188F}"/>
              </a:ext>
            </a:extLst>
          </p:cNvPr>
          <p:cNvGraphicFramePr>
            <a:graphicFrameLocks noChangeAspect="1"/>
          </p:cNvGraphicFramePr>
          <p:nvPr>
            <p:extLst>
              <p:ext uri="{D42A27DB-BD31-4B8C-83A1-F6EECF244321}">
                <p14:modId xmlns:p14="http://schemas.microsoft.com/office/powerpoint/2010/main" val="2710116109"/>
              </p:ext>
            </p:extLst>
          </p:nvPr>
        </p:nvGraphicFramePr>
        <p:xfrm>
          <a:off x="1208067" y="2239537"/>
          <a:ext cx="3088741" cy="203681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8" name="Gráfico 97">
            <a:extLst>
              <a:ext uri="{FF2B5EF4-FFF2-40B4-BE49-F238E27FC236}">
                <a16:creationId xmlns:a16="http://schemas.microsoft.com/office/drawing/2014/main" id="{FD74D8AC-1935-C484-F3F5-C36696315B32}"/>
              </a:ext>
            </a:extLst>
          </p:cNvPr>
          <p:cNvGraphicFramePr>
            <a:graphicFrameLocks/>
          </p:cNvGraphicFramePr>
          <p:nvPr>
            <p:extLst>
              <p:ext uri="{D42A27DB-BD31-4B8C-83A1-F6EECF244321}">
                <p14:modId xmlns:p14="http://schemas.microsoft.com/office/powerpoint/2010/main" val="3342758751"/>
              </p:ext>
            </p:extLst>
          </p:nvPr>
        </p:nvGraphicFramePr>
        <p:xfrm>
          <a:off x="4770658" y="3000065"/>
          <a:ext cx="2681342" cy="936435"/>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9" name="Gráfico 98">
            <a:extLst>
              <a:ext uri="{FF2B5EF4-FFF2-40B4-BE49-F238E27FC236}">
                <a16:creationId xmlns:a16="http://schemas.microsoft.com/office/drawing/2014/main" id="{03D89EA0-7807-1589-403D-649EABE74A8C}"/>
              </a:ext>
            </a:extLst>
          </p:cNvPr>
          <p:cNvGraphicFramePr>
            <a:graphicFrameLocks/>
          </p:cNvGraphicFramePr>
          <p:nvPr>
            <p:extLst>
              <p:ext uri="{D42A27DB-BD31-4B8C-83A1-F6EECF244321}">
                <p14:modId xmlns:p14="http://schemas.microsoft.com/office/powerpoint/2010/main" val="2075769997"/>
              </p:ext>
            </p:extLst>
          </p:nvPr>
        </p:nvGraphicFramePr>
        <p:xfrm>
          <a:off x="4770658" y="1939673"/>
          <a:ext cx="2681342" cy="1211604"/>
        </p:xfrm>
        <a:graphic>
          <a:graphicData uri="http://schemas.openxmlformats.org/drawingml/2006/chart">
            <c:chart xmlns:c="http://schemas.openxmlformats.org/drawingml/2006/chart" xmlns:r="http://schemas.openxmlformats.org/officeDocument/2006/relationships" r:id="rId6"/>
          </a:graphicData>
        </a:graphic>
      </p:graphicFrame>
    </p:spTree>
    <p:extLst>
      <p:ext uri="{BB962C8B-B14F-4D97-AF65-F5344CB8AC3E}">
        <p14:creationId xmlns:p14="http://schemas.microsoft.com/office/powerpoint/2010/main" val="2888857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a:extLst>
              <a:ext uri="{FF2B5EF4-FFF2-40B4-BE49-F238E27FC236}">
                <a16:creationId xmlns:a16="http://schemas.microsoft.com/office/drawing/2014/main" id="{11F0C10C-9AAC-EC20-5598-532DDF7F0CA1}"/>
              </a:ext>
            </a:extLst>
          </p:cNvPr>
          <p:cNvSpPr/>
          <p:nvPr/>
        </p:nvSpPr>
        <p:spPr>
          <a:xfrm>
            <a:off x="3330713" y="1891161"/>
            <a:ext cx="5201288" cy="2645154"/>
          </a:xfrm>
          <a:prstGeom prst="roundRect">
            <a:avLst>
              <a:gd name="adj" fmla="val 2407"/>
            </a:avLst>
          </a:prstGeom>
          <a:solidFill>
            <a:srgbClr val="FFFFFF"/>
          </a:solidFill>
          <a:ln w="19050"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435437">
              <a:spcBef>
                <a:spcPts val="703"/>
              </a:spcBef>
              <a:defRPr/>
            </a:pPr>
            <a:endParaRPr lang="es-AR" sz="984" b="1">
              <a:solidFill>
                <a:srgbClr val="24272A"/>
              </a:solidFill>
              <a:latin typeface="Arial" panose="020B0604020202020204" pitchFamily="34" charset="0"/>
              <a:cs typeface="Arial" panose="020B0604020202020204" pitchFamily="34" charset="0"/>
            </a:endParaRPr>
          </a:p>
        </p:txBody>
      </p:sp>
      <p:sp>
        <p:nvSpPr>
          <p:cNvPr id="9" name="Marcador de texto 8">
            <a:extLst>
              <a:ext uri="{FF2B5EF4-FFF2-40B4-BE49-F238E27FC236}">
                <a16:creationId xmlns:a16="http://schemas.microsoft.com/office/drawing/2014/main" id="{D8EAC46F-E2F3-55AC-E379-5A569B17D97A}"/>
              </a:ext>
            </a:extLst>
          </p:cNvPr>
          <p:cNvSpPr txBox="1">
            <a:spLocks/>
          </p:cNvSpPr>
          <p:nvPr/>
        </p:nvSpPr>
        <p:spPr>
          <a:xfrm>
            <a:off x="611999" y="1891161"/>
            <a:ext cx="2475753" cy="2038250"/>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indent="-177800" defTabSz="435437">
              <a:lnSpc>
                <a:spcPct val="130000"/>
              </a:lnSpc>
              <a:spcBef>
                <a:spcPts val="0"/>
              </a:spcBef>
              <a:spcAft>
                <a:spcPts val="1200"/>
              </a:spcAft>
              <a:buClr>
                <a:schemeClr val="accent1"/>
              </a:buClr>
              <a:defRPr/>
            </a:pP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The deployment of 5G will be targeted at major high-density centers and large urban centers, </a:t>
            </a:r>
          </a:p>
          <a:p>
            <a:pPr marL="180975" indent="-177800" defTabSz="435437">
              <a:lnSpc>
                <a:spcPct val="100000"/>
              </a:lnSpc>
              <a:spcBef>
                <a:spcPts val="0"/>
              </a:spcBef>
              <a:spcAft>
                <a:spcPts val="600"/>
              </a:spcAft>
              <a:buClr>
                <a:schemeClr val="accent1"/>
              </a:buClr>
              <a:defRPr/>
            </a:pP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Maximize investments:</a:t>
            </a:r>
          </a:p>
          <a:p>
            <a:pPr marL="358775" lvl="1" indent="-177800" defTabSz="435437">
              <a:lnSpc>
                <a:spcPct val="100000"/>
              </a:lnSpc>
              <a:spcBef>
                <a:spcPts val="0"/>
              </a:spcBef>
              <a:spcAft>
                <a:spcPts val="600"/>
              </a:spcAft>
              <a:buClr>
                <a:schemeClr val="accent1"/>
              </a:buClr>
              <a:buFont typeface="Letra del sistema regular"/>
              <a:buChar char="⁃"/>
              <a:defRPr/>
            </a:pP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Prioritizing </a:t>
            </a:r>
            <a:r>
              <a:rPr lang="en-US" sz="900">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rPr>
              <a:t>investments with </a:t>
            </a: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high-value</a:t>
            </a:r>
            <a:r>
              <a:rPr lang="en-US" sz="900" b="1">
                <a:solidFill>
                  <a:srgbClr val="A905B7">
                    <a:lumMod val="75000"/>
                  </a:srgbClr>
                </a:solidFill>
                <a:latin typeface="Roboto" panose="02000000000000000000" pitchFamily="2" charset="0"/>
                <a:ea typeface="Roboto" panose="02000000000000000000" pitchFamily="2" charset="0"/>
                <a:cs typeface="Arial" panose="020B0604020202020204" pitchFamily="34" charset="0"/>
              </a:rPr>
              <a:t> </a:t>
            </a:r>
            <a:r>
              <a:rPr lang="en-US" sz="900">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rPr>
              <a:t>mobile and convergent customers.</a:t>
            </a:r>
          </a:p>
          <a:p>
            <a:pPr marL="358775" lvl="1" indent="-177800" defTabSz="435437">
              <a:lnSpc>
                <a:spcPct val="100000"/>
              </a:lnSpc>
              <a:spcBef>
                <a:spcPts val="0"/>
              </a:spcBef>
              <a:spcAft>
                <a:spcPts val="1200"/>
              </a:spcAft>
              <a:buClr>
                <a:schemeClr val="accent1"/>
              </a:buClr>
              <a:buFont typeface="Letra del sistema regular"/>
              <a:buChar char="⁃"/>
              <a:defRPr/>
            </a:pPr>
            <a:r>
              <a:rPr lang="en-US" sz="900">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rPr>
              <a:t>Will depend on </a:t>
            </a: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evolution from 4G to 5G terminals</a:t>
            </a:r>
            <a:r>
              <a:rPr lang="en-US" sz="900">
                <a:solidFill>
                  <a:srgbClr val="7F0489"/>
                </a:solidFill>
                <a:latin typeface="Roboto Medium" panose="02000000000000000000" pitchFamily="2" charset="0"/>
                <a:ea typeface="Roboto Medium" panose="02000000000000000000" pitchFamily="2" charset="0"/>
                <a:cs typeface="Arial" panose="020B0604020202020204" pitchFamily="34" charset="0"/>
              </a:rPr>
              <a:t>.</a:t>
            </a:r>
          </a:p>
          <a:p>
            <a:pPr marL="180975" indent="-177800" defTabSz="435437">
              <a:lnSpc>
                <a:spcPct val="130000"/>
              </a:lnSpc>
              <a:spcBef>
                <a:spcPts val="0"/>
              </a:spcBef>
              <a:spcAft>
                <a:spcPts val="1143"/>
              </a:spcAft>
              <a:buClr>
                <a:schemeClr val="accent1"/>
              </a:buClr>
              <a:defRPr/>
            </a:pP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FWA, </a:t>
            </a:r>
            <a:r>
              <a:rPr lang="en-US" sz="900">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rPr>
              <a:t>business model will be evaluated in each case - specific projects (Cardales Case).</a:t>
            </a:r>
            <a:endParaRPr lang="es-AR" sz="900">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endParaRPr>
          </a:p>
        </p:txBody>
      </p:sp>
      <p:pic>
        <p:nvPicPr>
          <p:cNvPr id="10" name="Imagen 9">
            <a:extLst>
              <a:ext uri="{FF2B5EF4-FFF2-40B4-BE49-F238E27FC236}">
                <a16:creationId xmlns:a16="http://schemas.microsoft.com/office/drawing/2014/main" id="{B1A25CA0-7284-54E8-50F1-5F6B19ACAEE3}"/>
              </a:ext>
            </a:extLst>
          </p:cNvPr>
          <p:cNvPicPr>
            <a:picLocks noChangeAspect="1"/>
          </p:cNvPicPr>
          <p:nvPr/>
        </p:nvPicPr>
        <p:blipFill>
          <a:blip r:embed="rId2"/>
          <a:stretch>
            <a:fillRect/>
          </a:stretch>
        </p:blipFill>
        <p:spPr>
          <a:xfrm>
            <a:off x="3587617" y="2007883"/>
            <a:ext cx="4701423" cy="2391839"/>
          </a:xfrm>
          <a:prstGeom prst="rect">
            <a:avLst/>
          </a:prstGeom>
        </p:spPr>
      </p:pic>
      <p:sp>
        <p:nvSpPr>
          <p:cNvPr id="13" name="Title 1">
            <a:extLst>
              <a:ext uri="{FF2B5EF4-FFF2-40B4-BE49-F238E27FC236}">
                <a16:creationId xmlns:a16="http://schemas.microsoft.com/office/drawing/2014/main" id="{479EB16F-8816-93DA-8730-AD4359484BED}"/>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14" name="Title 1">
            <a:extLst>
              <a:ext uri="{FF2B5EF4-FFF2-40B4-BE49-F238E27FC236}">
                <a16:creationId xmlns:a16="http://schemas.microsoft.com/office/drawing/2014/main" id="{16429853-02B6-0DA2-5D22-871ECB0EFE51}"/>
              </a:ext>
            </a:extLst>
          </p:cNvPr>
          <p:cNvSpPr txBox="1">
            <a:spLocks/>
          </p:cNvSpPr>
          <p:nvPr/>
        </p:nvSpPr>
        <p:spPr>
          <a:xfrm>
            <a:off x="612000" y="1510693"/>
            <a:ext cx="3306567"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Begin 5G surgical deployment</a:t>
            </a:r>
          </a:p>
        </p:txBody>
      </p:sp>
    </p:spTree>
    <p:extLst>
      <p:ext uri="{BB962C8B-B14F-4D97-AF65-F5344CB8AC3E}">
        <p14:creationId xmlns:p14="http://schemas.microsoft.com/office/powerpoint/2010/main" val="121798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redondeado 1">
            <a:extLst>
              <a:ext uri="{FF2B5EF4-FFF2-40B4-BE49-F238E27FC236}">
                <a16:creationId xmlns:a16="http://schemas.microsoft.com/office/drawing/2014/main" id="{8706131E-9B4F-1B7A-D705-108DAD00D043}"/>
              </a:ext>
            </a:extLst>
          </p:cNvPr>
          <p:cNvSpPr/>
          <p:nvPr/>
        </p:nvSpPr>
        <p:spPr>
          <a:xfrm>
            <a:off x="3065512" y="2093840"/>
            <a:ext cx="3164541" cy="2495999"/>
          </a:xfrm>
          <a:prstGeom prst="roundRect">
            <a:avLst>
              <a:gd name="adj" fmla="val 2653"/>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266">
              <a:solidFill>
                <a:srgbClr val="F0F0F0"/>
              </a:solidFill>
              <a:latin typeface="Open Sans"/>
            </a:endParaRPr>
          </a:p>
        </p:txBody>
      </p:sp>
      <p:sp>
        <p:nvSpPr>
          <p:cNvPr id="4" name="Rectángulo redondeado 3">
            <a:extLst>
              <a:ext uri="{FF2B5EF4-FFF2-40B4-BE49-F238E27FC236}">
                <a16:creationId xmlns:a16="http://schemas.microsoft.com/office/drawing/2014/main" id="{38404808-E76C-04B4-DF7B-505879E554E2}"/>
              </a:ext>
            </a:extLst>
          </p:cNvPr>
          <p:cNvSpPr/>
          <p:nvPr/>
        </p:nvSpPr>
        <p:spPr>
          <a:xfrm>
            <a:off x="6326651" y="2093842"/>
            <a:ext cx="2203117" cy="2495998"/>
          </a:xfrm>
          <a:prstGeom prst="roundRect">
            <a:avLst>
              <a:gd name="adj" fmla="val 2653"/>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266">
              <a:solidFill>
                <a:srgbClr val="F0F0F0"/>
              </a:solidFill>
              <a:latin typeface="Open Sans"/>
            </a:endParaRPr>
          </a:p>
        </p:txBody>
      </p:sp>
      <p:sp>
        <p:nvSpPr>
          <p:cNvPr id="5" name="Rectángulo redondeado 4">
            <a:extLst>
              <a:ext uri="{FF2B5EF4-FFF2-40B4-BE49-F238E27FC236}">
                <a16:creationId xmlns:a16="http://schemas.microsoft.com/office/drawing/2014/main" id="{931EC4A1-48FD-E62A-7CC9-BE6A5972FBF7}"/>
              </a:ext>
            </a:extLst>
          </p:cNvPr>
          <p:cNvSpPr/>
          <p:nvPr/>
        </p:nvSpPr>
        <p:spPr>
          <a:xfrm>
            <a:off x="612000" y="2093842"/>
            <a:ext cx="2371383" cy="2495997"/>
          </a:xfrm>
          <a:prstGeom prst="roundRect">
            <a:avLst>
              <a:gd name="adj" fmla="val 1888"/>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266">
              <a:solidFill>
                <a:srgbClr val="F0F0F0"/>
              </a:solidFill>
              <a:latin typeface="Open Sans"/>
            </a:endParaRPr>
          </a:p>
        </p:txBody>
      </p:sp>
      <p:sp>
        <p:nvSpPr>
          <p:cNvPr id="6" name="Marcador de texto 8">
            <a:extLst>
              <a:ext uri="{FF2B5EF4-FFF2-40B4-BE49-F238E27FC236}">
                <a16:creationId xmlns:a16="http://schemas.microsoft.com/office/drawing/2014/main" id="{3D435333-4F68-D57C-4EC8-1AA23415F74D}"/>
              </a:ext>
            </a:extLst>
          </p:cNvPr>
          <p:cNvSpPr txBox="1">
            <a:spLocks/>
          </p:cNvSpPr>
          <p:nvPr/>
        </p:nvSpPr>
        <p:spPr>
          <a:xfrm>
            <a:off x="6601658" y="2674401"/>
            <a:ext cx="1669456" cy="1600438"/>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742" indent="-160742" defTabSz="642967" fontAlgn="auto">
              <a:lnSpc>
                <a:spcPct val="100000"/>
              </a:lnSpc>
              <a:spcBef>
                <a:spcPts val="0"/>
              </a:spcBef>
              <a:spcAft>
                <a:spcPts val="1143"/>
              </a:spcAft>
              <a:buClr>
                <a:schemeClr val="accent1"/>
              </a:buClr>
              <a:buFont typeface="Letra del sistema regular"/>
              <a:buChar char="●"/>
              <a:defRPr/>
            </a:pPr>
            <a:r>
              <a:rPr lang="en-US" sz="850">
                <a:solidFill>
                  <a:schemeClr val="bg2">
                    <a:lumMod val="60000"/>
                    <a:lumOff val="40000"/>
                  </a:schemeClr>
                </a:solidFill>
                <a:latin typeface="Roboto Light" panose="02000000000000000000" pitchFamily="2" charset="0"/>
                <a:ea typeface="Roboto Light" panose="02000000000000000000" pitchFamily="2" charset="0"/>
                <a:cs typeface="Open Sans" pitchFamily="2" charset="0"/>
              </a:rPr>
              <a:t>Overlay zones </a:t>
            </a:r>
            <a:r>
              <a:rPr lang="en-US" sz="850">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rPr>
              <a:t>will allow an acceleration in FTTH's growth.
To </a:t>
            </a:r>
            <a:r>
              <a:rPr lang="en-US" sz="850">
                <a:solidFill>
                  <a:schemeClr val="bg2">
                    <a:lumMod val="60000"/>
                    <a:lumOff val="40000"/>
                  </a:schemeClr>
                </a:solidFill>
                <a:latin typeface="Roboto Light" panose="02000000000000000000" pitchFamily="2" charset="0"/>
                <a:ea typeface="Roboto Light" panose="02000000000000000000" pitchFamily="2" charset="0"/>
                <a:cs typeface="Open Sans" pitchFamily="2" charset="0"/>
              </a:rPr>
              <a:t>shield high-value customers, </a:t>
            </a:r>
            <a:r>
              <a:rPr lang="en-US" sz="850">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rPr>
              <a:t>with a superior service.
Reduce complaint rates and </a:t>
            </a:r>
            <a:r>
              <a:rPr lang="en-US" sz="850">
                <a:solidFill>
                  <a:schemeClr val="bg2">
                    <a:lumMod val="60000"/>
                    <a:lumOff val="40000"/>
                  </a:schemeClr>
                </a:solidFill>
                <a:latin typeface="Roboto Light" panose="02000000000000000000" pitchFamily="2" charset="0"/>
                <a:ea typeface="Roboto Light" panose="02000000000000000000" pitchFamily="2" charset="0"/>
                <a:cs typeface="Open Sans" pitchFamily="2" charset="0"/>
              </a:rPr>
              <a:t>improve NPS</a:t>
            </a:r>
            <a:r>
              <a:rPr lang="en-US" sz="850">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rPr>
              <a:t>.
</a:t>
            </a:r>
            <a:r>
              <a:rPr lang="en-US" sz="850">
                <a:solidFill>
                  <a:schemeClr val="bg2">
                    <a:lumMod val="60000"/>
                    <a:lumOff val="40000"/>
                  </a:schemeClr>
                </a:solidFill>
                <a:latin typeface="Roboto Light" panose="02000000000000000000" pitchFamily="2" charset="0"/>
                <a:ea typeface="Roboto Light" panose="02000000000000000000" pitchFamily="2" charset="0"/>
                <a:cs typeface="Open Sans" pitchFamily="2" charset="0"/>
              </a:rPr>
              <a:t>Expansion zones </a:t>
            </a:r>
            <a:r>
              <a:rPr lang="en-US" sz="850">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rPr>
              <a:t>and </a:t>
            </a:r>
            <a:r>
              <a:rPr lang="en-US" sz="850">
                <a:solidFill>
                  <a:schemeClr val="bg2">
                    <a:lumMod val="60000"/>
                    <a:lumOff val="40000"/>
                  </a:schemeClr>
                </a:solidFill>
                <a:latin typeface="Roboto Light" panose="02000000000000000000" pitchFamily="2" charset="0"/>
                <a:ea typeface="Roboto Light" panose="02000000000000000000" pitchFamily="2" charset="0"/>
                <a:cs typeface="Open Sans" pitchFamily="2" charset="0"/>
              </a:rPr>
              <a:t>Brownfield</a:t>
            </a:r>
            <a:r>
              <a:rPr lang="en-US" sz="850">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rPr>
              <a:t> compensate the loss of customers in core areas.</a:t>
            </a:r>
            <a:endParaRPr lang="es-AR" sz="850">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endParaRPr>
          </a:p>
        </p:txBody>
      </p:sp>
      <p:sp>
        <p:nvSpPr>
          <p:cNvPr id="8" name="Title 1">
            <a:extLst>
              <a:ext uri="{FF2B5EF4-FFF2-40B4-BE49-F238E27FC236}">
                <a16:creationId xmlns:a16="http://schemas.microsoft.com/office/drawing/2014/main" id="{DA23A0AA-2E8C-5C76-1740-2748E0AB33F0}"/>
              </a:ext>
            </a:extLst>
          </p:cNvPr>
          <p:cNvSpPr txBox="1">
            <a:spLocks/>
          </p:cNvSpPr>
          <p:nvPr/>
        </p:nvSpPr>
        <p:spPr>
          <a:xfrm>
            <a:off x="3330554" y="2245455"/>
            <a:ext cx="1493195" cy="153888"/>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422"/>
              </a:spcAft>
              <a:defRPr/>
            </a:pPr>
            <a:r>
              <a:rPr lang="en-US" sz="1000" b="0" spc="-7">
                <a:latin typeface="Roboto Medium" panose="02000000000000000000" pitchFamily="2" charset="0"/>
                <a:ea typeface="Roboto Medium" panose="02000000000000000000" pitchFamily="2" charset="0"/>
              </a:rPr>
              <a:t>2 MM customers by 2026</a:t>
            </a:r>
            <a:endParaRPr lang="es-ES_tradnl" sz="1000" b="0" spc="-7">
              <a:latin typeface="Roboto Medium" panose="02000000000000000000" pitchFamily="2" charset="0"/>
              <a:ea typeface="Roboto Medium" panose="02000000000000000000" pitchFamily="2" charset="0"/>
            </a:endParaRPr>
          </a:p>
        </p:txBody>
      </p:sp>
      <p:sp>
        <p:nvSpPr>
          <p:cNvPr id="12" name="Google Shape;466;p8">
            <a:extLst>
              <a:ext uri="{FF2B5EF4-FFF2-40B4-BE49-F238E27FC236}">
                <a16:creationId xmlns:a16="http://schemas.microsoft.com/office/drawing/2014/main" id="{10FA6DB9-B04C-D57D-8EC2-D9F57B1965D8}"/>
              </a:ext>
            </a:extLst>
          </p:cNvPr>
          <p:cNvSpPr/>
          <p:nvPr/>
        </p:nvSpPr>
        <p:spPr>
          <a:xfrm>
            <a:off x="5668515" y="3570128"/>
            <a:ext cx="221214" cy="108171"/>
          </a:xfrm>
          <a:prstGeom prst="rect">
            <a:avLst/>
          </a:prstGeom>
          <a:noFill/>
          <a:ln>
            <a:noFill/>
          </a:ln>
        </p:spPr>
        <p:txBody>
          <a:bodyPr spcFirstLastPara="1" wrap="none" lIns="0" tIns="0" rIns="0" bIns="0" anchor="ctr" anchorCtr="0">
            <a:spAutoFit/>
          </a:bodyPr>
          <a:lstStyle/>
          <a:p>
            <a:pPr algn="r" defTabSz="642918" fontAlgn="auto">
              <a:spcBef>
                <a:spcPts val="0"/>
              </a:spcBef>
              <a:spcAft>
                <a:spcPts val="0"/>
              </a:spcAft>
              <a:buClr>
                <a:srgbClr val="4E67C8"/>
              </a:buClr>
              <a:buSzPts val="1800"/>
              <a:defRPr/>
            </a:pPr>
            <a:r>
              <a:rPr lang="es-AR" sz="703">
                <a:solidFill>
                  <a:schemeClr val="bg2"/>
                </a:solidFill>
                <a:latin typeface="Roboto Medium" panose="02000000000000000000" pitchFamily="2" charset="0"/>
                <a:ea typeface="Roboto Medium" panose="02000000000000000000" pitchFamily="2" charset="0"/>
                <a:cs typeface="Calibri"/>
                <a:sym typeface="Calibri"/>
              </a:rPr>
              <a:t>+51%</a:t>
            </a:r>
            <a:endParaRPr sz="703">
              <a:solidFill>
                <a:schemeClr val="bg2"/>
              </a:solidFill>
              <a:latin typeface="Roboto Medium" panose="02000000000000000000" pitchFamily="2" charset="0"/>
              <a:ea typeface="Roboto Medium" panose="02000000000000000000" pitchFamily="2" charset="0"/>
              <a:cs typeface="Calibri"/>
              <a:sym typeface="Calibri"/>
            </a:endParaRPr>
          </a:p>
        </p:txBody>
      </p:sp>
      <p:sp>
        <p:nvSpPr>
          <p:cNvPr id="13" name="Google Shape;467;p8">
            <a:extLst>
              <a:ext uri="{FF2B5EF4-FFF2-40B4-BE49-F238E27FC236}">
                <a16:creationId xmlns:a16="http://schemas.microsoft.com/office/drawing/2014/main" id="{DA89F364-E6F6-9AEE-5A78-A86413620BD5}"/>
              </a:ext>
            </a:extLst>
          </p:cNvPr>
          <p:cNvSpPr/>
          <p:nvPr/>
        </p:nvSpPr>
        <p:spPr>
          <a:xfrm>
            <a:off x="5743856" y="2848703"/>
            <a:ext cx="145874" cy="108171"/>
          </a:xfrm>
          <a:prstGeom prst="rect">
            <a:avLst/>
          </a:prstGeom>
          <a:noFill/>
          <a:ln>
            <a:noFill/>
          </a:ln>
        </p:spPr>
        <p:txBody>
          <a:bodyPr spcFirstLastPara="1" wrap="none" lIns="0" tIns="0" rIns="0" bIns="0" anchor="ctr" anchorCtr="0">
            <a:spAutoFit/>
          </a:bodyPr>
          <a:lstStyle/>
          <a:p>
            <a:pPr algn="r" defTabSz="642918" fontAlgn="auto">
              <a:spcBef>
                <a:spcPts val="0"/>
              </a:spcBef>
              <a:spcAft>
                <a:spcPts val="0"/>
              </a:spcAft>
              <a:defRPr/>
            </a:pPr>
            <a:r>
              <a:rPr lang="es-AR" sz="703">
                <a:solidFill>
                  <a:schemeClr val="bg2">
                    <a:lumMod val="60000"/>
                    <a:lumOff val="40000"/>
                  </a:schemeClr>
                </a:solidFill>
                <a:latin typeface="Roboto Medium" panose="02000000000000000000" pitchFamily="2" charset="0"/>
                <a:ea typeface="Roboto Medium" panose="02000000000000000000" pitchFamily="2" charset="0"/>
                <a:cs typeface="Calibri"/>
                <a:sym typeface="Calibri"/>
              </a:rPr>
              <a:t>-7%</a:t>
            </a:r>
            <a:endParaRPr sz="703">
              <a:solidFill>
                <a:schemeClr val="bg2">
                  <a:lumMod val="60000"/>
                  <a:lumOff val="40000"/>
                </a:schemeClr>
              </a:solidFill>
              <a:latin typeface="Roboto Medium" panose="02000000000000000000" pitchFamily="2" charset="0"/>
              <a:ea typeface="Roboto Medium" panose="02000000000000000000" pitchFamily="2" charset="0"/>
              <a:cs typeface="Calibri"/>
              <a:sym typeface="Calibri"/>
            </a:endParaRPr>
          </a:p>
        </p:txBody>
      </p:sp>
      <p:sp>
        <p:nvSpPr>
          <p:cNvPr id="15" name="Google Shape;468;p8">
            <a:extLst>
              <a:ext uri="{FF2B5EF4-FFF2-40B4-BE49-F238E27FC236}">
                <a16:creationId xmlns:a16="http://schemas.microsoft.com/office/drawing/2014/main" id="{8058877A-40A9-AC46-8446-BDD0C5A31967}"/>
              </a:ext>
            </a:extLst>
          </p:cNvPr>
          <p:cNvSpPr/>
          <p:nvPr/>
        </p:nvSpPr>
        <p:spPr>
          <a:xfrm>
            <a:off x="5668131" y="2444229"/>
            <a:ext cx="235642" cy="108171"/>
          </a:xfrm>
          <a:prstGeom prst="rect">
            <a:avLst/>
          </a:prstGeom>
          <a:noFill/>
          <a:ln>
            <a:noFill/>
          </a:ln>
        </p:spPr>
        <p:txBody>
          <a:bodyPr spcFirstLastPara="1" wrap="none" lIns="0" tIns="0" rIns="0" bIns="0" anchor="ctr" anchorCtr="0">
            <a:spAutoFit/>
          </a:bodyPr>
          <a:lstStyle/>
          <a:p>
            <a:pPr defTabSz="642918" fontAlgn="auto">
              <a:spcBef>
                <a:spcPts val="0"/>
              </a:spcBef>
              <a:spcAft>
                <a:spcPts val="0"/>
              </a:spcAft>
              <a:buClr>
                <a:srgbClr val="24272A"/>
              </a:buClr>
              <a:buSzPts val="1400"/>
              <a:defRPr/>
            </a:pPr>
            <a:r>
              <a:rPr lang="es-AR" sz="703">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rPr>
              <a:t>CARG</a:t>
            </a:r>
            <a:endParaRPr sz="703">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endParaRPr>
          </a:p>
        </p:txBody>
      </p:sp>
      <p:grpSp>
        <p:nvGrpSpPr>
          <p:cNvPr id="24" name="Grupo 23">
            <a:extLst>
              <a:ext uri="{FF2B5EF4-FFF2-40B4-BE49-F238E27FC236}">
                <a16:creationId xmlns:a16="http://schemas.microsoft.com/office/drawing/2014/main" id="{FA4996D1-21A0-357B-3D99-E8D32A29B715}"/>
              </a:ext>
            </a:extLst>
          </p:cNvPr>
          <p:cNvGrpSpPr/>
          <p:nvPr/>
        </p:nvGrpSpPr>
        <p:grpSpPr>
          <a:xfrm>
            <a:off x="3330555" y="2550958"/>
            <a:ext cx="2321482" cy="1562405"/>
            <a:chOff x="4618848" y="2354389"/>
            <a:chExt cx="1645464" cy="1568406"/>
          </a:xfrm>
        </p:grpSpPr>
        <p:cxnSp>
          <p:nvCxnSpPr>
            <p:cNvPr id="25" name="Conector recto 24">
              <a:extLst>
                <a:ext uri="{FF2B5EF4-FFF2-40B4-BE49-F238E27FC236}">
                  <a16:creationId xmlns:a16="http://schemas.microsoft.com/office/drawing/2014/main" id="{85548051-8133-5150-9EAE-5B1FB947381A}"/>
                </a:ext>
              </a:extLst>
            </p:cNvPr>
            <p:cNvCxnSpPr>
              <a:cxnSpLocks/>
            </p:cNvCxnSpPr>
            <p:nvPr/>
          </p:nvCxnSpPr>
          <p:spPr>
            <a:xfrm>
              <a:off x="4618848" y="3717928"/>
              <a:ext cx="1645464"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6" name="Rectángulo 25">
              <a:extLst>
                <a:ext uri="{FF2B5EF4-FFF2-40B4-BE49-F238E27FC236}">
                  <a16:creationId xmlns:a16="http://schemas.microsoft.com/office/drawing/2014/main" id="{B6CA9E0D-54AB-2DC3-B5A8-4495DB55449A}"/>
                </a:ext>
              </a:extLst>
            </p:cNvPr>
            <p:cNvSpPr/>
            <p:nvPr/>
          </p:nvSpPr>
          <p:spPr>
            <a:xfrm>
              <a:off x="4738347" y="3610040"/>
              <a:ext cx="228604" cy="107888"/>
            </a:xfrm>
            <a:prstGeom prst="rect">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27" name="Rectángulo 26">
              <a:extLst>
                <a:ext uri="{FF2B5EF4-FFF2-40B4-BE49-F238E27FC236}">
                  <a16:creationId xmlns:a16="http://schemas.microsoft.com/office/drawing/2014/main" id="{9F7C3AAF-24AD-652E-9A44-4458B9AD7230}"/>
                </a:ext>
              </a:extLst>
            </p:cNvPr>
            <p:cNvSpPr/>
            <p:nvPr/>
          </p:nvSpPr>
          <p:spPr>
            <a:xfrm>
              <a:off x="4738347" y="2558128"/>
              <a:ext cx="228604" cy="1051911"/>
            </a:xfrm>
            <a:prstGeom prst="rect">
              <a:avLst/>
            </a:prstGeom>
            <a:solidFill>
              <a:schemeClr val="bg2">
                <a:lumMod val="60000"/>
                <a:lumOff val="4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28" name="Rectángulo 27">
              <a:extLst>
                <a:ext uri="{FF2B5EF4-FFF2-40B4-BE49-F238E27FC236}">
                  <a16:creationId xmlns:a16="http://schemas.microsoft.com/office/drawing/2014/main" id="{B5E428B2-0548-4F88-DFB8-D925F24C0C58}"/>
                </a:ext>
              </a:extLst>
            </p:cNvPr>
            <p:cNvSpPr/>
            <p:nvPr/>
          </p:nvSpPr>
          <p:spPr>
            <a:xfrm>
              <a:off x="4738347" y="2355837"/>
              <a:ext cx="228604" cy="202291"/>
            </a:xfrm>
            <a:prstGeom prst="rect">
              <a:avLst/>
            </a:prstGeom>
            <a:solidFill>
              <a:schemeClr val="bg2">
                <a:lumMod val="40000"/>
                <a:lumOff val="6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29" name="Rectángulo 28">
              <a:extLst>
                <a:ext uri="{FF2B5EF4-FFF2-40B4-BE49-F238E27FC236}">
                  <a16:creationId xmlns:a16="http://schemas.microsoft.com/office/drawing/2014/main" id="{0EBA42E5-201F-366B-5A0C-0153ABF8A148}"/>
                </a:ext>
              </a:extLst>
            </p:cNvPr>
            <p:cNvSpPr/>
            <p:nvPr/>
          </p:nvSpPr>
          <p:spPr>
            <a:xfrm>
              <a:off x="5032812" y="3527235"/>
              <a:ext cx="228604" cy="190693"/>
            </a:xfrm>
            <a:prstGeom prst="rect">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30" name="Rectángulo 29">
              <a:extLst>
                <a:ext uri="{FF2B5EF4-FFF2-40B4-BE49-F238E27FC236}">
                  <a16:creationId xmlns:a16="http://schemas.microsoft.com/office/drawing/2014/main" id="{76AA7709-C8BD-39D6-C5FA-6411C6D8E00C}"/>
                </a:ext>
              </a:extLst>
            </p:cNvPr>
            <p:cNvSpPr/>
            <p:nvPr/>
          </p:nvSpPr>
          <p:spPr>
            <a:xfrm>
              <a:off x="5032812" y="2464805"/>
              <a:ext cx="228604" cy="1062430"/>
            </a:xfrm>
            <a:prstGeom prst="rect">
              <a:avLst/>
            </a:prstGeom>
            <a:solidFill>
              <a:schemeClr val="bg2">
                <a:lumMod val="60000"/>
                <a:lumOff val="4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39" name="Rectángulo 38">
              <a:extLst>
                <a:ext uri="{FF2B5EF4-FFF2-40B4-BE49-F238E27FC236}">
                  <a16:creationId xmlns:a16="http://schemas.microsoft.com/office/drawing/2014/main" id="{AB10862E-BAEF-A275-7C2F-227DA056D187}"/>
                </a:ext>
              </a:extLst>
            </p:cNvPr>
            <p:cNvSpPr/>
            <p:nvPr/>
          </p:nvSpPr>
          <p:spPr>
            <a:xfrm>
              <a:off x="5032812" y="2355837"/>
              <a:ext cx="228604" cy="108967"/>
            </a:xfrm>
            <a:prstGeom prst="rect">
              <a:avLst/>
            </a:prstGeom>
            <a:solidFill>
              <a:schemeClr val="bg2">
                <a:lumMod val="40000"/>
                <a:lumOff val="6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42" name="Rectángulo 41">
              <a:extLst>
                <a:ext uri="{FF2B5EF4-FFF2-40B4-BE49-F238E27FC236}">
                  <a16:creationId xmlns:a16="http://schemas.microsoft.com/office/drawing/2014/main" id="{A83D2289-01D6-0C36-16C9-9AEB5B49D8E9}"/>
                </a:ext>
              </a:extLst>
            </p:cNvPr>
            <p:cNvSpPr/>
            <p:nvPr/>
          </p:nvSpPr>
          <p:spPr>
            <a:xfrm>
              <a:off x="5327278" y="3415758"/>
              <a:ext cx="228604" cy="299361"/>
            </a:xfrm>
            <a:prstGeom prst="rect">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60" name="Rectángulo 59">
              <a:extLst>
                <a:ext uri="{FF2B5EF4-FFF2-40B4-BE49-F238E27FC236}">
                  <a16:creationId xmlns:a16="http://schemas.microsoft.com/office/drawing/2014/main" id="{760695D4-6255-9336-7C1C-C329E8580B68}"/>
                </a:ext>
              </a:extLst>
            </p:cNvPr>
            <p:cNvSpPr/>
            <p:nvPr/>
          </p:nvSpPr>
          <p:spPr>
            <a:xfrm>
              <a:off x="5327278" y="2422426"/>
              <a:ext cx="228604" cy="993333"/>
            </a:xfrm>
            <a:prstGeom prst="rect">
              <a:avLst/>
            </a:prstGeom>
            <a:solidFill>
              <a:schemeClr val="bg2">
                <a:lumMod val="60000"/>
                <a:lumOff val="4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61" name="Rectángulo 60">
              <a:extLst>
                <a:ext uri="{FF2B5EF4-FFF2-40B4-BE49-F238E27FC236}">
                  <a16:creationId xmlns:a16="http://schemas.microsoft.com/office/drawing/2014/main" id="{7854ADEA-FE1D-431B-FCCE-9EEE9145388D}"/>
                </a:ext>
              </a:extLst>
            </p:cNvPr>
            <p:cNvSpPr/>
            <p:nvPr/>
          </p:nvSpPr>
          <p:spPr>
            <a:xfrm>
              <a:off x="5327278" y="2354389"/>
              <a:ext cx="228604" cy="68037"/>
            </a:xfrm>
            <a:prstGeom prst="rect">
              <a:avLst/>
            </a:prstGeom>
            <a:solidFill>
              <a:schemeClr val="bg2">
                <a:lumMod val="40000"/>
                <a:lumOff val="6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65" name="Rectángulo 64">
              <a:extLst>
                <a:ext uri="{FF2B5EF4-FFF2-40B4-BE49-F238E27FC236}">
                  <a16:creationId xmlns:a16="http://schemas.microsoft.com/office/drawing/2014/main" id="{4E25160D-3F99-8B02-2941-9277EEC059F2}"/>
                </a:ext>
              </a:extLst>
            </p:cNvPr>
            <p:cNvSpPr/>
            <p:nvPr/>
          </p:nvSpPr>
          <p:spPr>
            <a:xfrm>
              <a:off x="5621743" y="3293293"/>
              <a:ext cx="228604" cy="421826"/>
            </a:xfrm>
            <a:prstGeom prst="rect">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66" name="Rectángulo 65">
              <a:extLst>
                <a:ext uri="{FF2B5EF4-FFF2-40B4-BE49-F238E27FC236}">
                  <a16:creationId xmlns:a16="http://schemas.microsoft.com/office/drawing/2014/main" id="{A060041C-9D02-885D-3737-254A1E1E8AD0}"/>
                </a:ext>
              </a:extLst>
            </p:cNvPr>
            <p:cNvSpPr/>
            <p:nvPr/>
          </p:nvSpPr>
          <p:spPr>
            <a:xfrm>
              <a:off x="5621743" y="2395211"/>
              <a:ext cx="228604" cy="898082"/>
            </a:xfrm>
            <a:prstGeom prst="rect">
              <a:avLst/>
            </a:prstGeom>
            <a:solidFill>
              <a:schemeClr val="bg2">
                <a:lumMod val="60000"/>
                <a:lumOff val="4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67" name="Rectángulo 66">
              <a:extLst>
                <a:ext uri="{FF2B5EF4-FFF2-40B4-BE49-F238E27FC236}">
                  <a16:creationId xmlns:a16="http://schemas.microsoft.com/office/drawing/2014/main" id="{27BBADB7-6649-9256-7016-9BEA8D888EEC}"/>
                </a:ext>
              </a:extLst>
            </p:cNvPr>
            <p:cNvSpPr/>
            <p:nvPr/>
          </p:nvSpPr>
          <p:spPr>
            <a:xfrm>
              <a:off x="5621743" y="2354389"/>
              <a:ext cx="228604" cy="40822"/>
            </a:xfrm>
            <a:prstGeom prst="rect">
              <a:avLst/>
            </a:prstGeom>
            <a:solidFill>
              <a:schemeClr val="bg2">
                <a:lumMod val="40000"/>
                <a:lumOff val="6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68" name="Rectángulo 67">
              <a:extLst>
                <a:ext uri="{FF2B5EF4-FFF2-40B4-BE49-F238E27FC236}">
                  <a16:creationId xmlns:a16="http://schemas.microsoft.com/office/drawing/2014/main" id="{AE79AD25-12DC-907A-3EC5-C6D2D4A7E3C4}"/>
                </a:ext>
              </a:extLst>
            </p:cNvPr>
            <p:cNvSpPr/>
            <p:nvPr/>
          </p:nvSpPr>
          <p:spPr>
            <a:xfrm>
              <a:off x="5916209" y="3170827"/>
              <a:ext cx="228604" cy="544292"/>
            </a:xfrm>
            <a:prstGeom prst="rect">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69" name="Rectángulo 68">
              <a:extLst>
                <a:ext uri="{FF2B5EF4-FFF2-40B4-BE49-F238E27FC236}">
                  <a16:creationId xmlns:a16="http://schemas.microsoft.com/office/drawing/2014/main" id="{3F92F479-3CA9-CE23-C5AD-E256901C95AA}"/>
                </a:ext>
              </a:extLst>
            </p:cNvPr>
            <p:cNvSpPr/>
            <p:nvPr/>
          </p:nvSpPr>
          <p:spPr>
            <a:xfrm>
              <a:off x="5916209" y="2354389"/>
              <a:ext cx="228604" cy="816438"/>
            </a:xfrm>
            <a:prstGeom prst="rect">
              <a:avLst/>
            </a:prstGeom>
            <a:solidFill>
              <a:schemeClr val="bg2">
                <a:lumMod val="60000"/>
                <a:lumOff val="4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00">
                <a:solidFill>
                  <a:srgbClr val="24272A"/>
                </a:solidFill>
                <a:latin typeface="Roboto Medium" panose="02000000000000000000" pitchFamily="2" charset="0"/>
                <a:ea typeface="Roboto Medium" panose="02000000000000000000" pitchFamily="2" charset="0"/>
              </a:endParaRPr>
            </a:p>
          </p:txBody>
        </p:sp>
        <p:sp>
          <p:nvSpPr>
            <p:cNvPr id="70" name="Google Shape;465;p8">
              <a:extLst>
                <a:ext uri="{FF2B5EF4-FFF2-40B4-BE49-F238E27FC236}">
                  <a16:creationId xmlns:a16="http://schemas.microsoft.com/office/drawing/2014/main" id="{AE8873A3-B806-8515-5449-BBB8C7134536}"/>
                </a:ext>
              </a:extLst>
            </p:cNvPr>
            <p:cNvSpPr/>
            <p:nvPr/>
          </p:nvSpPr>
          <p:spPr>
            <a:xfrm>
              <a:off x="4754294" y="3745919"/>
              <a:ext cx="196711"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rPr>
                <a:t>2022</a:t>
              </a:r>
              <a:endParaRP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endParaRPr>
            </a:p>
          </p:txBody>
        </p:sp>
        <p:sp>
          <p:nvSpPr>
            <p:cNvPr id="71" name="Google Shape;465;p8">
              <a:extLst>
                <a:ext uri="{FF2B5EF4-FFF2-40B4-BE49-F238E27FC236}">
                  <a16:creationId xmlns:a16="http://schemas.microsoft.com/office/drawing/2014/main" id="{413D95F9-98C2-8FE8-C597-01F03707214F}"/>
                </a:ext>
              </a:extLst>
            </p:cNvPr>
            <p:cNvSpPr/>
            <p:nvPr/>
          </p:nvSpPr>
          <p:spPr>
            <a:xfrm>
              <a:off x="5048759" y="3745919"/>
              <a:ext cx="196711"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rPr>
                <a:t>2023</a:t>
              </a:r>
              <a:endParaRP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endParaRPr>
            </a:p>
          </p:txBody>
        </p:sp>
        <p:sp>
          <p:nvSpPr>
            <p:cNvPr id="72" name="Google Shape;465;p8">
              <a:extLst>
                <a:ext uri="{FF2B5EF4-FFF2-40B4-BE49-F238E27FC236}">
                  <a16:creationId xmlns:a16="http://schemas.microsoft.com/office/drawing/2014/main" id="{EEBA9DAE-24ED-512A-2AEA-283509C37EB7}"/>
                </a:ext>
              </a:extLst>
            </p:cNvPr>
            <p:cNvSpPr/>
            <p:nvPr/>
          </p:nvSpPr>
          <p:spPr>
            <a:xfrm>
              <a:off x="5343224" y="3745919"/>
              <a:ext cx="196711"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rPr>
                <a:t>2024</a:t>
              </a:r>
              <a:endParaRP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endParaRPr>
            </a:p>
          </p:txBody>
        </p:sp>
        <p:sp>
          <p:nvSpPr>
            <p:cNvPr id="75" name="Google Shape;465;p8">
              <a:extLst>
                <a:ext uri="{FF2B5EF4-FFF2-40B4-BE49-F238E27FC236}">
                  <a16:creationId xmlns:a16="http://schemas.microsoft.com/office/drawing/2014/main" id="{6A316989-1082-D232-25E8-A2C9E0393EDA}"/>
                </a:ext>
              </a:extLst>
            </p:cNvPr>
            <p:cNvSpPr/>
            <p:nvPr/>
          </p:nvSpPr>
          <p:spPr>
            <a:xfrm>
              <a:off x="5637690" y="3745919"/>
              <a:ext cx="196711"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rPr>
                <a:t>2025</a:t>
              </a:r>
              <a:endParaRP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endParaRPr>
            </a:p>
          </p:txBody>
        </p:sp>
        <p:sp>
          <p:nvSpPr>
            <p:cNvPr id="76" name="Google Shape;465;p8">
              <a:extLst>
                <a:ext uri="{FF2B5EF4-FFF2-40B4-BE49-F238E27FC236}">
                  <a16:creationId xmlns:a16="http://schemas.microsoft.com/office/drawing/2014/main" id="{1CAD5909-DEAF-C05C-7796-A103CC928162}"/>
                </a:ext>
              </a:extLst>
            </p:cNvPr>
            <p:cNvSpPr/>
            <p:nvPr/>
          </p:nvSpPr>
          <p:spPr>
            <a:xfrm>
              <a:off x="5932156" y="3745919"/>
              <a:ext cx="196711"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rPr>
                <a:t>2026</a:t>
              </a:r>
              <a:endParaRPr sz="700">
                <a:solidFill>
                  <a:srgbClr val="24272A">
                    <a:lumMod val="75000"/>
                    <a:lumOff val="25000"/>
                  </a:srgbClr>
                </a:solidFill>
                <a:latin typeface="Roboto Medium" panose="02000000000000000000" pitchFamily="2" charset="0"/>
                <a:ea typeface="Roboto Medium" panose="02000000000000000000" pitchFamily="2" charset="0"/>
                <a:cs typeface="Calibri"/>
                <a:sym typeface="Calibri"/>
              </a:endParaRPr>
            </a:p>
          </p:txBody>
        </p:sp>
        <p:sp>
          <p:nvSpPr>
            <p:cNvPr id="78" name="Google Shape;465;p8">
              <a:extLst>
                <a:ext uri="{FF2B5EF4-FFF2-40B4-BE49-F238E27FC236}">
                  <a16:creationId xmlns:a16="http://schemas.microsoft.com/office/drawing/2014/main" id="{AB1101E5-B552-C1EE-E59C-F8437018AB8D}"/>
                </a:ext>
              </a:extLst>
            </p:cNvPr>
            <p:cNvSpPr/>
            <p:nvPr/>
          </p:nvSpPr>
          <p:spPr>
            <a:xfrm>
              <a:off x="4738346" y="2993951"/>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78%</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91" name="Google Shape;465;p8">
              <a:extLst>
                <a:ext uri="{FF2B5EF4-FFF2-40B4-BE49-F238E27FC236}">
                  <a16:creationId xmlns:a16="http://schemas.microsoft.com/office/drawing/2014/main" id="{105461BF-811C-6764-9909-6A028ECA1CDB}"/>
                </a:ext>
              </a:extLst>
            </p:cNvPr>
            <p:cNvSpPr/>
            <p:nvPr/>
          </p:nvSpPr>
          <p:spPr>
            <a:xfrm>
              <a:off x="5033115" y="2905512"/>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78%</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92" name="Google Shape;465;p8">
              <a:extLst>
                <a:ext uri="{FF2B5EF4-FFF2-40B4-BE49-F238E27FC236}">
                  <a16:creationId xmlns:a16="http://schemas.microsoft.com/office/drawing/2014/main" id="{5B3D8EB1-969F-4287-35C0-566E225AB84C}"/>
                </a:ext>
              </a:extLst>
            </p:cNvPr>
            <p:cNvSpPr/>
            <p:nvPr/>
          </p:nvSpPr>
          <p:spPr>
            <a:xfrm>
              <a:off x="5325444" y="2864356"/>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73%</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93" name="Google Shape;465;p8">
              <a:extLst>
                <a:ext uri="{FF2B5EF4-FFF2-40B4-BE49-F238E27FC236}">
                  <a16:creationId xmlns:a16="http://schemas.microsoft.com/office/drawing/2014/main" id="{1B270BE9-9582-3C3A-C6C5-833215672CA1}"/>
                </a:ext>
              </a:extLst>
            </p:cNvPr>
            <p:cNvSpPr/>
            <p:nvPr/>
          </p:nvSpPr>
          <p:spPr>
            <a:xfrm>
              <a:off x="5617774" y="2755877"/>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66%</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96" name="Google Shape;465;p8">
              <a:extLst>
                <a:ext uri="{FF2B5EF4-FFF2-40B4-BE49-F238E27FC236}">
                  <a16:creationId xmlns:a16="http://schemas.microsoft.com/office/drawing/2014/main" id="{D4BEBE54-EB7D-036B-C758-6E4E76A488E0}"/>
                </a:ext>
              </a:extLst>
            </p:cNvPr>
            <p:cNvSpPr/>
            <p:nvPr/>
          </p:nvSpPr>
          <p:spPr>
            <a:xfrm>
              <a:off x="5916208" y="2672665"/>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60%</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97" name="Google Shape;465;p8">
              <a:extLst>
                <a:ext uri="{FF2B5EF4-FFF2-40B4-BE49-F238E27FC236}">
                  <a16:creationId xmlns:a16="http://schemas.microsoft.com/office/drawing/2014/main" id="{25909BD8-E4C7-BC06-2664-4AE206B0466C}"/>
                </a:ext>
              </a:extLst>
            </p:cNvPr>
            <p:cNvSpPr/>
            <p:nvPr/>
          </p:nvSpPr>
          <p:spPr>
            <a:xfrm>
              <a:off x="5916208" y="3353254"/>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40%</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98" name="Google Shape;465;p8">
              <a:extLst>
                <a:ext uri="{FF2B5EF4-FFF2-40B4-BE49-F238E27FC236}">
                  <a16:creationId xmlns:a16="http://schemas.microsoft.com/office/drawing/2014/main" id="{C4E3BCF8-0DA5-75D0-A134-D1D1D247A291}"/>
                </a:ext>
              </a:extLst>
            </p:cNvPr>
            <p:cNvSpPr/>
            <p:nvPr/>
          </p:nvSpPr>
          <p:spPr>
            <a:xfrm>
              <a:off x="5617774" y="3415758"/>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31%</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99" name="Google Shape;465;p8">
              <a:extLst>
                <a:ext uri="{FF2B5EF4-FFF2-40B4-BE49-F238E27FC236}">
                  <a16:creationId xmlns:a16="http://schemas.microsoft.com/office/drawing/2014/main" id="{91CB85DF-0036-E6BD-2C15-FC692E042A9C}"/>
                </a:ext>
              </a:extLst>
            </p:cNvPr>
            <p:cNvSpPr/>
            <p:nvPr/>
          </p:nvSpPr>
          <p:spPr>
            <a:xfrm>
              <a:off x="5325013" y="3472417"/>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22%</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100" name="Google Shape;465;p8">
              <a:extLst>
                <a:ext uri="{FF2B5EF4-FFF2-40B4-BE49-F238E27FC236}">
                  <a16:creationId xmlns:a16="http://schemas.microsoft.com/office/drawing/2014/main" id="{E9A51E9E-FA24-5EFC-6882-61D844B85FD1}"/>
                </a:ext>
              </a:extLst>
            </p:cNvPr>
            <p:cNvSpPr/>
            <p:nvPr/>
          </p:nvSpPr>
          <p:spPr>
            <a:xfrm>
              <a:off x="5028843" y="3534143"/>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14%</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101" name="Google Shape;465;p8">
              <a:extLst>
                <a:ext uri="{FF2B5EF4-FFF2-40B4-BE49-F238E27FC236}">
                  <a16:creationId xmlns:a16="http://schemas.microsoft.com/office/drawing/2014/main" id="{2CFA0C35-012F-66E1-0C1E-FED4D1A143C6}"/>
                </a:ext>
              </a:extLst>
            </p:cNvPr>
            <p:cNvSpPr/>
            <p:nvPr/>
          </p:nvSpPr>
          <p:spPr>
            <a:xfrm>
              <a:off x="4738346" y="3612849"/>
              <a:ext cx="228604" cy="105078"/>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8%</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102" name="Google Shape;465;p8">
              <a:extLst>
                <a:ext uri="{FF2B5EF4-FFF2-40B4-BE49-F238E27FC236}">
                  <a16:creationId xmlns:a16="http://schemas.microsoft.com/office/drawing/2014/main" id="{3EEEB9AE-422F-1405-FEF5-96AEA9034D7F}"/>
                </a:ext>
              </a:extLst>
            </p:cNvPr>
            <p:cNvSpPr/>
            <p:nvPr/>
          </p:nvSpPr>
          <p:spPr>
            <a:xfrm>
              <a:off x="4738346" y="2368545"/>
              <a:ext cx="228604" cy="1768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15%</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103" name="Google Shape;465;p8">
              <a:extLst>
                <a:ext uri="{FF2B5EF4-FFF2-40B4-BE49-F238E27FC236}">
                  <a16:creationId xmlns:a16="http://schemas.microsoft.com/office/drawing/2014/main" id="{D0A7C882-8C98-BF3F-BD37-B89DB72DAE5B}"/>
                </a:ext>
              </a:extLst>
            </p:cNvPr>
            <p:cNvSpPr/>
            <p:nvPr/>
          </p:nvSpPr>
          <p:spPr>
            <a:xfrm>
              <a:off x="5033115" y="2354389"/>
              <a:ext cx="228604" cy="1062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8%</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104" name="Google Shape;465;p8">
              <a:extLst>
                <a:ext uri="{FF2B5EF4-FFF2-40B4-BE49-F238E27FC236}">
                  <a16:creationId xmlns:a16="http://schemas.microsoft.com/office/drawing/2014/main" id="{39F9AF7A-0274-4725-EE30-7CB6D49DE9A1}"/>
                </a:ext>
              </a:extLst>
            </p:cNvPr>
            <p:cNvSpPr/>
            <p:nvPr/>
          </p:nvSpPr>
          <p:spPr>
            <a:xfrm>
              <a:off x="5329534" y="2354389"/>
              <a:ext cx="228604" cy="1062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5%</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105" name="Google Shape;465;p8">
              <a:extLst>
                <a:ext uri="{FF2B5EF4-FFF2-40B4-BE49-F238E27FC236}">
                  <a16:creationId xmlns:a16="http://schemas.microsoft.com/office/drawing/2014/main" id="{6EF55EAD-91F3-3DC2-34D4-7DE1FC6D2957}"/>
                </a:ext>
              </a:extLst>
            </p:cNvPr>
            <p:cNvSpPr/>
            <p:nvPr/>
          </p:nvSpPr>
          <p:spPr>
            <a:xfrm>
              <a:off x="5621743" y="2354389"/>
              <a:ext cx="228604" cy="1062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3%</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sp>
          <p:nvSpPr>
            <p:cNvPr id="106" name="Google Shape;465;p8">
              <a:extLst>
                <a:ext uri="{FF2B5EF4-FFF2-40B4-BE49-F238E27FC236}">
                  <a16:creationId xmlns:a16="http://schemas.microsoft.com/office/drawing/2014/main" id="{559B8E22-26E8-893D-A8C8-0BAE0B7CC509}"/>
                </a:ext>
              </a:extLst>
            </p:cNvPr>
            <p:cNvSpPr/>
            <p:nvPr/>
          </p:nvSpPr>
          <p:spPr>
            <a:xfrm>
              <a:off x="5916208" y="2354389"/>
              <a:ext cx="228604" cy="106276"/>
            </a:xfrm>
            <a:prstGeom prst="rect">
              <a:avLst/>
            </a:prstGeom>
            <a:noFill/>
            <a:ln>
              <a:noFill/>
            </a:ln>
          </p:spPr>
          <p:txBody>
            <a:bodyPr spcFirstLastPara="1" wrap="square" lIns="0" tIns="0" rIns="0" bIns="0" anchor="ctr" anchorCtr="0">
              <a:noAutofit/>
            </a:bodyPr>
            <a:lstStyle/>
            <a:p>
              <a:pPr algn="ctr" defTabSz="642918" fontAlgn="auto">
                <a:spcBef>
                  <a:spcPts val="0"/>
                </a:spcBef>
                <a:spcAft>
                  <a:spcPts val="0"/>
                </a:spcAft>
                <a:buClr>
                  <a:srgbClr val="A905B7">
                    <a:lumMod val="60000"/>
                    <a:lumOff val="40000"/>
                  </a:srgbClr>
                </a:buClr>
                <a:buSzPts val="1400"/>
                <a:defRPr/>
              </a:pPr>
              <a:r>
                <a:rPr lang="es-AR" sz="700">
                  <a:solidFill>
                    <a:srgbClr val="FFFFFF"/>
                  </a:solidFill>
                  <a:latin typeface="Roboto Medium" panose="02000000000000000000" pitchFamily="2" charset="0"/>
                  <a:ea typeface="Roboto Medium" panose="02000000000000000000" pitchFamily="2" charset="0"/>
                  <a:cs typeface="Calibri"/>
                  <a:sym typeface="Calibri"/>
                </a:rPr>
                <a:t>0%</a:t>
              </a:r>
              <a:endParaRPr sz="700">
                <a:solidFill>
                  <a:srgbClr val="FFFFFF"/>
                </a:solidFill>
                <a:latin typeface="Roboto Medium" panose="02000000000000000000" pitchFamily="2" charset="0"/>
                <a:ea typeface="Roboto Medium" panose="02000000000000000000" pitchFamily="2" charset="0"/>
                <a:cs typeface="Calibri"/>
                <a:sym typeface="Calibri"/>
              </a:endParaRPr>
            </a:p>
          </p:txBody>
        </p:sp>
      </p:grpSp>
      <p:sp>
        <p:nvSpPr>
          <p:cNvPr id="107" name="Rectángulo: esquinas redondeadas 1">
            <a:extLst>
              <a:ext uri="{FF2B5EF4-FFF2-40B4-BE49-F238E27FC236}">
                <a16:creationId xmlns:a16="http://schemas.microsoft.com/office/drawing/2014/main" id="{DF3FDDEA-7439-0BDF-65BA-DCA325B504BE}"/>
              </a:ext>
            </a:extLst>
          </p:cNvPr>
          <p:cNvSpPr/>
          <p:nvPr/>
        </p:nvSpPr>
        <p:spPr>
          <a:xfrm>
            <a:off x="5200412" y="3544261"/>
            <a:ext cx="253049" cy="177188"/>
          </a:xfrm>
          <a:prstGeom prst="roundRect">
            <a:avLst/>
          </a:prstGeom>
          <a:noFill/>
          <a:ln w="12700" cap="rnd" cmpd="sng">
            <a:solidFill>
              <a:schemeClr val="accent2"/>
            </a:solidFill>
            <a:prstDash val="sysDot"/>
            <a:round/>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984" b="1">
              <a:solidFill>
                <a:srgbClr val="24272A"/>
              </a:solidFill>
              <a:latin typeface="Open Sans"/>
            </a:endParaRPr>
          </a:p>
        </p:txBody>
      </p:sp>
      <p:cxnSp>
        <p:nvCxnSpPr>
          <p:cNvPr id="108" name="Conector: angular 9">
            <a:extLst>
              <a:ext uri="{FF2B5EF4-FFF2-40B4-BE49-F238E27FC236}">
                <a16:creationId xmlns:a16="http://schemas.microsoft.com/office/drawing/2014/main" id="{82889154-AF15-AE76-2281-3CF484896D3B}"/>
              </a:ext>
            </a:extLst>
          </p:cNvPr>
          <p:cNvCxnSpPr>
            <a:cxnSpLocks/>
          </p:cNvCxnSpPr>
          <p:nvPr/>
        </p:nvCxnSpPr>
        <p:spPr>
          <a:xfrm rot="16200000" flipH="1">
            <a:off x="5296455" y="3751077"/>
            <a:ext cx="452428" cy="400589"/>
          </a:xfrm>
          <a:prstGeom prst="bentConnector3">
            <a:avLst>
              <a:gd name="adj1" fmla="val 27543"/>
            </a:avLst>
          </a:prstGeom>
          <a:ln w="12700" cap="rnd">
            <a:solidFill>
              <a:schemeClr val="accent2"/>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109" name="Marcador de texto 8">
            <a:extLst>
              <a:ext uri="{FF2B5EF4-FFF2-40B4-BE49-F238E27FC236}">
                <a16:creationId xmlns:a16="http://schemas.microsoft.com/office/drawing/2014/main" id="{FFDFF2B0-6801-7B25-084E-2501AE4530D9}"/>
              </a:ext>
            </a:extLst>
          </p:cNvPr>
          <p:cNvSpPr txBox="1">
            <a:spLocks/>
          </p:cNvSpPr>
          <p:nvPr/>
        </p:nvSpPr>
        <p:spPr>
          <a:xfrm>
            <a:off x="5205489" y="4223832"/>
            <a:ext cx="753791" cy="215444"/>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defTabSz="642967" fontAlgn="auto">
              <a:lnSpc>
                <a:spcPct val="100000"/>
              </a:lnSpc>
              <a:spcBef>
                <a:spcPts val="0"/>
              </a:spcBef>
              <a:spcAft>
                <a:spcPts val="0"/>
              </a:spcAft>
              <a:buClr>
                <a:srgbClr val="A905B7"/>
              </a:buClr>
              <a:buNone/>
              <a:defRPr/>
            </a:pPr>
            <a:r>
              <a:rPr lang="es-AR" sz="700">
                <a:solidFill>
                  <a:srgbClr val="24272A">
                    <a:lumMod val="75000"/>
                    <a:lumOff val="25000"/>
                  </a:srgbClr>
                </a:solidFill>
                <a:latin typeface="Roboto Medium" panose="02000000000000000000" pitchFamily="2" charset="0"/>
                <a:ea typeface="Roboto Medium" panose="02000000000000000000" pitchFamily="2" charset="0"/>
                <a:cs typeface="Open Sans Light" pitchFamily="2" charset="0"/>
              </a:rPr>
              <a:t>17% Overlay</a:t>
            </a:r>
          </a:p>
          <a:p>
            <a:pPr marL="0" indent="0" algn="r" defTabSz="642967" fontAlgn="auto">
              <a:lnSpc>
                <a:spcPct val="100000"/>
              </a:lnSpc>
              <a:spcBef>
                <a:spcPts val="0"/>
              </a:spcBef>
              <a:spcAft>
                <a:spcPts val="0"/>
              </a:spcAft>
              <a:buClr>
                <a:srgbClr val="A905B7"/>
              </a:buClr>
              <a:buNone/>
              <a:defRPr/>
            </a:pPr>
            <a:r>
              <a:rPr lang="es-AR" sz="700">
                <a:solidFill>
                  <a:srgbClr val="24272A">
                    <a:lumMod val="75000"/>
                    <a:lumOff val="25000"/>
                  </a:srgbClr>
                </a:solidFill>
                <a:latin typeface="Roboto Medium" panose="02000000000000000000" pitchFamily="2" charset="0"/>
                <a:ea typeface="Roboto Medium" panose="02000000000000000000" pitchFamily="2" charset="0"/>
                <a:cs typeface="Open Sans Light" pitchFamily="2" charset="0"/>
              </a:rPr>
              <a:t>23% Expansion</a:t>
            </a:r>
          </a:p>
        </p:txBody>
      </p:sp>
      <p:graphicFrame>
        <p:nvGraphicFramePr>
          <p:cNvPr id="110" name="Tabla 109">
            <a:extLst>
              <a:ext uri="{FF2B5EF4-FFF2-40B4-BE49-F238E27FC236}">
                <a16:creationId xmlns:a16="http://schemas.microsoft.com/office/drawing/2014/main" id="{0B5EC7CE-C619-8AFB-0D89-1D2EBE5A2045}"/>
              </a:ext>
            </a:extLst>
          </p:cNvPr>
          <p:cNvGraphicFramePr>
            <a:graphicFrameLocks noGrp="1"/>
          </p:cNvGraphicFramePr>
          <p:nvPr>
            <p:extLst>
              <p:ext uri="{D42A27DB-BD31-4B8C-83A1-F6EECF244321}">
                <p14:modId xmlns:p14="http://schemas.microsoft.com/office/powerpoint/2010/main" val="1056407138"/>
              </p:ext>
            </p:extLst>
          </p:nvPr>
        </p:nvGraphicFramePr>
        <p:xfrm>
          <a:off x="877701" y="2679521"/>
          <a:ext cx="1809795" cy="1565506"/>
        </p:xfrm>
        <a:graphic>
          <a:graphicData uri="http://schemas.openxmlformats.org/drawingml/2006/table">
            <a:tbl>
              <a:tblPr firstRow="1" bandRow="1">
                <a:tableStyleId>{5C22544A-7EE6-4342-B048-85BDC9FD1C3A}</a:tableStyleId>
              </a:tblPr>
              <a:tblGrid>
                <a:gridCol w="435965">
                  <a:extLst>
                    <a:ext uri="{9D8B030D-6E8A-4147-A177-3AD203B41FA5}">
                      <a16:colId xmlns:a16="http://schemas.microsoft.com/office/drawing/2014/main" val="52551560"/>
                    </a:ext>
                  </a:extLst>
                </a:gridCol>
                <a:gridCol w="637850">
                  <a:extLst>
                    <a:ext uri="{9D8B030D-6E8A-4147-A177-3AD203B41FA5}">
                      <a16:colId xmlns:a16="http://schemas.microsoft.com/office/drawing/2014/main" val="3739909716"/>
                    </a:ext>
                  </a:extLst>
                </a:gridCol>
                <a:gridCol w="735980">
                  <a:extLst>
                    <a:ext uri="{9D8B030D-6E8A-4147-A177-3AD203B41FA5}">
                      <a16:colId xmlns:a16="http://schemas.microsoft.com/office/drawing/2014/main" val="3097656295"/>
                    </a:ext>
                  </a:extLst>
                </a:gridCol>
              </a:tblGrid>
              <a:tr h="411106">
                <a:tc>
                  <a:txBody>
                    <a:bodyPr/>
                    <a:lstStyle/>
                    <a:p>
                      <a:pPr algn="ctr"/>
                      <a:endParaRPr lang="es-US" sz="850" b="1" dirty="0">
                        <a:solidFill>
                          <a:schemeClr val="tx2"/>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60000"/>
                        <a:lumOff val="40000"/>
                      </a:schemeClr>
                    </a:solidFill>
                  </a:tcPr>
                </a:tc>
                <a:tc>
                  <a:txBody>
                    <a:bodyPr/>
                    <a:lstStyle/>
                    <a:p>
                      <a:pPr algn="ctr"/>
                      <a:r>
                        <a:rPr lang="es-AR" sz="850" b="1" dirty="0" err="1">
                          <a:solidFill>
                            <a:srgbClr val="FFFFFF"/>
                          </a:solidFill>
                          <a:latin typeface="Roboto" panose="02000000000000000000" pitchFamily="2" charset="0"/>
                          <a:ea typeface="Roboto" panose="02000000000000000000" pitchFamily="2" charset="0"/>
                          <a:cs typeface="Roboto" panose="02000000000000000000" pitchFamily="2" charset="0"/>
                        </a:rPr>
                        <a:t>Homes</a:t>
                      </a:r>
                      <a:r>
                        <a:rPr lang="es-AR" sz="850" b="1"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s-AR" sz="850" b="1" dirty="0" err="1">
                          <a:solidFill>
                            <a:srgbClr val="FFFFFF"/>
                          </a:solidFill>
                          <a:latin typeface="Roboto" panose="02000000000000000000" pitchFamily="2" charset="0"/>
                          <a:ea typeface="Roboto" panose="02000000000000000000" pitchFamily="2" charset="0"/>
                          <a:cs typeface="Roboto" panose="02000000000000000000" pitchFamily="2" charset="0"/>
                        </a:rPr>
                        <a:t>Passed</a:t>
                      </a:r>
                      <a:endParaRPr lang="es-US" sz="850" b="1" dirty="0">
                        <a:solidFill>
                          <a:srgbClr val="FFFFFF"/>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60000"/>
                        <a:lumOff val="40000"/>
                      </a:schemeClr>
                    </a:solidFill>
                  </a:tcPr>
                </a:tc>
                <a:tc>
                  <a:txBody>
                    <a:bodyPr/>
                    <a:lstStyle/>
                    <a:p>
                      <a:pPr algn="ctr"/>
                      <a:r>
                        <a:rPr lang="es-AR" sz="850" b="1" dirty="0" err="1">
                          <a:solidFill>
                            <a:srgbClr val="FFFFFF"/>
                          </a:solidFill>
                          <a:latin typeface="Roboto" panose="02000000000000000000" pitchFamily="2" charset="0"/>
                          <a:ea typeface="Roboto" panose="02000000000000000000" pitchFamily="2" charset="0"/>
                          <a:cs typeface="Roboto" panose="02000000000000000000" pitchFamily="2" charset="0"/>
                        </a:rPr>
                        <a:t>Suscribers</a:t>
                      </a:r>
                      <a:endParaRPr lang="es-US" sz="850" b="1" dirty="0">
                        <a:solidFill>
                          <a:srgbClr val="FFFFFF"/>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lumMod val="60000"/>
                        <a:lumOff val="40000"/>
                      </a:schemeClr>
                    </a:solidFill>
                  </a:tcPr>
                </a:tc>
                <a:extLst>
                  <a:ext uri="{0D108BD9-81ED-4DB2-BD59-A6C34878D82A}">
                    <a16:rowId xmlns:a16="http://schemas.microsoft.com/office/drawing/2014/main" val="1280287291"/>
                  </a:ext>
                </a:extLst>
              </a:tr>
              <a:tr h="384800">
                <a:tc>
                  <a:txBody>
                    <a:bodyPr/>
                    <a:lstStyle/>
                    <a:p>
                      <a:pPr algn="ctr"/>
                      <a:r>
                        <a:rPr lang="es-AR" sz="850" b="1" dirty="0">
                          <a:solidFill>
                            <a:schemeClr val="accent1"/>
                          </a:solidFill>
                          <a:latin typeface="Roboto" panose="02000000000000000000" pitchFamily="2" charset="0"/>
                          <a:ea typeface="Roboto" panose="02000000000000000000" pitchFamily="2" charset="0"/>
                          <a:cs typeface="Roboto" panose="02000000000000000000" pitchFamily="2" charset="0"/>
                        </a:rPr>
                        <a:t>HFC</a:t>
                      </a:r>
                      <a:endParaRPr lang="es-US" sz="850" b="1" dirty="0">
                        <a:solidFill>
                          <a:schemeClr val="accent1"/>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38100" cmpd="sng">
                      <a:noFill/>
                    </a:lnT>
                    <a:lnB w="3175"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7.9 MM</a:t>
                      </a:r>
                      <a:endParaRPr lang="es-US"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38100" cmpd="sng">
                      <a:noFill/>
                    </a:lnT>
                    <a:lnB w="3175"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3.03 MM</a:t>
                      </a:r>
                      <a:endParaRPr lang="es-US"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38100" cmpd="sng">
                      <a:noFill/>
                    </a:lnT>
                    <a:lnB w="3175"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75539682"/>
                  </a:ext>
                </a:extLst>
              </a:tr>
              <a:tr h="384800">
                <a:tc>
                  <a:txBody>
                    <a:bodyPr/>
                    <a:lstStyle/>
                    <a:p>
                      <a:pPr algn="ctr"/>
                      <a:r>
                        <a:rPr lang="es-AR" sz="850" b="1" dirty="0">
                          <a:solidFill>
                            <a:schemeClr val="accent1"/>
                          </a:solidFill>
                          <a:latin typeface="Roboto" panose="02000000000000000000" pitchFamily="2" charset="0"/>
                          <a:ea typeface="Roboto" panose="02000000000000000000" pitchFamily="2" charset="0"/>
                          <a:cs typeface="Roboto" panose="02000000000000000000" pitchFamily="2" charset="0"/>
                        </a:rPr>
                        <a:t>FTTH</a:t>
                      </a:r>
                      <a:endParaRPr lang="es-US" sz="850" b="1" dirty="0">
                        <a:solidFill>
                          <a:schemeClr val="accent1"/>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3175" cap="flat" cmpd="sng" algn="ctr">
                      <a:solidFill>
                        <a:schemeClr val="accent1"/>
                      </a:solidFill>
                      <a:prstDash val="sysDot"/>
                      <a:round/>
                      <a:headEnd type="none" w="med" len="med"/>
                      <a:tailEnd type="none" w="med" len="med"/>
                    </a:lnT>
                    <a:lnB w="3175"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3.6 MM</a:t>
                      </a:r>
                      <a:endParaRPr lang="es-US"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3175" cap="flat" cmpd="sng" algn="ctr">
                      <a:solidFill>
                        <a:schemeClr val="accent1"/>
                      </a:solidFill>
                      <a:prstDash val="sysDot"/>
                      <a:round/>
                      <a:headEnd type="none" w="med" len="med"/>
                      <a:tailEnd type="none" w="med" len="med"/>
                    </a:lnT>
                    <a:lnB w="3175"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0.73 MM</a:t>
                      </a:r>
                      <a:endParaRPr lang="es-US"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3175" cap="flat" cmpd="sng" algn="ctr">
                      <a:solidFill>
                        <a:schemeClr val="accent1"/>
                      </a:solidFill>
                      <a:prstDash val="sysDot"/>
                      <a:round/>
                      <a:headEnd type="none" w="med" len="med"/>
                      <a:tailEnd type="none" w="med" len="med"/>
                    </a:lnT>
                    <a:lnB w="3175" cap="flat" cmpd="sng" algn="ctr">
                      <a:solidFill>
                        <a:schemeClr val="accent1"/>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79846644"/>
                  </a:ext>
                </a:extLst>
              </a:tr>
              <a:tr h="384800">
                <a:tc>
                  <a:txBody>
                    <a:bodyPr/>
                    <a:lstStyle/>
                    <a:p>
                      <a:pPr algn="ctr"/>
                      <a:r>
                        <a:rPr lang="es-AR" sz="850" b="1" dirty="0">
                          <a:solidFill>
                            <a:schemeClr val="accent1"/>
                          </a:solidFill>
                          <a:latin typeface="Roboto" panose="02000000000000000000" pitchFamily="2" charset="0"/>
                          <a:ea typeface="Roboto" panose="02000000000000000000" pitchFamily="2" charset="0"/>
                          <a:cs typeface="Roboto" panose="02000000000000000000" pitchFamily="2" charset="0"/>
                        </a:rPr>
                        <a:t>xDSL</a:t>
                      </a:r>
                      <a:endParaRPr lang="es-US" sz="850" b="1" dirty="0">
                        <a:solidFill>
                          <a:schemeClr val="accent1"/>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3175" cap="flat" cmpd="sng" algn="ctr">
                      <a:solidFill>
                        <a:schemeClr val="accent1"/>
                      </a:solidFill>
                      <a:prstDash val="sysDot"/>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4.8 MM</a:t>
                      </a:r>
                      <a:endParaRPr lang="es-US"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3175" cap="flat" cmpd="sng" algn="ctr">
                      <a:solidFill>
                        <a:schemeClr val="accent1"/>
                      </a:solidFill>
                      <a:prstDash val="sysDot"/>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s-AR"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rPr>
                        <a:t>0.30 MM</a:t>
                      </a:r>
                      <a:endParaRPr lang="es-US" sz="850" b="0" dirty="0">
                        <a:solidFill>
                          <a:schemeClr val="tx1">
                            <a:lumMod val="75000"/>
                            <a:lumOff val="25000"/>
                          </a:schemeClr>
                        </a:solidFill>
                        <a:latin typeface="Roboto" panose="02000000000000000000" pitchFamily="2" charset="0"/>
                        <a:ea typeface="Roboto" panose="02000000000000000000" pitchFamily="2" charset="0"/>
                        <a:cs typeface="Roboto" panose="02000000000000000000" pitchFamily="2" charset="0"/>
                      </a:endParaRPr>
                    </a:p>
                  </a:txBody>
                  <a:tcPr marL="72000" marR="72000" marT="72000" marB="72000" anchor="ctr">
                    <a:lnL w="12700" cmpd="sng">
                      <a:noFill/>
                    </a:lnL>
                    <a:lnR w="12700" cmpd="sng">
                      <a:noFill/>
                    </a:lnR>
                    <a:lnT w="3175" cap="flat" cmpd="sng" algn="ctr">
                      <a:solidFill>
                        <a:schemeClr val="accent1"/>
                      </a:solidFill>
                      <a:prstDash val="sysDot"/>
                      <a:round/>
                      <a:headEnd type="none" w="med" len="med"/>
                      <a:tailEnd type="none" w="med" len="med"/>
                    </a:lnT>
                    <a:lnB w="9525"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28863501"/>
                  </a:ext>
                </a:extLst>
              </a:tr>
            </a:tbl>
          </a:graphicData>
        </a:graphic>
      </p:graphicFrame>
      <p:sp>
        <p:nvSpPr>
          <p:cNvPr id="111" name="CuadroTexto 110">
            <a:extLst>
              <a:ext uri="{FF2B5EF4-FFF2-40B4-BE49-F238E27FC236}">
                <a16:creationId xmlns:a16="http://schemas.microsoft.com/office/drawing/2014/main" id="{AEDB32D1-6354-2936-C434-DE38ADE8DE26}"/>
              </a:ext>
            </a:extLst>
          </p:cNvPr>
          <p:cNvSpPr txBox="1"/>
          <p:nvPr/>
        </p:nvSpPr>
        <p:spPr>
          <a:xfrm>
            <a:off x="877701" y="2250260"/>
            <a:ext cx="1852650" cy="307777"/>
          </a:xfrm>
          <a:prstGeom prst="rect">
            <a:avLst/>
          </a:prstGeom>
          <a:effectLst/>
        </p:spPr>
        <p:txBody>
          <a:bodyPr vert="horz" wrap="square" lIns="0" tIns="0" rIns="0" bIns="0" rtlCol="0" anchor="t" anchorCtr="0">
            <a:spAutoFit/>
          </a:bodyPr>
          <a:lstStyle>
            <a:defPPr>
              <a:defRPr lang="en-US"/>
            </a:defPPr>
            <a:lvl1pPr defTabSz="642909" eaLnBrk="1" fontAlgn="auto" latinLnBrk="0" hangingPunct="1">
              <a:lnSpc>
                <a:spcPct val="100000"/>
              </a:lnSpc>
              <a:spcAft>
                <a:spcPts val="422"/>
              </a:spcAft>
              <a:buNone/>
              <a:defRPr sz="844" b="0" i="0" spc="-7" baseline="0">
                <a:solidFill>
                  <a:schemeClr val="bg2">
                    <a:lumMod val="60000"/>
                    <a:lumOff val="40000"/>
                  </a:schemeClr>
                </a:solidFill>
                <a:latin typeface="Roboto Medium" panose="02000000000000000000" pitchFamily="2" charset="0"/>
                <a:ea typeface="Roboto Medium" panose="02000000000000000000" pitchFamily="2" charset="0"/>
                <a:cs typeface="Montserrat" charset="0"/>
              </a:defRPr>
            </a:lvl1pPr>
          </a:lstStyle>
          <a:p>
            <a:r>
              <a:rPr lang="en-US" sz="1000">
                <a:solidFill>
                  <a:schemeClr val="tx1"/>
                </a:solidFill>
              </a:rPr>
              <a:t>65% of Argentina’s homes are passed throughout our network.</a:t>
            </a:r>
          </a:p>
        </p:txBody>
      </p:sp>
      <p:grpSp>
        <p:nvGrpSpPr>
          <p:cNvPr id="112" name="Grupo 111">
            <a:extLst>
              <a:ext uri="{FF2B5EF4-FFF2-40B4-BE49-F238E27FC236}">
                <a16:creationId xmlns:a16="http://schemas.microsoft.com/office/drawing/2014/main" id="{069F0CFC-543A-A37F-9AB4-27856C103EB9}"/>
              </a:ext>
            </a:extLst>
          </p:cNvPr>
          <p:cNvGrpSpPr/>
          <p:nvPr/>
        </p:nvGrpSpPr>
        <p:grpSpPr>
          <a:xfrm>
            <a:off x="3493520" y="4213929"/>
            <a:ext cx="1129329" cy="107723"/>
            <a:chOff x="4624614" y="4036874"/>
            <a:chExt cx="1129329" cy="107723"/>
          </a:xfrm>
        </p:grpSpPr>
        <p:grpSp>
          <p:nvGrpSpPr>
            <p:cNvPr id="113" name="Grupo 112">
              <a:extLst>
                <a:ext uri="{FF2B5EF4-FFF2-40B4-BE49-F238E27FC236}">
                  <a16:creationId xmlns:a16="http://schemas.microsoft.com/office/drawing/2014/main" id="{BD637114-0AED-9D94-919E-240292614FC0}"/>
                </a:ext>
              </a:extLst>
            </p:cNvPr>
            <p:cNvGrpSpPr/>
            <p:nvPr/>
          </p:nvGrpSpPr>
          <p:grpSpPr>
            <a:xfrm>
              <a:off x="4734742" y="4036874"/>
              <a:ext cx="1019201" cy="107723"/>
              <a:chOff x="6497776" y="4946589"/>
              <a:chExt cx="1449532" cy="136253"/>
            </a:xfrm>
          </p:grpSpPr>
          <p:sp>
            <p:nvSpPr>
              <p:cNvPr id="117" name="Google Shape;462;p8">
                <a:extLst>
                  <a:ext uri="{FF2B5EF4-FFF2-40B4-BE49-F238E27FC236}">
                    <a16:creationId xmlns:a16="http://schemas.microsoft.com/office/drawing/2014/main" id="{B128B22D-C3AF-4695-8FE4-187D6F158CCE}"/>
                  </a:ext>
                </a:extLst>
              </p:cNvPr>
              <p:cNvSpPr/>
              <p:nvPr/>
            </p:nvSpPr>
            <p:spPr>
              <a:xfrm>
                <a:off x="7096111" y="4946590"/>
                <a:ext cx="246221" cy="136252"/>
              </a:xfrm>
              <a:prstGeom prst="rect">
                <a:avLst/>
              </a:prstGeom>
              <a:noFill/>
              <a:ln>
                <a:noFill/>
              </a:ln>
            </p:spPr>
            <p:txBody>
              <a:bodyPr spcFirstLastPara="1" wrap="none" lIns="0" tIns="0" rIns="0" bIns="0" anchor="ctr" anchorCtr="0">
                <a:spAutoFit/>
              </a:bodyPr>
              <a:lstStyle/>
              <a:p>
                <a:pPr algn="ctr" defTabSz="642918" fontAlgn="auto">
                  <a:spcBef>
                    <a:spcPts val="0"/>
                  </a:spcBef>
                  <a:spcAft>
                    <a:spcPts val="0"/>
                  </a:spcAft>
                  <a:buClr>
                    <a:schemeClr val="bg2">
                      <a:lumMod val="60000"/>
                      <a:lumOff val="40000"/>
                    </a:schemeClr>
                  </a:buClr>
                  <a:buSzPts val="1400"/>
                  <a:defRPr/>
                </a:pPr>
                <a:r>
                  <a:rPr lang="es-AR" sz="700">
                    <a:solidFill>
                      <a:schemeClr val="bg2">
                        <a:lumMod val="60000"/>
                        <a:lumOff val="40000"/>
                      </a:schemeClr>
                    </a:solidFill>
                    <a:latin typeface="Roboto Medium" panose="02000000000000000000" pitchFamily="2" charset="0"/>
                    <a:ea typeface="Roboto Medium" panose="02000000000000000000" pitchFamily="2" charset="0"/>
                    <a:cs typeface="Calibri"/>
                    <a:sym typeface="Calibri"/>
                  </a:rPr>
                  <a:t>HFC</a:t>
                </a:r>
                <a:endParaRPr sz="800">
                  <a:solidFill>
                    <a:schemeClr val="bg2">
                      <a:lumMod val="60000"/>
                      <a:lumOff val="40000"/>
                    </a:schemeClr>
                  </a:solidFill>
                  <a:latin typeface="Roboto Medium" panose="02000000000000000000" pitchFamily="2" charset="0"/>
                  <a:ea typeface="Roboto Medium" panose="02000000000000000000" pitchFamily="2" charset="0"/>
                  <a:cs typeface="Calibri"/>
                  <a:sym typeface="Calibri"/>
                </a:endParaRPr>
              </a:p>
            </p:txBody>
          </p:sp>
          <p:sp>
            <p:nvSpPr>
              <p:cNvPr id="118" name="Google Shape;463;p8">
                <a:extLst>
                  <a:ext uri="{FF2B5EF4-FFF2-40B4-BE49-F238E27FC236}">
                    <a16:creationId xmlns:a16="http://schemas.microsoft.com/office/drawing/2014/main" id="{0973DB16-9A3E-A3AC-3F37-AC733FABC6E8}"/>
                  </a:ext>
                </a:extLst>
              </p:cNvPr>
              <p:cNvSpPr/>
              <p:nvPr/>
            </p:nvSpPr>
            <p:spPr>
              <a:xfrm>
                <a:off x="7630411" y="4946590"/>
                <a:ext cx="316897" cy="136252"/>
              </a:xfrm>
              <a:prstGeom prst="rect">
                <a:avLst/>
              </a:prstGeom>
              <a:noFill/>
              <a:ln>
                <a:noFill/>
              </a:ln>
            </p:spPr>
            <p:txBody>
              <a:bodyPr spcFirstLastPara="1" wrap="none" lIns="0" tIns="0" rIns="0" bIns="0" anchor="ctr" anchorCtr="0">
                <a:spAutoFit/>
              </a:bodyPr>
              <a:lstStyle/>
              <a:p>
                <a:pPr algn="ctr" defTabSz="642918" fontAlgn="auto">
                  <a:spcBef>
                    <a:spcPts val="0"/>
                  </a:spcBef>
                  <a:spcAft>
                    <a:spcPts val="0"/>
                  </a:spcAft>
                  <a:buClr>
                    <a:schemeClr val="bg2"/>
                  </a:buClr>
                  <a:buSzPts val="1400"/>
                  <a:defRPr/>
                </a:pPr>
                <a:r>
                  <a:rPr lang="es-AR" sz="700">
                    <a:solidFill>
                      <a:schemeClr val="bg2"/>
                    </a:solidFill>
                    <a:latin typeface="Roboto Medium" panose="02000000000000000000" pitchFamily="2" charset="0"/>
                    <a:ea typeface="Roboto Medium" panose="02000000000000000000" pitchFamily="2" charset="0"/>
                    <a:cs typeface="Calibri"/>
                    <a:sym typeface="Calibri"/>
                  </a:rPr>
                  <a:t>FTTH</a:t>
                </a:r>
                <a:endParaRPr sz="800">
                  <a:solidFill>
                    <a:schemeClr val="bg2"/>
                  </a:solidFill>
                  <a:latin typeface="Roboto Medium" panose="02000000000000000000" pitchFamily="2" charset="0"/>
                  <a:ea typeface="Roboto Medium" panose="02000000000000000000" pitchFamily="2" charset="0"/>
                  <a:cs typeface="Calibri"/>
                  <a:sym typeface="Calibri"/>
                </a:endParaRPr>
              </a:p>
            </p:txBody>
          </p:sp>
          <p:sp>
            <p:nvSpPr>
              <p:cNvPr id="119" name="Google Shape;465;p8">
                <a:extLst>
                  <a:ext uri="{FF2B5EF4-FFF2-40B4-BE49-F238E27FC236}">
                    <a16:creationId xmlns:a16="http://schemas.microsoft.com/office/drawing/2014/main" id="{F0814CEC-17EE-AC79-8902-9DD18AA0D1EB}"/>
                  </a:ext>
                </a:extLst>
              </p:cNvPr>
              <p:cNvSpPr/>
              <p:nvPr/>
            </p:nvSpPr>
            <p:spPr>
              <a:xfrm>
                <a:off x="6497776" y="4946589"/>
                <a:ext cx="310056" cy="136252"/>
              </a:xfrm>
              <a:prstGeom prst="rect">
                <a:avLst/>
              </a:prstGeom>
              <a:noFill/>
              <a:ln>
                <a:noFill/>
              </a:ln>
            </p:spPr>
            <p:txBody>
              <a:bodyPr spcFirstLastPara="1" wrap="none" lIns="0" tIns="0" rIns="0" bIns="0" anchor="ctr" anchorCtr="0">
                <a:spAutoFit/>
              </a:bodyPr>
              <a:lstStyle/>
              <a:p>
                <a:pPr algn="ctr" defTabSz="642918" fontAlgn="auto">
                  <a:spcBef>
                    <a:spcPts val="0"/>
                  </a:spcBef>
                  <a:spcAft>
                    <a:spcPts val="0"/>
                  </a:spcAft>
                  <a:buClr>
                    <a:schemeClr val="bg2">
                      <a:lumMod val="40000"/>
                      <a:lumOff val="60000"/>
                    </a:schemeClr>
                  </a:buClr>
                  <a:buSzPts val="1400"/>
                  <a:defRPr/>
                </a:pPr>
                <a:r>
                  <a:rPr lang="es-AR" sz="700">
                    <a:solidFill>
                      <a:schemeClr val="bg2">
                        <a:lumMod val="40000"/>
                        <a:lumOff val="60000"/>
                      </a:schemeClr>
                    </a:solidFill>
                    <a:latin typeface="Roboto Medium" panose="02000000000000000000" pitchFamily="2" charset="0"/>
                    <a:ea typeface="Roboto Medium" panose="02000000000000000000" pitchFamily="2" charset="0"/>
                    <a:cs typeface="Calibri"/>
                    <a:sym typeface="Calibri"/>
                  </a:rPr>
                  <a:t>XDSL</a:t>
                </a:r>
                <a:endParaRPr sz="800">
                  <a:solidFill>
                    <a:schemeClr val="bg2">
                      <a:lumMod val="40000"/>
                      <a:lumOff val="60000"/>
                    </a:schemeClr>
                  </a:solidFill>
                  <a:latin typeface="Roboto Medium" panose="02000000000000000000" pitchFamily="2" charset="0"/>
                  <a:ea typeface="Roboto Medium" panose="02000000000000000000" pitchFamily="2" charset="0"/>
                  <a:cs typeface="Calibri"/>
                  <a:sym typeface="Calibri"/>
                </a:endParaRPr>
              </a:p>
            </p:txBody>
          </p:sp>
        </p:grpSp>
        <p:sp>
          <p:nvSpPr>
            <p:cNvPr id="114" name="Elipse 113">
              <a:extLst>
                <a:ext uri="{FF2B5EF4-FFF2-40B4-BE49-F238E27FC236}">
                  <a16:creationId xmlns:a16="http://schemas.microsoft.com/office/drawing/2014/main" id="{635A0457-A615-6CFB-A42F-4DA238E534B1}"/>
                </a:ext>
              </a:extLst>
            </p:cNvPr>
            <p:cNvSpPr/>
            <p:nvPr/>
          </p:nvSpPr>
          <p:spPr>
            <a:xfrm>
              <a:off x="4624614" y="4055051"/>
              <a:ext cx="71368" cy="71368"/>
            </a:xfrm>
            <a:prstGeom prst="ellipse">
              <a:avLst/>
            </a:prstGeom>
            <a:solidFill>
              <a:schemeClr val="bg2">
                <a:lumMod val="40000"/>
                <a:lumOff val="6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15" name="Elipse 114">
              <a:extLst>
                <a:ext uri="{FF2B5EF4-FFF2-40B4-BE49-F238E27FC236}">
                  <a16:creationId xmlns:a16="http://schemas.microsoft.com/office/drawing/2014/main" id="{ACC3694A-F7BD-F5FE-E587-EBB762178348}"/>
                </a:ext>
              </a:extLst>
            </p:cNvPr>
            <p:cNvSpPr/>
            <p:nvPr/>
          </p:nvSpPr>
          <p:spPr>
            <a:xfrm>
              <a:off x="5045689" y="4055051"/>
              <a:ext cx="71368" cy="71368"/>
            </a:xfrm>
            <a:prstGeom prst="ellipse">
              <a:avLst/>
            </a:prstGeom>
            <a:solidFill>
              <a:schemeClr val="bg2">
                <a:lumMod val="60000"/>
                <a:lumOff val="4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16" name="Elipse 115">
              <a:extLst>
                <a:ext uri="{FF2B5EF4-FFF2-40B4-BE49-F238E27FC236}">
                  <a16:creationId xmlns:a16="http://schemas.microsoft.com/office/drawing/2014/main" id="{124AF818-399C-6090-77FF-016E4DF51D25}"/>
                </a:ext>
              </a:extLst>
            </p:cNvPr>
            <p:cNvSpPr/>
            <p:nvPr/>
          </p:nvSpPr>
          <p:spPr>
            <a:xfrm>
              <a:off x="5424831" y="4055051"/>
              <a:ext cx="71368" cy="71368"/>
            </a:xfrm>
            <a:prstGeom prst="ellipse">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sp>
        <p:nvSpPr>
          <p:cNvPr id="120" name="Title 1">
            <a:extLst>
              <a:ext uri="{FF2B5EF4-FFF2-40B4-BE49-F238E27FC236}">
                <a16:creationId xmlns:a16="http://schemas.microsoft.com/office/drawing/2014/main" id="{824CA1EE-0F44-7182-A899-63E23A00F179}"/>
              </a:ext>
            </a:extLst>
          </p:cNvPr>
          <p:cNvSpPr txBox="1">
            <a:spLocks/>
          </p:cNvSpPr>
          <p:nvPr/>
        </p:nvSpPr>
        <p:spPr>
          <a:xfrm>
            <a:off x="6591200" y="2229773"/>
            <a:ext cx="1133276" cy="307777"/>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422"/>
              </a:spcAft>
              <a:defRPr/>
            </a:pPr>
            <a:r>
              <a:rPr lang="en-US" sz="1000" b="0" spc="-7">
                <a:latin typeface="Roboto Medium" panose="02000000000000000000" pitchFamily="2" charset="0"/>
                <a:ea typeface="Roboto Medium" panose="02000000000000000000" pitchFamily="2" charset="0"/>
              </a:rPr>
              <a:t>Higher NPS, lower operating cost</a:t>
            </a:r>
          </a:p>
        </p:txBody>
      </p:sp>
      <p:sp>
        <p:nvSpPr>
          <p:cNvPr id="121" name="CuadroTexto 120">
            <a:extLst>
              <a:ext uri="{FF2B5EF4-FFF2-40B4-BE49-F238E27FC236}">
                <a16:creationId xmlns:a16="http://schemas.microsoft.com/office/drawing/2014/main" id="{DA2414EF-869D-87B6-E328-1B1F9D26C42B}"/>
              </a:ext>
            </a:extLst>
          </p:cNvPr>
          <p:cNvSpPr txBox="1"/>
          <p:nvPr/>
        </p:nvSpPr>
        <p:spPr>
          <a:xfrm>
            <a:off x="1957278" y="4380741"/>
            <a:ext cx="773073"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rgbClr val="24272A">
                    <a:lumMod val="75000"/>
                    <a:lumOff val="25000"/>
                  </a:srgbClr>
                </a:solidFill>
                <a:latin typeface="Roboto Light" panose="02000000000000000000" pitchFamily="2" charset="0"/>
                <a:ea typeface="Roboto Light" panose="02000000000000000000" pitchFamily="2" charset="0"/>
                <a:cs typeface="Open Sans Light" panose="020B0306030504020204" pitchFamily="34" charset="0"/>
              </a:rPr>
              <a:t>9,4mm total HHPP</a:t>
            </a:r>
          </a:p>
        </p:txBody>
      </p:sp>
      <p:sp>
        <p:nvSpPr>
          <p:cNvPr id="122" name="Title 1">
            <a:extLst>
              <a:ext uri="{FF2B5EF4-FFF2-40B4-BE49-F238E27FC236}">
                <a16:creationId xmlns:a16="http://schemas.microsoft.com/office/drawing/2014/main" id="{0E933058-5AC8-E97D-2181-AFCB10DCBD01}"/>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123" name="Title 1">
            <a:extLst>
              <a:ext uri="{FF2B5EF4-FFF2-40B4-BE49-F238E27FC236}">
                <a16:creationId xmlns:a16="http://schemas.microsoft.com/office/drawing/2014/main" id="{0108B268-4CD9-D69B-78B4-E9CB49F07504}"/>
              </a:ext>
            </a:extLst>
          </p:cNvPr>
          <p:cNvSpPr txBox="1">
            <a:spLocks/>
          </p:cNvSpPr>
          <p:nvPr/>
        </p:nvSpPr>
        <p:spPr>
          <a:xfrm>
            <a:off x="612000" y="1510693"/>
            <a:ext cx="4238690" cy="461665"/>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We need to sustain FTTH deployment, although the speed will depend on the business</a:t>
            </a:r>
          </a:p>
        </p:txBody>
      </p:sp>
    </p:spTree>
    <p:extLst>
      <p:ext uri="{BB962C8B-B14F-4D97-AF65-F5344CB8AC3E}">
        <p14:creationId xmlns:p14="http://schemas.microsoft.com/office/powerpoint/2010/main" val="924117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ángulo redondeado 79">
            <a:extLst>
              <a:ext uri="{FF2B5EF4-FFF2-40B4-BE49-F238E27FC236}">
                <a16:creationId xmlns:a16="http://schemas.microsoft.com/office/drawing/2014/main" id="{ECF92578-7240-CB98-6F6F-6FF6FFB10615}"/>
              </a:ext>
            </a:extLst>
          </p:cNvPr>
          <p:cNvSpPr/>
          <p:nvPr/>
        </p:nvSpPr>
        <p:spPr>
          <a:xfrm>
            <a:off x="6643717" y="1100941"/>
            <a:ext cx="1890000" cy="3636000"/>
          </a:xfrm>
          <a:prstGeom prst="roundRect">
            <a:avLst>
              <a:gd name="adj" fmla="val 6503"/>
            </a:avLst>
          </a:prstGeom>
          <a:blipFill dpi="0" rotWithShape="0">
            <a:blip r:embed="rId3"/>
            <a:srcRect/>
            <a:stretch>
              <a:fillRect/>
            </a:stretch>
          </a:blipFill>
          <a:ln w="38100"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a:solidFill>
                <a:schemeClr val="tx1"/>
              </a:solidFill>
            </a:endParaRPr>
          </a:p>
        </p:txBody>
      </p:sp>
      <p:sp>
        <p:nvSpPr>
          <p:cNvPr id="123" name="Rectángulo redondeado 122">
            <a:extLst>
              <a:ext uri="{FF2B5EF4-FFF2-40B4-BE49-F238E27FC236}">
                <a16:creationId xmlns:a16="http://schemas.microsoft.com/office/drawing/2014/main" id="{CC6E4FF2-DEC7-C270-18B7-6E14F4CFFB87}"/>
              </a:ext>
            </a:extLst>
          </p:cNvPr>
          <p:cNvSpPr/>
          <p:nvPr/>
        </p:nvSpPr>
        <p:spPr>
          <a:xfrm>
            <a:off x="6643717" y="1100941"/>
            <a:ext cx="1890000" cy="3636000"/>
          </a:xfrm>
          <a:prstGeom prst="roundRect">
            <a:avLst>
              <a:gd name="adj" fmla="val 6503"/>
            </a:avLst>
          </a:prstGeom>
          <a:gradFill>
            <a:gsLst>
              <a:gs pos="19000">
                <a:schemeClr val="bg2">
                  <a:alpha val="0"/>
                </a:schemeClr>
              </a:gs>
              <a:gs pos="75000">
                <a:schemeClr val="bg2"/>
              </a:gs>
            </a:gsLst>
            <a:lin ang="540000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a:solidFill>
                <a:schemeClr val="tx1"/>
              </a:solidFill>
            </a:endParaRPr>
          </a:p>
        </p:txBody>
      </p:sp>
      <p:sp>
        <p:nvSpPr>
          <p:cNvPr id="79" name="Rectángulo redondeado 78">
            <a:extLst>
              <a:ext uri="{FF2B5EF4-FFF2-40B4-BE49-F238E27FC236}">
                <a16:creationId xmlns:a16="http://schemas.microsoft.com/office/drawing/2014/main" id="{7096542A-9970-B241-29AF-20CD3A8E0A15}"/>
              </a:ext>
            </a:extLst>
          </p:cNvPr>
          <p:cNvSpPr/>
          <p:nvPr/>
        </p:nvSpPr>
        <p:spPr>
          <a:xfrm>
            <a:off x="4632534" y="1100941"/>
            <a:ext cx="1890000" cy="3636000"/>
          </a:xfrm>
          <a:prstGeom prst="roundRect">
            <a:avLst>
              <a:gd name="adj" fmla="val 6503"/>
            </a:avLst>
          </a:prstGeom>
          <a:blipFill dpi="0" rotWithShape="0">
            <a:blip r:embed="rId4"/>
            <a:srcRect/>
            <a:stretch>
              <a:fillRect/>
            </a:stretch>
          </a:blipFill>
          <a:ln w="38100"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a:solidFill>
                <a:schemeClr val="tx1"/>
              </a:solidFill>
            </a:endParaRPr>
          </a:p>
        </p:txBody>
      </p:sp>
      <p:sp>
        <p:nvSpPr>
          <p:cNvPr id="78" name="Rectángulo redondeado 77">
            <a:extLst>
              <a:ext uri="{FF2B5EF4-FFF2-40B4-BE49-F238E27FC236}">
                <a16:creationId xmlns:a16="http://schemas.microsoft.com/office/drawing/2014/main" id="{8CCB0B3C-C64D-A7CA-A53F-F304AAE93841}"/>
              </a:ext>
            </a:extLst>
          </p:cNvPr>
          <p:cNvSpPr/>
          <p:nvPr/>
        </p:nvSpPr>
        <p:spPr>
          <a:xfrm>
            <a:off x="2618491" y="1100941"/>
            <a:ext cx="1890000" cy="3636000"/>
          </a:xfrm>
          <a:prstGeom prst="roundRect">
            <a:avLst>
              <a:gd name="adj" fmla="val 6503"/>
            </a:avLst>
          </a:prstGeom>
          <a:blipFill dpi="0" rotWithShape="0">
            <a:blip r:embed="rId5"/>
            <a:srcRect/>
            <a:stretch>
              <a:fillRect/>
            </a:stretch>
          </a:blipFill>
          <a:ln w="38100"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a:solidFill>
                <a:schemeClr val="tx1"/>
              </a:solidFill>
            </a:endParaRPr>
          </a:p>
        </p:txBody>
      </p:sp>
      <p:sp>
        <p:nvSpPr>
          <p:cNvPr id="121" name="Rectángulo redondeado 120">
            <a:extLst>
              <a:ext uri="{FF2B5EF4-FFF2-40B4-BE49-F238E27FC236}">
                <a16:creationId xmlns:a16="http://schemas.microsoft.com/office/drawing/2014/main" id="{55BC4720-0561-525A-7A37-71EC83ACA805}"/>
              </a:ext>
            </a:extLst>
          </p:cNvPr>
          <p:cNvSpPr/>
          <p:nvPr/>
        </p:nvSpPr>
        <p:spPr>
          <a:xfrm>
            <a:off x="4632534" y="1100941"/>
            <a:ext cx="1890000" cy="3636000"/>
          </a:xfrm>
          <a:prstGeom prst="roundRect">
            <a:avLst>
              <a:gd name="adj" fmla="val 6503"/>
            </a:avLst>
          </a:prstGeom>
          <a:gradFill>
            <a:gsLst>
              <a:gs pos="19000">
                <a:schemeClr val="bg2">
                  <a:alpha val="0"/>
                </a:schemeClr>
              </a:gs>
              <a:gs pos="75000">
                <a:schemeClr val="bg2"/>
              </a:gs>
            </a:gsLst>
            <a:lin ang="540000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a:solidFill>
                <a:schemeClr val="tx1"/>
              </a:solidFill>
            </a:endParaRPr>
          </a:p>
        </p:txBody>
      </p:sp>
      <p:sp>
        <p:nvSpPr>
          <p:cNvPr id="105" name="Rectángulo redondeado 104">
            <a:extLst>
              <a:ext uri="{FF2B5EF4-FFF2-40B4-BE49-F238E27FC236}">
                <a16:creationId xmlns:a16="http://schemas.microsoft.com/office/drawing/2014/main" id="{58C03E6E-81C0-DFB0-588E-53443A1AA79F}"/>
              </a:ext>
            </a:extLst>
          </p:cNvPr>
          <p:cNvSpPr/>
          <p:nvPr/>
        </p:nvSpPr>
        <p:spPr>
          <a:xfrm>
            <a:off x="2621350" y="1100941"/>
            <a:ext cx="1890000" cy="3639600"/>
          </a:xfrm>
          <a:prstGeom prst="roundRect">
            <a:avLst>
              <a:gd name="adj" fmla="val 6503"/>
            </a:avLst>
          </a:prstGeom>
          <a:gradFill>
            <a:gsLst>
              <a:gs pos="19000">
                <a:schemeClr val="bg2">
                  <a:alpha val="0"/>
                </a:schemeClr>
              </a:gs>
              <a:gs pos="75000">
                <a:schemeClr val="bg2"/>
              </a:gs>
            </a:gsLst>
            <a:lin ang="540000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a:solidFill>
                <a:schemeClr val="tx1"/>
              </a:solidFill>
            </a:endParaRPr>
          </a:p>
        </p:txBody>
      </p:sp>
      <p:sp>
        <p:nvSpPr>
          <p:cNvPr id="93" name="Rectángulo redondeado 92">
            <a:extLst>
              <a:ext uri="{FF2B5EF4-FFF2-40B4-BE49-F238E27FC236}">
                <a16:creationId xmlns:a16="http://schemas.microsoft.com/office/drawing/2014/main" id="{C0F6F99A-95F9-FA6A-D7B3-FB93E60ACF28}"/>
              </a:ext>
            </a:extLst>
          </p:cNvPr>
          <p:cNvSpPr/>
          <p:nvPr/>
        </p:nvSpPr>
        <p:spPr>
          <a:xfrm>
            <a:off x="607306" y="1100941"/>
            <a:ext cx="1890000" cy="3636000"/>
          </a:xfrm>
          <a:prstGeom prst="roundRect">
            <a:avLst>
              <a:gd name="adj" fmla="val 6503"/>
            </a:avLst>
          </a:prstGeom>
          <a:blipFill>
            <a:blip r:embed="rId6"/>
            <a:stretch>
              <a:fillRect/>
            </a:stretch>
          </a:blip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a:solidFill>
                <a:schemeClr val="tx1"/>
              </a:solidFill>
            </a:endParaRPr>
          </a:p>
        </p:txBody>
      </p:sp>
      <p:sp>
        <p:nvSpPr>
          <p:cNvPr id="77" name="Rectángulo redondeado 76">
            <a:extLst>
              <a:ext uri="{FF2B5EF4-FFF2-40B4-BE49-F238E27FC236}">
                <a16:creationId xmlns:a16="http://schemas.microsoft.com/office/drawing/2014/main" id="{70A4D44F-DADE-214B-5A90-CE09F70F4CE7}"/>
              </a:ext>
            </a:extLst>
          </p:cNvPr>
          <p:cNvSpPr/>
          <p:nvPr/>
        </p:nvSpPr>
        <p:spPr>
          <a:xfrm>
            <a:off x="607307" y="1100941"/>
            <a:ext cx="1890000" cy="3639600"/>
          </a:xfrm>
          <a:prstGeom prst="roundRect">
            <a:avLst>
              <a:gd name="adj" fmla="val 6503"/>
            </a:avLst>
          </a:prstGeom>
          <a:gradFill>
            <a:gsLst>
              <a:gs pos="19000">
                <a:schemeClr val="bg2">
                  <a:alpha val="0"/>
                </a:schemeClr>
              </a:gs>
              <a:gs pos="75000">
                <a:schemeClr val="bg2"/>
              </a:gs>
            </a:gsLst>
            <a:lin ang="5400000" scaled="0"/>
          </a:gra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AR" sz="1400" b="1">
              <a:solidFill>
                <a:schemeClr val="tx1"/>
              </a:solidFill>
            </a:endParaRPr>
          </a:p>
        </p:txBody>
      </p:sp>
      <p:sp>
        <p:nvSpPr>
          <p:cNvPr id="52" name="Rectángulo 51">
            <a:extLst>
              <a:ext uri="{FF2B5EF4-FFF2-40B4-BE49-F238E27FC236}">
                <a16:creationId xmlns:a16="http://schemas.microsoft.com/office/drawing/2014/main" id="{F774582F-018C-7B11-1136-1A6ECE1FA353}"/>
              </a:ext>
            </a:extLst>
          </p:cNvPr>
          <p:cNvSpPr/>
          <p:nvPr/>
        </p:nvSpPr>
        <p:spPr>
          <a:xfrm>
            <a:off x="610283" y="431370"/>
            <a:ext cx="4848635" cy="314445"/>
          </a:xfrm>
          <a:prstGeom prst="rect">
            <a:avLst/>
          </a:prstGeom>
        </p:spPr>
        <p:txBody>
          <a:bodyPr wrap="none" lIns="0" tIns="0" rIns="0" bIns="0">
            <a:spAutoFit/>
          </a:bodyPr>
          <a:lstStyle/>
          <a:p>
            <a:pPr algn="l">
              <a:lnSpc>
                <a:spcPct val="85000"/>
              </a:lnSpc>
            </a:pPr>
            <a:r>
              <a:rPr lang="en-US" sz="2400" b="0" i="0" spc="-7">
                <a:solidFill>
                  <a:srgbClr val="FFFFFF"/>
                </a:solidFill>
                <a:latin typeface="Pulso Light" pitchFamily="2" charset="0"/>
                <a:ea typeface="Inter Light BETA" panose="020B0402030000000004" pitchFamily="34" charset="0"/>
              </a:rPr>
              <a:t>Telecom Argentina</a:t>
            </a:r>
            <a:r>
              <a:rPr lang="en-US" sz="2400" b="1" i="0" spc="-7">
                <a:solidFill>
                  <a:srgbClr val="FFFFFF"/>
                </a:solidFill>
                <a:latin typeface="Pulso Light" pitchFamily="2" charset="0"/>
                <a:ea typeface="Inter Light BETA" panose="020B0402030000000004" pitchFamily="34" charset="0"/>
              </a:rPr>
              <a:t>    ·    </a:t>
            </a:r>
            <a:r>
              <a:rPr lang="en-US" sz="2400" b="0" i="0" spc="-7">
                <a:solidFill>
                  <a:srgbClr val="FFFFFF"/>
                </a:solidFill>
                <a:latin typeface="Pulso Light" pitchFamily="2" charset="0"/>
                <a:ea typeface="Inter Light BETA" panose="020B0402030000000004" pitchFamily="34" charset="0"/>
              </a:rPr>
              <a:t>Investor Day</a:t>
            </a:r>
            <a:endParaRPr lang="en-US" sz="2400" b="0" i="0" spc="-7">
              <a:solidFill>
                <a:srgbClr val="FFFFFF"/>
              </a:solidFill>
              <a:latin typeface="Pulso Light" pitchFamily="2" charset="0"/>
              <a:ea typeface="Inter Extra Bold" panose="020B0502030000000004" pitchFamily="34" charset="0"/>
            </a:endParaRPr>
          </a:p>
        </p:txBody>
      </p:sp>
      <p:sp>
        <p:nvSpPr>
          <p:cNvPr id="53" name="Rectángulo 52">
            <a:extLst>
              <a:ext uri="{FF2B5EF4-FFF2-40B4-BE49-F238E27FC236}">
                <a16:creationId xmlns:a16="http://schemas.microsoft.com/office/drawing/2014/main" id="{075EEE53-ED28-41FF-C256-6C773F9A20C5}"/>
              </a:ext>
            </a:extLst>
          </p:cNvPr>
          <p:cNvSpPr/>
          <p:nvPr/>
        </p:nvSpPr>
        <p:spPr>
          <a:xfrm>
            <a:off x="748483" y="3619406"/>
            <a:ext cx="1600375" cy="418897"/>
          </a:xfrm>
          <a:prstGeom prst="rect">
            <a:avLst/>
          </a:prstGeom>
        </p:spPr>
        <p:txBody>
          <a:bodyPr wrap="none" lIns="0" tIns="0" rIns="0" bIns="0">
            <a:spAutoFit/>
          </a:bodyPr>
          <a:lstStyle/>
          <a:p>
            <a:pPr>
              <a:lnSpc>
                <a:spcPct val="85000"/>
              </a:lnSpc>
            </a:pPr>
            <a:r>
              <a:rPr lang="en-US" sz="1600" b="0" i="0" spc="-7">
                <a:solidFill>
                  <a:srgbClr val="FFFFFF"/>
                </a:solidFill>
                <a:latin typeface="Pulso Light" pitchFamily="2" charset="0"/>
                <a:ea typeface="Inter Light BETA" panose="020B0402030000000004" pitchFamily="34" charset="0"/>
              </a:rPr>
              <a:t>Institutional video</a:t>
            </a:r>
            <a:br>
              <a:rPr lang="en-US" sz="1600" b="0" i="0" spc="-7">
                <a:solidFill>
                  <a:srgbClr val="FFFFFF"/>
                </a:solidFill>
                <a:latin typeface="Pulso Light" pitchFamily="2" charset="0"/>
                <a:ea typeface="Inter Light BETA" panose="020B0402030000000004" pitchFamily="34" charset="0"/>
              </a:rPr>
            </a:br>
            <a:r>
              <a:rPr lang="en-US" sz="1600" b="0" i="0" spc="-7">
                <a:solidFill>
                  <a:srgbClr val="FFFFFF"/>
                </a:solidFill>
                <a:latin typeface="Pulso Light" pitchFamily="2" charset="0"/>
                <a:ea typeface="Inter Light BETA" panose="020B0402030000000004" pitchFamily="34" charset="0"/>
              </a:rPr>
              <a:t>presentation</a:t>
            </a:r>
          </a:p>
        </p:txBody>
      </p:sp>
      <p:sp>
        <p:nvSpPr>
          <p:cNvPr id="56" name="Rectángulo 55">
            <a:extLst>
              <a:ext uri="{FF2B5EF4-FFF2-40B4-BE49-F238E27FC236}">
                <a16:creationId xmlns:a16="http://schemas.microsoft.com/office/drawing/2014/main" id="{A9E5D85C-A2AB-EB5C-42A7-8865C68FB248}"/>
              </a:ext>
            </a:extLst>
          </p:cNvPr>
          <p:cNvSpPr/>
          <p:nvPr/>
        </p:nvSpPr>
        <p:spPr>
          <a:xfrm>
            <a:off x="6786608" y="3619406"/>
            <a:ext cx="1009122" cy="418897"/>
          </a:xfrm>
          <a:prstGeom prst="rect">
            <a:avLst/>
          </a:prstGeom>
        </p:spPr>
        <p:txBody>
          <a:bodyPr wrap="none" lIns="0" tIns="0" rIns="0" bIns="0">
            <a:spAutoFit/>
          </a:bodyPr>
          <a:lstStyle/>
          <a:p>
            <a:pPr>
              <a:lnSpc>
                <a:spcPct val="85000"/>
              </a:lnSpc>
            </a:pPr>
            <a:r>
              <a:rPr lang="en-US" sz="1600" b="0" i="0" spc="-7">
                <a:solidFill>
                  <a:srgbClr val="FFFFFF"/>
                </a:solidFill>
                <a:latin typeface="Pulso Light" pitchFamily="2" charset="0"/>
                <a:ea typeface="Inter Light BETA" panose="020B0402030000000004" pitchFamily="34" charset="0"/>
              </a:rPr>
              <a:t>Open Q&amp;A</a:t>
            </a:r>
            <a:br>
              <a:rPr lang="en-US" sz="1600" b="0" i="0" spc="-7">
                <a:solidFill>
                  <a:srgbClr val="FFFFFF"/>
                </a:solidFill>
                <a:latin typeface="Pulso Light" pitchFamily="2" charset="0"/>
                <a:ea typeface="Inter Light BETA" panose="020B0402030000000004" pitchFamily="34" charset="0"/>
              </a:rPr>
            </a:br>
            <a:r>
              <a:rPr lang="en-US" sz="1600" b="0" i="0" spc="-7">
                <a:solidFill>
                  <a:srgbClr val="FFFFFF"/>
                </a:solidFill>
                <a:latin typeface="Pulso Light" pitchFamily="2" charset="0"/>
                <a:ea typeface="Inter Light BETA" panose="020B0402030000000004" pitchFamily="34" charset="0"/>
              </a:rPr>
              <a:t>session</a:t>
            </a:r>
          </a:p>
        </p:txBody>
      </p:sp>
      <p:sp>
        <p:nvSpPr>
          <p:cNvPr id="55" name="Rectángulo 54">
            <a:extLst>
              <a:ext uri="{FF2B5EF4-FFF2-40B4-BE49-F238E27FC236}">
                <a16:creationId xmlns:a16="http://schemas.microsoft.com/office/drawing/2014/main" id="{0F1BEB71-5AD2-E4BC-A0ED-972C2467C29F}"/>
              </a:ext>
            </a:extLst>
          </p:cNvPr>
          <p:cNvSpPr/>
          <p:nvPr/>
        </p:nvSpPr>
        <p:spPr>
          <a:xfrm>
            <a:off x="4774854" y="3619406"/>
            <a:ext cx="818366" cy="418897"/>
          </a:xfrm>
          <a:prstGeom prst="rect">
            <a:avLst/>
          </a:prstGeom>
        </p:spPr>
        <p:txBody>
          <a:bodyPr wrap="none" lIns="0" tIns="0" rIns="0" bIns="0">
            <a:spAutoFit/>
          </a:bodyPr>
          <a:lstStyle/>
          <a:p>
            <a:pPr>
              <a:lnSpc>
                <a:spcPct val="85000"/>
              </a:lnSpc>
            </a:pPr>
            <a:r>
              <a:rPr lang="en-US" sz="1600" b="0" i="0" spc="-7">
                <a:solidFill>
                  <a:srgbClr val="FFFFFF"/>
                </a:solidFill>
                <a:latin typeface="Pulso Light" pitchFamily="2" charset="0"/>
                <a:ea typeface="Inter Light BETA" panose="020B0402030000000004" pitchFamily="34" charset="0"/>
              </a:rPr>
              <a:t>Business</a:t>
            </a:r>
            <a:br>
              <a:rPr lang="en-US" sz="1600" b="0" i="0" spc="-7">
                <a:solidFill>
                  <a:srgbClr val="FFFFFF"/>
                </a:solidFill>
                <a:latin typeface="Pulso Light" pitchFamily="2" charset="0"/>
                <a:ea typeface="Inter Light BETA" panose="020B0402030000000004" pitchFamily="34" charset="0"/>
              </a:rPr>
            </a:br>
            <a:r>
              <a:rPr lang="en-US" sz="1600" b="0" i="0" spc="-7">
                <a:solidFill>
                  <a:srgbClr val="FFFFFF"/>
                </a:solidFill>
                <a:latin typeface="Pulso Light" pitchFamily="2" charset="0"/>
                <a:ea typeface="Inter Light BETA" panose="020B0402030000000004" pitchFamily="34" charset="0"/>
              </a:rPr>
              <a:t>Outlook</a:t>
            </a:r>
          </a:p>
        </p:txBody>
      </p:sp>
      <p:grpSp>
        <p:nvGrpSpPr>
          <p:cNvPr id="62" name="Grupo 61">
            <a:extLst>
              <a:ext uri="{FF2B5EF4-FFF2-40B4-BE49-F238E27FC236}">
                <a16:creationId xmlns:a16="http://schemas.microsoft.com/office/drawing/2014/main" id="{1ED95DB3-2C93-561E-775D-120FEE1C981D}"/>
              </a:ext>
            </a:extLst>
          </p:cNvPr>
          <p:cNvGrpSpPr/>
          <p:nvPr/>
        </p:nvGrpSpPr>
        <p:grpSpPr>
          <a:xfrm>
            <a:off x="4774854" y="4174138"/>
            <a:ext cx="1067715" cy="360000"/>
            <a:chOff x="5695945" y="3362061"/>
            <a:chExt cx="1067715" cy="360000"/>
          </a:xfrm>
        </p:grpSpPr>
        <p:sp>
          <p:nvSpPr>
            <p:cNvPr id="63" name="Rectángulo 62">
              <a:extLst>
                <a:ext uri="{FF2B5EF4-FFF2-40B4-BE49-F238E27FC236}">
                  <a16:creationId xmlns:a16="http://schemas.microsoft.com/office/drawing/2014/main" id="{947C053D-524E-7A62-7327-A72A6B6899B8}"/>
                </a:ext>
              </a:extLst>
            </p:cNvPr>
            <p:cNvSpPr/>
            <p:nvPr/>
          </p:nvSpPr>
          <p:spPr>
            <a:xfrm>
              <a:off x="6132525" y="3425703"/>
              <a:ext cx="631135" cy="246221"/>
            </a:xfrm>
            <a:prstGeom prst="rect">
              <a:avLst/>
            </a:prstGeom>
          </p:spPr>
          <p:txBody>
            <a:bodyPr wrap="none" lIns="0" tIns="0" rIns="0" bIns="0">
              <a:spAutoFit/>
            </a:bodyPr>
            <a:lstStyle/>
            <a:p>
              <a:pPr algn="l"/>
              <a:r>
                <a:rPr lang="en-US" sz="900" spc="-7">
                  <a:solidFill>
                    <a:srgbClr val="FFFFFF"/>
                  </a:solidFill>
                  <a:latin typeface="Pulso Light" pitchFamily="2" charset="0"/>
                  <a:ea typeface="Inter Light BETA" panose="020B0402030000000004" pitchFamily="34" charset="0"/>
                </a:rPr>
                <a:t>Gabriel Blasi</a:t>
              </a:r>
            </a:p>
            <a:p>
              <a:pPr algn="l"/>
              <a:r>
                <a:rPr lang="en-US" sz="700" b="0" i="0" spc="-7">
                  <a:solidFill>
                    <a:schemeClr val="accent1">
                      <a:lumMod val="20000"/>
                      <a:lumOff val="80000"/>
                    </a:schemeClr>
                  </a:solidFill>
                  <a:latin typeface="Pulso Light" pitchFamily="2" charset="0"/>
                  <a:ea typeface="Inter Light BETA" panose="020B0402030000000004" pitchFamily="34" charset="0"/>
                </a:rPr>
                <a:t>CFO</a:t>
              </a:r>
            </a:p>
          </p:txBody>
        </p:sp>
        <p:grpSp>
          <p:nvGrpSpPr>
            <p:cNvPr id="64" name="Grupo 63">
              <a:extLst>
                <a:ext uri="{FF2B5EF4-FFF2-40B4-BE49-F238E27FC236}">
                  <a16:creationId xmlns:a16="http://schemas.microsoft.com/office/drawing/2014/main" id="{63780C62-C203-DADA-8E4F-78860765E8BD}"/>
                </a:ext>
              </a:extLst>
            </p:cNvPr>
            <p:cNvGrpSpPr/>
            <p:nvPr/>
          </p:nvGrpSpPr>
          <p:grpSpPr>
            <a:xfrm>
              <a:off x="5695945" y="3362061"/>
              <a:ext cx="360000" cy="360000"/>
              <a:chOff x="547149" y="3501090"/>
              <a:chExt cx="700859" cy="700859"/>
            </a:xfrm>
          </p:grpSpPr>
          <p:sp>
            <p:nvSpPr>
              <p:cNvPr id="65" name="Elipse 64">
                <a:extLst>
                  <a:ext uri="{FF2B5EF4-FFF2-40B4-BE49-F238E27FC236}">
                    <a16:creationId xmlns:a16="http://schemas.microsoft.com/office/drawing/2014/main" id="{D42055BC-B2AF-B616-6B8C-E033F7C05A33}"/>
                  </a:ext>
                </a:extLst>
              </p:cNvPr>
              <p:cNvSpPr/>
              <p:nvPr/>
            </p:nvSpPr>
            <p:spPr>
              <a:xfrm>
                <a:off x="547149" y="3501090"/>
                <a:ext cx="700859" cy="700859"/>
              </a:xfrm>
              <a:prstGeom prst="ellipse">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844" b="1">
                  <a:solidFill>
                    <a:srgbClr val="24272A"/>
                  </a:solidFill>
                  <a:latin typeface="Pulso Light" pitchFamily="2" charset="0"/>
                </a:endParaRPr>
              </a:p>
            </p:txBody>
          </p:sp>
          <p:pic>
            <p:nvPicPr>
              <p:cNvPr id="66" name="Picture 4">
                <a:extLst>
                  <a:ext uri="{FF2B5EF4-FFF2-40B4-BE49-F238E27FC236}">
                    <a16:creationId xmlns:a16="http://schemas.microsoft.com/office/drawing/2014/main" id="{C14981BF-08C3-E324-0641-01CF88B05B3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4154" r="24154" b="8073"/>
              <a:stretch/>
            </p:blipFill>
            <p:spPr bwMode="auto">
              <a:xfrm>
                <a:off x="569978" y="3523919"/>
                <a:ext cx="655200" cy="655200"/>
              </a:xfrm>
              <a:prstGeom prst="ellipse">
                <a:avLst/>
              </a:prstGeom>
              <a:noFill/>
              <a:extLst>
                <a:ext uri="{909E8E84-426E-40DD-AFC4-6F175D3DCCD1}">
                  <a14:hiddenFill xmlns:a14="http://schemas.microsoft.com/office/drawing/2010/main">
                    <a:solidFill>
                      <a:srgbClr val="FFFFFF"/>
                    </a:solidFill>
                  </a14:hiddenFill>
                </a:ext>
              </a:extLst>
            </p:spPr>
          </p:pic>
        </p:grpSp>
      </p:grpSp>
      <p:sp>
        <p:nvSpPr>
          <p:cNvPr id="124" name="Rectángulo 123">
            <a:extLst>
              <a:ext uri="{FF2B5EF4-FFF2-40B4-BE49-F238E27FC236}">
                <a16:creationId xmlns:a16="http://schemas.microsoft.com/office/drawing/2014/main" id="{4F5D3D78-422E-D36F-BBE4-DFFF10C81E2B}"/>
              </a:ext>
            </a:extLst>
          </p:cNvPr>
          <p:cNvSpPr/>
          <p:nvPr/>
        </p:nvSpPr>
        <p:spPr>
          <a:xfrm>
            <a:off x="2760238" y="3619406"/>
            <a:ext cx="812658" cy="418897"/>
          </a:xfrm>
          <a:prstGeom prst="rect">
            <a:avLst/>
          </a:prstGeom>
        </p:spPr>
        <p:txBody>
          <a:bodyPr wrap="none" lIns="0" tIns="0" rIns="0" bIns="0">
            <a:spAutoFit/>
          </a:bodyPr>
          <a:lstStyle/>
          <a:p>
            <a:pPr>
              <a:lnSpc>
                <a:spcPct val="85000"/>
              </a:lnSpc>
            </a:pPr>
            <a:r>
              <a:rPr lang="en-US" sz="1600" b="0" i="0" spc="-7">
                <a:solidFill>
                  <a:srgbClr val="FFFFFF"/>
                </a:solidFill>
                <a:latin typeface="Pulso Light" pitchFamily="2" charset="0"/>
                <a:ea typeface="Inter Light BETA" panose="020B0402030000000004" pitchFamily="34" charset="0"/>
              </a:rPr>
              <a:t>Strategic</a:t>
            </a:r>
            <a:br>
              <a:rPr lang="en-US" sz="1600" b="0" i="0" spc="-7">
                <a:solidFill>
                  <a:srgbClr val="FFFFFF"/>
                </a:solidFill>
                <a:latin typeface="Pulso Light" pitchFamily="2" charset="0"/>
                <a:ea typeface="Inter Light BETA" panose="020B0402030000000004" pitchFamily="34" charset="0"/>
              </a:rPr>
            </a:br>
            <a:r>
              <a:rPr lang="en-US" sz="1600" b="0" i="0" spc="-7">
                <a:solidFill>
                  <a:srgbClr val="FFFFFF"/>
                </a:solidFill>
                <a:latin typeface="Pulso Light" pitchFamily="2" charset="0"/>
                <a:ea typeface="Inter Light BETA" panose="020B0402030000000004" pitchFamily="34" charset="0"/>
              </a:rPr>
              <a:t>Review</a:t>
            </a:r>
          </a:p>
        </p:txBody>
      </p:sp>
      <p:grpSp>
        <p:nvGrpSpPr>
          <p:cNvPr id="125" name="Grupo 124">
            <a:extLst>
              <a:ext uri="{FF2B5EF4-FFF2-40B4-BE49-F238E27FC236}">
                <a16:creationId xmlns:a16="http://schemas.microsoft.com/office/drawing/2014/main" id="{BFCEAE2D-A8E0-E625-050A-E9427E747667}"/>
              </a:ext>
            </a:extLst>
          </p:cNvPr>
          <p:cNvGrpSpPr/>
          <p:nvPr/>
        </p:nvGrpSpPr>
        <p:grpSpPr>
          <a:xfrm>
            <a:off x="2763439" y="4174138"/>
            <a:ext cx="1182233" cy="360000"/>
            <a:chOff x="5695945" y="2215975"/>
            <a:chExt cx="1182233" cy="360000"/>
          </a:xfrm>
        </p:grpSpPr>
        <p:sp>
          <p:nvSpPr>
            <p:cNvPr id="126" name="Rectángulo 125">
              <a:extLst>
                <a:ext uri="{FF2B5EF4-FFF2-40B4-BE49-F238E27FC236}">
                  <a16:creationId xmlns:a16="http://schemas.microsoft.com/office/drawing/2014/main" id="{75872316-0F19-821B-4BE7-BEF424592EDA}"/>
                </a:ext>
              </a:extLst>
            </p:cNvPr>
            <p:cNvSpPr/>
            <p:nvPr/>
          </p:nvSpPr>
          <p:spPr>
            <a:xfrm>
              <a:off x="6132525" y="2275003"/>
              <a:ext cx="745653" cy="246221"/>
            </a:xfrm>
            <a:prstGeom prst="rect">
              <a:avLst/>
            </a:prstGeom>
          </p:spPr>
          <p:txBody>
            <a:bodyPr wrap="none" lIns="0" tIns="0" rIns="0" bIns="0">
              <a:spAutoFit/>
            </a:bodyPr>
            <a:lstStyle/>
            <a:p>
              <a:pPr algn="l"/>
              <a:r>
                <a:rPr lang="en-US" sz="900" spc="-7">
                  <a:solidFill>
                    <a:srgbClr val="FFFFFF"/>
                  </a:solidFill>
                  <a:latin typeface="Pulso Light" pitchFamily="2" charset="0"/>
                  <a:ea typeface="Inter Light BETA" panose="020B0402030000000004" pitchFamily="34" charset="0"/>
                </a:rPr>
                <a:t>Roberto Nobile</a:t>
              </a:r>
            </a:p>
            <a:p>
              <a:pPr algn="l"/>
              <a:r>
                <a:rPr lang="en-US" sz="700" b="0" i="0" spc="-7">
                  <a:solidFill>
                    <a:schemeClr val="bg2">
                      <a:lumMod val="20000"/>
                      <a:lumOff val="80000"/>
                    </a:schemeClr>
                  </a:solidFill>
                  <a:latin typeface="Pulso Light" pitchFamily="2" charset="0"/>
                  <a:ea typeface="Inter Light BETA" panose="020B0402030000000004" pitchFamily="34" charset="0"/>
                </a:rPr>
                <a:t>CEO</a:t>
              </a:r>
            </a:p>
          </p:txBody>
        </p:sp>
        <p:grpSp>
          <p:nvGrpSpPr>
            <p:cNvPr id="127" name="Grupo 126">
              <a:extLst>
                <a:ext uri="{FF2B5EF4-FFF2-40B4-BE49-F238E27FC236}">
                  <a16:creationId xmlns:a16="http://schemas.microsoft.com/office/drawing/2014/main" id="{5F1CFE8D-85CF-4062-BE4D-BBB026C85053}"/>
                </a:ext>
              </a:extLst>
            </p:cNvPr>
            <p:cNvGrpSpPr/>
            <p:nvPr/>
          </p:nvGrpSpPr>
          <p:grpSpPr>
            <a:xfrm>
              <a:off x="5695945" y="2215975"/>
              <a:ext cx="360000" cy="360000"/>
              <a:chOff x="6417745" y="2861185"/>
              <a:chExt cx="700859" cy="700859"/>
            </a:xfrm>
          </p:grpSpPr>
          <p:sp>
            <p:nvSpPr>
              <p:cNvPr id="128" name="Elipse 127">
                <a:extLst>
                  <a:ext uri="{FF2B5EF4-FFF2-40B4-BE49-F238E27FC236}">
                    <a16:creationId xmlns:a16="http://schemas.microsoft.com/office/drawing/2014/main" id="{16E7C679-923D-A782-78D3-106F6588596C}"/>
                  </a:ext>
                </a:extLst>
              </p:cNvPr>
              <p:cNvSpPr/>
              <p:nvPr/>
            </p:nvSpPr>
            <p:spPr>
              <a:xfrm>
                <a:off x="6417745" y="2861185"/>
                <a:ext cx="700859" cy="700859"/>
              </a:xfrm>
              <a:prstGeom prst="ellipse">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844" b="1">
                  <a:solidFill>
                    <a:srgbClr val="FFFFFF"/>
                  </a:solidFill>
                  <a:latin typeface="Pulso Light" pitchFamily="2" charset="0"/>
                </a:endParaRPr>
              </a:p>
            </p:txBody>
          </p:sp>
          <p:pic>
            <p:nvPicPr>
              <p:cNvPr id="129" name="Picture 2">
                <a:extLst>
                  <a:ext uri="{FF2B5EF4-FFF2-40B4-BE49-F238E27FC236}">
                    <a16:creationId xmlns:a16="http://schemas.microsoft.com/office/drawing/2014/main" id="{90C23784-E757-12E8-189D-3AC3789EF500}"/>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40956" y="2884394"/>
                <a:ext cx="655199" cy="655199"/>
              </a:xfrm>
              <a:prstGeom prst="ellipse">
                <a:avLst/>
              </a:prstGeom>
              <a:noFill/>
              <a:extLst>
                <a:ext uri="{909E8E84-426E-40DD-AFC4-6F175D3DCCD1}">
                  <a14:hiddenFill xmlns:a14="http://schemas.microsoft.com/office/drawing/2010/main">
                    <a:solidFill>
                      <a:srgbClr val="FFFFFF"/>
                    </a:solidFill>
                  </a14:hiddenFill>
                </a:ext>
              </a:extLst>
            </p:spPr>
          </p:pic>
        </p:grpSp>
      </p:grpSp>
    </p:spTree>
    <p:extLst>
      <p:ext uri="{BB962C8B-B14F-4D97-AF65-F5344CB8AC3E}">
        <p14:creationId xmlns:p14="http://schemas.microsoft.com/office/powerpoint/2010/main" val="3859366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Imagen 31">
            <a:extLst>
              <a:ext uri="{FF2B5EF4-FFF2-40B4-BE49-F238E27FC236}">
                <a16:creationId xmlns:a16="http://schemas.microsoft.com/office/drawing/2014/main" id="{E0A44A6B-F8A9-F396-A7F8-300CAAC314A2}"/>
              </a:ext>
            </a:extLst>
          </p:cNvPr>
          <p:cNvPicPr>
            <a:picLocks noChangeAspect="1"/>
          </p:cNvPicPr>
          <p:nvPr/>
        </p:nvPicPr>
        <p:blipFill>
          <a:blip r:embed="rId2"/>
          <a:stretch>
            <a:fillRect/>
          </a:stretch>
        </p:blipFill>
        <p:spPr>
          <a:xfrm>
            <a:off x="666512" y="3279463"/>
            <a:ext cx="717711" cy="1250063"/>
          </a:xfrm>
          <a:prstGeom prst="rect">
            <a:avLst/>
          </a:prstGeom>
        </p:spPr>
      </p:pic>
      <p:grpSp>
        <p:nvGrpSpPr>
          <p:cNvPr id="75" name="Grupo 74">
            <a:extLst>
              <a:ext uri="{FF2B5EF4-FFF2-40B4-BE49-F238E27FC236}">
                <a16:creationId xmlns:a16="http://schemas.microsoft.com/office/drawing/2014/main" id="{BF584A43-A17E-EBF8-B44E-B25F47F42563}"/>
              </a:ext>
            </a:extLst>
          </p:cNvPr>
          <p:cNvGrpSpPr/>
          <p:nvPr/>
        </p:nvGrpSpPr>
        <p:grpSpPr>
          <a:xfrm>
            <a:off x="1453095" y="1886392"/>
            <a:ext cx="5741150" cy="2673805"/>
            <a:chOff x="1771373" y="1589224"/>
            <a:chExt cx="6236914" cy="2904695"/>
          </a:xfrm>
        </p:grpSpPr>
        <p:cxnSp>
          <p:nvCxnSpPr>
            <p:cNvPr id="50" name="Conector recto 49">
              <a:extLst>
                <a:ext uri="{FF2B5EF4-FFF2-40B4-BE49-F238E27FC236}">
                  <a16:creationId xmlns:a16="http://schemas.microsoft.com/office/drawing/2014/main" id="{BA4089B1-B217-A4B1-8DD8-CC4683DD7731}"/>
                </a:ext>
              </a:extLst>
            </p:cNvPr>
            <p:cNvCxnSpPr>
              <a:cxnSpLocks/>
            </p:cNvCxnSpPr>
            <p:nvPr/>
          </p:nvCxnSpPr>
          <p:spPr>
            <a:xfrm>
              <a:off x="5689606" y="2642303"/>
              <a:ext cx="346863" cy="0"/>
            </a:xfrm>
            <a:prstGeom prst="line">
              <a:avLst/>
            </a:prstGeom>
            <a:ln w="1270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cxnSp>
        <p:cxnSp>
          <p:nvCxnSpPr>
            <p:cNvPr id="15" name="Conector recto 14">
              <a:extLst>
                <a:ext uri="{FF2B5EF4-FFF2-40B4-BE49-F238E27FC236}">
                  <a16:creationId xmlns:a16="http://schemas.microsoft.com/office/drawing/2014/main" id="{4E18D6C8-2463-5949-A247-1074ED32F73E}"/>
                </a:ext>
              </a:extLst>
            </p:cNvPr>
            <p:cNvCxnSpPr>
              <a:cxnSpLocks/>
            </p:cNvCxnSpPr>
            <p:nvPr/>
          </p:nvCxnSpPr>
          <p:spPr>
            <a:xfrm>
              <a:off x="1771373" y="2638280"/>
              <a:ext cx="348703" cy="0"/>
            </a:xfrm>
            <a:prstGeom prst="line">
              <a:avLst/>
            </a:prstGeom>
            <a:ln w="12700" cap="rnd">
              <a:solidFill>
                <a:schemeClr val="tx1">
                  <a:lumMod val="25000"/>
                  <a:lumOff val="75000"/>
                </a:schemeClr>
              </a:solidFill>
              <a:prstDash val="dash"/>
              <a:round/>
              <a:headEnd type="oval"/>
            </a:ln>
          </p:spPr>
          <p:style>
            <a:lnRef idx="1">
              <a:schemeClr val="accent1"/>
            </a:lnRef>
            <a:fillRef idx="0">
              <a:schemeClr val="accent1"/>
            </a:fillRef>
            <a:effectRef idx="0">
              <a:schemeClr val="accent1"/>
            </a:effectRef>
            <a:fontRef idx="minor">
              <a:schemeClr val="tx1"/>
            </a:fontRef>
          </p:style>
        </p:cxnSp>
        <p:grpSp>
          <p:nvGrpSpPr>
            <p:cNvPr id="16" name="Grupo 15">
              <a:extLst>
                <a:ext uri="{FF2B5EF4-FFF2-40B4-BE49-F238E27FC236}">
                  <a16:creationId xmlns:a16="http://schemas.microsoft.com/office/drawing/2014/main" id="{DEBBBCE9-55DA-4758-7CF0-C6734A735B07}"/>
                </a:ext>
              </a:extLst>
            </p:cNvPr>
            <p:cNvGrpSpPr/>
            <p:nvPr/>
          </p:nvGrpSpPr>
          <p:grpSpPr>
            <a:xfrm>
              <a:off x="2137751" y="1846474"/>
              <a:ext cx="1583613" cy="1583615"/>
              <a:chOff x="1840448" y="2743201"/>
              <a:chExt cx="2265615" cy="2265615"/>
            </a:xfrm>
          </p:grpSpPr>
          <p:sp>
            <p:nvSpPr>
              <p:cNvPr id="17" name="Elipse 16">
                <a:extLst>
                  <a:ext uri="{FF2B5EF4-FFF2-40B4-BE49-F238E27FC236}">
                    <a16:creationId xmlns:a16="http://schemas.microsoft.com/office/drawing/2014/main" id="{D9B79F53-8693-A847-0B41-AE8FAE9B0FA1}"/>
                  </a:ext>
                </a:extLst>
              </p:cNvPr>
              <p:cNvSpPr/>
              <p:nvPr/>
            </p:nvSpPr>
            <p:spPr>
              <a:xfrm>
                <a:off x="1840448" y="2743201"/>
                <a:ext cx="2265615" cy="2265615"/>
              </a:xfrm>
              <a:prstGeom prst="ellipse">
                <a:avLst/>
              </a:prstGeom>
              <a:noFill/>
              <a:ln w="2540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ES_tradnl" sz="984" b="1">
                  <a:solidFill>
                    <a:srgbClr val="24272A"/>
                  </a:solidFill>
                  <a:latin typeface="Open Sans"/>
                </a:endParaRPr>
              </a:p>
            </p:txBody>
          </p:sp>
          <p:sp>
            <p:nvSpPr>
              <p:cNvPr id="18" name="Elipse 17">
                <a:extLst>
                  <a:ext uri="{FF2B5EF4-FFF2-40B4-BE49-F238E27FC236}">
                    <a16:creationId xmlns:a16="http://schemas.microsoft.com/office/drawing/2014/main" id="{B4D25901-ACD7-BCB0-5B33-B49F5E843E02}"/>
                  </a:ext>
                </a:extLst>
              </p:cNvPr>
              <p:cNvSpPr/>
              <p:nvPr/>
            </p:nvSpPr>
            <p:spPr>
              <a:xfrm>
                <a:off x="2055943" y="2958697"/>
                <a:ext cx="1834626" cy="1834624"/>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ES_tradnl" sz="984" b="1">
                  <a:solidFill>
                    <a:srgbClr val="24272A"/>
                  </a:solidFill>
                  <a:latin typeface="Open Sans"/>
                </a:endParaRPr>
              </a:p>
            </p:txBody>
          </p:sp>
        </p:grpSp>
        <p:grpSp>
          <p:nvGrpSpPr>
            <p:cNvPr id="19" name="Grupo 18">
              <a:extLst>
                <a:ext uri="{FF2B5EF4-FFF2-40B4-BE49-F238E27FC236}">
                  <a16:creationId xmlns:a16="http://schemas.microsoft.com/office/drawing/2014/main" id="{CD72FDA8-F07C-0B7E-0390-68241E1BA763}"/>
                </a:ext>
              </a:extLst>
            </p:cNvPr>
            <p:cNvGrpSpPr/>
            <p:nvPr/>
          </p:nvGrpSpPr>
          <p:grpSpPr>
            <a:xfrm>
              <a:off x="4105992" y="1846474"/>
              <a:ext cx="1583613" cy="1583615"/>
              <a:chOff x="5102002" y="2743201"/>
              <a:chExt cx="2265615" cy="2265615"/>
            </a:xfrm>
          </p:grpSpPr>
          <p:sp>
            <p:nvSpPr>
              <p:cNvPr id="20" name="Elipse 19">
                <a:extLst>
                  <a:ext uri="{FF2B5EF4-FFF2-40B4-BE49-F238E27FC236}">
                    <a16:creationId xmlns:a16="http://schemas.microsoft.com/office/drawing/2014/main" id="{B52F3763-05A1-5202-F8C9-7BBB7C7112F0}"/>
                  </a:ext>
                </a:extLst>
              </p:cNvPr>
              <p:cNvSpPr/>
              <p:nvPr/>
            </p:nvSpPr>
            <p:spPr>
              <a:xfrm>
                <a:off x="5102002" y="2743201"/>
                <a:ext cx="2265615" cy="2265615"/>
              </a:xfrm>
              <a:prstGeom prst="ellipse">
                <a:avLst/>
              </a:prstGeom>
              <a:noFill/>
              <a:ln w="2540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ES_tradnl" sz="984" b="1">
                  <a:solidFill>
                    <a:srgbClr val="24272A"/>
                  </a:solidFill>
                  <a:latin typeface="Open Sans"/>
                </a:endParaRPr>
              </a:p>
            </p:txBody>
          </p:sp>
          <p:sp>
            <p:nvSpPr>
              <p:cNvPr id="21" name="Elipse 20">
                <a:extLst>
                  <a:ext uri="{FF2B5EF4-FFF2-40B4-BE49-F238E27FC236}">
                    <a16:creationId xmlns:a16="http://schemas.microsoft.com/office/drawing/2014/main" id="{E84C06FE-60A8-6550-0B8F-72EEE97A39D9}"/>
                  </a:ext>
                </a:extLst>
              </p:cNvPr>
              <p:cNvSpPr/>
              <p:nvPr/>
            </p:nvSpPr>
            <p:spPr>
              <a:xfrm>
                <a:off x="5317497" y="2958697"/>
                <a:ext cx="1834626" cy="1834624"/>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ES_tradnl" sz="984" b="1">
                  <a:solidFill>
                    <a:srgbClr val="24272A"/>
                  </a:solidFill>
                  <a:latin typeface="Open Sans"/>
                </a:endParaRPr>
              </a:p>
            </p:txBody>
          </p:sp>
        </p:grpSp>
        <p:grpSp>
          <p:nvGrpSpPr>
            <p:cNvPr id="22" name="Grupo 21">
              <a:extLst>
                <a:ext uri="{FF2B5EF4-FFF2-40B4-BE49-F238E27FC236}">
                  <a16:creationId xmlns:a16="http://schemas.microsoft.com/office/drawing/2014/main" id="{BE44E327-47C6-2384-6F57-E3D7C594B2EF}"/>
                </a:ext>
              </a:extLst>
            </p:cNvPr>
            <p:cNvGrpSpPr/>
            <p:nvPr/>
          </p:nvGrpSpPr>
          <p:grpSpPr>
            <a:xfrm>
              <a:off x="6035816" y="1846474"/>
              <a:ext cx="1583613" cy="1583615"/>
              <a:chOff x="8148061" y="2743201"/>
              <a:chExt cx="2265615" cy="2265615"/>
            </a:xfrm>
          </p:grpSpPr>
          <p:sp>
            <p:nvSpPr>
              <p:cNvPr id="23" name="Elipse 22">
                <a:extLst>
                  <a:ext uri="{FF2B5EF4-FFF2-40B4-BE49-F238E27FC236}">
                    <a16:creationId xmlns:a16="http://schemas.microsoft.com/office/drawing/2014/main" id="{BFF94DFD-2832-FCA3-1F0F-6CC2F737C8F3}"/>
                  </a:ext>
                </a:extLst>
              </p:cNvPr>
              <p:cNvSpPr/>
              <p:nvPr/>
            </p:nvSpPr>
            <p:spPr>
              <a:xfrm>
                <a:off x="8148061" y="2743201"/>
                <a:ext cx="2265615" cy="2265615"/>
              </a:xfrm>
              <a:prstGeom prst="ellipse">
                <a:avLst/>
              </a:prstGeom>
              <a:noFill/>
              <a:ln w="2540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ES_tradnl" sz="984" b="1">
                  <a:solidFill>
                    <a:srgbClr val="24272A"/>
                  </a:solidFill>
                  <a:latin typeface="Open Sans"/>
                </a:endParaRPr>
              </a:p>
            </p:txBody>
          </p:sp>
          <p:sp>
            <p:nvSpPr>
              <p:cNvPr id="24" name="Elipse 23">
                <a:extLst>
                  <a:ext uri="{FF2B5EF4-FFF2-40B4-BE49-F238E27FC236}">
                    <a16:creationId xmlns:a16="http://schemas.microsoft.com/office/drawing/2014/main" id="{D64AED7D-F002-5242-E0C1-3B4DF8E6A8D1}"/>
                  </a:ext>
                </a:extLst>
              </p:cNvPr>
              <p:cNvSpPr/>
              <p:nvPr/>
            </p:nvSpPr>
            <p:spPr>
              <a:xfrm>
                <a:off x="8363556" y="2958697"/>
                <a:ext cx="1834626" cy="1834624"/>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ES_tradnl" sz="984" b="1">
                  <a:solidFill>
                    <a:srgbClr val="24272A"/>
                  </a:solidFill>
                  <a:latin typeface="Open Sans"/>
                </a:endParaRPr>
              </a:p>
            </p:txBody>
          </p:sp>
        </p:grpSp>
        <p:sp>
          <p:nvSpPr>
            <p:cNvPr id="25" name="CuadroTexto 24">
              <a:extLst>
                <a:ext uri="{FF2B5EF4-FFF2-40B4-BE49-F238E27FC236}">
                  <a16:creationId xmlns:a16="http://schemas.microsoft.com/office/drawing/2014/main" id="{B653F6F9-155A-981B-94D4-FA5EE05C50B4}"/>
                </a:ext>
              </a:extLst>
            </p:cNvPr>
            <p:cNvSpPr txBox="1"/>
            <p:nvPr/>
          </p:nvSpPr>
          <p:spPr>
            <a:xfrm>
              <a:off x="2288377" y="2350178"/>
              <a:ext cx="1282362" cy="576204"/>
            </a:xfrm>
            <a:prstGeom prst="rect">
              <a:avLst/>
            </a:prstGeom>
            <a:noFill/>
          </p:spPr>
          <p:txBody>
            <a:bodyPr wrap="square" lIns="0" tIns="0" rIns="0" bIns="0" rtlCol="0" anchor="ctr" anchorCtr="0">
              <a:spAutoFit/>
            </a:bodyPr>
            <a:lstStyle/>
            <a:p>
              <a:pPr algn="ctr" defTabSz="642918" fontAlgn="auto">
                <a:spcBef>
                  <a:spcPts val="1125"/>
                </a:spcBef>
                <a:spcAft>
                  <a:spcPts val="0"/>
                </a:spcAft>
                <a:defRPr/>
              </a:pPr>
              <a:r>
                <a:rPr lang="es-ES" sz="984" b="1">
                  <a:solidFill>
                    <a:srgbClr val="FFFFFF"/>
                  </a:solidFill>
                  <a:latin typeface="Roboto" panose="02000000000000000000" pitchFamily="2" charset="0"/>
                  <a:ea typeface="Roboto" panose="02000000000000000000" pitchFamily="2" charset="0"/>
                </a:rPr>
                <a:t>Expansion</a:t>
              </a:r>
            </a:p>
            <a:p>
              <a:pPr algn="ctr" defTabSz="642918" fontAlgn="auto">
                <a:spcBef>
                  <a:spcPts val="1125"/>
                </a:spcBef>
                <a:spcAft>
                  <a:spcPts val="0"/>
                </a:spcAft>
                <a:defRPr/>
              </a:pPr>
              <a:r>
                <a:rPr lang="es-ES" sz="773">
                  <a:solidFill>
                    <a:srgbClr val="FFFFFF"/>
                  </a:solidFill>
                  <a:latin typeface="Roboto" panose="02000000000000000000" pitchFamily="2" charset="0"/>
                  <a:ea typeface="Roboto" panose="02000000000000000000" pitchFamily="2" charset="0"/>
                </a:rPr>
                <a:t>Consolidation</a:t>
              </a:r>
              <a:br>
                <a:rPr lang="es-ES" sz="773">
                  <a:solidFill>
                    <a:srgbClr val="FFFFFF"/>
                  </a:solidFill>
                  <a:latin typeface="Roboto" panose="02000000000000000000" pitchFamily="2" charset="0"/>
                  <a:ea typeface="Roboto" panose="02000000000000000000" pitchFamily="2" charset="0"/>
                </a:rPr>
              </a:br>
              <a:r>
                <a:rPr lang="es-ES" sz="773">
                  <a:solidFill>
                    <a:srgbClr val="FFFFFF"/>
                  </a:solidFill>
                  <a:latin typeface="Roboto" panose="02000000000000000000" pitchFamily="2" charset="0"/>
                  <a:ea typeface="Roboto" panose="02000000000000000000" pitchFamily="2" charset="0"/>
                </a:rPr>
                <a:t>Argentina</a:t>
              </a:r>
              <a:endParaRPr lang="es-ES" sz="984">
                <a:solidFill>
                  <a:srgbClr val="FFFFFF"/>
                </a:solidFill>
                <a:latin typeface="Roboto" panose="02000000000000000000" pitchFamily="2" charset="0"/>
                <a:ea typeface="Roboto" panose="02000000000000000000" pitchFamily="2" charset="0"/>
              </a:endParaRPr>
            </a:p>
          </p:txBody>
        </p:sp>
        <p:sp>
          <p:nvSpPr>
            <p:cNvPr id="26" name="CuadroTexto 25">
              <a:extLst>
                <a:ext uri="{FF2B5EF4-FFF2-40B4-BE49-F238E27FC236}">
                  <a16:creationId xmlns:a16="http://schemas.microsoft.com/office/drawing/2014/main" id="{5261CB7B-BF98-EEA4-B6FB-5B2A0EC54743}"/>
                </a:ext>
              </a:extLst>
            </p:cNvPr>
            <p:cNvSpPr txBox="1"/>
            <p:nvPr/>
          </p:nvSpPr>
          <p:spPr>
            <a:xfrm>
              <a:off x="4256619" y="2259032"/>
              <a:ext cx="1282361" cy="758496"/>
            </a:xfrm>
            <a:prstGeom prst="rect">
              <a:avLst/>
            </a:prstGeom>
            <a:noFill/>
          </p:spPr>
          <p:txBody>
            <a:bodyPr wrap="square" lIns="0" tIns="0" rIns="0" bIns="0" rtlCol="0" anchor="ctr" anchorCtr="0">
              <a:spAutoFit/>
            </a:bodyPr>
            <a:lstStyle/>
            <a:p>
              <a:pPr algn="ctr" defTabSz="642918" fontAlgn="auto">
                <a:spcBef>
                  <a:spcPts val="703"/>
                </a:spcBef>
                <a:spcAft>
                  <a:spcPts val="0"/>
                </a:spcAft>
                <a:defRPr/>
              </a:pPr>
              <a:r>
                <a:rPr lang="es-ES" sz="984" b="1">
                  <a:solidFill>
                    <a:srgbClr val="FFFFFF"/>
                  </a:solidFill>
                  <a:latin typeface="Roboto" panose="02000000000000000000" pitchFamily="2" charset="0"/>
                  <a:ea typeface="Roboto" panose="02000000000000000000" pitchFamily="2" charset="0"/>
                </a:rPr>
                <a:t>Enlargement</a:t>
              </a:r>
              <a:br>
                <a:rPr lang="es-ES" sz="984" b="1">
                  <a:solidFill>
                    <a:srgbClr val="FFFFFF"/>
                  </a:solidFill>
                  <a:latin typeface="Roboto" panose="02000000000000000000" pitchFamily="2" charset="0"/>
                  <a:ea typeface="Roboto" panose="02000000000000000000" pitchFamily="2" charset="0"/>
                </a:rPr>
              </a:br>
              <a:r>
                <a:rPr lang="es-ES" sz="984" b="1">
                  <a:solidFill>
                    <a:srgbClr val="FFFFFF"/>
                  </a:solidFill>
                  <a:latin typeface="Roboto" panose="02000000000000000000" pitchFamily="2" charset="0"/>
                  <a:ea typeface="Roboto" panose="02000000000000000000" pitchFamily="2" charset="0"/>
                </a:rPr>
                <a:t>ecosystem</a:t>
              </a:r>
            </a:p>
            <a:p>
              <a:pPr algn="ctr" defTabSz="642918" fontAlgn="auto">
                <a:spcBef>
                  <a:spcPts val="140"/>
                </a:spcBef>
                <a:spcAft>
                  <a:spcPts val="0"/>
                </a:spcAft>
                <a:defRPr/>
              </a:pPr>
              <a:r>
                <a:rPr lang="es-ES" sz="773">
                  <a:solidFill>
                    <a:srgbClr val="FFFFFF"/>
                  </a:solidFill>
                  <a:latin typeface="Roboto" panose="02000000000000000000" pitchFamily="2" charset="0"/>
                  <a:ea typeface="Roboto" panose="02000000000000000000" pitchFamily="2" charset="0"/>
                </a:rPr>
                <a:t>Sensors
Lamps / Sockets
Other devices</a:t>
              </a:r>
            </a:p>
          </p:txBody>
        </p:sp>
        <p:sp>
          <p:nvSpPr>
            <p:cNvPr id="27" name="CuadroTexto 26">
              <a:extLst>
                <a:ext uri="{FF2B5EF4-FFF2-40B4-BE49-F238E27FC236}">
                  <a16:creationId xmlns:a16="http://schemas.microsoft.com/office/drawing/2014/main" id="{219CB8B0-CF7D-2BEB-34A6-8E2EEF06D9CD}"/>
                </a:ext>
              </a:extLst>
            </p:cNvPr>
            <p:cNvSpPr txBox="1"/>
            <p:nvPr/>
          </p:nvSpPr>
          <p:spPr>
            <a:xfrm>
              <a:off x="6186443" y="2381282"/>
              <a:ext cx="1282361" cy="514000"/>
            </a:xfrm>
            <a:prstGeom prst="rect">
              <a:avLst/>
            </a:prstGeom>
            <a:noFill/>
          </p:spPr>
          <p:txBody>
            <a:bodyPr wrap="square" lIns="0" tIns="0" rIns="0" bIns="0" rtlCol="0" anchor="ctr" anchorCtr="0">
              <a:spAutoFit/>
            </a:bodyPr>
            <a:lstStyle/>
            <a:p>
              <a:pPr algn="ctr" defTabSz="642918" fontAlgn="auto">
                <a:spcBef>
                  <a:spcPts val="703"/>
                </a:spcBef>
                <a:spcAft>
                  <a:spcPts val="0"/>
                </a:spcAft>
                <a:defRPr/>
              </a:pPr>
              <a:r>
                <a:rPr lang="es-ES" sz="984" b="1">
                  <a:solidFill>
                    <a:srgbClr val="FFFFFF"/>
                  </a:solidFill>
                  <a:latin typeface="Roboto" panose="02000000000000000000" pitchFamily="2" charset="0"/>
                  <a:ea typeface="Roboto" panose="02000000000000000000" pitchFamily="2" charset="0"/>
                </a:rPr>
                <a:t>Expansion</a:t>
              </a:r>
              <a:br>
                <a:rPr lang="es-ES" sz="984" b="1">
                  <a:solidFill>
                    <a:srgbClr val="FFFFFF"/>
                  </a:solidFill>
                  <a:latin typeface="Roboto" panose="02000000000000000000" pitchFamily="2" charset="0"/>
                  <a:ea typeface="Roboto" panose="02000000000000000000" pitchFamily="2" charset="0"/>
                </a:rPr>
              </a:br>
              <a:r>
                <a:rPr lang="es-ES" sz="984" b="1">
                  <a:solidFill>
                    <a:srgbClr val="FFFFFF"/>
                  </a:solidFill>
                  <a:latin typeface="Roboto" panose="02000000000000000000" pitchFamily="2" charset="0"/>
                  <a:ea typeface="Roboto" panose="02000000000000000000" pitchFamily="2" charset="0"/>
                </a:rPr>
                <a:t>Latam</a:t>
              </a:r>
            </a:p>
            <a:p>
              <a:pPr algn="ctr" defTabSz="642918" fontAlgn="auto">
                <a:spcBef>
                  <a:spcPts val="422"/>
                </a:spcBef>
                <a:spcAft>
                  <a:spcPts val="0"/>
                </a:spcAft>
                <a:defRPr/>
              </a:pPr>
              <a:r>
                <a:rPr lang="es-ES" sz="773">
                  <a:solidFill>
                    <a:srgbClr val="FFFFFF"/>
                  </a:solidFill>
                  <a:latin typeface="Roboto" panose="02000000000000000000" pitchFamily="2" charset="0"/>
                  <a:ea typeface="Roboto" panose="02000000000000000000" pitchFamily="2" charset="0"/>
                </a:rPr>
                <a:t>Paraguay / Uruguay</a:t>
              </a:r>
            </a:p>
          </p:txBody>
        </p:sp>
        <p:sp>
          <p:nvSpPr>
            <p:cNvPr id="28" name="CuadroTexto 27">
              <a:extLst>
                <a:ext uri="{FF2B5EF4-FFF2-40B4-BE49-F238E27FC236}">
                  <a16:creationId xmlns:a16="http://schemas.microsoft.com/office/drawing/2014/main" id="{A17DDC64-776E-7889-0B3F-18B35A21194E}"/>
                </a:ext>
              </a:extLst>
            </p:cNvPr>
            <p:cNvSpPr txBox="1"/>
            <p:nvPr/>
          </p:nvSpPr>
          <p:spPr>
            <a:xfrm>
              <a:off x="2057671" y="3712286"/>
              <a:ext cx="1743774" cy="282251"/>
            </a:xfrm>
            <a:prstGeom prst="rect">
              <a:avLst/>
            </a:prstGeom>
            <a:noFill/>
          </p:spPr>
          <p:txBody>
            <a:bodyPr wrap="square" lIns="0" tIns="0" rIns="0" bIns="0" rtlCol="0">
              <a:spAutoFit/>
            </a:bodyPr>
            <a:lstStyle/>
            <a:p>
              <a:pPr algn="ctr" defTabSz="642918" fontAlgn="auto">
                <a:spcBef>
                  <a:spcPts val="703"/>
                </a:spcBef>
                <a:spcAft>
                  <a:spcPts val="0"/>
                </a:spcAft>
                <a:defRPr/>
              </a:pPr>
              <a:r>
                <a:rPr lang="en-US" sz="844">
                  <a:solidFill>
                    <a:srgbClr val="24272A">
                      <a:lumMod val="75000"/>
                      <a:lumOff val="25000"/>
                    </a:srgbClr>
                  </a:solidFill>
                  <a:latin typeface="Roboto Light" panose="02000000000000000000" pitchFamily="2" charset="0"/>
                  <a:ea typeface="Roboto Light" panose="02000000000000000000" pitchFamily="2" charset="0"/>
                </a:rPr>
                <a:t>Peace of mind when not being present at home</a:t>
              </a:r>
              <a:endParaRPr lang="es-ES" sz="844">
                <a:solidFill>
                  <a:srgbClr val="24272A">
                    <a:lumMod val="75000"/>
                    <a:lumOff val="25000"/>
                  </a:srgbClr>
                </a:solidFill>
                <a:latin typeface="Roboto Light" panose="02000000000000000000" pitchFamily="2" charset="0"/>
                <a:ea typeface="Roboto Light" panose="02000000000000000000" pitchFamily="2" charset="0"/>
              </a:endParaRPr>
            </a:p>
          </p:txBody>
        </p:sp>
        <p:cxnSp>
          <p:nvCxnSpPr>
            <p:cNvPr id="29" name="Conector recto 28">
              <a:extLst>
                <a:ext uri="{FF2B5EF4-FFF2-40B4-BE49-F238E27FC236}">
                  <a16:creationId xmlns:a16="http://schemas.microsoft.com/office/drawing/2014/main" id="{E2E236BE-CDCA-3F63-34C7-F1C64520425F}"/>
                </a:ext>
              </a:extLst>
            </p:cNvPr>
            <p:cNvCxnSpPr>
              <a:cxnSpLocks/>
            </p:cNvCxnSpPr>
            <p:nvPr/>
          </p:nvCxnSpPr>
          <p:spPr>
            <a:xfrm>
              <a:off x="2929558" y="3510429"/>
              <a:ext cx="0" cy="156545"/>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sp>
          <p:nvSpPr>
            <p:cNvPr id="30" name="CuadroTexto 29">
              <a:extLst>
                <a:ext uri="{FF2B5EF4-FFF2-40B4-BE49-F238E27FC236}">
                  <a16:creationId xmlns:a16="http://schemas.microsoft.com/office/drawing/2014/main" id="{5966030B-33BA-1EEE-D192-3C49C34E609C}"/>
                </a:ext>
              </a:extLst>
            </p:cNvPr>
            <p:cNvSpPr txBox="1"/>
            <p:nvPr/>
          </p:nvSpPr>
          <p:spPr>
            <a:xfrm>
              <a:off x="3997824" y="3712286"/>
              <a:ext cx="1799952" cy="282251"/>
            </a:xfrm>
            <a:prstGeom prst="rect">
              <a:avLst/>
            </a:prstGeom>
            <a:noFill/>
          </p:spPr>
          <p:txBody>
            <a:bodyPr wrap="square" lIns="0" tIns="0" rIns="0" bIns="0" rtlCol="0">
              <a:spAutoFit/>
            </a:bodyPr>
            <a:lstStyle/>
            <a:p>
              <a:pPr algn="ctr" defTabSz="642918" fontAlgn="auto">
                <a:spcBef>
                  <a:spcPts val="703"/>
                </a:spcBef>
                <a:spcAft>
                  <a:spcPts val="0"/>
                </a:spcAft>
                <a:defRPr/>
              </a:pPr>
              <a:r>
                <a:rPr lang="en-US" sz="844">
                  <a:solidFill>
                    <a:srgbClr val="24272A">
                      <a:lumMod val="75000"/>
                      <a:lumOff val="25000"/>
                    </a:srgbClr>
                  </a:solidFill>
                  <a:latin typeface="Roboto Light" panose="02000000000000000000" pitchFamily="2" charset="0"/>
                  <a:ea typeface="Roboto Light" panose="02000000000000000000" pitchFamily="2" charset="0"/>
                </a:rPr>
                <a:t>Personalize every aspect of the home from anywhere.</a:t>
              </a:r>
              <a:endParaRPr lang="es-ES" sz="844">
                <a:solidFill>
                  <a:srgbClr val="24272A">
                    <a:lumMod val="75000"/>
                    <a:lumOff val="25000"/>
                  </a:srgbClr>
                </a:solidFill>
                <a:latin typeface="Roboto Light" panose="02000000000000000000" pitchFamily="2" charset="0"/>
                <a:ea typeface="Roboto Light" panose="02000000000000000000" pitchFamily="2" charset="0"/>
              </a:endParaRPr>
            </a:p>
          </p:txBody>
        </p:sp>
        <p:cxnSp>
          <p:nvCxnSpPr>
            <p:cNvPr id="33" name="Conector recto 32">
              <a:extLst>
                <a:ext uri="{FF2B5EF4-FFF2-40B4-BE49-F238E27FC236}">
                  <a16:creationId xmlns:a16="http://schemas.microsoft.com/office/drawing/2014/main" id="{E1E448B3-6FDA-6A8C-9EC5-23301CA5151A}"/>
                </a:ext>
              </a:extLst>
            </p:cNvPr>
            <p:cNvCxnSpPr>
              <a:cxnSpLocks/>
            </p:cNvCxnSpPr>
            <p:nvPr/>
          </p:nvCxnSpPr>
          <p:spPr>
            <a:xfrm>
              <a:off x="6827622" y="3510429"/>
              <a:ext cx="0" cy="655594"/>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396BE32F-1000-D71F-B366-C4C81B8A658B}"/>
                </a:ext>
              </a:extLst>
            </p:cNvPr>
            <p:cNvCxnSpPr>
              <a:cxnSpLocks/>
            </p:cNvCxnSpPr>
            <p:nvPr/>
          </p:nvCxnSpPr>
          <p:spPr>
            <a:xfrm>
              <a:off x="7659584" y="2638280"/>
              <a:ext cx="348703" cy="0"/>
            </a:xfrm>
            <a:prstGeom prst="line">
              <a:avLst/>
            </a:prstGeom>
            <a:ln w="12700" cap="rnd">
              <a:solidFill>
                <a:schemeClr val="tx1">
                  <a:lumMod val="25000"/>
                  <a:lumOff val="75000"/>
                </a:schemeClr>
              </a:solidFill>
              <a:prstDash val="dash"/>
              <a:round/>
              <a:headEnd type="none"/>
              <a:tailEnd type="oval"/>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AE4A2233-48E1-2732-FDD0-47FBECE45206}"/>
                </a:ext>
              </a:extLst>
            </p:cNvPr>
            <p:cNvCxnSpPr>
              <a:cxnSpLocks/>
            </p:cNvCxnSpPr>
            <p:nvPr/>
          </p:nvCxnSpPr>
          <p:spPr>
            <a:xfrm>
              <a:off x="2929559" y="1801761"/>
              <a:ext cx="0" cy="195337"/>
            </a:xfrm>
            <a:prstGeom prst="line">
              <a:avLst/>
            </a:prstGeom>
            <a:ln w="127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grpSp>
          <p:nvGrpSpPr>
            <p:cNvPr id="38" name="Grupo 37">
              <a:extLst>
                <a:ext uri="{FF2B5EF4-FFF2-40B4-BE49-F238E27FC236}">
                  <a16:creationId xmlns:a16="http://schemas.microsoft.com/office/drawing/2014/main" id="{94BB1C29-59B7-C06F-4F7E-273EA2564432}"/>
                </a:ext>
              </a:extLst>
            </p:cNvPr>
            <p:cNvGrpSpPr/>
            <p:nvPr/>
          </p:nvGrpSpPr>
          <p:grpSpPr>
            <a:xfrm>
              <a:off x="2836116" y="1589224"/>
              <a:ext cx="186885" cy="186885"/>
              <a:chOff x="9408489" y="415161"/>
              <a:chExt cx="380492" cy="380492"/>
            </a:xfrm>
          </p:grpSpPr>
          <p:sp>
            <p:nvSpPr>
              <p:cNvPr id="39" name="Rectángulo 38">
                <a:extLst>
                  <a:ext uri="{FF2B5EF4-FFF2-40B4-BE49-F238E27FC236}">
                    <a16:creationId xmlns:a16="http://schemas.microsoft.com/office/drawing/2014/main" id="{022B7001-B59F-0306-03D0-35103137A1E4}"/>
                  </a:ext>
                </a:extLst>
              </p:cNvPr>
              <p:cNvSpPr/>
              <p:nvPr/>
            </p:nvSpPr>
            <p:spPr>
              <a:xfrm>
                <a:off x="9478306" y="502183"/>
                <a:ext cx="251094" cy="284773"/>
              </a:xfrm>
              <a:prstGeom prst="rect">
                <a:avLst/>
              </a:prstGeom>
            </p:spPr>
            <p:txBody>
              <a:bodyPr wrap="square" lIns="0" tIns="0" rIns="0" bIns="0">
                <a:spAutoFit/>
              </a:bodyPr>
              <a:lstStyle/>
              <a:p>
                <a:pPr algn="ctr" defTabSz="642918" fontAlgn="auto">
                  <a:lnSpc>
                    <a:spcPct val="85000"/>
                  </a:lnSpc>
                  <a:spcBef>
                    <a:spcPts val="0"/>
                  </a:spcBef>
                  <a:spcAft>
                    <a:spcPts val="0"/>
                  </a:spcAft>
                  <a:defRPr/>
                </a:pPr>
                <a:r>
                  <a:rPr lang="es-AR" sz="984" b="1" spc="-7">
                    <a:solidFill>
                      <a:schemeClr val="accent1"/>
                    </a:solidFill>
                    <a:latin typeface="Roboto" panose="02000000000000000000" pitchFamily="2" charset="0"/>
                    <a:ea typeface="Roboto" panose="02000000000000000000" pitchFamily="2" charset="0"/>
                  </a:rPr>
                  <a:t>1</a:t>
                </a:r>
                <a:endParaRPr lang="es-AR" sz="844" b="1" spc="-7">
                  <a:solidFill>
                    <a:schemeClr val="accent1"/>
                  </a:solidFill>
                  <a:latin typeface="Roboto" panose="02000000000000000000" pitchFamily="2" charset="0"/>
                  <a:ea typeface="Roboto" panose="02000000000000000000" pitchFamily="2" charset="0"/>
                </a:endParaRPr>
              </a:p>
            </p:txBody>
          </p:sp>
          <p:sp>
            <p:nvSpPr>
              <p:cNvPr id="40" name="Elipse 39">
                <a:extLst>
                  <a:ext uri="{FF2B5EF4-FFF2-40B4-BE49-F238E27FC236}">
                    <a16:creationId xmlns:a16="http://schemas.microsoft.com/office/drawing/2014/main" id="{46385443-29EE-7962-A57B-3D5336519323}"/>
                  </a:ext>
                </a:extLst>
              </p:cNvPr>
              <p:cNvSpPr/>
              <p:nvPr/>
            </p:nvSpPr>
            <p:spPr>
              <a:xfrm>
                <a:off x="9408489" y="415161"/>
                <a:ext cx="380492" cy="380492"/>
              </a:xfrm>
              <a:prstGeom prst="ellipse">
                <a:avLst/>
              </a:prstGeom>
              <a:ln w="6350">
                <a:solidFill>
                  <a:schemeClr val="accent1">
                    <a:alpha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42918" fontAlgn="auto">
                  <a:spcBef>
                    <a:spcPts val="0"/>
                  </a:spcBef>
                  <a:spcAft>
                    <a:spcPts val="0"/>
                  </a:spcAft>
                  <a:defRPr/>
                </a:pPr>
                <a:endParaRPr lang="es-AR" sz="844">
                  <a:solidFill>
                    <a:srgbClr val="24272A"/>
                  </a:solidFill>
                  <a:latin typeface="Open Sans"/>
                </a:endParaRPr>
              </a:p>
            </p:txBody>
          </p:sp>
        </p:grpSp>
        <p:cxnSp>
          <p:nvCxnSpPr>
            <p:cNvPr id="41" name="Conector recto 40">
              <a:extLst>
                <a:ext uri="{FF2B5EF4-FFF2-40B4-BE49-F238E27FC236}">
                  <a16:creationId xmlns:a16="http://schemas.microsoft.com/office/drawing/2014/main" id="{59726703-4B4E-1C07-B9DF-01924839C610}"/>
                </a:ext>
              </a:extLst>
            </p:cNvPr>
            <p:cNvCxnSpPr>
              <a:cxnSpLocks/>
            </p:cNvCxnSpPr>
            <p:nvPr/>
          </p:nvCxnSpPr>
          <p:spPr>
            <a:xfrm>
              <a:off x="4897800" y="1801761"/>
              <a:ext cx="0" cy="195337"/>
            </a:xfrm>
            <a:prstGeom prst="line">
              <a:avLst/>
            </a:prstGeom>
            <a:ln w="127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grpSp>
          <p:nvGrpSpPr>
            <p:cNvPr id="42" name="Grupo 41">
              <a:extLst>
                <a:ext uri="{FF2B5EF4-FFF2-40B4-BE49-F238E27FC236}">
                  <a16:creationId xmlns:a16="http://schemas.microsoft.com/office/drawing/2014/main" id="{C28B0B2F-EAFC-9DA5-E16D-B12919FDBEF6}"/>
                </a:ext>
              </a:extLst>
            </p:cNvPr>
            <p:cNvGrpSpPr/>
            <p:nvPr/>
          </p:nvGrpSpPr>
          <p:grpSpPr>
            <a:xfrm>
              <a:off x="4804357" y="1589224"/>
              <a:ext cx="186885" cy="186885"/>
              <a:chOff x="9408489" y="415161"/>
              <a:chExt cx="380492" cy="380492"/>
            </a:xfrm>
          </p:grpSpPr>
          <p:sp>
            <p:nvSpPr>
              <p:cNvPr id="43" name="Rectángulo 42">
                <a:extLst>
                  <a:ext uri="{FF2B5EF4-FFF2-40B4-BE49-F238E27FC236}">
                    <a16:creationId xmlns:a16="http://schemas.microsoft.com/office/drawing/2014/main" id="{19037C4A-B533-98C3-689B-6AB45BE162FF}"/>
                  </a:ext>
                </a:extLst>
              </p:cNvPr>
              <p:cNvSpPr/>
              <p:nvPr/>
            </p:nvSpPr>
            <p:spPr>
              <a:xfrm>
                <a:off x="9478306" y="502183"/>
                <a:ext cx="251094" cy="284773"/>
              </a:xfrm>
              <a:prstGeom prst="rect">
                <a:avLst/>
              </a:prstGeom>
            </p:spPr>
            <p:txBody>
              <a:bodyPr wrap="square" lIns="0" tIns="0" rIns="0" bIns="0">
                <a:spAutoFit/>
              </a:bodyPr>
              <a:lstStyle/>
              <a:p>
                <a:pPr algn="ctr" defTabSz="642918" fontAlgn="auto">
                  <a:lnSpc>
                    <a:spcPct val="85000"/>
                  </a:lnSpc>
                  <a:spcBef>
                    <a:spcPts val="0"/>
                  </a:spcBef>
                  <a:spcAft>
                    <a:spcPts val="0"/>
                  </a:spcAft>
                  <a:defRPr/>
                </a:pPr>
                <a:r>
                  <a:rPr lang="es-AR" sz="984" b="1" spc="-7">
                    <a:solidFill>
                      <a:schemeClr val="accent1"/>
                    </a:solidFill>
                    <a:latin typeface="Roboto" panose="02000000000000000000" pitchFamily="2" charset="0"/>
                    <a:ea typeface="Roboto" panose="02000000000000000000" pitchFamily="2" charset="0"/>
                  </a:rPr>
                  <a:t>2</a:t>
                </a:r>
                <a:endParaRPr lang="es-AR" sz="844" b="1" spc="-7">
                  <a:solidFill>
                    <a:schemeClr val="accent1"/>
                  </a:solidFill>
                  <a:latin typeface="Roboto" panose="02000000000000000000" pitchFamily="2" charset="0"/>
                  <a:ea typeface="Roboto" panose="02000000000000000000" pitchFamily="2" charset="0"/>
                </a:endParaRPr>
              </a:p>
            </p:txBody>
          </p:sp>
          <p:sp>
            <p:nvSpPr>
              <p:cNvPr id="44" name="Elipse 43">
                <a:extLst>
                  <a:ext uri="{FF2B5EF4-FFF2-40B4-BE49-F238E27FC236}">
                    <a16:creationId xmlns:a16="http://schemas.microsoft.com/office/drawing/2014/main" id="{B8F854F9-02DA-3B5C-125A-A0414066F128}"/>
                  </a:ext>
                </a:extLst>
              </p:cNvPr>
              <p:cNvSpPr/>
              <p:nvPr/>
            </p:nvSpPr>
            <p:spPr>
              <a:xfrm>
                <a:off x="9408489" y="415161"/>
                <a:ext cx="380492" cy="380492"/>
              </a:xfrm>
              <a:prstGeom prst="ellipse">
                <a:avLst/>
              </a:prstGeom>
              <a:ln w="6350">
                <a:solidFill>
                  <a:schemeClr val="accent1">
                    <a:alpha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42918" fontAlgn="auto">
                  <a:spcBef>
                    <a:spcPts val="0"/>
                  </a:spcBef>
                  <a:spcAft>
                    <a:spcPts val="0"/>
                  </a:spcAft>
                  <a:defRPr/>
                </a:pPr>
                <a:endParaRPr lang="es-AR" sz="844">
                  <a:solidFill>
                    <a:srgbClr val="24272A"/>
                  </a:solidFill>
                  <a:latin typeface="Open Sans"/>
                </a:endParaRPr>
              </a:p>
            </p:txBody>
          </p:sp>
        </p:grpSp>
        <p:cxnSp>
          <p:nvCxnSpPr>
            <p:cNvPr id="45" name="Conector recto 44">
              <a:extLst>
                <a:ext uri="{FF2B5EF4-FFF2-40B4-BE49-F238E27FC236}">
                  <a16:creationId xmlns:a16="http://schemas.microsoft.com/office/drawing/2014/main" id="{6885F1F6-6E68-4DBE-824F-B635A5FF9EBC}"/>
                </a:ext>
              </a:extLst>
            </p:cNvPr>
            <p:cNvCxnSpPr>
              <a:cxnSpLocks/>
            </p:cNvCxnSpPr>
            <p:nvPr/>
          </p:nvCxnSpPr>
          <p:spPr>
            <a:xfrm>
              <a:off x="6829247" y="1801761"/>
              <a:ext cx="0" cy="195337"/>
            </a:xfrm>
            <a:prstGeom prst="line">
              <a:avLst/>
            </a:prstGeom>
            <a:ln w="1270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grpSp>
          <p:nvGrpSpPr>
            <p:cNvPr id="46" name="Grupo 45">
              <a:extLst>
                <a:ext uri="{FF2B5EF4-FFF2-40B4-BE49-F238E27FC236}">
                  <a16:creationId xmlns:a16="http://schemas.microsoft.com/office/drawing/2014/main" id="{8F25CB51-7126-2B0B-A628-9DE6D91178DE}"/>
                </a:ext>
              </a:extLst>
            </p:cNvPr>
            <p:cNvGrpSpPr/>
            <p:nvPr/>
          </p:nvGrpSpPr>
          <p:grpSpPr>
            <a:xfrm>
              <a:off x="6735803" y="1589224"/>
              <a:ext cx="186885" cy="186885"/>
              <a:chOff x="9408489" y="415161"/>
              <a:chExt cx="380492" cy="380492"/>
            </a:xfrm>
          </p:grpSpPr>
          <p:sp>
            <p:nvSpPr>
              <p:cNvPr id="47" name="Rectángulo 46">
                <a:extLst>
                  <a:ext uri="{FF2B5EF4-FFF2-40B4-BE49-F238E27FC236}">
                    <a16:creationId xmlns:a16="http://schemas.microsoft.com/office/drawing/2014/main" id="{AD620801-2C06-CC99-6EDC-1236E38337FB}"/>
                  </a:ext>
                </a:extLst>
              </p:cNvPr>
              <p:cNvSpPr/>
              <p:nvPr/>
            </p:nvSpPr>
            <p:spPr>
              <a:xfrm>
                <a:off x="9478306" y="502183"/>
                <a:ext cx="251094" cy="284773"/>
              </a:xfrm>
              <a:prstGeom prst="rect">
                <a:avLst/>
              </a:prstGeom>
            </p:spPr>
            <p:txBody>
              <a:bodyPr wrap="square" lIns="0" tIns="0" rIns="0" bIns="0">
                <a:spAutoFit/>
              </a:bodyPr>
              <a:lstStyle/>
              <a:p>
                <a:pPr algn="ctr" defTabSz="642918" fontAlgn="auto">
                  <a:lnSpc>
                    <a:spcPct val="85000"/>
                  </a:lnSpc>
                  <a:spcBef>
                    <a:spcPts val="0"/>
                  </a:spcBef>
                  <a:spcAft>
                    <a:spcPts val="0"/>
                  </a:spcAft>
                  <a:defRPr/>
                </a:pPr>
                <a:r>
                  <a:rPr lang="es-AR" sz="984" b="1" spc="-7">
                    <a:solidFill>
                      <a:schemeClr val="accent1"/>
                    </a:solidFill>
                    <a:latin typeface="Roboto" panose="02000000000000000000" pitchFamily="2" charset="0"/>
                    <a:ea typeface="Roboto" panose="02000000000000000000" pitchFamily="2" charset="0"/>
                  </a:rPr>
                  <a:t>3</a:t>
                </a:r>
                <a:endParaRPr lang="es-AR" sz="844" b="1" spc="-7">
                  <a:solidFill>
                    <a:schemeClr val="accent1"/>
                  </a:solidFill>
                  <a:latin typeface="Roboto" panose="02000000000000000000" pitchFamily="2" charset="0"/>
                  <a:ea typeface="Roboto" panose="02000000000000000000" pitchFamily="2" charset="0"/>
                </a:endParaRPr>
              </a:p>
            </p:txBody>
          </p:sp>
          <p:sp>
            <p:nvSpPr>
              <p:cNvPr id="48" name="Elipse 47">
                <a:extLst>
                  <a:ext uri="{FF2B5EF4-FFF2-40B4-BE49-F238E27FC236}">
                    <a16:creationId xmlns:a16="http://schemas.microsoft.com/office/drawing/2014/main" id="{3BE1DD20-439D-3EF6-572E-42302BE430CB}"/>
                  </a:ext>
                </a:extLst>
              </p:cNvPr>
              <p:cNvSpPr/>
              <p:nvPr/>
            </p:nvSpPr>
            <p:spPr>
              <a:xfrm>
                <a:off x="9408489" y="415161"/>
                <a:ext cx="380492" cy="380492"/>
              </a:xfrm>
              <a:prstGeom prst="ellipse">
                <a:avLst/>
              </a:prstGeom>
              <a:ln w="6350">
                <a:solidFill>
                  <a:schemeClr val="accent1">
                    <a:alpha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defTabSz="642918" fontAlgn="auto">
                  <a:spcBef>
                    <a:spcPts val="0"/>
                  </a:spcBef>
                  <a:spcAft>
                    <a:spcPts val="0"/>
                  </a:spcAft>
                  <a:defRPr/>
                </a:pPr>
                <a:endParaRPr lang="es-AR" sz="844">
                  <a:solidFill>
                    <a:srgbClr val="24272A"/>
                  </a:solidFill>
                  <a:latin typeface="Open Sans"/>
                </a:endParaRPr>
              </a:p>
            </p:txBody>
          </p:sp>
        </p:grpSp>
        <p:sp>
          <p:nvSpPr>
            <p:cNvPr id="51" name="CuadroTexto 50">
              <a:extLst>
                <a:ext uri="{FF2B5EF4-FFF2-40B4-BE49-F238E27FC236}">
                  <a16:creationId xmlns:a16="http://schemas.microsoft.com/office/drawing/2014/main" id="{0159CA51-E912-9228-570C-95FF0D2AE239}"/>
                </a:ext>
              </a:extLst>
            </p:cNvPr>
            <p:cNvSpPr txBox="1"/>
            <p:nvPr/>
          </p:nvSpPr>
          <p:spPr>
            <a:xfrm>
              <a:off x="1960861" y="4211668"/>
              <a:ext cx="1937396" cy="282251"/>
            </a:xfrm>
            <a:prstGeom prst="rect">
              <a:avLst/>
            </a:prstGeom>
            <a:noFill/>
          </p:spPr>
          <p:txBody>
            <a:bodyPr wrap="square" lIns="0" tIns="0" rIns="0" bIns="0" rtlCol="0">
              <a:spAutoFit/>
            </a:bodyPr>
            <a:lstStyle/>
            <a:p>
              <a:pPr algn="ctr" defTabSz="642918" fontAlgn="auto">
                <a:spcBef>
                  <a:spcPts val="0"/>
                </a:spcBef>
                <a:spcAft>
                  <a:spcPts val="0"/>
                </a:spcAft>
                <a:defRPr/>
              </a:pPr>
              <a:r>
                <a:rPr lang="es-ES" sz="844" b="1">
                  <a:solidFill>
                    <a:schemeClr val="accent1"/>
                  </a:solidFill>
                  <a:latin typeface="Roboto" panose="02000000000000000000" pitchFamily="2" charset="0"/>
                  <a:ea typeface="Roboto" panose="02000000000000000000" pitchFamily="2" charset="0"/>
                </a:rPr>
                <a:t>2023 Goal:</a:t>
              </a:r>
            </a:p>
            <a:p>
              <a:pPr algn="ctr" defTabSz="642918" fontAlgn="auto">
                <a:spcBef>
                  <a:spcPts val="0"/>
                </a:spcBef>
                <a:spcAft>
                  <a:spcPts val="0"/>
                </a:spcAft>
                <a:defRPr/>
              </a:pPr>
              <a:r>
                <a:rPr lang="es-ES" sz="844">
                  <a:solidFill>
                    <a:srgbClr val="24272A">
                      <a:lumMod val="75000"/>
                      <a:lumOff val="25000"/>
                    </a:srgbClr>
                  </a:solidFill>
                  <a:latin typeface="Roboto Light" panose="02000000000000000000" pitchFamily="2" charset="0"/>
                  <a:ea typeface="Roboto Light" panose="02000000000000000000" pitchFamily="2" charset="0"/>
                </a:rPr>
                <a:t>Market positioning</a:t>
              </a:r>
            </a:p>
          </p:txBody>
        </p:sp>
        <p:sp>
          <p:nvSpPr>
            <p:cNvPr id="52" name="CuadroTexto 51">
              <a:extLst>
                <a:ext uri="{FF2B5EF4-FFF2-40B4-BE49-F238E27FC236}">
                  <a16:creationId xmlns:a16="http://schemas.microsoft.com/office/drawing/2014/main" id="{08B4C6F9-E330-EA42-1838-9013034F1D85}"/>
                </a:ext>
              </a:extLst>
            </p:cNvPr>
            <p:cNvSpPr txBox="1"/>
            <p:nvPr/>
          </p:nvSpPr>
          <p:spPr>
            <a:xfrm>
              <a:off x="3997824" y="4211667"/>
              <a:ext cx="1799952" cy="282251"/>
            </a:xfrm>
            <a:prstGeom prst="rect">
              <a:avLst/>
            </a:prstGeom>
            <a:noFill/>
          </p:spPr>
          <p:txBody>
            <a:bodyPr wrap="square" lIns="0" tIns="0" rIns="0" bIns="0" rtlCol="0">
              <a:spAutoFit/>
            </a:bodyPr>
            <a:lstStyle/>
            <a:p>
              <a:pPr algn="ctr" defTabSz="642918" fontAlgn="auto">
                <a:spcBef>
                  <a:spcPts val="0"/>
                </a:spcBef>
                <a:spcAft>
                  <a:spcPts val="0"/>
                </a:spcAft>
                <a:defRPr/>
              </a:pPr>
              <a:r>
                <a:rPr lang="es-ES" sz="844" b="1">
                  <a:solidFill>
                    <a:schemeClr val="accent1"/>
                  </a:solidFill>
                  <a:latin typeface="Roboto" panose="02000000000000000000" pitchFamily="2" charset="0"/>
                  <a:ea typeface="Roboto" panose="02000000000000000000" pitchFamily="2" charset="0"/>
                </a:rPr>
                <a:t>2024 Goal:</a:t>
              </a:r>
              <a:r>
                <a:rPr lang="es-ES" sz="844">
                  <a:solidFill>
                    <a:schemeClr val="accent1"/>
                  </a:solidFill>
                  <a:latin typeface="Roboto" panose="02000000000000000000" pitchFamily="2" charset="0"/>
                  <a:ea typeface="Roboto" panose="02000000000000000000" pitchFamily="2" charset="0"/>
                </a:rPr>
                <a:t> </a:t>
              </a:r>
            </a:p>
            <a:p>
              <a:pPr algn="ctr" defTabSz="642918" fontAlgn="auto">
                <a:spcBef>
                  <a:spcPts val="0"/>
                </a:spcBef>
                <a:spcAft>
                  <a:spcPts val="0"/>
                </a:spcAft>
                <a:defRPr/>
              </a:pPr>
              <a:r>
                <a:rPr lang="es-ES" sz="844">
                  <a:solidFill>
                    <a:srgbClr val="24272A">
                      <a:lumMod val="75000"/>
                      <a:lumOff val="25000"/>
                    </a:srgbClr>
                  </a:solidFill>
                  <a:latin typeface="Roboto Light" panose="02000000000000000000" pitchFamily="2" charset="0"/>
                  <a:ea typeface="Roboto Light" panose="02000000000000000000" pitchFamily="2" charset="0"/>
                </a:rPr>
                <a:t>Launch of sensors.</a:t>
              </a:r>
            </a:p>
          </p:txBody>
        </p:sp>
        <p:sp>
          <p:nvSpPr>
            <p:cNvPr id="53" name="CuadroTexto 52">
              <a:extLst>
                <a:ext uri="{FF2B5EF4-FFF2-40B4-BE49-F238E27FC236}">
                  <a16:creationId xmlns:a16="http://schemas.microsoft.com/office/drawing/2014/main" id="{E193AC13-E0DF-504B-8D76-625BE1DFABE4}"/>
                </a:ext>
              </a:extLst>
            </p:cNvPr>
            <p:cNvSpPr txBox="1"/>
            <p:nvPr/>
          </p:nvSpPr>
          <p:spPr>
            <a:xfrm>
              <a:off x="6079891" y="4211667"/>
              <a:ext cx="1495464" cy="282251"/>
            </a:xfrm>
            <a:prstGeom prst="rect">
              <a:avLst/>
            </a:prstGeom>
            <a:noFill/>
          </p:spPr>
          <p:txBody>
            <a:bodyPr wrap="square" lIns="0" tIns="0" rIns="0" bIns="0" rtlCol="0">
              <a:spAutoFit/>
            </a:bodyPr>
            <a:lstStyle/>
            <a:p>
              <a:pPr algn="ctr" defTabSz="642918" fontAlgn="auto">
                <a:spcBef>
                  <a:spcPts val="0"/>
                </a:spcBef>
                <a:spcAft>
                  <a:spcPts val="0"/>
                </a:spcAft>
                <a:defRPr/>
              </a:pPr>
              <a:r>
                <a:rPr lang="es-ES" sz="844" b="1">
                  <a:solidFill>
                    <a:schemeClr val="accent1"/>
                  </a:solidFill>
                  <a:latin typeface="Roboto" panose="02000000000000000000" pitchFamily="2" charset="0"/>
                  <a:ea typeface="Roboto" panose="02000000000000000000" pitchFamily="2" charset="0"/>
                </a:rPr>
                <a:t>2024 Goal:</a:t>
              </a:r>
              <a:r>
                <a:rPr lang="es-ES" sz="844">
                  <a:solidFill>
                    <a:schemeClr val="accent1"/>
                  </a:solidFill>
                  <a:latin typeface="Roboto" panose="02000000000000000000" pitchFamily="2" charset="0"/>
                  <a:ea typeface="Roboto" panose="02000000000000000000" pitchFamily="2" charset="0"/>
                </a:rPr>
                <a:t>  </a:t>
              </a:r>
            </a:p>
            <a:p>
              <a:pPr algn="ctr" defTabSz="642918" fontAlgn="auto">
                <a:spcBef>
                  <a:spcPts val="0"/>
                </a:spcBef>
                <a:spcAft>
                  <a:spcPts val="0"/>
                </a:spcAft>
                <a:defRPr/>
              </a:pPr>
              <a:r>
                <a:rPr lang="es-ES" sz="844">
                  <a:solidFill>
                    <a:srgbClr val="24272A">
                      <a:lumMod val="75000"/>
                      <a:lumOff val="25000"/>
                    </a:srgbClr>
                  </a:solidFill>
                  <a:latin typeface="Roboto Light" panose="02000000000000000000" pitchFamily="2" charset="0"/>
                  <a:ea typeface="Roboto Light" panose="02000000000000000000" pitchFamily="2" charset="0"/>
                </a:rPr>
                <a:t>Paraguay Launch</a:t>
              </a:r>
            </a:p>
          </p:txBody>
        </p:sp>
        <p:cxnSp>
          <p:nvCxnSpPr>
            <p:cNvPr id="54" name="Conector recto 53">
              <a:extLst>
                <a:ext uri="{FF2B5EF4-FFF2-40B4-BE49-F238E27FC236}">
                  <a16:creationId xmlns:a16="http://schemas.microsoft.com/office/drawing/2014/main" id="{8BBF4966-C8E2-0845-73F7-F648683348D9}"/>
                </a:ext>
              </a:extLst>
            </p:cNvPr>
            <p:cNvCxnSpPr>
              <a:cxnSpLocks/>
            </p:cNvCxnSpPr>
            <p:nvPr/>
          </p:nvCxnSpPr>
          <p:spPr>
            <a:xfrm>
              <a:off x="2929558" y="4011420"/>
              <a:ext cx="0" cy="156545"/>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2EFB742E-81E8-093F-8F1D-16F6FB813790}"/>
                </a:ext>
              </a:extLst>
            </p:cNvPr>
            <p:cNvCxnSpPr>
              <a:cxnSpLocks/>
            </p:cNvCxnSpPr>
            <p:nvPr/>
          </p:nvCxnSpPr>
          <p:spPr>
            <a:xfrm>
              <a:off x="4897799" y="3510429"/>
              <a:ext cx="0" cy="156545"/>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55" name="Conector recto 54">
              <a:extLst>
                <a:ext uri="{FF2B5EF4-FFF2-40B4-BE49-F238E27FC236}">
                  <a16:creationId xmlns:a16="http://schemas.microsoft.com/office/drawing/2014/main" id="{BCE815DF-387C-547C-AE98-185CF5E00CB4}"/>
                </a:ext>
              </a:extLst>
            </p:cNvPr>
            <p:cNvCxnSpPr>
              <a:cxnSpLocks/>
            </p:cNvCxnSpPr>
            <p:nvPr/>
          </p:nvCxnSpPr>
          <p:spPr>
            <a:xfrm>
              <a:off x="4897799" y="4011420"/>
              <a:ext cx="0" cy="156545"/>
            </a:xfrm>
            <a:prstGeom prst="line">
              <a:avLst/>
            </a:prstGeom>
            <a:ln w="15875"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cxnSp>
        <p:cxnSp>
          <p:nvCxnSpPr>
            <p:cNvPr id="57" name="Conector recto 56">
              <a:extLst>
                <a:ext uri="{FF2B5EF4-FFF2-40B4-BE49-F238E27FC236}">
                  <a16:creationId xmlns:a16="http://schemas.microsoft.com/office/drawing/2014/main" id="{07A13480-AADC-65D7-BEE4-51763F0421B5}"/>
                </a:ext>
              </a:extLst>
            </p:cNvPr>
            <p:cNvCxnSpPr>
              <a:cxnSpLocks/>
            </p:cNvCxnSpPr>
            <p:nvPr/>
          </p:nvCxnSpPr>
          <p:spPr>
            <a:xfrm>
              <a:off x="3744722" y="2642303"/>
              <a:ext cx="346863" cy="0"/>
            </a:xfrm>
            <a:prstGeom prst="line">
              <a:avLst/>
            </a:prstGeom>
            <a:ln w="12700" cap="rnd">
              <a:solidFill>
                <a:schemeClr val="accent1"/>
              </a:solidFill>
              <a:prstDash val="dash"/>
              <a:round/>
            </a:ln>
          </p:spPr>
          <p:style>
            <a:lnRef idx="1">
              <a:schemeClr val="accent1"/>
            </a:lnRef>
            <a:fillRef idx="0">
              <a:schemeClr val="accent1"/>
            </a:fillRef>
            <a:effectRef idx="0">
              <a:schemeClr val="accent1"/>
            </a:effectRef>
            <a:fontRef idx="minor">
              <a:schemeClr val="tx1"/>
            </a:fontRef>
          </p:style>
        </p:cxnSp>
      </p:grpSp>
      <p:sp>
        <p:nvSpPr>
          <p:cNvPr id="49" name="Rectángulo redondeado 48">
            <a:extLst>
              <a:ext uri="{FF2B5EF4-FFF2-40B4-BE49-F238E27FC236}">
                <a16:creationId xmlns:a16="http://schemas.microsoft.com/office/drawing/2014/main" id="{B01A90B5-D001-F8D2-87D7-E4567014E7B0}"/>
              </a:ext>
            </a:extLst>
          </p:cNvPr>
          <p:cNvSpPr/>
          <p:nvPr/>
        </p:nvSpPr>
        <p:spPr>
          <a:xfrm>
            <a:off x="7208146" y="3498150"/>
            <a:ext cx="1337228" cy="1075546"/>
          </a:xfrm>
          <a:prstGeom prst="roundRect">
            <a:avLst>
              <a:gd name="adj" fmla="val 6394"/>
            </a:avLst>
          </a:prstGeom>
          <a:solidFill>
            <a:srgbClr val="052C50"/>
          </a:solidFill>
          <a:ln w="38100" cap="rnd" cmpd="sng">
            <a:solidFill>
              <a:srgbClr val="FFFFFF"/>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72" name="Grupo 71">
            <a:extLst>
              <a:ext uri="{FF2B5EF4-FFF2-40B4-BE49-F238E27FC236}">
                <a16:creationId xmlns:a16="http://schemas.microsoft.com/office/drawing/2014/main" id="{823EA576-18A1-D59E-DD0F-6CA23FB6E6D1}"/>
              </a:ext>
            </a:extLst>
          </p:cNvPr>
          <p:cNvGrpSpPr/>
          <p:nvPr/>
        </p:nvGrpSpPr>
        <p:grpSpPr>
          <a:xfrm>
            <a:off x="7360108" y="4251924"/>
            <a:ext cx="1033305" cy="125814"/>
            <a:chOff x="2128187" y="915242"/>
            <a:chExt cx="4457037" cy="542686"/>
          </a:xfrm>
          <a:solidFill>
            <a:srgbClr val="FFFFFF"/>
          </a:solidFill>
        </p:grpSpPr>
        <p:sp>
          <p:nvSpPr>
            <p:cNvPr id="61" name="Forma libre 60">
              <a:extLst>
                <a:ext uri="{FF2B5EF4-FFF2-40B4-BE49-F238E27FC236}">
                  <a16:creationId xmlns:a16="http://schemas.microsoft.com/office/drawing/2014/main" id="{24B83868-0A5E-47AE-095A-74C8768383CE}"/>
                </a:ext>
              </a:extLst>
            </p:cNvPr>
            <p:cNvSpPr/>
            <p:nvPr/>
          </p:nvSpPr>
          <p:spPr>
            <a:xfrm>
              <a:off x="2128187" y="915242"/>
              <a:ext cx="529285" cy="542686"/>
            </a:xfrm>
            <a:custGeom>
              <a:avLst/>
              <a:gdLst>
                <a:gd name="connsiteX0" fmla="*/ 214189 w 529285"/>
                <a:gd name="connsiteY0" fmla="*/ 20717 h 542686"/>
                <a:gd name="connsiteX1" fmla="*/ 27607 w 529285"/>
                <a:gd name="connsiteY1" fmla="*/ 203597 h 542686"/>
                <a:gd name="connsiteX2" fmla="*/ 0 w 529285"/>
                <a:gd name="connsiteY2" fmla="*/ 269319 h 542686"/>
                <a:gd name="connsiteX3" fmla="*/ 0 w 529285"/>
                <a:gd name="connsiteY3" fmla="*/ 542687 h 542686"/>
                <a:gd name="connsiteX4" fmla="*/ 307480 w 529285"/>
                <a:gd name="connsiteY4" fmla="*/ 542687 h 542686"/>
                <a:gd name="connsiteX5" fmla="*/ 307480 w 529285"/>
                <a:gd name="connsiteY5" fmla="*/ 541734 h 542686"/>
                <a:gd name="connsiteX6" fmla="*/ 527381 w 529285"/>
                <a:gd name="connsiteY6" fmla="*/ 321707 h 542686"/>
                <a:gd name="connsiteX7" fmla="*/ 529285 w 529285"/>
                <a:gd name="connsiteY7" fmla="*/ 321707 h 542686"/>
                <a:gd name="connsiteX8" fmla="*/ 529285 w 529285"/>
                <a:gd name="connsiteY8" fmla="*/ 231219 h 542686"/>
                <a:gd name="connsiteX9" fmla="*/ 315096 w 529285"/>
                <a:gd name="connsiteY9" fmla="*/ 20717 h 542686"/>
                <a:gd name="connsiteX10" fmla="*/ 214189 w 529285"/>
                <a:gd name="connsiteY10" fmla="*/ 20717 h 542686"/>
                <a:gd name="connsiteX11" fmla="*/ 493111 w 529285"/>
                <a:gd name="connsiteY11" fmla="*/ 288369 h 542686"/>
                <a:gd name="connsiteX12" fmla="*/ 274162 w 529285"/>
                <a:gd name="connsiteY12" fmla="*/ 507444 h 542686"/>
                <a:gd name="connsiteX13" fmla="*/ 36174 w 529285"/>
                <a:gd name="connsiteY13" fmla="*/ 507444 h 542686"/>
                <a:gd name="connsiteX14" fmla="*/ 36174 w 529285"/>
                <a:gd name="connsiteY14" fmla="*/ 269319 h 542686"/>
                <a:gd name="connsiteX15" fmla="*/ 53309 w 529285"/>
                <a:gd name="connsiteY15" fmla="*/ 229314 h 542686"/>
                <a:gd name="connsiteX16" fmla="*/ 239892 w 529285"/>
                <a:gd name="connsiteY16" fmla="*/ 46434 h 542686"/>
                <a:gd name="connsiteX17" fmla="*/ 290345 w 529285"/>
                <a:gd name="connsiteY17" fmla="*/ 46434 h 542686"/>
                <a:gd name="connsiteX18" fmla="*/ 493111 w 529285"/>
                <a:gd name="connsiteY18" fmla="*/ 246459 h 542686"/>
                <a:gd name="connsiteX19" fmla="*/ 493111 w 529285"/>
                <a:gd name="connsiteY19" fmla="*/ 289322 h 5426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29285" h="542686">
                  <a:moveTo>
                    <a:pt x="214189" y="20717"/>
                  </a:moveTo>
                  <a:lnTo>
                    <a:pt x="27607" y="203597"/>
                  </a:lnTo>
                  <a:cubicBezTo>
                    <a:pt x="10471" y="220742"/>
                    <a:pt x="0" y="244554"/>
                    <a:pt x="0" y="269319"/>
                  </a:cubicBezTo>
                  <a:lnTo>
                    <a:pt x="0" y="542687"/>
                  </a:lnTo>
                  <a:lnTo>
                    <a:pt x="307480" y="542687"/>
                  </a:lnTo>
                  <a:cubicBezTo>
                    <a:pt x="307480" y="542687"/>
                    <a:pt x="307480" y="541734"/>
                    <a:pt x="307480" y="541734"/>
                  </a:cubicBezTo>
                  <a:cubicBezTo>
                    <a:pt x="307480" y="420767"/>
                    <a:pt x="406483" y="321707"/>
                    <a:pt x="527381" y="321707"/>
                  </a:cubicBezTo>
                  <a:lnTo>
                    <a:pt x="529285" y="321707"/>
                  </a:lnTo>
                  <a:lnTo>
                    <a:pt x="529285" y="231219"/>
                  </a:lnTo>
                  <a:lnTo>
                    <a:pt x="315096" y="20717"/>
                  </a:lnTo>
                  <a:cubicBezTo>
                    <a:pt x="287489" y="-6906"/>
                    <a:pt x="241796" y="-6906"/>
                    <a:pt x="214189" y="20717"/>
                  </a:cubicBezTo>
                  <a:close/>
                  <a:moveTo>
                    <a:pt x="493111" y="288369"/>
                  </a:moveTo>
                  <a:cubicBezTo>
                    <a:pt x="379829" y="303609"/>
                    <a:pt x="289393" y="394097"/>
                    <a:pt x="274162" y="507444"/>
                  </a:cubicBezTo>
                  <a:lnTo>
                    <a:pt x="36174" y="507444"/>
                  </a:lnTo>
                  <a:cubicBezTo>
                    <a:pt x="36174" y="507444"/>
                    <a:pt x="36174" y="269319"/>
                    <a:pt x="36174" y="269319"/>
                  </a:cubicBezTo>
                  <a:cubicBezTo>
                    <a:pt x="36174" y="254079"/>
                    <a:pt x="41886" y="239792"/>
                    <a:pt x="53309" y="229314"/>
                  </a:cubicBezTo>
                  <a:lnTo>
                    <a:pt x="239892" y="46434"/>
                  </a:lnTo>
                  <a:cubicBezTo>
                    <a:pt x="254171" y="33099"/>
                    <a:pt x="277018" y="33099"/>
                    <a:pt x="290345" y="46434"/>
                  </a:cubicBezTo>
                  <a:lnTo>
                    <a:pt x="493111" y="246459"/>
                  </a:lnTo>
                  <a:lnTo>
                    <a:pt x="493111" y="289322"/>
                  </a:lnTo>
                  <a:close/>
                </a:path>
              </a:pathLst>
            </a:custGeom>
            <a:grpFill/>
            <a:ln w="0" cap="flat">
              <a:noFill/>
              <a:prstDash val="solid"/>
              <a:miter/>
            </a:ln>
          </p:spPr>
          <p:txBody>
            <a:bodyPr rtlCol="0" anchor="ctr"/>
            <a:lstStyle/>
            <a:p>
              <a:endParaRPr lang="en-US"/>
            </a:p>
          </p:txBody>
        </p:sp>
        <p:sp>
          <p:nvSpPr>
            <p:cNvPr id="62" name="Forma libre 61">
              <a:extLst>
                <a:ext uri="{FF2B5EF4-FFF2-40B4-BE49-F238E27FC236}">
                  <a16:creationId xmlns:a16="http://schemas.microsoft.com/office/drawing/2014/main" id="{7333E26B-DB42-CAE2-4798-5F48819973C7}"/>
                </a:ext>
              </a:extLst>
            </p:cNvPr>
            <p:cNvSpPr/>
            <p:nvPr/>
          </p:nvSpPr>
          <p:spPr>
            <a:xfrm>
              <a:off x="2520391" y="1321721"/>
              <a:ext cx="135177" cy="135255"/>
            </a:xfrm>
            <a:custGeom>
              <a:avLst/>
              <a:gdLst>
                <a:gd name="connsiteX0" fmla="*/ 0 w 135177"/>
                <a:gd name="connsiteY0" fmla="*/ 135255 h 135255"/>
                <a:gd name="connsiteX1" fmla="*/ 35222 w 135177"/>
                <a:gd name="connsiteY1" fmla="*/ 135255 h 135255"/>
                <a:gd name="connsiteX2" fmla="*/ 135177 w 135177"/>
                <a:gd name="connsiteY2" fmla="*/ 35243 h 135255"/>
                <a:gd name="connsiteX3" fmla="*/ 135177 w 135177"/>
                <a:gd name="connsiteY3" fmla="*/ 0 h 135255"/>
                <a:gd name="connsiteX4" fmla="*/ 0 w 135177"/>
                <a:gd name="connsiteY4" fmla="*/ 135255 h 13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177" h="135255">
                  <a:moveTo>
                    <a:pt x="0" y="135255"/>
                  </a:moveTo>
                  <a:lnTo>
                    <a:pt x="35222" y="135255"/>
                  </a:lnTo>
                  <a:cubicBezTo>
                    <a:pt x="35222" y="80010"/>
                    <a:pt x="79964" y="35243"/>
                    <a:pt x="135177" y="35243"/>
                  </a:cubicBezTo>
                  <a:lnTo>
                    <a:pt x="135177" y="0"/>
                  </a:lnTo>
                  <a:cubicBezTo>
                    <a:pt x="60925" y="0"/>
                    <a:pt x="0" y="60960"/>
                    <a:pt x="0" y="135255"/>
                  </a:cubicBezTo>
                  <a:close/>
                </a:path>
              </a:pathLst>
            </a:custGeom>
            <a:grpFill/>
            <a:ln w="0" cap="flat">
              <a:noFill/>
              <a:prstDash val="solid"/>
              <a:miter/>
            </a:ln>
          </p:spPr>
          <p:txBody>
            <a:bodyPr rtlCol="0" anchor="ctr"/>
            <a:lstStyle/>
            <a:p>
              <a:endParaRPr lang="en-US"/>
            </a:p>
          </p:txBody>
        </p:sp>
        <p:sp>
          <p:nvSpPr>
            <p:cNvPr id="63" name="Forma libre 62">
              <a:extLst>
                <a:ext uri="{FF2B5EF4-FFF2-40B4-BE49-F238E27FC236}">
                  <a16:creationId xmlns:a16="http://schemas.microsoft.com/office/drawing/2014/main" id="{2AB81ED8-DD19-D2D5-2DAB-59CB934A500A}"/>
                </a:ext>
              </a:extLst>
            </p:cNvPr>
            <p:cNvSpPr/>
            <p:nvPr/>
          </p:nvSpPr>
          <p:spPr>
            <a:xfrm>
              <a:off x="2884036" y="1053116"/>
              <a:ext cx="300816" cy="388619"/>
            </a:xfrm>
            <a:custGeom>
              <a:avLst/>
              <a:gdLst>
                <a:gd name="connsiteX0" fmla="*/ 179919 w 300816"/>
                <a:gd name="connsiteY0" fmla="*/ 168592 h 388619"/>
                <a:gd name="connsiteX1" fmla="*/ 91387 w 300816"/>
                <a:gd name="connsiteY1" fmla="*/ 107632 h 388619"/>
                <a:gd name="connsiteX2" fmla="*/ 148504 w 300816"/>
                <a:gd name="connsiteY2" fmla="*/ 64770 h 388619"/>
                <a:gd name="connsiteX3" fmla="*/ 238940 w 300816"/>
                <a:gd name="connsiteY3" fmla="*/ 122873 h 388619"/>
                <a:gd name="connsiteX4" fmla="*/ 297009 w 300816"/>
                <a:gd name="connsiteY4" fmla="*/ 93345 h 388619"/>
                <a:gd name="connsiteX5" fmla="*/ 148504 w 300816"/>
                <a:gd name="connsiteY5" fmla="*/ 0 h 388619"/>
                <a:gd name="connsiteX6" fmla="*/ 20943 w 300816"/>
                <a:gd name="connsiteY6" fmla="*/ 108585 h 388619"/>
                <a:gd name="connsiteX7" fmla="*/ 151360 w 300816"/>
                <a:gd name="connsiteY7" fmla="*/ 228600 h 388619"/>
                <a:gd name="connsiteX8" fmla="*/ 233228 w 300816"/>
                <a:gd name="connsiteY8" fmla="*/ 282892 h 388619"/>
                <a:gd name="connsiteX9" fmla="*/ 163736 w 300816"/>
                <a:gd name="connsiteY9" fmla="*/ 323850 h 388619"/>
                <a:gd name="connsiteX10" fmla="*/ 53309 w 300816"/>
                <a:gd name="connsiteY10" fmla="*/ 260032 h 388619"/>
                <a:gd name="connsiteX11" fmla="*/ 0 w 300816"/>
                <a:gd name="connsiteY11" fmla="*/ 295275 h 388619"/>
                <a:gd name="connsiteX12" fmla="*/ 160880 w 300816"/>
                <a:gd name="connsiteY12" fmla="*/ 388620 h 388619"/>
                <a:gd name="connsiteX13" fmla="*/ 300817 w 300816"/>
                <a:gd name="connsiteY13" fmla="*/ 285750 h 388619"/>
                <a:gd name="connsiteX14" fmla="*/ 179919 w 300816"/>
                <a:gd name="connsiteY14" fmla="*/ 170498 h 38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0816" h="388619">
                  <a:moveTo>
                    <a:pt x="179919" y="168592"/>
                  </a:moveTo>
                  <a:cubicBezTo>
                    <a:pt x="130417" y="152400"/>
                    <a:pt x="91387" y="140017"/>
                    <a:pt x="91387" y="107632"/>
                  </a:cubicBezTo>
                  <a:cubicBezTo>
                    <a:pt x="91387" y="75247"/>
                    <a:pt x="112330" y="64770"/>
                    <a:pt x="148504" y="64770"/>
                  </a:cubicBezTo>
                  <a:cubicBezTo>
                    <a:pt x="184679" y="64770"/>
                    <a:pt x="220853" y="83820"/>
                    <a:pt x="238940" y="122873"/>
                  </a:cubicBezTo>
                  <a:lnTo>
                    <a:pt x="297009" y="93345"/>
                  </a:lnTo>
                  <a:cubicBezTo>
                    <a:pt x="276066" y="40957"/>
                    <a:pt x="221805" y="0"/>
                    <a:pt x="148504" y="0"/>
                  </a:cubicBezTo>
                  <a:cubicBezTo>
                    <a:pt x="75204" y="0"/>
                    <a:pt x="20943" y="45720"/>
                    <a:pt x="20943" y="108585"/>
                  </a:cubicBezTo>
                  <a:cubicBezTo>
                    <a:pt x="20943" y="171450"/>
                    <a:pt x="95195" y="210502"/>
                    <a:pt x="151360" y="228600"/>
                  </a:cubicBezTo>
                  <a:cubicBezTo>
                    <a:pt x="195150" y="242888"/>
                    <a:pt x="233228" y="257175"/>
                    <a:pt x="233228" y="282892"/>
                  </a:cubicBezTo>
                  <a:cubicBezTo>
                    <a:pt x="233228" y="308610"/>
                    <a:pt x="208477" y="323850"/>
                    <a:pt x="163736" y="323850"/>
                  </a:cubicBezTo>
                  <a:cubicBezTo>
                    <a:pt x="118994" y="323850"/>
                    <a:pt x="79012" y="305753"/>
                    <a:pt x="53309" y="260032"/>
                  </a:cubicBezTo>
                  <a:lnTo>
                    <a:pt x="0" y="295275"/>
                  </a:lnTo>
                  <a:cubicBezTo>
                    <a:pt x="31414" y="360998"/>
                    <a:pt x="98051" y="387667"/>
                    <a:pt x="160880" y="388620"/>
                  </a:cubicBezTo>
                  <a:cubicBezTo>
                    <a:pt x="234180" y="388620"/>
                    <a:pt x="300817" y="352425"/>
                    <a:pt x="300817" y="285750"/>
                  </a:cubicBezTo>
                  <a:cubicBezTo>
                    <a:pt x="300817" y="219075"/>
                    <a:pt x="228468" y="186690"/>
                    <a:pt x="179919" y="170498"/>
                  </a:cubicBezTo>
                  <a:close/>
                </a:path>
              </a:pathLst>
            </a:custGeom>
            <a:grpFill/>
            <a:ln w="0" cap="flat">
              <a:noFill/>
              <a:prstDash val="solid"/>
              <a:miter/>
            </a:ln>
          </p:spPr>
          <p:txBody>
            <a:bodyPr rtlCol="0" anchor="ctr"/>
            <a:lstStyle/>
            <a:p>
              <a:endParaRPr lang="en-US"/>
            </a:p>
          </p:txBody>
        </p:sp>
        <p:sp>
          <p:nvSpPr>
            <p:cNvPr id="64" name="Forma libre 63">
              <a:extLst>
                <a:ext uri="{FF2B5EF4-FFF2-40B4-BE49-F238E27FC236}">
                  <a16:creationId xmlns:a16="http://schemas.microsoft.com/office/drawing/2014/main" id="{C9B5D010-E829-F970-51D3-AF3A5A814D8F}"/>
                </a:ext>
              </a:extLst>
            </p:cNvPr>
            <p:cNvSpPr/>
            <p:nvPr/>
          </p:nvSpPr>
          <p:spPr>
            <a:xfrm>
              <a:off x="3263865" y="1052163"/>
              <a:ext cx="560699" cy="379094"/>
            </a:xfrm>
            <a:custGeom>
              <a:avLst/>
              <a:gdLst>
                <a:gd name="connsiteX0" fmla="*/ 436946 w 560699"/>
                <a:gd name="connsiteY0" fmla="*/ 0 h 379094"/>
                <a:gd name="connsiteX1" fmla="*/ 311288 w 560699"/>
                <a:gd name="connsiteY1" fmla="*/ 90488 h 379094"/>
                <a:gd name="connsiteX2" fmla="*/ 306528 w 560699"/>
                <a:gd name="connsiteY2" fmla="*/ 90488 h 379094"/>
                <a:gd name="connsiteX3" fmla="*/ 195150 w 560699"/>
                <a:gd name="connsiteY3" fmla="*/ 0 h 379094"/>
                <a:gd name="connsiteX4" fmla="*/ 73300 w 560699"/>
                <a:gd name="connsiteY4" fmla="*/ 80963 h 379094"/>
                <a:gd name="connsiteX5" fmla="*/ 68540 w 560699"/>
                <a:gd name="connsiteY5" fmla="*/ 80963 h 379094"/>
                <a:gd name="connsiteX6" fmla="*/ 68540 w 560699"/>
                <a:gd name="connsiteY6" fmla="*/ 10478 h 379094"/>
                <a:gd name="connsiteX7" fmla="*/ 0 w 560699"/>
                <a:gd name="connsiteY7" fmla="*/ 10478 h 379094"/>
                <a:gd name="connsiteX8" fmla="*/ 0 w 560699"/>
                <a:gd name="connsiteY8" fmla="*/ 379095 h 379094"/>
                <a:gd name="connsiteX9" fmla="*/ 75204 w 560699"/>
                <a:gd name="connsiteY9" fmla="*/ 379095 h 379094"/>
                <a:gd name="connsiteX10" fmla="*/ 75204 w 560699"/>
                <a:gd name="connsiteY10" fmla="*/ 186690 h 379094"/>
                <a:gd name="connsiteX11" fmla="*/ 166592 w 560699"/>
                <a:gd name="connsiteY11" fmla="*/ 63818 h 379094"/>
                <a:gd name="connsiteX12" fmla="*/ 242748 w 560699"/>
                <a:gd name="connsiteY12" fmla="*/ 157163 h 379094"/>
                <a:gd name="connsiteX13" fmla="*/ 242748 w 560699"/>
                <a:gd name="connsiteY13" fmla="*/ 379095 h 379094"/>
                <a:gd name="connsiteX14" fmla="*/ 317952 w 560699"/>
                <a:gd name="connsiteY14" fmla="*/ 379095 h 379094"/>
                <a:gd name="connsiteX15" fmla="*/ 317952 w 560699"/>
                <a:gd name="connsiteY15" fmla="*/ 180975 h 379094"/>
                <a:gd name="connsiteX16" fmla="*/ 414099 w 560699"/>
                <a:gd name="connsiteY16" fmla="*/ 63818 h 379094"/>
                <a:gd name="connsiteX17" fmla="*/ 485495 w 560699"/>
                <a:gd name="connsiteY17" fmla="*/ 157163 h 379094"/>
                <a:gd name="connsiteX18" fmla="*/ 485495 w 560699"/>
                <a:gd name="connsiteY18" fmla="*/ 379095 h 379094"/>
                <a:gd name="connsiteX19" fmla="*/ 560700 w 560699"/>
                <a:gd name="connsiteY19" fmla="*/ 379095 h 379094"/>
                <a:gd name="connsiteX20" fmla="*/ 560700 w 560699"/>
                <a:gd name="connsiteY20" fmla="*/ 146685 h 379094"/>
                <a:gd name="connsiteX21" fmla="*/ 437898 w 560699"/>
                <a:gd name="connsiteY21" fmla="*/ 0 h 3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0699" h="379094">
                  <a:moveTo>
                    <a:pt x="436946" y="0"/>
                  </a:moveTo>
                  <a:cubicBezTo>
                    <a:pt x="373165" y="0"/>
                    <a:pt x="329375" y="38100"/>
                    <a:pt x="311288" y="90488"/>
                  </a:cubicBezTo>
                  <a:lnTo>
                    <a:pt x="306528" y="90488"/>
                  </a:lnTo>
                  <a:cubicBezTo>
                    <a:pt x="293201" y="37148"/>
                    <a:pt x="256075" y="0"/>
                    <a:pt x="195150" y="0"/>
                  </a:cubicBezTo>
                  <a:cubicBezTo>
                    <a:pt x="134225" y="0"/>
                    <a:pt x="88532" y="36195"/>
                    <a:pt x="73300" y="80963"/>
                  </a:cubicBezTo>
                  <a:lnTo>
                    <a:pt x="68540" y="80963"/>
                  </a:lnTo>
                  <a:lnTo>
                    <a:pt x="68540" y="10478"/>
                  </a:lnTo>
                  <a:lnTo>
                    <a:pt x="0" y="10478"/>
                  </a:lnTo>
                  <a:lnTo>
                    <a:pt x="0" y="379095"/>
                  </a:lnTo>
                  <a:lnTo>
                    <a:pt x="75204" y="379095"/>
                  </a:lnTo>
                  <a:lnTo>
                    <a:pt x="75204" y="186690"/>
                  </a:lnTo>
                  <a:cubicBezTo>
                    <a:pt x="75204" y="134303"/>
                    <a:pt x="103763" y="63818"/>
                    <a:pt x="166592" y="63818"/>
                  </a:cubicBezTo>
                  <a:cubicBezTo>
                    <a:pt x="229420" y="63818"/>
                    <a:pt x="242748" y="92393"/>
                    <a:pt x="242748" y="157163"/>
                  </a:cubicBezTo>
                  <a:lnTo>
                    <a:pt x="242748" y="379095"/>
                  </a:lnTo>
                  <a:lnTo>
                    <a:pt x="317952" y="379095"/>
                  </a:lnTo>
                  <a:lnTo>
                    <a:pt x="317952" y="180975"/>
                  </a:lnTo>
                  <a:cubicBezTo>
                    <a:pt x="317952" y="131445"/>
                    <a:pt x="349366" y="63818"/>
                    <a:pt x="414099" y="63818"/>
                  </a:cubicBezTo>
                  <a:cubicBezTo>
                    <a:pt x="478832" y="63818"/>
                    <a:pt x="485495" y="103822"/>
                    <a:pt x="485495" y="157163"/>
                  </a:cubicBezTo>
                  <a:lnTo>
                    <a:pt x="485495" y="379095"/>
                  </a:lnTo>
                  <a:lnTo>
                    <a:pt x="560700" y="379095"/>
                  </a:lnTo>
                  <a:lnTo>
                    <a:pt x="560700" y="146685"/>
                  </a:lnTo>
                  <a:cubicBezTo>
                    <a:pt x="560700" y="56198"/>
                    <a:pt x="516910" y="0"/>
                    <a:pt x="437898" y="0"/>
                  </a:cubicBezTo>
                  <a:close/>
                </a:path>
              </a:pathLst>
            </a:custGeom>
            <a:grpFill/>
            <a:ln w="0" cap="flat">
              <a:noFill/>
              <a:prstDash val="solid"/>
              <a:miter/>
            </a:ln>
          </p:spPr>
          <p:txBody>
            <a:bodyPr rtlCol="0" anchor="ctr"/>
            <a:lstStyle/>
            <a:p>
              <a:endParaRPr lang="en-US"/>
            </a:p>
          </p:txBody>
        </p:sp>
        <p:sp>
          <p:nvSpPr>
            <p:cNvPr id="65" name="Forma libre 64">
              <a:extLst>
                <a:ext uri="{FF2B5EF4-FFF2-40B4-BE49-F238E27FC236}">
                  <a16:creationId xmlns:a16="http://schemas.microsoft.com/office/drawing/2014/main" id="{928E1B59-2835-F850-C34A-6240765628F7}"/>
                </a:ext>
              </a:extLst>
            </p:cNvPr>
            <p:cNvSpPr/>
            <p:nvPr/>
          </p:nvSpPr>
          <p:spPr>
            <a:xfrm>
              <a:off x="3887393" y="1052163"/>
              <a:ext cx="346510" cy="387667"/>
            </a:xfrm>
            <a:custGeom>
              <a:avLst/>
              <a:gdLst>
                <a:gd name="connsiteX0" fmla="*/ 309384 w 346510"/>
                <a:gd name="connsiteY0" fmla="*/ 306705 h 387667"/>
                <a:gd name="connsiteX1" fmla="*/ 309384 w 346510"/>
                <a:gd name="connsiteY1" fmla="*/ 139065 h 387667"/>
                <a:gd name="connsiteX2" fmla="*/ 167543 w 346510"/>
                <a:gd name="connsiteY2" fmla="*/ 0 h 387667"/>
                <a:gd name="connsiteX3" fmla="*/ 9520 w 346510"/>
                <a:gd name="connsiteY3" fmla="*/ 115253 h 387667"/>
                <a:gd name="connsiteX4" fmla="*/ 71396 w 346510"/>
                <a:gd name="connsiteY4" fmla="*/ 140970 h 387667"/>
                <a:gd name="connsiteX5" fmla="*/ 167543 w 346510"/>
                <a:gd name="connsiteY5" fmla="*/ 63818 h 387667"/>
                <a:gd name="connsiteX6" fmla="*/ 238940 w 346510"/>
                <a:gd name="connsiteY6" fmla="*/ 146685 h 387667"/>
                <a:gd name="connsiteX7" fmla="*/ 238940 w 346510"/>
                <a:gd name="connsiteY7" fmla="*/ 169545 h 387667"/>
                <a:gd name="connsiteX8" fmla="*/ 152312 w 346510"/>
                <a:gd name="connsiteY8" fmla="*/ 169545 h 387667"/>
                <a:gd name="connsiteX9" fmla="*/ 0 w 346510"/>
                <a:gd name="connsiteY9" fmla="*/ 284797 h 387667"/>
                <a:gd name="connsiteX10" fmla="*/ 115186 w 346510"/>
                <a:gd name="connsiteY10" fmla="*/ 387668 h 387667"/>
                <a:gd name="connsiteX11" fmla="*/ 248459 w 346510"/>
                <a:gd name="connsiteY11" fmla="*/ 301943 h 387667"/>
                <a:gd name="connsiteX12" fmla="*/ 255123 w 346510"/>
                <a:gd name="connsiteY12" fmla="*/ 301943 h 387667"/>
                <a:gd name="connsiteX13" fmla="*/ 255123 w 346510"/>
                <a:gd name="connsiteY13" fmla="*/ 325755 h 387667"/>
                <a:gd name="connsiteX14" fmla="*/ 303673 w 346510"/>
                <a:gd name="connsiteY14" fmla="*/ 379095 h 387667"/>
                <a:gd name="connsiteX15" fmla="*/ 346511 w 346510"/>
                <a:gd name="connsiteY15" fmla="*/ 379095 h 387667"/>
                <a:gd name="connsiteX16" fmla="*/ 346511 w 346510"/>
                <a:gd name="connsiteY16" fmla="*/ 320040 h 387667"/>
                <a:gd name="connsiteX17" fmla="*/ 317952 w 346510"/>
                <a:gd name="connsiteY17" fmla="*/ 320040 h 387667"/>
                <a:gd name="connsiteX18" fmla="*/ 308432 w 346510"/>
                <a:gd name="connsiteY18" fmla="*/ 306705 h 387667"/>
                <a:gd name="connsiteX19" fmla="*/ 130417 w 346510"/>
                <a:gd name="connsiteY19" fmla="*/ 322897 h 387667"/>
                <a:gd name="connsiteX20" fmla="*/ 72348 w 346510"/>
                <a:gd name="connsiteY20" fmla="*/ 279083 h 387667"/>
                <a:gd name="connsiteX21" fmla="*/ 178015 w 346510"/>
                <a:gd name="connsiteY21" fmla="*/ 224790 h 387667"/>
                <a:gd name="connsiteX22" fmla="*/ 238940 w 346510"/>
                <a:gd name="connsiteY22" fmla="*/ 224790 h 387667"/>
                <a:gd name="connsiteX23" fmla="*/ 130417 w 346510"/>
                <a:gd name="connsiteY23" fmla="*/ 322897 h 387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46510" h="387667">
                  <a:moveTo>
                    <a:pt x="309384" y="306705"/>
                  </a:moveTo>
                  <a:lnTo>
                    <a:pt x="309384" y="139065"/>
                  </a:lnTo>
                  <a:cubicBezTo>
                    <a:pt x="309384" y="50482"/>
                    <a:pt x="253219" y="0"/>
                    <a:pt x="167543" y="0"/>
                  </a:cubicBezTo>
                  <a:cubicBezTo>
                    <a:pt x="81868" y="0"/>
                    <a:pt x="34270" y="42863"/>
                    <a:pt x="9520" y="115253"/>
                  </a:cubicBezTo>
                  <a:lnTo>
                    <a:pt x="71396" y="140970"/>
                  </a:lnTo>
                  <a:cubicBezTo>
                    <a:pt x="93291" y="87630"/>
                    <a:pt x="119946" y="63818"/>
                    <a:pt x="167543" y="63818"/>
                  </a:cubicBezTo>
                  <a:cubicBezTo>
                    <a:pt x="215141" y="63818"/>
                    <a:pt x="238940" y="92393"/>
                    <a:pt x="238940" y="146685"/>
                  </a:cubicBezTo>
                  <a:lnTo>
                    <a:pt x="238940" y="169545"/>
                  </a:lnTo>
                  <a:lnTo>
                    <a:pt x="152312" y="169545"/>
                  </a:lnTo>
                  <a:cubicBezTo>
                    <a:pt x="72348" y="169545"/>
                    <a:pt x="0" y="209550"/>
                    <a:pt x="0" y="284797"/>
                  </a:cubicBezTo>
                  <a:cubicBezTo>
                    <a:pt x="0" y="360045"/>
                    <a:pt x="51405" y="387668"/>
                    <a:pt x="115186" y="387668"/>
                  </a:cubicBezTo>
                  <a:cubicBezTo>
                    <a:pt x="178967" y="387668"/>
                    <a:pt x="226565" y="350520"/>
                    <a:pt x="248459" y="301943"/>
                  </a:cubicBezTo>
                  <a:lnTo>
                    <a:pt x="255123" y="301943"/>
                  </a:lnTo>
                  <a:lnTo>
                    <a:pt x="255123" y="325755"/>
                  </a:lnTo>
                  <a:cubicBezTo>
                    <a:pt x="255123" y="360997"/>
                    <a:pt x="271306" y="379095"/>
                    <a:pt x="303673" y="379095"/>
                  </a:cubicBezTo>
                  <a:lnTo>
                    <a:pt x="346511" y="379095"/>
                  </a:lnTo>
                  <a:lnTo>
                    <a:pt x="346511" y="320040"/>
                  </a:lnTo>
                  <a:lnTo>
                    <a:pt x="317952" y="320040"/>
                  </a:lnTo>
                  <a:cubicBezTo>
                    <a:pt x="311288" y="320040"/>
                    <a:pt x="308432" y="315278"/>
                    <a:pt x="308432" y="306705"/>
                  </a:cubicBezTo>
                  <a:close/>
                  <a:moveTo>
                    <a:pt x="130417" y="322897"/>
                  </a:moveTo>
                  <a:cubicBezTo>
                    <a:pt x="101859" y="322897"/>
                    <a:pt x="72348" y="307658"/>
                    <a:pt x="72348" y="279083"/>
                  </a:cubicBezTo>
                  <a:cubicBezTo>
                    <a:pt x="72348" y="250508"/>
                    <a:pt x="118994" y="224790"/>
                    <a:pt x="178015" y="224790"/>
                  </a:cubicBezTo>
                  <a:lnTo>
                    <a:pt x="238940" y="224790"/>
                  </a:lnTo>
                  <a:cubicBezTo>
                    <a:pt x="233228" y="273368"/>
                    <a:pt x="182775" y="322897"/>
                    <a:pt x="130417" y="322897"/>
                  </a:cubicBezTo>
                  <a:close/>
                </a:path>
              </a:pathLst>
            </a:custGeom>
            <a:grpFill/>
            <a:ln w="0" cap="flat">
              <a:noFill/>
              <a:prstDash val="solid"/>
              <a:miter/>
            </a:ln>
          </p:spPr>
          <p:txBody>
            <a:bodyPr rtlCol="0" anchor="ctr"/>
            <a:lstStyle/>
            <a:p>
              <a:endParaRPr lang="en-US"/>
            </a:p>
          </p:txBody>
        </p:sp>
        <p:sp>
          <p:nvSpPr>
            <p:cNvPr id="66" name="Forma libre 65">
              <a:extLst>
                <a:ext uri="{FF2B5EF4-FFF2-40B4-BE49-F238E27FC236}">
                  <a16:creationId xmlns:a16="http://schemas.microsoft.com/office/drawing/2014/main" id="{E8C363F0-492D-3470-C5AE-A78922DD6C1D}"/>
                </a:ext>
              </a:extLst>
            </p:cNvPr>
            <p:cNvSpPr/>
            <p:nvPr/>
          </p:nvSpPr>
          <p:spPr>
            <a:xfrm>
              <a:off x="4295781" y="1062641"/>
              <a:ext cx="193246" cy="368617"/>
            </a:xfrm>
            <a:custGeom>
              <a:avLst/>
              <a:gdLst>
                <a:gd name="connsiteX0" fmla="*/ 71396 w 193246"/>
                <a:gd name="connsiteY0" fmla="*/ 67627 h 368617"/>
                <a:gd name="connsiteX1" fmla="*/ 66637 w 193246"/>
                <a:gd name="connsiteY1" fmla="*/ 67627 h 368617"/>
                <a:gd name="connsiteX2" fmla="*/ 66637 w 193246"/>
                <a:gd name="connsiteY2" fmla="*/ 0 h 368617"/>
                <a:gd name="connsiteX3" fmla="*/ 0 w 193246"/>
                <a:gd name="connsiteY3" fmla="*/ 0 h 368617"/>
                <a:gd name="connsiteX4" fmla="*/ 0 w 193246"/>
                <a:gd name="connsiteY4" fmla="*/ 368617 h 368617"/>
                <a:gd name="connsiteX5" fmla="*/ 75204 w 193246"/>
                <a:gd name="connsiteY5" fmla="*/ 368617 h 368617"/>
                <a:gd name="connsiteX6" fmla="*/ 75204 w 193246"/>
                <a:gd name="connsiteY6" fmla="*/ 155257 h 368617"/>
                <a:gd name="connsiteX7" fmla="*/ 144696 w 193246"/>
                <a:gd name="connsiteY7" fmla="*/ 81915 h 368617"/>
                <a:gd name="connsiteX8" fmla="*/ 193246 w 193246"/>
                <a:gd name="connsiteY8" fmla="*/ 81915 h 368617"/>
                <a:gd name="connsiteX9" fmla="*/ 193246 w 193246"/>
                <a:gd name="connsiteY9" fmla="*/ 0 h 368617"/>
                <a:gd name="connsiteX10" fmla="*/ 169447 w 193246"/>
                <a:gd name="connsiteY10" fmla="*/ 0 h 368617"/>
                <a:gd name="connsiteX11" fmla="*/ 71396 w 193246"/>
                <a:gd name="connsiteY11" fmla="*/ 68580 h 3686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93246" h="368617">
                  <a:moveTo>
                    <a:pt x="71396" y="67627"/>
                  </a:moveTo>
                  <a:lnTo>
                    <a:pt x="66637" y="67627"/>
                  </a:lnTo>
                  <a:lnTo>
                    <a:pt x="66637" y="0"/>
                  </a:lnTo>
                  <a:lnTo>
                    <a:pt x="0" y="0"/>
                  </a:lnTo>
                  <a:lnTo>
                    <a:pt x="0" y="368617"/>
                  </a:lnTo>
                  <a:lnTo>
                    <a:pt x="75204" y="368617"/>
                  </a:lnTo>
                  <a:lnTo>
                    <a:pt x="75204" y="155257"/>
                  </a:lnTo>
                  <a:cubicBezTo>
                    <a:pt x="75204" y="107632"/>
                    <a:pt x="93291" y="81915"/>
                    <a:pt x="144696" y="81915"/>
                  </a:cubicBezTo>
                  <a:lnTo>
                    <a:pt x="193246" y="81915"/>
                  </a:lnTo>
                  <a:lnTo>
                    <a:pt x="193246" y="0"/>
                  </a:lnTo>
                  <a:lnTo>
                    <a:pt x="169447" y="0"/>
                  </a:lnTo>
                  <a:cubicBezTo>
                    <a:pt x="126609" y="0"/>
                    <a:pt x="86628" y="14288"/>
                    <a:pt x="71396" y="68580"/>
                  </a:cubicBezTo>
                  <a:close/>
                </a:path>
              </a:pathLst>
            </a:custGeom>
            <a:grpFill/>
            <a:ln w="0" cap="flat">
              <a:noFill/>
              <a:prstDash val="solid"/>
              <a:miter/>
            </a:ln>
          </p:spPr>
          <p:txBody>
            <a:bodyPr rtlCol="0" anchor="ctr"/>
            <a:lstStyle/>
            <a:p>
              <a:endParaRPr lang="en-US"/>
            </a:p>
          </p:txBody>
        </p:sp>
        <p:sp>
          <p:nvSpPr>
            <p:cNvPr id="67" name="Forma libre 66">
              <a:extLst>
                <a:ext uri="{FF2B5EF4-FFF2-40B4-BE49-F238E27FC236}">
                  <a16:creationId xmlns:a16="http://schemas.microsoft.com/office/drawing/2014/main" id="{639C7223-8A2C-8037-AEC2-320D0C86BCB5}"/>
                </a:ext>
              </a:extLst>
            </p:cNvPr>
            <p:cNvSpPr/>
            <p:nvPr/>
          </p:nvSpPr>
          <p:spPr>
            <a:xfrm>
              <a:off x="4498546" y="979774"/>
              <a:ext cx="223708" cy="451484"/>
            </a:xfrm>
            <a:custGeom>
              <a:avLst/>
              <a:gdLst>
                <a:gd name="connsiteX0" fmla="*/ 131370 w 223708"/>
                <a:gd name="connsiteY0" fmla="*/ 0 h 451484"/>
                <a:gd name="connsiteX1" fmla="*/ 61877 w 223708"/>
                <a:gd name="connsiteY1" fmla="*/ 0 h 451484"/>
                <a:gd name="connsiteX2" fmla="*/ 57117 w 223708"/>
                <a:gd name="connsiteY2" fmla="*/ 82868 h 451484"/>
                <a:gd name="connsiteX3" fmla="*/ 0 w 223708"/>
                <a:gd name="connsiteY3" fmla="*/ 82868 h 451484"/>
                <a:gd name="connsiteX4" fmla="*/ 0 w 223708"/>
                <a:gd name="connsiteY4" fmla="*/ 142875 h 451484"/>
                <a:gd name="connsiteX5" fmla="*/ 57117 w 223708"/>
                <a:gd name="connsiteY5" fmla="*/ 142875 h 451484"/>
                <a:gd name="connsiteX6" fmla="*/ 57117 w 223708"/>
                <a:gd name="connsiteY6" fmla="*/ 370522 h 451484"/>
                <a:gd name="connsiteX7" fmla="*/ 120898 w 223708"/>
                <a:gd name="connsiteY7" fmla="*/ 451485 h 451484"/>
                <a:gd name="connsiteX8" fmla="*/ 223709 w 223708"/>
                <a:gd name="connsiteY8" fmla="*/ 451485 h 451484"/>
                <a:gd name="connsiteX9" fmla="*/ 223709 w 223708"/>
                <a:gd name="connsiteY9" fmla="*/ 384810 h 451484"/>
                <a:gd name="connsiteX10" fmla="*/ 147553 w 223708"/>
                <a:gd name="connsiteY10" fmla="*/ 384810 h 451484"/>
                <a:gd name="connsiteX11" fmla="*/ 133273 w 223708"/>
                <a:gd name="connsiteY11" fmla="*/ 366712 h 451484"/>
                <a:gd name="connsiteX12" fmla="*/ 133273 w 223708"/>
                <a:gd name="connsiteY12" fmla="*/ 142875 h 451484"/>
                <a:gd name="connsiteX13" fmla="*/ 223709 w 223708"/>
                <a:gd name="connsiteY13" fmla="*/ 142875 h 451484"/>
                <a:gd name="connsiteX14" fmla="*/ 223709 w 223708"/>
                <a:gd name="connsiteY14" fmla="*/ 82868 h 451484"/>
                <a:gd name="connsiteX15" fmla="*/ 132321 w 223708"/>
                <a:gd name="connsiteY15" fmla="*/ 82868 h 451484"/>
                <a:gd name="connsiteX16" fmla="*/ 132321 w 223708"/>
                <a:gd name="connsiteY16" fmla="*/ 0 h 45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708" h="451484">
                  <a:moveTo>
                    <a:pt x="131370" y="0"/>
                  </a:moveTo>
                  <a:lnTo>
                    <a:pt x="61877" y="0"/>
                  </a:lnTo>
                  <a:lnTo>
                    <a:pt x="57117" y="82868"/>
                  </a:lnTo>
                  <a:lnTo>
                    <a:pt x="0" y="82868"/>
                  </a:lnTo>
                  <a:lnTo>
                    <a:pt x="0" y="142875"/>
                  </a:lnTo>
                  <a:lnTo>
                    <a:pt x="57117" y="142875"/>
                  </a:lnTo>
                  <a:lnTo>
                    <a:pt x="57117" y="370522"/>
                  </a:lnTo>
                  <a:cubicBezTo>
                    <a:pt x="57117" y="424815"/>
                    <a:pt x="79012" y="451485"/>
                    <a:pt x="120898" y="451485"/>
                  </a:cubicBezTo>
                  <a:lnTo>
                    <a:pt x="223709" y="451485"/>
                  </a:lnTo>
                  <a:lnTo>
                    <a:pt x="223709" y="384810"/>
                  </a:lnTo>
                  <a:lnTo>
                    <a:pt x="147553" y="384810"/>
                  </a:lnTo>
                  <a:cubicBezTo>
                    <a:pt x="136129" y="384810"/>
                    <a:pt x="133273" y="381000"/>
                    <a:pt x="133273" y="366712"/>
                  </a:cubicBezTo>
                  <a:lnTo>
                    <a:pt x="133273" y="142875"/>
                  </a:lnTo>
                  <a:lnTo>
                    <a:pt x="223709" y="142875"/>
                  </a:lnTo>
                  <a:lnTo>
                    <a:pt x="223709" y="82868"/>
                  </a:lnTo>
                  <a:lnTo>
                    <a:pt x="132321" y="82868"/>
                  </a:lnTo>
                  <a:lnTo>
                    <a:pt x="132321" y="0"/>
                  </a:lnTo>
                  <a:close/>
                </a:path>
              </a:pathLst>
            </a:custGeom>
            <a:grpFill/>
            <a:ln w="0" cap="flat">
              <a:noFill/>
              <a:prstDash val="solid"/>
              <a:miter/>
            </a:ln>
          </p:spPr>
          <p:txBody>
            <a:bodyPr rtlCol="0" anchor="ctr"/>
            <a:lstStyle/>
            <a:p>
              <a:endParaRPr lang="en-US"/>
            </a:p>
          </p:txBody>
        </p:sp>
        <p:sp>
          <p:nvSpPr>
            <p:cNvPr id="68" name="Forma libre 67">
              <a:extLst>
                <a:ext uri="{FF2B5EF4-FFF2-40B4-BE49-F238E27FC236}">
                  <a16:creationId xmlns:a16="http://schemas.microsoft.com/office/drawing/2014/main" id="{6D0105BD-F47E-5051-D430-66F6F4726EA9}"/>
                </a:ext>
              </a:extLst>
            </p:cNvPr>
            <p:cNvSpPr/>
            <p:nvPr/>
          </p:nvSpPr>
          <p:spPr>
            <a:xfrm>
              <a:off x="4799363" y="924529"/>
              <a:ext cx="321759" cy="505777"/>
            </a:xfrm>
            <a:custGeom>
              <a:avLst/>
              <a:gdLst>
                <a:gd name="connsiteX0" fmla="*/ 198958 w 321759"/>
                <a:gd name="connsiteY0" fmla="*/ 126682 h 505777"/>
                <a:gd name="connsiteX1" fmla="*/ 75204 w 321759"/>
                <a:gd name="connsiteY1" fmla="*/ 207645 h 505777"/>
                <a:gd name="connsiteX2" fmla="*/ 70444 w 321759"/>
                <a:gd name="connsiteY2" fmla="*/ 207645 h 505777"/>
                <a:gd name="connsiteX3" fmla="*/ 70444 w 321759"/>
                <a:gd name="connsiteY3" fmla="*/ 0 h 505777"/>
                <a:gd name="connsiteX4" fmla="*/ 0 w 321759"/>
                <a:gd name="connsiteY4" fmla="*/ 0 h 505777"/>
                <a:gd name="connsiteX5" fmla="*/ 0 w 321759"/>
                <a:gd name="connsiteY5" fmla="*/ 505778 h 505777"/>
                <a:gd name="connsiteX6" fmla="*/ 75204 w 321759"/>
                <a:gd name="connsiteY6" fmla="*/ 505778 h 505777"/>
                <a:gd name="connsiteX7" fmla="*/ 75204 w 321759"/>
                <a:gd name="connsiteY7" fmla="*/ 315278 h 505777"/>
                <a:gd name="connsiteX8" fmla="*/ 173255 w 321759"/>
                <a:gd name="connsiteY8" fmla="*/ 189547 h 505777"/>
                <a:gd name="connsiteX9" fmla="*/ 246555 w 321759"/>
                <a:gd name="connsiteY9" fmla="*/ 284798 h 505777"/>
                <a:gd name="connsiteX10" fmla="*/ 246555 w 321759"/>
                <a:gd name="connsiteY10" fmla="*/ 504825 h 505777"/>
                <a:gd name="connsiteX11" fmla="*/ 321760 w 321759"/>
                <a:gd name="connsiteY11" fmla="*/ 504825 h 505777"/>
                <a:gd name="connsiteX12" fmla="*/ 321760 w 321759"/>
                <a:gd name="connsiteY12" fmla="*/ 272415 h 505777"/>
                <a:gd name="connsiteX13" fmla="*/ 198958 w 321759"/>
                <a:gd name="connsiteY13" fmla="*/ 125730 h 505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759" h="505777">
                  <a:moveTo>
                    <a:pt x="198958" y="126682"/>
                  </a:moveTo>
                  <a:cubicBezTo>
                    <a:pt x="135177" y="126682"/>
                    <a:pt x="97099" y="162877"/>
                    <a:pt x="75204" y="207645"/>
                  </a:cubicBezTo>
                  <a:lnTo>
                    <a:pt x="70444" y="207645"/>
                  </a:lnTo>
                  <a:lnTo>
                    <a:pt x="70444" y="0"/>
                  </a:lnTo>
                  <a:lnTo>
                    <a:pt x="0" y="0"/>
                  </a:lnTo>
                  <a:lnTo>
                    <a:pt x="0" y="505778"/>
                  </a:lnTo>
                  <a:lnTo>
                    <a:pt x="75204" y="505778"/>
                  </a:lnTo>
                  <a:lnTo>
                    <a:pt x="75204" y="315278"/>
                  </a:lnTo>
                  <a:cubicBezTo>
                    <a:pt x="75204" y="260985"/>
                    <a:pt x="105667" y="189547"/>
                    <a:pt x="173255" y="189547"/>
                  </a:cubicBezTo>
                  <a:cubicBezTo>
                    <a:pt x="240844" y="189547"/>
                    <a:pt x="246555" y="215265"/>
                    <a:pt x="246555" y="284798"/>
                  </a:cubicBezTo>
                  <a:lnTo>
                    <a:pt x="246555" y="504825"/>
                  </a:lnTo>
                  <a:lnTo>
                    <a:pt x="321760" y="504825"/>
                  </a:lnTo>
                  <a:lnTo>
                    <a:pt x="321760" y="272415"/>
                  </a:lnTo>
                  <a:cubicBezTo>
                    <a:pt x="321760" y="186690"/>
                    <a:pt x="282730" y="125730"/>
                    <a:pt x="198958" y="125730"/>
                  </a:cubicBezTo>
                  <a:close/>
                </a:path>
              </a:pathLst>
            </a:custGeom>
            <a:grpFill/>
            <a:ln w="0" cap="flat">
              <a:noFill/>
              <a:prstDash val="solid"/>
              <a:miter/>
            </a:ln>
          </p:spPr>
          <p:txBody>
            <a:bodyPr rtlCol="0" anchor="ctr"/>
            <a:lstStyle/>
            <a:p>
              <a:endParaRPr lang="en-US"/>
            </a:p>
          </p:txBody>
        </p:sp>
        <p:sp>
          <p:nvSpPr>
            <p:cNvPr id="69" name="Forma libre 68">
              <a:extLst>
                <a:ext uri="{FF2B5EF4-FFF2-40B4-BE49-F238E27FC236}">
                  <a16:creationId xmlns:a16="http://schemas.microsoft.com/office/drawing/2014/main" id="{A6A43F90-B433-44E0-D392-0FCB8531485C}"/>
                </a:ext>
              </a:extLst>
            </p:cNvPr>
            <p:cNvSpPr/>
            <p:nvPr/>
          </p:nvSpPr>
          <p:spPr>
            <a:xfrm>
              <a:off x="5187759" y="1052163"/>
              <a:ext cx="355078" cy="388619"/>
            </a:xfrm>
            <a:custGeom>
              <a:avLst/>
              <a:gdLst>
                <a:gd name="connsiteX0" fmla="*/ 179919 w 355078"/>
                <a:gd name="connsiteY0" fmla="*/ 0 h 388619"/>
                <a:gd name="connsiteX1" fmla="*/ 0 w 355078"/>
                <a:gd name="connsiteY1" fmla="*/ 194310 h 388619"/>
                <a:gd name="connsiteX2" fmla="*/ 177063 w 355078"/>
                <a:gd name="connsiteY2" fmla="*/ 388620 h 388619"/>
                <a:gd name="connsiteX3" fmla="*/ 355078 w 355078"/>
                <a:gd name="connsiteY3" fmla="*/ 193358 h 388619"/>
                <a:gd name="connsiteX4" fmla="*/ 179919 w 355078"/>
                <a:gd name="connsiteY4" fmla="*/ 0 h 388619"/>
                <a:gd name="connsiteX5" fmla="*/ 178015 w 355078"/>
                <a:gd name="connsiteY5" fmla="*/ 323850 h 388619"/>
                <a:gd name="connsiteX6" fmla="*/ 72348 w 355078"/>
                <a:gd name="connsiteY6" fmla="*/ 194310 h 388619"/>
                <a:gd name="connsiteX7" fmla="*/ 179919 w 355078"/>
                <a:gd name="connsiteY7" fmla="*/ 64770 h 388619"/>
                <a:gd name="connsiteX8" fmla="*/ 284634 w 355078"/>
                <a:gd name="connsiteY8" fmla="*/ 194310 h 388619"/>
                <a:gd name="connsiteX9" fmla="*/ 178967 w 355078"/>
                <a:gd name="connsiteY9" fmla="*/ 323850 h 3886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55078" h="388619">
                  <a:moveTo>
                    <a:pt x="179919" y="0"/>
                  </a:moveTo>
                  <a:cubicBezTo>
                    <a:pt x="74252" y="0"/>
                    <a:pt x="0" y="80963"/>
                    <a:pt x="0" y="194310"/>
                  </a:cubicBezTo>
                  <a:cubicBezTo>
                    <a:pt x="0" y="307658"/>
                    <a:pt x="71396" y="388620"/>
                    <a:pt x="177063" y="388620"/>
                  </a:cubicBezTo>
                  <a:cubicBezTo>
                    <a:pt x="282730" y="388620"/>
                    <a:pt x="355078" y="302895"/>
                    <a:pt x="355078" y="193358"/>
                  </a:cubicBezTo>
                  <a:cubicBezTo>
                    <a:pt x="355078" y="83820"/>
                    <a:pt x="285586" y="0"/>
                    <a:pt x="179919" y="0"/>
                  </a:cubicBezTo>
                  <a:close/>
                  <a:moveTo>
                    <a:pt x="178015" y="323850"/>
                  </a:moveTo>
                  <a:cubicBezTo>
                    <a:pt x="109474" y="323850"/>
                    <a:pt x="72348" y="265747"/>
                    <a:pt x="72348" y="194310"/>
                  </a:cubicBezTo>
                  <a:cubicBezTo>
                    <a:pt x="72348" y="122872"/>
                    <a:pt x="110426" y="64770"/>
                    <a:pt x="179919" y="64770"/>
                  </a:cubicBezTo>
                  <a:cubicBezTo>
                    <a:pt x="249411" y="64770"/>
                    <a:pt x="284634" y="122872"/>
                    <a:pt x="284634" y="194310"/>
                  </a:cubicBezTo>
                  <a:cubicBezTo>
                    <a:pt x="284634" y="265747"/>
                    <a:pt x="246556" y="323850"/>
                    <a:pt x="178967" y="323850"/>
                  </a:cubicBezTo>
                  <a:close/>
                </a:path>
              </a:pathLst>
            </a:custGeom>
            <a:grpFill/>
            <a:ln w="0" cap="flat">
              <a:noFill/>
              <a:prstDash val="solid"/>
              <a:miter/>
            </a:ln>
          </p:spPr>
          <p:txBody>
            <a:bodyPr rtlCol="0" anchor="ctr"/>
            <a:lstStyle/>
            <a:p>
              <a:endParaRPr lang="en-US"/>
            </a:p>
          </p:txBody>
        </p:sp>
        <p:sp>
          <p:nvSpPr>
            <p:cNvPr id="70" name="Forma libre 69">
              <a:extLst>
                <a:ext uri="{FF2B5EF4-FFF2-40B4-BE49-F238E27FC236}">
                  <a16:creationId xmlns:a16="http://schemas.microsoft.com/office/drawing/2014/main" id="{DB2D46EF-4894-0454-4DAD-C648C0CB7111}"/>
                </a:ext>
              </a:extLst>
            </p:cNvPr>
            <p:cNvSpPr/>
            <p:nvPr/>
          </p:nvSpPr>
          <p:spPr>
            <a:xfrm>
              <a:off x="5614234" y="1052163"/>
              <a:ext cx="560699" cy="379094"/>
            </a:xfrm>
            <a:custGeom>
              <a:avLst/>
              <a:gdLst>
                <a:gd name="connsiteX0" fmla="*/ 436946 w 560699"/>
                <a:gd name="connsiteY0" fmla="*/ 0 h 379094"/>
                <a:gd name="connsiteX1" fmla="*/ 311288 w 560699"/>
                <a:gd name="connsiteY1" fmla="*/ 90488 h 379094"/>
                <a:gd name="connsiteX2" fmla="*/ 306528 w 560699"/>
                <a:gd name="connsiteY2" fmla="*/ 90488 h 379094"/>
                <a:gd name="connsiteX3" fmla="*/ 195150 w 560699"/>
                <a:gd name="connsiteY3" fmla="*/ 0 h 379094"/>
                <a:gd name="connsiteX4" fmla="*/ 73300 w 560699"/>
                <a:gd name="connsiteY4" fmla="*/ 80963 h 379094"/>
                <a:gd name="connsiteX5" fmla="*/ 68540 w 560699"/>
                <a:gd name="connsiteY5" fmla="*/ 80963 h 379094"/>
                <a:gd name="connsiteX6" fmla="*/ 68540 w 560699"/>
                <a:gd name="connsiteY6" fmla="*/ 10478 h 379094"/>
                <a:gd name="connsiteX7" fmla="*/ 0 w 560699"/>
                <a:gd name="connsiteY7" fmla="*/ 10478 h 379094"/>
                <a:gd name="connsiteX8" fmla="*/ 0 w 560699"/>
                <a:gd name="connsiteY8" fmla="*/ 379095 h 379094"/>
                <a:gd name="connsiteX9" fmla="*/ 75204 w 560699"/>
                <a:gd name="connsiteY9" fmla="*/ 379095 h 379094"/>
                <a:gd name="connsiteX10" fmla="*/ 75204 w 560699"/>
                <a:gd name="connsiteY10" fmla="*/ 186690 h 379094"/>
                <a:gd name="connsiteX11" fmla="*/ 166592 w 560699"/>
                <a:gd name="connsiteY11" fmla="*/ 63818 h 379094"/>
                <a:gd name="connsiteX12" fmla="*/ 242748 w 560699"/>
                <a:gd name="connsiteY12" fmla="*/ 157163 h 379094"/>
                <a:gd name="connsiteX13" fmla="*/ 242748 w 560699"/>
                <a:gd name="connsiteY13" fmla="*/ 379095 h 379094"/>
                <a:gd name="connsiteX14" fmla="*/ 317952 w 560699"/>
                <a:gd name="connsiteY14" fmla="*/ 379095 h 379094"/>
                <a:gd name="connsiteX15" fmla="*/ 317952 w 560699"/>
                <a:gd name="connsiteY15" fmla="*/ 180975 h 379094"/>
                <a:gd name="connsiteX16" fmla="*/ 414099 w 560699"/>
                <a:gd name="connsiteY16" fmla="*/ 63818 h 379094"/>
                <a:gd name="connsiteX17" fmla="*/ 485495 w 560699"/>
                <a:gd name="connsiteY17" fmla="*/ 157163 h 379094"/>
                <a:gd name="connsiteX18" fmla="*/ 485495 w 560699"/>
                <a:gd name="connsiteY18" fmla="*/ 379095 h 379094"/>
                <a:gd name="connsiteX19" fmla="*/ 560699 w 560699"/>
                <a:gd name="connsiteY19" fmla="*/ 379095 h 379094"/>
                <a:gd name="connsiteX20" fmla="*/ 560699 w 560699"/>
                <a:gd name="connsiteY20" fmla="*/ 146685 h 379094"/>
                <a:gd name="connsiteX21" fmla="*/ 437898 w 560699"/>
                <a:gd name="connsiteY21" fmla="*/ 0 h 379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560699" h="379094">
                  <a:moveTo>
                    <a:pt x="436946" y="0"/>
                  </a:moveTo>
                  <a:cubicBezTo>
                    <a:pt x="373165" y="0"/>
                    <a:pt x="329375" y="38100"/>
                    <a:pt x="311288" y="90488"/>
                  </a:cubicBezTo>
                  <a:lnTo>
                    <a:pt x="306528" y="90488"/>
                  </a:lnTo>
                  <a:cubicBezTo>
                    <a:pt x="293201" y="37148"/>
                    <a:pt x="256075" y="0"/>
                    <a:pt x="195150" y="0"/>
                  </a:cubicBezTo>
                  <a:cubicBezTo>
                    <a:pt x="134225" y="0"/>
                    <a:pt x="88531" y="36195"/>
                    <a:pt x="73300" y="80963"/>
                  </a:cubicBezTo>
                  <a:lnTo>
                    <a:pt x="68540" y="80963"/>
                  </a:lnTo>
                  <a:lnTo>
                    <a:pt x="68540" y="10478"/>
                  </a:lnTo>
                  <a:lnTo>
                    <a:pt x="0" y="10478"/>
                  </a:lnTo>
                  <a:lnTo>
                    <a:pt x="0" y="379095"/>
                  </a:lnTo>
                  <a:lnTo>
                    <a:pt x="75204" y="379095"/>
                  </a:lnTo>
                  <a:lnTo>
                    <a:pt x="75204" y="186690"/>
                  </a:lnTo>
                  <a:cubicBezTo>
                    <a:pt x="75204" y="134303"/>
                    <a:pt x="103763" y="63818"/>
                    <a:pt x="166592" y="63818"/>
                  </a:cubicBezTo>
                  <a:cubicBezTo>
                    <a:pt x="229420" y="63818"/>
                    <a:pt x="242748" y="92393"/>
                    <a:pt x="242748" y="157163"/>
                  </a:cubicBezTo>
                  <a:lnTo>
                    <a:pt x="242748" y="379095"/>
                  </a:lnTo>
                  <a:lnTo>
                    <a:pt x="317952" y="379095"/>
                  </a:lnTo>
                  <a:lnTo>
                    <a:pt x="317952" y="180975"/>
                  </a:lnTo>
                  <a:cubicBezTo>
                    <a:pt x="317952" y="131445"/>
                    <a:pt x="349366" y="63818"/>
                    <a:pt x="414099" y="63818"/>
                  </a:cubicBezTo>
                  <a:cubicBezTo>
                    <a:pt x="478832" y="63818"/>
                    <a:pt x="485495" y="103822"/>
                    <a:pt x="485495" y="157163"/>
                  </a:cubicBezTo>
                  <a:lnTo>
                    <a:pt x="485495" y="379095"/>
                  </a:lnTo>
                  <a:lnTo>
                    <a:pt x="560699" y="379095"/>
                  </a:lnTo>
                  <a:lnTo>
                    <a:pt x="560699" y="146685"/>
                  </a:lnTo>
                  <a:cubicBezTo>
                    <a:pt x="560699" y="56198"/>
                    <a:pt x="516910" y="0"/>
                    <a:pt x="437898" y="0"/>
                  </a:cubicBezTo>
                  <a:close/>
                </a:path>
              </a:pathLst>
            </a:custGeom>
            <a:grpFill/>
            <a:ln w="0" cap="flat">
              <a:noFill/>
              <a:prstDash val="solid"/>
              <a:miter/>
            </a:ln>
          </p:spPr>
          <p:txBody>
            <a:bodyPr rtlCol="0" anchor="ctr"/>
            <a:lstStyle/>
            <a:p>
              <a:endParaRPr lang="en-US"/>
            </a:p>
          </p:txBody>
        </p:sp>
        <p:sp>
          <p:nvSpPr>
            <p:cNvPr id="71" name="Forma libre 70">
              <a:extLst>
                <a:ext uri="{FF2B5EF4-FFF2-40B4-BE49-F238E27FC236}">
                  <a16:creationId xmlns:a16="http://schemas.microsoft.com/office/drawing/2014/main" id="{882E7CAA-F38A-2D21-E07F-0EBAC071BF3B}"/>
                </a:ext>
              </a:extLst>
            </p:cNvPr>
            <p:cNvSpPr/>
            <p:nvPr/>
          </p:nvSpPr>
          <p:spPr>
            <a:xfrm>
              <a:off x="6241570" y="1052163"/>
              <a:ext cx="343654" cy="389572"/>
            </a:xfrm>
            <a:custGeom>
              <a:avLst/>
              <a:gdLst>
                <a:gd name="connsiteX0" fmla="*/ 343654 w 343654"/>
                <a:gd name="connsiteY0" fmla="*/ 176213 h 389572"/>
                <a:gd name="connsiteX1" fmla="*/ 178015 w 343654"/>
                <a:gd name="connsiteY1" fmla="*/ 0 h 389572"/>
                <a:gd name="connsiteX2" fmla="*/ 0 w 343654"/>
                <a:gd name="connsiteY2" fmla="*/ 195263 h 389572"/>
                <a:gd name="connsiteX3" fmla="*/ 185631 w 343654"/>
                <a:gd name="connsiteY3" fmla="*/ 389572 h 389572"/>
                <a:gd name="connsiteX4" fmla="*/ 337943 w 343654"/>
                <a:gd name="connsiteY4" fmla="*/ 316230 h 389572"/>
                <a:gd name="connsiteX5" fmla="*/ 297009 w 343654"/>
                <a:gd name="connsiteY5" fmla="*/ 272415 h 389572"/>
                <a:gd name="connsiteX6" fmla="*/ 186583 w 343654"/>
                <a:gd name="connsiteY6" fmla="*/ 324803 h 389572"/>
                <a:gd name="connsiteX7" fmla="*/ 74252 w 343654"/>
                <a:gd name="connsiteY7" fmla="*/ 225743 h 389572"/>
                <a:gd name="connsiteX8" fmla="*/ 343654 w 343654"/>
                <a:gd name="connsiteY8" fmla="*/ 225743 h 389572"/>
                <a:gd name="connsiteX9" fmla="*/ 343654 w 343654"/>
                <a:gd name="connsiteY9" fmla="*/ 177165 h 389572"/>
                <a:gd name="connsiteX10" fmla="*/ 73300 w 343654"/>
                <a:gd name="connsiteY10" fmla="*/ 167640 h 389572"/>
                <a:gd name="connsiteX11" fmla="*/ 174207 w 343654"/>
                <a:gd name="connsiteY11" fmla="*/ 64770 h 389572"/>
                <a:gd name="connsiteX12" fmla="*/ 271306 w 343654"/>
                <a:gd name="connsiteY12" fmla="*/ 167640 h 389572"/>
                <a:gd name="connsiteX13" fmla="*/ 73300 w 343654"/>
                <a:gd name="connsiteY13" fmla="*/ 167640 h 389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654" h="389572">
                  <a:moveTo>
                    <a:pt x="343654" y="176213"/>
                  </a:moveTo>
                  <a:cubicBezTo>
                    <a:pt x="343654" y="82868"/>
                    <a:pt x="282730" y="0"/>
                    <a:pt x="178015" y="0"/>
                  </a:cubicBezTo>
                  <a:cubicBezTo>
                    <a:pt x="73300" y="0"/>
                    <a:pt x="0" y="82868"/>
                    <a:pt x="0" y="195263"/>
                  </a:cubicBezTo>
                  <a:cubicBezTo>
                    <a:pt x="0" y="307658"/>
                    <a:pt x="91387" y="389572"/>
                    <a:pt x="185631" y="389572"/>
                  </a:cubicBezTo>
                  <a:cubicBezTo>
                    <a:pt x="279874" y="389572"/>
                    <a:pt x="299865" y="364808"/>
                    <a:pt x="337943" y="316230"/>
                  </a:cubicBezTo>
                  <a:lnTo>
                    <a:pt x="297009" y="272415"/>
                  </a:lnTo>
                  <a:cubicBezTo>
                    <a:pt x="265595" y="307658"/>
                    <a:pt x="225613" y="324803"/>
                    <a:pt x="186583" y="324803"/>
                  </a:cubicBezTo>
                  <a:cubicBezTo>
                    <a:pt x="147553" y="324803"/>
                    <a:pt x="85676" y="291465"/>
                    <a:pt x="74252" y="225743"/>
                  </a:cubicBezTo>
                  <a:lnTo>
                    <a:pt x="343654" y="225743"/>
                  </a:lnTo>
                  <a:cubicBezTo>
                    <a:pt x="343654" y="200025"/>
                    <a:pt x="343654" y="189547"/>
                    <a:pt x="343654" y="177165"/>
                  </a:cubicBezTo>
                  <a:close/>
                  <a:moveTo>
                    <a:pt x="73300" y="167640"/>
                  </a:moveTo>
                  <a:cubicBezTo>
                    <a:pt x="82820" y="97155"/>
                    <a:pt x="128513" y="64770"/>
                    <a:pt x="174207" y="64770"/>
                  </a:cubicBezTo>
                  <a:cubicBezTo>
                    <a:pt x="219901" y="64770"/>
                    <a:pt x="270355" y="101918"/>
                    <a:pt x="271306" y="167640"/>
                  </a:cubicBezTo>
                  <a:lnTo>
                    <a:pt x="73300" y="167640"/>
                  </a:lnTo>
                  <a:close/>
                </a:path>
              </a:pathLst>
            </a:custGeom>
            <a:grpFill/>
            <a:ln w="0" cap="flat">
              <a:noFill/>
              <a:prstDash val="solid"/>
              <a:miter/>
            </a:ln>
          </p:spPr>
          <p:txBody>
            <a:bodyPr rtlCol="0" anchor="ctr"/>
            <a:lstStyle/>
            <a:p>
              <a:endParaRPr lang="en-US"/>
            </a:p>
          </p:txBody>
        </p:sp>
      </p:grpSp>
      <p:sp>
        <p:nvSpPr>
          <p:cNvPr id="73" name="Title 1">
            <a:extLst>
              <a:ext uri="{FF2B5EF4-FFF2-40B4-BE49-F238E27FC236}">
                <a16:creationId xmlns:a16="http://schemas.microsoft.com/office/drawing/2014/main" id="{FC9BEA9B-3B28-F941-3245-8BCA962A32A2}"/>
              </a:ext>
            </a:extLst>
          </p:cNvPr>
          <p:cNvSpPr txBox="1">
            <a:spLocks/>
          </p:cNvSpPr>
          <p:nvPr/>
        </p:nvSpPr>
        <p:spPr>
          <a:xfrm>
            <a:off x="7208146" y="3656538"/>
            <a:ext cx="1337229" cy="431657"/>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642909" fontAlgn="auto">
              <a:lnSpc>
                <a:spcPct val="85000"/>
              </a:lnSpc>
              <a:spcAft>
                <a:spcPts val="0"/>
              </a:spcAft>
              <a:defRPr/>
            </a:pPr>
            <a:r>
              <a:rPr lang="en-US" sz="1100" b="0" spc="-40">
                <a:solidFill>
                  <a:srgbClr val="FFFFFF"/>
                </a:solidFill>
                <a:latin typeface="Roboto Medium" panose="02000000000000000000" pitchFamily="2" charset="0"/>
                <a:ea typeface="Roboto Medium" panose="02000000000000000000" pitchFamily="2" charset="0"/>
              </a:rPr>
              <a:t>10%  Households</a:t>
            </a:r>
            <a:br>
              <a:rPr lang="en-US" sz="1100" b="0" spc="-40">
                <a:solidFill>
                  <a:srgbClr val="FFFFFF"/>
                </a:solidFill>
                <a:latin typeface="Roboto Medium" panose="02000000000000000000" pitchFamily="2" charset="0"/>
                <a:ea typeface="Roboto Medium" panose="02000000000000000000" pitchFamily="2" charset="0"/>
              </a:rPr>
            </a:br>
            <a:r>
              <a:rPr lang="en-US" sz="1100" b="0" spc="-40">
                <a:solidFill>
                  <a:srgbClr val="FFFFFF"/>
                </a:solidFill>
                <a:latin typeface="Roboto Medium" panose="02000000000000000000" pitchFamily="2" charset="0"/>
                <a:ea typeface="Roboto Medium" panose="02000000000000000000" pitchFamily="2" charset="0"/>
              </a:rPr>
              <a:t>by Teco</a:t>
            </a:r>
          </a:p>
          <a:p>
            <a:pPr algn="ctr" defTabSz="642909" fontAlgn="auto">
              <a:lnSpc>
                <a:spcPct val="85000"/>
              </a:lnSpc>
              <a:spcAft>
                <a:spcPts val="0"/>
              </a:spcAft>
              <a:defRPr/>
            </a:pPr>
            <a:r>
              <a:rPr lang="en-US" sz="1100" b="0" spc="-40">
                <a:solidFill>
                  <a:srgbClr val="FFFFFF"/>
                </a:solidFill>
                <a:latin typeface="Roboto Light" panose="02000000000000000000" pitchFamily="2" charset="0"/>
                <a:ea typeface="Roboto Light" panose="02000000000000000000" pitchFamily="2" charset="0"/>
              </a:rPr>
              <a:t>(2026)</a:t>
            </a:r>
          </a:p>
        </p:txBody>
      </p:sp>
      <p:sp>
        <p:nvSpPr>
          <p:cNvPr id="76" name="Title 1">
            <a:extLst>
              <a:ext uri="{FF2B5EF4-FFF2-40B4-BE49-F238E27FC236}">
                <a16:creationId xmlns:a16="http://schemas.microsoft.com/office/drawing/2014/main" id="{31B8DF47-3CAA-7AB5-0821-87A28DC1AB13}"/>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77" name="Title 1">
            <a:extLst>
              <a:ext uri="{FF2B5EF4-FFF2-40B4-BE49-F238E27FC236}">
                <a16:creationId xmlns:a16="http://schemas.microsoft.com/office/drawing/2014/main" id="{285718A0-614E-BEF7-82CF-0CF04FAD27A0}"/>
              </a:ext>
            </a:extLst>
          </p:cNvPr>
          <p:cNvSpPr txBox="1">
            <a:spLocks/>
          </p:cNvSpPr>
          <p:nvPr/>
        </p:nvSpPr>
        <p:spPr>
          <a:xfrm>
            <a:off x="612000" y="1510693"/>
            <a:ext cx="4238690"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Owner of the 'Smart Home' category in Argentina</a:t>
            </a:r>
          </a:p>
        </p:txBody>
      </p:sp>
    </p:spTree>
    <p:extLst>
      <p:ext uri="{BB962C8B-B14F-4D97-AF65-F5344CB8AC3E}">
        <p14:creationId xmlns:p14="http://schemas.microsoft.com/office/powerpoint/2010/main" val="397261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dondear rectángulo de esquina del mismo lado 29">
            <a:extLst>
              <a:ext uri="{FF2B5EF4-FFF2-40B4-BE49-F238E27FC236}">
                <a16:creationId xmlns:a16="http://schemas.microsoft.com/office/drawing/2014/main" id="{28749527-B689-3F6A-8FB0-440EA90C6EA5}"/>
              </a:ext>
            </a:extLst>
          </p:cNvPr>
          <p:cNvSpPr/>
          <p:nvPr/>
        </p:nvSpPr>
        <p:spPr>
          <a:xfrm rot="5400000">
            <a:off x="3764683" y="236009"/>
            <a:ext cx="2700492" cy="6059843"/>
          </a:xfrm>
          <a:prstGeom prst="round2SameRect">
            <a:avLst>
              <a:gd name="adj1" fmla="val 4112"/>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660"/>
              </a:spcBef>
              <a:spcAft>
                <a:spcPts val="0"/>
              </a:spcAft>
              <a:defRPr/>
            </a:pPr>
            <a:endParaRPr lang="es-AR" sz="984" b="1">
              <a:solidFill>
                <a:srgbClr val="24272A"/>
              </a:solidFill>
              <a:latin typeface="Arial" panose="020B0604020202020204" pitchFamily="34" charset="0"/>
              <a:cs typeface="Arial" panose="020B0604020202020204" pitchFamily="34" charset="0"/>
            </a:endParaRPr>
          </a:p>
        </p:txBody>
      </p:sp>
      <p:sp>
        <p:nvSpPr>
          <p:cNvPr id="58" name="Rectángulo: esquinas redondeadas 57">
            <a:extLst>
              <a:ext uri="{FF2B5EF4-FFF2-40B4-BE49-F238E27FC236}">
                <a16:creationId xmlns:a16="http://schemas.microsoft.com/office/drawing/2014/main" id="{A0BB5020-B323-2AFE-3F52-A93763E1745D}"/>
              </a:ext>
            </a:extLst>
          </p:cNvPr>
          <p:cNvSpPr/>
          <p:nvPr/>
        </p:nvSpPr>
        <p:spPr bwMode="auto">
          <a:xfrm>
            <a:off x="2855734" y="3533887"/>
            <a:ext cx="5159763" cy="967634"/>
          </a:xfrm>
          <a:prstGeom prst="roundRect">
            <a:avLst>
              <a:gd name="adj" fmla="val 4189"/>
            </a:avLst>
          </a:prstGeom>
          <a:solidFill>
            <a:srgbClr val="00DCAA"/>
          </a:solidFill>
          <a:ln w="38100" cap="rnd" cmpd="sng">
            <a:solidFill>
              <a:srgbClr val="FFFFFF"/>
            </a:solid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s-US" sz="1400" b="1">
              <a:solidFill>
                <a:schemeClr val="tx1"/>
              </a:solidFill>
              <a:latin typeface="+mn-lt"/>
              <a:cs typeface="+mn-cs"/>
            </a:endParaRPr>
          </a:p>
        </p:txBody>
      </p:sp>
      <p:sp>
        <p:nvSpPr>
          <p:cNvPr id="31" name="CuadroTexto 30">
            <a:extLst>
              <a:ext uri="{FF2B5EF4-FFF2-40B4-BE49-F238E27FC236}">
                <a16:creationId xmlns:a16="http://schemas.microsoft.com/office/drawing/2014/main" id="{35484D50-45DF-846C-DAC2-D21F3F980960}"/>
              </a:ext>
            </a:extLst>
          </p:cNvPr>
          <p:cNvSpPr txBox="1"/>
          <p:nvPr/>
        </p:nvSpPr>
        <p:spPr>
          <a:xfrm>
            <a:off x="5810116" y="3031913"/>
            <a:ext cx="1520280" cy="369332"/>
          </a:xfrm>
          <a:prstGeom prst="rect">
            <a:avLst/>
          </a:prstGeom>
          <a:noFill/>
        </p:spPr>
        <p:txBody>
          <a:bodyPr wrap="square" lIns="0" tIns="0" rIns="0" bIns="0" rtlCol="0">
            <a:spAutoFit/>
          </a:bodyPr>
          <a:lstStyle/>
          <a:p>
            <a:pPr algn="ctr"/>
            <a:r>
              <a:rPr lang="en-US" sz="800" spc="-20">
                <a:solidFill>
                  <a:schemeClr val="tx1"/>
                </a:solidFill>
                <a:latin typeface="Roboto Light" panose="02000000000000000000" pitchFamily="2" charset="0"/>
                <a:ea typeface="Roboto Light" panose="02000000000000000000" pitchFamily="2" charset="0"/>
              </a:rPr>
              <a:t>Our co-production, 'Familia de Diván,' </a:t>
            </a:r>
            <a:r>
              <a:rPr lang="en-US" sz="800" spc="-20">
                <a:solidFill>
                  <a:schemeClr val="tx1"/>
                </a:solidFill>
                <a:latin typeface="Roboto Medium" panose="02000000000000000000" pitchFamily="2" charset="0"/>
                <a:ea typeface="Roboto Medium" panose="02000000000000000000" pitchFamily="2" charset="0"/>
              </a:rPr>
              <a:t>won the Martín Fierro Award </a:t>
            </a:r>
            <a:r>
              <a:rPr lang="en-US" sz="800" spc="-20">
                <a:solidFill>
                  <a:schemeClr val="tx1"/>
                </a:solidFill>
                <a:latin typeface="Roboto Light" panose="02000000000000000000" pitchFamily="2" charset="0"/>
                <a:ea typeface="Roboto Light" panose="02000000000000000000" pitchFamily="2" charset="0"/>
              </a:rPr>
              <a:t>for Best Fiction of the Year</a:t>
            </a:r>
          </a:p>
        </p:txBody>
      </p:sp>
      <p:sp>
        <p:nvSpPr>
          <p:cNvPr id="26" name="Rectángulo redondeado 25">
            <a:extLst>
              <a:ext uri="{FF2B5EF4-FFF2-40B4-BE49-F238E27FC236}">
                <a16:creationId xmlns:a16="http://schemas.microsoft.com/office/drawing/2014/main" id="{33DD2DC4-FFF9-ABE1-03EE-CE66CC9B6173}"/>
              </a:ext>
            </a:extLst>
          </p:cNvPr>
          <p:cNvSpPr/>
          <p:nvPr/>
        </p:nvSpPr>
        <p:spPr>
          <a:xfrm>
            <a:off x="1032269" y="1873579"/>
            <a:ext cx="1487341" cy="2627942"/>
          </a:xfrm>
          <a:prstGeom prst="roundRect">
            <a:avLst>
              <a:gd name="adj" fmla="val 2653"/>
            </a:avLst>
          </a:prstGeom>
          <a:solidFill>
            <a:schemeClr val="tx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266">
              <a:solidFill>
                <a:srgbClr val="F0F0F0"/>
              </a:solidFill>
              <a:latin typeface="Arial" panose="020B0604020202020204" pitchFamily="34" charset="0"/>
              <a:cs typeface="Arial" panose="020B0604020202020204" pitchFamily="34" charset="0"/>
            </a:endParaRPr>
          </a:p>
        </p:txBody>
      </p:sp>
      <p:grpSp>
        <p:nvGrpSpPr>
          <p:cNvPr id="15" name="Gráfico 26">
            <a:extLst>
              <a:ext uri="{FF2B5EF4-FFF2-40B4-BE49-F238E27FC236}">
                <a16:creationId xmlns:a16="http://schemas.microsoft.com/office/drawing/2014/main" id="{9961BF3A-9EAB-A715-F811-2FC8A620E0D8}"/>
              </a:ext>
            </a:extLst>
          </p:cNvPr>
          <p:cNvGrpSpPr/>
          <p:nvPr/>
        </p:nvGrpSpPr>
        <p:grpSpPr>
          <a:xfrm>
            <a:off x="1325787" y="2104421"/>
            <a:ext cx="900305" cy="332622"/>
            <a:chOff x="1334679" y="1777155"/>
            <a:chExt cx="900305" cy="332622"/>
          </a:xfrm>
          <a:solidFill>
            <a:srgbClr val="00DCAA"/>
          </a:solidFill>
        </p:grpSpPr>
        <p:sp>
          <p:nvSpPr>
            <p:cNvPr id="16" name="Forma libre 15">
              <a:extLst>
                <a:ext uri="{FF2B5EF4-FFF2-40B4-BE49-F238E27FC236}">
                  <a16:creationId xmlns:a16="http://schemas.microsoft.com/office/drawing/2014/main" id="{8AFC2497-604A-4DB2-0FA4-781F42120D88}"/>
                </a:ext>
              </a:extLst>
            </p:cNvPr>
            <p:cNvSpPr/>
            <p:nvPr/>
          </p:nvSpPr>
          <p:spPr>
            <a:xfrm>
              <a:off x="1603528" y="1858328"/>
              <a:ext cx="250775" cy="251448"/>
            </a:xfrm>
            <a:custGeom>
              <a:avLst/>
              <a:gdLst>
                <a:gd name="connsiteX0" fmla="*/ 125388 w 250775"/>
                <a:gd name="connsiteY0" fmla="*/ 0 h 251448"/>
                <a:gd name="connsiteX1" fmla="*/ 0 w 250775"/>
                <a:gd name="connsiteY1" fmla="*/ 125724 h 251448"/>
                <a:gd name="connsiteX2" fmla="*/ 125388 w 250775"/>
                <a:gd name="connsiteY2" fmla="*/ 251449 h 251448"/>
                <a:gd name="connsiteX3" fmla="*/ 250775 w 250775"/>
                <a:gd name="connsiteY3" fmla="*/ 125724 h 251448"/>
                <a:gd name="connsiteX4" fmla="*/ 125388 w 250775"/>
                <a:gd name="connsiteY4" fmla="*/ 0 h 251448"/>
                <a:gd name="connsiteX5" fmla="*/ 125388 w 250775"/>
                <a:gd name="connsiteY5" fmla="*/ 201612 h 251448"/>
                <a:gd name="connsiteX6" fmla="*/ 49703 w 250775"/>
                <a:gd name="connsiteY6" fmla="*/ 125724 h 251448"/>
                <a:gd name="connsiteX7" fmla="*/ 125388 w 250775"/>
                <a:gd name="connsiteY7" fmla="*/ 49837 h 251448"/>
                <a:gd name="connsiteX8" fmla="*/ 201072 w 250775"/>
                <a:gd name="connsiteY8" fmla="*/ 125724 h 251448"/>
                <a:gd name="connsiteX9" fmla="*/ 125388 w 250775"/>
                <a:gd name="connsiteY9" fmla="*/ 201612 h 2514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0775" h="251448">
                  <a:moveTo>
                    <a:pt x="125388" y="0"/>
                  </a:moveTo>
                  <a:cubicBezTo>
                    <a:pt x="56104" y="0"/>
                    <a:pt x="0" y="56633"/>
                    <a:pt x="0" y="125724"/>
                  </a:cubicBezTo>
                  <a:cubicBezTo>
                    <a:pt x="0" y="195194"/>
                    <a:pt x="56481" y="251449"/>
                    <a:pt x="125388" y="251449"/>
                  </a:cubicBezTo>
                  <a:cubicBezTo>
                    <a:pt x="194671" y="251449"/>
                    <a:pt x="250775" y="194816"/>
                    <a:pt x="250775" y="125724"/>
                  </a:cubicBezTo>
                  <a:cubicBezTo>
                    <a:pt x="250775" y="56255"/>
                    <a:pt x="194294" y="0"/>
                    <a:pt x="125388" y="0"/>
                  </a:cubicBezTo>
                  <a:close/>
                  <a:moveTo>
                    <a:pt x="125388" y="201612"/>
                  </a:moveTo>
                  <a:cubicBezTo>
                    <a:pt x="83592" y="201612"/>
                    <a:pt x="49703" y="167633"/>
                    <a:pt x="49703" y="125724"/>
                  </a:cubicBezTo>
                  <a:cubicBezTo>
                    <a:pt x="49703" y="83816"/>
                    <a:pt x="83592" y="49837"/>
                    <a:pt x="125388" y="49837"/>
                  </a:cubicBezTo>
                  <a:cubicBezTo>
                    <a:pt x="167183" y="49837"/>
                    <a:pt x="201072" y="83816"/>
                    <a:pt x="201072" y="125724"/>
                  </a:cubicBezTo>
                  <a:cubicBezTo>
                    <a:pt x="201072" y="167633"/>
                    <a:pt x="167183" y="201612"/>
                    <a:pt x="125388" y="201612"/>
                  </a:cubicBezTo>
                  <a:close/>
                </a:path>
              </a:pathLst>
            </a:custGeom>
            <a:grpFill/>
            <a:ln w="3754" cap="flat">
              <a:noFill/>
              <a:prstDash val="solid"/>
              <a:miter/>
            </a:ln>
          </p:spPr>
          <p:txBody>
            <a:bodyPr rtlCol="0" anchor="ctr"/>
            <a:lstStyle/>
            <a:p>
              <a:endParaRPr lang="en-US"/>
            </a:p>
          </p:txBody>
        </p:sp>
        <p:sp>
          <p:nvSpPr>
            <p:cNvPr id="17" name="Forma libre 16">
              <a:extLst>
                <a:ext uri="{FF2B5EF4-FFF2-40B4-BE49-F238E27FC236}">
                  <a16:creationId xmlns:a16="http://schemas.microsoft.com/office/drawing/2014/main" id="{48997A6E-3E0F-C65F-CF69-284072211E6B}"/>
                </a:ext>
              </a:extLst>
            </p:cNvPr>
            <p:cNvSpPr/>
            <p:nvPr/>
          </p:nvSpPr>
          <p:spPr>
            <a:xfrm>
              <a:off x="1334679" y="1777155"/>
              <a:ext cx="141578" cy="326581"/>
            </a:xfrm>
            <a:custGeom>
              <a:avLst/>
              <a:gdLst>
                <a:gd name="connsiteX0" fmla="*/ 42549 w 141578"/>
                <a:gd name="connsiteY0" fmla="*/ 13592 h 326581"/>
                <a:gd name="connsiteX1" fmla="*/ 27864 w 141578"/>
                <a:gd name="connsiteY1" fmla="*/ 52480 h 326581"/>
                <a:gd name="connsiteX2" fmla="*/ 27864 w 141578"/>
                <a:gd name="connsiteY2" fmla="*/ 92878 h 326581"/>
                <a:gd name="connsiteX3" fmla="*/ 0 w 141578"/>
                <a:gd name="connsiteY3" fmla="*/ 92878 h 326581"/>
                <a:gd name="connsiteX4" fmla="*/ 0 w 141578"/>
                <a:gd name="connsiteY4" fmla="*/ 135541 h 326581"/>
                <a:gd name="connsiteX5" fmla="*/ 27864 w 141578"/>
                <a:gd name="connsiteY5" fmla="*/ 135541 h 326581"/>
                <a:gd name="connsiteX6" fmla="*/ 27864 w 141578"/>
                <a:gd name="connsiteY6" fmla="*/ 326582 h 326581"/>
                <a:gd name="connsiteX7" fmla="*/ 79073 w 141578"/>
                <a:gd name="connsiteY7" fmla="*/ 326582 h 326581"/>
                <a:gd name="connsiteX8" fmla="*/ 79073 w 141578"/>
                <a:gd name="connsiteY8" fmla="*/ 135541 h 326581"/>
                <a:gd name="connsiteX9" fmla="*/ 130283 w 141578"/>
                <a:gd name="connsiteY9" fmla="*/ 135541 h 326581"/>
                <a:gd name="connsiteX10" fmla="*/ 130283 w 141578"/>
                <a:gd name="connsiteY10" fmla="*/ 92878 h 326581"/>
                <a:gd name="connsiteX11" fmla="*/ 78697 w 141578"/>
                <a:gd name="connsiteY11" fmla="*/ 92878 h 326581"/>
                <a:gd name="connsiteX12" fmla="*/ 78697 w 141578"/>
                <a:gd name="connsiteY12" fmla="*/ 52480 h 326581"/>
                <a:gd name="connsiteX13" fmla="*/ 87734 w 141578"/>
                <a:gd name="connsiteY13" fmla="*/ 42286 h 326581"/>
                <a:gd name="connsiteX14" fmla="*/ 141579 w 141578"/>
                <a:gd name="connsiteY14" fmla="*/ 42286 h 326581"/>
                <a:gd name="connsiteX15" fmla="*/ 141579 w 141578"/>
                <a:gd name="connsiteY15" fmla="*/ 0 h 326581"/>
                <a:gd name="connsiteX16" fmla="*/ 81709 w 141578"/>
                <a:gd name="connsiteY16" fmla="*/ 0 h 326581"/>
                <a:gd name="connsiteX17" fmla="*/ 42549 w 141578"/>
                <a:gd name="connsiteY17" fmla="*/ 13592 h 32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1578" h="326581">
                  <a:moveTo>
                    <a:pt x="42549" y="13592"/>
                  </a:moveTo>
                  <a:cubicBezTo>
                    <a:pt x="32759" y="22653"/>
                    <a:pt x="27864" y="36245"/>
                    <a:pt x="27864" y="52480"/>
                  </a:cubicBezTo>
                  <a:lnTo>
                    <a:pt x="27864" y="92878"/>
                  </a:lnTo>
                  <a:lnTo>
                    <a:pt x="0" y="92878"/>
                  </a:lnTo>
                  <a:lnTo>
                    <a:pt x="0" y="135541"/>
                  </a:lnTo>
                  <a:lnTo>
                    <a:pt x="27864" y="135541"/>
                  </a:lnTo>
                  <a:lnTo>
                    <a:pt x="27864" y="326582"/>
                  </a:lnTo>
                  <a:lnTo>
                    <a:pt x="79073" y="326582"/>
                  </a:lnTo>
                  <a:lnTo>
                    <a:pt x="79073" y="135541"/>
                  </a:lnTo>
                  <a:lnTo>
                    <a:pt x="130283" y="135541"/>
                  </a:lnTo>
                  <a:lnTo>
                    <a:pt x="130283" y="92878"/>
                  </a:lnTo>
                  <a:lnTo>
                    <a:pt x="78697" y="92878"/>
                  </a:lnTo>
                  <a:lnTo>
                    <a:pt x="78697" y="52480"/>
                  </a:lnTo>
                  <a:cubicBezTo>
                    <a:pt x="78697" y="45306"/>
                    <a:pt x="81709" y="42286"/>
                    <a:pt x="87734" y="42286"/>
                  </a:cubicBezTo>
                  <a:lnTo>
                    <a:pt x="141579" y="42286"/>
                  </a:lnTo>
                  <a:lnTo>
                    <a:pt x="141579" y="0"/>
                  </a:lnTo>
                  <a:lnTo>
                    <a:pt x="81709" y="0"/>
                  </a:lnTo>
                  <a:cubicBezTo>
                    <a:pt x="65518" y="0"/>
                    <a:pt x="51962" y="4531"/>
                    <a:pt x="42549" y="13592"/>
                  </a:cubicBezTo>
                  <a:close/>
                </a:path>
              </a:pathLst>
            </a:custGeom>
            <a:grpFill/>
            <a:ln w="3754" cap="flat">
              <a:noFill/>
              <a:prstDash val="solid"/>
              <a:miter/>
            </a:ln>
          </p:spPr>
          <p:txBody>
            <a:bodyPr rtlCol="0" anchor="ctr"/>
            <a:lstStyle/>
            <a:p>
              <a:endParaRPr lang="en-US"/>
            </a:p>
          </p:txBody>
        </p:sp>
        <p:sp>
          <p:nvSpPr>
            <p:cNvPr id="18" name="Forma libre 17">
              <a:extLst>
                <a:ext uri="{FF2B5EF4-FFF2-40B4-BE49-F238E27FC236}">
                  <a16:creationId xmlns:a16="http://schemas.microsoft.com/office/drawing/2014/main" id="{B1058A82-01EA-7142-907A-0DE3AE3E66F9}"/>
                </a:ext>
              </a:extLst>
            </p:cNvPr>
            <p:cNvSpPr/>
            <p:nvPr/>
          </p:nvSpPr>
          <p:spPr>
            <a:xfrm>
              <a:off x="1498850" y="1777532"/>
              <a:ext cx="91875" cy="326581"/>
            </a:xfrm>
            <a:custGeom>
              <a:avLst/>
              <a:gdLst>
                <a:gd name="connsiteX0" fmla="*/ 53092 w 91875"/>
                <a:gd name="connsiteY0" fmla="*/ 277878 h 326581"/>
                <a:gd name="connsiteX1" fmla="*/ 51586 w 91875"/>
                <a:gd name="connsiteY1" fmla="*/ 269949 h 326581"/>
                <a:gd name="connsiteX2" fmla="*/ 51586 w 91875"/>
                <a:gd name="connsiteY2" fmla="*/ 0 h 326581"/>
                <a:gd name="connsiteX3" fmla="*/ 0 w 91875"/>
                <a:gd name="connsiteY3" fmla="*/ 0 h 326581"/>
                <a:gd name="connsiteX4" fmla="*/ 0 w 91875"/>
                <a:gd name="connsiteY4" fmla="*/ 272969 h 326581"/>
                <a:gd name="connsiteX5" fmla="*/ 10543 w 91875"/>
                <a:gd name="connsiteY5" fmla="*/ 312990 h 326581"/>
                <a:gd name="connsiteX6" fmla="*/ 42172 w 91875"/>
                <a:gd name="connsiteY6" fmla="*/ 326582 h 326581"/>
                <a:gd name="connsiteX7" fmla="*/ 91876 w 91875"/>
                <a:gd name="connsiteY7" fmla="*/ 326582 h 326581"/>
                <a:gd name="connsiteX8" fmla="*/ 91876 w 91875"/>
                <a:gd name="connsiteY8" fmla="*/ 279765 h 326581"/>
                <a:gd name="connsiteX9" fmla="*/ 58364 w 91875"/>
                <a:gd name="connsiteY9" fmla="*/ 279765 h 326581"/>
                <a:gd name="connsiteX10" fmla="*/ 53092 w 91875"/>
                <a:gd name="connsiteY10" fmla="*/ 277878 h 32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875" h="326581">
                  <a:moveTo>
                    <a:pt x="53092" y="277878"/>
                  </a:moveTo>
                  <a:cubicBezTo>
                    <a:pt x="51962" y="276745"/>
                    <a:pt x="51586" y="274102"/>
                    <a:pt x="51586" y="269949"/>
                  </a:cubicBezTo>
                  <a:lnTo>
                    <a:pt x="51586" y="0"/>
                  </a:lnTo>
                  <a:lnTo>
                    <a:pt x="0" y="0"/>
                  </a:lnTo>
                  <a:lnTo>
                    <a:pt x="0" y="272969"/>
                  </a:lnTo>
                  <a:cubicBezTo>
                    <a:pt x="0" y="290714"/>
                    <a:pt x="3765" y="303929"/>
                    <a:pt x="10543" y="312990"/>
                  </a:cubicBezTo>
                  <a:cubicBezTo>
                    <a:pt x="17697" y="322051"/>
                    <a:pt x="28240" y="326582"/>
                    <a:pt x="42172" y="326582"/>
                  </a:cubicBezTo>
                  <a:lnTo>
                    <a:pt x="91876" y="326582"/>
                  </a:lnTo>
                  <a:lnTo>
                    <a:pt x="91876" y="279765"/>
                  </a:lnTo>
                  <a:lnTo>
                    <a:pt x="58364" y="279765"/>
                  </a:lnTo>
                  <a:cubicBezTo>
                    <a:pt x="54598" y="279765"/>
                    <a:pt x="53469" y="278633"/>
                    <a:pt x="53092" y="277878"/>
                  </a:cubicBezTo>
                  <a:close/>
                </a:path>
              </a:pathLst>
            </a:custGeom>
            <a:grpFill/>
            <a:ln w="3754" cap="flat">
              <a:noFill/>
              <a:prstDash val="solid"/>
              <a:miter/>
            </a:ln>
          </p:spPr>
          <p:txBody>
            <a:bodyPr rtlCol="0" anchor="ctr"/>
            <a:lstStyle/>
            <a:p>
              <a:endParaRPr lang="en-US"/>
            </a:p>
          </p:txBody>
        </p:sp>
        <p:sp>
          <p:nvSpPr>
            <p:cNvPr id="19" name="Forma libre 18">
              <a:extLst>
                <a:ext uri="{FF2B5EF4-FFF2-40B4-BE49-F238E27FC236}">
                  <a16:creationId xmlns:a16="http://schemas.microsoft.com/office/drawing/2014/main" id="{BC9597C7-B29E-FA50-0808-E2D2DC40179F}"/>
                </a:ext>
              </a:extLst>
            </p:cNvPr>
            <p:cNvSpPr/>
            <p:nvPr/>
          </p:nvSpPr>
          <p:spPr>
            <a:xfrm>
              <a:off x="1857315" y="1864746"/>
              <a:ext cx="377668" cy="238989"/>
            </a:xfrm>
            <a:custGeom>
              <a:avLst/>
              <a:gdLst>
                <a:gd name="connsiteX0" fmla="*/ 327966 w 377668"/>
                <a:gd name="connsiteY0" fmla="*/ 0 h 238989"/>
                <a:gd name="connsiteX1" fmla="*/ 275627 w 377668"/>
                <a:gd name="connsiteY1" fmla="*/ 195949 h 238989"/>
                <a:gd name="connsiteX2" fmla="*/ 274874 w 377668"/>
                <a:gd name="connsiteY2" fmla="*/ 195949 h 238989"/>
                <a:gd name="connsiteX3" fmla="*/ 217640 w 377668"/>
                <a:gd name="connsiteY3" fmla="*/ 1510 h 238989"/>
                <a:gd name="connsiteX4" fmla="*/ 217263 w 377668"/>
                <a:gd name="connsiteY4" fmla="*/ 0 h 238989"/>
                <a:gd name="connsiteX5" fmla="*/ 164548 w 377668"/>
                <a:gd name="connsiteY5" fmla="*/ 0 h 238989"/>
                <a:gd name="connsiteX6" fmla="*/ 109949 w 377668"/>
                <a:gd name="connsiteY6" fmla="*/ 195949 h 238989"/>
                <a:gd name="connsiteX7" fmla="*/ 109196 w 377668"/>
                <a:gd name="connsiteY7" fmla="*/ 195949 h 238989"/>
                <a:gd name="connsiteX8" fmla="*/ 54598 w 377668"/>
                <a:gd name="connsiteY8" fmla="*/ 0 h 238989"/>
                <a:gd name="connsiteX9" fmla="*/ 0 w 377668"/>
                <a:gd name="connsiteY9" fmla="*/ 0 h 238989"/>
                <a:gd name="connsiteX10" fmla="*/ 70036 w 377668"/>
                <a:gd name="connsiteY10" fmla="*/ 237480 h 238989"/>
                <a:gd name="connsiteX11" fmla="*/ 70413 w 377668"/>
                <a:gd name="connsiteY11" fmla="*/ 238990 h 238989"/>
                <a:gd name="connsiteX12" fmla="*/ 141579 w 377668"/>
                <a:gd name="connsiteY12" fmla="*/ 238990 h 238989"/>
                <a:gd name="connsiteX13" fmla="*/ 190529 w 377668"/>
                <a:gd name="connsiteY13" fmla="*/ 70980 h 238989"/>
                <a:gd name="connsiteX14" fmla="*/ 236843 w 377668"/>
                <a:gd name="connsiteY14" fmla="*/ 238990 h 238989"/>
                <a:gd name="connsiteX15" fmla="*/ 308762 w 377668"/>
                <a:gd name="connsiteY15" fmla="*/ 238990 h 238989"/>
                <a:gd name="connsiteX16" fmla="*/ 377669 w 377668"/>
                <a:gd name="connsiteY16" fmla="*/ 0 h 238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77668" h="238989">
                  <a:moveTo>
                    <a:pt x="327966" y="0"/>
                  </a:moveTo>
                  <a:lnTo>
                    <a:pt x="275627" y="195949"/>
                  </a:lnTo>
                  <a:lnTo>
                    <a:pt x="274874" y="195949"/>
                  </a:lnTo>
                  <a:lnTo>
                    <a:pt x="217640" y="1510"/>
                  </a:lnTo>
                  <a:lnTo>
                    <a:pt x="217263" y="0"/>
                  </a:lnTo>
                  <a:lnTo>
                    <a:pt x="164548" y="0"/>
                  </a:lnTo>
                  <a:lnTo>
                    <a:pt x="109949" y="195949"/>
                  </a:lnTo>
                  <a:lnTo>
                    <a:pt x="109196" y="195949"/>
                  </a:lnTo>
                  <a:lnTo>
                    <a:pt x="54598" y="0"/>
                  </a:lnTo>
                  <a:lnTo>
                    <a:pt x="0" y="0"/>
                  </a:lnTo>
                  <a:lnTo>
                    <a:pt x="70036" y="237480"/>
                  </a:lnTo>
                  <a:lnTo>
                    <a:pt x="70413" y="238990"/>
                  </a:lnTo>
                  <a:lnTo>
                    <a:pt x="141579" y="238990"/>
                  </a:lnTo>
                  <a:lnTo>
                    <a:pt x="190529" y="70980"/>
                  </a:lnTo>
                  <a:lnTo>
                    <a:pt x="236843" y="238990"/>
                  </a:lnTo>
                  <a:lnTo>
                    <a:pt x="308762" y="238990"/>
                  </a:lnTo>
                  <a:lnTo>
                    <a:pt x="377669" y="0"/>
                  </a:lnTo>
                  <a:close/>
                </a:path>
              </a:pathLst>
            </a:custGeom>
            <a:grpFill/>
            <a:ln w="3754" cap="flat">
              <a:noFill/>
              <a:prstDash val="solid"/>
              <a:miter/>
            </a:ln>
          </p:spPr>
          <p:txBody>
            <a:bodyPr rtlCol="0" anchor="ctr"/>
            <a:lstStyle/>
            <a:p>
              <a:endParaRPr lang="en-US"/>
            </a:p>
          </p:txBody>
        </p:sp>
        <p:sp>
          <p:nvSpPr>
            <p:cNvPr id="20" name="Forma libre 19">
              <a:extLst>
                <a:ext uri="{FF2B5EF4-FFF2-40B4-BE49-F238E27FC236}">
                  <a16:creationId xmlns:a16="http://schemas.microsoft.com/office/drawing/2014/main" id="{1B483744-CB53-3F85-BFA6-284D8319D986}"/>
                </a:ext>
              </a:extLst>
            </p:cNvPr>
            <p:cNvSpPr/>
            <p:nvPr/>
          </p:nvSpPr>
          <p:spPr>
            <a:xfrm>
              <a:off x="1704440" y="1949507"/>
              <a:ext cx="61375" cy="69280"/>
            </a:xfrm>
            <a:custGeom>
              <a:avLst/>
              <a:gdLst>
                <a:gd name="connsiteX0" fmla="*/ 59117 w 61375"/>
                <a:gd name="connsiteY0" fmla="*/ 30770 h 69280"/>
                <a:gd name="connsiteX1" fmla="*/ 6778 w 61375"/>
                <a:gd name="connsiteY1" fmla="*/ 566 h 69280"/>
                <a:gd name="connsiteX2" fmla="*/ 2259 w 61375"/>
                <a:gd name="connsiteY2" fmla="*/ 566 h 69280"/>
                <a:gd name="connsiteX3" fmla="*/ 0 w 61375"/>
                <a:gd name="connsiteY3" fmla="*/ 4342 h 69280"/>
                <a:gd name="connsiteX4" fmla="*/ 0 w 61375"/>
                <a:gd name="connsiteY4" fmla="*/ 64750 h 69280"/>
                <a:gd name="connsiteX5" fmla="*/ 2259 w 61375"/>
                <a:gd name="connsiteY5" fmla="*/ 68526 h 69280"/>
                <a:gd name="connsiteX6" fmla="*/ 4518 w 61375"/>
                <a:gd name="connsiteY6" fmla="*/ 69281 h 69280"/>
                <a:gd name="connsiteX7" fmla="*/ 6778 w 61375"/>
                <a:gd name="connsiteY7" fmla="*/ 68526 h 69280"/>
                <a:gd name="connsiteX8" fmla="*/ 59117 w 61375"/>
                <a:gd name="connsiteY8" fmla="*/ 38321 h 69280"/>
                <a:gd name="connsiteX9" fmla="*/ 61376 w 61375"/>
                <a:gd name="connsiteY9" fmla="*/ 34546 h 69280"/>
                <a:gd name="connsiteX10" fmla="*/ 59117 w 61375"/>
                <a:gd name="connsiteY10" fmla="*/ 30770 h 69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375" h="69280">
                  <a:moveTo>
                    <a:pt x="59117" y="30770"/>
                  </a:moveTo>
                  <a:lnTo>
                    <a:pt x="6778" y="566"/>
                  </a:lnTo>
                  <a:cubicBezTo>
                    <a:pt x="5272" y="-189"/>
                    <a:pt x="3765" y="-189"/>
                    <a:pt x="2259" y="566"/>
                  </a:cubicBezTo>
                  <a:cubicBezTo>
                    <a:pt x="753" y="1321"/>
                    <a:pt x="0" y="2832"/>
                    <a:pt x="0" y="4342"/>
                  </a:cubicBezTo>
                  <a:lnTo>
                    <a:pt x="0" y="64750"/>
                  </a:lnTo>
                  <a:cubicBezTo>
                    <a:pt x="0" y="66260"/>
                    <a:pt x="753" y="67770"/>
                    <a:pt x="2259" y="68526"/>
                  </a:cubicBezTo>
                  <a:cubicBezTo>
                    <a:pt x="3012" y="68903"/>
                    <a:pt x="3765" y="69281"/>
                    <a:pt x="4518" y="69281"/>
                  </a:cubicBezTo>
                  <a:cubicBezTo>
                    <a:pt x="5272" y="69281"/>
                    <a:pt x="6025" y="68903"/>
                    <a:pt x="6778" y="68526"/>
                  </a:cubicBezTo>
                  <a:lnTo>
                    <a:pt x="59117" y="38321"/>
                  </a:lnTo>
                  <a:cubicBezTo>
                    <a:pt x="60623" y="37566"/>
                    <a:pt x="61376" y="36056"/>
                    <a:pt x="61376" y="34546"/>
                  </a:cubicBezTo>
                  <a:cubicBezTo>
                    <a:pt x="61376" y="33036"/>
                    <a:pt x="60623" y="31525"/>
                    <a:pt x="59117" y="30770"/>
                  </a:cubicBezTo>
                  <a:close/>
                </a:path>
              </a:pathLst>
            </a:custGeom>
            <a:grpFill/>
            <a:ln w="3754" cap="flat">
              <a:noFill/>
              <a:prstDash val="solid"/>
              <a:miter/>
            </a:ln>
          </p:spPr>
          <p:txBody>
            <a:bodyPr rtlCol="0" anchor="ctr"/>
            <a:lstStyle/>
            <a:p>
              <a:endParaRPr lang="en-US"/>
            </a:p>
          </p:txBody>
        </p:sp>
      </p:grpSp>
      <p:sp>
        <p:nvSpPr>
          <p:cNvPr id="28" name="Marcador de texto 8">
            <a:extLst>
              <a:ext uri="{FF2B5EF4-FFF2-40B4-BE49-F238E27FC236}">
                <a16:creationId xmlns:a16="http://schemas.microsoft.com/office/drawing/2014/main" id="{3DC696A1-EF82-4183-A3A5-FB2A98259BF9}"/>
              </a:ext>
            </a:extLst>
          </p:cNvPr>
          <p:cNvSpPr txBox="1">
            <a:spLocks/>
          </p:cNvSpPr>
          <p:nvPr/>
        </p:nvSpPr>
        <p:spPr>
          <a:xfrm>
            <a:off x="1208943" y="2686993"/>
            <a:ext cx="1133992" cy="1502976"/>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742" indent="-160742" defTabSz="642967" fontAlgn="auto">
              <a:lnSpc>
                <a:spcPct val="100000"/>
              </a:lnSpc>
              <a:spcBef>
                <a:spcPts val="0"/>
              </a:spcBef>
              <a:spcAft>
                <a:spcPts val="989"/>
              </a:spcAft>
              <a:buClr>
                <a:srgbClr val="00DCAA"/>
              </a:buClr>
              <a:buFont typeface="Tipo de letra del sistema regular"/>
              <a:buChar char="●"/>
              <a:defRPr/>
            </a:pPr>
            <a:r>
              <a:rPr lang="en-US" sz="900" b="1">
                <a:solidFill>
                  <a:srgbClr val="00DCAA"/>
                </a:solidFill>
                <a:latin typeface="Roboto" panose="02000000000000000000" pitchFamily="2" charset="0"/>
                <a:ea typeface="Roboto" panose="02000000000000000000" pitchFamily="2" charset="0"/>
                <a:cs typeface="Arial" panose="020B0604020202020204" pitchFamily="34" charset="0"/>
              </a:rPr>
              <a:t>Flexible </a:t>
            </a:r>
            <a:r>
              <a:rPr lang="en-US" sz="900">
                <a:solidFill>
                  <a:srgbClr val="FFFFFF"/>
                </a:solidFill>
                <a:latin typeface="Roboto" panose="02000000000000000000" pitchFamily="2" charset="0"/>
                <a:ea typeface="Roboto" panose="02000000000000000000" pitchFamily="2" charset="0"/>
                <a:cs typeface="Arial" panose="020B0604020202020204" pitchFamily="34" charset="0"/>
              </a:rPr>
              <a:t>value proposition for different consumer segments. 
</a:t>
            </a:r>
            <a:r>
              <a:rPr lang="en-US" sz="900" b="1">
                <a:solidFill>
                  <a:srgbClr val="00DCAA"/>
                </a:solidFill>
                <a:latin typeface="Roboto" panose="02000000000000000000" pitchFamily="2" charset="0"/>
                <a:ea typeface="Roboto" panose="02000000000000000000" pitchFamily="2" charset="0"/>
                <a:cs typeface="Arial" panose="020B0604020202020204" pitchFamily="34" charset="0"/>
              </a:rPr>
              <a:t>Efficiency</a:t>
            </a:r>
            <a:r>
              <a:rPr lang="en-US" sz="900">
                <a:solidFill>
                  <a:srgbClr val="FFFFFF"/>
                </a:solidFill>
                <a:latin typeface="Roboto" panose="02000000000000000000" pitchFamily="2" charset="0"/>
                <a:ea typeface="Roboto" panose="02000000000000000000" pitchFamily="2" charset="0"/>
                <a:cs typeface="Arial" panose="020B0604020202020204" pitchFamily="34" charset="0"/>
              </a:rPr>
              <a:t> as a key to sustainability. 
Entertainment beyond our network coverage.</a:t>
            </a:r>
            <a:endParaRPr lang="es-AR" sz="900">
              <a:solidFill>
                <a:srgbClr val="FFFFFF"/>
              </a:solidFill>
              <a:latin typeface="Roboto" panose="02000000000000000000" pitchFamily="2" charset="0"/>
              <a:ea typeface="Roboto" panose="02000000000000000000" pitchFamily="2" charset="0"/>
              <a:cs typeface="Arial" panose="020B0604020202020204" pitchFamily="34" charset="0"/>
            </a:endParaRPr>
          </a:p>
        </p:txBody>
      </p:sp>
      <p:sp>
        <p:nvSpPr>
          <p:cNvPr id="29" name="Marcador de texto 8">
            <a:extLst>
              <a:ext uri="{FF2B5EF4-FFF2-40B4-BE49-F238E27FC236}">
                <a16:creationId xmlns:a16="http://schemas.microsoft.com/office/drawing/2014/main" id="{98F0D767-0B87-08C5-13A6-4DC9CCB40A52}"/>
              </a:ext>
            </a:extLst>
          </p:cNvPr>
          <p:cNvSpPr txBox="1">
            <a:spLocks/>
          </p:cNvSpPr>
          <p:nvPr/>
        </p:nvSpPr>
        <p:spPr>
          <a:xfrm>
            <a:off x="2855734" y="2020747"/>
            <a:ext cx="2925739" cy="1343958"/>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0742" indent="-160742" defTabSz="642967" fontAlgn="auto">
              <a:lnSpc>
                <a:spcPct val="100000"/>
              </a:lnSpc>
              <a:spcBef>
                <a:spcPts val="0"/>
              </a:spcBef>
              <a:spcAft>
                <a:spcPts val="800"/>
              </a:spcAft>
              <a:buClr>
                <a:schemeClr val="accent1"/>
              </a:buClr>
              <a:buFont typeface="Tipo de letra del sistema regular"/>
              <a:buChar char="●"/>
              <a:defRPr/>
            </a:pPr>
            <a:r>
              <a:rPr lang="es-AR" sz="900">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rPr>
              <a:t>Video: </a:t>
            </a: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Dissociation between content and devices. </a:t>
            </a:r>
          </a:p>
          <a:p>
            <a:pPr marL="160742" indent="-160742" defTabSz="642967" fontAlgn="auto">
              <a:lnSpc>
                <a:spcPct val="100000"/>
              </a:lnSpc>
              <a:spcBef>
                <a:spcPts val="0"/>
              </a:spcBef>
              <a:spcAft>
                <a:spcPts val="800"/>
              </a:spcAft>
              <a:buClr>
                <a:schemeClr val="accent1"/>
              </a:buClr>
              <a:buFont typeface="Tipo de letra del sistema regular"/>
              <a:buChar char="●"/>
              <a:defRPr/>
            </a:pP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100% rights </a:t>
            </a:r>
            <a:r>
              <a:rPr lang="en-US" sz="900">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rPr>
              <a:t>to relevant sports until 2026.</a:t>
            </a:r>
          </a:p>
          <a:p>
            <a:pPr marL="160742" indent="-160742" defTabSz="642967" fontAlgn="auto">
              <a:lnSpc>
                <a:spcPct val="100000"/>
              </a:lnSpc>
              <a:spcBef>
                <a:spcPts val="0"/>
              </a:spcBef>
              <a:spcAft>
                <a:spcPts val="800"/>
              </a:spcAft>
              <a:buClr>
                <a:schemeClr val="accent1"/>
              </a:buClr>
              <a:buFont typeface="Tipo de letra del sistema regular"/>
              <a:buChar char="●"/>
              <a:defRPr/>
            </a:pPr>
            <a:r>
              <a:rPr lang="es-AR" sz="900">
                <a:solidFill>
                  <a:schemeClr val="accent1"/>
                </a:solidFill>
                <a:latin typeface="Roboto Medium" panose="02000000000000000000" pitchFamily="2" charset="0"/>
                <a:ea typeface="Roboto Medium" panose="02000000000000000000" pitchFamily="2" charset="0"/>
                <a:cs typeface="Arial" panose="020B0604020202020204" pitchFamily="34" charset="0"/>
              </a:rPr>
              <a:t>100% digital product.</a:t>
            </a:r>
          </a:p>
          <a:p>
            <a:pPr marL="160742" indent="-160742" defTabSz="642967" fontAlgn="auto">
              <a:lnSpc>
                <a:spcPct val="100000"/>
              </a:lnSpc>
              <a:spcBef>
                <a:spcPts val="0"/>
              </a:spcBef>
              <a:spcAft>
                <a:spcPts val="800"/>
              </a:spcAft>
              <a:buClr>
                <a:schemeClr val="accent1"/>
              </a:buClr>
              <a:buFont typeface="Tipo de letra del sistema regular"/>
              <a:buChar char="●"/>
              <a:defRPr/>
            </a:pP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Streaming music </a:t>
            </a:r>
            <a:r>
              <a:rPr lang="en-US" sz="900">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rPr>
              <a:t>as differential </a:t>
            </a: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content.</a:t>
            </a:r>
          </a:p>
          <a:p>
            <a:pPr marL="160742" indent="-160742" defTabSz="642967" fontAlgn="auto">
              <a:lnSpc>
                <a:spcPct val="100000"/>
              </a:lnSpc>
              <a:spcBef>
                <a:spcPts val="0"/>
              </a:spcBef>
              <a:spcAft>
                <a:spcPts val="800"/>
              </a:spcAft>
              <a:buClr>
                <a:schemeClr val="accent1"/>
              </a:buClr>
              <a:buFont typeface="Tipo de letra del sistema regular"/>
              <a:buChar char="●"/>
              <a:defRPr/>
            </a:pP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Make it independent of its own network.</a:t>
            </a:r>
          </a:p>
          <a:p>
            <a:pPr marL="160742" indent="-160742" defTabSz="642967" fontAlgn="auto">
              <a:lnSpc>
                <a:spcPct val="100000"/>
              </a:lnSpc>
              <a:spcBef>
                <a:spcPts val="0"/>
              </a:spcBef>
              <a:spcAft>
                <a:spcPts val="800"/>
              </a:spcAft>
              <a:buClr>
                <a:schemeClr val="accent1"/>
              </a:buClr>
              <a:buFont typeface="Tipo de letra del sistema regular"/>
              <a:buChar char="●"/>
              <a:defRPr/>
            </a:pPr>
            <a:r>
              <a:rPr lang="en-US" sz="900">
                <a:solidFill>
                  <a:schemeClr val="accent1"/>
                </a:solidFill>
                <a:latin typeface="Roboto Medium" panose="02000000000000000000" pitchFamily="2" charset="0"/>
                <a:ea typeface="Roboto Medium" panose="02000000000000000000" pitchFamily="2" charset="0"/>
                <a:cs typeface="Arial" panose="020B0604020202020204" pitchFamily="34" charset="0"/>
              </a:rPr>
              <a:t>Regional</a:t>
            </a:r>
          </a:p>
        </p:txBody>
      </p:sp>
      <p:sp>
        <p:nvSpPr>
          <p:cNvPr id="50" name="CuadroTexto 23">
            <a:extLst>
              <a:ext uri="{FF2B5EF4-FFF2-40B4-BE49-F238E27FC236}">
                <a16:creationId xmlns:a16="http://schemas.microsoft.com/office/drawing/2014/main" id="{88A1BBC9-FCC6-81CD-3A00-AA08D4535E2F}"/>
              </a:ext>
            </a:extLst>
          </p:cNvPr>
          <p:cNvSpPr txBox="1"/>
          <p:nvPr/>
        </p:nvSpPr>
        <p:spPr>
          <a:xfrm>
            <a:off x="3126736" y="4042111"/>
            <a:ext cx="1276547" cy="276999"/>
          </a:xfrm>
          <a:prstGeom prst="rect">
            <a:avLst/>
          </a:prstGeom>
          <a:noFill/>
        </p:spPr>
        <p:txBody>
          <a:bodyPr wrap="square" lIns="0" tIns="0" rIns="0" bIns="0" rtlCol="0">
            <a:spAutoFit/>
          </a:bodyPr>
          <a:lstStyle/>
          <a:p>
            <a:pPr defTabSz="217719"/>
            <a:r>
              <a:rPr lang="es-AR" sz="900" spc="-40">
                <a:solidFill>
                  <a:schemeClr val="tx1"/>
                </a:solidFill>
                <a:latin typeface="Roboto Medium" panose="02000000000000000000" pitchFamily="2" charset="0"/>
                <a:ea typeface="Roboto Medium" panose="02000000000000000000" pitchFamily="2" charset="0"/>
              </a:rPr>
              <a:t>Monthly average hours per active user</a:t>
            </a:r>
            <a:r>
              <a:rPr lang="es-AR" sz="900" spc="-40">
                <a:solidFill>
                  <a:schemeClr val="tx1"/>
                </a:solidFill>
                <a:latin typeface="Roboto Light" panose="02000000000000000000" pitchFamily="2" charset="0"/>
                <a:ea typeface="Roboto Light" panose="02000000000000000000" pitchFamily="2" charset="0"/>
              </a:rPr>
              <a:t> (June 2024)</a:t>
            </a:r>
          </a:p>
        </p:txBody>
      </p:sp>
      <p:sp>
        <p:nvSpPr>
          <p:cNvPr id="51" name="CuadroTexto 23">
            <a:extLst>
              <a:ext uri="{FF2B5EF4-FFF2-40B4-BE49-F238E27FC236}">
                <a16:creationId xmlns:a16="http://schemas.microsoft.com/office/drawing/2014/main" id="{1F612D43-6356-1A12-10A9-0F81A50AE066}"/>
              </a:ext>
            </a:extLst>
          </p:cNvPr>
          <p:cNvSpPr txBox="1"/>
          <p:nvPr/>
        </p:nvSpPr>
        <p:spPr>
          <a:xfrm>
            <a:off x="4536319" y="4045958"/>
            <a:ext cx="221599" cy="269304"/>
          </a:xfrm>
          <a:prstGeom prst="rect">
            <a:avLst/>
          </a:prstGeom>
          <a:noFill/>
        </p:spPr>
        <p:txBody>
          <a:bodyPr wrap="none" lIns="0" tIns="0" rIns="0" bIns="0" rtlCol="0">
            <a:spAutoFit/>
          </a:bodyPr>
          <a:lstStyle/>
          <a:p>
            <a:pPr defTabSz="217719">
              <a:spcBef>
                <a:spcPts val="0"/>
              </a:spcBef>
            </a:pPr>
            <a:r>
              <a:rPr lang="es-AR" sz="1050" spc="-24">
                <a:solidFill>
                  <a:schemeClr val="tx1"/>
                </a:solidFill>
                <a:latin typeface="Roboto Medium" panose="02000000000000000000" pitchFamily="2" charset="0"/>
                <a:ea typeface="Roboto Medium" panose="02000000000000000000" pitchFamily="2" charset="0"/>
                <a:cs typeface="Roboto" panose="02000000000000000000" pitchFamily="2" charset="0"/>
              </a:rPr>
              <a:t>343</a:t>
            </a:r>
            <a:endParaRPr lang="es-AR" sz="800" spc="-24">
              <a:solidFill>
                <a:schemeClr val="tx1"/>
              </a:solidFill>
              <a:latin typeface="Roboto Medium" panose="02000000000000000000" pitchFamily="2" charset="0"/>
              <a:ea typeface="Roboto Medium" panose="02000000000000000000" pitchFamily="2" charset="0"/>
              <a:cs typeface="Roboto" panose="02000000000000000000" pitchFamily="2" charset="0"/>
            </a:endParaRPr>
          </a:p>
          <a:p>
            <a:pPr defTabSz="217719">
              <a:spcBef>
                <a:spcPts val="0"/>
              </a:spcBef>
            </a:pPr>
            <a:r>
              <a:rPr lang="es-AR" sz="700" spc="-24">
                <a:solidFill>
                  <a:schemeClr val="tx1"/>
                </a:solidFill>
                <a:latin typeface="Roboto" panose="02000000000000000000" pitchFamily="2" charset="0"/>
                <a:ea typeface="Roboto" panose="02000000000000000000" pitchFamily="2" charset="0"/>
                <a:cs typeface="Roboto" panose="02000000000000000000" pitchFamily="2" charset="0"/>
              </a:rPr>
              <a:t>hours</a:t>
            </a:r>
            <a:endParaRPr lang="es-AR" sz="800" spc="-24">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52" name="Marcador de contenido 2">
            <a:extLst>
              <a:ext uri="{FF2B5EF4-FFF2-40B4-BE49-F238E27FC236}">
                <a16:creationId xmlns:a16="http://schemas.microsoft.com/office/drawing/2014/main" id="{201AEC7A-F920-B05C-F515-EF6A46F7D0D6}"/>
              </a:ext>
            </a:extLst>
          </p:cNvPr>
          <p:cNvSpPr txBox="1">
            <a:spLocks/>
          </p:cNvSpPr>
          <p:nvPr/>
        </p:nvSpPr>
        <p:spPr>
          <a:xfrm>
            <a:off x="6005414" y="4231762"/>
            <a:ext cx="649481" cy="321786"/>
          </a:xfrm>
          <a:prstGeom prst="rect">
            <a:avLst/>
          </a:prstGeom>
        </p:spPr>
        <p:txBody>
          <a:bodyPr vert="horz" lIns="43543" tIns="21771" rIns="43543" bIns="21771" rtlCol="0">
            <a:noAutofit/>
          </a:bodyPr>
          <a:lstStyle>
            <a:lvl1pPr marL="342831" indent="-342831" algn="l" defTabSz="1371326" rtl="0" eaLnBrk="1" latinLnBrk="0" hangingPunct="1">
              <a:lnSpc>
                <a:spcPct val="90000"/>
              </a:lnSpc>
              <a:spcBef>
                <a:spcPts val="1500"/>
              </a:spcBef>
              <a:buFont typeface="Arial" panose="020B0604020202020204" pitchFamily="34" charset="0"/>
              <a:buChar char="•"/>
              <a:defRPr sz="4199" kern="1200">
                <a:solidFill>
                  <a:schemeClr val="tx1"/>
                </a:solidFill>
                <a:latin typeface="+mn-lt"/>
                <a:ea typeface="+mn-ea"/>
                <a:cs typeface="+mn-cs"/>
              </a:defRPr>
            </a:lvl1pPr>
            <a:lvl2pPr marL="1028494" indent="-342831" algn="l" defTabSz="1371326" rtl="0" eaLnBrk="1" latinLnBrk="0" hangingPunct="1">
              <a:lnSpc>
                <a:spcPct val="90000"/>
              </a:lnSpc>
              <a:spcBef>
                <a:spcPts val="750"/>
              </a:spcBef>
              <a:buFont typeface="Arial" panose="020B0604020202020204" pitchFamily="34" charset="0"/>
              <a:buChar char="•"/>
              <a:defRPr sz="3599" kern="1200">
                <a:solidFill>
                  <a:schemeClr val="tx1"/>
                </a:solidFill>
                <a:latin typeface="+mn-lt"/>
                <a:ea typeface="+mn-ea"/>
                <a:cs typeface="+mn-cs"/>
              </a:defRPr>
            </a:lvl2pPr>
            <a:lvl3pPr marL="1714157" indent="-342831" algn="l" defTabSz="1371326" rtl="0" eaLnBrk="1" latinLnBrk="0" hangingPunct="1">
              <a:lnSpc>
                <a:spcPct val="90000"/>
              </a:lnSpc>
              <a:spcBef>
                <a:spcPts val="750"/>
              </a:spcBef>
              <a:buFont typeface="Arial" panose="020B0604020202020204" pitchFamily="34" charset="0"/>
              <a:buChar char="•"/>
              <a:defRPr sz="2999" kern="1200">
                <a:solidFill>
                  <a:schemeClr val="tx1"/>
                </a:solidFill>
                <a:latin typeface="+mn-lt"/>
                <a:ea typeface="+mn-ea"/>
                <a:cs typeface="+mn-cs"/>
              </a:defRPr>
            </a:lvl3pPr>
            <a:lvl4pPr marL="2399820" indent="-342831" algn="l" defTabSz="1371326" rtl="0" eaLnBrk="1" latinLnBrk="0" hangingPunct="1">
              <a:lnSpc>
                <a:spcPct val="90000"/>
              </a:lnSpc>
              <a:spcBef>
                <a:spcPts val="750"/>
              </a:spcBef>
              <a:buFont typeface="Arial" panose="020B0604020202020204" pitchFamily="34" charset="0"/>
              <a:buChar char="•"/>
              <a:defRPr sz="2699" kern="1200">
                <a:solidFill>
                  <a:schemeClr val="tx1"/>
                </a:solidFill>
                <a:latin typeface="+mn-lt"/>
                <a:ea typeface="+mn-ea"/>
                <a:cs typeface="+mn-cs"/>
              </a:defRPr>
            </a:lvl4pPr>
            <a:lvl5pPr marL="3085483" indent="-342831" algn="l" defTabSz="1371326" rtl="0" eaLnBrk="1" latinLnBrk="0" hangingPunct="1">
              <a:lnSpc>
                <a:spcPct val="90000"/>
              </a:lnSpc>
              <a:spcBef>
                <a:spcPts val="750"/>
              </a:spcBef>
              <a:buFont typeface="Arial" panose="020B0604020202020204" pitchFamily="34" charset="0"/>
              <a:buChar char="•"/>
              <a:defRPr sz="2699" kern="1200">
                <a:solidFill>
                  <a:schemeClr val="tx1"/>
                </a:solidFill>
                <a:latin typeface="+mn-lt"/>
                <a:ea typeface="+mn-ea"/>
                <a:cs typeface="+mn-cs"/>
              </a:defRPr>
            </a:lvl5pPr>
            <a:lvl6pPr marL="3771146" indent="-342831" algn="l" defTabSz="1371326" rtl="0" eaLnBrk="1" latinLnBrk="0" hangingPunct="1">
              <a:lnSpc>
                <a:spcPct val="90000"/>
              </a:lnSpc>
              <a:spcBef>
                <a:spcPts val="750"/>
              </a:spcBef>
              <a:buFont typeface="Arial" panose="020B0604020202020204" pitchFamily="34" charset="0"/>
              <a:buChar char="•"/>
              <a:defRPr sz="2699" kern="1200">
                <a:solidFill>
                  <a:schemeClr val="tx1"/>
                </a:solidFill>
                <a:latin typeface="+mn-lt"/>
                <a:ea typeface="+mn-ea"/>
                <a:cs typeface="+mn-cs"/>
              </a:defRPr>
            </a:lvl6pPr>
            <a:lvl7pPr marL="4456808" indent="-342831" algn="l" defTabSz="1371326" rtl="0" eaLnBrk="1" latinLnBrk="0" hangingPunct="1">
              <a:lnSpc>
                <a:spcPct val="90000"/>
              </a:lnSpc>
              <a:spcBef>
                <a:spcPts val="750"/>
              </a:spcBef>
              <a:buFont typeface="Arial" panose="020B0604020202020204" pitchFamily="34" charset="0"/>
              <a:buChar char="•"/>
              <a:defRPr sz="2699" kern="1200">
                <a:solidFill>
                  <a:schemeClr val="tx1"/>
                </a:solidFill>
                <a:latin typeface="+mn-lt"/>
                <a:ea typeface="+mn-ea"/>
                <a:cs typeface="+mn-cs"/>
              </a:defRPr>
            </a:lvl7pPr>
            <a:lvl8pPr marL="5142471" indent="-342831" algn="l" defTabSz="1371326" rtl="0" eaLnBrk="1" latinLnBrk="0" hangingPunct="1">
              <a:lnSpc>
                <a:spcPct val="90000"/>
              </a:lnSpc>
              <a:spcBef>
                <a:spcPts val="750"/>
              </a:spcBef>
              <a:buFont typeface="Arial" panose="020B0604020202020204" pitchFamily="34" charset="0"/>
              <a:buChar char="•"/>
              <a:defRPr sz="2699" kern="1200">
                <a:solidFill>
                  <a:schemeClr val="tx1"/>
                </a:solidFill>
                <a:latin typeface="+mn-lt"/>
                <a:ea typeface="+mn-ea"/>
                <a:cs typeface="+mn-cs"/>
              </a:defRPr>
            </a:lvl8pPr>
            <a:lvl9pPr marL="5828134" indent="-342831" algn="l" defTabSz="1371326" rtl="0" eaLnBrk="1" latinLnBrk="0" hangingPunct="1">
              <a:lnSpc>
                <a:spcPct val="90000"/>
              </a:lnSpc>
              <a:spcBef>
                <a:spcPts val="750"/>
              </a:spcBef>
              <a:buFont typeface="Arial" panose="020B0604020202020204" pitchFamily="34" charset="0"/>
              <a:buChar char="•"/>
              <a:defRPr sz="2699" kern="1200">
                <a:solidFill>
                  <a:schemeClr val="tx1"/>
                </a:solidFill>
                <a:latin typeface="+mn-lt"/>
                <a:ea typeface="+mn-ea"/>
                <a:cs typeface="+mn-cs"/>
              </a:defRPr>
            </a:lvl9pPr>
          </a:lstStyle>
          <a:p>
            <a:pPr marL="0" indent="0">
              <a:buNone/>
            </a:pPr>
            <a:endParaRPr lang="es-AR" sz="857" b="1">
              <a:solidFill>
                <a:srgbClr val="002060"/>
              </a:solidFill>
              <a:latin typeface="Roboto" panose="02000000000000000000" pitchFamily="2" charset="0"/>
              <a:ea typeface="Roboto" panose="02000000000000000000" pitchFamily="2" charset="0"/>
              <a:cs typeface="Roboto" panose="02000000000000000000" pitchFamily="2" charset="0"/>
            </a:endParaRPr>
          </a:p>
        </p:txBody>
      </p:sp>
      <p:sp>
        <p:nvSpPr>
          <p:cNvPr id="57" name="CuadroTexto 23">
            <a:extLst>
              <a:ext uri="{FF2B5EF4-FFF2-40B4-BE49-F238E27FC236}">
                <a16:creationId xmlns:a16="http://schemas.microsoft.com/office/drawing/2014/main" id="{BF754329-102F-83A8-9D37-AD887C539019}"/>
              </a:ext>
            </a:extLst>
          </p:cNvPr>
          <p:cNvSpPr txBox="1"/>
          <p:nvPr/>
        </p:nvSpPr>
        <p:spPr>
          <a:xfrm>
            <a:off x="6795194" y="4087454"/>
            <a:ext cx="394723" cy="246221"/>
          </a:xfrm>
          <a:prstGeom prst="rect">
            <a:avLst/>
          </a:prstGeom>
          <a:noFill/>
        </p:spPr>
        <p:txBody>
          <a:bodyPr wrap="none" lIns="0" tIns="0" rIns="0" bIns="0" rtlCol="0">
            <a:noAutofit/>
          </a:bodyPr>
          <a:lstStyle/>
          <a:p>
            <a:pPr defTabSz="217719"/>
            <a:r>
              <a:rPr lang="es-AR" sz="1400" b="1" spc="-24">
                <a:solidFill>
                  <a:schemeClr val="tx1"/>
                </a:solidFill>
                <a:latin typeface="Roboto" panose="02000000000000000000" pitchFamily="2" charset="0"/>
                <a:ea typeface="Roboto" panose="02000000000000000000" pitchFamily="2" charset="0"/>
                <a:cs typeface="Roboto" panose="02000000000000000000" pitchFamily="2" charset="0"/>
              </a:rPr>
              <a:t>NPS</a:t>
            </a:r>
          </a:p>
        </p:txBody>
      </p:sp>
      <p:cxnSp>
        <p:nvCxnSpPr>
          <p:cNvPr id="59" name="Conector recto 58">
            <a:extLst>
              <a:ext uri="{FF2B5EF4-FFF2-40B4-BE49-F238E27FC236}">
                <a16:creationId xmlns:a16="http://schemas.microsoft.com/office/drawing/2014/main" id="{00A45117-587A-4B15-84B9-553CFE2A890F}"/>
              </a:ext>
            </a:extLst>
          </p:cNvPr>
          <p:cNvCxnSpPr>
            <a:cxnSpLocks/>
          </p:cNvCxnSpPr>
          <p:nvPr/>
        </p:nvCxnSpPr>
        <p:spPr bwMode="auto">
          <a:xfrm>
            <a:off x="6092075" y="4017705"/>
            <a:ext cx="0" cy="297557"/>
          </a:xfrm>
          <a:prstGeom prst="line">
            <a:avLst/>
          </a:prstGeom>
          <a:noFill/>
          <a:ln w="12700" cap="rnd" cmpd="sng" algn="ctr">
            <a:solidFill>
              <a:srgbClr val="FFFFFF"/>
            </a:solidFill>
            <a:prstDash val="sysDash"/>
            <a:round/>
            <a:headEnd type="none" w="med" len="med"/>
            <a:tailEnd type="none" w="med" len="med"/>
          </a:ln>
          <a:effectLst/>
        </p:spPr>
      </p:cxnSp>
      <p:sp>
        <p:nvSpPr>
          <p:cNvPr id="61" name="Abrir llave 60">
            <a:extLst>
              <a:ext uri="{FF2B5EF4-FFF2-40B4-BE49-F238E27FC236}">
                <a16:creationId xmlns:a16="http://schemas.microsoft.com/office/drawing/2014/main" id="{64E6575D-5403-F932-B250-68BAB2B4F857}"/>
              </a:ext>
            </a:extLst>
          </p:cNvPr>
          <p:cNvSpPr/>
          <p:nvPr/>
        </p:nvSpPr>
        <p:spPr>
          <a:xfrm rot="5400000">
            <a:off x="5380822" y="1523353"/>
            <a:ext cx="109587" cy="4794096"/>
          </a:xfrm>
          <a:prstGeom prst="leftBrace">
            <a:avLst>
              <a:gd name="adj1" fmla="val 53620"/>
              <a:gd name="adj2" fmla="val 50000"/>
            </a:avLst>
          </a:prstGeom>
          <a:ln w="13970" cap="rnd">
            <a:solidFill>
              <a:srgbClr val="FFFFFF"/>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Gráfico 66">
            <a:extLst>
              <a:ext uri="{FF2B5EF4-FFF2-40B4-BE49-F238E27FC236}">
                <a16:creationId xmlns:a16="http://schemas.microsoft.com/office/drawing/2014/main" id="{EA19B4B3-307F-A2A9-CDAA-D812E6FEF4F7}"/>
              </a:ext>
            </a:extLst>
          </p:cNvPr>
          <p:cNvSpPr/>
          <p:nvPr/>
        </p:nvSpPr>
        <p:spPr>
          <a:xfrm>
            <a:off x="6299278" y="4009450"/>
            <a:ext cx="331648" cy="294799"/>
          </a:xfrm>
          <a:custGeom>
            <a:avLst/>
            <a:gdLst>
              <a:gd name="connsiteX0" fmla="*/ 5181600 w 5486400"/>
              <a:gd name="connsiteY0" fmla="*/ 0 h 4876800"/>
              <a:gd name="connsiteX1" fmla="*/ 5486400 w 5486400"/>
              <a:gd name="connsiteY1" fmla="*/ 304800 h 4876800"/>
              <a:gd name="connsiteX2" fmla="*/ 5486400 w 5486400"/>
              <a:gd name="connsiteY2" fmla="*/ 4572000 h 4876800"/>
              <a:gd name="connsiteX3" fmla="*/ 5181600 w 5486400"/>
              <a:gd name="connsiteY3" fmla="*/ 4876800 h 4876800"/>
              <a:gd name="connsiteX4" fmla="*/ 4876800 w 5486400"/>
              <a:gd name="connsiteY4" fmla="*/ 4572000 h 4876800"/>
              <a:gd name="connsiteX5" fmla="*/ 4876800 w 5486400"/>
              <a:gd name="connsiteY5" fmla="*/ 304800 h 4876800"/>
              <a:gd name="connsiteX6" fmla="*/ 5181600 w 5486400"/>
              <a:gd name="connsiteY6" fmla="*/ 0 h 4876800"/>
              <a:gd name="connsiteX7" fmla="*/ 3962400 w 5486400"/>
              <a:gd name="connsiteY7" fmla="*/ 914400 h 4876800"/>
              <a:gd name="connsiteX8" fmla="*/ 4267200 w 5486400"/>
              <a:gd name="connsiteY8" fmla="*/ 1219200 h 4876800"/>
              <a:gd name="connsiteX9" fmla="*/ 4267200 w 5486400"/>
              <a:gd name="connsiteY9" fmla="*/ 4572000 h 4876800"/>
              <a:gd name="connsiteX10" fmla="*/ 3962400 w 5486400"/>
              <a:gd name="connsiteY10" fmla="*/ 4876800 h 4876800"/>
              <a:gd name="connsiteX11" fmla="*/ 3657600 w 5486400"/>
              <a:gd name="connsiteY11" fmla="*/ 4572000 h 4876800"/>
              <a:gd name="connsiteX12" fmla="*/ 3657600 w 5486400"/>
              <a:gd name="connsiteY12" fmla="*/ 1219200 h 4876800"/>
              <a:gd name="connsiteX13" fmla="*/ 3962400 w 5486400"/>
              <a:gd name="connsiteY13" fmla="*/ 914400 h 4876800"/>
              <a:gd name="connsiteX14" fmla="*/ 3048000 w 5486400"/>
              <a:gd name="connsiteY14" fmla="*/ 2133600 h 4876800"/>
              <a:gd name="connsiteX15" fmla="*/ 3048000 w 5486400"/>
              <a:gd name="connsiteY15" fmla="*/ 4572000 h 4876800"/>
              <a:gd name="connsiteX16" fmla="*/ 2743200 w 5486400"/>
              <a:gd name="connsiteY16" fmla="*/ 4876800 h 4876800"/>
              <a:gd name="connsiteX17" fmla="*/ 2438400 w 5486400"/>
              <a:gd name="connsiteY17" fmla="*/ 4572000 h 4876800"/>
              <a:gd name="connsiteX18" fmla="*/ 2438400 w 5486400"/>
              <a:gd name="connsiteY18" fmla="*/ 2133600 h 4876800"/>
              <a:gd name="connsiteX19" fmla="*/ 2743200 w 5486400"/>
              <a:gd name="connsiteY19" fmla="*/ 1828800 h 4876800"/>
              <a:gd name="connsiteX20" fmla="*/ 3048000 w 5486400"/>
              <a:gd name="connsiteY20" fmla="*/ 2133600 h 4876800"/>
              <a:gd name="connsiteX21" fmla="*/ 1524000 w 5486400"/>
              <a:gd name="connsiteY21" fmla="*/ 2743200 h 4876800"/>
              <a:gd name="connsiteX22" fmla="*/ 1828800 w 5486400"/>
              <a:gd name="connsiteY22" fmla="*/ 3048000 h 4876800"/>
              <a:gd name="connsiteX23" fmla="*/ 1828800 w 5486400"/>
              <a:gd name="connsiteY23" fmla="*/ 4572000 h 4876800"/>
              <a:gd name="connsiteX24" fmla="*/ 1524000 w 5486400"/>
              <a:gd name="connsiteY24" fmla="*/ 4876800 h 4876800"/>
              <a:gd name="connsiteX25" fmla="*/ 1219200 w 5486400"/>
              <a:gd name="connsiteY25" fmla="*/ 4572000 h 4876800"/>
              <a:gd name="connsiteX26" fmla="*/ 1219200 w 5486400"/>
              <a:gd name="connsiteY26" fmla="*/ 3048000 h 4876800"/>
              <a:gd name="connsiteX27" fmla="*/ 1524000 w 5486400"/>
              <a:gd name="connsiteY27" fmla="*/ 2743200 h 4876800"/>
              <a:gd name="connsiteX28" fmla="*/ 609600 w 5486400"/>
              <a:gd name="connsiteY28" fmla="*/ 3962400 h 4876800"/>
              <a:gd name="connsiteX29" fmla="*/ 609600 w 5486400"/>
              <a:gd name="connsiteY29" fmla="*/ 4572000 h 4876800"/>
              <a:gd name="connsiteX30" fmla="*/ 304800 w 5486400"/>
              <a:gd name="connsiteY30" fmla="*/ 4876800 h 4876800"/>
              <a:gd name="connsiteX31" fmla="*/ 0 w 5486400"/>
              <a:gd name="connsiteY31" fmla="*/ 4572000 h 4876800"/>
              <a:gd name="connsiteX32" fmla="*/ 0 w 5486400"/>
              <a:gd name="connsiteY32" fmla="*/ 3962400 h 4876800"/>
              <a:gd name="connsiteX33" fmla="*/ 304800 w 5486400"/>
              <a:gd name="connsiteY33" fmla="*/ 3657600 h 4876800"/>
              <a:gd name="connsiteX34" fmla="*/ 609600 w 5486400"/>
              <a:gd name="connsiteY34" fmla="*/ 3962400 h 487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486400" h="4876800">
                <a:moveTo>
                  <a:pt x="5181600" y="0"/>
                </a:moveTo>
                <a:cubicBezTo>
                  <a:pt x="5350193" y="0"/>
                  <a:pt x="5486400" y="136208"/>
                  <a:pt x="5486400" y="304800"/>
                </a:cubicBezTo>
                <a:lnTo>
                  <a:pt x="5486400" y="4572000"/>
                </a:lnTo>
                <a:cubicBezTo>
                  <a:pt x="5486400" y="4740593"/>
                  <a:pt x="5350193" y="4876800"/>
                  <a:pt x="5181600" y="4876800"/>
                </a:cubicBezTo>
                <a:cubicBezTo>
                  <a:pt x="5013008" y="4876800"/>
                  <a:pt x="4876800" y="4740593"/>
                  <a:pt x="4876800" y="4572000"/>
                </a:cubicBezTo>
                <a:lnTo>
                  <a:pt x="4876800" y="304800"/>
                </a:lnTo>
                <a:cubicBezTo>
                  <a:pt x="4876800" y="136208"/>
                  <a:pt x="5013008" y="0"/>
                  <a:pt x="5181600" y="0"/>
                </a:cubicBezTo>
                <a:close/>
                <a:moveTo>
                  <a:pt x="3962400" y="914400"/>
                </a:moveTo>
                <a:cubicBezTo>
                  <a:pt x="4130993" y="914400"/>
                  <a:pt x="4267200" y="1050608"/>
                  <a:pt x="4267200" y="1219200"/>
                </a:cubicBezTo>
                <a:lnTo>
                  <a:pt x="4267200" y="4572000"/>
                </a:lnTo>
                <a:cubicBezTo>
                  <a:pt x="4267200" y="4740593"/>
                  <a:pt x="4130993" y="4876800"/>
                  <a:pt x="3962400" y="4876800"/>
                </a:cubicBezTo>
                <a:cubicBezTo>
                  <a:pt x="3793808" y="4876800"/>
                  <a:pt x="3657600" y="4740593"/>
                  <a:pt x="3657600" y="4572000"/>
                </a:cubicBezTo>
                <a:lnTo>
                  <a:pt x="3657600" y="1219200"/>
                </a:lnTo>
                <a:cubicBezTo>
                  <a:pt x="3657600" y="1050608"/>
                  <a:pt x="3793808" y="914400"/>
                  <a:pt x="3962400" y="914400"/>
                </a:cubicBezTo>
                <a:close/>
                <a:moveTo>
                  <a:pt x="3048000" y="2133600"/>
                </a:moveTo>
                <a:lnTo>
                  <a:pt x="3048000" y="4572000"/>
                </a:lnTo>
                <a:cubicBezTo>
                  <a:pt x="3048000" y="4740593"/>
                  <a:pt x="2911793" y="4876800"/>
                  <a:pt x="2743200" y="4876800"/>
                </a:cubicBezTo>
                <a:cubicBezTo>
                  <a:pt x="2574608" y="4876800"/>
                  <a:pt x="2438400" y="4740593"/>
                  <a:pt x="2438400" y="4572000"/>
                </a:cubicBezTo>
                <a:lnTo>
                  <a:pt x="2438400" y="2133600"/>
                </a:lnTo>
                <a:cubicBezTo>
                  <a:pt x="2438400" y="1965008"/>
                  <a:pt x="2574608" y="1828800"/>
                  <a:pt x="2743200" y="1828800"/>
                </a:cubicBezTo>
                <a:cubicBezTo>
                  <a:pt x="2911793" y="1828800"/>
                  <a:pt x="3048000" y="1965008"/>
                  <a:pt x="3048000" y="2133600"/>
                </a:cubicBezTo>
                <a:close/>
                <a:moveTo>
                  <a:pt x="1524000" y="2743200"/>
                </a:moveTo>
                <a:cubicBezTo>
                  <a:pt x="1692593" y="2743200"/>
                  <a:pt x="1828800" y="2879408"/>
                  <a:pt x="1828800" y="3048000"/>
                </a:cubicBezTo>
                <a:lnTo>
                  <a:pt x="1828800" y="4572000"/>
                </a:lnTo>
                <a:cubicBezTo>
                  <a:pt x="1828800" y="4740593"/>
                  <a:pt x="1692593" y="4876800"/>
                  <a:pt x="1524000" y="4876800"/>
                </a:cubicBezTo>
                <a:cubicBezTo>
                  <a:pt x="1355408" y="4876800"/>
                  <a:pt x="1219200" y="4740593"/>
                  <a:pt x="1219200" y="4572000"/>
                </a:cubicBezTo>
                <a:lnTo>
                  <a:pt x="1219200" y="3048000"/>
                </a:lnTo>
                <a:cubicBezTo>
                  <a:pt x="1219200" y="2879408"/>
                  <a:pt x="1355408" y="2743200"/>
                  <a:pt x="1524000" y="2743200"/>
                </a:cubicBezTo>
                <a:close/>
                <a:moveTo>
                  <a:pt x="609600" y="3962400"/>
                </a:moveTo>
                <a:lnTo>
                  <a:pt x="609600" y="4572000"/>
                </a:lnTo>
                <a:cubicBezTo>
                  <a:pt x="609600" y="4740593"/>
                  <a:pt x="473392" y="4876800"/>
                  <a:pt x="304800" y="4876800"/>
                </a:cubicBezTo>
                <a:cubicBezTo>
                  <a:pt x="136208" y="4876800"/>
                  <a:pt x="0" y="4740593"/>
                  <a:pt x="0" y="4572000"/>
                </a:cubicBezTo>
                <a:lnTo>
                  <a:pt x="0" y="3962400"/>
                </a:lnTo>
                <a:cubicBezTo>
                  <a:pt x="0" y="3793808"/>
                  <a:pt x="136208" y="3657600"/>
                  <a:pt x="304800" y="3657600"/>
                </a:cubicBezTo>
                <a:cubicBezTo>
                  <a:pt x="473392" y="3657600"/>
                  <a:pt x="609600" y="3793808"/>
                  <a:pt x="609600" y="3962400"/>
                </a:cubicBezTo>
                <a:close/>
              </a:path>
            </a:pathLst>
          </a:custGeom>
          <a:solidFill>
            <a:srgbClr val="000000"/>
          </a:solidFill>
          <a:ln w="9525" cap="flat">
            <a:noFill/>
            <a:prstDash val="solid"/>
            <a:miter/>
          </a:ln>
        </p:spPr>
        <p:txBody>
          <a:bodyPr rtlCol="0" anchor="ctr"/>
          <a:lstStyle/>
          <a:p>
            <a:endParaRPr lang="en-US"/>
          </a:p>
        </p:txBody>
      </p:sp>
      <p:sp>
        <p:nvSpPr>
          <p:cNvPr id="69" name="CuadroTexto 23">
            <a:extLst>
              <a:ext uri="{FF2B5EF4-FFF2-40B4-BE49-F238E27FC236}">
                <a16:creationId xmlns:a16="http://schemas.microsoft.com/office/drawing/2014/main" id="{34CF62C0-DB4F-E69F-FE16-3C91ACC81CFE}"/>
              </a:ext>
            </a:extLst>
          </p:cNvPr>
          <p:cNvSpPr txBox="1"/>
          <p:nvPr/>
        </p:nvSpPr>
        <p:spPr>
          <a:xfrm>
            <a:off x="7233735" y="4045958"/>
            <a:ext cx="524246" cy="269304"/>
          </a:xfrm>
          <a:prstGeom prst="rect">
            <a:avLst/>
          </a:prstGeom>
          <a:noFill/>
        </p:spPr>
        <p:txBody>
          <a:bodyPr wrap="none" lIns="0" tIns="0" rIns="0" bIns="0" rtlCol="0">
            <a:spAutoFit/>
          </a:bodyPr>
          <a:lstStyle/>
          <a:p>
            <a:pPr defTabSz="217719">
              <a:spcBef>
                <a:spcPts val="0"/>
              </a:spcBef>
            </a:pPr>
            <a:r>
              <a:rPr lang="es-AR" sz="1050" spc="-24">
                <a:solidFill>
                  <a:schemeClr val="tx1"/>
                </a:solidFill>
                <a:latin typeface="Roboto Medium" panose="02000000000000000000" pitchFamily="2" charset="0"/>
                <a:ea typeface="Roboto Medium" panose="02000000000000000000" pitchFamily="2" charset="0"/>
              </a:rPr>
              <a:t>15x</a:t>
            </a:r>
          </a:p>
          <a:p>
            <a:pPr defTabSz="217719">
              <a:spcBef>
                <a:spcPts val="0"/>
              </a:spcBef>
            </a:pPr>
            <a:r>
              <a:rPr lang="es-AR" sz="700" spc="-24">
                <a:solidFill>
                  <a:schemeClr val="tx1"/>
                </a:solidFill>
                <a:latin typeface="Roboto" panose="02000000000000000000" pitchFamily="2" charset="0"/>
                <a:ea typeface="Roboto" panose="02000000000000000000" pitchFamily="2" charset="0"/>
              </a:rPr>
              <a:t>vs. Legacy HD</a:t>
            </a:r>
          </a:p>
        </p:txBody>
      </p:sp>
      <p:sp>
        <p:nvSpPr>
          <p:cNvPr id="70" name="CuadroTexto 23">
            <a:extLst>
              <a:ext uri="{FF2B5EF4-FFF2-40B4-BE49-F238E27FC236}">
                <a16:creationId xmlns:a16="http://schemas.microsoft.com/office/drawing/2014/main" id="{4823A268-E470-7194-D11F-28752725F530}"/>
              </a:ext>
            </a:extLst>
          </p:cNvPr>
          <p:cNvSpPr txBox="1"/>
          <p:nvPr/>
        </p:nvSpPr>
        <p:spPr>
          <a:xfrm>
            <a:off x="5210045" y="4045958"/>
            <a:ext cx="713144" cy="269304"/>
          </a:xfrm>
          <a:prstGeom prst="rect">
            <a:avLst/>
          </a:prstGeom>
          <a:noFill/>
        </p:spPr>
        <p:txBody>
          <a:bodyPr wrap="none" lIns="0" tIns="0" rIns="0" bIns="0" rtlCol="0">
            <a:spAutoFit/>
          </a:bodyPr>
          <a:lstStyle/>
          <a:p>
            <a:pPr defTabSz="217719">
              <a:spcBef>
                <a:spcPts val="0"/>
              </a:spcBef>
            </a:pPr>
            <a:r>
              <a:rPr lang="es-AR" sz="1050" spc="-24">
                <a:solidFill>
                  <a:schemeClr val="tx1"/>
                </a:solidFill>
                <a:latin typeface="Roboto Medium" panose="02000000000000000000" pitchFamily="2" charset="0"/>
                <a:ea typeface="Roboto Medium" panose="02000000000000000000" pitchFamily="2" charset="0"/>
              </a:rPr>
              <a:t>Greater NPS</a:t>
            </a:r>
          </a:p>
          <a:p>
            <a:pPr defTabSz="217719">
              <a:spcBef>
                <a:spcPts val="0"/>
              </a:spcBef>
            </a:pPr>
            <a:r>
              <a:rPr lang="es-AR" sz="700" spc="-24">
                <a:solidFill>
                  <a:schemeClr val="tx1"/>
                </a:solidFill>
                <a:latin typeface="Roboto" panose="02000000000000000000" pitchFamily="2" charset="0"/>
                <a:ea typeface="Roboto" panose="02000000000000000000" pitchFamily="2" charset="0"/>
              </a:rPr>
              <a:t>vs. Legacy HD</a:t>
            </a:r>
          </a:p>
        </p:txBody>
      </p:sp>
      <p:grpSp>
        <p:nvGrpSpPr>
          <p:cNvPr id="62" name="Grupo 61">
            <a:extLst>
              <a:ext uri="{FF2B5EF4-FFF2-40B4-BE49-F238E27FC236}">
                <a16:creationId xmlns:a16="http://schemas.microsoft.com/office/drawing/2014/main" id="{D0F904EF-F63C-CAB8-A602-7503538E9B02}"/>
              </a:ext>
            </a:extLst>
          </p:cNvPr>
          <p:cNvGrpSpPr/>
          <p:nvPr/>
        </p:nvGrpSpPr>
        <p:grpSpPr>
          <a:xfrm>
            <a:off x="4894127" y="4011584"/>
            <a:ext cx="165454" cy="292666"/>
            <a:chOff x="4976769" y="4011583"/>
            <a:chExt cx="165454" cy="292666"/>
          </a:xfrm>
        </p:grpSpPr>
        <p:pic>
          <p:nvPicPr>
            <p:cNvPr id="64" name="Gráfico 63">
              <a:extLst>
                <a:ext uri="{FF2B5EF4-FFF2-40B4-BE49-F238E27FC236}">
                  <a16:creationId xmlns:a16="http://schemas.microsoft.com/office/drawing/2014/main" id="{59E0451E-094D-757E-9AFF-D261FAA7E6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6769" y="4011583"/>
              <a:ext cx="165454" cy="165454"/>
            </a:xfrm>
            <a:prstGeom prst="rect">
              <a:avLst/>
            </a:prstGeom>
          </p:spPr>
        </p:pic>
        <p:sp>
          <p:nvSpPr>
            <p:cNvPr id="77" name="Gráfico 75">
              <a:extLst>
                <a:ext uri="{FF2B5EF4-FFF2-40B4-BE49-F238E27FC236}">
                  <a16:creationId xmlns:a16="http://schemas.microsoft.com/office/drawing/2014/main" id="{9220D785-476C-12DF-7E6F-A058577787BC}"/>
                </a:ext>
              </a:extLst>
            </p:cNvPr>
            <p:cNvSpPr/>
            <p:nvPr/>
          </p:nvSpPr>
          <p:spPr>
            <a:xfrm>
              <a:off x="5010680" y="4213428"/>
              <a:ext cx="105911" cy="90821"/>
            </a:xfrm>
            <a:custGeom>
              <a:avLst/>
              <a:gdLst>
                <a:gd name="connsiteX0" fmla="*/ 4177665 w 4266961"/>
                <a:gd name="connsiteY0" fmla="*/ 2044779 h 3659028"/>
                <a:gd name="connsiteX1" fmla="*/ 4177665 w 4266961"/>
                <a:gd name="connsiteY1" fmla="*/ 1613297 h 3659028"/>
                <a:gd name="connsiteX2" fmla="*/ 2653665 w 4266961"/>
                <a:gd name="connsiteY2" fmla="*/ 89297 h 3659028"/>
                <a:gd name="connsiteX3" fmla="*/ 2222183 w 4266961"/>
                <a:gd name="connsiteY3" fmla="*/ 89297 h 3659028"/>
                <a:gd name="connsiteX4" fmla="*/ 2222183 w 4266961"/>
                <a:gd name="connsiteY4" fmla="*/ 520779 h 3659028"/>
                <a:gd name="connsiteX5" fmla="*/ 3227070 w 4266961"/>
                <a:gd name="connsiteY5" fmla="*/ 1524714 h 3659028"/>
                <a:gd name="connsiteX6" fmla="*/ 304800 w 4266961"/>
                <a:gd name="connsiteY6" fmla="*/ 1524714 h 3659028"/>
                <a:gd name="connsiteX7" fmla="*/ 0 w 4266961"/>
                <a:gd name="connsiteY7" fmla="*/ 1829514 h 3659028"/>
                <a:gd name="connsiteX8" fmla="*/ 304800 w 4266961"/>
                <a:gd name="connsiteY8" fmla="*/ 2134314 h 3659028"/>
                <a:gd name="connsiteX9" fmla="*/ 3226118 w 4266961"/>
                <a:gd name="connsiteY9" fmla="*/ 2134314 h 3659028"/>
                <a:gd name="connsiteX10" fmla="*/ 2223135 w 4266961"/>
                <a:gd name="connsiteY10" fmla="*/ 3138249 h 3659028"/>
                <a:gd name="connsiteX11" fmla="*/ 2223135 w 4266961"/>
                <a:gd name="connsiteY11" fmla="*/ 3569732 h 3659028"/>
                <a:gd name="connsiteX12" fmla="*/ 2654618 w 4266961"/>
                <a:gd name="connsiteY12" fmla="*/ 3569732 h 3659028"/>
                <a:gd name="connsiteX13" fmla="*/ 4178618 w 4266961"/>
                <a:gd name="connsiteY13" fmla="*/ 2045732 h 365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66961" h="3659028">
                  <a:moveTo>
                    <a:pt x="4177665" y="2044779"/>
                  </a:moveTo>
                  <a:cubicBezTo>
                    <a:pt x="4296728" y="1925717"/>
                    <a:pt x="4296728" y="1732359"/>
                    <a:pt x="4177665" y="1613297"/>
                  </a:cubicBezTo>
                  <a:lnTo>
                    <a:pt x="2653665" y="89297"/>
                  </a:lnTo>
                  <a:cubicBezTo>
                    <a:pt x="2534603" y="-29766"/>
                    <a:pt x="2341245" y="-29766"/>
                    <a:pt x="2222183" y="89297"/>
                  </a:cubicBezTo>
                  <a:cubicBezTo>
                    <a:pt x="2103120" y="208359"/>
                    <a:pt x="2103120" y="401717"/>
                    <a:pt x="2222183" y="520779"/>
                  </a:cubicBezTo>
                  <a:lnTo>
                    <a:pt x="3227070" y="1524714"/>
                  </a:lnTo>
                  <a:lnTo>
                    <a:pt x="304800" y="1524714"/>
                  </a:lnTo>
                  <a:cubicBezTo>
                    <a:pt x="136208" y="1524714"/>
                    <a:pt x="0" y="1660922"/>
                    <a:pt x="0" y="1829514"/>
                  </a:cubicBezTo>
                  <a:cubicBezTo>
                    <a:pt x="0" y="1998107"/>
                    <a:pt x="136208" y="2134314"/>
                    <a:pt x="304800" y="2134314"/>
                  </a:cubicBezTo>
                  <a:lnTo>
                    <a:pt x="3226118" y="2134314"/>
                  </a:lnTo>
                  <a:lnTo>
                    <a:pt x="2223135" y="3138249"/>
                  </a:lnTo>
                  <a:cubicBezTo>
                    <a:pt x="2104073" y="3257312"/>
                    <a:pt x="2104073" y="3450670"/>
                    <a:pt x="2223135" y="3569732"/>
                  </a:cubicBezTo>
                  <a:cubicBezTo>
                    <a:pt x="2342198" y="3688795"/>
                    <a:pt x="2535555" y="3688795"/>
                    <a:pt x="2654618" y="3569732"/>
                  </a:cubicBezTo>
                  <a:lnTo>
                    <a:pt x="4178618" y="2045732"/>
                  </a:lnTo>
                  <a:close/>
                </a:path>
              </a:pathLst>
            </a:custGeom>
            <a:solidFill>
              <a:srgbClr val="000000"/>
            </a:solidFill>
            <a:ln w="9525" cap="flat">
              <a:noFill/>
              <a:prstDash val="solid"/>
              <a:miter/>
            </a:ln>
          </p:spPr>
          <p:txBody>
            <a:bodyPr rtlCol="0" anchor="ctr"/>
            <a:lstStyle/>
            <a:p>
              <a:endParaRPr lang="en-US"/>
            </a:p>
          </p:txBody>
        </p:sp>
      </p:grpSp>
      <p:sp>
        <p:nvSpPr>
          <p:cNvPr id="79" name="Title 1">
            <a:extLst>
              <a:ext uri="{FF2B5EF4-FFF2-40B4-BE49-F238E27FC236}">
                <a16:creationId xmlns:a16="http://schemas.microsoft.com/office/drawing/2014/main" id="{7D59FB8D-69C6-4587-2BB2-3A313511AC9B}"/>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80" name="Title 1">
            <a:extLst>
              <a:ext uri="{FF2B5EF4-FFF2-40B4-BE49-F238E27FC236}">
                <a16:creationId xmlns:a16="http://schemas.microsoft.com/office/drawing/2014/main" id="{C13CCB4B-0130-21EF-170B-ED351A3BED0E}"/>
              </a:ext>
            </a:extLst>
          </p:cNvPr>
          <p:cNvSpPr txBox="1">
            <a:spLocks/>
          </p:cNvSpPr>
          <p:nvPr/>
        </p:nvSpPr>
        <p:spPr>
          <a:xfrm>
            <a:off x="612000" y="1510693"/>
            <a:ext cx="5413315"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latin typeface="Pulso Light" pitchFamily="2" charset="0"/>
              </a:rPr>
              <a:t>Transforming the video business into an entertainment platform</a:t>
            </a:r>
          </a:p>
        </p:txBody>
      </p:sp>
      <p:grpSp>
        <p:nvGrpSpPr>
          <p:cNvPr id="14" name="Grupo 13">
            <a:extLst>
              <a:ext uri="{FF2B5EF4-FFF2-40B4-BE49-F238E27FC236}">
                <a16:creationId xmlns:a16="http://schemas.microsoft.com/office/drawing/2014/main" id="{75912C5A-FAEB-2613-AE62-E86C9551C69E}"/>
              </a:ext>
            </a:extLst>
          </p:cNvPr>
          <p:cNvGrpSpPr/>
          <p:nvPr/>
        </p:nvGrpSpPr>
        <p:grpSpPr>
          <a:xfrm rot="380634">
            <a:off x="7347481" y="1570435"/>
            <a:ext cx="883318" cy="883318"/>
            <a:chOff x="3893864" y="182203"/>
            <a:chExt cx="883318" cy="883318"/>
          </a:xfrm>
        </p:grpSpPr>
        <p:sp>
          <p:nvSpPr>
            <p:cNvPr id="21" name="Elipse 20">
              <a:extLst>
                <a:ext uri="{FF2B5EF4-FFF2-40B4-BE49-F238E27FC236}">
                  <a16:creationId xmlns:a16="http://schemas.microsoft.com/office/drawing/2014/main" id="{9ED12241-8242-B447-E156-F689CE475A5A}"/>
                </a:ext>
              </a:extLst>
            </p:cNvPr>
            <p:cNvSpPr/>
            <p:nvPr/>
          </p:nvSpPr>
          <p:spPr>
            <a:xfrm>
              <a:off x="3893864" y="182203"/>
              <a:ext cx="883318" cy="883318"/>
            </a:xfrm>
            <a:prstGeom prst="ellipse">
              <a:avLst/>
            </a:prstGeom>
            <a:solidFill>
              <a:schemeClr val="tx1"/>
            </a:solidFill>
            <a:ln w="38100" cap="rnd" cmpd="sng">
              <a:noFill/>
              <a:prstDash val="solid"/>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22" name="Grupo 21">
              <a:extLst>
                <a:ext uri="{FF2B5EF4-FFF2-40B4-BE49-F238E27FC236}">
                  <a16:creationId xmlns:a16="http://schemas.microsoft.com/office/drawing/2014/main" id="{0A311C10-A2B3-7BF5-92C5-E7EF09409086}"/>
                </a:ext>
              </a:extLst>
            </p:cNvPr>
            <p:cNvGrpSpPr/>
            <p:nvPr/>
          </p:nvGrpSpPr>
          <p:grpSpPr>
            <a:xfrm>
              <a:off x="3919927" y="208266"/>
              <a:ext cx="831191" cy="831191"/>
              <a:chOff x="5127878" y="229727"/>
              <a:chExt cx="965990" cy="965990"/>
            </a:xfrm>
          </p:grpSpPr>
          <p:sp>
            <p:nvSpPr>
              <p:cNvPr id="35" name="Elipse 34">
                <a:extLst>
                  <a:ext uri="{FF2B5EF4-FFF2-40B4-BE49-F238E27FC236}">
                    <a16:creationId xmlns:a16="http://schemas.microsoft.com/office/drawing/2014/main" id="{02381E0E-C302-AB71-0D51-AB3A48497213}"/>
                  </a:ext>
                </a:extLst>
              </p:cNvPr>
              <p:cNvSpPr/>
              <p:nvPr/>
            </p:nvSpPr>
            <p:spPr>
              <a:xfrm>
                <a:off x="5127878" y="229727"/>
                <a:ext cx="965990" cy="965990"/>
              </a:xfrm>
              <a:prstGeom prst="ellipse">
                <a:avLst/>
              </a:prstGeom>
              <a:noFill/>
              <a:ln w="12700" cap="rnd" cmpd="sng">
                <a:solidFill>
                  <a:srgbClr val="FFFFFF"/>
                </a:solidFill>
                <a:prstDash val="sysDot"/>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49" name="Elipse 48">
                <a:extLst>
                  <a:ext uri="{FF2B5EF4-FFF2-40B4-BE49-F238E27FC236}">
                    <a16:creationId xmlns:a16="http://schemas.microsoft.com/office/drawing/2014/main" id="{F052A70E-74FD-E786-EB20-33B326074043}"/>
                  </a:ext>
                </a:extLst>
              </p:cNvPr>
              <p:cNvSpPr/>
              <p:nvPr/>
            </p:nvSpPr>
            <p:spPr>
              <a:xfrm>
                <a:off x="5151022" y="252871"/>
                <a:ext cx="919702" cy="919702"/>
              </a:xfrm>
              <a:prstGeom prst="ellipse">
                <a:avLst/>
              </a:prstGeom>
              <a:noFill/>
              <a:ln w="12700" cap="rnd" cmpd="sng">
                <a:solidFill>
                  <a:srgbClr val="FFFFFF"/>
                </a:solidFill>
                <a:prstDash val="sysDot"/>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grpSp>
          <p:nvGrpSpPr>
            <p:cNvPr id="23" name="Gráfico 42">
              <a:extLst>
                <a:ext uri="{FF2B5EF4-FFF2-40B4-BE49-F238E27FC236}">
                  <a16:creationId xmlns:a16="http://schemas.microsoft.com/office/drawing/2014/main" id="{AC5340C5-6CFC-C674-2868-DFF8508A8531}"/>
                </a:ext>
              </a:extLst>
            </p:cNvPr>
            <p:cNvGrpSpPr/>
            <p:nvPr/>
          </p:nvGrpSpPr>
          <p:grpSpPr>
            <a:xfrm>
              <a:off x="4134728" y="398742"/>
              <a:ext cx="401588" cy="148368"/>
              <a:chOff x="3434914" y="2049780"/>
              <a:chExt cx="2271321" cy="839152"/>
            </a:xfrm>
            <a:solidFill>
              <a:srgbClr val="00DCAA"/>
            </a:solidFill>
          </p:grpSpPr>
          <p:sp>
            <p:nvSpPr>
              <p:cNvPr id="25" name="Forma libre 24">
                <a:extLst>
                  <a:ext uri="{FF2B5EF4-FFF2-40B4-BE49-F238E27FC236}">
                    <a16:creationId xmlns:a16="http://schemas.microsoft.com/office/drawing/2014/main" id="{2BD91A07-08D1-295F-BB02-0E85BF489231}"/>
                  </a:ext>
                </a:extLst>
              </p:cNvPr>
              <p:cNvSpPr/>
              <p:nvPr/>
            </p:nvSpPr>
            <p:spPr>
              <a:xfrm>
                <a:off x="4113175" y="2254567"/>
                <a:ext cx="632664" cy="634365"/>
              </a:xfrm>
              <a:custGeom>
                <a:avLst/>
                <a:gdLst>
                  <a:gd name="connsiteX0" fmla="*/ 316332 w 632664"/>
                  <a:gd name="connsiteY0" fmla="*/ 0 h 634365"/>
                  <a:gd name="connsiteX1" fmla="*/ 0 w 632664"/>
                  <a:gd name="connsiteY1" fmla="*/ 317183 h 634365"/>
                  <a:gd name="connsiteX2" fmla="*/ 316332 w 632664"/>
                  <a:gd name="connsiteY2" fmla="*/ 634365 h 634365"/>
                  <a:gd name="connsiteX3" fmla="*/ 632664 w 632664"/>
                  <a:gd name="connsiteY3" fmla="*/ 317183 h 634365"/>
                  <a:gd name="connsiteX4" fmla="*/ 316332 w 632664"/>
                  <a:gd name="connsiteY4" fmla="*/ 0 h 634365"/>
                  <a:gd name="connsiteX5" fmla="*/ 316332 w 632664"/>
                  <a:gd name="connsiteY5" fmla="*/ 508635 h 634365"/>
                  <a:gd name="connsiteX6" fmla="*/ 125393 w 632664"/>
                  <a:gd name="connsiteY6" fmla="*/ 317183 h 634365"/>
                  <a:gd name="connsiteX7" fmla="*/ 316332 w 632664"/>
                  <a:gd name="connsiteY7" fmla="*/ 125730 h 634365"/>
                  <a:gd name="connsiteX8" fmla="*/ 507271 w 632664"/>
                  <a:gd name="connsiteY8" fmla="*/ 317183 h 634365"/>
                  <a:gd name="connsiteX9" fmla="*/ 316332 w 632664"/>
                  <a:gd name="connsiteY9" fmla="*/ 508635 h 63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664" h="634365">
                    <a:moveTo>
                      <a:pt x="316332" y="0"/>
                    </a:moveTo>
                    <a:cubicBezTo>
                      <a:pt x="141542" y="0"/>
                      <a:pt x="0" y="142875"/>
                      <a:pt x="0" y="317183"/>
                    </a:cubicBezTo>
                    <a:cubicBezTo>
                      <a:pt x="0" y="492443"/>
                      <a:pt x="142492" y="634365"/>
                      <a:pt x="316332" y="634365"/>
                    </a:cubicBezTo>
                    <a:cubicBezTo>
                      <a:pt x="491122" y="634365"/>
                      <a:pt x="632664" y="491490"/>
                      <a:pt x="632664" y="317183"/>
                    </a:cubicBezTo>
                    <a:cubicBezTo>
                      <a:pt x="632664" y="141923"/>
                      <a:pt x="490172" y="0"/>
                      <a:pt x="316332" y="0"/>
                    </a:cubicBezTo>
                    <a:close/>
                    <a:moveTo>
                      <a:pt x="316332" y="508635"/>
                    </a:moveTo>
                    <a:cubicBezTo>
                      <a:pt x="210888" y="508635"/>
                      <a:pt x="125393" y="422910"/>
                      <a:pt x="125393" y="317183"/>
                    </a:cubicBezTo>
                    <a:cubicBezTo>
                      <a:pt x="125393" y="211455"/>
                      <a:pt x="210888" y="125730"/>
                      <a:pt x="316332" y="125730"/>
                    </a:cubicBezTo>
                    <a:cubicBezTo>
                      <a:pt x="421776" y="125730"/>
                      <a:pt x="507271" y="211455"/>
                      <a:pt x="507271" y="317183"/>
                    </a:cubicBezTo>
                    <a:cubicBezTo>
                      <a:pt x="507271" y="422910"/>
                      <a:pt x="421776" y="508635"/>
                      <a:pt x="316332" y="508635"/>
                    </a:cubicBezTo>
                    <a:close/>
                  </a:path>
                </a:pathLst>
              </a:custGeom>
              <a:solidFill>
                <a:srgbClr val="00DCAA"/>
              </a:solidFill>
              <a:ln w="9499" cap="flat">
                <a:noFill/>
                <a:prstDash val="solid"/>
                <a:miter/>
              </a:ln>
            </p:spPr>
            <p:txBody>
              <a:bodyPr rtlCol="0" anchor="ctr"/>
              <a:lstStyle/>
              <a:p>
                <a:endParaRPr lang="en-US"/>
              </a:p>
            </p:txBody>
          </p:sp>
          <p:sp>
            <p:nvSpPr>
              <p:cNvPr id="27" name="Forma libre 26">
                <a:extLst>
                  <a:ext uri="{FF2B5EF4-FFF2-40B4-BE49-F238E27FC236}">
                    <a16:creationId xmlns:a16="http://schemas.microsoft.com/office/drawing/2014/main" id="{9C4886AB-93E5-AE54-7D25-7BA4E36D8564}"/>
                  </a:ext>
                </a:extLst>
              </p:cNvPr>
              <p:cNvSpPr/>
              <p:nvPr/>
            </p:nvSpPr>
            <p:spPr>
              <a:xfrm>
                <a:off x="3434914" y="2049780"/>
                <a:ext cx="357179" cy="823912"/>
              </a:xfrm>
              <a:custGeom>
                <a:avLst/>
                <a:gdLst>
                  <a:gd name="connsiteX0" fmla="*/ 107344 w 357179"/>
                  <a:gd name="connsiteY0" fmla="*/ 34290 h 823912"/>
                  <a:gd name="connsiteX1" fmla="*/ 70296 w 357179"/>
                  <a:gd name="connsiteY1" fmla="*/ 132397 h 823912"/>
                  <a:gd name="connsiteX2" fmla="*/ 70296 w 357179"/>
                  <a:gd name="connsiteY2" fmla="*/ 234315 h 823912"/>
                  <a:gd name="connsiteX3" fmla="*/ 0 w 357179"/>
                  <a:gd name="connsiteY3" fmla="*/ 234315 h 823912"/>
                  <a:gd name="connsiteX4" fmla="*/ 0 w 357179"/>
                  <a:gd name="connsiteY4" fmla="*/ 341947 h 823912"/>
                  <a:gd name="connsiteX5" fmla="*/ 70296 w 357179"/>
                  <a:gd name="connsiteY5" fmla="*/ 341947 h 823912"/>
                  <a:gd name="connsiteX6" fmla="*/ 70296 w 357179"/>
                  <a:gd name="connsiteY6" fmla="*/ 823912 h 823912"/>
                  <a:gd name="connsiteX7" fmla="*/ 199489 w 357179"/>
                  <a:gd name="connsiteY7" fmla="*/ 823912 h 823912"/>
                  <a:gd name="connsiteX8" fmla="*/ 199489 w 357179"/>
                  <a:gd name="connsiteY8" fmla="*/ 341947 h 823912"/>
                  <a:gd name="connsiteX9" fmla="*/ 328681 w 357179"/>
                  <a:gd name="connsiteY9" fmla="*/ 341947 h 823912"/>
                  <a:gd name="connsiteX10" fmla="*/ 328681 w 357179"/>
                  <a:gd name="connsiteY10" fmla="*/ 234315 h 823912"/>
                  <a:gd name="connsiteX11" fmla="*/ 198539 w 357179"/>
                  <a:gd name="connsiteY11" fmla="*/ 234315 h 823912"/>
                  <a:gd name="connsiteX12" fmla="*/ 198539 w 357179"/>
                  <a:gd name="connsiteY12" fmla="*/ 132397 h 823912"/>
                  <a:gd name="connsiteX13" fmla="*/ 221337 w 357179"/>
                  <a:gd name="connsiteY13" fmla="*/ 106680 h 823912"/>
                  <a:gd name="connsiteX14" fmla="*/ 357180 w 357179"/>
                  <a:gd name="connsiteY14" fmla="*/ 106680 h 823912"/>
                  <a:gd name="connsiteX15" fmla="*/ 357180 w 357179"/>
                  <a:gd name="connsiteY15" fmla="*/ 0 h 823912"/>
                  <a:gd name="connsiteX16" fmla="*/ 206138 w 357179"/>
                  <a:gd name="connsiteY16" fmla="*/ 0 h 823912"/>
                  <a:gd name="connsiteX17" fmla="*/ 107344 w 357179"/>
                  <a:gd name="connsiteY17" fmla="*/ 34290 h 82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7179" h="823912">
                    <a:moveTo>
                      <a:pt x="107344" y="34290"/>
                    </a:moveTo>
                    <a:cubicBezTo>
                      <a:pt x="82645" y="57150"/>
                      <a:pt x="70296" y="91440"/>
                      <a:pt x="70296" y="132397"/>
                    </a:cubicBezTo>
                    <a:lnTo>
                      <a:pt x="70296" y="234315"/>
                    </a:lnTo>
                    <a:lnTo>
                      <a:pt x="0" y="234315"/>
                    </a:lnTo>
                    <a:lnTo>
                      <a:pt x="0" y="341947"/>
                    </a:lnTo>
                    <a:lnTo>
                      <a:pt x="70296" y="341947"/>
                    </a:lnTo>
                    <a:lnTo>
                      <a:pt x="70296" y="823912"/>
                    </a:lnTo>
                    <a:lnTo>
                      <a:pt x="199489" y="823912"/>
                    </a:lnTo>
                    <a:lnTo>
                      <a:pt x="199489" y="341947"/>
                    </a:lnTo>
                    <a:lnTo>
                      <a:pt x="328681" y="341947"/>
                    </a:lnTo>
                    <a:lnTo>
                      <a:pt x="328681" y="234315"/>
                    </a:lnTo>
                    <a:lnTo>
                      <a:pt x="198539" y="234315"/>
                    </a:lnTo>
                    <a:lnTo>
                      <a:pt x="198539" y="132397"/>
                    </a:lnTo>
                    <a:cubicBezTo>
                      <a:pt x="198539" y="114300"/>
                      <a:pt x="206138" y="106680"/>
                      <a:pt x="221337" y="106680"/>
                    </a:cubicBezTo>
                    <a:lnTo>
                      <a:pt x="357180" y="106680"/>
                    </a:lnTo>
                    <a:lnTo>
                      <a:pt x="357180" y="0"/>
                    </a:lnTo>
                    <a:lnTo>
                      <a:pt x="206138" y="0"/>
                    </a:lnTo>
                    <a:cubicBezTo>
                      <a:pt x="165291" y="0"/>
                      <a:pt x="131093" y="11430"/>
                      <a:pt x="107344" y="34290"/>
                    </a:cubicBezTo>
                    <a:close/>
                  </a:path>
                </a:pathLst>
              </a:custGeom>
              <a:solidFill>
                <a:srgbClr val="00DCAA"/>
              </a:solidFill>
              <a:ln w="9499" cap="flat">
                <a:noFill/>
                <a:prstDash val="solid"/>
                <a:miter/>
              </a:ln>
            </p:spPr>
            <p:txBody>
              <a:bodyPr rtlCol="0" anchor="ctr"/>
              <a:lstStyle/>
              <a:p>
                <a:endParaRPr lang="en-US"/>
              </a:p>
            </p:txBody>
          </p:sp>
          <p:sp>
            <p:nvSpPr>
              <p:cNvPr id="32" name="Forma libre 31">
                <a:extLst>
                  <a:ext uri="{FF2B5EF4-FFF2-40B4-BE49-F238E27FC236}">
                    <a16:creationId xmlns:a16="http://schemas.microsoft.com/office/drawing/2014/main" id="{BD3615F4-76E8-FE7E-492E-05DD49391161}"/>
                  </a:ext>
                </a:extLst>
              </p:cNvPr>
              <p:cNvSpPr/>
              <p:nvPr/>
            </p:nvSpPr>
            <p:spPr>
              <a:xfrm>
                <a:off x="3849090" y="2050732"/>
                <a:ext cx="231786" cy="823912"/>
              </a:xfrm>
              <a:custGeom>
                <a:avLst/>
                <a:gdLst>
                  <a:gd name="connsiteX0" fmla="*/ 133942 w 231786"/>
                  <a:gd name="connsiteY0" fmla="*/ 701040 h 823912"/>
                  <a:gd name="connsiteX1" fmla="*/ 130143 w 231786"/>
                  <a:gd name="connsiteY1" fmla="*/ 681038 h 823912"/>
                  <a:gd name="connsiteX2" fmla="*/ 130143 w 231786"/>
                  <a:gd name="connsiteY2" fmla="*/ 0 h 823912"/>
                  <a:gd name="connsiteX3" fmla="*/ 0 w 231786"/>
                  <a:gd name="connsiteY3" fmla="*/ 0 h 823912"/>
                  <a:gd name="connsiteX4" fmla="*/ 0 w 231786"/>
                  <a:gd name="connsiteY4" fmla="*/ 688658 h 823912"/>
                  <a:gd name="connsiteX5" fmla="*/ 26598 w 231786"/>
                  <a:gd name="connsiteY5" fmla="*/ 789623 h 823912"/>
                  <a:gd name="connsiteX6" fmla="*/ 106394 w 231786"/>
                  <a:gd name="connsiteY6" fmla="*/ 823913 h 823912"/>
                  <a:gd name="connsiteX7" fmla="*/ 231787 w 231786"/>
                  <a:gd name="connsiteY7" fmla="*/ 823913 h 823912"/>
                  <a:gd name="connsiteX8" fmla="*/ 231787 w 231786"/>
                  <a:gd name="connsiteY8" fmla="*/ 705803 h 823912"/>
                  <a:gd name="connsiteX9" fmla="*/ 147242 w 231786"/>
                  <a:gd name="connsiteY9" fmla="*/ 705803 h 823912"/>
                  <a:gd name="connsiteX10" fmla="*/ 133942 w 231786"/>
                  <a:gd name="connsiteY10" fmla="*/ 701040 h 82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786" h="823912">
                    <a:moveTo>
                      <a:pt x="133942" y="701040"/>
                    </a:moveTo>
                    <a:cubicBezTo>
                      <a:pt x="131093" y="698183"/>
                      <a:pt x="130143" y="691515"/>
                      <a:pt x="130143" y="681038"/>
                    </a:cubicBezTo>
                    <a:lnTo>
                      <a:pt x="130143" y="0"/>
                    </a:lnTo>
                    <a:lnTo>
                      <a:pt x="0" y="0"/>
                    </a:lnTo>
                    <a:lnTo>
                      <a:pt x="0" y="688658"/>
                    </a:lnTo>
                    <a:cubicBezTo>
                      <a:pt x="0" y="733425"/>
                      <a:pt x="9499" y="766763"/>
                      <a:pt x="26598" y="789623"/>
                    </a:cubicBezTo>
                    <a:cubicBezTo>
                      <a:pt x="44647" y="812483"/>
                      <a:pt x="71246" y="823913"/>
                      <a:pt x="106394" y="823913"/>
                    </a:cubicBezTo>
                    <a:lnTo>
                      <a:pt x="231787" y="823913"/>
                    </a:lnTo>
                    <a:lnTo>
                      <a:pt x="231787" y="705803"/>
                    </a:lnTo>
                    <a:lnTo>
                      <a:pt x="147242" y="705803"/>
                    </a:lnTo>
                    <a:cubicBezTo>
                      <a:pt x="137742" y="705803"/>
                      <a:pt x="134892" y="702945"/>
                      <a:pt x="133942" y="701040"/>
                    </a:cubicBezTo>
                    <a:close/>
                  </a:path>
                </a:pathLst>
              </a:custGeom>
              <a:solidFill>
                <a:srgbClr val="00DCAA"/>
              </a:solidFill>
              <a:ln w="9499" cap="flat">
                <a:noFill/>
                <a:prstDash val="solid"/>
                <a:miter/>
              </a:ln>
            </p:spPr>
            <p:txBody>
              <a:bodyPr rtlCol="0" anchor="ctr"/>
              <a:lstStyle/>
              <a:p>
                <a:endParaRPr lang="en-US"/>
              </a:p>
            </p:txBody>
          </p:sp>
          <p:sp>
            <p:nvSpPr>
              <p:cNvPr id="33" name="Forma libre 32">
                <a:extLst>
                  <a:ext uri="{FF2B5EF4-FFF2-40B4-BE49-F238E27FC236}">
                    <a16:creationId xmlns:a16="http://schemas.microsoft.com/office/drawing/2014/main" id="{055FB773-18DF-5758-700F-DF1213BC5941}"/>
                  </a:ext>
                </a:extLst>
              </p:cNvPr>
              <p:cNvSpPr/>
              <p:nvPr/>
            </p:nvSpPr>
            <p:spPr>
              <a:xfrm>
                <a:off x="4753439" y="2270760"/>
                <a:ext cx="952796" cy="602932"/>
              </a:xfrm>
              <a:custGeom>
                <a:avLst/>
                <a:gdLst>
                  <a:gd name="connsiteX0" fmla="*/ 827403 w 952796"/>
                  <a:gd name="connsiteY0" fmla="*/ 0 h 602932"/>
                  <a:gd name="connsiteX1" fmla="*/ 695361 w 952796"/>
                  <a:gd name="connsiteY1" fmla="*/ 494348 h 602932"/>
                  <a:gd name="connsiteX2" fmla="*/ 693461 w 952796"/>
                  <a:gd name="connsiteY2" fmla="*/ 494348 h 602932"/>
                  <a:gd name="connsiteX3" fmla="*/ 549069 w 952796"/>
                  <a:gd name="connsiteY3" fmla="*/ 3810 h 602932"/>
                  <a:gd name="connsiteX4" fmla="*/ 548119 w 952796"/>
                  <a:gd name="connsiteY4" fmla="*/ 0 h 602932"/>
                  <a:gd name="connsiteX5" fmla="*/ 415127 w 952796"/>
                  <a:gd name="connsiteY5" fmla="*/ 0 h 602932"/>
                  <a:gd name="connsiteX6" fmla="*/ 277384 w 952796"/>
                  <a:gd name="connsiteY6" fmla="*/ 494348 h 602932"/>
                  <a:gd name="connsiteX7" fmla="*/ 275484 w 952796"/>
                  <a:gd name="connsiteY7" fmla="*/ 494348 h 602932"/>
                  <a:gd name="connsiteX8" fmla="*/ 137742 w 952796"/>
                  <a:gd name="connsiteY8" fmla="*/ 0 h 602932"/>
                  <a:gd name="connsiteX9" fmla="*/ 0 w 952796"/>
                  <a:gd name="connsiteY9" fmla="*/ 0 h 602932"/>
                  <a:gd name="connsiteX10" fmla="*/ 176690 w 952796"/>
                  <a:gd name="connsiteY10" fmla="*/ 599123 h 602932"/>
                  <a:gd name="connsiteX11" fmla="*/ 177640 w 952796"/>
                  <a:gd name="connsiteY11" fmla="*/ 602932 h 602932"/>
                  <a:gd name="connsiteX12" fmla="*/ 357180 w 952796"/>
                  <a:gd name="connsiteY12" fmla="*/ 602932 h 602932"/>
                  <a:gd name="connsiteX13" fmla="*/ 480673 w 952796"/>
                  <a:gd name="connsiteY13" fmla="*/ 179070 h 602932"/>
                  <a:gd name="connsiteX14" fmla="*/ 597516 w 952796"/>
                  <a:gd name="connsiteY14" fmla="*/ 602932 h 602932"/>
                  <a:gd name="connsiteX15" fmla="*/ 778956 w 952796"/>
                  <a:gd name="connsiteY15" fmla="*/ 602932 h 602932"/>
                  <a:gd name="connsiteX16" fmla="*/ 952796 w 952796"/>
                  <a:gd name="connsiteY16" fmla="*/ 0 h 60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796" h="602932">
                    <a:moveTo>
                      <a:pt x="827403" y="0"/>
                    </a:moveTo>
                    <a:lnTo>
                      <a:pt x="695361" y="494348"/>
                    </a:lnTo>
                    <a:lnTo>
                      <a:pt x="693461" y="494348"/>
                    </a:lnTo>
                    <a:lnTo>
                      <a:pt x="549069" y="3810"/>
                    </a:lnTo>
                    <a:lnTo>
                      <a:pt x="548119" y="0"/>
                    </a:lnTo>
                    <a:lnTo>
                      <a:pt x="415127" y="0"/>
                    </a:lnTo>
                    <a:lnTo>
                      <a:pt x="277384" y="494348"/>
                    </a:lnTo>
                    <a:lnTo>
                      <a:pt x="275484" y="494348"/>
                    </a:lnTo>
                    <a:lnTo>
                      <a:pt x="137742" y="0"/>
                    </a:lnTo>
                    <a:lnTo>
                      <a:pt x="0" y="0"/>
                    </a:lnTo>
                    <a:lnTo>
                      <a:pt x="176690" y="599123"/>
                    </a:lnTo>
                    <a:lnTo>
                      <a:pt x="177640" y="602932"/>
                    </a:lnTo>
                    <a:lnTo>
                      <a:pt x="357180" y="602932"/>
                    </a:lnTo>
                    <a:lnTo>
                      <a:pt x="480673" y="179070"/>
                    </a:lnTo>
                    <a:lnTo>
                      <a:pt x="597516" y="602932"/>
                    </a:lnTo>
                    <a:lnTo>
                      <a:pt x="778956" y="602932"/>
                    </a:lnTo>
                    <a:lnTo>
                      <a:pt x="952796" y="0"/>
                    </a:lnTo>
                    <a:close/>
                  </a:path>
                </a:pathLst>
              </a:custGeom>
              <a:solidFill>
                <a:srgbClr val="00DCAA"/>
              </a:solidFill>
              <a:ln w="9499" cap="flat">
                <a:noFill/>
                <a:prstDash val="solid"/>
                <a:miter/>
              </a:ln>
            </p:spPr>
            <p:txBody>
              <a:bodyPr rtlCol="0" anchor="ctr"/>
              <a:lstStyle/>
              <a:p>
                <a:endParaRPr lang="en-US"/>
              </a:p>
            </p:txBody>
          </p:sp>
          <p:sp>
            <p:nvSpPr>
              <p:cNvPr id="34" name="Forma libre 33">
                <a:extLst>
                  <a:ext uri="{FF2B5EF4-FFF2-40B4-BE49-F238E27FC236}">
                    <a16:creationId xmlns:a16="http://schemas.microsoft.com/office/drawing/2014/main" id="{45403E1E-75D2-64DA-5B4A-8087782773A8}"/>
                  </a:ext>
                </a:extLst>
              </p:cNvPr>
              <p:cNvSpPr/>
              <p:nvPr/>
            </p:nvSpPr>
            <p:spPr>
              <a:xfrm>
                <a:off x="4367761" y="2484596"/>
                <a:ext cx="154841" cy="174783"/>
              </a:xfrm>
              <a:custGeom>
                <a:avLst/>
                <a:gdLst>
                  <a:gd name="connsiteX0" fmla="*/ 149142 w 154841"/>
                  <a:gd name="connsiteY0" fmla="*/ 77629 h 174783"/>
                  <a:gd name="connsiteX1" fmla="*/ 17099 w 154841"/>
                  <a:gd name="connsiteY1" fmla="*/ 1429 h 174783"/>
                  <a:gd name="connsiteX2" fmla="*/ 5700 w 154841"/>
                  <a:gd name="connsiteY2" fmla="*/ 1429 h 174783"/>
                  <a:gd name="connsiteX3" fmla="*/ 0 w 154841"/>
                  <a:gd name="connsiteY3" fmla="*/ 10954 h 174783"/>
                  <a:gd name="connsiteX4" fmla="*/ 0 w 154841"/>
                  <a:gd name="connsiteY4" fmla="*/ 163354 h 174783"/>
                  <a:gd name="connsiteX5" fmla="*/ 5700 w 154841"/>
                  <a:gd name="connsiteY5" fmla="*/ 172879 h 174783"/>
                  <a:gd name="connsiteX6" fmla="*/ 11399 w 154841"/>
                  <a:gd name="connsiteY6" fmla="*/ 174784 h 174783"/>
                  <a:gd name="connsiteX7" fmla="*/ 17099 w 154841"/>
                  <a:gd name="connsiteY7" fmla="*/ 172879 h 174783"/>
                  <a:gd name="connsiteX8" fmla="*/ 149142 w 154841"/>
                  <a:gd name="connsiteY8" fmla="*/ 96679 h 174783"/>
                  <a:gd name="connsiteX9" fmla="*/ 154841 w 154841"/>
                  <a:gd name="connsiteY9" fmla="*/ 87154 h 174783"/>
                  <a:gd name="connsiteX10" fmla="*/ 149142 w 154841"/>
                  <a:gd name="connsiteY10" fmla="*/ 77629 h 1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841" h="174783">
                    <a:moveTo>
                      <a:pt x="149142" y="77629"/>
                    </a:moveTo>
                    <a:lnTo>
                      <a:pt x="17099" y="1429"/>
                    </a:lnTo>
                    <a:cubicBezTo>
                      <a:pt x="13299" y="-476"/>
                      <a:pt x="9499" y="-476"/>
                      <a:pt x="5700" y="1429"/>
                    </a:cubicBezTo>
                    <a:cubicBezTo>
                      <a:pt x="1900" y="3334"/>
                      <a:pt x="0" y="7144"/>
                      <a:pt x="0" y="10954"/>
                    </a:cubicBezTo>
                    <a:lnTo>
                      <a:pt x="0" y="163354"/>
                    </a:lnTo>
                    <a:cubicBezTo>
                      <a:pt x="0" y="167164"/>
                      <a:pt x="1900" y="170974"/>
                      <a:pt x="5700" y="172879"/>
                    </a:cubicBezTo>
                    <a:cubicBezTo>
                      <a:pt x="7600" y="173831"/>
                      <a:pt x="9499" y="174784"/>
                      <a:pt x="11399" y="174784"/>
                    </a:cubicBezTo>
                    <a:cubicBezTo>
                      <a:pt x="13299" y="174784"/>
                      <a:pt x="15199" y="173831"/>
                      <a:pt x="17099" y="172879"/>
                    </a:cubicBezTo>
                    <a:lnTo>
                      <a:pt x="149142" y="96679"/>
                    </a:lnTo>
                    <a:cubicBezTo>
                      <a:pt x="152941" y="94774"/>
                      <a:pt x="154841" y="90964"/>
                      <a:pt x="154841" y="87154"/>
                    </a:cubicBezTo>
                    <a:cubicBezTo>
                      <a:pt x="154841" y="83344"/>
                      <a:pt x="152941" y="79534"/>
                      <a:pt x="149142" y="77629"/>
                    </a:cubicBezTo>
                    <a:close/>
                  </a:path>
                </a:pathLst>
              </a:custGeom>
              <a:solidFill>
                <a:srgbClr val="00DCAA"/>
              </a:solidFill>
              <a:ln w="9499" cap="flat">
                <a:noFill/>
                <a:prstDash val="solid"/>
                <a:miter/>
              </a:ln>
            </p:spPr>
            <p:txBody>
              <a:bodyPr rtlCol="0" anchor="ctr"/>
              <a:lstStyle/>
              <a:p>
                <a:endParaRPr lang="en-US"/>
              </a:p>
            </p:txBody>
          </p:sp>
        </p:grpSp>
        <p:sp>
          <p:nvSpPr>
            <p:cNvPr id="24" name="CuadroTexto 23">
              <a:extLst>
                <a:ext uri="{FF2B5EF4-FFF2-40B4-BE49-F238E27FC236}">
                  <a16:creationId xmlns:a16="http://schemas.microsoft.com/office/drawing/2014/main" id="{1CA051BE-FCD6-2070-F2A8-FCDAE22F03FB}"/>
                </a:ext>
              </a:extLst>
            </p:cNvPr>
            <p:cNvSpPr txBox="1"/>
            <p:nvPr/>
          </p:nvSpPr>
          <p:spPr>
            <a:xfrm>
              <a:off x="4028699" y="603812"/>
              <a:ext cx="613648" cy="369332"/>
            </a:xfrm>
            <a:prstGeom prst="rect">
              <a:avLst/>
            </a:prstGeom>
            <a:noFill/>
          </p:spPr>
          <p:txBody>
            <a:bodyPr wrap="square" lIns="0" tIns="0" rIns="0" bIns="0">
              <a:spAutoFit/>
            </a:bodyPr>
            <a:lstStyle/>
            <a:p>
              <a:pPr marL="3175" marR="0" lvl="2" algn="ctr" defTabSz="642967" fontAlgn="auto">
                <a:spcBef>
                  <a:spcPts val="0"/>
                </a:spcBef>
                <a:spcAft>
                  <a:spcPts val="844"/>
                </a:spcAft>
                <a:buClr>
                  <a:srgbClr val="A905B7">
                    <a:lumMod val="75000"/>
                  </a:srgbClr>
                </a:buClr>
                <a:buSzTx/>
                <a:tabLst/>
                <a:defRPr/>
              </a:pPr>
              <a:r>
                <a:rPr lang="en-US" sz="600" spc="-35">
                  <a:solidFill>
                    <a:srgbClr val="FFFFFF"/>
                  </a:solidFill>
                  <a:latin typeface="Roboto Light" panose="02000000000000000000" pitchFamily="2" charset="0"/>
                  <a:ea typeface="Roboto Light" panose="02000000000000000000" pitchFamily="2" charset="0"/>
                  <a:cs typeface="+mn-cs"/>
                </a:rPr>
                <a:t>Selected as one of the 10 most valuable Argentinian</a:t>
              </a:r>
              <a:br>
                <a:rPr lang="en-US" sz="600" spc="-35">
                  <a:solidFill>
                    <a:srgbClr val="FFFFFF"/>
                  </a:solidFill>
                  <a:latin typeface="Roboto Light" panose="02000000000000000000" pitchFamily="2" charset="0"/>
                  <a:ea typeface="Roboto Light" panose="02000000000000000000" pitchFamily="2" charset="0"/>
                  <a:cs typeface="+mn-cs"/>
                </a:rPr>
              </a:br>
              <a:r>
                <a:rPr lang="en-US" sz="600" spc="-35">
                  <a:solidFill>
                    <a:srgbClr val="FFFFFF"/>
                  </a:solidFill>
                  <a:latin typeface="Roboto Light" panose="02000000000000000000" pitchFamily="2" charset="0"/>
                  <a:ea typeface="Roboto Light" panose="02000000000000000000" pitchFamily="2" charset="0"/>
                  <a:cs typeface="+mn-cs"/>
                </a:rPr>
                <a:t>brands*</a:t>
              </a:r>
              <a:endParaRPr lang="es-AR" sz="600" spc="-35">
                <a:solidFill>
                  <a:srgbClr val="FFFFFF"/>
                </a:solidFill>
                <a:latin typeface="Roboto Light" panose="02000000000000000000" pitchFamily="2" charset="0"/>
                <a:ea typeface="Roboto Light" panose="02000000000000000000" pitchFamily="2" charset="0"/>
                <a:cs typeface="+mn-cs"/>
              </a:endParaRPr>
            </a:p>
          </p:txBody>
        </p:sp>
      </p:grpSp>
      <p:pic>
        <p:nvPicPr>
          <p:cNvPr id="1026" name="Picture 2">
            <a:extLst>
              <a:ext uri="{FF2B5EF4-FFF2-40B4-BE49-F238E27FC236}">
                <a16:creationId xmlns:a16="http://schemas.microsoft.com/office/drawing/2014/main" id="{45458037-4215-BA01-0E36-5663CD06A02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992500" y="1787787"/>
            <a:ext cx="1155513" cy="1155513"/>
          </a:xfrm>
          <a:prstGeom prst="roundRect">
            <a:avLst>
              <a:gd name="adj" fmla="val 3602"/>
            </a:avLst>
          </a:prstGeom>
          <a:solidFill>
            <a:schemeClr val="tx1"/>
          </a:solidFill>
          <a:ln w="38100" cap="rnd" cmpd="sng">
            <a:noFill/>
            <a:prstDash val="solid"/>
            <a:miter lim="800000"/>
          </a:ln>
          <a:effectLst>
            <a:outerShdw blurRad="38100" dist="12700" dir="5400000" algn="t" rotWithShape="0">
              <a:prstClr val="black">
                <a:alpha val="15000"/>
              </a:prstClr>
            </a:outerShdw>
          </a:effectLst>
        </p:spPr>
      </p:pic>
      <p:sp>
        <p:nvSpPr>
          <p:cNvPr id="56" name="Rectangle 2">
            <a:extLst>
              <a:ext uri="{FF2B5EF4-FFF2-40B4-BE49-F238E27FC236}">
                <a16:creationId xmlns:a16="http://schemas.microsoft.com/office/drawing/2014/main" id="{7E41C1E1-EDCC-D3F4-D680-D3AB64C525E5}"/>
              </a:ext>
            </a:extLst>
          </p:cNvPr>
          <p:cNvSpPr/>
          <p:nvPr/>
        </p:nvSpPr>
        <p:spPr>
          <a:xfrm>
            <a:off x="3108851" y="3638969"/>
            <a:ext cx="4680289" cy="153888"/>
          </a:xfrm>
          <a:prstGeom prst="rect">
            <a:avLst/>
          </a:prstGeom>
        </p:spPr>
        <p:txBody>
          <a:bodyPr wrap="square" lIns="0" tIns="0" rIns="0" bIns="0">
            <a:spAutoFit/>
          </a:bodyPr>
          <a:lstStyle/>
          <a:p>
            <a:pPr algn="ctr"/>
            <a:r>
              <a:rPr lang="es-AR" sz="1000" b="1">
                <a:solidFill>
                  <a:schemeClr val="tx1"/>
                </a:solidFill>
                <a:latin typeface="Roboto" panose="02000000000000000000" pitchFamily="2" charset="0"/>
                <a:ea typeface="Roboto" panose="02000000000000000000" pitchFamily="2" charset="0"/>
                <a:cs typeface="Roboto" panose="02000000000000000000" pitchFamily="2" charset="0"/>
              </a:rPr>
              <a:t>Flow Full: </a:t>
            </a:r>
            <a:r>
              <a:rPr lang="es-AR" sz="1000">
                <a:solidFill>
                  <a:schemeClr val="tx1"/>
                </a:solidFill>
                <a:latin typeface="Roboto" panose="02000000000000000000" pitchFamily="2" charset="0"/>
                <a:ea typeface="Roboto" panose="02000000000000000000" pitchFamily="2" charset="0"/>
                <a:cs typeface="Roboto" panose="02000000000000000000" pitchFamily="2" charset="0"/>
              </a:rPr>
              <a:t>1.4 MM Clients  |  </a:t>
            </a:r>
            <a:r>
              <a:rPr lang="es-AR" sz="1000" b="1">
                <a:solidFill>
                  <a:schemeClr val="tx1"/>
                </a:solidFill>
                <a:latin typeface="Roboto" panose="02000000000000000000" pitchFamily="2" charset="0"/>
                <a:ea typeface="Roboto" panose="02000000000000000000" pitchFamily="2" charset="0"/>
                <a:cs typeface="Roboto" panose="02000000000000000000" pitchFamily="2" charset="0"/>
              </a:rPr>
              <a:t>Flow Flex: </a:t>
            </a:r>
            <a:r>
              <a:rPr lang="es-AR" sz="1000">
                <a:solidFill>
                  <a:schemeClr val="tx1"/>
                </a:solidFill>
                <a:latin typeface="Roboto" panose="02000000000000000000" pitchFamily="2" charset="0"/>
                <a:ea typeface="Roboto" panose="02000000000000000000" pitchFamily="2" charset="0"/>
                <a:cs typeface="Roboto" panose="02000000000000000000" pitchFamily="2" charset="0"/>
              </a:rPr>
              <a:t>0,2 MM Clients</a:t>
            </a:r>
          </a:p>
        </p:txBody>
      </p:sp>
      <p:pic>
        <p:nvPicPr>
          <p:cNvPr id="66" name="Imagen 65">
            <a:extLst>
              <a:ext uri="{FF2B5EF4-FFF2-40B4-BE49-F238E27FC236}">
                <a16:creationId xmlns:a16="http://schemas.microsoft.com/office/drawing/2014/main" id="{E1F1AE61-7E1D-EE39-450E-501823F4B5CD}"/>
              </a:ext>
            </a:extLst>
          </p:cNvPr>
          <p:cNvPicPr>
            <a:picLocks/>
          </p:cNvPicPr>
          <p:nvPr/>
        </p:nvPicPr>
        <p:blipFill>
          <a:blip r:embed="rId6"/>
          <a:stretch>
            <a:fillRect/>
          </a:stretch>
        </p:blipFill>
        <p:spPr>
          <a:xfrm>
            <a:off x="3533948" y="3197566"/>
            <a:ext cx="180000" cy="180000"/>
          </a:xfrm>
          <a:prstGeom prst="rect">
            <a:avLst/>
          </a:prstGeom>
        </p:spPr>
      </p:pic>
      <p:pic>
        <p:nvPicPr>
          <p:cNvPr id="67" name="Imagen 66">
            <a:extLst>
              <a:ext uri="{FF2B5EF4-FFF2-40B4-BE49-F238E27FC236}">
                <a16:creationId xmlns:a16="http://schemas.microsoft.com/office/drawing/2014/main" id="{E8F8E652-C9AB-9C09-2092-949D1CE66CEC}"/>
              </a:ext>
            </a:extLst>
          </p:cNvPr>
          <p:cNvPicPr>
            <a:picLocks noChangeAspect="1"/>
          </p:cNvPicPr>
          <p:nvPr/>
        </p:nvPicPr>
        <p:blipFill>
          <a:blip r:embed="rId7"/>
          <a:stretch>
            <a:fillRect/>
          </a:stretch>
        </p:blipFill>
        <p:spPr>
          <a:xfrm>
            <a:off x="4004000" y="3197566"/>
            <a:ext cx="180000" cy="180000"/>
          </a:xfrm>
          <a:prstGeom prst="rect">
            <a:avLst/>
          </a:prstGeom>
        </p:spPr>
      </p:pic>
      <p:pic>
        <p:nvPicPr>
          <p:cNvPr id="71" name="Imagen 70">
            <a:extLst>
              <a:ext uri="{FF2B5EF4-FFF2-40B4-BE49-F238E27FC236}">
                <a16:creationId xmlns:a16="http://schemas.microsoft.com/office/drawing/2014/main" id="{181BB466-4B82-A5B8-39EC-F1BA3A4E9469}"/>
              </a:ext>
            </a:extLst>
          </p:cNvPr>
          <p:cNvPicPr>
            <a:picLocks noChangeAspect="1"/>
          </p:cNvPicPr>
          <p:nvPr/>
        </p:nvPicPr>
        <p:blipFill>
          <a:blip r:embed="rId8"/>
          <a:stretch>
            <a:fillRect/>
          </a:stretch>
        </p:blipFill>
        <p:spPr>
          <a:xfrm>
            <a:off x="3768974" y="3197566"/>
            <a:ext cx="180000" cy="180000"/>
          </a:xfrm>
          <a:prstGeom prst="rect">
            <a:avLst/>
          </a:prstGeom>
        </p:spPr>
      </p:pic>
    </p:spTree>
    <p:extLst>
      <p:ext uri="{BB962C8B-B14F-4D97-AF65-F5344CB8AC3E}">
        <p14:creationId xmlns:p14="http://schemas.microsoft.com/office/powerpoint/2010/main" val="405323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texto 8">
            <a:extLst>
              <a:ext uri="{FF2B5EF4-FFF2-40B4-BE49-F238E27FC236}">
                <a16:creationId xmlns:a16="http://schemas.microsoft.com/office/drawing/2014/main" id="{E9C0A1BE-7D3D-6E51-2C78-8E25114D4F69}"/>
              </a:ext>
            </a:extLst>
          </p:cNvPr>
          <p:cNvSpPr txBox="1">
            <a:spLocks/>
          </p:cNvSpPr>
          <p:nvPr/>
        </p:nvSpPr>
        <p:spPr>
          <a:xfrm>
            <a:off x="817515" y="1948884"/>
            <a:ext cx="2897787" cy="2451953"/>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42967" fontAlgn="auto">
              <a:lnSpc>
                <a:spcPct val="100000"/>
              </a:lnSpc>
              <a:spcBef>
                <a:spcPts val="0"/>
              </a:spcBef>
              <a:spcAft>
                <a:spcPts val="989"/>
              </a:spcAft>
              <a:buNone/>
              <a:defRPr/>
            </a:pPr>
            <a:r>
              <a:rPr lang="es-AR" sz="1100" b="1">
                <a:solidFill>
                  <a:schemeClr val="accent1"/>
                </a:solidFill>
                <a:latin typeface="Roboto" panose="02000000000000000000" pitchFamily="2" charset="0"/>
                <a:ea typeface="Roboto" panose="02000000000000000000" pitchFamily="2" charset="0"/>
                <a:cs typeface="Arial" panose="020B0604020202020204" pitchFamily="34" charset="0"/>
              </a:rPr>
              <a:t>Maximize efficiencies</a:t>
            </a:r>
          </a:p>
          <a:p>
            <a:pPr marL="180975" indent="-180975" defTabSz="642967" fontAlgn="auto">
              <a:lnSpc>
                <a:spcPct val="100000"/>
              </a:lnSpc>
              <a:spcBef>
                <a:spcPts val="0"/>
              </a:spcBef>
              <a:spcAft>
                <a:spcPts val="900"/>
              </a:spcAft>
              <a:buClr>
                <a:schemeClr val="accent1"/>
              </a:buClr>
              <a:defRPr/>
            </a:pPr>
            <a:r>
              <a:rPr lang="en-US" sz="900" spc="-14">
                <a:solidFill>
                  <a:schemeClr val="accent1"/>
                </a:solidFill>
                <a:latin typeface="Roboto Medium" panose="02000000000000000000" pitchFamily="2" charset="0"/>
                <a:ea typeface="Roboto Medium" panose="02000000000000000000" pitchFamily="2" charset="0"/>
                <a:cs typeface="Open Sans Light" panose="020B0306030504020204" pitchFamily="34" charset="0"/>
              </a:rPr>
              <a:t>Shutdown of legacies</a:t>
            </a:r>
            <a:r>
              <a:rPr lang="en-US" sz="900" spc="-14">
                <a:solidFill>
                  <a:schemeClr val="tx1">
                    <a:lumMod val="75000"/>
                    <a:lumOff val="25000"/>
                  </a:schemeClr>
                </a:solidFill>
                <a:latin typeface="Roboto Medium" panose="02000000000000000000" pitchFamily="2" charset="0"/>
                <a:ea typeface="Roboto Medium" panose="02000000000000000000" pitchFamily="2" charset="0"/>
                <a:cs typeface="Open Sans Light" panose="020B0306030504020204" pitchFamily="34" charset="0"/>
              </a:rPr>
              <a:t>: </a:t>
            </a:r>
            <a:r>
              <a:rPr lang="en-US" sz="900" spc="-1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reduction of network TCO.</a:t>
            </a:r>
          </a:p>
          <a:p>
            <a:pPr marL="180975" indent="-180975" defTabSz="642967" fontAlgn="auto">
              <a:lnSpc>
                <a:spcPct val="100000"/>
              </a:lnSpc>
              <a:spcBef>
                <a:spcPts val="0"/>
              </a:spcBef>
              <a:spcAft>
                <a:spcPts val="900"/>
              </a:spcAft>
              <a:buClr>
                <a:schemeClr val="accent1"/>
              </a:buClr>
              <a:defRPr/>
            </a:pPr>
            <a:r>
              <a:rPr lang="en-US" sz="900" spc="-14">
                <a:solidFill>
                  <a:srgbClr val="24272A">
                    <a:lumMod val="75000"/>
                    <a:lumOff val="25000"/>
                  </a:srgbClr>
                </a:solidFill>
                <a:latin typeface="Roboto Light" panose="02000000000000000000" pitchFamily="2" charset="0"/>
                <a:ea typeface="Roboto Light" panose="02000000000000000000" pitchFamily="2" charset="0"/>
                <a:cs typeface="Open Sans Light" panose="020B0306030504020204" pitchFamily="34" charset="0"/>
              </a:rPr>
              <a:t>Continue with the </a:t>
            </a:r>
            <a:r>
              <a:rPr lang="en-US" sz="900" spc="-14">
                <a:solidFill>
                  <a:schemeClr val="accent1"/>
                </a:solidFill>
                <a:latin typeface="Roboto Medium" panose="02000000000000000000" pitchFamily="2" charset="0"/>
                <a:ea typeface="Roboto Medium" panose="02000000000000000000" pitchFamily="2" charset="0"/>
                <a:cs typeface="Open Sans Light" panose="020B0306030504020204" pitchFamily="34" charset="0"/>
              </a:rPr>
              <a:t>digitization of processes</a:t>
            </a:r>
            <a:r>
              <a:rPr lang="en-US" sz="900" spc="-1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a:t>
            </a:r>
            <a:r>
              <a:rPr lang="en-US" sz="900" spc="-14">
                <a:solidFill>
                  <a:srgbClr val="24272A">
                    <a:lumMod val="75000"/>
                    <a:lumOff val="25000"/>
                  </a:srgbClr>
                </a:solidFill>
                <a:latin typeface="Roboto" panose="02000000000000000000" pitchFamily="2" charset="0"/>
                <a:ea typeface="Roboto" panose="02000000000000000000" pitchFamily="2" charset="0"/>
                <a:cs typeface="Open Sans Light" panose="020B0306030504020204" pitchFamily="34" charset="0"/>
              </a:rPr>
              <a:t>
</a:t>
            </a:r>
            <a:r>
              <a:rPr lang="en-US" sz="900" spc="-14">
                <a:solidFill>
                  <a:schemeClr val="accent1"/>
                </a:solidFill>
                <a:latin typeface="Roboto Medium" panose="02000000000000000000" pitchFamily="2" charset="0"/>
                <a:ea typeface="Roboto Medium" panose="02000000000000000000" pitchFamily="2" charset="0"/>
                <a:cs typeface="Open Sans Light" panose="020B0306030504020204" pitchFamily="34" charset="0"/>
              </a:rPr>
              <a:t>Reduction of </a:t>
            </a:r>
            <a:r>
              <a:rPr lang="en-US" sz="900" spc="-1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outsourced </a:t>
            </a:r>
            <a:r>
              <a:rPr lang="en-US" sz="900" spc="-14">
                <a:solidFill>
                  <a:schemeClr val="accent1"/>
                </a:solidFill>
                <a:latin typeface="Roboto Medium" panose="02000000000000000000" pitchFamily="2" charset="0"/>
                <a:ea typeface="Roboto Medium" panose="02000000000000000000" pitchFamily="2" charset="0"/>
                <a:cs typeface="Open Sans Light" panose="020B0306030504020204" pitchFamily="34" charset="0"/>
              </a:rPr>
              <a:t>call centers and agents</a:t>
            </a:r>
            <a:r>
              <a:rPr lang="en-US" sz="900" spc="-1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a:t>
            </a:r>
            <a:r>
              <a:rPr lang="en-US" sz="900" spc="-14">
                <a:solidFill>
                  <a:srgbClr val="24272A">
                    <a:lumMod val="75000"/>
                    <a:lumOff val="25000"/>
                  </a:srgbClr>
                </a:solidFill>
                <a:latin typeface="Roboto" panose="02000000000000000000" pitchFamily="2" charset="0"/>
                <a:ea typeface="Roboto" panose="02000000000000000000" pitchFamily="2" charset="0"/>
                <a:cs typeface="Open Sans Light" panose="020B0306030504020204" pitchFamily="34" charset="0"/>
              </a:rPr>
              <a:t>
</a:t>
            </a:r>
            <a:r>
              <a:rPr lang="en-US" sz="900" spc="-14">
                <a:solidFill>
                  <a:schemeClr val="accent1"/>
                </a:solidFill>
                <a:latin typeface="Roboto Medium" panose="02000000000000000000" pitchFamily="2" charset="0"/>
                <a:ea typeface="Roboto Medium" panose="02000000000000000000" pitchFamily="2" charset="0"/>
                <a:cs typeface="Open Sans Light" panose="020B0306030504020204" pitchFamily="34" charset="0"/>
              </a:rPr>
              <a:t>Martech: </a:t>
            </a:r>
            <a:r>
              <a:rPr lang="en-US" sz="900" spc="-14">
                <a:solidFill>
                  <a:srgbClr val="24272A">
                    <a:lumMod val="75000"/>
                    <a:lumOff val="25000"/>
                  </a:srgbClr>
                </a:solidFill>
                <a:latin typeface="Roboto Light" panose="02000000000000000000" pitchFamily="2" charset="0"/>
                <a:ea typeface="Roboto Light" panose="02000000000000000000" pitchFamily="2" charset="0"/>
                <a:cs typeface="Open Sans Light" panose="020B0306030504020204" pitchFamily="34" charset="0"/>
              </a:rPr>
              <a:t>Campaign personalization with </a:t>
            </a:r>
            <a:r>
              <a:rPr lang="en-US" sz="900" spc="-14">
                <a:solidFill>
                  <a:schemeClr val="accent1"/>
                </a:solidFill>
                <a:latin typeface="Roboto Medium" panose="02000000000000000000" pitchFamily="2" charset="0"/>
                <a:ea typeface="Roboto Medium" panose="02000000000000000000" pitchFamily="2" charset="0"/>
                <a:cs typeface="Open Sans Light" panose="020B0306030504020204" pitchFamily="34" charset="0"/>
              </a:rPr>
              <a:t>Gen AI</a:t>
            </a:r>
            <a:r>
              <a:rPr lang="en-US" sz="900" spc="-1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a:t>
            </a:r>
            <a:r>
              <a:rPr lang="en-US" sz="900" spc="-14">
                <a:solidFill>
                  <a:srgbClr val="24272A">
                    <a:lumMod val="75000"/>
                    <a:lumOff val="25000"/>
                  </a:srgbClr>
                </a:solidFill>
                <a:latin typeface="Roboto" panose="02000000000000000000" pitchFamily="2" charset="0"/>
                <a:ea typeface="Roboto" panose="02000000000000000000" pitchFamily="2" charset="0"/>
                <a:cs typeface="Open Sans Light" panose="020B0306030504020204" pitchFamily="34" charset="0"/>
              </a:rPr>
              <a:t>
</a:t>
            </a:r>
            <a:r>
              <a:rPr lang="en-US" sz="900" spc="-14">
                <a:solidFill>
                  <a:srgbClr val="24272A">
                    <a:lumMod val="75000"/>
                    <a:lumOff val="25000"/>
                  </a:srgbClr>
                </a:solidFill>
                <a:latin typeface="Roboto Light" panose="02000000000000000000" pitchFamily="2" charset="0"/>
                <a:ea typeface="Roboto Light" panose="02000000000000000000" pitchFamily="2" charset="0"/>
                <a:cs typeface="Open Sans Light" panose="020B0306030504020204" pitchFamily="34" charset="0"/>
              </a:rPr>
              <a:t>New Service Diagnostic Tools: </a:t>
            </a:r>
            <a:r>
              <a:rPr lang="en-US" sz="900" spc="-14">
                <a:solidFill>
                  <a:schemeClr val="accent1"/>
                </a:solidFill>
                <a:latin typeface="Roboto Medium" panose="02000000000000000000" pitchFamily="2" charset="0"/>
                <a:ea typeface="Roboto Medium" panose="02000000000000000000" pitchFamily="2" charset="0"/>
                <a:cs typeface="Open Sans Light" panose="020B0306030504020204" pitchFamily="34" charset="0"/>
              </a:rPr>
              <a:t>Track Rolls Reduction</a:t>
            </a:r>
            <a:r>
              <a:rPr lang="en-US" sz="900" spc="-1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a:t>
            </a:r>
            <a:r>
              <a:rPr lang="en-US" sz="900" spc="-14">
                <a:solidFill>
                  <a:srgbClr val="24272A">
                    <a:lumMod val="75000"/>
                    <a:lumOff val="25000"/>
                  </a:srgbClr>
                </a:solidFill>
                <a:latin typeface="Roboto" panose="02000000000000000000" pitchFamily="2" charset="0"/>
                <a:ea typeface="Roboto" panose="02000000000000000000" pitchFamily="2" charset="0"/>
                <a:cs typeface="Open Sans Light" panose="020B0306030504020204" pitchFamily="34" charset="0"/>
              </a:rPr>
              <a:t>
</a:t>
            </a:r>
            <a:r>
              <a:rPr lang="en-US" sz="900" spc="-14">
                <a:solidFill>
                  <a:srgbClr val="24272A">
                    <a:lumMod val="75000"/>
                    <a:lumOff val="25000"/>
                  </a:srgbClr>
                </a:solidFill>
                <a:latin typeface="Roboto Light" panose="02000000000000000000" pitchFamily="2" charset="0"/>
                <a:ea typeface="Roboto Light" panose="02000000000000000000" pitchFamily="2" charset="0"/>
                <a:cs typeface="Open Sans Light" panose="020B0306030504020204" pitchFamily="34" charset="0"/>
              </a:rPr>
              <a:t>Acceleration of the trade union agenda and </a:t>
            </a:r>
            <a:r>
              <a:rPr lang="en-US" sz="900" spc="-14">
                <a:solidFill>
                  <a:schemeClr val="accent1"/>
                </a:solidFill>
                <a:latin typeface="Roboto Medium" panose="02000000000000000000" pitchFamily="2" charset="0"/>
                <a:ea typeface="Roboto Medium" panose="02000000000000000000" pitchFamily="2" charset="0"/>
                <a:cs typeface="Open Sans Light" panose="020B0306030504020204" pitchFamily="34" charset="0"/>
              </a:rPr>
              <a:t>improvement of productivity.
Advance in a sustainability plan:</a:t>
            </a:r>
            <a:r>
              <a:rPr lang="en-US" sz="900" spc="-14">
                <a:solidFill>
                  <a:srgbClr val="24272A">
                    <a:lumMod val="75000"/>
                    <a:lumOff val="25000"/>
                  </a:srgbClr>
                </a:solidFill>
                <a:latin typeface="Roboto" panose="02000000000000000000" pitchFamily="2" charset="0"/>
                <a:ea typeface="Roboto" panose="02000000000000000000" pitchFamily="2" charset="0"/>
                <a:cs typeface="Open Sans Light" panose="020B0306030504020204" pitchFamily="34" charset="0"/>
              </a:rPr>
              <a:t> </a:t>
            </a:r>
            <a:r>
              <a:rPr lang="en-US" sz="900" spc="-1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that will allow lower debt costs, enhance relationship with our customers and employees.</a:t>
            </a:r>
            <a:endParaRPr lang="es-AR" sz="900" spc="-14">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endParaRPr>
          </a:p>
        </p:txBody>
      </p:sp>
      <p:pic>
        <p:nvPicPr>
          <p:cNvPr id="18" name="Imagen 17">
            <a:extLst>
              <a:ext uri="{FF2B5EF4-FFF2-40B4-BE49-F238E27FC236}">
                <a16:creationId xmlns:a16="http://schemas.microsoft.com/office/drawing/2014/main" id="{4A057C9C-205B-35D1-FDA5-E865DC17919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3284" b="30146"/>
          <a:stretch/>
        </p:blipFill>
        <p:spPr>
          <a:xfrm>
            <a:off x="4091152" y="1510693"/>
            <a:ext cx="4440828" cy="3102164"/>
          </a:xfrm>
          <a:prstGeom prst="roundRect">
            <a:avLst>
              <a:gd name="adj" fmla="val 1896"/>
            </a:avLst>
          </a:prstGeom>
          <a:noFill/>
          <a:ln w="38100" cap="rnd" cmpd="sng">
            <a:noFill/>
            <a:prstDash val="sysDash"/>
            <a:miter lim="800000"/>
          </a:ln>
          <a:effectLst>
            <a:outerShdw blurRad="38100" dist="12700" dir="5400000" algn="t" rotWithShape="0">
              <a:prstClr val="black">
                <a:alpha val="15000"/>
              </a:prstClr>
            </a:outerShdw>
          </a:effectLst>
        </p:spPr>
      </p:pic>
      <p:sp>
        <p:nvSpPr>
          <p:cNvPr id="21" name="Title 1">
            <a:extLst>
              <a:ext uri="{FF2B5EF4-FFF2-40B4-BE49-F238E27FC236}">
                <a16:creationId xmlns:a16="http://schemas.microsoft.com/office/drawing/2014/main" id="{C3C2B4BA-C036-2AF5-A3D0-79076E291887}"/>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22" name="Title 1">
            <a:extLst>
              <a:ext uri="{FF2B5EF4-FFF2-40B4-BE49-F238E27FC236}">
                <a16:creationId xmlns:a16="http://schemas.microsoft.com/office/drawing/2014/main" id="{22E34419-E9B0-E715-0F1F-1C43A13FE1EB}"/>
              </a:ext>
            </a:extLst>
          </p:cNvPr>
          <p:cNvSpPr txBox="1">
            <a:spLocks/>
          </p:cNvSpPr>
          <p:nvPr/>
        </p:nvSpPr>
        <p:spPr>
          <a:xfrm>
            <a:off x="612000" y="1510693"/>
            <a:ext cx="2745493"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To maintain Core profitability</a:t>
            </a:r>
          </a:p>
        </p:txBody>
      </p:sp>
    </p:spTree>
    <p:extLst>
      <p:ext uri="{BB962C8B-B14F-4D97-AF65-F5344CB8AC3E}">
        <p14:creationId xmlns:p14="http://schemas.microsoft.com/office/powerpoint/2010/main" val="691345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Imagen 67">
            <a:extLst>
              <a:ext uri="{FF2B5EF4-FFF2-40B4-BE49-F238E27FC236}">
                <a16:creationId xmlns:a16="http://schemas.microsoft.com/office/drawing/2014/main" id="{F3EF24C6-7657-78BF-AD6F-738583803E3C}"/>
              </a:ext>
            </a:extLst>
          </p:cNvPr>
          <p:cNvPicPr>
            <a:picLocks noChangeAspect="1"/>
          </p:cNvPicPr>
          <p:nvPr/>
        </p:nvPicPr>
        <p:blipFill>
          <a:blip r:embed="rId2"/>
          <a:stretch>
            <a:fillRect/>
          </a:stretch>
        </p:blipFill>
        <p:spPr>
          <a:xfrm>
            <a:off x="1862160" y="2242871"/>
            <a:ext cx="2080800" cy="1242535"/>
          </a:xfrm>
          <a:prstGeom prst="rect">
            <a:avLst/>
          </a:prstGeom>
        </p:spPr>
      </p:pic>
      <p:sp>
        <p:nvSpPr>
          <p:cNvPr id="21" name="CuadroTexto 20">
            <a:extLst>
              <a:ext uri="{FF2B5EF4-FFF2-40B4-BE49-F238E27FC236}">
                <a16:creationId xmlns:a16="http://schemas.microsoft.com/office/drawing/2014/main" id="{1D83C57E-06B0-BA99-1820-8142FDF5F267}"/>
              </a:ext>
            </a:extLst>
          </p:cNvPr>
          <p:cNvSpPr txBox="1"/>
          <p:nvPr/>
        </p:nvSpPr>
        <p:spPr>
          <a:xfrm rot="16200000">
            <a:off x="1078750" y="4175508"/>
            <a:ext cx="472338" cy="258201"/>
          </a:xfrm>
          <a:prstGeom prst="rect">
            <a:avLst/>
          </a:prstGeom>
          <a:solidFill>
            <a:schemeClr val="accent1"/>
          </a:solidFill>
        </p:spPr>
        <p:txBody>
          <a:bodyPr wrap="square" lIns="0" tIns="47461" rIns="0" bIns="47461" rtlCol="0" anchor="ctr" anchorCtr="0">
            <a:spAutoFit/>
          </a:bodyPr>
          <a:lstStyle/>
          <a:p>
            <a:pPr algn="ctr" defTabSz="602777" fontAlgn="auto">
              <a:spcBef>
                <a:spcPts val="0"/>
              </a:spcBef>
              <a:spcAft>
                <a:spcPts val="0"/>
              </a:spcAft>
              <a:buClr>
                <a:srgbClr val="000000"/>
              </a:buClr>
              <a:defRPr/>
            </a:pPr>
            <a:r>
              <a:rPr lang="es-AR" sz="1055" b="1" kern="0">
                <a:solidFill>
                  <a:srgbClr val="F5F5F5"/>
                </a:solidFill>
                <a:latin typeface="Roboto" panose="02000000000000000000" pitchFamily="2" charset="0"/>
                <a:ea typeface="Roboto" panose="02000000000000000000" pitchFamily="2" charset="0"/>
                <a:sym typeface="Arial"/>
              </a:rPr>
              <a:t>NPS</a:t>
            </a:r>
          </a:p>
        </p:txBody>
      </p:sp>
      <p:sp>
        <p:nvSpPr>
          <p:cNvPr id="62" name="CuadroTexto 61">
            <a:extLst>
              <a:ext uri="{FF2B5EF4-FFF2-40B4-BE49-F238E27FC236}">
                <a16:creationId xmlns:a16="http://schemas.microsoft.com/office/drawing/2014/main" id="{85B94FD3-D113-E836-5640-83A974AA0545}"/>
              </a:ext>
            </a:extLst>
          </p:cNvPr>
          <p:cNvSpPr txBox="1"/>
          <p:nvPr/>
        </p:nvSpPr>
        <p:spPr>
          <a:xfrm rot="16200000">
            <a:off x="4404071" y="1108391"/>
            <a:ext cx="472334" cy="6392435"/>
          </a:xfrm>
          <a:prstGeom prst="rect">
            <a:avLst/>
          </a:prstGeom>
          <a:solidFill>
            <a:schemeClr val="tx2"/>
          </a:solidFill>
        </p:spPr>
        <p:txBody>
          <a:bodyPr wrap="square" lIns="0" tIns="47461" rIns="0" bIns="47461" rtlCol="0" anchor="ctr" anchorCtr="0">
            <a:noAutofit/>
          </a:bodyPr>
          <a:lstStyle/>
          <a:p>
            <a:pPr algn="ctr" defTabSz="602777" fontAlgn="auto">
              <a:spcBef>
                <a:spcPts val="0"/>
              </a:spcBef>
              <a:spcAft>
                <a:spcPts val="0"/>
              </a:spcAft>
              <a:buClr>
                <a:srgbClr val="000000"/>
              </a:buClr>
              <a:defRPr/>
            </a:pPr>
            <a:endParaRPr lang="es-AR" sz="1055" b="1" kern="0">
              <a:solidFill>
                <a:srgbClr val="F5F5F5"/>
              </a:solidFill>
              <a:latin typeface="Roboto" panose="02000000000000000000" pitchFamily="2" charset="0"/>
              <a:ea typeface="Roboto" panose="02000000000000000000" pitchFamily="2" charset="0"/>
              <a:sym typeface="Arial"/>
            </a:endParaRPr>
          </a:p>
        </p:txBody>
      </p:sp>
      <p:sp>
        <p:nvSpPr>
          <p:cNvPr id="16" name="Title 1">
            <a:extLst>
              <a:ext uri="{FF2B5EF4-FFF2-40B4-BE49-F238E27FC236}">
                <a16:creationId xmlns:a16="http://schemas.microsoft.com/office/drawing/2014/main" id="{E7FB4C62-D352-049F-CE1E-108D86996EC2}"/>
              </a:ext>
            </a:extLst>
          </p:cNvPr>
          <p:cNvSpPr txBox="1">
            <a:spLocks/>
          </p:cNvSpPr>
          <p:nvPr/>
        </p:nvSpPr>
        <p:spPr>
          <a:xfrm>
            <a:off x="1393494" y="1955294"/>
            <a:ext cx="3058947" cy="169277"/>
          </a:xfrm>
          <a:prstGeom prst="rect">
            <a:avLst/>
          </a:prstGeom>
        </p:spPr>
        <p:txBody>
          <a:bodyPr vert="horz" wrap="square" lIns="0" tIns="0" rIns="0" bIns="0" rtlCol="0" anchor="ctr" anchorCtr="0">
            <a:sp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defTabSz="602777" fontAlgn="auto">
              <a:lnSpc>
                <a:spcPct val="100000"/>
              </a:lnSpc>
              <a:spcAft>
                <a:spcPts val="0"/>
              </a:spcAft>
              <a:buClr>
                <a:srgbClr val="000000"/>
              </a:buClr>
              <a:defRPr/>
            </a:pPr>
            <a:r>
              <a:rPr lang="en-US" sz="1100" b="1">
                <a:solidFill>
                  <a:schemeClr val="accent1"/>
                </a:solidFill>
                <a:cs typeface="Arial" panose="020B0604020202020204" pitchFamily="34" charset="0"/>
                <a:sym typeface="Arial"/>
              </a:rPr>
              <a:t>Share of Sales / Cost Per Sale</a:t>
            </a:r>
            <a:endParaRPr lang="es-ES" sz="1100" b="1">
              <a:solidFill>
                <a:schemeClr val="accent1"/>
              </a:solidFill>
              <a:cs typeface="Arial" panose="020B0604020202020204" pitchFamily="34" charset="0"/>
              <a:sym typeface="Arial"/>
            </a:endParaRPr>
          </a:p>
        </p:txBody>
      </p:sp>
      <p:sp>
        <p:nvSpPr>
          <p:cNvPr id="17" name="Title 1">
            <a:extLst>
              <a:ext uri="{FF2B5EF4-FFF2-40B4-BE49-F238E27FC236}">
                <a16:creationId xmlns:a16="http://schemas.microsoft.com/office/drawing/2014/main" id="{33306DF4-2AF5-C99A-01A8-B38F73E7C687}"/>
              </a:ext>
            </a:extLst>
          </p:cNvPr>
          <p:cNvSpPr txBox="1">
            <a:spLocks/>
          </p:cNvSpPr>
          <p:nvPr/>
        </p:nvSpPr>
        <p:spPr>
          <a:xfrm>
            <a:off x="5287866" y="1955294"/>
            <a:ext cx="2211402" cy="169277"/>
          </a:xfrm>
          <a:prstGeom prst="rect">
            <a:avLst/>
          </a:prstGeom>
        </p:spPr>
        <p:txBody>
          <a:bodyPr vert="horz" wrap="square" lIns="0" tIns="0" rIns="0" bIns="0" rtlCol="0" anchor="ctr" anchorCtr="0">
            <a:spAutoFit/>
          </a:bodyPr>
          <a:lstStyle>
            <a:defPPr>
              <a:defRPr lang="en-US"/>
            </a:defPPr>
            <a:lvl1pPr defTabSz="602777" eaLnBrk="1" fontAlgn="auto" latinLnBrk="0" hangingPunct="1">
              <a:lnSpc>
                <a:spcPct val="100000"/>
              </a:lnSpc>
              <a:spcAft>
                <a:spcPts val="0"/>
              </a:spcAft>
              <a:buClr>
                <a:srgbClr val="000000"/>
              </a:buClr>
              <a:buNone/>
              <a:defRPr sz="1100" b="1">
                <a:solidFill>
                  <a:schemeClr val="accent1"/>
                </a:solidFill>
                <a:latin typeface="Roboto" panose="02000000000000000000" pitchFamily="2" charset="0"/>
                <a:ea typeface="Roboto" panose="02000000000000000000" pitchFamily="2" charset="0"/>
              </a:defRPr>
            </a:lvl1pPr>
          </a:lstStyle>
          <a:p>
            <a:r>
              <a:rPr lang="es-ES">
                <a:sym typeface="Arial"/>
              </a:rPr>
              <a:t>MAU Digital / Call Center Hours</a:t>
            </a:r>
          </a:p>
        </p:txBody>
      </p:sp>
      <p:sp>
        <p:nvSpPr>
          <p:cNvPr id="22" name="Google Shape;61;p36">
            <a:extLst>
              <a:ext uri="{FF2B5EF4-FFF2-40B4-BE49-F238E27FC236}">
                <a16:creationId xmlns:a16="http://schemas.microsoft.com/office/drawing/2014/main" id="{A37FD4A4-A55D-A7A6-B62D-4D7F890E6DD0}"/>
              </a:ext>
            </a:extLst>
          </p:cNvPr>
          <p:cNvSpPr txBox="1"/>
          <p:nvPr/>
        </p:nvSpPr>
        <p:spPr>
          <a:xfrm>
            <a:off x="2099908" y="4062666"/>
            <a:ext cx="570200" cy="466938"/>
          </a:xfrm>
          <a:prstGeom prst="rect">
            <a:avLst/>
          </a:prstGeom>
          <a:noFill/>
        </p:spPr>
        <p:txBody>
          <a:bodyPr wrap="square" lIns="0" tIns="71191" rIns="0" bIns="71191" rtlCol="0" anchor="ctr" anchorCtr="0">
            <a:spAutoFit/>
          </a:bodyPr>
          <a:lstStyle>
            <a:defPPr>
              <a:defRPr lang="es-AR"/>
            </a:defPPr>
            <a:lvl1pPr algn="ctr">
              <a:lnSpc>
                <a:spcPts val="2000"/>
              </a:lnSpc>
              <a:buClr>
                <a:srgbClr val="EDEEED"/>
              </a:buClr>
              <a:buSzPts val="4000"/>
              <a:defRPr sz="3200" b="1">
                <a:solidFill>
                  <a:srgbClr val="CA89FD"/>
                </a:solidFill>
                <a:latin typeface="Tenorite" panose="00000500000000000000" pitchFamily="2" charset="0"/>
                <a:ea typeface="Roboto"/>
                <a:cs typeface="Roboto"/>
              </a:defRPr>
            </a:lvl1pPr>
          </a:lstStyle>
          <a:p>
            <a:pPr defTabSz="602777" fontAlgn="auto">
              <a:lnSpc>
                <a:spcPct val="100000"/>
              </a:lnSpc>
              <a:spcBef>
                <a:spcPts val="0"/>
              </a:spcBef>
              <a:spcAft>
                <a:spcPts val="0"/>
              </a:spcAft>
              <a:defRPr/>
            </a:pPr>
            <a:r>
              <a:rPr lang="es-AR" sz="1200">
                <a:solidFill>
                  <a:schemeClr val="accent1">
                    <a:lumMod val="40000"/>
                    <a:lumOff val="60000"/>
                  </a:schemeClr>
                </a:solidFill>
                <a:latin typeface="Roboto" panose="02000000000000000000" pitchFamily="2" charset="0"/>
                <a:ea typeface="Roboto" panose="02000000000000000000" pitchFamily="2" charset="0"/>
                <a:cs typeface="Arial" panose="020B0604020202020204" pitchFamily="34" charset="0"/>
                <a:sym typeface="Roboto"/>
              </a:rPr>
              <a:t>66,1</a:t>
            </a:r>
          </a:p>
          <a:p>
            <a:pPr defTabSz="602777" fontAlgn="auto">
              <a:lnSpc>
                <a:spcPct val="100000"/>
              </a:lnSpc>
              <a:spcBef>
                <a:spcPts val="0"/>
              </a:spcBef>
              <a:spcAft>
                <a:spcPts val="0"/>
              </a:spcAft>
              <a:defRPr/>
            </a:pPr>
            <a:r>
              <a:rPr lang="es-AR" sz="800">
                <a:solidFill>
                  <a:schemeClr val="accent1">
                    <a:lumMod val="40000"/>
                    <a:lumOff val="60000"/>
                  </a:schemeClr>
                </a:solidFill>
                <a:latin typeface="Roboto" panose="02000000000000000000" pitchFamily="2" charset="0"/>
                <a:ea typeface="Roboto" panose="02000000000000000000" pitchFamily="2" charset="0"/>
                <a:cs typeface="Arial" panose="020B0604020202020204" pitchFamily="34" charset="0"/>
                <a:sym typeface="Roboto"/>
              </a:rPr>
              <a:t>Shop</a:t>
            </a:r>
            <a:endParaRPr lang="es-AR" sz="1200">
              <a:solidFill>
                <a:schemeClr val="accent1">
                  <a:lumMod val="40000"/>
                  <a:lumOff val="60000"/>
                </a:schemeClr>
              </a:solidFill>
              <a:latin typeface="Roboto" panose="02000000000000000000" pitchFamily="2" charset="0"/>
              <a:ea typeface="Roboto" panose="02000000000000000000" pitchFamily="2" charset="0"/>
              <a:cs typeface="Arial" panose="020B0604020202020204" pitchFamily="34" charset="0"/>
              <a:sym typeface="Roboto"/>
            </a:endParaRPr>
          </a:p>
        </p:txBody>
      </p:sp>
      <p:sp>
        <p:nvSpPr>
          <p:cNvPr id="23" name="Google Shape;61;p36">
            <a:extLst>
              <a:ext uri="{FF2B5EF4-FFF2-40B4-BE49-F238E27FC236}">
                <a16:creationId xmlns:a16="http://schemas.microsoft.com/office/drawing/2014/main" id="{D4B81602-3AA2-D74C-B4FC-F73D8B92EF4E}"/>
              </a:ext>
            </a:extLst>
          </p:cNvPr>
          <p:cNvSpPr txBox="1"/>
          <p:nvPr/>
        </p:nvSpPr>
        <p:spPr>
          <a:xfrm>
            <a:off x="3114059" y="4068842"/>
            <a:ext cx="631969" cy="466938"/>
          </a:xfrm>
          <a:prstGeom prst="rect">
            <a:avLst/>
          </a:prstGeom>
          <a:noFill/>
        </p:spPr>
        <p:txBody>
          <a:bodyPr wrap="square" lIns="0" tIns="71191" rIns="0" bIns="71191" rtlCol="0" anchor="ctr" anchorCtr="0">
            <a:spAutoFit/>
          </a:bodyPr>
          <a:lstStyle>
            <a:defPPr>
              <a:defRPr lang="es-AR"/>
            </a:defPPr>
            <a:lvl1pPr algn="ctr">
              <a:lnSpc>
                <a:spcPts val="2000"/>
              </a:lnSpc>
              <a:buClr>
                <a:srgbClr val="EDEEED"/>
              </a:buClr>
              <a:buSzPts val="4000"/>
              <a:defRPr sz="3200" b="1">
                <a:solidFill>
                  <a:srgbClr val="CA89FD"/>
                </a:solidFill>
                <a:latin typeface="Tenorite" panose="00000500000000000000" pitchFamily="2" charset="0"/>
                <a:ea typeface="Roboto"/>
                <a:cs typeface="Roboto"/>
              </a:defRPr>
            </a:lvl1pPr>
          </a:lstStyle>
          <a:p>
            <a:pPr defTabSz="602777" fontAlgn="auto">
              <a:lnSpc>
                <a:spcPct val="100000"/>
              </a:lnSpc>
              <a:spcBef>
                <a:spcPts val="0"/>
              </a:spcBef>
              <a:spcAft>
                <a:spcPts val="0"/>
              </a:spcAft>
              <a:defRPr/>
            </a:pPr>
            <a:r>
              <a:rPr lang="es-AR" sz="1200">
                <a:solidFill>
                  <a:schemeClr val="accent1">
                    <a:lumMod val="40000"/>
                    <a:lumOff val="60000"/>
                  </a:schemeClr>
                </a:solidFill>
                <a:latin typeface="Roboto" panose="02000000000000000000" pitchFamily="2" charset="0"/>
                <a:ea typeface="Roboto" panose="02000000000000000000" pitchFamily="2" charset="0"/>
                <a:cs typeface="Arial" panose="020B0604020202020204" pitchFamily="34" charset="0"/>
                <a:sym typeface="Roboto"/>
              </a:rPr>
              <a:t>42,6</a:t>
            </a:r>
          </a:p>
          <a:p>
            <a:pPr defTabSz="602777" fontAlgn="auto">
              <a:lnSpc>
                <a:spcPct val="100000"/>
              </a:lnSpc>
              <a:spcBef>
                <a:spcPts val="0"/>
              </a:spcBef>
              <a:spcAft>
                <a:spcPts val="0"/>
              </a:spcAft>
              <a:defRPr/>
            </a:pPr>
            <a:r>
              <a:rPr lang="es-AR" sz="800">
                <a:solidFill>
                  <a:schemeClr val="accent1">
                    <a:lumMod val="40000"/>
                    <a:lumOff val="60000"/>
                  </a:schemeClr>
                </a:solidFill>
                <a:latin typeface="Roboto" panose="02000000000000000000" pitchFamily="2" charset="0"/>
                <a:ea typeface="Roboto" panose="02000000000000000000" pitchFamily="2" charset="0"/>
                <a:cs typeface="Arial" panose="020B0604020202020204" pitchFamily="34" charset="0"/>
                <a:sym typeface="Roboto"/>
              </a:rPr>
              <a:t>App</a:t>
            </a:r>
            <a:endParaRPr lang="es-AR" sz="1200">
              <a:solidFill>
                <a:schemeClr val="accent1">
                  <a:lumMod val="40000"/>
                  <a:lumOff val="60000"/>
                </a:schemeClr>
              </a:solidFill>
              <a:latin typeface="Roboto" panose="02000000000000000000" pitchFamily="2" charset="0"/>
              <a:ea typeface="Roboto" panose="02000000000000000000" pitchFamily="2" charset="0"/>
              <a:cs typeface="Arial" panose="020B0604020202020204" pitchFamily="34" charset="0"/>
              <a:sym typeface="Roboto"/>
            </a:endParaRPr>
          </a:p>
        </p:txBody>
      </p:sp>
      <p:sp>
        <p:nvSpPr>
          <p:cNvPr id="24" name="Google Shape;61;p36">
            <a:extLst>
              <a:ext uri="{FF2B5EF4-FFF2-40B4-BE49-F238E27FC236}">
                <a16:creationId xmlns:a16="http://schemas.microsoft.com/office/drawing/2014/main" id="{57D62FF3-B652-E393-A765-A8841DF03B89}"/>
              </a:ext>
            </a:extLst>
          </p:cNvPr>
          <p:cNvSpPr txBox="1"/>
          <p:nvPr/>
        </p:nvSpPr>
        <p:spPr>
          <a:xfrm>
            <a:off x="5252805" y="4068842"/>
            <a:ext cx="1273858" cy="466938"/>
          </a:xfrm>
          <a:prstGeom prst="rect">
            <a:avLst/>
          </a:prstGeom>
          <a:noFill/>
        </p:spPr>
        <p:txBody>
          <a:bodyPr wrap="square" lIns="0" tIns="71191" rIns="0" bIns="71191" rtlCol="0" anchor="ctr" anchorCtr="0">
            <a:spAutoFit/>
          </a:bodyPr>
          <a:lstStyle>
            <a:defPPr>
              <a:defRPr lang="es-AR"/>
            </a:defPPr>
            <a:lvl1pPr algn="ctr">
              <a:lnSpc>
                <a:spcPts val="2000"/>
              </a:lnSpc>
              <a:buClr>
                <a:srgbClr val="EDEEED"/>
              </a:buClr>
              <a:buSzPts val="4000"/>
              <a:defRPr sz="3200" b="1">
                <a:solidFill>
                  <a:srgbClr val="CA89FD"/>
                </a:solidFill>
                <a:latin typeface="Tenorite" panose="00000500000000000000" pitchFamily="2" charset="0"/>
                <a:ea typeface="Roboto"/>
                <a:cs typeface="Roboto"/>
              </a:defRPr>
            </a:lvl1pPr>
          </a:lstStyle>
          <a:p>
            <a:pPr defTabSz="602777" fontAlgn="auto">
              <a:lnSpc>
                <a:spcPct val="100000"/>
              </a:lnSpc>
              <a:spcBef>
                <a:spcPts val="0"/>
              </a:spcBef>
              <a:spcAft>
                <a:spcPts val="0"/>
              </a:spcAft>
              <a:defRPr/>
            </a:pPr>
            <a:r>
              <a:rPr lang="es-AR" sz="1200">
                <a:solidFill>
                  <a:srgbClr val="FFFFFF"/>
                </a:solidFill>
                <a:latin typeface="Roboto" panose="02000000000000000000" pitchFamily="2" charset="0"/>
                <a:ea typeface="Roboto" panose="02000000000000000000" pitchFamily="2" charset="0"/>
                <a:cs typeface="Arial" panose="020B0604020202020204" pitchFamily="34" charset="0"/>
                <a:sym typeface="Roboto"/>
              </a:rPr>
              <a:t>41,2</a:t>
            </a:r>
          </a:p>
          <a:p>
            <a:pPr defTabSz="602777" fontAlgn="auto">
              <a:lnSpc>
                <a:spcPct val="100000"/>
              </a:lnSpc>
              <a:spcBef>
                <a:spcPts val="0"/>
              </a:spcBef>
              <a:spcAft>
                <a:spcPts val="0"/>
              </a:spcAft>
              <a:defRPr/>
            </a:pPr>
            <a:r>
              <a:rPr lang="es-AR" sz="800">
                <a:solidFill>
                  <a:srgbClr val="FFFFFF"/>
                </a:solidFill>
                <a:latin typeface="Roboto" panose="02000000000000000000" pitchFamily="2" charset="0"/>
                <a:ea typeface="Roboto" panose="02000000000000000000" pitchFamily="2" charset="0"/>
                <a:cs typeface="Arial" panose="020B0604020202020204" pitchFamily="34" charset="0"/>
                <a:sym typeface="Roboto"/>
              </a:rPr>
              <a:t>Commercial Offices</a:t>
            </a:r>
            <a:endParaRPr lang="es-AR" sz="1200">
              <a:solidFill>
                <a:srgbClr val="FFFFFF"/>
              </a:solidFill>
              <a:latin typeface="Roboto" panose="02000000000000000000" pitchFamily="2" charset="0"/>
              <a:ea typeface="Roboto" panose="02000000000000000000" pitchFamily="2" charset="0"/>
              <a:cs typeface="Arial" panose="020B0604020202020204" pitchFamily="34" charset="0"/>
              <a:sym typeface="Roboto"/>
            </a:endParaRPr>
          </a:p>
        </p:txBody>
      </p:sp>
      <p:sp>
        <p:nvSpPr>
          <p:cNvPr id="25" name="Google Shape;61;p36">
            <a:extLst>
              <a:ext uri="{FF2B5EF4-FFF2-40B4-BE49-F238E27FC236}">
                <a16:creationId xmlns:a16="http://schemas.microsoft.com/office/drawing/2014/main" id="{7781542F-F453-A65D-9EE0-8F3FFBE58C1C}"/>
              </a:ext>
            </a:extLst>
          </p:cNvPr>
          <p:cNvSpPr txBox="1"/>
          <p:nvPr/>
        </p:nvSpPr>
        <p:spPr>
          <a:xfrm>
            <a:off x="6705642" y="4075016"/>
            <a:ext cx="956796" cy="466938"/>
          </a:xfrm>
          <a:prstGeom prst="rect">
            <a:avLst/>
          </a:prstGeom>
          <a:noFill/>
        </p:spPr>
        <p:txBody>
          <a:bodyPr wrap="square" lIns="0" tIns="71191" rIns="0" bIns="71191" rtlCol="0" anchor="ctr" anchorCtr="0">
            <a:spAutoFit/>
          </a:bodyPr>
          <a:lstStyle>
            <a:defPPr>
              <a:defRPr lang="es-AR"/>
            </a:defPPr>
            <a:lvl1pPr algn="ctr">
              <a:lnSpc>
                <a:spcPts val="2000"/>
              </a:lnSpc>
              <a:buClr>
                <a:srgbClr val="EDEEED"/>
              </a:buClr>
              <a:buSzPts val="4000"/>
              <a:defRPr sz="3200" b="1">
                <a:solidFill>
                  <a:srgbClr val="CA89FD"/>
                </a:solidFill>
                <a:latin typeface="Tenorite" panose="00000500000000000000" pitchFamily="2" charset="0"/>
                <a:ea typeface="Roboto"/>
                <a:cs typeface="Roboto"/>
              </a:defRPr>
            </a:lvl1pPr>
          </a:lstStyle>
          <a:p>
            <a:pPr defTabSz="602777" fontAlgn="auto">
              <a:lnSpc>
                <a:spcPct val="100000"/>
              </a:lnSpc>
              <a:spcBef>
                <a:spcPts val="0"/>
              </a:spcBef>
              <a:spcAft>
                <a:spcPts val="0"/>
              </a:spcAft>
              <a:defRPr/>
            </a:pPr>
            <a:r>
              <a:rPr lang="es-AR" sz="1200">
                <a:solidFill>
                  <a:srgbClr val="FFFFFF"/>
                </a:solidFill>
                <a:latin typeface="Roboto" panose="02000000000000000000" pitchFamily="2" charset="0"/>
                <a:ea typeface="Roboto" panose="02000000000000000000" pitchFamily="2" charset="0"/>
                <a:cs typeface="Arial" panose="020B0604020202020204" pitchFamily="34" charset="0"/>
                <a:sym typeface="Roboto"/>
              </a:rPr>
              <a:t>35,6</a:t>
            </a:r>
          </a:p>
          <a:p>
            <a:pPr defTabSz="602777" fontAlgn="auto">
              <a:lnSpc>
                <a:spcPct val="100000"/>
              </a:lnSpc>
              <a:spcBef>
                <a:spcPts val="0"/>
              </a:spcBef>
              <a:spcAft>
                <a:spcPts val="0"/>
              </a:spcAft>
              <a:defRPr/>
            </a:pPr>
            <a:r>
              <a:rPr lang="es-AR" sz="800">
                <a:solidFill>
                  <a:srgbClr val="FFFFFF"/>
                </a:solidFill>
                <a:latin typeface="Roboto" panose="02000000000000000000" pitchFamily="2" charset="0"/>
                <a:ea typeface="Roboto" panose="02000000000000000000" pitchFamily="2" charset="0"/>
                <a:cs typeface="Arial" panose="020B0604020202020204" pitchFamily="34" charset="0"/>
                <a:sym typeface="Roboto"/>
              </a:rPr>
              <a:t>Call Center</a:t>
            </a:r>
            <a:endParaRPr lang="es-AR" sz="1200">
              <a:solidFill>
                <a:srgbClr val="FFFFFF"/>
              </a:solidFill>
              <a:latin typeface="Roboto" panose="02000000000000000000" pitchFamily="2" charset="0"/>
              <a:ea typeface="Roboto" panose="02000000000000000000" pitchFamily="2" charset="0"/>
              <a:cs typeface="Arial" panose="020B0604020202020204" pitchFamily="34" charset="0"/>
              <a:sym typeface="Roboto"/>
            </a:endParaRPr>
          </a:p>
        </p:txBody>
      </p:sp>
      <p:sp>
        <p:nvSpPr>
          <p:cNvPr id="35" name="CuadroTexto 34">
            <a:extLst>
              <a:ext uri="{FF2B5EF4-FFF2-40B4-BE49-F238E27FC236}">
                <a16:creationId xmlns:a16="http://schemas.microsoft.com/office/drawing/2014/main" id="{43D65F65-3FB5-E758-4BA3-E6E5862DE3C8}"/>
              </a:ext>
            </a:extLst>
          </p:cNvPr>
          <p:cNvSpPr txBox="1"/>
          <p:nvPr/>
        </p:nvSpPr>
        <p:spPr>
          <a:xfrm>
            <a:off x="2778240" y="3014990"/>
            <a:ext cx="266365"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7030A0"/>
                </a:solidFill>
                <a:latin typeface="Roboto" panose="02000000000000000000" pitchFamily="2" charset="0"/>
                <a:ea typeface="Roboto" panose="02000000000000000000" pitchFamily="2" charset="0"/>
              </a:rPr>
              <a:t>0,79</a:t>
            </a:r>
            <a:endParaRPr lang="es-AR" sz="692" b="1">
              <a:solidFill>
                <a:srgbClr val="7030A0"/>
              </a:solidFill>
              <a:highlight>
                <a:srgbClr val="FFFF00"/>
              </a:highlight>
              <a:latin typeface="Roboto" panose="02000000000000000000" pitchFamily="2" charset="0"/>
              <a:ea typeface="Roboto" panose="02000000000000000000" pitchFamily="2" charset="0"/>
            </a:endParaRPr>
          </a:p>
        </p:txBody>
      </p:sp>
      <p:sp>
        <p:nvSpPr>
          <p:cNvPr id="36" name="CuadroTexto 35">
            <a:extLst>
              <a:ext uri="{FF2B5EF4-FFF2-40B4-BE49-F238E27FC236}">
                <a16:creationId xmlns:a16="http://schemas.microsoft.com/office/drawing/2014/main" id="{08C32C16-A57A-BA9A-3A6A-98197E4227EB}"/>
              </a:ext>
            </a:extLst>
          </p:cNvPr>
          <p:cNvSpPr txBox="1"/>
          <p:nvPr/>
        </p:nvSpPr>
        <p:spPr>
          <a:xfrm>
            <a:off x="3754948" y="3241569"/>
            <a:ext cx="266365"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7030A0"/>
                </a:solidFill>
                <a:latin typeface="Roboto" panose="02000000000000000000" pitchFamily="2" charset="0"/>
                <a:ea typeface="Roboto" panose="02000000000000000000" pitchFamily="2" charset="0"/>
              </a:rPr>
              <a:t>0,45</a:t>
            </a:r>
            <a:endParaRPr lang="es-AR" sz="692" b="1">
              <a:solidFill>
                <a:srgbClr val="7030A0"/>
              </a:solidFill>
              <a:highlight>
                <a:srgbClr val="FFFF00"/>
              </a:highlight>
              <a:latin typeface="Roboto" panose="02000000000000000000" pitchFamily="2" charset="0"/>
              <a:ea typeface="Roboto" panose="02000000000000000000" pitchFamily="2" charset="0"/>
            </a:endParaRPr>
          </a:p>
        </p:txBody>
      </p:sp>
      <p:sp>
        <p:nvSpPr>
          <p:cNvPr id="37" name="CuadroTexto 36">
            <a:extLst>
              <a:ext uri="{FF2B5EF4-FFF2-40B4-BE49-F238E27FC236}">
                <a16:creationId xmlns:a16="http://schemas.microsoft.com/office/drawing/2014/main" id="{9D6BE848-5D72-CB14-8B05-CF7852BAA855}"/>
              </a:ext>
            </a:extLst>
          </p:cNvPr>
          <p:cNvSpPr txBox="1"/>
          <p:nvPr/>
        </p:nvSpPr>
        <p:spPr>
          <a:xfrm>
            <a:off x="3754490" y="2379893"/>
            <a:ext cx="266365" cy="106504"/>
          </a:xfrm>
          <a:prstGeom prst="rect">
            <a:avLst/>
          </a:prstGeom>
          <a:solidFill>
            <a:schemeClr val="bg1"/>
          </a:solid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22DBAA"/>
                </a:solidFill>
                <a:latin typeface="Roboto" panose="02000000000000000000" pitchFamily="2" charset="0"/>
                <a:ea typeface="Roboto" panose="02000000000000000000" pitchFamily="2" charset="0"/>
              </a:rPr>
              <a:t>60%</a:t>
            </a:r>
            <a:endParaRPr lang="es-AR" sz="692" b="1">
              <a:solidFill>
                <a:srgbClr val="22DBAA"/>
              </a:solidFill>
              <a:highlight>
                <a:srgbClr val="FFFF00"/>
              </a:highlight>
              <a:latin typeface="Roboto" panose="02000000000000000000" pitchFamily="2" charset="0"/>
              <a:ea typeface="Roboto" panose="02000000000000000000" pitchFamily="2" charset="0"/>
            </a:endParaRPr>
          </a:p>
        </p:txBody>
      </p:sp>
      <p:sp>
        <p:nvSpPr>
          <p:cNvPr id="38" name="CuadroTexto 37">
            <a:extLst>
              <a:ext uri="{FF2B5EF4-FFF2-40B4-BE49-F238E27FC236}">
                <a16:creationId xmlns:a16="http://schemas.microsoft.com/office/drawing/2014/main" id="{4F1F3C94-E965-6C21-4987-B101305E714C}"/>
              </a:ext>
            </a:extLst>
          </p:cNvPr>
          <p:cNvSpPr txBox="1"/>
          <p:nvPr/>
        </p:nvSpPr>
        <p:spPr>
          <a:xfrm>
            <a:off x="2768140" y="2406057"/>
            <a:ext cx="266365" cy="106504"/>
          </a:xfrm>
          <a:prstGeom prst="rect">
            <a:avLst/>
          </a:prstGeom>
          <a:solidFill>
            <a:schemeClr val="bg1"/>
          </a:solid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22DBAA"/>
                </a:solidFill>
                <a:latin typeface="Roboto" panose="02000000000000000000" pitchFamily="2" charset="0"/>
                <a:ea typeface="Roboto" panose="02000000000000000000" pitchFamily="2" charset="0"/>
              </a:rPr>
              <a:t>48%</a:t>
            </a:r>
            <a:endParaRPr lang="es-AR" sz="692" b="1">
              <a:solidFill>
                <a:srgbClr val="22DBAA"/>
              </a:solidFill>
              <a:highlight>
                <a:srgbClr val="FFFF00"/>
              </a:highlight>
              <a:latin typeface="Roboto" panose="02000000000000000000" pitchFamily="2" charset="0"/>
              <a:ea typeface="Roboto" panose="02000000000000000000" pitchFamily="2" charset="0"/>
            </a:endParaRPr>
          </a:p>
        </p:txBody>
      </p:sp>
      <p:sp>
        <p:nvSpPr>
          <p:cNvPr id="43" name="Title 1">
            <a:extLst>
              <a:ext uri="{FF2B5EF4-FFF2-40B4-BE49-F238E27FC236}">
                <a16:creationId xmlns:a16="http://schemas.microsoft.com/office/drawing/2014/main" id="{CB7E473C-97CE-DC48-665A-9C373B355F0F}"/>
              </a:ext>
            </a:extLst>
          </p:cNvPr>
          <p:cNvSpPr txBox="1">
            <a:spLocks/>
          </p:cNvSpPr>
          <p:nvPr/>
        </p:nvSpPr>
        <p:spPr>
          <a:xfrm>
            <a:off x="3366813" y="2601140"/>
            <a:ext cx="937536" cy="106504"/>
          </a:xfrm>
          <a:prstGeom prst="rect">
            <a:avLst/>
          </a:prstGeom>
        </p:spPr>
        <p:txBody>
          <a:bodyPr vert="horz" wrap="square" lIns="0" tIns="0" rIns="0" bIns="0" rtlCol="0" anchor="ctr" anchorCtr="0">
            <a:sp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gn="r" defTabSz="602777" fontAlgn="auto">
              <a:lnSpc>
                <a:spcPct val="100000"/>
              </a:lnSpc>
              <a:spcAft>
                <a:spcPts val="0"/>
              </a:spcAft>
              <a:buClr>
                <a:srgbClr val="000000"/>
              </a:buClr>
              <a:defRPr/>
            </a:pPr>
            <a:r>
              <a:rPr lang="es-ES" sz="692" b="1">
                <a:solidFill>
                  <a:srgbClr val="00D59D"/>
                </a:solidFill>
                <a:cs typeface="Arial" panose="020B0604020202020204" pitchFamily="34" charset="0"/>
                <a:sym typeface="Arial"/>
              </a:rPr>
              <a:t>Share of Digital Selling</a:t>
            </a:r>
            <a:endParaRPr lang="en-AR" sz="692" b="1">
              <a:solidFill>
                <a:srgbClr val="00D59D"/>
              </a:solidFill>
              <a:cs typeface="Arial" panose="020B0604020202020204" pitchFamily="34" charset="0"/>
              <a:sym typeface="Arial"/>
            </a:endParaRPr>
          </a:p>
        </p:txBody>
      </p:sp>
      <p:sp>
        <p:nvSpPr>
          <p:cNvPr id="44" name="Title 1">
            <a:extLst>
              <a:ext uri="{FF2B5EF4-FFF2-40B4-BE49-F238E27FC236}">
                <a16:creationId xmlns:a16="http://schemas.microsoft.com/office/drawing/2014/main" id="{1EF254E8-568D-8DF9-09B3-8B2343B223A2}"/>
              </a:ext>
            </a:extLst>
          </p:cNvPr>
          <p:cNvSpPr txBox="1">
            <a:spLocks/>
          </p:cNvSpPr>
          <p:nvPr/>
        </p:nvSpPr>
        <p:spPr>
          <a:xfrm>
            <a:off x="3318448" y="3052820"/>
            <a:ext cx="985901" cy="106504"/>
          </a:xfrm>
          <a:prstGeom prst="rect">
            <a:avLst/>
          </a:prstGeom>
        </p:spPr>
        <p:txBody>
          <a:bodyPr vert="horz" wrap="square" lIns="0" tIns="0" rIns="0" bIns="0" rtlCol="0" anchor="ctr" anchorCtr="0">
            <a:spAutoFit/>
          </a:bodyPr>
          <a:lstStyle>
            <a:lvl1pPr algn="l" defTabSz="914400" rtl="0" eaLnBrk="1" latinLnBrk="0" hangingPunct="1">
              <a:lnSpc>
                <a:spcPts val="6060"/>
              </a:lnSpc>
              <a:spcBef>
                <a:spcPct val="0"/>
              </a:spcBef>
              <a:buNone/>
              <a:defRPr sz="5800" kern="1200">
                <a:solidFill>
                  <a:schemeClr val="tx1"/>
                </a:solidFill>
                <a:latin typeface="Roboto" panose="02000000000000000000" pitchFamily="2" charset="0"/>
                <a:ea typeface="Roboto" panose="02000000000000000000" pitchFamily="2" charset="0"/>
                <a:cs typeface="+mj-cs"/>
              </a:defRPr>
            </a:lvl1pPr>
          </a:lstStyle>
          <a:p>
            <a:pPr algn="r" defTabSz="602777" fontAlgn="auto">
              <a:lnSpc>
                <a:spcPct val="100000"/>
              </a:lnSpc>
              <a:spcAft>
                <a:spcPts val="0"/>
              </a:spcAft>
              <a:buClr>
                <a:srgbClr val="000000"/>
              </a:buClr>
              <a:defRPr/>
            </a:pPr>
            <a:r>
              <a:rPr lang="es-ES" sz="692" b="1">
                <a:solidFill>
                  <a:srgbClr val="7030A0"/>
                </a:solidFill>
                <a:cs typeface="Arial" panose="020B0604020202020204" pitchFamily="34" charset="0"/>
                <a:sym typeface="Arial"/>
              </a:rPr>
              <a:t>Acquisition Cost / ARPU</a:t>
            </a:r>
            <a:endParaRPr lang="en-AR" sz="692" b="1">
              <a:solidFill>
                <a:srgbClr val="7030A0"/>
              </a:solidFill>
              <a:cs typeface="Arial" panose="020B0604020202020204" pitchFamily="34" charset="0"/>
              <a:sym typeface="Arial"/>
            </a:endParaRPr>
          </a:p>
        </p:txBody>
      </p:sp>
      <p:sp>
        <p:nvSpPr>
          <p:cNvPr id="19" name="Title 1">
            <a:extLst>
              <a:ext uri="{FF2B5EF4-FFF2-40B4-BE49-F238E27FC236}">
                <a16:creationId xmlns:a16="http://schemas.microsoft.com/office/drawing/2014/main" id="{A07CFA20-3C00-AB3D-F62A-72AD14FCFB6B}"/>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20" name="Title 1">
            <a:extLst>
              <a:ext uri="{FF2B5EF4-FFF2-40B4-BE49-F238E27FC236}">
                <a16:creationId xmlns:a16="http://schemas.microsoft.com/office/drawing/2014/main" id="{847A2AD8-B0BC-5722-86EA-C840622E8595}"/>
              </a:ext>
            </a:extLst>
          </p:cNvPr>
          <p:cNvSpPr txBox="1">
            <a:spLocks/>
          </p:cNvSpPr>
          <p:nvPr/>
        </p:nvSpPr>
        <p:spPr>
          <a:xfrm>
            <a:off x="612000" y="1510693"/>
            <a:ext cx="2745493"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Digital</a:t>
            </a:r>
          </a:p>
        </p:txBody>
      </p:sp>
      <p:pic>
        <p:nvPicPr>
          <p:cNvPr id="4" name="Imagen 3">
            <a:extLst>
              <a:ext uri="{FF2B5EF4-FFF2-40B4-BE49-F238E27FC236}">
                <a16:creationId xmlns:a16="http://schemas.microsoft.com/office/drawing/2014/main" id="{7402376C-3780-5278-D951-3E72B19862FD}"/>
              </a:ext>
            </a:extLst>
          </p:cNvPr>
          <p:cNvPicPr>
            <a:picLocks noChangeAspect="1"/>
          </p:cNvPicPr>
          <p:nvPr/>
        </p:nvPicPr>
        <p:blipFill>
          <a:blip r:embed="rId3"/>
          <a:stretch>
            <a:fillRect/>
          </a:stretch>
        </p:blipFill>
        <p:spPr>
          <a:xfrm>
            <a:off x="5403408" y="2361544"/>
            <a:ext cx="2076751" cy="991090"/>
          </a:xfrm>
          <a:prstGeom prst="rect">
            <a:avLst/>
          </a:prstGeom>
        </p:spPr>
      </p:pic>
      <p:cxnSp>
        <p:nvCxnSpPr>
          <p:cNvPr id="8" name="Conector recto 7">
            <a:extLst>
              <a:ext uri="{FF2B5EF4-FFF2-40B4-BE49-F238E27FC236}">
                <a16:creationId xmlns:a16="http://schemas.microsoft.com/office/drawing/2014/main" id="{285964B9-3934-BCCB-7246-BC522DA42654}"/>
              </a:ext>
            </a:extLst>
          </p:cNvPr>
          <p:cNvCxnSpPr>
            <a:cxnSpLocks/>
          </p:cNvCxnSpPr>
          <p:nvPr/>
        </p:nvCxnSpPr>
        <p:spPr>
          <a:xfrm>
            <a:off x="1450518" y="3689440"/>
            <a:ext cx="2945916"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99629A54-3D76-8F3B-7582-6887960A8D62}"/>
              </a:ext>
            </a:extLst>
          </p:cNvPr>
          <p:cNvCxnSpPr>
            <a:cxnSpLocks/>
          </p:cNvCxnSpPr>
          <p:nvPr/>
        </p:nvCxnSpPr>
        <p:spPr>
          <a:xfrm>
            <a:off x="4982603" y="3689440"/>
            <a:ext cx="2853853" cy="0"/>
          </a:xfrm>
          <a:prstGeom prst="line">
            <a:avLst/>
          </a:prstGeom>
          <a:ln>
            <a:solidFill>
              <a:schemeClr val="tx1">
                <a:lumMod val="25000"/>
                <a:lumOff val="75000"/>
              </a:schemeClr>
            </a:solidFill>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B87A85D5-EE52-FC83-AD79-F743048E3C3C}"/>
              </a:ext>
            </a:extLst>
          </p:cNvPr>
          <p:cNvSpPr txBox="1"/>
          <p:nvPr/>
        </p:nvSpPr>
        <p:spPr>
          <a:xfrm>
            <a:off x="7257677" y="2327073"/>
            <a:ext cx="325927"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03A4DF"/>
                </a:solidFill>
                <a:latin typeface="Roboto" panose="02000000000000000000" pitchFamily="2" charset="0"/>
                <a:ea typeface="Roboto" panose="02000000000000000000" pitchFamily="2" charset="0"/>
              </a:rPr>
              <a:t>70%</a:t>
            </a:r>
            <a:endParaRPr lang="es-AR" sz="692" b="1">
              <a:solidFill>
                <a:srgbClr val="03A4DF"/>
              </a:solidFill>
              <a:highlight>
                <a:srgbClr val="FFFF00"/>
              </a:highlight>
              <a:latin typeface="Roboto" panose="02000000000000000000" pitchFamily="2" charset="0"/>
              <a:ea typeface="Roboto" panose="02000000000000000000" pitchFamily="2" charset="0"/>
            </a:endParaRPr>
          </a:p>
        </p:txBody>
      </p:sp>
      <p:sp>
        <p:nvSpPr>
          <p:cNvPr id="13" name="CuadroTexto 12">
            <a:extLst>
              <a:ext uri="{FF2B5EF4-FFF2-40B4-BE49-F238E27FC236}">
                <a16:creationId xmlns:a16="http://schemas.microsoft.com/office/drawing/2014/main" id="{E26EF4B7-570C-158E-676C-5249BF2459EC}"/>
              </a:ext>
            </a:extLst>
          </p:cNvPr>
          <p:cNvSpPr txBox="1"/>
          <p:nvPr/>
        </p:nvSpPr>
        <p:spPr>
          <a:xfrm>
            <a:off x="6280833" y="2893557"/>
            <a:ext cx="325927"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03A4DF"/>
                </a:solidFill>
                <a:latin typeface="Roboto" panose="02000000000000000000" pitchFamily="2" charset="0"/>
                <a:ea typeface="Roboto" panose="02000000000000000000" pitchFamily="2" charset="0"/>
              </a:rPr>
              <a:t>54%</a:t>
            </a:r>
            <a:endParaRPr lang="es-AR" sz="692" b="1">
              <a:solidFill>
                <a:srgbClr val="03A4DF"/>
              </a:solidFill>
              <a:highlight>
                <a:srgbClr val="FFFF00"/>
              </a:highlight>
              <a:latin typeface="Roboto" panose="02000000000000000000" pitchFamily="2" charset="0"/>
              <a:ea typeface="Roboto" panose="02000000000000000000" pitchFamily="2" charset="0"/>
            </a:endParaRPr>
          </a:p>
        </p:txBody>
      </p:sp>
      <p:sp>
        <p:nvSpPr>
          <p:cNvPr id="14" name="CuadroTexto 13">
            <a:extLst>
              <a:ext uri="{FF2B5EF4-FFF2-40B4-BE49-F238E27FC236}">
                <a16:creationId xmlns:a16="http://schemas.microsoft.com/office/drawing/2014/main" id="{02052ECC-360D-F87B-1EC0-C19834E52879}"/>
              </a:ext>
            </a:extLst>
          </p:cNvPr>
          <p:cNvSpPr txBox="1"/>
          <p:nvPr/>
        </p:nvSpPr>
        <p:spPr>
          <a:xfrm>
            <a:off x="5295067" y="3112119"/>
            <a:ext cx="325927"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03A4DF"/>
                </a:solidFill>
                <a:latin typeface="Roboto" panose="02000000000000000000" pitchFamily="2" charset="0"/>
                <a:ea typeface="Roboto" panose="02000000000000000000" pitchFamily="2" charset="0"/>
              </a:rPr>
              <a:t>27%</a:t>
            </a:r>
            <a:endParaRPr lang="es-AR" sz="692" b="1">
              <a:solidFill>
                <a:srgbClr val="03A4DF"/>
              </a:solidFill>
              <a:highlight>
                <a:srgbClr val="FFFF00"/>
              </a:highlight>
              <a:latin typeface="Roboto" panose="02000000000000000000" pitchFamily="2" charset="0"/>
              <a:ea typeface="Roboto" panose="02000000000000000000" pitchFamily="2" charset="0"/>
            </a:endParaRPr>
          </a:p>
        </p:txBody>
      </p:sp>
      <p:sp>
        <p:nvSpPr>
          <p:cNvPr id="15" name="CuadroTexto 14">
            <a:extLst>
              <a:ext uri="{FF2B5EF4-FFF2-40B4-BE49-F238E27FC236}">
                <a16:creationId xmlns:a16="http://schemas.microsoft.com/office/drawing/2014/main" id="{3E285809-7A5D-6F56-3870-7BFEDB7E4CCA}"/>
              </a:ext>
            </a:extLst>
          </p:cNvPr>
          <p:cNvSpPr txBox="1"/>
          <p:nvPr/>
        </p:nvSpPr>
        <p:spPr>
          <a:xfrm>
            <a:off x="5295067" y="2233400"/>
            <a:ext cx="325927"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7F7F7F"/>
                </a:solidFill>
                <a:latin typeface="Roboto" panose="02000000000000000000" pitchFamily="2" charset="0"/>
                <a:ea typeface="Roboto" panose="02000000000000000000" pitchFamily="2" charset="0"/>
              </a:rPr>
              <a:t>15,1</a:t>
            </a:r>
            <a:endParaRPr lang="es-AR" sz="692" b="1">
              <a:solidFill>
                <a:srgbClr val="7F7F7F"/>
              </a:solidFill>
              <a:highlight>
                <a:srgbClr val="FFFF00"/>
              </a:highlight>
              <a:latin typeface="Roboto" panose="02000000000000000000" pitchFamily="2" charset="0"/>
              <a:ea typeface="Roboto" panose="02000000000000000000" pitchFamily="2" charset="0"/>
            </a:endParaRPr>
          </a:p>
        </p:txBody>
      </p:sp>
      <p:sp>
        <p:nvSpPr>
          <p:cNvPr id="18" name="CuadroTexto 17">
            <a:extLst>
              <a:ext uri="{FF2B5EF4-FFF2-40B4-BE49-F238E27FC236}">
                <a16:creationId xmlns:a16="http://schemas.microsoft.com/office/drawing/2014/main" id="{8841C910-311D-52F0-D869-D44DFE87D8D6}"/>
              </a:ext>
            </a:extLst>
          </p:cNvPr>
          <p:cNvSpPr txBox="1"/>
          <p:nvPr/>
        </p:nvSpPr>
        <p:spPr>
          <a:xfrm>
            <a:off x="6280836" y="2536712"/>
            <a:ext cx="325927"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7F7F7F"/>
                </a:solidFill>
                <a:latin typeface="Roboto" panose="02000000000000000000" pitchFamily="2" charset="0"/>
                <a:ea typeface="Roboto" panose="02000000000000000000" pitchFamily="2" charset="0"/>
              </a:rPr>
              <a:t>11,7</a:t>
            </a:r>
            <a:endParaRPr lang="es-AR" sz="692" b="1">
              <a:solidFill>
                <a:srgbClr val="7F7F7F"/>
              </a:solidFill>
              <a:highlight>
                <a:srgbClr val="FFFF00"/>
              </a:highlight>
              <a:latin typeface="Roboto" panose="02000000000000000000" pitchFamily="2" charset="0"/>
              <a:ea typeface="Roboto" panose="02000000000000000000" pitchFamily="2" charset="0"/>
            </a:endParaRPr>
          </a:p>
        </p:txBody>
      </p:sp>
      <p:sp>
        <p:nvSpPr>
          <p:cNvPr id="26" name="CuadroTexto 25">
            <a:extLst>
              <a:ext uri="{FF2B5EF4-FFF2-40B4-BE49-F238E27FC236}">
                <a16:creationId xmlns:a16="http://schemas.microsoft.com/office/drawing/2014/main" id="{81D7817F-CC20-9298-E176-0A36C1FE8D01}"/>
              </a:ext>
            </a:extLst>
          </p:cNvPr>
          <p:cNvSpPr txBox="1"/>
          <p:nvPr/>
        </p:nvSpPr>
        <p:spPr>
          <a:xfrm>
            <a:off x="7262145" y="2947078"/>
            <a:ext cx="325927"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7F7F7F"/>
                </a:solidFill>
                <a:latin typeface="Roboto" panose="02000000000000000000" pitchFamily="2" charset="0"/>
                <a:ea typeface="Roboto" panose="02000000000000000000" pitchFamily="2" charset="0"/>
              </a:rPr>
              <a:t>7,2</a:t>
            </a:r>
            <a:endParaRPr lang="es-AR" sz="692" b="1">
              <a:solidFill>
                <a:srgbClr val="7F7F7F"/>
              </a:solidFill>
              <a:highlight>
                <a:srgbClr val="FFFF00"/>
              </a:highlight>
              <a:latin typeface="Roboto" panose="02000000000000000000" pitchFamily="2" charset="0"/>
              <a:ea typeface="Roboto" panose="02000000000000000000" pitchFamily="2" charset="0"/>
            </a:endParaRPr>
          </a:p>
        </p:txBody>
      </p:sp>
      <p:sp>
        <p:nvSpPr>
          <p:cNvPr id="27" name="CuadroTexto 26">
            <a:extLst>
              <a:ext uri="{FF2B5EF4-FFF2-40B4-BE49-F238E27FC236}">
                <a16:creationId xmlns:a16="http://schemas.microsoft.com/office/drawing/2014/main" id="{9FAE901B-4063-1B0C-183E-B8DE80C73365}"/>
              </a:ext>
            </a:extLst>
          </p:cNvPr>
          <p:cNvSpPr txBox="1"/>
          <p:nvPr/>
        </p:nvSpPr>
        <p:spPr>
          <a:xfrm>
            <a:off x="5282015" y="3752106"/>
            <a:ext cx="359740" cy="111569"/>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725" b="1">
                <a:solidFill>
                  <a:srgbClr val="24272A">
                    <a:lumMod val="75000"/>
                    <a:lumOff val="25000"/>
                  </a:srgbClr>
                </a:solidFill>
                <a:latin typeface="Roboto" panose="02000000000000000000" pitchFamily="2" charset="0"/>
                <a:ea typeface="Roboto" panose="02000000000000000000" pitchFamily="2" charset="0"/>
              </a:rPr>
              <a:t>2020</a:t>
            </a:r>
            <a:endParaRPr lang="es-AR" sz="725" b="1">
              <a:solidFill>
                <a:srgbClr val="24272A">
                  <a:lumMod val="75000"/>
                  <a:lumOff val="25000"/>
                </a:srgbClr>
              </a:solidFill>
              <a:highlight>
                <a:srgbClr val="FFFF00"/>
              </a:highlight>
              <a:latin typeface="Roboto" panose="02000000000000000000" pitchFamily="2" charset="0"/>
              <a:ea typeface="Roboto" panose="02000000000000000000" pitchFamily="2" charset="0"/>
            </a:endParaRPr>
          </a:p>
        </p:txBody>
      </p:sp>
      <p:sp>
        <p:nvSpPr>
          <p:cNvPr id="28" name="CuadroTexto 27">
            <a:extLst>
              <a:ext uri="{FF2B5EF4-FFF2-40B4-BE49-F238E27FC236}">
                <a16:creationId xmlns:a16="http://schemas.microsoft.com/office/drawing/2014/main" id="{26551912-2B7C-5499-CC86-D3B967BFD52A}"/>
              </a:ext>
            </a:extLst>
          </p:cNvPr>
          <p:cNvSpPr txBox="1"/>
          <p:nvPr/>
        </p:nvSpPr>
        <p:spPr>
          <a:xfrm>
            <a:off x="6264103" y="3752106"/>
            <a:ext cx="359740" cy="111569"/>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725" b="1">
                <a:solidFill>
                  <a:srgbClr val="24272A">
                    <a:lumMod val="75000"/>
                    <a:lumOff val="25000"/>
                  </a:srgbClr>
                </a:solidFill>
                <a:latin typeface="Roboto" panose="02000000000000000000" pitchFamily="2" charset="0"/>
                <a:ea typeface="Roboto" panose="02000000000000000000" pitchFamily="2" charset="0"/>
              </a:rPr>
              <a:t>2024</a:t>
            </a:r>
            <a:endParaRPr lang="es-AR" sz="725" b="1">
              <a:solidFill>
                <a:srgbClr val="24272A">
                  <a:lumMod val="75000"/>
                  <a:lumOff val="25000"/>
                </a:srgbClr>
              </a:solidFill>
              <a:highlight>
                <a:srgbClr val="FFFF00"/>
              </a:highlight>
              <a:latin typeface="Roboto" panose="02000000000000000000" pitchFamily="2" charset="0"/>
              <a:ea typeface="Roboto" panose="02000000000000000000" pitchFamily="2" charset="0"/>
            </a:endParaRPr>
          </a:p>
        </p:txBody>
      </p:sp>
      <p:sp>
        <p:nvSpPr>
          <p:cNvPr id="29" name="CuadroTexto 28">
            <a:extLst>
              <a:ext uri="{FF2B5EF4-FFF2-40B4-BE49-F238E27FC236}">
                <a16:creationId xmlns:a16="http://schemas.microsoft.com/office/drawing/2014/main" id="{50C394A3-F32B-59A5-4B4A-6689CBB40AC4}"/>
              </a:ext>
            </a:extLst>
          </p:cNvPr>
          <p:cNvSpPr txBox="1"/>
          <p:nvPr/>
        </p:nvSpPr>
        <p:spPr>
          <a:xfrm>
            <a:off x="7246191" y="3752106"/>
            <a:ext cx="359740" cy="111569"/>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725" b="1">
                <a:solidFill>
                  <a:srgbClr val="24272A">
                    <a:lumMod val="75000"/>
                    <a:lumOff val="25000"/>
                  </a:srgbClr>
                </a:solidFill>
                <a:latin typeface="Roboto" panose="02000000000000000000" pitchFamily="2" charset="0"/>
                <a:ea typeface="Roboto" panose="02000000000000000000" pitchFamily="2" charset="0"/>
              </a:rPr>
              <a:t>2028</a:t>
            </a:r>
            <a:endParaRPr lang="es-AR" sz="725" b="1">
              <a:solidFill>
                <a:srgbClr val="24272A">
                  <a:lumMod val="75000"/>
                  <a:lumOff val="25000"/>
                </a:srgbClr>
              </a:solidFill>
              <a:highlight>
                <a:srgbClr val="FFFF00"/>
              </a:highlight>
              <a:latin typeface="Roboto" panose="02000000000000000000" pitchFamily="2" charset="0"/>
              <a:ea typeface="Roboto" panose="02000000000000000000" pitchFamily="2" charset="0"/>
            </a:endParaRPr>
          </a:p>
        </p:txBody>
      </p:sp>
      <p:sp>
        <p:nvSpPr>
          <p:cNvPr id="30" name="Title 1">
            <a:extLst>
              <a:ext uri="{FF2B5EF4-FFF2-40B4-BE49-F238E27FC236}">
                <a16:creationId xmlns:a16="http://schemas.microsoft.com/office/drawing/2014/main" id="{29C3B4E9-CD17-85F1-79B9-F485381C6D43}"/>
              </a:ext>
            </a:extLst>
          </p:cNvPr>
          <p:cNvSpPr txBox="1">
            <a:spLocks/>
          </p:cNvSpPr>
          <p:nvPr/>
        </p:nvSpPr>
        <p:spPr>
          <a:xfrm>
            <a:off x="7196536" y="2653688"/>
            <a:ext cx="639920" cy="106504"/>
          </a:xfrm>
          <a:prstGeom prst="rect">
            <a:avLst/>
          </a:prstGeom>
        </p:spPr>
        <p:txBody>
          <a:bodyPr vert="horz" lIns="0" tIns="0" rIns="0" bIns="0" rtlCol="0" anchor="ctr" anchorCtr="0">
            <a:spAutoFit/>
          </a:bodyPr>
          <a:lstStyle>
            <a:defPPr>
              <a:defRPr lang="en-US"/>
            </a:defPPr>
            <a:lvl1pPr marR="0" lvl="0" indent="0" algn="r" defTabSz="914400" fontAlgn="auto">
              <a:lnSpc>
                <a:spcPct val="100000"/>
              </a:lnSpc>
              <a:spcBef>
                <a:spcPct val="0"/>
              </a:spcBef>
              <a:spcAft>
                <a:spcPts val="0"/>
              </a:spcAft>
              <a:buClr>
                <a:srgbClr val="000000"/>
              </a:buClr>
              <a:buSzTx/>
              <a:buFont typeface="Arial"/>
              <a:buNone/>
              <a:tabLst/>
              <a:defRPr kumimoji="0" sz="1050" b="1" u="none" strike="noStrike" cap="none" spc="0" normalizeH="0" baseline="0">
                <a:ln>
                  <a:noFill/>
                </a:ln>
                <a:solidFill>
                  <a:srgbClr val="21DBAA"/>
                </a:solidFill>
                <a:effectLst/>
                <a:uLnTx/>
                <a:uFillTx/>
                <a:latin typeface="Montserrat SemiBold" pitchFamily="2" charset="77"/>
                <a:ea typeface="Roboto Medium" pitchFamily="2" charset="0"/>
                <a:cs typeface="+mj-cs"/>
              </a:defRPr>
            </a:lvl1pPr>
          </a:lstStyle>
          <a:p>
            <a:pPr defTabSz="642967">
              <a:defRPr/>
            </a:pPr>
            <a:r>
              <a:rPr lang="es-ES" sz="692">
                <a:solidFill>
                  <a:srgbClr val="03A4DF"/>
                </a:solidFill>
                <a:latin typeface="Roboto" panose="02000000000000000000" pitchFamily="2" charset="0"/>
                <a:ea typeface="Roboto" panose="02000000000000000000" pitchFamily="2" charset="0"/>
                <a:cs typeface="Arial" panose="020B0604020202020204" pitchFamily="34" charset="0"/>
                <a:sym typeface="Arial"/>
              </a:rPr>
              <a:t>MAU Digital</a:t>
            </a:r>
            <a:endParaRPr lang="en-AR" sz="692">
              <a:solidFill>
                <a:srgbClr val="03A4DF"/>
              </a:solidFill>
              <a:latin typeface="Roboto" panose="02000000000000000000" pitchFamily="2" charset="0"/>
              <a:ea typeface="Roboto" panose="02000000000000000000" pitchFamily="2" charset="0"/>
              <a:cs typeface="Arial" panose="020B0604020202020204" pitchFamily="34" charset="0"/>
              <a:sym typeface="Arial"/>
            </a:endParaRPr>
          </a:p>
        </p:txBody>
      </p:sp>
      <p:sp>
        <p:nvSpPr>
          <p:cNvPr id="45" name="Title 1">
            <a:extLst>
              <a:ext uri="{FF2B5EF4-FFF2-40B4-BE49-F238E27FC236}">
                <a16:creationId xmlns:a16="http://schemas.microsoft.com/office/drawing/2014/main" id="{597094D2-E8F1-41B8-92F9-9722B34E473E}"/>
              </a:ext>
            </a:extLst>
          </p:cNvPr>
          <p:cNvSpPr txBox="1">
            <a:spLocks/>
          </p:cNvSpPr>
          <p:nvPr/>
        </p:nvSpPr>
        <p:spPr>
          <a:xfrm>
            <a:off x="7022665" y="3258724"/>
            <a:ext cx="813791" cy="213007"/>
          </a:xfrm>
          <a:prstGeom prst="rect">
            <a:avLst/>
          </a:prstGeom>
        </p:spPr>
        <p:txBody>
          <a:bodyPr vert="horz" wrap="square" lIns="0" tIns="0" rIns="0" bIns="0" rtlCol="0" anchor="ctr" anchorCtr="0">
            <a:spAutoFit/>
          </a:bodyPr>
          <a:lstStyle>
            <a:defPPr>
              <a:defRPr lang="en-US"/>
            </a:defPPr>
            <a:lvl1pPr marR="0" lvl="0" indent="0" algn="r" defTabSz="914400" fontAlgn="auto">
              <a:lnSpc>
                <a:spcPct val="100000"/>
              </a:lnSpc>
              <a:spcBef>
                <a:spcPct val="0"/>
              </a:spcBef>
              <a:spcAft>
                <a:spcPts val="0"/>
              </a:spcAft>
              <a:buClr>
                <a:srgbClr val="000000"/>
              </a:buClr>
              <a:buSzTx/>
              <a:buFont typeface="Arial"/>
              <a:buNone/>
              <a:tabLst/>
              <a:defRPr kumimoji="0" sz="1050" b="1" u="none" strike="noStrike" cap="none" spc="0" normalizeH="0" baseline="0">
                <a:ln>
                  <a:noFill/>
                </a:ln>
                <a:solidFill>
                  <a:srgbClr val="4300A3"/>
                </a:solidFill>
                <a:effectLst/>
                <a:uLnTx/>
                <a:uFillTx/>
                <a:latin typeface="Montserrat SemiBold" pitchFamily="2" charset="77"/>
                <a:ea typeface="Roboto Medium" pitchFamily="2" charset="0"/>
                <a:cs typeface="+mj-cs"/>
              </a:defRPr>
            </a:lvl1pPr>
          </a:lstStyle>
          <a:p>
            <a:pPr defTabSz="642967">
              <a:defRPr/>
            </a:pPr>
            <a:r>
              <a:rPr lang="es-ES" sz="692">
                <a:solidFill>
                  <a:srgbClr val="7F7F7F"/>
                </a:solidFill>
                <a:latin typeface="Roboto" panose="02000000000000000000" pitchFamily="2" charset="0"/>
                <a:ea typeface="Roboto" panose="02000000000000000000" pitchFamily="2" charset="0"/>
                <a:cs typeface="Arial" panose="020B0604020202020204" pitchFamily="34" charset="0"/>
                <a:sym typeface="Arial"/>
              </a:rPr>
              <a:t>Call Center Hours</a:t>
            </a:r>
          </a:p>
          <a:p>
            <a:pPr defTabSz="642967">
              <a:defRPr/>
            </a:pPr>
            <a:r>
              <a:rPr lang="es-ES" sz="692">
                <a:solidFill>
                  <a:srgbClr val="7F7F7F"/>
                </a:solidFill>
                <a:latin typeface="Roboto" panose="02000000000000000000" pitchFamily="2" charset="0"/>
                <a:ea typeface="Roboto" panose="02000000000000000000" pitchFamily="2" charset="0"/>
                <a:cs typeface="Arial" panose="020B0604020202020204" pitchFamily="34" charset="0"/>
                <a:sym typeface="Arial"/>
              </a:rPr>
              <a:t>(in MM)</a:t>
            </a:r>
            <a:endParaRPr lang="en-AR" sz="692">
              <a:solidFill>
                <a:srgbClr val="7F7F7F"/>
              </a:solidFill>
              <a:latin typeface="Roboto" panose="02000000000000000000" pitchFamily="2" charset="0"/>
              <a:ea typeface="Roboto" panose="02000000000000000000" pitchFamily="2" charset="0"/>
              <a:cs typeface="Arial" panose="020B0604020202020204" pitchFamily="34" charset="0"/>
              <a:sym typeface="Arial"/>
            </a:endParaRPr>
          </a:p>
        </p:txBody>
      </p:sp>
      <p:sp>
        <p:nvSpPr>
          <p:cNvPr id="61" name="CuadroTexto 60">
            <a:extLst>
              <a:ext uri="{FF2B5EF4-FFF2-40B4-BE49-F238E27FC236}">
                <a16:creationId xmlns:a16="http://schemas.microsoft.com/office/drawing/2014/main" id="{0B1CC0A6-5865-3C01-A2A0-9764461D9915}"/>
              </a:ext>
            </a:extLst>
          </p:cNvPr>
          <p:cNvSpPr txBox="1"/>
          <p:nvPr/>
        </p:nvSpPr>
        <p:spPr>
          <a:xfrm>
            <a:off x="1740168" y="3752760"/>
            <a:ext cx="359740" cy="111569"/>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725" b="1">
                <a:solidFill>
                  <a:srgbClr val="24272A">
                    <a:lumMod val="75000"/>
                    <a:lumOff val="25000"/>
                  </a:srgbClr>
                </a:solidFill>
                <a:latin typeface="Roboto" panose="02000000000000000000" pitchFamily="2" charset="0"/>
                <a:ea typeface="Roboto" panose="02000000000000000000" pitchFamily="2" charset="0"/>
              </a:rPr>
              <a:t>2020</a:t>
            </a:r>
            <a:endParaRPr lang="es-AR" sz="725" b="1">
              <a:solidFill>
                <a:srgbClr val="24272A">
                  <a:lumMod val="75000"/>
                  <a:lumOff val="25000"/>
                </a:srgbClr>
              </a:solidFill>
              <a:highlight>
                <a:srgbClr val="FFFF00"/>
              </a:highlight>
              <a:latin typeface="Roboto" panose="02000000000000000000" pitchFamily="2" charset="0"/>
              <a:ea typeface="Roboto" panose="02000000000000000000" pitchFamily="2" charset="0"/>
            </a:endParaRPr>
          </a:p>
        </p:txBody>
      </p:sp>
      <p:sp>
        <p:nvSpPr>
          <p:cNvPr id="63" name="CuadroTexto 62">
            <a:extLst>
              <a:ext uri="{FF2B5EF4-FFF2-40B4-BE49-F238E27FC236}">
                <a16:creationId xmlns:a16="http://schemas.microsoft.com/office/drawing/2014/main" id="{16BBAE5F-C3CB-4A31-66EA-F7A306B9DA56}"/>
              </a:ext>
            </a:extLst>
          </p:cNvPr>
          <p:cNvSpPr txBox="1"/>
          <p:nvPr/>
        </p:nvSpPr>
        <p:spPr>
          <a:xfrm>
            <a:off x="2722256" y="3752760"/>
            <a:ext cx="359740" cy="111569"/>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725" b="1">
                <a:solidFill>
                  <a:srgbClr val="24272A">
                    <a:lumMod val="75000"/>
                    <a:lumOff val="25000"/>
                  </a:srgbClr>
                </a:solidFill>
                <a:latin typeface="Roboto" panose="02000000000000000000" pitchFamily="2" charset="0"/>
                <a:ea typeface="Roboto" panose="02000000000000000000" pitchFamily="2" charset="0"/>
              </a:rPr>
              <a:t>2024</a:t>
            </a:r>
            <a:endParaRPr lang="es-AR" sz="725" b="1">
              <a:solidFill>
                <a:srgbClr val="24272A">
                  <a:lumMod val="75000"/>
                  <a:lumOff val="25000"/>
                </a:srgbClr>
              </a:solidFill>
              <a:highlight>
                <a:srgbClr val="FFFF00"/>
              </a:highlight>
              <a:latin typeface="Roboto" panose="02000000000000000000" pitchFamily="2" charset="0"/>
              <a:ea typeface="Roboto" panose="02000000000000000000" pitchFamily="2" charset="0"/>
            </a:endParaRPr>
          </a:p>
        </p:txBody>
      </p:sp>
      <p:sp>
        <p:nvSpPr>
          <p:cNvPr id="64" name="CuadroTexto 63">
            <a:extLst>
              <a:ext uri="{FF2B5EF4-FFF2-40B4-BE49-F238E27FC236}">
                <a16:creationId xmlns:a16="http://schemas.microsoft.com/office/drawing/2014/main" id="{FDFBD522-3DC5-8D8F-E559-3DC612531B35}"/>
              </a:ext>
            </a:extLst>
          </p:cNvPr>
          <p:cNvSpPr txBox="1"/>
          <p:nvPr/>
        </p:nvSpPr>
        <p:spPr>
          <a:xfrm>
            <a:off x="3704342" y="3752760"/>
            <a:ext cx="359740" cy="111569"/>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725" b="1">
                <a:solidFill>
                  <a:srgbClr val="24272A">
                    <a:lumMod val="75000"/>
                    <a:lumOff val="25000"/>
                  </a:srgbClr>
                </a:solidFill>
                <a:latin typeface="Roboto" panose="02000000000000000000" pitchFamily="2" charset="0"/>
                <a:ea typeface="Roboto" panose="02000000000000000000" pitchFamily="2" charset="0"/>
              </a:rPr>
              <a:t>2028</a:t>
            </a:r>
            <a:endParaRPr lang="es-AR" sz="725" b="1">
              <a:solidFill>
                <a:srgbClr val="24272A">
                  <a:lumMod val="75000"/>
                  <a:lumOff val="25000"/>
                </a:srgbClr>
              </a:solidFill>
              <a:highlight>
                <a:srgbClr val="FFFF00"/>
              </a:highlight>
              <a:latin typeface="Roboto" panose="02000000000000000000" pitchFamily="2" charset="0"/>
              <a:ea typeface="Roboto" panose="02000000000000000000" pitchFamily="2" charset="0"/>
            </a:endParaRPr>
          </a:p>
        </p:txBody>
      </p:sp>
      <p:sp>
        <p:nvSpPr>
          <p:cNvPr id="65" name="CuadroTexto 64">
            <a:extLst>
              <a:ext uri="{FF2B5EF4-FFF2-40B4-BE49-F238E27FC236}">
                <a16:creationId xmlns:a16="http://schemas.microsoft.com/office/drawing/2014/main" id="{2A5BEC42-A535-610F-86C6-F9F71DF0F2AF}"/>
              </a:ext>
            </a:extLst>
          </p:cNvPr>
          <p:cNvSpPr txBox="1"/>
          <p:nvPr/>
        </p:nvSpPr>
        <p:spPr>
          <a:xfrm>
            <a:off x="1749603" y="2434190"/>
            <a:ext cx="325927"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7030A0"/>
                </a:solidFill>
                <a:latin typeface="Roboto" panose="02000000000000000000" pitchFamily="2" charset="0"/>
                <a:ea typeface="Roboto" panose="02000000000000000000" pitchFamily="2" charset="0"/>
              </a:rPr>
              <a:t>2,06</a:t>
            </a:r>
            <a:endParaRPr lang="es-AR" sz="692" b="1">
              <a:solidFill>
                <a:srgbClr val="7030A0"/>
              </a:solidFill>
              <a:highlight>
                <a:srgbClr val="FFFF00"/>
              </a:highlight>
              <a:latin typeface="Roboto" panose="02000000000000000000" pitchFamily="2" charset="0"/>
              <a:ea typeface="Roboto" panose="02000000000000000000" pitchFamily="2" charset="0"/>
            </a:endParaRPr>
          </a:p>
        </p:txBody>
      </p:sp>
      <p:sp>
        <p:nvSpPr>
          <p:cNvPr id="66" name="CuadroTexto 65">
            <a:extLst>
              <a:ext uri="{FF2B5EF4-FFF2-40B4-BE49-F238E27FC236}">
                <a16:creationId xmlns:a16="http://schemas.microsoft.com/office/drawing/2014/main" id="{091959A0-200D-8F71-CBFD-EE66CB5564BC}"/>
              </a:ext>
            </a:extLst>
          </p:cNvPr>
          <p:cNvSpPr txBox="1"/>
          <p:nvPr/>
        </p:nvSpPr>
        <p:spPr>
          <a:xfrm>
            <a:off x="1758523" y="3170027"/>
            <a:ext cx="325927" cy="106504"/>
          </a:xfrm>
          <a:prstGeom prst="rect">
            <a:avLst/>
          </a:prstGeom>
          <a:noFill/>
        </p:spPr>
        <p:txBody>
          <a:bodyPr wrap="square" lIns="0" tIns="0" rIns="0" bIns="0" rtlCol="0" anchor="ctr" anchorCtr="0">
            <a:spAutoFit/>
          </a:bodyPr>
          <a:lstStyle/>
          <a:p>
            <a:pPr algn="ctr" defTabSz="602777" fontAlgn="auto">
              <a:spcBef>
                <a:spcPts val="0"/>
              </a:spcBef>
              <a:spcAft>
                <a:spcPts val="0"/>
              </a:spcAft>
              <a:defRPr/>
            </a:pPr>
            <a:r>
              <a:rPr lang="es-AR" sz="692" b="1">
                <a:solidFill>
                  <a:srgbClr val="00D59D"/>
                </a:solidFill>
                <a:latin typeface="Roboto" panose="02000000000000000000" pitchFamily="2" charset="0"/>
                <a:ea typeface="Roboto" panose="02000000000000000000" pitchFamily="2" charset="0"/>
              </a:rPr>
              <a:t>16%</a:t>
            </a:r>
            <a:endParaRPr lang="es-AR" sz="692" b="1">
              <a:solidFill>
                <a:srgbClr val="00D59D"/>
              </a:solidFill>
              <a:highlight>
                <a:srgbClr val="FFFF00"/>
              </a:highlight>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085051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
            <a:extLst>
              <a:ext uri="{FF2B5EF4-FFF2-40B4-BE49-F238E27FC236}">
                <a16:creationId xmlns:a16="http://schemas.microsoft.com/office/drawing/2014/main" id="{0B6B20AA-A2D4-B921-532C-7B6AB3E98855}"/>
              </a:ext>
            </a:extLst>
          </p:cNvPr>
          <p:cNvSpPr txBox="1">
            <a:spLocks/>
          </p:cNvSpPr>
          <p:nvPr/>
        </p:nvSpPr>
        <p:spPr>
          <a:xfrm>
            <a:off x="2234439" y="2404376"/>
            <a:ext cx="1350326" cy="182679"/>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r" defTabSz="642909" fontAlgn="auto">
              <a:lnSpc>
                <a:spcPct val="100000"/>
              </a:lnSpc>
              <a:spcAft>
                <a:spcPts val="0"/>
              </a:spcAft>
              <a:defRPr/>
            </a:pPr>
            <a:r>
              <a:rPr lang="es-ES_tradnl" sz="1187" b="1" spc="-13">
                <a:solidFill>
                  <a:schemeClr val="accent1"/>
                </a:solidFill>
                <a:latin typeface="Roboto" panose="02000000000000000000" pitchFamily="2" charset="0"/>
                <a:ea typeface="Roboto" panose="02000000000000000000" pitchFamily="2" charset="0"/>
                <a:cs typeface="Arial" panose="020B0604020202020204" pitchFamily="34" charset="0"/>
              </a:rPr>
              <a:t>Sales &amp; Aftersales</a:t>
            </a:r>
          </a:p>
        </p:txBody>
      </p:sp>
      <p:sp>
        <p:nvSpPr>
          <p:cNvPr id="56" name="Title 1">
            <a:extLst>
              <a:ext uri="{FF2B5EF4-FFF2-40B4-BE49-F238E27FC236}">
                <a16:creationId xmlns:a16="http://schemas.microsoft.com/office/drawing/2014/main" id="{2C222778-227E-89EE-A41B-1B4225B050FF}"/>
              </a:ext>
            </a:extLst>
          </p:cNvPr>
          <p:cNvSpPr txBox="1">
            <a:spLocks/>
          </p:cNvSpPr>
          <p:nvPr/>
        </p:nvSpPr>
        <p:spPr>
          <a:xfrm>
            <a:off x="2234439" y="4024766"/>
            <a:ext cx="1350326" cy="182679"/>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r" defTabSz="642909" fontAlgn="auto">
              <a:lnSpc>
                <a:spcPct val="100000"/>
              </a:lnSpc>
              <a:spcAft>
                <a:spcPts val="0"/>
              </a:spcAft>
              <a:defRPr/>
            </a:pPr>
            <a:r>
              <a:rPr lang="es-ES_tradnl" sz="1187" b="1" spc="-13">
                <a:solidFill>
                  <a:schemeClr val="accent1"/>
                </a:solidFill>
                <a:latin typeface="Roboto" panose="02000000000000000000" pitchFamily="2" charset="0"/>
                <a:ea typeface="Roboto" panose="02000000000000000000" pitchFamily="2" charset="0"/>
                <a:cs typeface="Arial" panose="020B0604020202020204" pitchFamily="34" charset="0"/>
              </a:rPr>
              <a:t>Fullfillment</a:t>
            </a:r>
          </a:p>
        </p:txBody>
      </p:sp>
      <p:sp>
        <p:nvSpPr>
          <p:cNvPr id="59" name="Title 1">
            <a:extLst>
              <a:ext uri="{FF2B5EF4-FFF2-40B4-BE49-F238E27FC236}">
                <a16:creationId xmlns:a16="http://schemas.microsoft.com/office/drawing/2014/main" id="{C8017842-9D42-FCB4-836F-4B24C086E859}"/>
              </a:ext>
            </a:extLst>
          </p:cNvPr>
          <p:cNvSpPr txBox="1">
            <a:spLocks/>
          </p:cNvSpPr>
          <p:nvPr/>
        </p:nvSpPr>
        <p:spPr>
          <a:xfrm>
            <a:off x="1935831" y="4240035"/>
            <a:ext cx="1648934" cy="141898"/>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r" defTabSz="642909" fontAlgn="auto">
              <a:lnSpc>
                <a:spcPct val="100000"/>
              </a:lnSpc>
              <a:spcAft>
                <a:spcPts val="0"/>
              </a:spcAft>
              <a:defRPr/>
            </a:pPr>
            <a:r>
              <a:rPr lang="es-ES_tradnl" sz="922" spc="-13">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rPr>
              <a:t>Own + Third Party Endowment</a:t>
            </a:r>
            <a:endParaRPr lang="es-ES_tradnl" sz="1187" spc="-35">
              <a:solidFill>
                <a:srgbClr val="24272A">
                  <a:lumMod val="75000"/>
                  <a:lumOff val="25000"/>
                </a:srgbClr>
              </a:solidFill>
              <a:latin typeface="Roboto Light" panose="02000000000000000000" pitchFamily="2" charset="0"/>
              <a:ea typeface="Roboto Light" panose="02000000000000000000" pitchFamily="2" charset="0"/>
              <a:cs typeface="Arial" panose="020B0604020202020204" pitchFamily="34" charset="0"/>
            </a:endParaRPr>
          </a:p>
        </p:txBody>
      </p:sp>
      <p:sp>
        <p:nvSpPr>
          <p:cNvPr id="13" name="Title 1">
            <a:extLst>
              <a:ext uri="{FF2B5EF4-FFF2-40B4-BE49-F238E27FC236}">
                <a16:creationId xmlns:a16="http://schemas.microsoft.com/office/drawing/2014/main" id="{F9436330-EA1E-046E-8AD7-A4ECE1C3448F}"/>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2" name="Rectángulo redondeado 1">
            <a:extLst>
              <a:ext uri="{FF2B5EF4-FFF2-40B4-BE49-F238E27FC236}">
                <a16:creationId xmlns:a16="http://schemas.microsoft.com/office/drawing/2014/main" id="{7258F4AA-FD3E-0120-844F-5A43C8786DED}"/>
              </a:ext>
            </a:extLst>
          </p:cNvPr>
          <p:cNvSpPr/>
          <p:nvPr/>
        </p:nvSpPr>
        <p:spPr>
          <a:xfrm>
            <a:off x="3805557" y="1043340"/>
            <a:ext cx="4079359" cy="1680617"/>
          </a:xfrm>
          <a:prstGeom prst="roundRect">
            <a:avLst>
              <a:gd name="adj" fmla="val 2653"/>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187">
              <a:solidFill>
                <a:srgbClr val="F0F0F0"/>
              </a:solidFill>
              <a:latin typeface="Arial" panose="020B0604020202020204" pitchFamily="34" charset="0"/>
              <a:cs typeface="Arial" panose="020B0604020202020204" pitchFamily="34" charset="0"/>
            </a:endParaRPr>
          </a:p>
        </p:txBody>
      </p:sp>
      <p:sp>
        <p:nvSpPr>
          <p:cNvPr id="3" name="Rectángulo redondeado 2">
            <a:extLst>
              <a:ext uri="{FF2B5EF4-FFF2-40B4-BE49-F238E27FC236}">
                <a16:creationId xmlns:a16="http://schemas.microsoft.com/office/drawing/2014/main" id="{A1F09AE6-346C-6654-C1D2-AA9395DA6970}"/>
              </a:ext>
            </a:extLst>
          </p:cNvPr>
          <p:cNvSpPr/>
          <p:nvPr/>
        </p:nvSpPr>
        <p:spPr>
          <a:xfrm>
            <a:off x="3805557" y="2890742"/>
            <a:ext cx="4079359" cy="1680617"/>
          </a:xfrm>
          <a:prstGeom prst="roundRect">
            <a:avLst>
              <a:gd name="adj" fmla="val 2653"/>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187">
              <a:solidFill>
                <a:srgbClr val="F0F0F0"/>
              </a:solidFill>
              <a:latin typeface="Arial" panose="020B0604020202020204" pitchFamily="34" charset="0"/>
              <a:cs typeface="Arial" panose="020B0604020202020204" pitchFamily="34" charset="0"/>
            </a:endParaRPr>
          </a:p>
        </p:txBody>
      </p:sp>
      <p:sp>
        <p:nvSpPr>
          <p:cNvPr id="9" name="CuadroTexto 8">
            <a:extLst>
              <a:ext uri="{FF2B5EF4-FFF2-40B4-BE49-F238E27FC236}">
                <a16:creationId xmlns:a16="http://schemas.microsoft.com/office/drawing/2014/main" id="{AF1C71AC-87AE-BB77-2BD5-C21EF93F3B9B}"/>
              </a:ext>
            </a:extLst>
          </p:cNvPr>
          <p:cNvSpPr txBox="1"/>
          <p:nvPr/>
        </p:nvSpPr>
        <p:spPr>
          <a:xfrm>
            <a:off x="6989969" y="597377"/>
            <a:ext cx="1029950" cy="672338"/>
          </a:xfrm>
          <a:prstGeom prst="flowChartAlternateProcess">
            <a:avLst/>
          </a:prstGeom>
          <a:solidFill>
            <a:schemeClr val="tx1">
              <a:lumMod val="50000"/>
              <a:lumOff val="50000"/>
            </a:schemeClr>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defTabSz="642918" fontAlgn="auto">
              <a:spcBef>
                <a:spcPts val="0"/>
              </a:spcBef>
              <a:spcAft>
                <a:spcPts val="0"/>
              </a:spcAft>
              <a:defRPr sz="1187">
                <a:solidFill>
                  <a:srgbClr val="F0F0F0"/>
                </a:solidFill>
                <a:latin typeface="Arial" panose="020B0604020202020204" pitchFamily="34" charset="0"/>
                <a:cs typeface="Arial" panose="020B0604020202020204"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800">
                <a:solidFill>
                  <a:srgbClr val="FFFFFF"/>
                </a:solidFill>
                <a:latin typeface="Roboto" panose="02000000000000000000" pitchFamily="2" charset="0"/>
                <a:ea typeface="Roboto" panose="02000000000000000000" pitchFamily="2" charset="0"/>
              </a:rPr>
              <a:t>-60% Cumulative Operating Staff 
(Own + Third Parties)</a:t>
            </a:r>
            <a:endParaRPr lang="es-AR" sz="800">
              <a:solidFill>
                <a:srgbClr val="FFFFFF"/>
              </a:solidFill>
              <a:latin typeface="Roboto" panose="02000000000000000000" pitchFamily="2" charset="0"/>
              <a:ea typeface="Roboto" panose="02000000000000000000" pitchFamily="2" charset="0"/>
            </a:endParaRPr>
          </a:p>
        </p:txBody>
      </p:sp>
      <p:graphicFrame>
        <p:nvGraphicFramePr>
          <p:cNvPr id="10" name="81 Gráfico">
            <a:extLst>
              <a:ext uri="{FF2B5EF4-FFF2-40B4-BE49-F238E27FC236}">
                <a16:creationId xmlns:a16="http://schemas.microsoft.com/office/drawing/2014/main" id="{72896453-44CA-C4F1-FBAD-2C81EC274F79}"/>
              </a:ext>
            </a:extLst>
          </p:cNvPr>
          <p:cNvGraphicFramePr/>
          <p:nvPr>
            <p:extLst>
              <p:ext uri="{D42A27DB-BD31-4B8C-83A1-F6EECF244321}">
                <p14:modId xmlns:p14="http://schemas.microsoft.com/office/powerpoint/2010/main" val="1557446037"/>
              </p:ext>
            </p:extLst>
          </p:nvPr>
        </p:nvGraphicFramePr>
        <p:xfrm>
          <a:off x="4349194" y="3024500"/>
          <a:ext cx="2992085" cy="1437065"/>
        </p:xfrm>
        <a:graphic>
          <a:graphicData uri="http://schemas.openxmlformats.org/drawingml/2006/chart">
            <c:chart xmlns:c="http://schemas.openxmlformats.org/drawingml/2006/chart" xmlns:r="http://schemas.openxmlformats.org/officeDocument/2006/relationships" r:id="rId3"/>
          </a:graphicData>
        </a:graphic>
      </p:graphicFrame>
      <p:grpSp>
        <p:nvGrpSpPr>
          <p:cNvPr id="14" name="Grupo 13">
            <a:extLst>
              <a:ext uri="{FF2B5EF4-FFF2-40B4-BE49-F238E27FC236}">
                <a16:creationId xmlns:a16="http://schemas.microsoft.com/office/drawing/2014/main" id="{0C74C0FA-BA22-63DD-8E7C-A7F6BF1EF349}"/>
              </a:ext>
            </a:extLst>
          </p:cNvPr>
          <p:cNvGrpSpPr/>
          <p:nvPr/>
        </p:nvGrpSpPr>
        <p:grpSpPr>
          <a:xfrm>
            <a:off x="5207923" y="3014330"/>
            <a:ext cx="1381515" cy="137143"/>
            <a:chOff x="4000295" y="3044253"/>
            <a:chExt cx="1381515" cy="137143"/>
          </a:xfrm>
        </p:grpSpPr>
        <p:sp>
          <p:nvSpPr>
            <p:cNvPr id="15" name="Title 1">
              <a:extLst>
                <a:ext uri="{FF2B5EF4-FFF2-40B4-BE49-F238E27FC236}">
                  <a16:creationId xmlns:a16="http://schemas.microsoft.com/office/drawing/2014/main" id="{901C58B3-459E-ACD8-EA75-E94BF11FD8DE}"/>
                </a:ext>
              </a:extLst>
            </p:cNvPr>
            <p:cNvSpPr txBox="1">
              <a:spLocks/>
            </p:cNvSpPr>
            <p:nvPr/>
          </p:nvSpPr>
          <p:spPr>
            <a:xfrm>
              <a:off x="4197022" y="3046852"/>
              <a:ext cx="1184788" cy="123111"/>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defTabSz="642909" fontAlgn="auto">
                <a:lnSpc>
                  <a:spcPct val="100000"/>
                </a:lnSpc>
                <a:spcAft>
                  <a:spcPts val="0"/>
                </a:spcAft>
                <a:defRPr/>
              </a:pPr>
              <a:r>
                <a:rPr lang="es-ES_tradnl" sz="800" spc="-13">
                  <a:solidFill>
                    <a:schemeClr val="tx1"/>
                  </a:solidFill>
                  <a:latin typeface="Roboto" panose="02000000000000000000" pitchFamily="2" charset="0"/>
                  <a:ea typeface="Roboto" panose="02000000000000000000" pitchFamily="2" charset="0"/>
                  <a:cs typeface="Arial" panose="020B0604020202020204" pitchFamily="34" charset="0"/>
                </a:rPr>
                <a:t>Own                  Third Party</a:t>
              </a:r>
            </a:p>
          </p:txBody>
        </p:sp>
        <p:sp>
          <p:nvSpPr>
            <p:cNvPr id="16" name="Rectángulo 15">
              <a:extLst>
                <a:ext uri="{FF2B5EF4-FFF2-40B4-BE49-F238E27FC236}">
                  <a16:creationId xmlns:a16="http://schemas.microsoft.com/office/drawing/2014/main" id="{EC485FAA-E1B4-CF3F-6752-C40CFE8EE547}"/>
                </a:ext>
              </a:extLst>
            </p:cNvPr>
            <p:cNvSpPr/>
            <p:nvPr/>
          </p:nvSpPr>
          <p:spPr>
            <a:xfrm>
              <a:off x="4618570" y="3044253"/>
              <a:ext cx="137143" cy="137143"/>
            </a:xfrm>
            <a:prstGeom prst="rect">
              <a:avLst/>
            </a:prstGeom>
            <a:solidFill>
              <a:schemeClr val="accent1"/>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476"/>
                </a:spcBef>
              </a:pPr>
              <a:endParaRPr lang="es-AR" sz="667" b="1">
                <a:solidFill>
                  <a:schemeClr val="tx1"/>
                </a:solidFill>
              </a:endParaRPr>
            </a:p>
          </p:txBody>
        </p:sp>
        <p:sp>
          <p:nvSpPr>
            <p:cNvPr id="17" name="Rectángulo 16">
              <a:extLst>
                <a:ext uri="{FF2B5EF4-FFF2-40B4-BE49-F238E27FC236}">
                  <a16:creationId xmlns:a16="http://schemas.microsoft.com/office/drawing/2014/main" id="{3CAE279D-C934-0BA8-1856-A80BFF54B9B5}"/>
                </a:ext>
              </a:extLst>
            </p:cNvPr>
            <p:cNvSpPr/>
            <p:nvPr/>
          </p:nvSpPr>
          <p:spPr>
            <a:xfrm>
              <a:off x="4000295" y="3044253"/>
              <a:ext cx="137143" cy="137143"/>
            </a:xfrm>
            <a:prstGeom prst="rect">
              <a:avLst/>
            </a:prstGeom>
            <a:solidFill>
              <a:schemeClr val="tx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476"/>
                </a:spcBef>
              </a:pPr>
              <a:endParaRPr lang="es-AR" sz="667" b="1">
                <a:solidFill>
                  <a:schemeClr val="tx1"/>
                </a:solidFill>
              </a:endParaRPr>
            </a:p>
          </p:txBody>
        </p:sp>
      </p:grpSp>
      <p:graphicFrame>
        <p:nvGraphicFramePr>
          <p:cNvPr id="18" name="Gráfico 17">
            <a:extLst>
              <a:ext uri="{FF2B5EF4-FFF2-40B4-BE49-F238E27FC236}">
                <a16:creationId xmlns:a16="http://schemas.microsoft.com/office/drawing/2014/main" id="{2B081C7D-C8D5-03C0-8868-D94DAF58A0C8}"/>
              </a:ext>
            </a:extLst>
          </p:cNvPr>
          <p:cNvGraphicFramePr>
            <a:graphicFrameLocks/>
          </p:cNvGraphicFramePr>
          <p:nvPr>
            <p:extLst>
              <p:ext uri="{D42A27DB-BD31-4B8C-83A1-F6EECF244321}">
                <p14:modId xmlns:p14="http://schemas.microsoft.com/office/powerpoint/2010/main" val="20500579"/>
              </p:ext>
            </p:extLst>
          </p:nvPr>
        </p:nvGraphicFramePr>
        <p:xfrm>
          <a:off x="3919533" y="925979"/>
          <a:ext cx="3831170" cy="1800000"/>
        </p:xfrm>
        <a:graphic>
          <a:graphicData uri="http://schemas.openxmlformats.org/drawingml/2006/chart">
            <c:chart xmlns:c="http://schemas.openxmlformats.org/drawingml/2006/chart" xmlns:r="http://schemas.openxmlformats.org/officeDocument/2006/relationships" r:id="rId4"/>
          </a:graphicData>
        </a:graphic>
      </p:graphicFrame>
      <p:sp>
        <p:nvSpPr>
          <p:cNvPr id="19" name="Arco 18">
            <a:extLst>
              <a:ext uri="{FF2B5EF4-FFF2-40B4-BE49-F238E27FC236}">
                <a16:creationId xmlns:a16="http://schemas.microsoft.com/office/drawing/2014/main" id="{F4C17C11-C263-D61C-384D-E85C05F38854}"/>
              </a:ext>
            </a:extLst>
          </p:cNvPr>
          <p:cNvSpPr/>
          <p:nvPr/>
        </p:nvSpPr>
        <p:spPr>
          <a:xfrm>
            <a:off x="4242732" y="1754949"/>
            <a:ext cx="566486" cy="324000"/>
          </a:xfrm>
          <a:prstGeom prst="arc">
            <a:avLst>
              <a:gd name="adj1" fmla="val 16160824"/>
              <a:gd name="adj2" fmla="val 20988905"/>
            </a:avLst>
          </a:prstGeom>
          <a:ln w="12700" cap="rnd">
            <a:solidFill>
              <a:schemeClr val="accent1"/>
            </a:soli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s-AR"/>
          </a:p>
        </p:txBody>
      </p:sp>
      <p:sp>
        <p:nvSpPr>
          <p:cNvPr id="20" name="CuadroTexto 12">
            <a:extLst>
              <a:ext uri="{FF2B5EF4-FFF2-40B4-BE49-F238E27FC236}">
                <a16:creationId xmlns:a16="http://schemas.microsoft.com/office/drawing/2014/main" id="{6A1B7839-BA6A-BFBF-1151-0C8A02C4F16C}"/>
              </a:ext>
            </a:extLst>
          </p:cNvPr>
          <p:cNvSpPr txBox="1"/>
          <p:nvPr/>
        </p:nvSpPr>
        <p:spPr>
          <a:xfrm>
            <a:off x="4512595" y="1601090"/>
            <a:ext cx="275717" cy="1231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lIns="0" tIns="0" rIns="0" bIns="0" rtlCol="0" anchor="t">
            <a:spAutoFit/>
          </a:bodyPr>
          <a:lstStyle>
            <a:defPPr>
              <a:defRPr lang="en-US"/>
            </a:defPPr>
            <a:lvl1pPr marL="0" indent="0" algn="ctr">
              <a:defRPr sz="800" b="1">
                <a:solidFill>
                  <a:schemeClr val="tx2">
                    <a:lumMod val="75000"/>
                    <a:lumOff val="25000"/>
                  </a:schemeClr>
                </a:solidFill>
              </a:defRPr>
            </a:lvl1pPr>
            <a:lvl2pPr marL="457200" indent="0">
              <a:defRPr sz="1100"/>
            </a:lvl2pPr>
            <a:lvl3pPr marL="914400" indent="0">
              <a:defRPr sz="1100"/>
            </a:lvl3pPr>
            <a:lvl4pPr marL="1371600" indent="0">
              <a:defRPr sz="1100"/>
            </a:lvl4pPr>
            <a:lvl5pPr marL="1828800" indent="0">
              <a:defRPr sz="1100"/>
            </a:lvl5pPr>
            <a:lvl6pPr marL="2286000" indent="0">
              <a:defRPr sz="1100"/>
            </a:lvl6pPr>
            <a:lvl7pPr marL="2743200" indent="0">
              <a:defRPr sz="1100"/>
            </a:lvl7pPr>
            <a:lvl8pPr marL="3200400" indent="0">
              <a:defRPr sz="1100"/>
            </a:lvl8pPr>
            <a:lvl9pPr marL="3657600" indent="0">
              <a:defRPr sz="1100"/>
            </a:lvl9pPr>
          </a:lstStyle>
          <a:p>
            <a:r>
              <a:rPr lang="es-AR">
                <a:solidFill>
                  <a:schemeClr val="accent1"/>
                </a:solidFill>
              </a:rPr>
              <a:t>-3,8%</a:t>
            </a:r>
          </a:p>
        </p:txBody>
      </p:sp>
      <p:sp>
        <p:nvSpPr>
          <p:cNvPr id="22" name="CuadroTexto 12">
            <a:extLst>
              <a:ext uri="{FF2B5EF4-FFF2-40B4-BE49-F238E27FC236}">
                <a16:creationId xmlns:a16="http://schemas.microsoft.com/office/drawing/2014/main" id="{D32BA05F-698E-6C9D-AE1F-96F645596618}"/>
              </a:ext>
            </a:extLst>
          </p:cNvPr>
          <p:cNvSpPr txBox="1"/>
          <p:nvPr/>
        </p:nvSpPr>
        <p:spPr>
          <a:xfrm>
            <a:off x="5100158" y="1660117"/>
            <a:ext cx="275717" cy="1231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lIns="0" tIns="0" rIns="0" bIns="0" rtlCol="0" anchor="t">
            <a:spAutoFit/>
          </a:bodyP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lang="es-AR" sz="800" b="1">
                <a:solidFill>
                  <a:schemeClr val="accent1"/>
                </a:solidFill>
              </a:rPr>
              <a:t>-5,8%</a:t>
            </a:r>
          </a:p>
        </p:txBody>
      </p:sp>
      <p:sp>
        <p:nvSpPr>
          <p:cNvPr id="24" name="CuadroTexto 12">
            <a:extLst>
              <a:ext uri="{FF2B5EF4-FFF2-40B4-BE49-F238E27FC236}">
                <a16:creationId xmlns:a16="http://schemas.microsoft.com/office/drawing/2014/main" id="{E39AEF3F-C3EB-8133-5305-63AE045AAC51}"/>
              </a:ext>
            </a:extLst>
          </p:cNvPr>
          <p:cNvSpPr txBox="1"/>
          <p:nvPr/>
        </p:nvSpPr>
        <p:spPr>
          <a:xfrm>
            <a:off x="5691172" y="1784969"/>
            <a:ext cx="275717" cy="1231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lIns="0" tIns="0" rIns="0" bIns="0" rtlCol="0" anchor="t">
            <a:spAutoFit/>
          </a:bodyPr>
          <a:lstStyle>
            <a:defPPr>
              <a:defRPr lang="en-US"/>
            </a:defPPr>
            <a:lvl1pPr marL="0" indent="0" algn="ctr">
              <a:defRPr sz="800" b="1">
                <a:solidFill>
                  <a:schemeClr val="tx2">
                    <a:lumMod val="75000"/>
                    <a:lumOff val="25000"/>
                  </a:schemeClr>
                </a:solidFill>
              </a:defRPr>
            </a:lvl1pPr>
            <a:lvl2pPr marL="457200" indent="0">
              <a:defRPr sz="1100"/>
            </a:lvl2pPr>
            <a:lvl3pPr marL="914400" indent="0">
              <a:defRPr sz="1100"/>
            </a:lvl3pPr>
            <a:lvl4pPr marL="1371600" indent="0">
              <a:defRPr sz="1100"/>
            </a:lvl4pPr>
            <a:lvl5pPr marL="1828800" indent="0">
              <a:defRPr sz="1100"/>
            </a:lvl5pPr>
            <a:lvl6pPr marL="2286000" indent="0">
              <a:defRPr sz="1100"/>
            </a:lvl6pPr>
            <a:lvl7pPr marL="2743200" indent="0">
              <a:defRPr sz="1100"/>
            </a:lvl7pPr>
            <a:lvl8pPr marL="3200400" indent="0">
              <a:defRPr sz="1100"/>
            </a:lvl8pPr>
            <a:lvl9pPr marL="3657600" indent="0">
              <a:defRPr sz="1100"/>
            </a:lvl9pPr>
          </a:lstStyle>
          <a:p>
            <a:r>
              <a:rPr lang="es-AR">
                <a:solidFill>
                  <a:schemeClr val="accent1"/>
                </a:solidFill>
              </a:rPr>
              <a:t>-5,9%</a:t>
            </a:r>
          </a:p>
        </p:txBody>
      </p:sp>
      <p:sp>
        <p:nvSpPr>
          <p:cNvPr id="26" name="CuadroTexto 12">
            <a:extLst>
              <a:ext uri="{FF2B5EF4-FFF2-40B4-BE49-F238E27FC236}">
                <a16:creationId xmlns:a16="http://schemas.microsoft.com/office/drawing/2014/main" id="{4557339A-CCEA-053B-FA30-472CF8D296D3}"/>
              </a:ext>
            </a:extLst>
          </p:cNvPr>
          <p:cNvSpPr txBox="1"/>
          <p:nvPr/>
        </p:nvSpPr>
        <p:spPr>
          <a:xfrm>
            <a:off x="6258187" y="1847873"/>
            <a:ext cx="335028" cy="1231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lIns="0" tIns="0" rIns="0" bIns="0" rtlCol="0" anchor="t">
            <a:spAutoFit/>
          </a:bodyPr>
          <a:lstStyle>
            <a:defPPr>
              <a:defRPr lang="en-US"/>
            </a:defPPr>
            <a:lvl1pPr marL="0" indent="0" algn="ctr">
              <a:defRPr sz="800" b="1">
                <a:solidFill>
                  <a:schemeClr val="tx2">
                    <a:lumMod val="75000"/>
                    <a:lumOff val="25000"/>
                  </a:schemeClr>
                </a:solidFill>
              </a:defRPr>
            </a:lvl1pPr>
            <a:lvl2pPr marL="457200" indent="0">
              <a:defRPr sz="1100"/>
            </a:lvl2pPr>
            <a:lvl3pPr marL="914400" indent="0">
              <a:defRPr sz="1100"/>
            </a:lvl3pPr>
            <a:lvl4pPr marL="1371600" indent="0">
              <a:defRPr sz="1100"/>
            </a:lvl4pPr>
            <a:lvl5pPr marL="1828800" indent="0">
              <a:defRPr sz="1100"/>
            </a:lvl5pPr>
            <a:lvl6pPr marL="2286000" indent="0">
              <a:defRPr sz="1100"/>
            </a:lvl6pPr>
            <a:lvl7pPr marL="2743200" indent="0">
              <a:defRPr sz="1100"/>
            </a:lvl7pPr>
            <a:lvl8pPr marL="3200400" indent="0">
              <a:defRPr sz="1100"/>
            </a:lvl8pPr>
            <a:lvl9pPr marL="3657600" indent="0">
              <a:defRPr sz="1100"/>
            </a:lvl9pPr>
          </a:lstStyle>
          <a:p>
            <a:r>
              <a:rPr lang="es-AR">
                <a:solidFill>
                  <a:schemeClr val="accent1"/>
                </a:solidFill>
              </a:rPr>
              <a:t>-18,7%</a:t>
            </a:r>
          </a:p>
        </p:txBody>
      </p:sp>
      <p:sp>
        <p:nvSpPr>
          <p:cNvPr id="28" name="CuadroTexto 12">
            <a:extLst>
              <a:ext uri="{FF2B5EF4-FFF2-40B4-BE49-F238E27FC236}">
                <a16:creationId xmlns:a16="http://schemas.microsoft.com/office/drawing/2014/main" id="{93EE24B4-0722-315A-B262-DDCF26F98E3F}"/>
              </a:ext>
            </a:extLst>
          </p:cNvPr>
          <p:cNvSpPr txBox="1"/>
          <p:nvPr/>
        </p:nvSpPr>
        <p:spPr>
          <a:xfrm>
            <a:off x="6850311" y="1923101"/>
            <a:ext cx="335028" cy="123111"/>
          </a:xfrm>
          <a:prstGeom prst="rect">
            <a:avLst/>
          </a:prstGeom>
          <a:noFill/>
          <a:ln w="9525" cmpd="sng">
            <a:noFill/>
          </a:ln>
        </p:spPr>
        <p:style>
          <a:lnRef idx="0">
            <a:scrgbClr r="0" g="0" b="0"/>
          </a:lnRef>
          <a:fillRef idx="0">
            <a:scrgbClr r="0" g="0" b="0"/>
          </a:fillRef>
          <a:effectRef idx="0">
            <a:scrgbClr r="0" g="0" b="0"/>
          </a:effectRef>
          <a:fontRef idx="minor">
            <a:schemeClr val="dk1"/>
          </a:fontRef>
        </p:style>
        <p:txBody>
          <a:bodyPr wrap="none" lIns="0" tIns="0" rIns="0" bIns="0" rtlCol="0" anchor="t">
            <a:spAutoFit/>
          </a:bodyPr>
          <a:lstStyle>
            <a:defPPr>
              <a:defRPr lang="en-US"/>
            </a:defPPr>
            <a:lvl1pPr marL="0" indent="0" algn="ctr">
              <a:defRPr sz="800" b="1">
                <a:solidFill>
                  <a:schemeClr val="tx2">
                    <a:lumMod val="75000"/>
                    <a:lumOff val="25000"/>
                  </a:schemeClr>
                </a:solidFill>
              </a:defRPr>
            </a:lvl1pPr>
            <a:lvl2pPr marL="457200" indent="0">
              <a:defRPr sz="1100"/>
            </a:lvl2pPr>
            <a:lvl3pPr marL="914400" indent="0">
              <a:defRPr sz="1100"/>
            </a:lvl3pPr>
            <a:lvl4pPr marL="1371600" indent="0">
              <a:defRPr sz="1100"/>
            </a:lvl4pPr>
            <a:lvl5pPr marL="1828800" indent="0">
              <a:defRPr sz="1100"/>
            </a:lvl5pPr>
            <a:lvl6pPr marL="2286000" indent="0">
              <a:defRPr sz="1100"/>
            </a:lvl6pPr>
            <a:lvl7pPr marL="2743200" indent="0">
              <a:defRPr sz="1100"/>
            </a:lvl7pPr>
            <a:lvl8pPr marL="3200400" indent="0">
              <a:defRPr sz="1100"/>
            </a:lvl8pPr>
            <a:lvl9pPr marL="3657600" indent="0">
              <a:defRPr sz="1100"/>
            </a:lvl9pPr>
          </a:lstStyle>
          <a:p>
            <a:r>
              <a:rPr lang="es-AR">
                <a:solidFill>
                  <a:schemeClr val="accent2"/>
                </a:solidFill>
              </a:rPr>
              <a:t>-13,7%</a:t>
            </a:r>
          </a:p>
        </p:txBody>
      </p:sp>
      <p:sp>
        <p:nvSpPr>
          <p:cNvPr id="29" name="Arco 28">
            <a:extLst>
              <a:ext uri="{FF2B5EF4-FFF2-40B4-BE49-F238E27FC236}">
                <a16:creationId xmlns:a16="http://schemas.microsoft.com/office/drawing/2014/main" id="{10AF92AF-E6F1-9A3A-222B-34669A75DAED}"/>
              </a:ext>
            </a:extLst>
          </p:cNvPr>
          <p:cNvSpPr/>
          <p:nvPr/>
        </p:nvSpPr>
        <p:spPr>
          <a:xfrm rot="21284577">
            <a:off x="4991124" y="3332531"/>
            <a:ext cx="1201940" cy="465763"/>
          </a:xfrm>
          <a:prstGeom prst="arc">
            <a:avLst>
              <a:gd name="adj1" fmla="val 15885991"/>
              <a:gd name="adj2" fmla="val 21349817"/>
            </a:avLst>
          </a:prstGeom>
          <a:ln w="12700" cap="rnd">
            <a:solidFill>
              <a:schemeClr val="accent1"/>
            </a:soli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l"/>
            <a:endParaRPr lang="es-AR" sz="1100"/>
          </a:p>
        </p:txBody>
      </p:sp>
      <p:sp>
        <p:nvSpPr>
          <p:cNvPr id="30" name="Title 1">
            <a:extLst>
              <a:ext uri="{FF2B5EF4-FFF2-40B4-BE49-F238E27FC236}">
                <a16:creationId xmlns:a16="http://schemas.microsoft.com/office/drawing/2014/main" id="{C3DE5531-0C0C-A297-C62D-365E06D5114D}"/>
              </a:ext>
            </a:extLst>
          </p:cNvPr>
          <p:cNvSpPr txBox="1">
            <a:spLocks/>
          </p:cNvSpPr>
          <p:nvPr/>
        </p:nvSpPr>
        <p:spPr>
          <a:xfrm>
            <a:off x="4869776" y="3278447"/>
            <a:ext cx="665688" cy="182679"/>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ctr" defTabSz="642909" fontAlgn="auto">
              <a:lnSpc>
                <a:spcPct val="100000"/>
              </a:lnSpc>
              <a:spcAft>
                <a:spcPts val="0"/>
              </a:spcAft>
              <a:defRPr/>
            </a:pPr>
            <a:r>
              <a:rPr lang="es-ES_tradnl" sz="1187" spc="-13">
                <a:solidFill>
                  <a:schemeClr val="accent1"/>
                </a:solidFill>
                <a:latin typeface="Roboto" panose="02000000000000000000" pitchFamily="2" charset="0"/>
                <a:ea typeface="Roboto" panose="02000000000000000000" pitchFamily="2" charset="0"/>
                <a:cs typeface="Arial" panose="020B0604020202020204" pitchFamily="34" charset="0"/>
              </a:rPr>
              <a:t>18,789</a:t>
            </a:r>
          </a:p>
        </p:txBody>
      </p:sp>
      <p:sp>
        <p:nvSpPr>
          <p:cNvPr id="31" name="Title 1">
            <a:extLst>
              <a:ext uri="{FF2B5EF4-FFF2-40B4-BE49-F238E27FC236}">
                <a16:creationId xmlns:a16="http://schemas.microsoft.com/office/drawing/2014/main" id="{F37953E6-5926-DDD6-9C5C-A9847DAEDC0D}"/>
              </a:ext>
            </a:extLst>
          </p:cNvPr>
          <p:cNvSpPr txBox="1">
            <a:spLocks/>
          </p:cNvSpPr>
          <p:nvPr/>
        </p:nvSpPr>
        <p:spPr>
          <a:xfrm>
            <a:off x="6197692" y="3447800"/>
            <a:ext cx="644696" cy="182679"/>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ctr" defTabSz="642909" fontAlgn="auto">
              <a:lnSpc>
                <a:spcPct val="100000"/>
              </a:lnSpc>
              <a:spcAft>
                <a:spcPts val="0"/>
              </a:spcAft>
              <a:defRPr/>
            </a:pPr>
            <a:r>
              <a:rPr lang="es-ES_tradnl" sz="1187" spc="-13">
                <a:solidFill>
                  <a:schemeClr val="accent1"/>
                </a:solidFill>
                <a:latin typeface="Roboto" panose="02000000000000000000" pitchFamily="2" charset="0"/>
                <a:ea typeface="Roboto" panose="02000000000000000000" pitchFamily="2" charset="0"/>
                <a:cs typeface="Arial" panose="020B0604020202020204" pitchFamily="34" charset="0"/>
              </a:rPr>
              <a:t>14,378</a:t>
            </a:r>
          </a:p>
        </p:txBody>
      </p:sp>
      <p:sp>
        <p:nvSpPr>
          <p:cNvPr id="36" name="Arco 35">
            <a:extLst>
              <a:ext uri="{FF2B5EF4-FFF2-40B4-BE49-F238E27FC236}">
                <a16:creationId xmlns:a16="http://schemas.microsoft.com/office/drawing/2014/main" id="{D3EC70A3-CE28-0EDC-8951-B0979444DCE8}"/>
              </a:ext>
            </a:extLst>
          </p:cNvPr>
          <p:cNvSpPr/>
          <p:nvPr/>
        </p:nvSpPr>
        <p:spPr>
          <a:xfrm>
            <a:off x="4835856" y="1821448"/>
            <a:ext cx="566486" cy="324000"/>
          </a:xfrm>
          <a:prstGeom prst="arc">
            <a:avLst>
              <a:gd name="adj1" fmla="val 16160824"/>
              <a:gd name="adj2" fmla="val 20988905"/>
            </a:avLst>
          </a:prstGeom>
          <a:ln w="12700" cap="rnd">
            <a:solidFill>
              <a:schemeClr val="accent1"/>
            </a:soli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s-AR"/>
          </a:p>
        </p:txBody>
      </p:sp>
      <p:sp>
        <p:nvSpPr>
          <p:cNvPr id="37" name="Arco 36">
            <a:extLst>
              <a:ext uri="{FF2B5EF4-FFF2-40B4-BE49-F238E27FC236}">
                <a16:creationId xmlns:a16="http://schemas.microsoft.com/office/drawing/2014/main" id="{392CD3BF-2ED7-8105-A5AA-3DAAF953F5FD}"/>
              </a:ext>
            </a:extLst>
          </p:cNvPr>
          <p:cNvSpPr/>
          <p:nvPr/>
        </p:nvSpPr>
        <p:spPr>
          <a:xfrm>
            <a:off x="5433565" y="1944224"/>
            <a:ext cx="566486" cy="324000"/>
          </a:xfrm>
          <a:prstGeom prst="arc">
            <a:avLst>
              <a:gd name="adj1" fmla="val 16160824"/>
              <a:gd name="adj2" fmla="val 20988905"/>
            </a:avLst>
          </a:prstGeom>
          <a:ln w="12700" cap="rnd">
            <a:solidFill>
              <a:schemeClr val="accent1"/>
            </a:soli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s-AR"/>
          </a:p>
        </p:txBody>
      </p:sp>
      <p:sp>
        <p:nvSpPr>
          <p:cNvPr id="38" name="Arco 37">
            <a:extLst>
              <a:ext uri="{FF2B5EF4-FFF2-40B4-BE49-F238E27FC236}">
                <a16:creationId xmlns:a16="http://schemas.microsoft.com/office/drawing/2014/main" id="{EAB205FC-B8AF-F126-722E-CC2F4B815DD9}"/>
              </a:ext>
            </a:extLst>
          </p:cNvPr>
          <p:cNvSpPr/>
          <p:nvPr/>
        </p:nvSpPr>
        <p:spPr>
          <a:xfrm>
            <a:off x="6017889" y="2006100"/>
            <a:ext cx="566486" cy="324000"/>
          </a:xfrm>
          <a:prstGeom prst="arc">
            <a:avLst>
              <a:gd name="adj1" fmla="val 16160824"/>
              <a:gd name="adj2" fmla="val 20988905"/>
            </a:avLst>
          </a:prstGeom>
          <a:ln w="12700" cap="rnd">
            <a:solidFill>
              <a:schemeClr val="accent1"/>
            </a:soli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s-AR"/>
          </a:p>
        </p:txBody>
      </p:sp>
      <p:sp>
        <p:nvSpPr>
          <p:cNvPr id="39" name="Arco 38">
            <a:extLst>
              <a:ext uri="{FF2B5EF4-FFF2-40B4-BE49-F238E27FC236}">
                <a16:creationId xmlns:a16="http://schemas.microsoft.com/office/drawing/2014/main" id="{7ADC25FF-3C0A-BC9B-FC61-3C35C24635F7}"/>
              </a:ext>
            </a:extLst>
          </p:cNvPr>
          <p:cNvSpPr/>
          <p:nvPr/>
        </p:nvSpPr>
        <p:spPr>
          <a:xfrm>
            <a:off x="6616925" y="2080376"/>
            <a:ext cx="566486" cy="324000"/>
          </a:xfrm>
          <a:prstGeom prst="arc">
            <a:avLst>
              <a:gd name="adj1" fmla="val 16160824"/>
              <a:gd name="adj2" fmla="val 20988905"/>
            </a:avLst>
          </a:prstGeom>
          <a:ln w="12700" cap="rnd">
            <a:solidFill>
              <a:schemeClr val="accent2"/>
            </a:solidFill>
            <a:prstDash val="sysDot"/>
            <a:round/>
            <a:tailEnd type="triangle"/>
          </a:ln>
        </p:spPr>
        <p:style>
          <a:lnRef idx="1">
            <a:schemeClr val="accent1"/>
          </a:lnRef>
          <a:fillRef idx="0">
            <a:schemeClr val="accent1"/>
          </a:fillRef>
          <a:effectRef idx="0">
            <a:schemeClr val="accent1"/>
          </a:effectRef>
          <a:fontRef idx="minor">
            <a:schemeClr val="tx1"/>
          </a:fontRef>
        </p:style>
        <p:txBody>
          <a:bodyPr rtlCol="0" anchor="t"/>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endParaRPr lang="es-AR"/>
          </a:p>
        </p:txBody>
      </p:sp>
    </p:spTree>
    <p:extLst>
      <p:ext uri="{BB962C8B-B14F-4D97-AF65-F5344CB8AC3E}">
        <p14:creationId xmlns:p14="http://schemas.microsoft.com/office/powerpoint/2010/main" val="34485345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Marcador de texto 8">
            <a:extLst>
              <a:ext uri="{FF2B5EF4-FFF2-40B4-BE49-F238E27FC236}">
                <a16:creationId xmlns:a16="http://schemas.microsoft.com/office/drawing/2014/main" id="{8EE673F8-0953-01FC-B303-4E9651A4D9D2}"/>
              </a:ext>
            </a:extLst>
          </p:cNvPr>
          <p:cNvSpPr txBox="1">
            <a:spLocks/>
          </p:cNvSpPr>
          <p:nvPr/>
        </p:nvSpPr>
        <p:spPr>
          <a:xfrm>
            <a:off x="612000" y="1913545"/>
            <a:ext cx="2411077" cy="523990"/>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indent="0" defTabSz="435437">
              <a:lnSpc>
                <a:spcPct val="130000"/>
              </a:lnSpc>
              <a:spcBef>
                <a:spcPts val="0"/>
              </a:spcBef>
              <a:spcAft>
                <a:spcPts val="1200"/>
              </a:spcAft>
              <a:buClr>
                <a:schemeClr val="accent1"/>
              </a:buClr>
              <a:buNone/>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Leveraging our capabilities, we continue our </a:t>
            </a:r>
            <a:r>
              <a:rPr lang="en-US" sz="900">
                <a:solidFill>
                  <a:schemeClr val="accent1"/>
                </a:solidFill>
                <a:latin typeface="Roboto Light" panose="02000000000000000000" pitchFamily="2" charset="0"/>
                <a:ea typeface="Roboto Light" panose="02000000000000000000" pitchFamily="2" charset="0"/>
                <a:cs typeface="Arial" panose="020B0604020202020204" pitchFamily="34" charset="0"/>
              </a:rPr>
              <a:t>Core Business expansion </a:t>
            </a: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in Paraguay and in all markets where there are opportunities.</a:t>
            </a:r>
          </a:p>
        </p:txBody>
      </p:sp>
      <p:sp>
        <p:nvSpPr>
          <p:cNvPr id="6" name="Title 1">
            <a:extLst>
              <a:ext uri="{FF2B5EF4-FFF2-40B4-BE49-F238E27FC236}">
                <a16:creationId xmlns:a16="http://schemas.microsoft.com/office/drawing/2014/main" id="{9C24D667-162D-6BA7-A9A1-71AD7DCC86C2}"/>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7" name="Title 1">
            <a:extLst>
              <a:ext uri="{FF2B5EF4-FFF2-40B4-BE49-F238E27FC236}">
                <a16:creationId xmlns:a16="http://schemas.microsoft.com/office/drawing/2014/main" id="{A51F9752-A6EB-5849-DB87-227CCFEB9CD7}"/>
              </a:ext>
            </a:extLst>
          </p:cNvPr>
          <p:cNvSpPr txBox="1">
            <a:spLocks/>
          </p:cNvSpPr>
          <p:nvPr/>
        </p:nvSpPr>
        <p:spPr>
          <a:xfrm>
            <a:off x="612000" y="1510693"/>
            <a:ext cx="2745493"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Core Business Regionalization</a:t>
            </a:r>
          </a:p>
        </p:txBody>
      </p:sp>
      <p:pic>
        <p:nvPicPr>
          <p:cNvPr id="8" name="Imagen 7">
            <a:extLst>
              <a:ext uri="{FF2B5EF4-FFF2-40B4-BE49-F238E27FC236}">
                <a16:creationId xmlns:a16="http://schemas.microsoft.com/office/drawing/2014/main" id="{8C08E769-CD37-FAC0-8192-3601C20F3FD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27041" b="3104"/>
          <a:stretch/>
        </p:blipFill>
        <p:spPr>
          <a:xfrm>
            <a:off x="4091152" y="1510692"/>
            <a:ext cx="4440828" cy="3102164"/>
          </a:xfrm>
          <a:prstGeom prst="roundRect">
            <a:avLst>
              <a:gd name="adj" fmla="val 2283"/>
            </a:avLst>
          </a:prstGeom>
          <a:noFill/>
          <a:ln w="38100" cap="rnd" cmpd="sng">
            <a:noFill/>
            <a:prstDash val="sysDash"/>
            <a:miter lim="800000"/>
          </a:ln>
          <a:effectLst>
            <a:outerShdw blurRad="38100" dist="12700" dir="5400000" algn="t" rotWithShape="0">
              <a:prstClr val="black">
                <a:alpha val="15000"/>
              </a:prstClr>
            </a:outerShdw>
          </a:effectLst>
        </p:spPr>
      </p:pic>
    </p:spTree>
    <p:extLst>
      <p:ext uri="{BB962C8B-B14F-4D97-AF65-F5344CB8AC3E}">
        <p14:creationId xmlns:p14="http://schemas.microsoft.com/office/powerpoint/2010/main" val="302555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ángulo: esquinas redondeadas 57">
            <a:extLst>
              <a:ext uri="{FF2B5EF4-FFF2-40B4-BE49-F238E27FC236}">
                <a16:creationId xmlns:a16="http://schemas.microsoft.com/office/drawing/2014/main" id="{002A0D47-7CA1-4DB6-64F2-33BB24BECEDE}"/>
              </a:ext>
            </a:extLst>
          </p:cNvPr>
          <p:cNvSpPr/>
          <p:nvPr/>
        </p:nvSpPr>
        <p:spPr bwMode="auto">
          <a:xfrm>
            <a:off x="4555785" y="1121783"/>
            <a:ext cx="3970745" cy="2403534"/>
          </a:xfrm>
          <a:prstGeom prst="roundRect">
            <a:avLst>
              <a:gd name="adj" fmla="val 2699"/>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s-AR" sz="1187">
              <a:solidFill>
                <a:srgbClr val="F0F0F0"/>
              </a:solidFill>
              <a:latin typeface="Roboto" panose="02000000000000000000" pitchFamily="2" charset="0"/>
              <a:ea typeface="Roboto" panose="02000000000000000000" pitchFamily="2" charset="0"/>
            </a:endParaRPr>
          </a:p>
        </p:txBody>
      </p:sp>
      <p:grpSp>
        <p:nvGrpSpPr>
          <p:cNvPr id="16" name="Grupo 15">
            <a:extLst>
              <a:ext uri="{FF2B5EF4-FFF2-40B4-BE49-F238E27FC236}">
                <a16:creationId xmlns:a16="http://schemas.microsoft.com/office/drawing/2014/main" id="{3D0E3637-5697-2D8F-9A31-50B6B2777FE3}"/>
              </a:ext>
            </a:extLst>
          </p:cNvPr>
          <p:cNvGrpSpPr/>
          <p:nvPr/>
        </p:nvGrpSpPr>
        <p:grpSpPr>
          <a:xfrm>
            <a:off x="591880" y="1448036"/>
            <a:ext cx="2329135" cy="3074211"/>
            <a:chOff x="2646658" y="3072772"/>
            <a:chExt cx="1060570" cy="1399840"/>
          </a:xfrm>
          <a:solidFill>
            <a:schemeClr val="bg1">
              <a:lumMod val="90000"/>
            </a:schemeClr>
          </a:solidFill>
        </p:grpSpPr>
        <p:sp>
          <p:nvSpPr>
            <p:cNvPr id="17" name="Forma libre 16">
              <a:extLst>
                <a:ext uri="{FF2B5EF4-FFF2-40B4-BE49-F238E27FC236}">
                  <a16:creationId xmlns:a16="http://schemas.microsoft.com/office/drawing/2014/main" id="{3671766B-F5C7-D3D2-D075-7095B69A9E65}"/>
                </a:ext>
              </a:extLst>
            </p:cNvPr>
            <p:cNvSpPr/>
            <p:nvPr/>
          </p:nvSpPr>
          <p:spPr>
            <a:xfrm>
              <a:off x="2972185" y="3209872"/>
              <a:ext cx="735043" cy="758719"/>
            </a:xfrm>
            <a:custGeom>
              <a:avLst/>
              <a:gdLst>
                <a:gd name="connsiteX0" fmla="*/ 328527 w 615124"/>
                <a:gd name="connsiteY0" fmla="*/ 629504 h 634937"/>
                <a:gd name="connsiteX1" fmla="*/ 340164 w 615124"/>
                <a:gd name="connsiteY1" fmla="*/ 610101 h 634937"/>
                <a:gd name="connsiteX2" fmla="*/ 348698 w 615124"/>
                <a:gd name="connsiteY2" fmla="*/ 590697 h 634937"/>
                <a:gd name="connsiteX3" fmla="*/ 357231 w 615124"/>
                <a:gd name="connsiteY3" fmla="*/ 574398 h 634937"/>
                <a:gd name="connsiteX4" fmla="*/ 357231 w 615124"/>
                <a:gd name="connsiteY4" fmla="*/ 588369 h 634937"/>
                <a:gd name="connsiteX5" fmla="*/ 358007 w 615124"/>
                <a:gd name="connsiteY5" fmla="*/ 593802 h 634937"/>
                <a:gd name="connsiteX6" fmla="*/ 378178 w 615124"/>
                <a:gd name="connsiteY6" fmla="*/ 563532 h 634937"/>
                <a:gd name="connsiteX7" fmla="*/ 393694 w 615124"/>
                <a:gd name="connsiteY7" fmla="*/ 547233 h 634937"/>
                <a:gd name="connsiteX8" fmla="*/ 398349 w 615124"/>
                <a:gd name="connsiteY8" fmla="*/ 524725 h 634937"/>
                <a:gd name="connsiteX9" fmla="*/ 398349 w 615124"/>
                <a:gd name="connsiteY9" fmla="*/ 501440 h 634937"/>
                <a:gd name="connsiteX10" fmla="*/ 403003 w 615124"/>
                <a:gd name="connsiteY10" fmla="*/ 489798 h 634937"/>
                <a:gd name="connsiteX11" fmla="*/ 422398 w 615124"/>
                <a:gd name="connsiteY11" fmla="*/ 475051 h 634937"/>
                <a:gd name="connsiteX12" fmla="*/ 442569 w 615124"/>
                <a:gd name="connsiteY12" fmla="*/ 465738 h 634937"/>
                <a:gd name="connsiteX13" fmla="*/ 451103 w 615124"/>
                <a:gd name="connsiteY13" fmla="*/ 461081 h 634937"/>
                <a:gd name="connsiteX14" fmla="*/ 463516 w 615124"/>
                <a:gd name="connsiteY14" fmla="*/ 451767 h 634937"/>
                <a:gd name="connsiteX15" fmla="*/ 489117 w 615124"/>
                <a:gd name="connsiteY15" fmla="*/ 451767 h 634937"/>
                <a:gd name="connsiteX16" fmla="*/ 503081 w 615124"/>
                <a:gd name="connsiteY16" fmla="*/ 447110 h 634937"/>
                <a:gd name="connsiteX17" fmla="*/ 511615 w 615124"/>
                <a:gd name="connsiteY17" fmla="*/ 437796 h 634937"/>
                <a:gd name="connsiteX18" fmla="*/ 518597 w 615124"/>
                <a:gd name="connsiteY18" fmla="*/ 429259 h 634937"/>
                <a:gd name="connsiteX19" fmla="*/ 524803 w 615124"/>
                <a:gd name="connsiteY19" fmla="*/ 415288 h 634937"/>
                <a:gd name="connsiteX20" fmla="*/ 531010 w 615124"/>
                <a:gd name="connsiteY20" fmla="*/ 400541 h 634937"/>
                <a:gd name="connsiteX21" fmla="*/ 537216 w 615124"/>
                <a:gd name="connsiteY21" fmla="*/ 392004 h 634937"/>
                <a:gd name="connsiteX22" fmla="*/ 539543 w 615124"/>
                <a:gd name="connsiteY22" fmla="*/ 372600 h 634937"/>
                <a:gd name="connsiteX23" fmla="*/ 547301 w 615124"/>
                <a:gd name="connsiteY23" fmla="*/ 364063 h 634937"/>
                <a:gd name="connsiteX24" fmla="*/ 548853 w 615124"/>
                <a:gd name="connsiteY24" fmla="*/ 344659 h 634937"/>
                <a:gd name="connsiteX25" fmla="*/ 548853 w 615124"/>
                <a:gd name="connsiteY25" fmla="*/ 314389 h 634937"/>
                <a:gd name="connsiteX26" fmla="*/ 551956 w 615124"/>
                <a:gd name="connsiteY26" fmla="*/ 291881 h 634937"/>
                <a:gd name="connsiteX27" fmla="*/ 551180 w 615124"/>
                <a:gd name="connsiteY27" fmla="*/ 285672 h 634937"/>
                <a:gd name="connsiteX28" fmla="*/ 554284 w 615124"/>
                <a:gd name="connsiteY28" fmla="*/ 281015 h 634937"/>
                <a:gd name="connsiteX29" fmla="*/ 563593 w 615124"/>
                <a:gd name="connsiteY29" fmla="*/ 284119 h 634937"/>
                <a:gd name="connsiteX30" fmla="*/ 576006 w 615124"/>
                <a:gd name="connsiteY30" fmla="*/ 260059 h 634937"/>
                <a:gd name="connsiteX31" fmla="*/ 590746 w 615124"/>
                <a:gd name="connsiteY31" fmla="*/ 248417 h 634937"/>
                <a:gd name="connsiteX32" fmla="*/ 612469 w 615124"/>
                <a:gd name="connsiteY32" fmla="*/ 217371 h 634937"/>
                <a:gd name="connsiteX33" fmla="*/ 609365 w 615124"/>
                <a:gd name="connsiteY33" fmla="*/ 172354 h 634937"/>
                <a:gd name="connsiteX34" fmla="*/ 596177 w 615124"/>
                <a:gd name="connsiteY34" fmla="*/ 163041 h 634937"/>
                <a:gd name="connsiteX35" fmla="*/ 558938 w 615124"/>
                <a:gd name="connsiteY35" fmla="*/ 142861 h 634937"/>
                <a:gd name="connsiteX36" fmla="*/ 513166 w 615124"/>
                <a:gd name="connsiteY36" fmla="*/ 128890 h 634937"/>
                <a:gd name="connsiteX37" fmla="*/ 482135 w 615124"/>
                <a:gd name="connsiteY37" fmla="*/ 121905 h 634937"/>
                <a:gd name="connsiteX38" fmla="*/ 461964 w 615124"/>
                <a:gd name="connsiteY38" fmla="*/ 131995 h 634937"/>
                <a:gd name="connsiteX39" fmla="*/ 465067 w 615124"/>
                <a:gd name="connsiteY39" fmla="*/ 117248 h 634937"/>
                <a:gd name="connsiteX40" fmla="*/ 428605 w 615124"/>
                <a:gd name="connsiteY40" fmla="*/ 94740 h 634937"/>
                <a:gd name="connsiteX41" fmla="*/ 406107 w 615124"/>
                <a:gd name="connsiteY41" fmla="*/ 101725 h 634937"/>
                <a:gd name="connsiteX42" fmla="*/ 395245 w 615124"/>
                <a:gd name="connsiteY42" fmla="*/ 109486 h 634937"/>
                <a:gd name="connsiteX43" fmla="*/ 387487 w 615124"/>
                <a:gd name="connsiteY43" fmla="*/ 109486 h 634937"/>
                <a:gd name="connsiteX44" fmla="*/ 400676 w 615124"/>
                <a:gd name="connsiteY44" fmla="*/ 91635 h 634937"/>
                <a:gd name="connsiteX45" fmla="*/ 368868 w 615124"/>
                <a:gd name="connsiteY45" fmla="*/ 83097 h 634937"/>
                <a:gd name="connsiteX46" fmla="*/ 358783 w 615124"/>
                <a:gd name="connsiteY46" fmla="*/ 95516 h 634937"/>
                <a:gd name="connsiteX47" fmla="*/ 362662 w 615124"/>
                <a:gd name="connsiteY47" fmla="*/ 82321 h 634937"/>
                <a:gd name="connsiteX48" fmla="*/ 378178 w 615124"/>
                <a:gd name="connsiteY48" fmla="*/ 62918 h 634937"/>
                <a:gd name="connsiteX49" fmla="*/ 365765 w 615124"/>
                <a:gd name="connsiteY49" fmla="*/ 46619 h 634937"/>
                <a:gd name="connsiteX50" fmla="*/ 354904 w 615124"/>
                <a:gd name="connsiteY50" fmla="*/ 16349 h 634937"/>
                <a:gd name="connsiteX51" fmla="*/ 336285 w 615124"/>
                <a:gd name="connsiteY51" fmla="*/ 41186 h 634937"/>
                <a:gd name="connsiteX52" fmla="*/ 319993 w 615124"/>
                <a:gd name="connsiteY52" fmla="*/ 48171 h 634937"/>
                <a:gd name="connsiteX53" fmla="*/ 304477 w 615124"/>
                <a:gd name="connsiteY53" fmla="*/ 43514 h 634937"/>
                <a:gd name="connsiteX54" fmla="*/ 287410 w 615124"/>
                <a:gd name="connsiteY54" fmla="*/ 42738 h 634937"/>
                <a:gd name="connsiteX55" fmla="*/ 281203 w 615124"/>
                <a:gd name="connsiteY55" fmla="*/ 52828 h 634937"/>
                <a:gd name="connsiteX56" fmla="*/ 262584 w 615124"/>
                <a:gd name="connsiteY56" fmla="*/ 52052 h 634937"/>
                <a:gd name="connsiteX57" fmla="*/ 254826 w 615124"/>
                <a:gd name="connsiteY57" fmla="*/ 55932 h 634937"/>
                <a:gd name="connsiteX58" fmla="*/ 244741 w 615124"/>
                <a:gd name="connsiteY58" fmla="*/ 59813 h 634937"/>
                <a:gd name="connsiteX59" fmla="*/ 227673 w 615124"/>
                <a:gd name="connsiteY59" fmla="*/ 54380 h 634937"/>
                <a:gd name="connsiteX60" fmla="*/ 224570 w 615124"/>
                <a:gd name="connsiteY60" fmla="*/ 26439 h 634937"/>
                <a:gd name="connsiteX61" fmla="*/ 223019 w 615124"/>
                <a:gd name="connsiteY61" fmla="*/ 13244 h 634937"/>
                <a:gd name="connsiteX62" fmla="*/ 216812 w 615124"/>
                <a:gd name="connsiteY62" fmla="*/ 50 h 634937"/>
                <a:gd name="connsiteX63" fmla="*/ 206727 w 615124"/>
                <a:gd name="connsiteY63" fmla="*/ 8587 h 634937"/>
                <a:gd name="connsiteX64" fmla="*/ 187332 w 615124"/>
                <a:gd name="connsiteY64" fmla="*/ 16349 h 634937"/>
                <a:gd name="connsiteX65" fmla="*/ 176471 w 615124"/>
                <a:gd name="connsiteY65" fmla="*/ 22558 h 634937"/>
                <a:gd name="connsiteX66" fmla="*/ 170264 w 615124"/>
                <a:gd name="connsiteY66" fmla="*/ 21782 h 634937"/>
                <a:gd name="connsiteX67" fmla="*/ 156300 w 615124"/>
                <a:gd name="connsiteY67" fmla="*/ 17125 h 634937"/>
                <a:gd name="connsiteX68" fmla="*/ 146215 w 615124"/>
                <a:gd name="connsiteY68" fmla="*/ 18677 h 634937"/>
                <a:gd name="connsiteX69" fmla="*/ 152421 w 615124"/>
                <a:gd name="connsiteY69" fmla="*/ 30320 h 634937"/>
                <a:gd name="connsiteX70" fmla="*/ 156300 w 615124"/>
                <a:gd name="connsiteY70" fmla="*/ 40409 h 634937"/>
                <a:gd name="connsiteX71" fmla="*/ 164058 w 615124"/>
                <a:gd name="connsiteY71" fmla="*/ 41962 h 634937"/>
                <a:gd name="connsiteX72" fmla="*/ 162507 w 615124"/>
                <a:gd name="connsiteY72" fmla="*/ 48171 h 634937"/>
                <a:gd name="connsiteX73" fmla="*/ 153973 w 615124"/>
                <a:gd name="connsiteY73" fmla="*/ 56709 h 634937"/>
                <a:gd name="connsiteX74" fmla="*/ 143887 w 615124"/>
                <a:gd name="connsiteY74" fmla="*/ 62142 h 634937"/>
                <a:gd name="connsiteX75" fmla="*/ 133026 w 615124"/>
                <a:gd name="connsiteY75" fmla="*/ 67575 h 634937"/>
                <a:gd name="connsiteX76" fmla="*/ 124493 w 615124"/>
                <a:gd name="connsiteY76" fmla="*/ 69127 h 634937"/>
                <a:gd name="connsiteX77" fmla="*/ 115183 w 615124"/>
                <a:gd name="connsiteY77" fmla="*/ 65246 h 634937"/>
                <a:gd name="connsiteX78" fmla="*/ 103546 w 615124"/>
                <a:gd name="connsiteY78" fmla="*/ 49723 h 634937"/>
                <a:gd name="connsiteX79" fmla="*/ 88030 w 615124"/>
                <a:gd name="connsiteY79" fmla="*/ 54380 h 634937"/>
                <a:gd name="connsiteX80" fmla="*/ 64756 w 615124"/>
                <a:gd name="connsiteY80" fmla="*/ 55932 h 634937"/>
                <a:gd name="connsiteX81" fmla="*/ 68635 w 615124"/>
                <a:gd name="connsiteY81" fmla="*/ 64470 h 634937"/>
                <a:gd name="connsiteX82" fmla="*/ 71738 w 615124"/>
                <a:gd name="connsiteY82" fmla="*/ 70679 h 634937"/>
                <a:gd name="connsiteX83" fmla="*/ 60877 w 615124"/>
                <a:gd name="connsiteY83" fmla="*/ 79217 h 634937"/>
                <a:gd name="connsiteX84" fmla="*/ 70963 w 615124"/>
                <a:gd name="connsiteY84" fmla="*/ 104830 h 634937"/>
                <a:gd name="connsiteX85" fmla="*/ 67859 w 615124"/>
                <a:gd name="connsiteY85" fmla="*/ 125785 h 634937"/>
                <a:gd name="connsiteX86" fmla="*/ 61653 w 615124"/>
                <a:gd name="connsiteY86" fmla="*/ 146742 h 634937"/>
                <a:gd name="connsiteX87" fmla="*/ 48464 w 615124"/>
                <a:gd name="connsiteY87" fmla="*/ 147518 h 634937"/>
                <a:gd name="connsiteX88" fmla="*/ 29845 w 615124"/>
                <a:gd name="connsiteY88" fmla="*/ 154503 h 634937"/>
                <a:gd name="connsiteX89" fmla="*/ 15881 w 615124"/>
                <a:gd name="connsiteY89" fmla="*/ 163817 h 634937"/>
                <a:gd name="connsiteX90" fmla="*/ 10450 w 615124"/>
                <a:gd name="connsiteY90" fmla="*/ 178563 h 634937"/>
                <a:gd name="connsiteX91" fmla="*/ 3468 w 615124"/>
                <a:gd name="connsiteY91" fmla="*/ 187101 h 634937"/>
                <a:gd name="connsiteX92" fmla="*/ 1141 w 615124"/>
                <a:gd name="connsiteY92" fmla="*/ 197191 h 634937"/>
                <a:gd name="connsiteX93" fmla="*/ 5020 w 615124"/>
                <a:gd name="connsiteY93" fmla="*/ 210386 h 634937"/>
                <a:gd name="connsiteX94" fmla="*/ 11226 w 615124"/>
                <a:gd name="connsiteY94" fmla="*/ 223580 h 634937"/>
                <a:gd name="connsiteX95" fmla="*/ 18984 w 615124"/>
                <a:gd name="connsiteY95" fmla="*/ 229789 h 634937"/>
                <a:gd name="connsiteX96" fmla="*/ 27518 w 615124"/>
                <a:gd name="connsiteY96" fmla="*/ 238327 h 634937"/>
                <a:gd name="connsiteX97" fmla="*/ 43810 w 615124"/>
                <a:gd name="connsiteY97" fmla="*/ 235998 h 634937"/>
                <a:gd name="connsiteX98" fmla="*/ 50792 w 615124"/>
                <a:gd name="connsiteY98" fmla="*/ 234446 h 634937"/>
                <a:gd name="connsiteX99" fmla="*/ 54671 w 615124"/>
                <a:gd name="connsiteY99" fmla="*/ 254626 h 634937"/>
                <a:gd name="connsiteX100" fmla="*/ 74841 w 615124"/>
                <a:gd name="connsiteY100" fmla="*/ 255402 h 634937"/>
                <a:gd name="connsiteX101" fmla="*/ 88030 w 615124"/>
                <a:gd name="connsiteY101" fmla="*/ 252297 h 634937"/>
                <a:gd name="connsiteX102" fmla="*/ 101219 w 615124"/>
                <a:gd name="connsiteY102" fmla="*/ 245312 h 634937"/>
                <a:gd name="connsiteX103" fmla="*/ 119838 w 615124"/>
                <a:gd name="connsiteY103" fmla="*/ 236775 h 634937"/>
                <a:gd name="connsiteX104" fmla="*/ 134578 w 615124"/>
                <a:gd name="connsiteY104" fmla="*/ 237551 h 634937"/>
                <a:gd name="connsiteX105" fmla="*/ 140008 w 615124"/>
                <a:gd name="connsiteY105" fmla="*/ 267820 h 634937"/>
                <a:gd name="connsiteX106" fmla="*/ 158628 w 615124"/>
                <a:gd name="connsiteY106" fmla="*/ 278686 h 634937"/>
                <a:gd name="connsiteX107" fmla="*/ 169489 w 615124"/>
                <a:gd name="connsiteY107" fmla="*/ 281015 h 634937"/>
                <a:gd name="connsiteX108" fmla="*/ 175695 w 615124"/>
                <a:gd name="connsiteY108" fmla="*/ 286448 h 634937"/>
                <a:gd name="connsiteX109" fmla="*/ 188884 w 615124"/>
                <a:gd name="connsiteY109" fmla="*/ 292657 h 634937"/>
                <a:gd name="connsiteX110" fmla="*/ 205951 w 615124"/>
                <a:gd name="connsiteY110" fmla="*/ 296538 h 634937"/>
                <a:gd name="connsiteX111" fmla="*/ 212158 w 615124"/>
                <a:gd name="connsiteY111" fmla="*/ 307404 h 634937"/>
                <a:gd name="connsiteX112" fmla="*/ 214485 w 615124"/>
                <a:gd name="connsiteY112" fmla="*/ 319046 h 634937"/>
                <a:gd name="connsiteX113" fmla="*/ 216037 w 615124"/>
                <a:gd name="connsiteY113" fmla="*/ 332240 h 634937"/>
                <a:gd name="connsiteX114" fmla="*/ 233104 w 615124"/>
                <a:gd name="connsiteY114" fmla="*/ 340002 h 634937"/>
                <a:gd name="connsiteX115" fmla="*/ 246293 w 615124"/>
                <a:gd name="connsiteY115" fmla="*/ 347763 h 634937"/>
                <a:gd name="connsiteX116" fmla="*/ 255602 w 615124"/>
                <a:gd name="connsiteY116" fmla="*/ 363286 h 634937"/>
                <a:gd name="connsiteX117" fmla="*/ 254050 w 615124"/>
                <a:gd name="connsiteY117" fmla="*/ 383466 h 634937"/>
                <a:gd name="connsiteX118" fmla="*/ 249396 w 615124"/>
                <a:gd name="connsiteY118" fmla="*/ 394332 h 634937"/>
                <a:gd name="connsiteX119" fmla="*/ 250172 w 615124"/>
                <a:gd name="connsiteY119" fmla="*/ 402870 h 634937"/>
                <a:gd name="connsiteX120" fmla="*/ 253275 w 615124"/>
                <a:gd name="connsiteY120" fmla="*/ 422273 h 634937"/>
                <a:gd name="connsiteX121" fmla="*/ 261033 w 615124"/>
                <a:gd name="connsiteY121" fmla="*/ 434692 h 634937"/>
                <a:gd name="connsiteX122" fmla="*/ 274221 w 615124"/>
                <a:gd name="connsiteY122" fmla="*/ 436244 h 634937"/>
                <a:gd name="connsiteX123" fmla="*/ 285082 w 615124"/>
                <a:gd name="connsiteY123" fmla="*/ 449439 h 634937"/>
                <a:gd name="connsiteX124" fmla="*/ 292840 w 615124"/>
                <a:gd name="connsiteY124" fmla="*/ 466514 h 634937"/>
                <a:gd name="connsiteX125" fmla="*/ 306029 w 615124"/>
                <a:gd name="connsiteY125" fmla="*/ 463409 h 634937"/>
                <a:gd name="connsiteX126" fmla="*/ 304477 w 615124"/>
                <a:gd name="connsiteY126" fmla="*/ 491350 h 634937"/>
                <a:gd name="connsiteX127" fmla="*/ 314563 w 615124"/>
                <a:gd name="connsiteY127" fmla="*/ 492127 h 634937"/>
                <a:gd name="connsiteX128" fmla="*/ 317666 w 615124"/>
                <a:gd name="connsiteY128" fmla="*/ 516187 h 634937"/>
                <a:gd name="connsiteX129" fmla="*/ 299047 w 615124"/>
                <a:gd name="connsiteY129" fmla="*/ 527053 h 634937"/>
                <a:gd name="connsiteX130" fmla="*/ 271894 w 615124"/>
                <a:gd name="connsiteY130" fmla="*/ 555771 h 634937"/>
                <a:gd name="connsiteX131" fmla="*/ 257929 w 615124"/>
                <a:gd name="connsiteY131" fmla="*/ 572070 h 634937"/>
                <a:gd name="connsiteX132" fmla="*/ 262584 w 615124"/>
                <a:gd name="connsiteY132" fmla="*/ 572070 h 634937"/>
                <a:gd name="connsiteX133" fmla="*/ 275773 w 615124"/>
                <a:gd name="connsiteY133" fmla="*/ 576727 h 634937"/>
                <a:gd name="connsiteX134" fmla="*/ 282755 w 615124"/>
                <a:gd name="connsiteY134" fmla="*/ 587593 h 634937"/>
                <a:gd name="connsiteX135" fmla="*/ 291289 w 615124"/>
                <a:gd name="connsiteY135" fmla="*/ 585264 h 634937"/>
                <a:gd name="connsiteX136" fmla="*/ 309132 w 615124"/>
                <a:gd name="connsiteY136" fmla="*/ 598459 h 634937"/>
                <a:gd name="connsiteX137" fmla="*/ 319993 w 615124"/>
                <a:gd name="connsiteY137" fmla="*/ 610877 h 634937"/>
                <a:gd name="connsiteX138" fmla="*/ 321545 w 615124"/>
                <a:gd name="connsiteY138" fmla="*/ 634938 h 634937"/>
                <a:gd name="connsiteX139" fmla="*/ 328527 w 615124"/>
                <a:gd name="connsiteY139" fmla="*/ 629504 h 634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15124" h="634937">
                  <a:moveTo>
                    <a:pt x="328527" y="629504"/>
                  </a:moveTo>
                  <a:cubicBezTo>
                    <a:pt x="337837" y="622519"/>
                    <a:pt x="335509" y="618638"/>
                    <a:pt x="340164" y="610101"/>
                  </a:cubicBezTo>
                  <a:cubicBezTo>
                    <a:pt x="344819" y="601563"/>
                    <a:pt x="340940" y="598459"/>
                    <a:pt x="348698" y="590697"/>
                  </a:cubicBezTo>
                  <a:cubicBezTo>
                    <a:pt x="356456" y="583712"/>
                    <a:pt x="347146" y="578279"/>
                    <a:pt x="357231" y="574398"/>
                  </a:cubicBezTo>
                  <a:cubicBezTo>
                    <a:pt x="366541" y="569741"/>
                    <a:pt x="365765" y="578279"/>
                    <a:pt x="357231" y="588369"/>
                  </a:cubicBezTo>
                  <a:cubicBezTo>
                    <a:pt x="349473" y="598459"/>
                    <a:pt x="347922" y="601563"/>
                    <a:pt x="358007" y="593802"/>
                  </a:cubicBezTo>
                  <a:cubicBezTo>
                    <a:pt x="368093" y="586040"/>
                    <a:pt x="371972" y="575174"/>
                    <a:pt x="378178" y="563532"/>
                  </a:cubicBezTo>
                  <a:cubicBezTo>
                    <a:pt x="384384" y="551114"/>
                    <a:pt x="388263" y="548009"/>
                    <a:pt x="393694" y="547233"/>
                  </a:cubicBezTo>
                  <a:cubicBezTo>
                    <a:pt x="399124" y="546457"/>
                    <a:pt x="399124" y="534039"/>
                    <a:pt x="398349" y="524725"/>
                  </a:cubicBezTo>
                  <a:cubicBezTo>
                    <a:pt x="397573" y="515411"/>
                    <a:pt x="395245" y="507650"/>
                    <a:pt x="398349" y="501440"/>
                  </a:cubicBezTo>
                  <a:cubicBezTo>
                    <a:pt x="402228" y="495231"/>
                    <a:pt x="398349" y="489798"/>
                    <a:pt x="403003" y="489798"/>
                  </a:cubicBezTo>
                  <a:cubicBezTo>
                    <a:pt x="407658" y="489798"/>
                    <a:pt x="415416" y="482813"/>
                    <a:pt x="422398" y="475051"/>
                  </a:cubicBezTo>
                  <a:cubicBezTo>
                    <a:pt x="430156" y="467290"/>
                    <a:pt x="434811" y="466514"/>
                    <a:pt x="442569" y="465738"/>
                  </a:cubicBezTo>
                  <a:cubicBezTo>
                    <a:pt x="450327" y="464962"/>
                    <a:pt x="445672" y="462633"/>
                    <a:pt x="451103" y="461081"/>
                  </a:cubicBezTo>
                  <a:cubicBezTo>
                    <a:pt x="456533" y="459528"/>
                    <a:pt x="459637" y="454871"/>
                    <a:pt x="463516" y="451767"/>
                  </a:cubicBezTo>
                  <a:cubicBezTo>
                    <a:pt x="466619" y="448662"/>
                    <a:pt x="481359" y="451767"/>
                    <a:pt x="489117" y="451767"/>
                  </a:cubicBezTo>
                  <a:cubicBezTo>
                    <a:pt x="497651" y="451767"/>
                    <a:pt x="503081" y="452543"/>
                    <a:pt x="503081" y="447110"/>
                  </a:cubicBezTo>
                  <a:cubicBezTo>
                    <a:pt x="503081" y="441677"/>
                    <a:pt x="506960" y="437796"/>
                    <a:pt x="511615" y="437796"/>
                  </a:cubicBezTo>
                  <a:cubicBezTo>
                    <a:pt x="516270" y="437796"/>
                    <a:pt x="518597" y="436244"/>
                    <a:pt x="518597" y="429259"/>
                  </a:cubicBezTo>
                  <a:cubicBezTo>
                    <a:pt x="518597" y="422273"/>
                    <a:pt x="520924" y="418393"/>
                    <a:pt x="524803" y="415288"/>
                  </a:cubicBezTo>
                  <a:cubicBezTo>
                    <a:pt x="528682" y="412183"/>
                    <a:pt x="529458" y="405198"/>
                    <a:pt x="531010" y="400541"/>
                  </a:cubicBezTo>
                  <a:cubicBezTo>
                    <a:pt x="532561" y="395885"/>
                    <a:pt x="537216" y="398989"/>
                    <a:pt x="537216" y="392004"/>
                  </a:cubicBezTo>
                  <a:cubicBezTo>
                    <a:pt x="537216" y="385795"/>
                    <a:pt x="539543" y="378033"/>
                    <a:pt x="539543" y="372600"/>
                  </a:cubicBezTo>
                  <a:cubicBezTo>
                    <a:pt x="539543" y="367167"/>
                    <a:pt x="544974" y="367943"/>
                    <a:pt x="547301" y="364063"/>
                  </a:cubicBezTo>
                  <a:cubicBezTo>
                    <a:pt x="549629" y="360182"/>
                    <a:pt x="544974" y="355525"/>
                    <a:pt x="548853" y="344659"/>
                  </a:cubicBezTo>
                  <a:cubicBezTo>
                    <a:pt x="552732" y="333793"/>
                    <a:pt x="548853" y="323703"/>
                    <a:pt x="548853" y="314389"/>
                  </a:cubicBezTo>
                  <a:cubicBezTo>
                    <a:pt x="548853" y="305075"/>
                    <a:pt x="548853" y="294986"/>
                    <a:pt x="551956" y="291881"/>
                  </a:cubicBezTo>
                  <a:cubicBezTo>
                    <a:pt x="555059" y="288776"/>
                    <a:pt x="553508" y="287224"/>
                    <a:pt x="551180" y="285672"/>
                  </a:cubicBezTo>
                  <a:cubicBezTo>
                    <a:pt x="548077" y="284119"/>
                    <a:pt x="551180" y="280239"/>
                    <a:pt x="554284" y="281015"/>
                  </a:cubicBezTo>
                  <a:cubicBezTo>
                    <a:pt x="556611" y="281791"/>
                    <a:pt x="559714" y="287224"/>
                    <a:pt x="563593" y="284119"/>
                  </a:cubicBezTo>
                  <a:cubicBezTo>
                    <a:pt x="568248" y="281015"/>
                    <a:pt x="572127" y="269373"/>
                    <a:pt x="576006" y="260059"/>
                  </a:cubicBezTo>
                  <a:cubicBezTo>
                    <a:pt x="579885" y="250745"/>
                    <a:pt x="586091" y="250745"/>
                    <a:pt x="590746" y="248417"/>
                  </a:cubicBezTo>
                  <a:cubicBezTo>
                    <a:pt x="595401" y="246088"/>
                    <a:pt x="606262" y="234446"/>
                    <a:pt x="612469" y="217371"/>
                  </a:cubicBezTo>
                  <a:cubicBezTo>
                    <a:pt x="618675" y="200296"/>
                    <a:pt x="612469" y="183996"/>
                    <a:pt x="609365" y="172354"/>
                  </a:cubicBezTo>
                  <a:cubicBezTo>
                    <a:pt x="606262" y="160712"/>
                    <a:pt x="603159" y="163041"/>
                    <a:pt x="596177" y="163041"/>
                  </a:cubicBezTo>
                  <a:cubicBezTo>
                    <a:pt x="589195" y="163041"/>
                    <a:pt x="576006" y="161488"/>
                    <a:pt x="558938" y="142861"/>
                  </a:cubicBezTo>
                  <a:cubicBezTo>
                    <a:pt x="541871" y="124233"/>
                    <a:pt x="524803" y="125785"/>
                    <a:pt x="513166" y="128890"/>
                  </a:cubicBezTo>
                  <a:cubicBezTo>
                    <a:pt x="501529" y="131995"/>
                    <a:pt x="489893" y="123457"/>
                    <a:pt x="482135" y="121905"/>
                  </a:cubicBezTo>
                  <a:cubicBezTo>
                    <a:pt x="474377" y="120352"/>
                    <a:pt x="467394" y="129666"/>
                    <a:pt x="461964" y="131995"/>
                  </a:cubicBezTo>
                  <a:cubicBezTo>
                    <a:pt x="456533" y="134323"/>
                    <a:pt x="465067" y="123457"/>
                    <a:pt x="465067" y="117248"/>
                  </a:cubicBezTo>
                  <a:cubicBezTo>
                    <a:pt x="465067" y="111039"/>
                    <a:pt x="444121" y="100949"/>
                    <a:pt x="428605" y="94740"/>
                  </a:cubicBezTo>
                  <a:cubicBezTo>
                    <a:pt x="412313" y="88531"/>
                    <a:pt x="406107" y="91635"/>
                    <a:pt x="406107" y="101725"/>
                  </a:cubicBezTo>
                  <a:cubicBezTo>
                    <a:pt x="406107" y="111815"/>
                    <a:pt x="399900" y="98620"/>
                    <a:pt x="395245" y="109486"/>
                  </a:cubicBezTo>
                  <a:cubicBezTo>
                    <a:pt x="390591" y="120352"/>
                    <a:pt x="381281" y="113367"/>
                    <a:pt x="387487" y="109486"/>
                  </a:cubicBezTo>
                  <a:cubicBezTo>
                    <a:pt x="393694" y="106382"/>
                    <a:pt x="399124" y="97844"/>
                    <a:pt x="400676" y="91635"/>
                  </a:cubicBezTo>
                  <a:cubicBezTo>
                    <a:pt x="403003" y="85426"/>
                    <a:pt x="378178" y="79993"/>
                    <a:pt x="368868" y="83097"/>
                  </a:cubicBezTo>
                  <a:cubicBezTo>
                    <a:pt x="360335" y="86202"/>
                    <a:pt x="365765" y="99397"/>
                    <a:pt x="358783" y="95516"/>
                  </a:cubicBezTo>
                  <a:cubicBezTo>
                    <a:pt x="351801" y="91635"/>
                    <a:pt x="357231" y="82321"/>
                    <a:pt x="362662" y="82321"/>
                  </a:cubicBezTo>
                  <a:cubicBezTo>
                    <a:pt x="368093" y="82321"/>
                    <a:pt x="374299" y="71455"/>
                    <a:pt x="378178" y="62918"/>
                  </a:cubicBezTo>
                  <a:cubicBezTo>
                    <a:pt x="382057" y="54380"/>
                    <a:pt x="371972" y="53604"/>
                    <a:pt x="365765" y="46619"/>
                  </a:cubicBezTo>
                  <a:cubicBezTo>
                    <a:pt x="359559" y="39633"/>
                    <a:pt x="361110" y="19453"/>
                    <a:pt x="354904" y="16349"/>
                  </a:cubicBezTo>
                  <a:cubicBezTo>
                    <a:pt x="347922" y="23334"/>
                    <a:pt x="339388" y="33424"/>
                    <a:pt x="336285" y="41186"/>
                  </a:cubicBezTo>
                  <a:cubicBezTo>
                    <a:pt x="333182" y="51276"/>
                    <a:pt x="328527" y="45066"/>
                    <a:pt x="319993" y="48171"/>
                  </a:cubicBezTo>
                  <a:cubicBezTo>
                    <a:pt x="311459" y="51276"/>
                    <a:pt x="306805" y="47395"/>
                    <a:pt x="304477" y="43514"/>
                  </a:cubicBezTo>
                  <a:cubicBezTo>
                    <a:pt x="302150" y="39633"/>
                    <a:pt x="293616" y="43514"/>
                    <a:pt x="287410" y="42738"/>
                  </a:cubicBezTo>
                  <a:cubicBezTo>
                    <a:pt x="281203" y="41962"/>
                    <a:pt x="285082" y="50499"/>
                    <a:pt x="281203" y="52828"/>
                  </a:cubicBezTo>
                  <a:cubicBezTo>
                    <a:pt x="277324" y="55156"/>
                    <a:pt x="266463" y="48171"/>
                    <a:pt x="262584" y="52052"/>
                  </a:cubicBezTo>
                  <a:cubicBezTo>
                    <a:pt x="258705" y="55932"/>
                    <a:pt x="256378" y="52052"/>
                    <a:pt x="254826" y="55932"/>
                  </a:cubicBezTo>
                  <a:cubicBezTo>
                    <a:pt x="253275" y="59813"/>
                    <a:pt x="246293" y="57485"/>
                    <a:pt x="244741" y="59813"/>
                  </a:cubicBezTo>
                  <a:cubicBezTo>
                    <a:pt x="243189" y="62142"/>
                    <a:pt x="236207" y="63694"/>
                    <a:pt x="227673" y="54380"/>
                  </a:cubicBezTo>
                  <a:cubicBezTo>
                    <a:pt x="219140" y="45066"/>
                    <a:pt x="220691" y="29543"/>
                    <a:pt x="224570" y="26439"/>
                  </a:cubicBezTo>
                  <a:cubicBezTo>
                    <a:pt x="228449" y="23334"/>
                    <a:pt x="228449" y="15573"/>
                    <a:pt x="223019" y="13244"/>
                  </a:cubicBezTo>
                  <a:cubicBezTo>
                    <a:pt x="217588" y="10916"/>
                    <a:pt x="223019" y="826"/>
                    <a:pt x="216812" y="50"/>
                  </a:cubicBezTo>
                  <a:cubicBezTo>
                    <a:pt x="210606" y="-726"/>
                    <a:pt x="211382" y="7811"/>
                    <a:pt x="206727" y="8587"/>
                  </a:cubicBezTo>
                  <a:cubicBezTo>
                    <a:pt x="202848" y="10140"/>
                    <a:pt x="191987" y="17125"/>
                    <a:pt x="187332" y="16349"/>
                  </a:cubicBezTo>
                  <a:cubicBezTo>
                    <a:pt x="182677" y="15573"/>
                    <a:pt x="176471" y="17125"/>
                    <a:pt x="176471" y="22558"/>
                  </a:cubicBezTo>
                  <a:cubicBezTo>
                    <a:pt x="176471" y="27991"/>
                    <a:pt x="171040" y="26439"/>
                    <a:pt x="170264" y="21782"/>
                  </a:cubicBezTo>
                  <a:cubicBezTo>
                    <a:pt x="169489" y="17901"/>
                    <a:pt x="159403" y="20230"/>
                    <a:pt x="156300" y="17125"/>
                  </a:cubicBezTo>
                  <a:cubicBezTo>
                    <a:pt x="153197" y="14020"/>
                    <a:pt x="140008" y="15573"/>
                    <a:pt x="146215" y="18677"/>
                  </a:cubicBezTo>
                  <a:cubicBezTo>
                    <a:pt x="151645" y="21782"/>
                    <a:pt x="152421" y="24886"/>
                    <a:pt x="152421" y="30320"/>
                  </a:cubicBezTo>
                  <a:cubicBezTo>
                    <a:pt x="152421" y="35753"/>
                    <a:pt x="156300" y="34200"/>
                    <a:pt x="156300" y="40409"/>
                  </a:cubicBezTo>
                  <a:cubicBezTo>
                    <a:pt x="156300" y="46619"/>
                    <a:pt x="160955" y="41962"/>
                    <a:pt x="164058" y="41962"/>
                  </a:cubicBezTo>
                  <a:cubicBezTo>
                    <a:pt x="167161" y="41962"/>
                    <a:pt x="167161" y="47395"/>
                    <a:pt x="162507" y="48171"/>
                  </a:cubicBezTo>
                  <a:cubicBezTo>
                    <a:pt x="157076" y="48947"/>
                    <a:pt x="154749" y="52052"/>
                    <a:pt x="153973" y="56709"/>
                  </a:cubicBezTo>
                  <a:cubicBezTo>
                    <a:pt x="152421" y="61365"/>
                    <a:pt x="147766" y="58261"/>
                    <a:pt x="143887" y="62142"/>
                  </a:cubicBezTo>
                  <a:cubicBezTo>
                    <a:pt x="140008" y="66022"/>
                    <a:pt x="136129" y="69903"/>
                    <a:pt x="133026" y="67575"/>
                  </a:cubicBezTo>
                  <a:cubicBezTo>
                    <a:pt x="129923" y="66022"/>
                    <a:pt x="127596" y="66798"/>
                    <a:pt x="124493" y="69127"/>
                  </a:cubicBezTo>
                  <a:cubicBezTo>
                    <a:pt x="121389" y="70679"/>
                    <a:pt x="119838" y="69127"/>
                    <a:pt x="115183" y="65246"/>
                  </a:cubicBezTo>
                  <a:cubicBezTo>
                    <a:pt x="111304" y="62142"/>
                    <a:pt x="109752" y="55932"/>
                    <a:pt x="103546" y="49723"/>
                  </a:cubicBezTo>
                  <a:cubicBezTo>
                    <a:pt x="99667" y="51276"/>
                    <a:pt x="92685" y="54380"/>
                    <a:pt x="88030" y="54380"/>
                  </a:cubicBezTo>
                  <a:cubicBezTo>
                    <a:pt x="82599" y="54380"/>
                    <a:pt x="65532" y="52828"/>
                    <a:pt x="64756" y="55932"/>
                  </a:cubicBezTo>
                  <a:cubicBezTo>
                    <a:pt x="63980" y="59037"/>
                    <a:pt x="66308" y="63694"/>
                    <a:pt x="68635" y="64470"/>
                  </a:cubicBezTo>
                  <a:cubicBezTo>
                    <a:pt x="71738" y="65246"/>
                    <a:pt x="77169" y="66798"/>
                    <a:pt x="71738" y="70679"/>
                  </a:cubicBezTo>
                  <a:cubicBezTo>
                    <a:pt x="66308" y="74560"/>
                    <a:pt x="60877" y="69127"/>
                    <a:pt x="60877" y="79217"/>
                  </a:cubicBezTo>
                  <a:cubicBezTo>
                    <a:pt x="60877" y="89307"/>
                    <a:pt x="73290" y="95516"/>
                    <a:pt x="70963" y="104830"/>
                  </a:cubicBezTo>
                  <a:cubicBezTo>
                    <a:pt x="69411" y="109486"/>
                    <a:pt x="67859" y="121129"/>
                    <a:pt x="67859" y="125785"/>
                  </a:cubicBezTo>
                  <a:cubicBezTo>
                    <a:pt x="67859" y="130442"/>
                    <a:pt x="66308" y="145965"/>
                    <a:pt x="61653" y="146742"/>
                  </a:cubicBezTo>
                  <a:cubicBezTo>
                    <a:pt x="57774" y="147518"/>
                    <a:pt x="53895" y="142861"/>
                    <a:pt x="48464" y="147518"/>
                  </a:cubicBezTo>
                  <a:cubicBezTo>
                    <a:pt x="43034" y="152175"/>
                    <a:pt x="36052" y="149070"/>
                    <a:pt x="29845" y="154503"/>
                  </a:cubicBezTo>
                  <a:cubicBezTo>
                    <a:pt x="23639" y="159936"/>
                    <a:pt x="16657" y="157608"/>
                    <a:pt x="15881" y="163817"/>
                  </a:cubicBezTo>
                  <a:cubicBezTo>
                    <a:pt x="15105" y="170026"/>
                    <a:pt x="9675" y="173130"/>
                    <a:pt x="10450" y="178563"/>
                  </a:cubicBezTo>
                  <a:cubicBezTo>
                    <a:pt x="12002" y="183996"/>
                    <a:pt x="7347" y="182444"/>
                    <a:pt x="3468" y="187101"/>
                  </a:cubicBezTo>
                  <a:cubicBezTo>
                    <a:pt x="-411" y="190982"/>
                    <a:pt x="4244" y="194086"/>
                    <a:pt x="1141" y="197191"/>
                  </a:cubicBezTo>
                  <a:cubicBezTo>
                    <a:pt x="-1962" y="200296"/>
                    <a:pt x="1917" y="205729"/>
                    <a:pt x="5020" y="210386"/>
                  </a:cubicBezTo>
                  <a:cubicBezTo>
                    <a:pt x="8123" y="215819"/>
                    <a:pt x="12002" y="218923"/>
                    <a:pt x="11226" y="223580"/>
                  </a:cubicBezTo>
                  <a:cubicBezTo>
                    <a:pt x="10450" y="228237"/>
                    <a:pt x="14329" y="229789"/>
                    <a:pt x="18984" y="229789"/>
                  </a:cubicBezTo>
                  <a:cubicBezTo>
                    <a:pt x="23639" y="229013"/>
                    <a:pt x="19760" y="238327"/>
                    <a:pt x="27518" y="238327"/>
                  </a:cubicBezTo>
                  <a:cubicBezTo>
                    <a:pt x="35276" y="238327"/>
                    <a:pt x="42258" y="239879"/>
                    <a:pt x="43810" y="235998"/>
                  </a:cubicBezTo>
                  <a:cubicBezTo>
                    <a:pt x="45361" y="232118"/>
                    <a:pt x="50792" y="228237"/>
                    <a:pt x="50792" y="234446"/>
                  </a:cubicBezTo>
                  <a:cubicBezTo>
                    <a:pt x="50792" y="240655"/>
                    <a:pt x="49240" y="256954"/>
                    <a:pt x="54671" y="254626"/>
                  </a:cubicBezTo>
                  <a:cubicBezTo>
                    <a:pt x="60101" y="253073"/>
                    <a:pt x="70187" y="253073"/>
                    <a:pt x="74841" y="255402"/>
                  </a:cubicBezTo>
                  <a:cubicBezTo>
                    <a:pt x="80272" y="256954"/>
                    <a:pt x="84927" y="255402"/>
                    <a:pt x="88030" y="252297"/>
                  </a:cubicBezTo>
                  <a:cubicBezTo>
                    <a:pt x="91133" y="249193"/>
                    <a:pt x="95012" y="249193"/>
                    <a:pt x="101219" y="245312"/>
                  </a:cubicBezTo>
                  <a:cubicBezTo>
                    <a:pt x="107425" y="241431"/>
                    <a:pt x="113631" y="236775"/>
                    <a:pt x="119838" y="236775"/>
                  </a:cubicBezTo>
                  <a:cubicBezTo>
                    <a:pt x="126044" y="236775"/>
                    <a:pt x="136129" y="232894"/>
                    <a:pt x="134578" y="237551"/>
                  </a:cubicBezTo>
                  <a:cubicBezTo>
                    <a:pt x="133026" y="242207"/>
                    <a:pt x="132250" y="259283"/>
                    <a:pt x="140008" y="267820"/>
                  </a:cubicBezTo>
                  <a:cubicBezTo>
                    <a:pt x="147766" y="276358"/>
                    <a:pt x="151645" y="279463"/>
                    <a:pt x="158628" y="278686"/>
                  </a:cubicBezTo>
                  <a:cubicBezTo>
                    <a:pt x="165610" y="277910"/>
                    <a:pt x="164834" y="281791"/>
                    <a:pt x="169489" y="281015"/>
                  </a:cubicBezTo>
                  <a:cubicBezTo>
                    <a:pt x="174919" y="280239"/>
                    <a:pt x="171040" y="286448"/>
                    <a:pt x="175695" y="286448"/>
                  </a:cubicBezTo>
                  <a:cubicBezTo>
                    <a:pt x="180350" y="286448"/>
                    <a:pt x="188884" y="287224"/>
                    <a:pt x="188884" y="292657"/>
                  </a:cubicBezTo>
                  <a:cubicBezTo>
                    <a:pt x="188884" y="298090"/>
                    <a:pt x="202848" y="293433"/>
                    <a:pt x="205951" y="296538"/>
                  </a:cubicBezTo>
                  <a:cubicBezTo>
                    <a:pt x="209054" y="299642"/>
                    <a:pt x="212933" y="301971"/>
                    <a:pt x="212158" y="307404"/>
                  </a:cubicBezTo>
                  <a:cubicBezTo>
                    <a:pt x="211382" y="312837"/>
                    <a:pt x="219140" y="316718"/>
                    <a:pt x="214485" y="319046"/>
                  </a:cubicBezTo>
                  <a:cubicBezTo>
                    <a:pt x="209830" y="321374"/>
                    <a:pt x="216037" y="326031"/>
                    <a:pt x="216037" y="332240"/>
                  </a:cubicBezTo>
                  <a:cubicBezTo>
                    <a:pt x="216812" y="338450"/>
                    <a:pt x="223019" y="340778"/>
                    <a:pt x="233104" y="340002"/>
                  </a:cubicBezTo>
                  <a:cubicBezTo>
                    <a:pt x="243189" y="339226"/>
                    <a:pt x="246293" y="340778"/>
                    <a:pt x="246293" y="347763"/>
                  </a:cubicBezTo>
                  <a:cubicBezTo>
                    <a:pt x="246293" y="354749"/>
                    <a:pt x="253275" y="356301"/>
                    <a:pt x="255602" y="363286"/>
                  </a:cubicBezTo>
                  <a:cubicBezTo>
                    <a:pt x="257929" y="370272"/>
                    <a:pt x="252499" y="378033"/>
                    <a:pt x="254050" y="383466"/>
                  </a:cubicBezTo>
                  <a:cubicBezTo>
                    <a:pt x="254826" y="387347"/>
                    <a:pt x="252499" y="392004"/>
                    <a:pt x="249396" y="394332"/>
                  </a:cubicBezTo>
                  <a:cubicBezTo>
                    <a:pt x="253275" y="398989"/>
                    <a:pt x="253275" y="400541"/>
                    <a:pt x="250172" y="402870"/>
                  </a:cubicBezTo>
                  <a:cubicBezTo>
                    <a:pt x="246293" y="405198"/>
                    <a:pt x="255602" y="411407"/>
                    <a:pt x="253275" y="422273"/>
                  </a:cubicBezTo>
                  <a:cubicBezTo>
                    <a:pt x="250947" y="432363"/>
                    <a:pt x="250172" y="434692"/>
                    <a:pt x="261033" y="434692"/>
                  </a:cubicBezTo>
                  <a:cubicBezTo>
                    <a:pt x="271894" y="435468"/>
                    <a:pt x="271118" y="438573"/>
                    <a:pt x="274221" y="436244"/>
                  </a:cubicBezTo>
                  <a:cubicBezTo>
                    <a:pt x="278100" y="433916"/>
                    <a:pt x="283531" y="444005"/>
                    <a:pt x="285082" y="449439"/>
                  </a:cubicBezTo>
                  <a:cubicBezTo>
                    <a:pt x="286634" y="454871"/>
                    <a:pt x="290513" y="466514"/>
                    <a:pt x="292840" y="466514"/>
                  </a:cubicBezTo>
                  <a:cubicBezTo>
                    <a:pt x="294392" y="466514"/>
                    <a:pt x="300598" y="461081"/>
                    <a:pt x="306029" y="463409"/>
                  </a:cubicBezTo>
                  <a:cubicBezTo>
                    <a:pt x="311459" y="465738"/>
                    <a:pt x="304477" y="483589"/>
                    <a:pt x="304477" y="491350"/>
                  </a:cubicBezTo>
                  <a:cubicBezTo>
                    <a:pt x="308356" y="491350"/>
                    <a:pt x="313011" y="491350"/>
                    <a:pt x="314563" y="492127"/>
                  </a:cubicBezTo>
                  <a:cubicBezTo>
                    <a:pt x="317666" y="493679"/>
                    <a:pt x="318442" y="512307"/>
                    <a:pt x="317666" y="516187"/>
                  </a:cubicBezTo>
                  <a:cubicBezTo>
                    <a:pt x="316114" y="520068"/>
                    <a:pt x="304477" y="523173"/>
                    <a:pt x="299047" y="527053"/>
                  </a:cubicBezTo>
                  <a:cubicBezTo>
                    <a:pt x="292840" y="530934"/>
                    <a:pt x="278876" y="544905"/>
                    <a:pt x="271894" y="555771"/>
                  </a:cubicBezTo>
                  <a:cubicBezTo>
                    <a:pt x="268015" y="561980"/>
                    <a:pt x="261808" y="567413"/>
                    <a:pt x="257929" y="572070"/>
                  </a:cubicBezTo>
                  <a:cubicBezTo>
                    <a:pt x="259481" y="572070"/>
                    <a:pt x="261808" y="572070"/>
                    <a:pt x="262584" y="572070"/>
                  </a:cubicBezTo>
                  <a:cubicBezTo>
                    <a:pt x="265687" y="570518"/>
                    <a:pt x="270342" y="570518"/>
                    <a:pt x="275773" y="576727"/>
                  </a:cubicBezTo>
                  <a:cubicBezTo>
                    <a:pt x="281203" y="582936"/>
                    <a:pt x="280428" y="587593"/>
                    <a:pt x="282755" y="587593"/>
                  </a:cubicBezTo>
                  <a:cubicBezTo>
                    <a:pt x="285082" y="587593"/>
                    <a:pt x="287410" y="579055"/>
                    <a:pt x="291289" y="585264"/>
                  </a:cubicBezTo>
                  <a:cubicBezTo>
                    <a:pt x="295168" y="591473"/>
                    <a:pt x="306029" y="596130"/>
                    <a:pt x="309132" y="598459"/>
                  </a:cubicBezTo>
                  <a:cubicBezTo>
                    <a:pt x="311459" y="601563"/>
                    <a:pt x="319993" y="603116"/>
                    <a:pt x="319993" y="610877"/>
                  </a:cubicBezTo>
                  <a:cubicBezTo>
                    <a:pt x="319993" y="616310"/>
                    <a:pt x="317666" y="626400"/>
                    <a:pt x="321545" y="634938"/>
                  </a:cubicBezTo>
                  <a:cubicBezTo>
                    <a:pt x="323872" y="634161"/>
                    <a:pt x="325424" y="631057"/>
                    <a:pt x="328527" y="629504"/>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18" name="Forma libre 17">
              <a:extLst>
                <a:ext uri="{FF2B5EF4-FFF2-40B4-BE49-F238E27FC236}">
                  <a16:creationId xmlns:a16="http://schemas.microsoft.com/office/drawing/2014/main" id="{F74151D9-1787-4E61-768D-6720A39E67DC}"/>
                </a:ext>
              </a:extLst>
            </p:cNvPr>
            <p:cNvSpPr/>
            <p:nvPr/>
          </p:nvSpPr>
          <p:spPr>
            <a:xfrm>
              <a:off x="3265509" y="3892493"/>
              <a:ext cx="93630" cy="97092"/>
            </a:xfrm>
            <a:custGeom>
              <a:avLst/>
              <a:gdLst>
                <a:gd name="connsiteX0" fmla="*/ 76028 w 78355"/>
                <a:gd name="connsiteY0" fmla="*/ 39670 h 81252"/>
                <a:gd name="connsiteX1" fmla="*/ 65167 w 78355"/>
                <a:gd name="connsiteY1" fmla="*/ 27251 h 81252"/>
                <a:gd name="connsiteX2" fmla="*/ 47324 w 78355"/>
                <a:gd name="connsiteY2" fmla="*/ 14057 h 81252"/>
                <a:gd name="connsiteX3" fmla="*/ 38790 w 78355"/>
                <a:gd name="connsiteY3" fmla="*/ 16385 h 81252"/>
                <a:gd name="connsiteX4" fmla="*/ 31808 w 78355"/>
                <a:gd name="connsiteY4" fmla="*/ 5519 h 81252"/>
                <a:gd name="connsiteX5" fmla="*/ 18619 w 78355"/>
                <a:gd name="connsiteY5" fmla="*/ 862 h 81252"/>
                <a:gd name="connsiteX6" fmla="*/ 13964 w 78355"/>
                <a:gd name="connsiteY6" fmla="*/ 862 h 81252"/>
                <a:gd name="connsiteX7" fmla="*/ 9310 w 78355"/>
                <a:gd name="connsiteY7" fmla="*/ 9400 h 81252"/>
                <a:gd name="connsiteX8" fmla="*/ 3879 w 78355"/>
                <a:gd name="connsiteY8" fmla="*/ 35789 h 81252"/>
                <a:gd name="connsiteX9" fmla="*/ 0 w 78355"/>
                <a:gd name="connsiteY9" fmla="*/ 55969 h 81252"/>
                <a:gd name="connsiteX10" fmla="*/ 4655 w 78355"/>
                <a:gd name="connsiteY10" fmla="*/ 65282 h 81252"/>
                <a:gd name="connsiteX11" fmla="*/ 3879 w 78355"/>
                <a:gd name="connsiteY11" fmla="*/ 71492 h 81252"/>
                <a:gd name="connsiteX12" fmla="*/ 10085 w 78355"/>
                <a:gd name="connsiteY12" fmla="*/ 74596 h 81252"/>
                <a:gd name="connsiteX13" fmla="*/ 30256 w 78355"/>
                <a:gd name="connsiteY13" fmla="*/ 80029 h 81252"/>
                <a:gd name="connsiteX14" fmla="*/ 42669 w 78355"/>
                <a:gd name="connsiteY14" fmla="*/ 80029 h 81252"/>
                <a:gd name="connsiteX15" fmla="*/ 65943 w 78355"/>
                <a:gd name="connsiteY15" fmla="*/ 76925 h 81252"/>
                <a:gd name="connsiteX16" fmla="*/ 78355 w 78355"/>
                <a:gd name="connsiteY16" fmla="*/ 62178 h 81252"/>
                <a:gd name="connsiteX17" fmla="*/ 76028 w 78355"/>
                <a:gd name="connsiteY17" fmla="*/ 39670 h 8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8355" h="81252">
                  <a:moveTo>
                    <a:pt x="76028" y="39670"/>
                  </a:moveTo>
                  <a:cubicBezTo>
                    <a:pt x="76028" y="32684"/>
                    <a:pt x="68270" y="30356"/>
                    <a:pt x="65167" y="27251"/>
                  </a:cubicBezTo>
                  <a:cubicBezTo>
                    <a:pt x="62840" y="24147"/>
                    <a:pt x="51978" y="20266"/>
                    <a:pt x="47324" y="14057"/>
                  </a:cubicBezTo>
                  <a:cubicBezTo>
                    <a:pt x="43445" y="7848"/>
                    <a:pt x="40341" y="16385"/>
                    <a:pt x="38790" y="16385"/>
                  </a:cubicBezTo>
                  <a:cubicBezTo>
                    <a:pt x="36462" y="16385"/>
                    <a:pt x="37238" y="11728"/>
                    <a:pt x="31808" y="5519"/>
                  </a:cubicBezTo>
                  <a:cubicBezTo>
                    <a:pt x="26377" y="-690"/>
                    <a:pt x="21722" y="-690"/>
                    <a:pt x="18619" y="862"/>
                  </a:cubicBezTo>
                  <a:cubicBezTo>
                    <a:pt x="17843" y="1639"/>
                    <a:pt x="15516" y="1639"/>
                    <a:pt x="13964" y="862"/>
                  </a:cubicBezTo>
                  <a:cubicBezTo>
                    <a:pt x="10861" y="3967"/>
                    <a:pt x="9310" y="7072"/>
                    <a:pt x="9310" y="9400"/>
                  </a:cubicBezTo>
                  <a:cubicBezTo>
                    <a:pt x="9310" y="16385"/>
                    <a:pt x="4655" y="23371"/>
                    <a:pt x="3879" y="35789"/>
                  </a:cubicBezTo>
                  <a:cubicBezTo>
                    <a:pt x="3879" y="48207"/>
                    <a:pt x="0" y="46655"/>
                    <a:pt x="0" y="55969"/>
                  </a:cubicBezTo>
                  <a:cubicBezTo>
                    <a:pt x="0" y="66059"/>
                    <a:pt x="3103" y="63730"/>
                    <a:pt x="4655" y="65282"/>
                  </a:cubicBezTo>
                  <a:cubicBezTo>
                    <a:pt x="5431" y="66059"/>
                    <a:pt x="4655" y="69163"/>
                    <a:pt x="3879" y="71492"/>
                  </a:cubicBezTo>
                  <a:cubicBezTo>
                    <a:pt x="5431" y="73044"/>
                    <a:pt x="6982" y="74596"/>
                    <a:pt x="10085" y="74596"/>
                  </a:cubicBezTo>
                  <a:cubicBezTo>
                    <a:pt x="16292" y="73820"/>
                    <a:pt x="22498" y="76149"/>
                    <a:pt x="30256" y="80029"/>
                  </a:cubicBezTo>
                  <a:cubicBezTo>
                    <a:pt x="38014" y="83134"/>
                    <a:pt x="34911" y="79253"/>
                    <a:pt x="42669" y="80029"/>
                  </a:cubicBezTo>
                  <a:cubicBezTo>
                    <a:pt x="49651" y="80805"/>
                    <a:pt x="58185" y="81582"/>
                    <a:pt x="65943" y="76925"/>
                  </a:cubicBezTo>
                  <a:cubicBezTo>
                    <a:pt x="71373" y="73820"/>
                    <a:pt x="74477" y="67611"/>
                    <a:pt x="78355" y="62178"/>
                  </a:cubicBezTo>
                  <a:cubicBezTo>
                    <a:pt x="73701" y="55193"/>
                    <a:pt x="76028" y="45103"/>
                    <a:pt x="76028" y="39670"/>
                  </a:cubicBezTo>
                  <a:close/>
                </a:path>
              </a:pathLst>
            </a:custGeom>
            <a:solidFill>
              <a:schemeClr val="accent2"/>
            </a:solid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19" name="Forma libre 18">
              <a:extLst>
                <a:ext uri="{FF2B5EF4-FFF2-40B4-BE49-F238E27FC236}">
                  <a16:creationId xmlns:a16="http://schemas.microsoft.com/office/drawing/2014/main" id="{5C303254-1713-7E66-E910-FED336D9ECBC}"/>
                </a:ext>
              </a:extLst>
            </p:cNvPr>
            <p:cNvSpPr/>
            <p:nvPr/>
          </p:nvSpPr>
          <p:spPr>
            <a:xfrm>
              <a:off x="2984714" y="3719505"/>
              <a:ext cx="373812" cy="740109"/>
            </a:xfrm>
            <a:custGeom>
              <a:avLst/>
              <a:gdLst>
                <a:gd name="connsiteX0" fmla="*/ 113447 w 312826"/>
                <a:gd name="connsiteY0" fmla="*/ 607268 h 619363"/>
                <a:gd name="connsiteX1" fmla="*/ 82415 w 312826"/>
                <a:gd name="connsiteY1" fmla="*/ 587088 h 619363"/>
                <a:gd name="connsiteX2" fmla="*/ 74657 w 312826"/>
                <a:gd name="connsiteY2" fmla="*/ 580103 h 619363"/>
                <a:gd name="connsiteX3" fmla="*/ 76209 w 312826"/>
                <a:gd name="connsiteY3" fmla="*/ 573894 h 619363"/>
                <a:gd name="connsiteX4" fmla="*/ 70778 w 312826"/>
                <a:gd name="connsiteY4" fmla="*/ 565356 h 619363"/>
                <a:gd name="connsiteX5" fmla="*/ 70778 w 312826"/>
                <a:gd name="connsiteY5" fmla="*/ 616582 h 619363"/>
                <a:gd name="connsiteX6" fmla="*/ 97155 w 312826"/>
                <a:gd name="connsiteY6" fmla="*/ 618134 h 619363"/>
                <a:gd name="connsiteX7" fmla="*/ 104137 w 312826"/>
                <a:gd name="connsiteY7" fmla="*/ 618134 h 619363"/>
                <a:gd name="connsiteX8" fmla="*/ 123532 w 312826"/>
                <a:gd name="connsiteY8" fmla="*/ 612701 h 619363"/>
                <a:gd name="connsiteX9" fmla="*/ 113447 w 312826"/>
                <a:gd name="connsiteY9" fmla="*/ 607268 h 619363"/>
                <a:gd name="connsiteX10" fmla="*/ 305069 w 312826"/>
                <a:gd name="connsiteY10" fmla="*/ 60861 h 619363"/>
                <a:gd name="connsiteX11" fmla="*/ 294983 w 312826"/>
                <a:gd name="connsiteY11" fmla="*/ 60085 h 619363"/>
                <a:gd name="connsiteX12" fmla="*/ 294983 w 312826"/>
                <a:gd name="connsiteY12" fmla="*/ 61637 h 619363"/>
                <a:gd name="connsiteX13" fmla="*/ 287225 w 312826"/>
                <a:gd name="connsiteY13" fmla="*/ 84922 h 619363"/>
                <a:gd name="connsiteX14" fmla="*/ 274813 w 312826"/>
                <a:gd name="connsiteY14" fmla="*/ 91131 h 619363"/>
                <a:gd name="connsiteX15" fmla="*/ 260848 w 312826"/>
                <a:gd name="connsiteY15" fmla="*/ 94235 h 619363"/>
                <a:gd name="connsiteX16" fmla="*/ 246108 w 312826"/>
                <a:gd name="connsiteY16" fmla="*/ 92683 h 619363"/>
                <a:gd name="connsiteX17" fmla="*/ 231368 w 312826"/>
                <a:gd name="connsiteY17" fmla="*/ 89578 h 619363"/>
                <a:gd name="connsiteX18" fmla="*/ 236799 w 312826"/>
                <a:gd name="connsiteY18" fmla="*/ 79488 h 619363"/>
                <a:gd name="connsiteX19" fmla="*/ 249211 w 312826"/>
                <a:gd name="connsiteY19" fmla="*/ 58533 h 619363"/>
                <a:gd name="connsiteX20" fmla="*/ 220507 w 312826"/>
                <a:gd name="connsiteY20" fmla="*/ 43786 h 619363"/>
                <a:gd name="connsiteX21" fmla="*/ 203439 w 312826"/>
                <a:gd name="connsiteY21" fmla="*/ 35248 h 619363"/>
                <a:gd name="connsiteX22" fmla="*/ 186372 w 312826"/>
                <a:gd name="connsiteY22" fmla="*/ 24382 h 619363"/>
                <a:gd name="connsiteX23" fmla="*/ 164650 w 312826"/>
                <a:gd name="connsiteY23" fmla="*/ 1874 h 619363"/>
                <a:gd name="connsiteX24" fmla="*/ 149134 w 312826"/>
                <a:gd name="connsiteY24" fmla="*/ 1874 h 619363"/>
                <a:gd name="connsiteX25" fmla="*/ 139824 w 312826"/>
                <a:gd name="connsiteY25" fmla="*/ 11188 h 619363"/>
                <a:gd name="connsiteX26" fmla="*/ 121981 w 312826"/>
                <a:gd name="connsiteY26" fmla="*/ 3426 h 619363"/>
                <a:gd name="connsiteX27" fmla="*/ 108016 w 312826"/>
                <a:gd name="connsiteY27" fmla="*/ 4202 h 619363"/>
                <a:gd name="connsiteX28" fmla="*/ 96380 w 312826"/>
                <a:gd name="connsiteY28" fmla="*/ 13516 h 619363"/>
                <a:gd name="connsiteX29" fmla="*/ 93276 w 312826"/>
                <a:gd name="connsiteY29" fmla="*/ 32143 h 619363"/>
                <a:gd name="connsiteX30" fmla="*/ 75433 w 312826"/>
                <a:gd name="connsiteY30" fmla="*/ 46114 h 619363"/>
                <a:gd name="connsiteX31" fmla="*/ 74657 w 312826"/>
                <a:gd name="connsiteY31" fmla="*/ 56980 h 619363"/>
                <a:gd name="connsiteX32" fmla="*/ 76209 w 312826"/>
                <a:gd name="connsiteY32" fmla="*/ 74056 h 619363"/>
                <a:gd name="connsiteX33" fmla="*/ 76985 w 312826"/>
                <a:gd name="connsiteY33" fmla="*/ 84145 h 619363"/>
                <a:gd name="connsiteX34" fmla="*/ 67675 w 312826"/>
                <a:gd name="connsiteY34" fmla="*/ 91907 h 619363"/>
                <a:gd name="connsiteX35" fmla="*/ 63020 w 312826"/>
                <a:gd name="connsiteY35" fmla="*/ 105101 h 619363"/>
                <a:gd name="connsiteX36" fmla="*/ 56038 w 312826"/>
                <a:gd name="connsiteY36" fmla="*/ 119072 h 619363"/>
                <a:gd name="connsiteX37" fmla="*/ 52159 w 312826"/>
                <a:gd name="connsiteY37" fmla="*/ 127610 h 619363"/>
                <a:gd name="connsiteX38" fmla="*/ 52159 w 312826"/>
                <a:gd name="connsiteY38" fmla="*/ 143909 h 619363"/>
                <a:gd name="connsiteX39" fmla="*/ 45953 w 312826"/>
                <a:gd name="connsiteY39" fmla="*/ 156327 h 619363"/>
                <a:gd name="connsiteX40" fmla="*/ 45953 w 312826"/>
                <a:gd name="connsiteY40" fmla="*/ 173402 h 619363"/>
                <a:gd name="connsiteX41" fmla="*/ 51383 w 312826"/>
                <a:gd name="connsiteY41" fmla="*/ 188925 h 619363"/>
                <a:gd name="connsiteX42" fmla="*/ 55262 w 312826"/>
                <a:gd name="connsiteY42" fmla="*/ 202896 h 619363"/>
                <a:gd name="connsiteX43" fmla="*/ 51383 w 312826"/>
                <a:gd name="connsiteY43" fmla="*/ 216090 h 619363"/>
                <a:gd name="connsiteX44" fmla="*/ 46729 w 312826"/>
                <a:gd name="connsiteY44" fmla="*/ 226956 h 619363"/>
                <a:gd name="connsiteX45" fmla="*/ 46729 w 312826"/>
                <a:gd name="connsiteY45" fmla="*/ 246360 h 619363"/>
                <a:gd name="connsiteX46" fmla="*/ 35092 w 312826"/>
                <a:gd name="connsiteY46" fmla="*/ 261883 h 619363"/>
                <a:gd name="connsiteX47" fmla="*/ 35867 w 312826"/>
                <a:gd name="connsiteY47" fmla="*/ 282839 h 619363"/>
                <a:gd name="connsiteX48" fmla="*/ 39746 w 312826"/>
                <a:gd name="connsiteY48" fmla="*/ 291377 h 619363"/>
                <a:gd name="connsiteX49" fmla="*/ 31213 w 312826"/>
                <a:gd name="connsiteY49" fmla="*/ 297586 h 619363"/>
                <a:gd name="connsiteX50" fmla="*/ 30437 w 312826"/>
                <a:gd name="connsiteY50" fmla="*/ 309228 h 619363"/>
                <a:gd name="connsiteX51" fmla="*/ 26558 w 312826"/>
                <a:gd name="connsiteY51" fmla="*/ 319318 h 619363"/>
                <a:gd name="connsiteX52" fmla="*/ 22679 w 312826"/>
                <a:gd name="connsiteY52" fmla="*/ 330184 h 619363"/>
                <a:gd name="connsiteX53" fmla="*/ 25782 w 312826"/>
                <a:gd name="connsiteY53" fmla="*/ 341050 h 619363"/>
                <a:gd name="connsiteX54" fmla="*/ 25006 w 312826"/>
                <a:gd name="connsiteY54" fmla="*/ 358125 h 619363"/>
                <a:gd name="connsiteX55" fmla="*/ 22679 w 312826"/>
                <a:gd name="connsiteY55" fmla="*/ 374424 h 619363"/>
                <a:gd name="connsiteX56" fmla="*/ 24230 w 312826"/>
                <a:gd name="connsiteY56" fmla="*/ 382962 h 619363"/>
                <a:gd name="connsiteX57" fmla="*/ 26558 w 312826"/>
                <a:gd name="connsiteY57" fmla="*/ 393052 h 619363"/>
                <a:gd name="connsiteX58" fmla="*/ 31213 w 312826"/>
                <a:gd name="connsiteY58" fmla="*/ 400813 h 619363"/>
                <a:gd name="connsiteX59" fmla="*/ 33540 w 312826"/>
                <a:gd name="connsiteY59" fmla="*/ 407798 h 619363"/>
                <a:gd name="connsiteX60" fmla="*/ 27334 w 312826"/>
                <a:gd name="connsiteY60" fmla="*/ 410903 h 619363"/>
                <a:gd name="connsiteX61" fmla="*/ 29661 w 312826"/>
                <a:gd name="connsiteY61" fmla="*/ 420993 h 619363"/>
                <a:gd name="connsiteX62" fmla="*/ 27334 w 312826"/>
                <a:gd name="connsiteY62" fmla="*/ 433411 h 619363"/>
                <a:gd name="connsiteX63" fmla="*/ 26558 w 312826"/>
                <a:gd name="connsiteY63" fmla="*/ 445830 h 619363"/>
                <a:gd name="connsiteX64" fmla="*/ 21903 w 312826"/>
                <a:gd name="connsiteY64" fmla="*/ 456696 h 619363"/>
                <a:gd name="connsiteX65" fmla="*/ 15697 w 312826"/>
                <a:gd name="connsiteY65" fmla="*/ 466785 h 619363"/>
                <a:gd name="connsiteX66" fmla="*/ 16472 w 312826"/>
                <a:gd name="connsiteY66" fmla="*/ 479204 h 619363"/>
                <a:gd name="connsiteX67" fmla="*/ 10266 w 312826"/>
                <a:gd name="connsiteY67" fmla="*/ 490070 h 619363"/>
                <a:gd name="connsiteX68" fmla="*/ 1732 w 312826"/>
                <a:gd name="connsiteY68" fmla="*/ 500160 h 619363"/>
                <a:gd name="connsiteX69" fmla="*/ 2508 w 312826"/>
                <a:gd name="connsiteY69" fmla="*/ 514907 h 619363"/>
                <a:gd name="connsiteX70" fmla="*/ 5611 w 312826"/>
                <a:gd name="connsiteY70" fmla="*/ 524996 h 619363"/>
                <a:gd name="connsiteX71" fmla="*/ 20351 w 312826"/>
                <a:gd name="connsiteY71" fmla="*/ 529653 h 619363"/>
                <a:gd name="connsiteX72" fmla="*/ 21127 w 312826"/>
                <a:gd name="connsiteY72" fmla="*/ 547505 h 619363"/>
                <a:gd name="connsiteX73" fmla="*/ 28885 w 312826"/>
                <a:gd name="connsiteY73" fmla="*/ 553714 h 619363"/>
                <a:gd name="connsiteX74" fmla="*/ 56814 w 312826"/>
                <a:gd name="connsiteY74" fmla="*/ 552938 h 619363"/>
                <a:gd name="connsiteX75" fmla="*/ 65348 w 312826"/>
                <a:gd name="connsiteY75" fmla="*/ 557595 h 619363"/>
                <a:gd name="connsiteX76" fmla="*/ 80088 w 312826"/>
                <a:gd name="connsiteY76" fmla="*/ 559923 h 619363"/>
                <a:gd name="connsiteX77" fmla="*/ 71554 w 312826"/>
                <a:gd name="connsiteY77" fmla="*/ 545176 h 619363"/>
                <a:gd name="connsiteX78" fmla="*/ 70002 w 312826"/>
                <a:gd name="connsiteY78" fmla="*/ 533534 h 619363"/>
                <a:gd name="connsiteX79" fmla="*/ 73106 w 312826"/>
                <a:gd name="connsiteY79" fmla="*/ 518787 h 619363"/>
                <a:gd name="connsiteX80" fmla="*/ 81639 w 312826"/>
                <a:gd name="connsiteY80" fmla="*/ 512578 h 619363"/>
                <a:gd name="connsiteX81" fmla="*/ 90949 w 312826"/>
                <a:gd name="connsiteY81" fmla="*/ 501712 h 619363"/>
                <a:gd name="connsiteX82" fmla="*/ 101810 w 312826"/>
                <a:gd name="connsiteY82" fmla="*/ 484637 h 619363"/>
                <a:gd name="connsiteX83" fmla="*/ 120429 w 312826"/>
                <a:gd name="connsiteY83" fmla="*/ 469114 h 619363"/>
                <a:gd name="connsiteX84" fmla="*/ 123532 w 312826"/>
                <a:gd name="connsiteY84" fmla="*/ 453591 h 619363"/>
                <a:gd name="connsiteX85" fmla="*/ 108016 w 312826"/>
                <a:gd name="connsiteY85" fmla="*/ 449710 h 619363"/>
                <a:gd name="connsiteX86" fmla="*/ 97155 w 312826"/>
                <a:gd name="connsiteY86" fmla="*/ 425650 h 619363"/>
                <a:gd name="connsiteX87" fmla="*/ 122757 w 312826"/>
                <a:gd name="connsiteY87" fmla="*/ 410903 h 619363"/>
                <a:gd name="connsiteX88" fmla="*/ 126636 w 312826"/>
                <a:gd name="connsiteY88" fmla="*/ 402365 h 619363"/>
                <a:gd name="connsiteX89" fmla="*/ 130515 w 312826"/>
                <a:gd name="connsiteY89" fmla="*/ 391499 h 619363"/>
                <a:gd name="connsiteX90" fmla="*/ 136721 w 312826"/>
                <a:gd name="connsiteY90" fmla="*/ 375200 h 619363"/>
                <a:gd name="connsiteX91" fmla="*/ 140600 w 312826"/>
                <a:gd name="connsiteY91" fmla="*/ 369767 h 619363"/>
                <a:gd name="connsiteX92" fmla="*/ 141376 w 312826"/>
                <a:gd name="connsiteY92" fmla="*/ 363558 h 619363"/>
                <a:gd name="connsiteX93" fmla="*/ 149909 w 312826"/>
                <a:gd name="connsiteY93" fmla="*/ 368991 h 619363"/>
                <a:gd name="connsiteX94" fmla="*/ 156116 w 312826"/>
                <a:gd name="connsiteY94" fmla="*/ 356573 h 619363"/>
                <a:gd name="connsiteX95" fmla="*/ 145255 w 312826"/>
                <a:gd name="connsiteY95" fmla="*/ 359677 h 619363"/>
                <a:gd name="connsiteX96" fmla="*/ 136721 w 312826"/>
                <a:gd name="connsiteY96" fmla="*/ 355797 h 619363"/>
                <a:gd name="connsiteX97" fmla="*/ 134393 w 312826"/>
                <a:gd name="connsiteY97" fmla="*/ 344154 h 619363"/>
                <a:gd name="connsiteX98" fmla="*/ 133618 w 312826"/>
                <a:gd name="connsiteY98" fmla="*/ 329408 h 619363"/>
                <a:gd name="connsiteX99" fmla="*/ 158443 w 312826"/>
                <a:gd name="connsiteY99" fmla="*/ 335617 h 619363"/>
                <a:gd name="connsiteX100" fmla="*/ 176287 w 312826"/>
                <a:gd name="connsiteY100" fmla="*/ 326303 h 619363"/>
                <a:gd name="connsiteX101" fmla="*/ 177838 w 312826"/>
                <a:gd name="connsiteY101" fmla="*/ 311556 h 619363"/>
                <a:gd name="connsiteX102" fmla="*/ 177062 w 312826"/>
                <a:gd name="connsiteY102" fmla="*/ 300690 h 619363"/>
                <a:gd name="connsiteX103" fmla="*/ 182493 w 312826"/>
                <a:gd name="connsiteY103" fmla="*/ 294481 h 619363"/>
                <a:gd name="connsiteX104" fmla="*/ 222834 w 312826"/>
                <a:gd name="connsiteY104" fmla="*/ 292153 h 619363"/>
                <a:gd name="connsiteX105" fmla="*/ 252315 w 312826"/>
                <a:gd name="connsiteY105" fmla="*/ 277406 h 619363"/>
                <a:gd name="connsiteX106" fmla="*/ 266279 w 312826"/>
                <a:gd name="connsiteY106" fmla="*/ 257226 h 619363"/>
                <a:gd name="connsiteX107" fmla="*/ 260073 w 312826"/>
                <a:gd name="connsiteY107" fmla="*/ 247136 h 619363"/>
                <a:gd name="connsiteX108" fmla="*/ 256969 w 312826"/>
                <a:gd name="connsiteY108" fmla="*/ 233942 h 619363"/>
                <a:gd name="connsiteX109" fmla="*/ 248436 w 312826"/>
                <a:gd name="connsiteY109" fmla="*/ 224628 h 619363"/>
                <a:gd name="connsiteX110" fmla="*/ 237574 w 312826"/>
                <a:gd name="connsiteY110" fmla="*/ 213762 h 619363"/>
                <a:gd name="connsiteX111" fmla="*/ 243005 w 312826"/>
                <a:gd name="connsiteY111" fmla="*/ 212986 h 619363"/>
                <a:gd name="connsiteX112" fmla="*/ 243781 w 312826"/>
                <a:gd name="connsiteY112" fmla="*/ 206776 h 619363"/>
                <a:gd name="connsiteX113" fmla="*/ 239126 w 312826"/>
                <a:gd name="connsiteY113" fmla="*/ 197463 h 619363"/>
                <a:gd name="connsiteX114" fmla="*/ 243005 w 312826"/>
                <a:gd name="connsiteY114" fmla="*/ 177283 h 619363"/>
                <a:gd name="connsiteX115" fmla="*/ 248436 w 312826"/>
                <a:gd name="connsiteY115" fmla="*/ 150894 h 619363"/>
                <a:gd name="connsiteX116" fmla="*/ 267055 w 312826"/>
                <a:gd name="connsiteY116" fmla="*/ 125281 h 619363"/>
                <a:gd name="connsiteX117" fmla="*/ 294208 w 312826"/>
                <a:gd name="connsiteY117" fmla="*/ 96564 h 619363"/>
                <a:gd name="connsiteX118" fmla="*/ 312827 w 312826"/>
                <a:gd name="connsiteY118" fmla="*/ 85698 h 619363"/>
                <a:gd name="connsiteX119" fmla="*/ 305069 w 312826"/>
                <a:gd name="connsiteY119" fmla="*/ 60861 h 61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312826" h="619363">
                  <a:moveTo>
                    <a:pt x="113447" y="607268"/>
                  </a:moveTo>
                  <a:cubicBezTo>
                    <a:pt x="104913" y="607268"/>
                    <a:pt x="87846" y="590969"/>
                    <a:pt x="82415" y="587088"/>
                  </a:cubicBezTo>
                  <a:cubicBezTo>
                    <a:pt x="76985" y="583207"/>
                    <a:pt x="80864" y="578551"/>
                    <a:pt x="74657" y="580103"/>
                  </a:cubicBezTo>
                  <a:cubicBezTo>
                    <a:pt x="68451" y="580879"/>
                    <a:pt x="72330" y="575446"/>
                    <a:pt x="76209" y="573894"/>
                  </a:cubicBezTo>
                  <a:cubicBezTo>
                    <a:pt x="79312" y="572341"/>
                    <a:pt x="74657" y="566132"/>
                    <a:pt x="70778" y="565356"/>
                  </a:cubicBezTo>
                  <a:cubicBezTo>
                    <a:pt x="70002" y="574670"/>
                    <a:pt x="68451" y="616582"/>
                    <a:pt x="70778" y="616582"/>
                  </a:cubicBezTo>
                  <a:cubicBezTo>
                    <a:pt x="73106" y="617358"/>
                    <a:pt x="91725" y="614253"/>
                    <a:pt x="97155" y="618134"/>
                  </a:cubicBezTo>
                  <a:cubicBezTo>
                    <a:pt x="99483" y="618910"/>
                    <a:pt x="101810" y="620463"/>
                    <a:pt x="104137" y="618134"/>
                  </a:cubicBezTo>
                  <a:cubicBezTo>
                    <a:pt x="107241" y="614253"/>
                    <a:pt x="118102" y="616582"/>
                    <a:pt x="123532" y="612701"/>
                  </a:cubicBezTo>
                  <a:cubicBezTo>
                    <a:pt x="128963" y="608044"/>
                    <a:pt x="121981" y="607268"/>
                    <a:pt x="113447" y="607268"/>
                  </a:cubicBezTo>
                  <a:close/>
                  <a:moveTo>
                    <a:pt x="305069" y="60861"/>
                  </a:moveTo>
                  <a:cubicBezTo>
                    <a:pt x="303517" y="60085"/>
                    <a:pt x="298862" y="60085"/>
                    <a:pt x="294983" y="60085"/>
                  </a:cubicBezTo>
                  <a:cubicBezTo>
                    <a:pt x="294983" y="60861"/>
                    <a:pt x="294983" y="60861"/>
                    <a:pt x="294983" y="61637"/>
                  </a:cubicBezTo>
                  <a:cubicBezTo>
                    <a:pt x="295759" y="67846"/>
                    <a:pt x="291880" y="84922"/>
                    <a:pt x="287225" y="84922"/>
                  </a:cubicBezTo>
                  <a:cubicBezTo>
                    <a:pt x="282571" y="84145"/>
                    <a:pt x="278692" y="91907"/>
                    <a:pt x="274813" y="91131"/>
                  </a:cubicBezTo>
                  <a:cubicBezTo>
                    <a:pt x="270934" y="90354"/>
                    <a:pt x="266279" y="96564"/>
                    <a:pt x="260848" y="94235"/>
                  </a:cubicBezTo>
                  <a:cubicBezTo>
                    <a:pt x="256194" y="91131"/>
                    <a:pt x="249987" y="95011"/>
                    <a:pt x="246108" y="92683"/>
                  </a:cubicBezTo>
                  <a:cubicBezTo>
                    <a:pt x="242229" y="90354"/>
                    <a:pt x="231368" y="91907"/>
                    <a:pt x="231368" y="89578"/>
                  </a:cubicBezTo>
                  <a:cubicBezTo>
                    <a:pt x="231368" y="86474"/>
                    <a:pt x="236799" y="88026"/>
                    <a:pt x="236799" y="79488"/>
                  </a:cubicBezTo>
                  <a:cubicBezTo>
                    <a:pt x="236799" y="70951"/>
                    <a:pt x="250763" y="61637"/>
                    <a:pt x="249211" y="58533"/>
                  </a:cubicBezTo>
                  <a:cubicBezTo>
                    <a:pt x="247660" y="55428"/>
                    <a:pt x="223610" y="48443"/>
                    <a:pt x="220507" y="43786"/>
                  </a:cubicBezTo>
                  <a:cubicBezTo>
                    <a:pt x="217404" y="39905"/>
                    <a:pt x="212749" y="36024"/>
                    <a:pt x="203439" y="35248"/>
                  </a:cubicBezTo>
                  <a:cubicBezTo>
                    <a:pt x="194130" y="34472"/>
                    <a:pt x="194906" y="29815"/>
                    <a:pt x="186372" y="24382"/>
                  </a:cubicBezTo>
                  <a:cubicBezTo>
                    <a:pt x="179390" y="19725"/>
                    <a:pt x="168529" y="8859"/>
                    <a:pt x="164650" y="1874"/>
                  </a:cubicBezTo>
                  <a:cubicBezTo>
                    <a:pt x="159219" y="1098"/>
                    <a:pt x="150685" y="322"/>
                    <a:pt x="149134" y="1874"/>
                  </a:cubicBezTo>
                  <a:cubicBezTo>
                    <a:pt x="146806" y="4978"/>
                    <a:pt x="142927" y="17397"/>
                    <a:pt x="139824" y="11188"/>
                  </a:cubicBezTo>
                  <a:cubicBezTo>
                    <a:pt x="136721" y="4978"/>
                    <a:pt x="128963" y="4978"/>
                    <a:pt x="121981" y="3426"/>
                  </a:cubicBezTo>
                  <a:cubicBezTo>
                    <a:pt x="114999" y="2650"/>
                    <a:pt x="115774" y="-4335"/>
                    <a:pt x="108016" y="4202"/>
                  </a:cubicBezTo>
                  <a:cubicBezTo>
                    <a:pt x="104913" y="8083"/>
                    <a:pt x="100259" y="11188"/>
                    <a:pt x="96380" y="13516"/>
                  </a:cubicBezTo>
                  <a:cubicBezTo>
                    <a:pt x="95604" y="21277"/>
                    <a:pt x="94828" y="29039"/>
                    <a:pt x="93276" y="32143"/>
                  </a:cubicBezTo>
                  <a:cubicBezTo>
                    <a:pt x="91725" y="35248"/>
                    <a:pt x="76209" y="42234"/>
                    <a:pt x="75433" y="46114"/>
                  </a:cubicBezTo>
                  <a:cubicBezTo>
                    <a:pt x="74657" y="49995"/>
                    <a:pt x="76985" y="54652"/>
                    <a:pt x="74657" y="56980"/>
                  </a:cubicBezTo>
                  <a:cubicBezTo>
                    <a:pt x="71554" y="59309"/>
                    <a:pt x="80864" y="70951"/>
                    <a:pt x="76209" y="74056"/>
                  </a:cubicBezTo>
                  <a:cubicBezTo>
                    <a:pt x="70778" y="77160"/>
                    <a:pt x="80088" y="81817"/>
                    <a:pt x="76985" y="84145"/>
                  </a:cubicBezTo>
                  <a:cubicBezTo>
                    <a:pt x="73881" y="87250"/>
                    <a:pt x="67675" y="88026"/>
                    <a:pt x="67675" y="91907"/>
                  </a:cubicBezTo>
                  <a:cubicBezTo>
                    <a:pt x="67675" y="95011"/>
                    <a:pt x="66899" y="102773"/>
                    <a:pt x="63020" y="105101"/>
                  </a:cubicBezTo>
                  <a:cubicBezTo>
                    <a:pt x="59141" y="106654"/>
                    <a:pt x="56038" y="113639"/>
                    <a:pt x="56038" y="119072"/>
                  </a:cubicBezTo>
                  <a:cubicBezTo>
                    <a:pt x="56038" y="124505"/>
                    <a:pt x="49832" y="120624"/>
                    <a:pt x="52159" y="127610"/>
                  </a:cubicBezTo>
                  <a:cubicBezTo>
                    <a:pt x="54487" y="133819"/>
                    <a:pt x="57590" y="142356"/>
                    <a:pt x="52159" y="143909"/>
                  </a:cubicBezTo>
                  <a:cubicBezTo>
                    <a:pt x="46729" y="145461"/>
                    <a:pt x="48280" y="156327"/>
                    <a:pt x="45953" y="156327"/>
                  </a:cubicBezTo>
                  <a:cubicBezTo>
                    <a:pt x="42850" y="156327"/>
                    <a:pt x="42074" y="167193"/>
                    <a:pt x="45953" y="173402"/>
                  </a:cubicBezTo>
                  <a:cubicBezTo>
                    <a:pt x="49832" y="178835"/>
                    <a:pt x="51383" y="183492"/>
                    <a:pt x="51383" y="188925"/>
                  </a:cubicBezTo>
                  <a:cubicBezTo>
                    <a:pt x="51383" y="194358"/>
                    <a:pt x="56814" y="196687"/>
                    <a:pt x="55262" y="202896"/>
                  </a:cubicBezTo>
                  <a:cubicBezTo>
                    <a:pt x="53711" y="208329"/>
                    <a:pt x="54487" y="213762"/>
                    <a:pt x="51383" y="216090"/>
                  </a:cubicBezTo>
                  <a:cubicBezTo>
                    <a:pt x="48280" y="218419"/>
                    <a:pt x="50608" y="225404"/>
                    <a:pt x="46729" y="226956"/>
                  </a:cubicBezTo>
                  <a:cubicBezTo>
                    <a:pt x="42850" y="228509"/>
                    <a:pt x="49832" y="244032"/>
                    <a:pt x="46729" y="246360"/>
                  </a:cubicBezTo>
                  <a:cubicBezTo>
                    <a:pt x="43625" y="249464"/>
                    <a:pt x="35092" y="251793"/>
                    <a:pt x="35092" y="261883"/>
                  </a:cubicBezTo>
                  <a:cubicBezTo>
                    <a:pt x="35092" y="271973"/>
                    <a:pt x="36643" y="278182"/>
                    <a:pt x="35867" y="282839"/>
                  </a:cubicBezTo>
                  <a:cubicBezTo>
                    <a:pt x="35092" y="286720"/>
                    <a:pt x="40522" y="285943"/>
                    <a:pt x="39746" y="291377"/>
                  </a:cubicBezTo>
                  <a:cubicBezTo>
                    <a:pt x="38971" y="297586"/>
                    <a:pt x="31213" y="293705"/>
                    <a:pt x="31213" y="297586"/>
                  </a:cubicBezTo>
                  <a:cubicBezTo>
                    <a:pt x="30437" y="301466"/>
                    <a:pt x="32764" y="309228"/>
                    <a:pt x="30437" y="309228"/>
                  </a:cubicBezTo>
                  <a:cubicBezTo>
                    <a:pt x="27334" y="310004"/>
                    <a:pt x="26558" y="312332"/>
                    <a:pt x="26558" y="319318"/>
                  </a:cubicBezTo>
                  <a:cubicBezTo>
                    <a:pt x="26558" y="325527"/>
                    <a:pt x="22679" y="327079"/>
                    <a:pt x="22679" y="330184"/>
                  </a:cubicBezTo>
                  <a:cubicBezTo>
                    <a:pt x="21903" y="333288"/>
                    <a:pt x="25782" y="337169"/>
                    <a:pt x="25782" y="341050"/>
                  </a:cubicBezTo>
                  <a:cubicBezTo>
                    <a:pt x="25782" y="344931"/>
                    <a:pt x="28109" y="357349"/>
                    <a:pt x="25006" y="358125"/>
                  </a:cubicBezTo>
                  <a:cubicBezTo>
                    <a:pt x="21903" y="358901"/>
                    <a:pt x="19576" y="372872"/>
                    <a:pt x="22679" y="374424"/>
                  </a:cubicBezTo>
                  <a:cubicBezTo>
                    <a:pt x="25782" y="375976"/>
                    <a:pt x="25782" y="379857"/>
                    <a:pt x="24230" y="382962"/>
                  </a:cubicBezTo>
                  <a:cubicBezTo>
                    <a:pt x="22679" y="386066"/>
                    <a:pt x="30437" y="388395"/>
                    <a:pt x="26558" y="393052"/>
                  </a:cubicBezTo>
                  <a:cubicBezTo>
                    <a:pt x="22679" y="396932"/>
                    <a:pt x="25782" y="402365"/>
                    <a:pt x="31213" y="400813"/>
                  </a:cubicBezTo>
                  <a:cubicBezTo>
                    <a:pt x="35867" y="399261"/>
                    <a:pt x="38971" y="407798"/>
                    <a:pt x="33540" y="407798"/>
                  </a:cubicBezTo>
                  <a:cubicBezTo>
                    <a:pt x="28109" y="407798"/>
                    <a:pt x="23455" y="407798"/>
                    <a:pt x="27334" y="410903"/>
                  </a:cubicBezTo>
                  <a:cubicBezTo>
                    <a:pt x="31213" y="414008"/>
                    <a:pt x="35867" y="418664"/>
                    <a:pt x="29661" y="420993"/>
                  </a:cubicBezTo>
                  <a:cubicBezTo>
                    <a:pt x="23455" y="423321"/>
                    <a:pt x="28885" y="427202"/>
                    <a:pt x="27334" y="433411"/>
                  </a:cubicBezTo>
                  <a:cubicBezTo>
                    <a:pt x="25782" y="438844"/>
                    <a:pt x="31213" y="444277"/>
                    <a:pt x="26558" y="445830"/>
                  </a:cubicBezTo>
                  <a:cubicBezTo>
                    <a:pt x="21903" y="447382"/>
                    <a:pt x="28109" y="455919"/>
                    <a:pt x="21903" y="456696"/>
                  </a:cubicBezTo>
                  <a:cubicBezTo>
                    <a:pt x="15697" y="457472"/>
                    <a:pt x="19576" y="463681"/>
                    <a:pt x="15697" y="466785"/>
                  </a:cubicBezTo>
                  <a:cubicBezTo>
                    <a:pt x="11818" y="469890"/>
                    <a:pt x="21127" y="475323"/>
                    <a:pt x="16472" y="479204"/>
                  </a:cubicBezTo>
                  <a:cubicBezTo>
                    <a:pt x="11042" y="482308"/>
                    <a:pt x="14921" y="490070"/>
                    <a:pt x="10266" y="490070"/>
                  </a:cubicBezTo>
                  <a:cubicBezTo>
                    <a:pt x="4836" y="490070"/>
                    <a:pt x="2508" y="497055"/>
                    <a:pt x="1732" y="500160"/>
                  </a:cubicBezTo>
                  <a:cubicBezTo>
                    <a:pt x="957" y="503264"/>
                    <a:pt x="-2147" y="510250"/>
                    <a:pt x="2508" y="514907"/>
                  </a:cubicBezTo>
                  <a:cubicBezTo>
                    <a:pt x="6387" y="519564"/>
                    <a:pt x="1732" y="523444"/>
                    <a:pt x="5611" y="524996"/>
                  </a:cubicBezTo>
                  <a:cubicBezTo>
                    <a:pt x="9490" y="526549"/>
                    <a:pt x="21903" y="524220"/>
                    <a:pt x="20351" y="529653"/>
                  </a:cubicBezTo>
                  <a:cubicBezTo>
                    <a:pt x="18800" y="535086"/>
                    <a:pt x="18800" y="547505"/>
                    <a:pt x="21127" y="547505"/>
                  </a:cubicBezTo>
                  <a:cubicBezTo>
                    <a:pt x="23455" y="547505"/>
                    <a:pt x="25006" y="554490"/>
                    <a:pt x="28885" y="553714"/>
                  </a:cubicBezTo>
                  <a:cubicBezTo>
                    <a:pt x="32764" y="552938"/>
                    <a:pt x="49832" y="551386"/>
                    <a:pt x="56814" y="552938"/>
                  </a:cubicBezTo>
                  <a:cubicBezTo>
                    <a:pt x="59917" y="553714"/>
                    <a:pt x="63020" y="556042"/>
                    <a:pt x="65348" y="557595"/>
                  </a:cubicBezTo>
                  <a:cubicBezTo>
                    <a:pt x="69227" y="556042"/>
                    <a:pt x="77760" y="561475"/>
                    <a:pt x="80088" y="559923"/>
                  </a:cubicBezTo>
                  <a:cubicBezTo>
                    <a:pt x="82415" y="557595"/>
                    <a:pt x="71554" y="548281"/>
                    <a:pt x="71554" y="545176"/>
                  </a:cubicBezTo>
                  <a:cubicBezTo>
                    <a:pt x="71554" y="542072"/>
                    <a:pt x="70002" y="536639"/>
                    <a:pt x="70002" y="533534"/>
                  </a:cubicBezTo>
                  <a:cubicBezTo>
                    <a:pt x="70002" y="530430"/>
                    <a:pt x="68451" y="522668"/>
                    <a:pt x="73106" y="518787"/>
                  </a:cubicBezTo>
                  <a:cubicBezTo>
                    <a:pt x="77760" y="515683"/>
                    <a:pt x="78536" y="511802"/>
                    <a:pt x="81639" y="512578"/>
                  </a:cubicBezTo>
                  <a:cubicBezTo>
                    <a:pt x="84743" y="513354"/>
                    <a:pt x="90949" y="509473"/>
                    <a:pt x="90949" y="501712"/>
                  </a:cubicBezTo>
                  <a:cubicBezTo>
                    <a:pt x="90949" y="493175"/>
                    <a:pt x="94828" y="490070"/>
                    <a:pt x="101810" y="484637"/>
                  </a:cubicBezTo>
                  <a:cubicBezTo>
                    <a:pt x="109568" y="478428"/>
                    <a:pt x="121981" y="472219"/>
                    <a:pt x="120429" y="469114"/>
                  </a:cubicBezTo>
                  <a:cubicBezTo>
                    <a:pt x="118878" y="466009"/>
                    <a:pt x="123532" y="457472"/>
                    <a:pt x="123532" y="453591"/>
                  </a:cubicBezTo>
                  <a:cubicBezTo>
                    <a:pt x="123532" y="450487"/>
                    <a:pt x="111895" y="450487"/>
                    <a:pt x="108016" y="449710"/>
                  </a:cubicBezTo>
                  <a:cubicBezTo>
                    <a:pt x="104137" y="448158"/>
                    <a:pt x="90173" y="438844"/>
                    <a:pt x="97155" y="425650"/>
                  </a:cubicBezTo>
                  <a:cubicBezTo>
                    <a:pt x="104137" y="413231"/>
                    <a:pt x="118878" y="411679"/>
                    <a:pt x="122757" y="410903"/>
                  </a:cubicBezTo>
                  <a:cubicBezTo>
                    <a:pt x="126636" y="410903"/>
                    <a:pt x="122757" y="404694"/>
                    <a:pt x="126636" y="402365"/>
                  </a:cubicBezTo>
                  <a:cubicBezTo>
                    <a:pt x="129739" y="400037"/>
                    <a:pt x="130515" y="396932"/>
                    <a:pt x="130515" y="391499"/>
                  </a:cubicBezTo>
                  <a:cubicBezTo>
                    <a:pt x="130515" y="385290"/>
                    <a:pt x="130515" y="375976"/>
                    <a:pt x="136721" y="375200"/>
                  </a:cubicBezTo>
                  <a:cubicBezTo>
                    <a:pt x="142927" y="374424"/>
                    <a:pt x="144479" y="371320"/>
                    <a:pt x="140600" y="369767"/>
                  </a:cubicBezTo>
                  <a:cubicBezTo>
                    <a:pt x="136721" y="368991"/>
                    <a:pt x="135169" y="364334"/>
                    <a:pt x="141376" y="363558"/>
                  </a:cubicBezTo>
                  <a:cubicBezTo>
                    <a:pt x="147582" y="362782"/>
                    <a:pt x="145255" y="368991"/>
                    <a:pt x="149909" y="368991"/>
                  </a:cubicBezTo>
                  <a:cubicBezTo>
                    <a:pt x="154564" y="368991"/>
                    <a:pt x="162322" y="361230"/>
                    <a:pt x="156116" y="356573"/>
                  </a:cubicBezTo>
                  <a:cubicBezTo>
                    <a:pt x="149909" y="351916"/>
                    <a:pt x="148358" y="358901"/>
                    <a:pt x="145255" y="359677"/>
                  </a:cubicBezTo>
                  <a:cubicBezTo>
                    <a:pt x="142151" y="360454"/>
                    <a:pt x="139824" y="355797"/>
                    <a:pt x="136721" y="355797"/>
                  </a:cubicBezTo>
                  <a:cubicBezTo>
                    <a:pt x="133618" y="355797"/>
                    <a:pt x="135945" y="347259"/>
                    <a:pt x="134393" y="344154"/>
                  </a:cubicBezTo>
                  <a:cubicBezTo>
                    <a:pt x="132842" y="341050"/>
                    <a:pt x="131290" y="333288"/>
                    <a:pt x="133618" y="329408"/>
                  </a:cubicBezTo>
                  <a:cubicBezTo>
                    <a:pt x="136721" y="325527"/>
                    <a:pt x="148358" y="335617"/>
                    <a:pt x="158443" y="335617"/>
                  </a:cubicBezTo>
                  <a:cubicBezTo>
                    <a:pt x="168529" y="336393"/>
                    <a:pt x="176287" y="330184"/>
                    <a:pt x="176287" y="326303"/>
                  </a:cubicBezTo>
                  <a:cubicBezTo>
                    <a:pt x="176287" y="322422"/>
                    <a:pt x="171632" y="315437"/>
                    <a:pt x="177838" y="311556"/>
                  </a:cubicBezTo>
                  <a:cubicBezTo>
                    <a:pt x="184045" y="307675"/>
                    <a:pt x="178614" y="306123"/>
                    <a:pt x="177062" y="300690"/>
                  </a:cubicBezTo>
                  <a:cubicBezTo>
                    <a:pt x="175511" y="295257"/>
                    <a:pt x="180166" y="291377"/>
                    <a:pt x="182493" y="294481"/>
                  </a:cubicBezTo>
                  <a:cubicBezTo>
                    <a:pt x="185596" y="297586"/>
                    <a:pt x="205767" y="295257"/>
                    <a:pt x="222834" y="292153"/>
                  </a:cubicBezTo>
                  <a:cubicBezTo>
                    <a:pt x="239902" y="289048"/>
                    <a:pt x="251539" y="282839"/>
                    <a:pt x="252315" y="277406"/>
                  </a:cubicBezTo>
                  <a:cubicBezTo>
                    <a:pt x="253090" y="272749"/>
                    <a:pt x="263952" y="261107"/>
                    <a:pt x="266279" y="257226"/>
                  </a:cubicBezTo>
                  <a:cubicBezTo>
                    <a:pt x="268606" y="253345"/>
                    <a:pt x="266279" y="247912"/>
                    <a:pt x="260073" y="247136"/>
                  </a:cubicBezTo>
                  <a:cubicBezTo>
                    <a:pt x="253090" y="246360"/>
                    <a:pt x="253866" y="237822"/>
                    <a:pt x="256969" y="233942"/>
                  </a:cubicBezTo>
                  <a:cubicBezTo>
                    <a:pt x="260848" y="229285"/>
                    <a:pt x="254642" y="225404"/>
                    <a:pt x="248436" y="224628"/>
                  </a:cubicBezTo>
                  <a:cubicBezTo>
                    <a:pt x="242229" y="223852"/>
                    <a:pt x="231368" y="219195"/>
                    <a:pt x="237574" y="213762"/>
                  </a:cubicBezTo>
                  <a:cubicBezTo>
                    <a:pt x="240678" y="211433"/>
                    <a:pt x="241453" y="211433"/>
                    <a:pt x="243005" y="212986"/>
                  </a:cubicBezTo>
                  <a:cubicBezTo>
                    <a:pt x="243781" y="210657"/>
                    <a:pt x="244557" y="207553"/>
                    <a:pt x="243781" y="206776"/>
                  </a:cubicBezTo>
                  <a:cubicBezTo>
                    <a:pt x="242229" y="205224"/>
                    <a:pt x="239126" y="206776"/>
                    <a:pt x="239126" y="197463"/>
                  </a:cubicBezTo>
                  <a:cubicBezTo>
                    <a:pt x="239126" y="187373"/>
                    <a:pt x="243005" y="189701"/>
                    <a:pt x="243005" y="177283"/>
                  </a:cubicBezTo>
                  <a:cubicBezTo>
                    <a:pt x="243005" y="164865"/>
                    <a:pt x="248436" y="157103"/>
                    <a:pt x="248436" y="150894"/>
                  </a:cubicBezTo>
                  <a:cubicBezTo>
                    <a:pt x="248436" y="143909"/>
                    <a:pt x="260073" y="136147"/>
                    <a:pt x="267055" y="125281"/>
                  </a:cubicBezTo>
                  <a:cubicBezTo>
                    <a:pt x="274037" y="114415"/>
                    <a:pt x="288001" y="100444"/>
                    <a:pt x="294208" y="96564"/>
                  </a:cubicBezTo>
                  <a:cubicBezTo>
                    <a:pt x="300414" y="92683"/>
                    <a:pt x="312051" y="89578"/>
                    <a:pt x="312827" y="85698"/>
                  </a:cubicBezTo>
                  <a:cubicBezTo>
                    <a:pt x="308948" y="81041"/>
                    <a:pt x="307396" y="61637"/>
                    <a:pt x="305069" y="60861"/>
                  </a:cubicBezTo>
                  <a:close/>
                </a:path>
              </a:pathLst>
            </a:custGeom>
            <a:solidFill>
              <a:schemeClr val="accent1"/>
            </a:solid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20" name="Forma libre 19">
              <a:extLst>
                <a:ext uri="{FF2B5EF4-FFF2-40B4-BE49-F238E27FC236}">
                  <a16:creationId xmlns:a16="http://schemas.microsoft.com/office/drawing/2014/main" id="{1170D988-DAF3-B586-E407-39C7E1706910}"/>
                </a:ext>
              </a:extLst>
            </p:cNvPr>
            <p:cNvSpPr/>
            <p:nvPr/>
          </p:nvSpPr>
          <p:spPr>
            <a:xfrm>
              <a:off x="2941326" y="3636062"/>
              <a:ext cx="164085" cy="836550"/>
            </a:xfrm>
            <a:custGeom>
              <a:avLst/>
              <a:gdLst>
                <a:gd name="connsiteX0" fmla="*/ 65943 w 137315"/>
                <a:gd name="connsiteY0" fmla="*/ 624582 h 700070"/>
                <a:gd name="connsiteX1" fmla="*/ 58185 w 137315"/>
                <a:gd name="connsiteY1" fmla="*/ 618373 h 700070"/>
                <a:gd name="connsiteX2" fmla="*/ 57409 w 137315"/>
                <a:gd name="connsiteY2" fmla="*/ 600522 h 700070"/>
                <a:gd name="connsiteX3" fmla="*/ 42669 w 137315"/>
                <a:gd name="connsiteY3" fmla="*/ 595865 h 700070"/>
                <a:gd name="connsiteX4" fmla="*/ 39566 w 137315"/>
                <a:gd name="connsiteY4" fmla="*/ 585775 h 700070"/>
                <a:gd name="connsiteX5" fmla="*/ 38790 w 137315"/>
                <a:gd name="connsiteY5" fmla="*/ 571028 h 700070"/>
                <a:gd name="connsiteX6" fmla="*/ 47324 w 137315"/>
                <a:gd name="connsiteY6" fmla="*/ 560938 h 700070"/>
                <a:gd name="connsiteX7" fmla="*/ 53530 w 137315"/>
                <a:gd name="connsiteY7" fmla="*/ 550072 h 700070"/>
                <a:gd name="connsiteX8" fmla="*/ 52754 w 137315"/>
                <a:gd name="connsiteY8" fmla="*/ 537654 h 700070"/>
                <a:gd name="connsiteX9" fmla="*/ 58961 w 137315"/>
                <a:gd name="connsiteY9" fmla="*/ 527564 h 700070"/>
                <a:gd name="connsiteX10" fmla="*/ 63615 w 137315"/>
                <a:gd name="connsiteY10" fmla="*/ 516698 h 700070"/>
                <a:gd name="connsiteX11" fmla="*/ 64391 w 137315"/>
                <a:gd name="connsiteY11" fmla="*/ 504280 h 700070"/>
                <a:gd name="connsiteX12" fmla="*/ 66719 w 137315"/>
                <a:gd name="connsiteY12" fmla="*/ 491861 h 700070"/>
                <a:gd name="connsiteX13" fmla="*/ 64391 w 137315"/>
                <a:gd name="connsiteY13" fmla="*/ 481771 h 700070"/>
                <a:gd name="connsiteX14" fmla="*/ 70598 w 137315"/>
                <a:gd name="connsiteY14" fmla="*/ 478667 h 700070"/>
                <a:gd name="connsiteX15" fmla="*/ 68270 w 137315"/>
                <a:gd name="connsiteY15" fmla="*/ 471681 h 700070"/>
                <a:gd name="connsiteX16" fmla="*/ 63615 w 137315"/>
                <a:gd name="connsiteY16" fmla="*/ 463920 h 700070"/>
                <a:gd name="connsiteX17" fmla="*/ 61288 w 137315"/>
                <a:gd name="connsiteY17" fmla="*/ 453830 h 700070"/>
                <a:gd name="connsiteX18" fmla="*/ 59736 w 137315"/>
                <a:gd name="connsiteY18" fmla="*/ 445292 h 700070"/>
                <a:gd name="connsiteX19" fmla="*/ 62064 w 137315"/>
                <a:gd name="connsiteY19" fmla="*/ 428993 h 700070"/>
                <a:gd name="connsiteX20" fmla="*/ 62840 w 137315"/>
                <a:gd name="connsiteY20" fmla="*/ 411918 h 700070"/>
                <a:gd name="connsiteX21" fmla="*/ 59736 w 137315"/>
                <a:gd name="connsiteY21" fmla="*/ 401052 h 700070"/>
                <a:gd name="connsiteX22" fmla="*/ 63615 w 137315"/>
                <a:gd name="connsiteY22" fmla="*/ 390186 h 700070"/>
                <a:gd name="connsiteX23" fmla="*/ 67494 w 137315"/>
                <a:gd name="connsiteY23" fmla="*/ 380096 h 700070"/>
                <a:gd name="connsiteX24" fmla="*/ 68270 w 137315"/>
                <a:gd name="connsiteY24" fmla="*/ 368454 h 700070"/>
                <a:gd name="connsiteX25" fmla="*/ 76804 w 137315"/>
                <a:gd name="connsiteY25" fmla="*/ 362245 h 700070"/>
                <a:gd name="connsiteX26" fmla="*/ 72925 w 137315"/>
                <a:gd name="connsiteY26" fmla="*/ 353707 h 700070"/>
                <a:gd name="connsiteX27" fmla="*/ 72149 w 137315"/>
                <a:gd name="connsiteY27" fmla="*/ 332751 h 700070"/>
                <a:gd name="connsiteX28" fmla="*/ 83786 w 137315"/>
                <a:gd name="connsiteY28" fmla="*/ 317228 h 700070"/>
                <a:gd name="connsiteX29" fmla="*/ 83786 w 137315"/>
                <a:gd name="connsiteY29" fmla="*/ 297825 h 700070"/>
                <a:gd name="connsiteX30" fmla="*/ 88441 w 137315"/>
                <a:gd name="connsiteY30" fmla="*/ 286959 h 700070"/>
                <a:gd name="connsiteX31" fmla="*/ 92320 w 137315"/>
                <a:gd name="connsiteY31" fmla="*/ 273764 h 700070"/>
                <a:gd name="connsiteX32" fmla="*/ 88441 w 137315"/>
                <a:gd name="connsiteY32" fmla="*/ 259794 h 700070"/>
                <a:gd name="connsiteX33" fmla="*/ 83010 w 137315"/>
                <a:gd name="connsiteY33" fmla="*/ 244271 h 700070"/>
                <a:gd name="connsiteX34" fmla="*/ 83010 w 137315"/>
                <a:gd name="connsiteY34" fmla="*/ 227195 h 700070"/>
                <a:gd name="connsiteX35" fmla="*/ 89217 w 137315"/>
                <a:gd name="connsiteY35" fmla="*/ 214777 h 700070"/>
                <a:gd name="connsiteX36" fmla="*/ 89217 w 137315"/>
                <a:gd name="connsiteY36" fmla="*/ 198478 h 700070"/>
                <a:gd name="connsiteX37" fmla="*/ 93096 w 137315"/>
                <a:gd name="connsiteY37" fmla="*/ 189940 h 700070"/>
                <a:gd name="connsiteX38" fmla="*/ 100078 w 137315"/>
                <a:gd name="connsiteY38" fmla="*/ 175970 h 700070"/>
                <a:gd name="connsiteX39" fmla="*/ 104733 w 137315"/>
                <a:gd name="connsiteY39" fmla="*/ 162775 h 700070"/>
                <a:gd name="connsiteX40" fmla="*/ 114042 w 137315"/>
                <a:gd name="connsiteY40" fmla="*/ 155014 h 700070"/>
                <a:gd name="connsiteX41" fmla="*/ 113266 w 137315"/>
                <a:gd name="connsiteY41" fmla="*/ 144924 h 700070"/>
                <a:gd name="connsiteX42" fmla="*/ 111715 w 137315"/>
                <a:gd name="connsiteY42" fmla="*/ 127849 h 700070"/>
                <a:gd name="connsiteX43" fmla="*/ 112490 w 137315"/>
                <a:gd name="connsiteY43" fmla="*/ 116982 h 700070"/>
                <a:gd name="connsiteX44" fmla="*/ 130334 w 137315"/>
                <a:gd name="connsiteY44" fmla="*/ 103012 h 700070"/>
                <a:gd name="connsiteX45" fmla="*/ 133437 w 137315"/>
                <a:gd name="connsiteY45" fmla="*/ 84384 h 700070"/>
                <a:gd name="connsiteX46" fmla="*/ 123352 w 137315"/>
                <a:gd name="connsiteY46" fmla="*/ 87489 h 700070"/>
                <a:gd name="connsiteX47" fmla="*/ 119473 w 137315"/>
                <a:gd name="connsiteY47" fmla="*/ 70414 h 700070"/>
                <a:gd name="connsiteX48" fmla="*/ 114042 w 137315"/>
                <a:gd name="connsiteY48" fmla="*/ 56443 h 700070"/>
                <a:gd name="connsiteX49" fmla="*/ 108611 w 137315"/>
                <a:gd name="connsiteY49" fmla="*/ 43249 h 700070"/>
                <a:gd name="connsiteX50" fmla="*/ 111715 w 137315"/>
                <a:gd name="connsiteY50" fmla="*/ 32383 h 700070"/>
                <a:gd name="connsiteX51" fmla="*/ 105508 w 137315"/>
                <a:gd name="connsiteY51" fmla="*/ 23845 h 700070"/>
                <a:gd name="connsiteX52" fmla="*/ 101629 w 137315"/>
                <a:gd name="connsiteY52" fmla="*/ 7546 h 700070"/>
                <a:gd name="connsiteX53" fmla="*/ 94647 w 137315"/>
                <a:gd name="connsiteY53" fmla="*/ 561 h 700070"/>
                <a:gd name="connsiteX54" fmla="*/ 88441 w 137315"/>
                <a:gd name="connsiteY54" fmla="*/ 12979 h 700070"/>
                <a:gd name="connsiteX55" fmla="*/ 85338 w 137315"/>
                <a:gd name="connsiteY55" fmla="*/ 15307 h 700070"/>
                <a:gd name="connsiteX56" fmla="*/ 85338 w 137315"/>
                <a:gd name="connsiteY56" fmla="*/ 29278 h 700070"/>
                <a:gd name="connsiteX57" fmla="*/ 86113 w 137315"/>
                <a:gd name="connsiteY57" fmla="*/ 69638 h 700070"/>
                <a:gd name="connsiteX58" fmla="*/ 79907 w 137315"/>
                <a:gd name="connsiteY58" fmla="*/ 92922 h 700070"/>
                <a:gd name="connsiteX59" fmla="*/ 82234 w 137315"/>
                <a:gd name="connsiteY59" fmla="*/ 102236 h 700070"/>
                <a:gd name="connsiteX60" fmla="*/ 80683 w 137315"/>
                <a:gd name="connsiteY60" fmla="*/ 123192 h 700070"/>
                <a:gd name="connsiteX61" fmla="*/ 73701 w 137315"/>
                <a:gd name="connsiteY61" fmla="*/ 158895 h 700070"/>
                <a:gd name="connsiteX62" fmla="*/ 69822 w 137315"/>
                <a:gd name="connsiteY62" fmla="*/ 175193 h 700070"/>
                <a:gd name="connsiteX63" fmla="*/ 62840 w 137315"/>
                <a:gd name="connsiteY63" fmla="*/ 188388 h 700070"/>
                <a:gd name="connsiteX64" fmla="*/ 69046 w 137315"/>
                <a:gd name="connsiteY64" fmla="*/ 207015 h 700070"/>
                <a:gd name="connsiteX65" fmla="*/ 62840 w 137315"/>
                <a:gd name="connsiteY65" fmla="*/ 224091 h 700070"/>
                <a:gd name="connsiteX66" fmla="*/ 62840 w 137315"/>
                <a:gd name="connsiteY66" fmla="*/ 258241 h 700070"/>
                <a:gd name="connsiteX67" fmla="*/ 59736 w 137315"/>
                <a:gd name="connsiteY67" fmla="*/ 269107 h 700070"/>
                <a:gd name="connsiteX68" fmla="*/ 54306 w 137315"/>
                <a:gd name="connsiteY68" fmla="*/ 288511 h 700070"/>
                <a:gd name="connsiteX69" fmla="*/ 41893 w 137315"/>
                <a:gd name="connsiteY69" fmla="*/ 321885 h 700070"/>
                <a:gd name="connsiteX70" fmla="*/ 34911 w 137315"/>
                <a:gd name="connsiteY70" fmla="*/ 334303 h 700070"/>
                <a:gd name="connsiteX71" fmla="*/ 32583 w 137315"/>
                <a:gd name="connsiteY71" fmla="*/ 345946 h 700070"/>
                <a:gd name="connsiteX72" fmla="*/ 34911 w 137315"/>
                <a:gd name="connsiteY72" fmla="*/ 365349 h 700070"/>
                <a:gd name="connsiteX73" fmla="*/ 35687 w 137315"/>
                <a:gd name="connsiteY73" fmla="*/ 381648 h 700070"/>
                <a:gd name="connsiteX74" fmla="*/ 31032 w 137315"/>
                <a:gd name="connsiteY74" fmla="*/ 394843 h 700070"/>
                <a:gd name="connsiteX75" fmla="*/ 28704 w 137315"/>
                <a:gd name="connsiteY75" fmla="*/ 413470 h 700070"/>
                <a:gd name="connsiteX76" fmla="*/ 27153 w 137315"/>
                <a:gd name="connsiteY76" fmla="*/ 422784 h 700070"/>
                <a:gd name="connsiteX77" fmla="*/ 20946 w 137315"/>
                <a:gd name="connsiteY77" fmla="*/ 439859 h 700070"/>
                <a:gd name="connsiteX78" fmla="*/ 27929 w 137315"/>
                <a:gd name="connsiteY78" fmla="*/ 449949 h 700070"/>
                <a:gd name="connsiteX79" fmla="*/ 34911 w 137315"/>
                <a:gd name="connsiteY79" fmla="*/ 422008 h 700070"/>
                <a:gd name="connsiteX80" fmla="*/ 41117 w 137315"/>
                <a:gd name="connsiteY80" fmla="*/ 415799 h 700070"/>
                <a:gd name="connsiteX81" fmla="*/ 44996 w 137315"/>
                <a:gd name="connsiteY81" fmla="*/ 422008 h 700070"/>
                <a:gd name="connsiteX82" fmla="*/ 45772 w 137315"/>
                <a:gd name="connsiteY82" fmla="*/ 428993 h 700070"/>
                <a:gd name="connsiteX83" fmla="*/ 44220 w 137315"/>
                <a:gd name="connsiteY83" fmla="*/ 442188 h 700070"/>
                <a:gd name="connsiteX84" fmla="*/ 40341 w 137315"/>
                <a:gd name="connsiteY84" fmla="*/ 454606 h 700070"/>
                <a:gd name="connsiteX85" fmla="*/ 37238 w 137315"/>
                <a:gd name="connsiteY85" fmla="*/ 464696 h 700070"/>
                <a:gd name="connsiteX86" fmla="*/ 38014 w 137315"/>
                <a:gd name="connsiteY86" fmla="*/ 472458 h 700070"/>
                <a:gd name="connsiteX87" fmla="*/ 38014 w 137315"/>
                <a:gd name="connsiteY87" fmla="*/ 478667 h 700070"/>
                <a:gd name="connsiteX88" fmla="*/ 38790 w 137315"/>
                <a:gd name="connsiteY88" fmla="*/ 487981 h 700070"/>
                <a:gd name="connsiteX89" fmla="*/ 31032 w 137315"/>
                <a:gd name="connsiteY89" fmla="*/ 492637 h 700070"/>
                <a:gd name="connsiteX90" fmla="*/ 32583 w 137315"/>
                <a:gd name="connsiteY90" fmla="*/ 502727 h 700070"/>
                <a:gd name="connsiteX91" fmla="*/ 22498 w 137315"/>
                <a:gd name="connsiteY91" fmla="*/ 498847 h 700070"/>
                <a:gd name="connsiteX92" fmla="*/ 29480 w 137315"/>
                <a:gd name="connsiteY92" fmla="*/ 488757 h 700070"/>
                <a:gd name="connsiteX93" fmla="*/ 20946 w 137315"/>
                <a:gd name="connsiteY93" fmla="*/ 477115 h 700070"/>
                <a:gd name="connsiteX94" fmla="*/ 26377 w 137315"/>
                <a:gd name="connsiteY94" fmla="*/ 489533 h 700070"/>
                <a:gd name="connsiteX95" fmla="*/ 17843 w 137315"/>
                <a:gd name="connsiteY95" fmla="*/ 493413 h 700070"/>
                <a:gd name="connsiteX96" fmla="*/ 8534 w 137315"/>
                <a:gd name="connsiteY96" fmla="*/ 499623 h 700070"/>
                <a:gd name="connsiteX97" fmla="*/ 9310 w 137315"/>
                <a:gd name="connsiteY97" fmla="*/ 507384 h 700070"/>
                <a:gd name="connsiteX98" fmla="*/ 0 w 137315"/>
                <a:gd name="connsiteY98" fmla="*/ 516698 h 700070"/>
                <a:gd name="connsiteX99" fmla="*/ 3879 w 137315"/>
                <a:gd name="connsiteY99" fmla="*/ 517474 h 700070"/>
                <a:gd name="connsiteX100" fmla="*/ 10861 w 137315"/>
                <a:gd name="connsiteY100" fmla="*/ 517474 h 700070"/>
                <a:gd name="connsiteX101" fmla="*/ 20171 w 137315"/>
                <a:gd name="connsiteY101" fmla="*/ 518250 h 700070"/>
                <a:gd name="connsiteX102" fmla="*/ 21722 w 137315"/>
                <a:gd name="connsiteY102" fmla="*/ 526012 h 700070"/>
                <a:gd name="connsiteX103" fmla="*/ 17067 w 137315"/>
                <a:gd name="connsiteY103" fmla="*/ 535326 h 700070"/>
                <a:gd name="connsiteX104" fmla="*/ 31808 w 137315"/>
                <a:gd name="connsiteY104" fmla="*/ 536878 h 700070"/>
                <a:gd name="connsiteX105" fmla="*/ 31808 w 137315"/>
                <a:gd name="connsiteY105" fmla="*/ 543087 h 700070"/>
                <a:gd name="connsiteX106" fmla="*/ 21722 w 137315"/>
                <a:gd name="connsiteY106" fmla="*/ 540758 h 700070"/>
                <a:gd name="connsiteX107" fmla="*/ 12413 w 137315"/>
                <a:gd name="connsiteY107" fmla="*/ 541535 h 700070"/>
                <a:gd name="connsiteX108" fmla="*/ 2327 w 137315"/>
                <a:gd name="connsiteY108" fmla="*/ 550072 h 700070"/>
                <a:gd name="connsiteX109" fmla="*/ 8534 w 137315"/>
                <a:gd name="connsiteY109" fmla="*/ 557058 h 700070"/>
                <a:gd name="connsiteX110" fmla="*/ 16292 w 137315"/>
                <a:gd name="connsiteY110" fmla="*/ 552401 h 700070"/>
                <a:gd name="connsiteX111" fmla="*/ 22498 w 137315"/>
                <a:gd name="connsiteY111" fmla="*/ 553177 h 700070"/>
                <a:gd name="connsiteX112" fmla="*/ 14740 w 137315"/>
                <a:gd name="connsiteY112" fmla="*/ 559386 h 700070"/>
                <a:gd name="connsiteX113" fmla="*/ 6206 w 137315"/>
                <a:gd name="connsiteY113" fmla="*/ 568700 h 700070"/>
                <a:gd name="connsiteX114" fmla="*/ 9310 w 137315"/>
                <a:gd name="connsiteY114" fmla="*/ 574909 h 700070"/>
                <a:gd name="connsiteX115" fmla="*/ 13189 w 137315"/>
                <a:gd name="connsiteY115" fmla="*/ 579566 h 700070"/>
                <a:gd name="connsiteX116" fmla="*/ 17843 w 137315"/>
                <a:gd name="connsiteY116" fmla="*/ 573357 h 700070"/>
                <a:gd name="connsiteX117" fmla="*/ 24050 w 137315"/>
                <a:gd name="connsiteY117" fmla="*/ 566371 h 700070"/>
                <a:gd name="connsiteX118" fmla="*/ 21722 w 137315"/>
                <a:gd name="connsiteY118" fmla="*/ 577237 h 700070"/>
                <a:gd name="connsiteX119" fmla="*/ 19395 w 137315"/>
                <a:gd name="connsiteY119" fmla="*/ 588880 h 700070"/>
                <a:gd name="connsiteX120" fmla="*/ 15516 w 137315"/>
                <a:gd name="connsiteY120" fmla="*/ 595089 h 700070"/>
                <a:gd name="connsiteX121" fmla="*/ 10085 w 137315"/>
                <a:gd name="connsiteY121" fmla="*/ 598969 h 700070"/>
                <a:gd name="connsiteX122" fmla="*/ 10085 w 137315"/>
                <a:gd name="connsiteY122" fmla="*/ 608283 h 700070"/>
                <a:gd name="connsiteX123" fmla="*/ 18619 w 137315"/>
                <a:gd name="connsiteY123" fmla="*/ 605955 h 700070"/>
                <a:gd name="connsiteX124" fmla="*/ 26377 w 137315"/>
                <a:gd name="connsiteY124" fmla="*/ 605955 h 700070"/>
                <a:gd name="connsiteX125" fmla="*/ 29480 w 137315"/>
                <a:gd name="connsiteY125" fmla="*/ 611388 h 700070"/>
                <a:gd name="connsiteX126" fmla="*/ 22498 w 137315"/>
                <a:gd name="connsiteY126" fmla="*/ 618373 h 700070"/>
                <a:gd name="connsiteX127" fmla="*/ 31808 w 137315"/>
                <a:gd name="connsiteY127" fmla="*/ 619149 h 700070"/>
                <a:gd name="connsiteX128" fmla="*/ 37238 w 137315"/>
                <a:gd name="connsiteY128" fmla="*/ 617597 h 700070"/>
                <a:gd name="connsiteX129" fmla="*/ 47324 w 137315"/>
                <a:gd name="connsiteY129" fmla="*/ 620702 h 700070"/>
                <a:gd name="connsiteX130" fmla="*/ 33359 w 137315"/>
                <a:gd name="connsiteY130" fmla="*/ 626135 h 700070"/>
                <a:gd name="connsiteX131" fmla="*/ 28704 w 137315"/>
                <a:gd name="connsiteY131" fmla="*/ 635448 h 700070"/>
                <a:gd name="connsiteX132" fmla="*/ 40341 w 137315"/>
                <a:gd name="connsiteY132" fmla="*/ 631568 h 700070"/>
                <a:gd name="connsiteX133" fmla="*/ 64391 w 137315"/>
                <a:gd name="connsiteY133" fmla="*/ 633120 h 700070"/>
                <a:gd name="connsiteX134" fmla="*/ 55082 w 137315"/>
                <a:gd name="connsiteY134" fmla="*/ 636225 h 700070"/>
                <a:gd name="connsiteX135" fmla="*/ 45772 w 137315"/>
                <a:gd name="connsiteY135" fmla="*/ 637777 h 700070"/>
                <a:gd name="connsiteX136" fmla="*/ 37238 w 137315"/>
                <a:gd name="connsiteY136" fmla="*/ 643210 h 700070"/>
                <a:gd name="connsiteX137" fmla="*/ 37238 w 137315"/>
                <a:gd name="connsiteY137" fmla="*/ 649419 h 700070"/>
                <a:gd name="connsiteX138" fmla="*/ 51203 w 137315"/>
                <a:gd name="connsiteY138" fmla="*/ 643210 h 700070"/>
                <a:gd name="connsiteX139" fmla="*/ 69046 w 137315"/>
                <a:gd name="connsiteY139" fmla="*/ 640105 h 700070"/>
                <a:gd name="connsiteX140" fmla="*/ 57409 w 137315"/>
                <a:gd name="connsiteY140" fmla="*/ 646314 h 700070"/>
                <a:gd name="connsiteX141" fmla="*/ 49651 w 137315"/>
                <a:gd name="connsiteY141" fmla="*/ 654076 h 700070"/>
                <a:gd name="connsiteX142" fmla="*/ 33359 w 137315"/>
                <a:gd name="connsiteY142" fmla="*/ 651747 h 700070"/>
                <a:gd name="connsiteX143" fmla="*/ 34911 w 137315"/>
                <a:gd name="connsiteY143" fmla="*/ 661837 h 700070"/>
                <a:gd name="connsiteX144" fmla="*/ 48099 w 137315"/>
                <a:gd name="connsiteY144" fmla="*/ 664942 h 700070"/>
                <a:gd name="connsiteX145" fmla="*/ 58185 w 137315"/>
                <a:gd name="connsiteY145" fmla="*/ 668823 h 700070"/>
                <a:gd name="connsiteX146" fmla="*/ 55082 w 137315"/>
                <a:gd name="connsiteY146" fmla="*/ 663390 h 700070"/>
                <a:gd name="connsiteX147" fmla="*/ 61288 w 137315"/>
                <a:gd name="connsiteY147" fmla="*/ 658733 h 700070"/>
                <a:gd name="connsiteX148" fmla="*/ 73701 w 137315"/>
                <a:gd name="connsiteY148" fmla="*/ 647867 h 700070"/>
                <a:gd name="connsiteX149" fmla="*/ 87665 w 137315"/>
                <a:gd name="connsiteY149" fmla="*/ 633120 h 700070"/>
                <a:gd name="connsiteX150" fmla="*/ 85338 w 137315"/>
                <a:gd name="connsiteY150" fmla="*/ 640881 h 700070"/>
                <a:gd name="connsiteX151" fmla="*/ 83010 w 137315"/>
                <a:gd name="connsiteY151" fmla="*/ 650195 h 700070"/>
                <a:gd name="connsiteX152" fmla="*/ 96975 w 137315"/>
                <a:gd name="connsiteY152" fmla="*/ 650971 h 700070"/>
                <a:gd name="connsiteX153" fmla="*/ 88441 w 137315"/>
                <a:gd name="connsiteY153" fmla="*/ 657957 h 700070"/>
                <a:gd name="connsiteX154" fmla="*/ 89217 w 137315"/>
                <a:gd name="connsiteY154" fmla="*/ 668823 h 700070"/>
                <a:gd name="connsiteX155" fmla="*/ 83010 w 137315"/>
                <a:gd name="connsiteY155" fmla="*/ 656404 h 700070"/>
                <a:gd name="connsiteX156" fmla="*/ 79907 w 137315"/>
                <a:gd name="connsiteY156" fmla="*/ 665718 h 700070"/>
                <a:gd name="connsiteX157" fmla="*/ 72149 w 137315"/>
                <a:gd name="connsiteY157" fmla="*/ 662613 h 700070"/>
                <a:gd name="connsiteX158" fmla="*/ 68270 w 137315"/>
                <a:gd name="connsiteY158" fmla="*/ 668823 h 700070"/>
                <a:gd name="connsiteX159" fmla="*/ 60512 w 137315"/>
                <a:gd name="connsiteY159" fmla="*/ 675032 h 700070"/>
                <a:gd name="connsiteX160" fmla="*/ 72149 w 137315"/>
                <a:gd name="connsiteY160" fmla="*/ 677360 h 700070"/>
                <a:gd name="connsiteX161" fmla="*/ 79907 w 137315"/>
                <a:gd name="connsiteY161" fmla="*/ 691331 h 700070"/>
                <a:gd name="connsiteX162" fmla="*/ 85338 w 137315"/>
                <a:gd name="connsiteY162" fmla="*/ 678913 h 700070"/>
                <a:gd name="connsiteX163" fmla="*/ 96199 w 137315"/>
                <a:gd name="connsiteY163" fmla="*/ 693659 h 700070"/>
                <a:gd name="connsiteX164" fmla="*/ 101629 w 137315"/>
                <a:gd name="connsiteY164" fmla="*/ 688226 h 700070"/>
                <a:gd name="connsiteX165" fmla="*/ 117921 w 137315"/>
                <a:gd name="connsiteY165" fmla="*/ 699868 h 700070"/>
                <a:gd name="connsiteX166" fmla="*/ 115594 w 137315"/>
                <a:gd name="connsiteY166" fmla="*/ 689779 h 700070"/>
                <a:gd name="connsiteX167" fmla="*/ 124903 w 137315"/>
                <a:gd name="connsiteY167" fmla="*/ 689779 h 700070"/>
                <a:gd name="connsiteX168" fmla="*/ 134989 w 137315"/>
                <a:gd name="connsiteY168" fmla="*/ 688226 h 700070"/>
                <a:gd name="connsiteX169" fmla="*/ 137316 w 137315"/>
                <a:gd name="connsiteY169" fmla="*/ 687450 h 700070"/>
                <a:gd name="connsiteX170" fmla="*/ 110939 w 137315"/>
                <a:gd name="connsiteY170" fmla="*/ 685898 h 700070"/>
                <a:gd name="connsiteX171" fmla="*/ 110939 w 137315"/>
                <a:gd name="connsiteY171" fmla="*/ 634672 h 700070"/>
                <a:gd name="connsiteX172" fmla="*/ 110163 w 137315"/>
                <a:gd name="connsiteY172" fmla="*/ 634672 h 700070"/>
                <a:gd name="connsiteX173" fmla="*/ 97750 w 137315"/>
                <a:gd name="connsiteY173" fmla="*/ 628463 h 700070"/>
                <a:gd name="connsiteX174" fmla="*/ 99302 w 137315"/>
                <a:gd name="connsiteY174" fmla="*/ 626135 h 700070"/>
                <a:gd name="connsiteX175" fmla="*/ 90768 w 137315"/>
                <a:gd name="connsiteY175" fmla="*/ 621478 h 700070"/>
                <a:gd name="connsiteX176" fmla="*/ 65943 w 137315"/>
                <a:gd name="connsiteY176" fmla="*/ 624582 h 700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Lst>
              <a:rect l="l" t="t" r="r" b="b"/>
              <a:pathLst>
                <a:path w="137315" h="700070">
                  <a:moveTo>
                    <a:pt x="65943" y="624582"/>
                  </a:moveTo>
                  <a:cubicBezTo>
                    <a:pt x="62064" y="625358"/>
                    <a:pt x="60512" y="618373"/>
                    <a:pt x="58185" y="618373"/>
                  </a:cubicBezTo>
                  <a:cubicBezTo>
                    <a:pt x="55857" y="618373"/>
                    <a:pt x="55082" y="605955"/>
                    <a:pt x="57409" y="600522"/>
                  </a:cubicBezTo>
                  <a:cubicBezTo>
                    <a:pt x="58961" y="595089"/>
                    <a:pt x="46548" y="597417"/>
                    <a:pt x="42669" y="595865"/>
                  </a:cubicBezTo>
                  <a:cubicBezTo>
                    <a:pt x="38790" y="594312"/>
                    <a:pt x="44220" y="590432"/>
                    <a:pt x="39566" y="585775"/>
                  </a:cubicBezTo>
                  <a:cubicBezTo>
                    <a:pt x="35687" y="581118"/>
                    <a:pt x="38790" y="574909"/>
                    <a:pt x="38790" y="571028"/>
                  </a:cubicBezTo>
                  <a:cubicBezTo>
                    <a:pt x="39566" y="567924"/>
                    <a:pt x="41893" y="560938"/>
                    <a:pt x="47324" y="560938"/>
                  </a:cubicBezTo>
                  <a:cubicBezTo>
                    <a:pt x="52754" y="560938"/>
                    <a:pt x="48875" y="553177"/>
                    <a:pt x="53530" y="550072"/>
                  </a:cubicBezTo>
                  <a:cubicBezTo>
                    <a:pt x="58961" y="546968"/>
                    <a:pt x="48875" y="541535"/>
                    <a:pt x="52754" y="537654"/>
                  </a:cubicBezTo>
                  <a:cubicBezTo>
                    <a:pt x="56633" y="534549"/>
                    <a:pt x="52754" y="528340"/>
                    <a:pt x="58961" y="527564"/>
                  </a:cubicBezTo>
                  <a:cubicBezTo>
                    <a:pt x="65167" y="526788"/>
                    <a:pt x="58961" y="518250"/>
                    <a:pt x="63615" y="516698"/>
                  </a:cubicBezTo>
                  <a:cubicBezTo>
                    <a:pt x="68270" y="515146"/>
                    <a:pt x="62840" y="510489"/>
                    <a:pt x="64391" y="504280"/>
                  </a:cubicBezTo>
                  <a:cubicBezTo>
                    <a:pt x="65943" y="498847"/>
                    <a:pt x="60512" y="494190"/>
                    <a:pt x="66719" y="491861"/>
                  </a:cubicBezTo>
                  <a:cubicBezTo>
                    <a:pt x="72925" y="489533"/>
                    <a:pt x="68270" y="484876"/>
                    <a:pt x="64391" y="481771"/>
                  </a:cubicBezTo>
                  <a:cubicBezTo>
                    <a:pt x="60512" y="478667"/>
                    <a:pt x="65167" y="478667"/>
                    <a:pt x="70598" y="478667"/>
                  </a:cubicBezTo>
                  <a:cubicBezTo>
                    <a:pt x="76028" y="478667"/>
                    <a:pt x="72925" y="470129"/>
                    <a:pt x="68270" y="471681"/>
                  </a:cubicBezTo>
                  <a:cubicBezTo>
                    <a:pt x="62840" y="473234"/>
                    <a:pt x="59736" y="467801"/>
                    <a:pt x="63615" y="463920"/>
                  </a:cubicBezTo>
                  <a:cubicBezTo>
                    <a:pt x="67494" y="460039"/>
                    <a:pt x="59736" y="456935"/>
                    <a:pt x="61288" y="453830"/>
                  </a:cubicBezTo>
                  <a:cubicBezTo>
                    <a:pt x="62840" y="450725"/>
                    <a:pt x="62840" y="447621"/>
                    <a:pt x="59736" y="445292"/>
                  </a:cubicBezTo>
                  <a:cubicBezTo>
                    <a:pt x="56633" y="443740"/>
                    <a:pt x="58961" y="428993"/>
                    <a:pt x="62064" y="428993"/>
                  </a:cubicBezTo>
                  <a:cubicBezTo>
                    <a:pt x="65167" y="428217"/>
                    <a:pt x="62840" y="415799"/>
                    <a:pt x="62840" y="411918"/>
                  </a:cubicBezTo>
                  <a:cubicBezTo>
                    <a:pt x="62840" y="408037"/>
                    <a:pt x="58961" y="404157"/>
                    <a:pt x="59736" y="401052"/>
                  </a:cubicBezTo>
                  <a:cubicBezTo>
                    <a:pt x="60512" y="397948"/>
                    <a:pt x="63615" y="397171"/>
                    <a:pt x="63615" y="390186"/>
                  </a:cubicBezTo>
                  <a:cubicBezTo>
                    <a:pt x="63615" y="383977"/>
                    <a:pt x="65167" y="380872"/>
                    <a:pt x="67494" y="380096"/>
                  </a:cubicBezTo>
                  <a:cubicBezTo>
                    <a:pt x="70598" y="379320"/>
                    <a:pt x="68270" y="372335"/>
                    <a:pt x="68270" y="368454"/>
                  </a:cubicBezTo>
                  <a:cubicBezTo>
                    <a:pt x="69046" y="364573"/>
                    <a:pt x="76028" y="368454"/>
                    <a:pt x="76804" y="362245"/>
                  </a:cubicBezTo>
                  <a:cubicBezTo>
                    <a:pt x="77580" y="356036"/>
                    <a:pt x="72149" y="356812"/>
                    <a:pt x="72925" y="353707"/>
                  </a:cubicBezTo>
                  <a:cubicBezTo>
                    <a:pt x="73701" y="349050"/>
                    <a:pt x="72149" y="343617"/>
                    <a:pt x="72149" y="332751"/>
                  </a:cubicBezTo>
                  <a:cubicBezTo>
                    <a:pt x="72149" y="322661"/>
                    <a:pt x="80683" y="320333"/>
                    <a:pt x="83786" y="317228"/>
                  </a:cubicBezTo>
                  <a:cubicBezTo>
                    <a:pt x="86889" y="314124"/>
                    <a:pt x="79907" y="299377"/>
                    <a:pt x="83786" y="297825"/>
                  </a:cubicBezTo>
                  <a:cubicBezTo>
                    <a:pt x="87665" y="296272"/>
                    <a:pt x="85338" y="289287"/>
                    <a:pt x="88441" y="286959"/>
                  </a:cubicBezTo>
                  <a:cubicBezTo>
                    <a:pt x="91544" y="284630"/>
                    <a:pt x="90768" y="279197"/>
                    <a:pt x="92320" y="273764"/>
                  </a:cubicBezTo>
                  <a:cubicBezTo>
                    <a:pt x="93871" y="268331"/>
                    <a:pt x="88441" y="265226"/>
                    <a:pt x="88441" y="259794"/>
                  </a:cubicBezTo>
                  <a:cubicBezTo>
                    <a:pt x="88441" y="254360"/>
                    <a:pt x="87665" y="249704"/>
                    <a:pt x="83010" y="244271"/>
                  </a:cubicBezTo>
                  <a:cubicBezTo>
                    <a:pt x="79131" y="238838"/>
                    <a:pt x="79907" y="227195"/>
                    <a:pt x="83010" y="227195"/>
                  </a:cubicBezTo>
                  <a:cubicBezTo>
                    <a:pt x="86113" y="227195"/>
                    <a:pt x="84562" y="216329"/>
                    <a:pt x="89217" y="214777"/>
                  </a:cubicBezTo>
                  <a:cubicBezTo>
                    <a:pt x="94647" y="213225"/>
                    <a:pt x="91544" y="205463"/>
                    <a:pt x="89217" y="198478"/>
                  </a:cubicBezTo>
                  <a:cubicBezTo>
                    <a:pt x="86889" y="192269"/>
                    <a:pt x="93096" y="195373"/>
                    <a:pt x="93096" y="189940"/>
                  </a:cubicBezTo>
                  <a:cubicBezTo>
                    <a:pt x="93096" y="184507"/>
                    <a:pt x="96199" y="177522"/>
                    <a:pt x="100078" y="175970"/>
                  </a:cubicBezTo>
                  <a:cubicBezTo>
                    <a:pt x="103957" y="174417"/>
                    <a:pt x="104733" y="165880"/>
                    <a:pt x="104733" y="162775"/>
                  </a:cubicBezTo>
                  <a:cubicBezTo>
                    <a:pt x="104733" y="159671"/>
                    <a:pt x="110939" y="158118"/>
                    <a:pt x="114042" y="155014"/>
                  </a:cubicBezTo>
                  <a:cubicBezTo>
                    <a:pt x="117145" y="151909"/>
                    <a:pt x="108611" y="147252"/>
                    <a:pt x="113266" y="144924"/>
                  </a:cubicBezTo>
                  <a:cubicBezTo>
                    <a:pt x="118697" y="141819"/>
                    <a:pt x="109387" y="130177"/>
                    <a:pt x="111715" y="127849"/>
                  </a:cubicBezTo>
                  <a:cubicBezTo>
                    <a:pt x="114818" y="125520"/>
                    <a:pt x="112490" y="120087"/>
                    <a:pt x="112490" y="116982"/>
                  </a:cubicBezTo>
                  <a:cubicBezTo>
                    <a:pt x="113266" y="113102"/>
                    <a:pt x="128782" y="106116"/>
                    <a:pt x="130334" y="103012"/>
                  </a:cubicBezTo>
                  <a:cubicBezTo>
                    <a:pt x="131885" y="100684"/>
                    <a:pt x="133437" y="92146"/>
                    <a:pt x="133437" y="84384"/>
                  </a:cubicBezTo>
                  <a:cubicBezTo>
                    <a:pt x="128782" y="87489"/>
                    <a:pt x="124127" y="89041"/>
                    <a:pt x="123352" y="87489"/>
                  </a:cubicBezTo>
                  <a:cubicBezTo>
                    <a:pt x="121800" y="84384"/>
                    <a:pt x="124127" y="74294"/>
                    <a:pt x="119473" y="70414"/>
                  </a:cubicBezTo>
                  <a:cubicBezTo>
                    <a:pt x="115594" y="66533"/>
                    <a:pt x="117921" y="57996"/>
                    <a:pt x="114042" y="56443"/>
                  </a:cubicBezTo>
                  <a:cubicBezTo>
                    <a:pt x="110163" y="54891"/>
                    <a:pt x="104733" y="46353"/>
                    <a:pt x="108611" y="43249"/>
                  </a:cubicBezTo>
                  <a:cubicBezTo>
                    <a:pt x="112490" y="40144"/>
                    <a:pt x="108611" y="34711"/>
                    <a:pt x="111715" y="32383"/>
                  </a:cubicBezTo>
                  <a:cubicBezTo>
                    <a:pt x="114818" y="29278"/>
                    <a:pt x="110163" y="29278"/>
                    <a:pt x="105508" y="23845"/>
                  </a:cubicBezTo>
                  <a:cubicBezTo>
                    <a:pt x="100854" y="18412"/>
                    <a:pt x="107060" y="11427"/>
                    <a:pt x="101629" y="7546"/>
                  </a:cubicBezTo>
                  <a:cubicBezTo>
                    <a:pt x="96199" y="3665"/>
                    <a:pt x="96199" y="-1768"/>
                    <a:pt x="94647" y="561"/>
                  </a:cubicBezTo>
                  <a:cubicBezTo>
                    <a:pt x="93096" y="2889"/>
                    <a:pt x="93096" y="10651"/>
                    <a:pt x="88441" y="12979"/>
                  </a:cubicBezTo>
                  <a:cubicBezTo>
                    <a:pt x="87665" y="12979"/>
                    <a:pt x="86113" y="14531"/>
                    <a:pt x="85338" y="15307"/>
                  </a:cubicBezTo>
                  <a:cubicBezTo>
                    <a:pt x="85338" y="19188"/>
                    <a:pt x="83786" y="25397"/>
                    <a:pt x="85338" y="29278"/>
                  </a:cubicBezTo>
                  <a:cubicBezTo>
                    <a:pt x="87665" y="34711"/>
                    <a:pt x="88441" y="59548"/>
                    <a:pt x="86113" y="69638"/>
                  </a:cubicBezTo>
                  <a:cubicBezTo>
                    <a:pt x="83786" y="78951"/>
                    <a:pt x="82234" y="87489"/>
                    <a:pt x="79907" y="92922"/>
                  </a:cubicBezTo>
                  <a:cubicBezTo>
                    <a:pt x="77580" y="99131"/>
                    <a:pt x="84562" y="99131"/>
                    <a:pt x="82234" y="102236"/>
                  </a:cubicBezTo>
                  <a:cubicBezTo>
                    <a:pt x="79131" y="105340"/>
                    <a:pt x="80683" y="111550"/>
                    <a:pt x="80683" y="123192"/>
                  </a:cubicBezTo>
                  <a:cubicBezTo>
                    <a:pt x="80683" y="134058"/>
                    <a:pt x="74477" y="152685"/>
                    <a:pt x="73701" y="158895"/>
                  </a:cubicBezTo>
                  <a:cubicBezTo>
                    <a:pt x="73701" y="165104"/>
                    <a:pt x="69046" y="168208"/>
                    <a:pt x="69822" y="175193"/>
                  </a:cubicBezTo>
                  <a:cubicBezTo>
                    <a:pt x="70598" y="181403"/>
                    <a:pt x="66719" y="185283"/>
                    <a:pt x="62840" y="188388"/>
                  </a:cubicBezTo>
                  <a:cubicBezTo>
                    <a:pt x="58961" y="191493"/>
                    <a:pt x="69046" y="201583"/>
                    <a:pt x="69046" y="207015"/>
                  </a:cubicBezTo>
                  <a:cubicBezTo>
                    <a:pt x="69046" y="212449"/>
                    <a:pt x="61288" y="214777"/>
                    <a:pt x="62840" y="224091"/>
                  </a:cubicBezTo>
                  <a:cubicBezTo>
                    <a:pt x="65167" y="234957"/>
                    <a:pt x="62840" y="254360"/>
                    <a:pt x="62840" y="258241"/>
                  </a:cubicBezTo>
                  <a:cubicBezTo>
                    <a:pt x="62840" y="262122"/>
                    <a:pt x="58185" y="261346"/>
                    <a:pt x="59736" y="269107"/>
                  </a:cubicBezTo>
                  <a:cubicBezTo>
                    <a:pt x="60512" y="276092"/>
                    <a:pt x="55082" y="278421"/>
                    <a:pt x="54306" y="288511"/>
                  </a:cubicBezTo>
                  <a:cubicBezTo>
                    <a:pt x="53530" y="298601"/>
                    <a:pt x="44996" y="314124"/>
                    <a:pt x="41893" y="321885"/>
                  </a:cubicBezTo>
                  <a:cubicBezTo>
                    <a:pt x="38790" y="329647"/>
                    <a:pt x="38790" y="334303"/>
                    <a:pt x="34911" y="334303"/>
                  </a:cubicBezTo>
                  <a:cubicBezTo>
                    <a:pt x="31032" y="334303"/>
                    <a:pt x="29480" y="338960"/>
                    <a:pt x="32583" y="345946"/>
                  </a:cubicBezTo>
                  <a:cubicBezTo>
                    <a:pt x="35687" y="352931"/>
                    <a:pt x="30256" y="358364"/>
                    <a:pt x="34911" y="365349"/>
                  </a:cubicBezTo>
                  <a:cubicBezTo>
                    <a:pt x="38790" y="372335"/>
                    <a:pt x="38014" y="374663"/>
                    <a:pt x="35687" y="381648"/>
                  </a:cubicBezTo>
                  <a:cubicBezTo>
                    <a:pt x="33359" y="387858"/>
                    <a:pt x="31032" y="388634"/>
                    <a:pt x="31032" y="394843"/>
                  </a:cubicBezTo>
                  <a:cubicBezTo>
                    <a:pt x="31032" y="401052"/>
                    <a:pt x="26377" y="406485"/>
                    <a:pt x="28704" y="413470"/>
                  </a:cubicBezTo>
                  <a:cubicBezTo>
                    <a:pt x="31808" y="420456"/>
                    <a:pt x="31032" y="422784"/>
                    <a:pt x="27153" y="422784"/>
                  </a:cubicBezTo>
                  <a:cubicBezTo>
                    <a:pt x="24050" y="422784"/>
                    <a:pt x="21722" y="428217"/>
                    <a:pt x="20946" y="439859"/>
                  </a:cubicBezTo>
                  <a:cubicBezTo>
                    <a:pt x="19395" y="451502"/>
                    <a:pt x="20171" y="450725"/>
                    <a:pt x="27929" y="449949"/>
                  </a:cubicBezTo>
                  <a:cubicBezTo>
                    <a:pt x="36462" y="449173"/>
                    <a:pt x="29480" y="422008"/>
                    <a:pt x="34911" y="422008"/>
                  </a:cubicBezTo>
                  <a:cubicBezTo>
                    <a:pt x="40341" y="422008"/>
                    <a:pt x="35687" y="417351"/>
                    <a:pt x="41117" y="415799"/>
                  </a:cubicBezTo>
                  <a:cubicBezTo>
                    <a:pt x="46548" y="414247"/>
                    <a:pt x="41893" y="420456"/>
                    <a:pt x="44996" y="422008"/>
                  </a:cubicBezTo>
                  <a:cubicBezTo>
                    <a:pt x="48099" y="422784"/>
                    <a:pt x="51203" y="425889"/>
                    <a:pt x="45772" y="428993"/>
                  </a:cubicBezTo>
                  <a:cubicBezTo>
                    <a:pt x="41117" y="432098"/>
                    <a:pt x="46548" y="438307"/>
                    <a:pt x="44220" y="442188"/>
                  </a:cubicBezTo>
                  <a:cubicBezTo>
                    <a:pt x="41893" y="446069"/>
                    <a:pt x="38014" y="449949"/>
                    <a:pt x="40341" y="454606"/>
                  </a:cubicBezTo>
                  <a:cubicBezTo>
                    <a:pt x="42669" y="459263"/>
                    <a:pt x="38014" y="458487"/>
                    <a:pt x="37238" y="464696"/>
                  </a:cubicBezTo>
                  <a:cubicBezTo>
                    <a:pt x="37238" y="470905"/>
                    <a:pt x="40341" y="470905"/>
                    <a:pt x="38014" y="472458"/>
                  </a:cubicBezTo>
                  <a:cubicBezTo>
                    <a:pt x="35687" y="474010"/>
                    <a:pt x="41117" y="478667"/>
                    <a:pt x="38014" y="478667"/>
                  </a:cubicBezTo>
                  <a:cubicBezTo>
                    <a:pt x="34911" y="479443"/>
                    <a:pt x="36462" y="484100"/>
                    <a:pt x="38790" y="487981"/>
                  </a:cubicBezTo>
                  <a:cubicBezTo>
                    <a:pt x="41117" y="491861"/>
                    <a:pt x="34135" y="489533"/>
                    <a:pt x="31032" y="492637"/>
                  </a:cubicBezTo>
                  <a:cubicBezTo>
                    <a:pt x="27929" y="495742"/>
                    <a:pt x="34135" y="498847"/>
                    <a:pt x="32583" y="502727"/>
                  </a:cubicBezTo>
                  <a:cubicBezTo>
                    <a:pt x="30256" y="506608"/>
                    <a:pt x="24825" y="500399"/>
                    <a:pt x="22498" y="498847"/>
                  </a:cubicBezTo>
                  <a:cubicBezTo>
                    <a:pt x="20171" y="496518"/>
                    <a:pt x="26377" y="492637"/>
                    <a:pt x="29480" y="488757"/>
                  </a:cubicBezTo>
                  <a:cubicBezTo>
                    <a:pt x="32583" y="484876"/>
                    <a:pt x="26377" y="475562"/>
                    <a:pt x="20946" y="477115"/>
                  </a:cubicBezTo>
                  <a:cubicBezTo>
                    <a:pt x="15516" y="479443"/>
                    <a:pt x="26377" y="484876"/>
                    <a:pt x="26377" y="489533"/>
                  </a:cubicBezTo>
                  <a:cubicBezTo>
                    <a:pt x="26377" y="494190"/>
                    <a:pt x="17843" y="488757"/>
                    <a:pt x="17843" y="493413"/>
                  </a:cubicBezTo>
                  <a:cubicBezTo>
                    <a:pt x="17843" y="498070"/>
                    <a:pt x="11637" y="496518"/>
                    <a:pt x="8534" y="499623"/>
                  </a:cubicBezTo>
                  <a:cubicBezTo>
                    <a:pt x="5431" y="502727"/>
                    <a:pt x="12413" y="505832"/>
                    <a:pt x="9310" y="507384"/>
                  </a:cubicBezTo>
                  <a:cubicBezTo>
                    <a:pt x="6206" y="508160"/>
                    <a:pt x="0" y="513593"/>
                    <a:pt x="0" y="516698"/>
                  </a:cubicBezTo>
                  <a:cubicBezTo>
                    <a:pt x="0" y="519803"/>
                    <a:pt x="3879" y="520579"/>
                    <a:pt x="3879" y="517474"/>
                  </a:cubicBezTo>
                  <a:cubicBezTo>
                    <a:pt x="3879" y="514369"/>
                    <a:pt x="9310" y="512817"/>
                    <a:pt x="10861" y="517474"/>
                  </a:cubicBezTo>
                  <a:cubicBezTo>
                    <a:pt x="12413" y="522131"/>
                    <a:pt x="14740" y="517474"/>
                    <a:pt x="20171" y="518250"/>
                  </a:cubicBezTo>
                  <a:cubicBezTo>
                    <a:pt x="24825" y="519026"/>
                    <a:pt x="24050" y="526788"/>
                    <a:pt x="21722" y="526012"/>
                  </a:cubicBezTo>
                  <a:cubicBezTo>
                    <a:pt x="18619" y="526012"/>
                    <a:pt x="16292" y="530669"/>
                    <a:pt x="17067" y="535326"/>
                  </a:cubicBezTo>
                  <a:cubicBezTo>
                    <a:pt x="17843" y="540758"/>
                    <a:pt x="27153" y="535326"/>
                    <a:pt x="31808" y="536878"/>
                  </a:cubicBezTo>
                  <a:cubicBezTo>
                    <a:pt x="35687" y="538430"/>
                    <a:pt x="34911" y="545415"/>
                    <a:pt x="31808" y="543087"/>
                  </a:cubicBezTo>
                  <a:cubicBezTo>
                    <a:pt x="29480" y="540758"/>
                    <a:pt x="24050" y="536878"/>
                    <a:pt x="21722" y="540758"/>
                  </a:cubicBezTo>
                  <a:cubicBezTo>
                    <a:pt x="19395" y="544639"/>
                    <a:pt x="15516" y="543087"/>
                    <a:pt x="12413" y="541535"/>
                  </a:cubicBezTo>
                  <a:cubicBezTo>
                    <a:pt x="9310" y="539982"/>
                    <a:pt x="-1552" y="547744"/>
                    <a:pt x="2327" y="550072"/>
                  </a:cubicBezTo>
                  <a:cubicBezTo>
                    <a:pt x="6206" y="553177"/>
                    <a:pt x="5431" y="557058"/>
                    <a:pt x="8534" y="557058"/>
                  </a:cubicBezTo>
                  <a:cubicBezTo>
                    <a:pt x="10861" y="557058"/>
                    <a:pt x="14740" y="554729"/>
                    <a:pt x="16292" y="552401"/>
                  </a:cubicBezTo>
                  <a:cubicBezTo>
                    <a:pt x="17843" y="549296"/>
                    <a:pt x="22498" y="546968"/>
                    <a:pt x="22498" y="553177"/>
                  </a:cubicBezTo>
                  <a:cubicBezTo>
                    <a:pt x="22498" y="559386"/>
                    <a:pt x="16292" y="556281"/>
                    <a:pt x="14740" y="559386"/>
                  </a:cubicBezTo>
                  <a:cubicBezTo>
                    <a:pt x="13189" y="562491"/>
                    <a:pt x="10861" y="565595"/>
                    <a:pt x="6206" y="568700"/>
                  </a:cubicBezTo>
                  <a:cubicBezTo>
                    <a:pt x="2327" y="571804"/>
                    <a:pt x="6206" y="577237"/>
                    <a:pt x="9310" y="574909"/>
                  </a:cubicBezTo>
                  <a:cubicBezTo>
                    <a:pt x="12413" y="573357"/>
                    <a:pt x="8534" y="578790"/>
                    <a:pt x="13189" y="579566"/>
                  </a:cubicBezTo>
                  <a:cubicBezTo>
                    <a:pt x="17843" y="580342"/>
                    <a:pt x="19395" y="576461"/>
                    <a:pt x="17843" y="573357"/>
                  </a:cubicBezTo>
                  <a:cubicBezTo>
                    <a:pt x="17067" y="570252"/>
                    <a:pt x="20171" y="562491"/>
                    <a:pt x="24050" y="566371"/>
                  </a:cubicBezTo>
                  <a:cubicBezTo>
                    <a:pt x="27929" y="570252"/>
                    <a:pt x="21722" y="574133"/>
                    <a:pt x="21722" y="577237"/>
                  </a:cubicBezTo>
                  <a:cubicBezTo>
                    <a:pt x="21722" y="580342"/>
                    <a:pt x="19395" y="584999"/>
                    <a:pt x="19395" y="588880"/>
                  </a:cubicBezTo>
                  <a:cubicBezTo>
                    <a:pt x="19395" y="592760"/>
                    <a:pt x="14740" y="590432"/>
                    <a:pt x="15516" y="595089"/>
                  </a:cubicBezTo>
                  <a:cubicBezTo>
                    <a:pt x="15516" y="598969"/>
                    <a:pt x="6206" y="596641"/>
                    <a:pt x="10085" y="598969"/>
                  </a:cubicBezTo>
                  <a:cubicBezTo>
                    <a:pt x="14740" y="602074"/>
                    <a:pt x="6982" y="605179"/>
                    <a:pt x="10085" y="608283"/>
                  </a:cubicBezTo>
                  <a:cubicBezTo>
                    <a:pt x="12413" y="611388"/>
                    <a:pt x="14740" y="604403"/>
                    <a:pt x="18619" y="605955"/>
                  </a:cubicBezTo>
                  <a:cubicBezTo>
                    <a:pt x="22498" y="607507"/>
                    <a:pt x="21722" y="608283"/>
                    <a:pt x="26377" y="605955"/>
                  </a:cubicBezTo>
                  <a:cubicBezTo>
                    <a:pt x="31032" y="603626"/>
                    <a:pt x="34135" y="609835"/>
                    <a:pt x="29480" y="611388"/>
                  </a:cubicBezTo>
                  <a:cubicBezTo>
                    <a:pt x="24825" y="612940"/>
                    <a:pt x="20171" y="617597"/>
                    <a:pt x="22498" y="618373"/>
                  </a:cubicBezTo>
                  <a:cubicBezTo>
                    <a:pt x="24825" y="619149"/>
                    <a:pt x="30256" y="615269"/>
                    <a:pt x="31808" y="619149"/>
                  </a:cubicBezTo>
                  <a:cubicBezTo>
                    <a:pt x="33359" y="623806"/>
                    <a:pt x="36462" y="622254"/>
                    <a:pt x="37238" y="617597"/>
                  </a:cubicBezTo>
                  <a:cubicBezTo>
                    <a:pt x="37238" y="612940"/>
                    <a:pt x="45772" y="616821"/>
                    <a:pt x="47324" y="620702"/>
                  </a:cubicBezTo>
                  <a:cubicBezTo>
                    <a:pt x="48875" y="624582"/>
                    <a:pt x="38790" y="626911"/>
                    <a:pt x="33359" y="626135"/>
                  </a:cubicBezTo>
                  <a:cubicBezTo>
                    <a:pt x="27929" y="625358"/>
                    <a:pt x="25601" y="630791"/>
                    <a:pt x="28704" y="635448"/>
                  </a:cubicBezTo>
                  <a:cubicBezTo>
                    <a:pt x="31808" y="640105"/>
                    <a:pt x="36462" y="635448"/>
                    <a:pt x="40341" y="631568"/>
                  </a:cubicBezTo>
                  <a:cubicBezTo>
                    <a:pt x="44220" y="627687"/>
                    <a:pt x="62840" y="628463"/>
                    <a:pt x="64391" y="633120"/>
                  </a:cubicBezTo>
                  <a:cubicBezTo>
                    <a:pt x="65943" y="637001"/>
                    <a:pt x="55857" y="633896"/>
                    <a:pt x="55082" y="636225"/>
                  </a:cubicBezTo>
                  <a:cubicBezTo>
                    <a:pt x="54306" y="638553"/>
                    <a:pt x="46548" y="640881"/>
                    <a:pt x="45772" y="637777"/>
                  </a:cubicBezTo>
                  <a:cubicBezTo>
                    <a:pt x="44996" y="634672"/>
                    <a:pt x="37238" y="638553"/>
                    <a:pt x="37238" y="643210"/>
                  </a:cubicBezTo>
                  <a:cubicBezTo>
                    <a:pt x="37238" y="647867"/>
                    <a:pt x="31032" y="647867"/>
                    <a:pt x="37238" y="649419"/>
                  </a:cubicBezTo>
                  <a:cubicBezTo>
                    <a:pt x="43445" y="650971"/>
                    <a:pt x="41893" y="643210"/>
                    <a:pt x="51203" y="643210"/>
                  </a:cubicBezTo>
                  <a:cubicBezTo>
                    <a:pt x="60512" y="643986"/>
                    <a:pt x="65943" y="633896"/>
                    <a:pt x="69046" y="640105"/>
                  </a:cubicBezTo>
                  <a:cubicBezTo>
                    <a:pt x="72149" y="645538"/>
                    <a:pt x="61288" y="650195"/>
                    <a:pt x="57409" y="646314"/>
                  </a:cubicBezTo>
                  <a:cubicBezTo>
                    <a:pt x="53530" y="643210"/>
                    <a:pt x="48875" y="648643"/>
                    <a:pt x="49651" y="654076"/>
                  </a:cubicBezTo>
                  <a:cubicBezTo>
                    <a:pt x="49651" y="659509"/>
                    <a:pt x="38790" y="652523"/>
                    <a:pt x="33359" y="651747"/>
                  </a:cubicBezTo>
                  <a:cubicBezTo>
                    <a:pt x="27929" y="650971"/>
                    <a:pt x="30256" y="657180"/>
                    <a:pt x="34911" y="661837"/>
                  </a:cubicBezTo>
                  <a:cubicBezTo>
                    <a:pt x="39566" y="667270"/>
                    <a:pt x="42669" y="661061"/>
                    <a:pt x="48099" y="664942"/>
                  </a:cubicBezTo>
                  <a:cubicBezTo>
                    <a:pt x="54306" y="668823"/>
                    <a:pt x="54306" y="672703"/>
                    <a:pt x="58185" y="668823"/>
                  </a:cubicBezTo>
                  <a:cubicBezTo>
                    <a:pt x="62064" y="664942"/>
                    <a:pt x="58185" y="665718"/>
                    <a:pt x="55082" y="663390"/>
                  </a:cubicBezTo>
                  <a:cubicBezTo>
                    <a:pt x="51978" y="661837"/>
                    <a:pt x="55082" y="655628"/>
                    <a:pt x="61288" y="658733"/>
                  </a:cubicBezTo>
                  <a:cubicBezTo>
                    <a:pt x="67494" y="661837"/>
                    <a:pt x="75252" y="655628"/>
                    <a:pt x="73701" y="647867"/>
                  </a:cubicBezTo>
                  <a:cubicBezTo>
                    <a:pt x="71373" y="639329"/>
                    <a:pt x="79907" y="635448"/>
                    <a:pt x="87665" y="633120"/>
                  </a:cubicBezTo>
                  <a:cubicBezTo>
                    <a:pt x="95423" y="630015"/>
                    <a:pt x="91544" y="638553"/>
                    <a:pt x="85338" y="640881"/>
                  </a:cubicBezTo>
                  <a:cubicBezTo>
                    <a:pt x="79131" y="643210"/>
                    <a:pt x="78355" y="644762"/>
                    <a:pt x="83010" y="650195"/>
                  </a:cubicBezTo>
                  <a:cubicBezTo>
                    <a:pt x="87665" y="654852"/>
                    <a:pt x="93096" y="647091"/>
                    <a:pt x="96975" y="650971"/>
                  </a:cubicBezTo>
                  <a:cubicBezTo>
                    <a:pt x="100854" y="654852"/>
                    <a:pt x="89992" y="654076"/>
                    <a:pt x="88441" y="657957"/>
                  </a:cubicBezTo>
                  <a:cubicBezTo>
                    <a:pt x="86889" y="661837"/>
                    <a:pt x="94647" y="666494"/>
                    <a:pt x="89217" y="668823"/>
                  </a:cubicBezTo>
                  <a:cubicBezTo>
                    <a:pt x="83010" y="671927"/>
                    <a:pt x="86113" y="657180"/>
                    <a:pt x="83010" y="656404"/>
                  </a:cubicBezTo>
                  <a:cubicBezTo>
                    <a:pt x="79907" y="654852"/>
                    <a:pt x="76804" y="657957"/>
                    <a:pt x="79907" y="665718"/>
                  </a:cubicBezTo>
                  <a:cubicBezTo>
                    <a:pt x="83010" y="673479"/>
                    <a:pt x="76028" y="666494"/>
                    <a:pt x="72149" y="662613"/>
                  </a:cubicBezTo>
                  <a:cubicBezTo>
                    <a:pt x="69046" y="658733"/>
                    <a:pt x="63615" y="664166"/>
                    <a:pt x="68270" y="668823"/>
                  </a:cubicBezTo>
                  <a:cubicBezTo>
                    <a:pt x="72149" y="672703"/>
                    <a:pt x="60512" y="668823"/>
                    <a:pt x="60512" y="675032"/>
                  </a:cubicBezTo>
                  <a:cubicBezTo>
                    <a:pt x="60512" y="681241"/>
                    <a:pt x="65943" y="675808"/>
                    <a:pt x="72149" y="677360"/>
                  </a:cubicBezTo>
                  <a:cubicBezTo>
                    <a:pt x="78355" y="678913"/>
                    <a:pt x="75252" y="687450"/>
                    <a:pt x="79907" y="691331"/>
                  </a:cubicBezTo>
                  <a:cubicBezTo>
                    <a:pt x="84562" y="694436"/>
                    <a:pt x="80683" y="680465"/>
                    <a:pt x="85338" y="678913"/>
                  </a:cubicBezTo>
                  <a:cubicBezTo>
                    <a:pt x="89992" y="678136"/>
                    <a:pt x="85338" y="689779"/>
                    <a:pt x="96199" y="693659"/>
                  </a:cubicBezTo>
                  <a:cubicBezTo>
                    <a:pt x="107060" y="696764"/>
                    <a:pt x="96975" y="691331"/>
                    <a:pt x="101629" y="688226"/>
                  </a:cubicBezTo>
                  <a:cubicBezTo>
                    <a:pt x="106284" y="685122"/>
                    <a:pt x="112490" y="698316"/>
                    <a:pt x="117921" y="699868"/>
                  </a:cubicBezTo>
                  <a:cubicBezTo>
                    <a:pt x="123352" y="701421"/>
                    <a:pt x="119473" y="693659"/>
                    <a:pt x="115594" y="689779"/>
                  </a:cubicBezTo>
                  <a:cubicBezTo>
                    <a:pt x="111715" y="685898"/>
                    <a:pt x="119473" y="688226"/>
                    <a:pt x="124903" y="689779"/>
                  </a:cubicBezTo>
                  <a:cubicBezTo>
                    <a:pt x="130334" y="691331"/>
                    <a:pt x="134213" y="692107"/>
                    <a:pt x="134989" y="688226"/>
                  </a:cubicBezTo>
                  <a:cubicBezTo>
                    <a:pt x="135764" y="686674"/>
                    <a:pt x="136540" y="686674"/>
                    <a:pt x="137316" y="687450"/>
                  </a:cubicBezTo>
                  <a:cubicBezTo>
                    <a:pt x="131885" y="683569"/>
                    <a:pt x="113266" y="686674"/>
                    <a:pt x="110939" y="685898"/>
                  </a:cubicBezTo>
                  <a:cubicBezTo>
                    <a:pt x="108611" y="685122"/>
                    <a:pt x="110163" y="643986"/>
                    <a:pt x="110939" y="634672"/>
                  </a:cubicBezTo>
                  <a:cubicBezTo>
                    <a:pt x="110939" y="634672"/>
                    <a:pt x="110163" y="634672"/>
                    <a:pt x="110163" y="634672"/>
                  </a:cubicBezTo>
                  <a:cubicBezTo>
                    <a:pt x="105508" y="634672"/>
                    <a:pt x="95423" y="635448"/>
                    <a:pt x="97750" y="628463"/>
                  </a:cubicBezTo>
                  <a:cubicBezTo>
                    <a:pt x="97750" y="626911"/>
                    <a:pt x="98526" y="626911"/>
                    <a:pt x="99302" y="626135"/>
                  </a:cubicBezTo>
                  <a:cubicBezTo>
                    <a:pt x="96975" y="624582"/>
                    <a:pt x="94647" y="622254"/>
                    <a:pt x="90768" y="621478"/>
                  </a:cubicBezTo>
                  <a:cubicBezTo>
                    <a:pt x="86113" y="622254"/>
                    <a:pt x="69822" y="624582"/>
                    <a:pt x="65943" y="624582"/>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21" name="Forma libre 20">
              <a:extLst>
                <a:ext uri="{FF2B5EF4-FFF2-40B4-BE49-F238E27FC236}">
                  <a16:creationId xmlns:a16="http://schemas.microsoft.com/office/drawing/2014/main" id="{B4116526-2EBF-59CE-0797-F62065CF124B}"/>
                </a:ext>
              </a:extLst>
            </p:cNvPr>
            <p:cNvSpPr/>
            <p:nvPr/>
          </p:nvSpPr>
          <p:spPr>
            <a:xfrm>
              <a:off x="3180277" y="3670957"/>
              <a:ext cx="160317" cy="163408"/>
            </a:xfrm>
            <a:custGeom>
              <a:avLst/>
              <a:gdLst>
                <a:gd name="connsiteX0" fmla="*/ 131885 w 134162"/>
                <a:gd name="connsiteY0" fmla="*/ 74634 h 136749"/>
                <a:gd name="connsiteX1" fmla="*/ 118697 w 134162"/>
                <a:gd name="connsiteY1" fmla="*/ 77739 h 136749"/>
                <a:gd name="connsiteX2" fmla="*/ 110939 w 134162"/>
                <a:gd name="connsiteY2" fmla="*/ 60664 h 136749"/>
                <a:gd name="connsiteX3" fmla="*/ 100078 w 134162"/>
                <a:gd name="connsiteY3" fmla="*/ 47469 h 136749"/>
                <a:gd name="connsiteX4" fmla="*/ 86889 w 134162"/>
                <a:gd name="connsiteY4" fmla="*/ 45917 h 136749"/>
                <a:gd name="connsiteX5" fmla="*/ 79131 w 134162"/>
                <a:gd name="connsiteY5" fmla="*/ 33498 h 136749"/>
                <a:gd name="connsiteX6" fmla="*/ 76028 w 134162"/>
                <a:gd name="connsiteY6" fmla="*/ 14095 h 136749"/>
                <a:gd name="connsiteX7" fmla="*/ 75252 w 134162"/>
                <a:gd name="connsiteY7" fmla="*/ 5557 h 136749"/>
                <a:gd name="connsiteX8" fmla="*/ 72925 w 134162"/>
                <a:gd name="connsiteY8" fmla="*/ 6333 h 136749"/>
                <a:gd name="connsiteX9" fmla="*/ 58185 w 134162"/>
                <a:gd name="connsiteY9" fmla="*/ 124 h 136749"/>
                <a:gd name="connsiteX10" fmla="*/ 40341 w 134162"/>
                <a:gd name="connsiteY10" fmla="*/ 1676 h 136749"/>
                <a:gd name="connsiteX11" fmla="*/ 21722 w 134162"/>
                <a:gd name="connsiteY11" fmla="*/ 4781 h 136749"/>
                <a:gd name="connsiteX12" fmla="*/ 10085 w 134162"/>
                <a:gd name="connsiteY12" fmla="*/ 19528 h 136749"/>
                <a:gd name="connsiteX13" fmla="*/ 5431 w 134162"/>
                <a:gd name="connsiteY13" fmla="*/ 43588 h 136749"/>
                <a:gd name="connsiteX14" fmla="*/ 0 w 134162"/>
                <a:gd name="connsiteY14" fmla="*/ 43588 h 136749"/>
                <a:gd name="connsiteX15" fmla="*/ 21722 w 134162"/>
                <a:gd name="connsiteY15" fmla="*/ 66097 h 136749"/>
                <a:gd name="connsiteX16" fmla="*/ 38790 w 134162"/>
                <a:gd name="connsiteY16" fmla="*/ 76963 h 136749"/>
                <a:gd name="connsiteX17" fmla="*/ 55857 w 134162"/>
                <a:gd name="connsiteY17" fmla="*/ 85500 h 136749"/>
                <a:gd name="connsiteX18" fmla="*/ 84562 w 134162"/>
                <a:gd name="connsiteY18" fmla="*/ 100247 h 136749"/>
                <a:gd name="connsiteX19" fmla="*/ 72149 w 134162"/>
                <a:gd name="connsiteY19" fmla="*/ 121203 h 136749"/>
                <a:gd name="connsiteX20" fmla="*/ 66719 w 134162"/>
                <a:gd name="connsiteY20" fmla="*/ 131293 h 136749"/>
                <a:gd name="connsiteX21" fmla="*/ 81459 w 134162"/>
                <a:gd name="connsiteY21" fmla="*/ 134397 h 136749"/>
                <a:gd name="connsiteX22" fmla="*/ 96199 w 134162"/>
                <a:gd name="connsiteY22" fmla="*/ 135950 h 136749"/>
                <a:gd name="connsiteX23" fmla="*/ 110163 w 134162"/>
                <a:gd name="connsiteY23" fmla="*/ 132845 h 136749"/>
                <a:gd name="connsiteX24" fmla="*/ 122576 w 134162"/>
                <a:gd name="connsiteY24" fmla="*/ 126636 h 136749"/>
                <a:gd name="connsiteX25" fmla="*/ 130334 w 134162"/>
                <a:gd name="connsiteY25" fmla="*/ 103352 h 136749"/>
                <a:gd name="connsiteX26" fmla="*/ 131885 w 134162"/>
                <a:gd name="connsiteY26" fmla="*/ 74634 h 136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34162" h="136749">
                  <a:moveTo>
                    <a:pt x="131885" y="74634"/>
                  </a:moveTo>
                  <a:cubicBezTo>
                    <a:pt x="126455" y="71530"/>
                    <a:pt x="121024" y="77739"/>
                    <a:pt x="118697" y="77739"/>
                  </a:cubicBezTo>
                  <a:cubicBezTo>
                    <a:pt x="117145" y="77739"/>
                    <a:pt x="112490" y="65320"/>
                    <a:pt x="110939" y="60664"/>
                  </a:cubicBezTo>
                  <a:cubicBezTo>
                    <a:pt x="109387" y="55230"/>
                    <a:pt x="103957" y="45141"/>
                    <a:pt x="100078" y="47469"/>
                  </a:cubicBezTo>
                  <a:cubicBezTo>
                    <a:pt x="96199" y="49798"/>
                    <a:pt x="96975" y="46693"/>
                    <a:pt x="86889" y="45917"/>
                  </a:cubicBezTo>
                  <a:cubicBezTo>
                    <a:pt x="76028" y="45141"/>
                    <a:pt x="76804" y="43588"/>
                    <a:pt x="79131" y="33498"/>
                  </a:cubicBezTo>
                  <a:cubicBezTo>
                    <a:pt x="81459" y="23409"/>
                    <a:pt x="72149" y="16423"/>
                    <a:pt x="76028" y="14095"/>
                  </a:cubicBezTo>
                  <a:cubicBezTo>
                    <a:pt x="79131" y="12542"/>
                    <a:pt x="79131" y="10214"/>
                    <a:pt x="75252" y="5557"/>
                  </a:cubicBezTo>
                  <a:cubicBezTo>
                    <a:pt x="74477" y="6333"/>
                    <a:pt x="73701" y="6333"/>
                    <a:pt x="72925" y="6333"/>
                  </a:cubicBezTo>
                  <a:cubicBezTo>
                    <a:pt x="69046" y="6333"/>
                    <a:pt x="64391" y="124"/>
                    <a:pt x="58185" y="124"/>
                  </a:cubicBezTo>
                  <a:cubicBezTo>
                    <a:pt x="51978" y="124"/>
                    <a:pt x="44996" y="-652"/>
                    <a:pt x="40341" y="1676"/>
                  </a:cubicBezTo>
                  <a:cubicBezTo>
                    <a:pt x="35687" y="4005"/>
                    <a:pt x="27153" y="900"/>
                    <a:pt x="21722" y="4781"/>
                  </a:cubicBezTo>
                  <a:cubicBezTo>
                    <a:pt x="16292" y="8662"/>
                    <a:pt x="9310" y="16423"/>
                    <a:pt x="10085" y="19528"/>
                  </a:cubicBezTo>
                  <a:cubicBezTo>
                    <a:pt x="10861" y="22632"/>
                    <a:pt x="8534" y="42812"/>
                    <a:pt x="5431" y="43588"/>
                  </a:cubicBezTo>
                  <a:cubicBezTo>
                    <a:pt x="4655" y="43588"/>
                    <a:pt x="2327" y="43588"/>
                    <a:pt x="0" y="43588"/>
                  </a:cubicBezTo>
                  <a:cubicBezTo>
                    <a:pt x="3879" y="49798"/>
                    <a:pt x="14740" y="61440"/>
                    <a:pt x="21722" y="66097"/>
                  </a:cubicBezTo>
                  <a:cubicBezTo>
                    <a:pt x="30256" y="71530"/>
                    <a:pt x="29480" y="76186"/>
                    <a:pt x="38790" y="76963"/>
                  </a:cubicBezTo>
                  <a:cubicBezTo>
                    <a:pt x="48099" y="77739"/>
                    <a:pt x="52754" y="81620"/>
                    <a:pt x="55857" y="85500"/>
                  </a:cubicBezTo>
                  <a:cubicBezTo>
                    <a:pt x="58961" y="89381"/>
                    <a:pt x="83010" y="96366"/>
                    <a:pt x="84562" y="100247"/>
                  </a:cubicBezTo>
                  <a:cubicBezTo>
                    <a:pt x="86113" y="103352"/>
                    <a:pt x="72149" y="112665"/>
                    <a:pt x="72149" y="121203"/>
                  </a:cubicBezTo>
                  <a:cubicBezTo>
                    <a:pt x="72149" y="129741"/>
                    <a:pt x="66719" y="128964"/>
                    <a:pt x="66719" y="131293"/>
                  </a:cubicBezTo>
                  <a:cubicBezTo>
                    <a:pt x="66719" y="134397"/>
                    <a:pt x="77580" y="132069"/>
                    <a:pt x="81459" y="134397"/>
                  </a:cubicBezTo>
                  <a:cubicBezTo>
                    <a:pt x="85338" y="136726"/>
                    <a:pt x="91544" y="132845"/>
                    <a:pt x="96199" y="135950"/>
                  </a:cubicBezTo>
                  <a:cubicBezTo>
                    <a:pt x="100854" y="139054"/>
                    <a:pt x="106284" y="132069"/>
                    <a:pt x="110163" y="132845"/>
                  </a:cubicBezTo>
                  <a:cubicBezTo>
                    <a:pt x="114042" y="133621"/>
                    <a:pt x="117921" y="126636"/>
                    <a:pt x="122576" y="126636"/>
                  </a:cubicBezTo>
                  <a:cubicBezTo>
                    <a:pt x="127231" y="127412"/>
                    <a:pt x="131110" y="110337"/>
                    <a:pt x="130334" y="103352"/>
                  </a:cubicBezTo>
                  <a:cubicBezTo>
                    <a:pt x="129558" y="97142"/>
                    <a:pt x="138092" y="76963"/>
                    <a:pt x="131885" y="74634"/>
                  </a:cubicBezTo>
                  <a:close/>
                </a:path>
              </a:pathLst>
            </a:custGeom>
            <a:solidFill>
              <a:schemeClr val="accent2"/>
            </a:solid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22" name="Forma libre 21">
              <a:extLst>
                <a:ext uri="{FF2B5EF4-FFF2-40B4-BE49-F238E27FC236}">
                  <a16:creationId xmlns:a16="http://schemas.microsoft.com/office/drawing/2014/main" id="{170AB9A7-0FAD-989F-9E5D-41F746E97BDA}"/>
                </a:ext>
              </a:extLst>
            </p:cNvPr>
            <p:cNvSpPr/>
            <p:nvPr/>
          </p:nvSpPr>
          <p:spPr>
            <a:xfrm>
              <a:off x="2879917" y="3072772"/>
              <a:ext cx="220004" cy="311692"/>
            </a:xfrm>
            <a:custGeom>
              <a:avLst/>
              <a:gdLst>
                <a:gd name="connsiteX0" fmla="*/ 26377 w 184111"/>
                <a:gd name="connsiteY0" fmla="*/ 187883 h 260841"/>
                <a:gd name="connsiteX1" fmla="*/ 38014 w 184111"/>
                <a:gd name="connsiteY1" fmla="*/ 187883 h 260841"/>
                <a:gd name="connsiteX2" fmla="*/ 48875 w 184111"/>
                <a:gd name="connsiteY2" fmla="*/ 196421 h 260841"/>
                <a:gd name="connsiteX3" fmla="*/ 49651 w 184111"/>
                <a:gd name="connsiteY3" fmla="*/ 197197 h 260841"/>
                <a:gd name="connsiteX4" fmla="*/ 62839 w 184111"/>
                <a:gd name="connsiteY4" fmla="*/ 196421 h 260841"/>
                <a:gd name="connsiteX5" fmla="*/ 72149 w 184111"/>
                <a:gd name="connsiteY5" fmla="*/ 209615 h 260841"/>
                <a:gd name="connsiteX6" fmla="*/ 82234 w 184111"/>
                <a:gd name="connsiteY6" fmla="*/ 219705 h 260841"/>
                <a:gd name="connsiteX7" fmla="*/ 88441 w 184111"/>
                <a:gd name="connsiteY7" fmla="*/ 229795 h 260841"/>
                <a:gd name="connsiteX8" fmla="*/ 106284 w 184111"/>
                <a:gd name="connsiteY8" fmla="*/ 232124 h 260841"/>
                <a:gd name="connsiteX9" fmla="*/ 115594 w 184111"/>
                <a:gd name="connsiteY9" fmla="*/ 231348 h 260841"/>
                <a:gd name="connsiteX10" fmla="*/ 125679 w 184111"/>
                <a:gd name="connsiteY10" fmla="*/ 230571 h 260841"/>
                <a:gd name="connsiteX11" fmla="*/ 137316 w 184111"/>
                <a:gd name="connsiteY11" fmla="*/ 239885 h 260841"/>
                <a:gd name="connsiteX12" fmla="*/ 129558 w 184111"/>
                <a:gd name="connsiteY12" fmla="*/ 253080 h 260841"/>
                <a:gd name="connsiteX13" fmla="*/ 138868 w 184111"/>
                <a:gd name="connsiteY13" fmla="*/ 260841 h 260841"/>
                <a:gd name="connsiteX14" fmla="*/ 139643 w 184111"/>
                <a:gd name="connsiteY14" fmla="*/ 260841 h 260841"/>
                <a:gd name="connsiteX15" fmla="*/ 145850 w 184111"/>
                <a:gd name="connsiteY15" fmla="*/ 239885 h 260841"/>
                <a:gd name="connsiteX16" fmla="*/ 148953 w 184111"/>
                <a:gd name="connsiteY16" fmla="*/ 218929 h 260841"/>
                <a:gd name="connsiteX17" fmla="*/ 138868 w 184111"/>
                <a:gd name="connsiteY17" fmla="*/ 193316 h 260841"/>
                <a:gd name="connsiteX18" fmla="*/ 149729 w 184111"/>
                <a:gd name="connsiteY18" fmla="*/ 184779 h 260841"/>
                <a:gd name="connsiteX19" fmla="*/ 146625 w 184111"/>
                <a:gd name="connsiteY19" fmla="*/ 178570 h 260841"/>
                <a:gd name="connsiteX20" fmla="*/ 142746 w 184111"/>
                <a:gd name="connsiteY20" fmla="*/ 170032 h 260841"/>
                <a:gd name="connsiteX21" fmla="*/ 166020 w 184111"/>
                <a:gd name="connsiteY21" fmla="*/ 168480 h 260841"/>
                <a:gd name="connsiteX22" fmla="*/ 183864 w 184111"/>
                <a:gd name="connsiteY22" fmla="*/ 163047 h 260841"/>
                <a:gd name="connsiteX23" fmla="*/ 180761 w 184111"/>
                <a:gd name="connsiteY23" fmla="*/ 155285 h 260841"/>
                <a:gd name="connsiteX24" fmla="*/ 181536 w 184111"/>
                <a:gd name="connsiteY24" fmla="*/ 143643 h 260841"/>
                <a:gd name="connsiteX25" fmla="*/ 175330 w 184111"/>
                <a:gd name="connsiteY25" fmla="*/ 132001 h 260841"/>
                <a:gd name="connsiteX26" fmla="*/ 179209 w 184111"/>
                <a:gd name="connsiteY26" fmla="*/ 103283 h 260841"/>
                <a:gd name="connsiteX27" fmla="*/ 160590 w 184111"/>
                <a:gd name="connsiteY27" fmla="*/ 98626 h 260841"/>
                <a:gd name="connsiteX28" fmla="*/ 138868 w 184111"/>
                <a:gd name="connsiteY28" fmla="*/ 89313 h 260841"/>
                <a:gd name="connsiteX29" fmla="*/ 112490 w 184111"/>
                <a:gd name="connsiteY29" fmla="*/ 86984 h 260841"/>
                <a:gd name="connsiteX30" fmla="*/ 102405 w 184111"/>
                <a:gd name="connsiteY30" fmla="*/ 66028 h 260841"/>
                <a:gd name="connsiteX31" fmla="*/ 95423 w 184111"/>
                <a:gd name="connsiteY31" fmla="*/ 55938 h 260841"/>
                <a:gd name="connsiteX32" fmla="*/ 88441 w 184111"/>
                <a:gd name="connsiteY32" fmla="*/ 52834 h 260841"/>
                <a:gd name="connsiteX33" fmla="*/ 90768 w 184111"/>
                <a:gd name="connsiteY33" fmla="*/ 45849 h 260841"/>
                <a:gd name="connsiteX34" fmla="*/ 93096 w 184111"/>
                <a:gd name="connsiteY34" fmla="*/ 34206 h 260841"/>
                <a:gd name="connsiteX35" fmla="*/ 107060 w 184111"/>
                <a:gd name="connsiteY35" fmla="*/ 16355 h 260841"/>
                <a:gd name="connsiteX36" fmla="*/ 111715 w 184111"/>
                <a:gd name="connsiteY36" fmla="*/ 13250 h 260841"/>
                <a:gd name="connsiteX37" fmla="*/ 115594 w 184111"/>
                <a:gd name="connsiteY37" fmla="*/ 10146 h 260841"/>
                <a:gd name="connsiteX38" fmla="*/ 119473 w 184111"/>
                <a:gd name="connsiteY38" fmla="*/ 832 h 260841"/>
                <a:gd name="connsiteX39" fmla="*/ 101629 w 184111"/>
                <a:gd name="connsiteY39" fmla="*/ 9370 h 260841"/>
                <a:gd name="connsiteX40" fmla="*/ 88441 w 184111"/>
                <a:gd name="connsiteY40" fmla="*/ 17131 h 260841"/>
                <a:gd name="connsiteX41" fmla="*/ 74476 w 184111"/>
                <a:gd name="connsiteY41" fmla="*/ 21788 h 260841"/>
                <a:gd name="connsiteX42" fmla="*/ 67494 w 184111"/>
                <a:gd name="connsiteY42" fmla="*/ 21012 h 260841"/>
                <a:gd name="connsiteX43" fmla="*/ 52754 w 184111"/>
                <a:gd name="connsiteY43" fmla="*/ 34206 h 260841"/>
                <a:gd name="connsiteX44" fmla="*/ 47324 w 184111"/>
                <a:gd name="connsiteY44" fmla="*/ 48953 h 260841"/>
                <a:gd name="connsiteX45" fmla="*/ 31808 w 184111"/>
                <a:gd name="connsiteY45" fmla="*/ 66805 h 260841"/>
                <a:gd name="connsiteX46" fmla="*/ 28704 w 184111"/>
                <a:gd name="connsiteY46" fmla="*/ 67581 h 260841"/>
                <a:gd name="connsiteX47" fmla="*/ 26377 w 184111"/>
                <a:gd name="connsiteY47" fmla="*/ 72238 h 260841"/>
                <a:gd name="connsiteX48" fmla="*/ 15516 w 184111"/>
                <a:gd name="connsiteY48" fmla="*/ 82327 h 260841"/>
                <a:gd name="connsiteX49" fmla="*/ 20171 w 184111"/>
                <a:gd name="connsiteY49" fmla="*/ 86984 h 260841"/>
                <a:gd name="connsiteX50" fmla="*/ 23274 w 184111"/>
                <a:gd name="connsiteY50" fmla="*/ 99403 h 260841"/>
                <a:gd name="connsiteX51" fmla="*/ 23274 w 184111"/>
                <a:gd name="connsiteY51" fmla="*/ 107940 h 260841"/>
                <a:gd name="connsiteX52" fmla="*/ 26377 w 184111"/>
                <a:gd name="connsiteY52" fmla="*/ 132001 h 260841"/>
                <a:gd name="connsiteX53" fmla="*/ 23274 w 184111"/>
                <a:gd name="connsiteY53" fmla="*/ 145195 h 260841"/>
                <a:gd name="connsiteX54" fmla="*/ 10861 w 184111"/>
                <a:gd name="connsiteY54" fmla="*/ 155285 h 260841"/>
                <a:gd name="connsiteX55" fmla="*/ 3103 w 184111"/>
                <a:gd name="connsiteY55" fmla="*/ 165375 h 260841"/>
                <a:gd name="connsiteX56" fmla="*/ 0 w 184111"/>
                <a:gd name="connsiteY56" fmla="*/ 171584 h 260841"/>
                <a:gd name="connsiteX57" fmla="*/ 19395 w 184111"/>
                <a:gd name="connsiteY57" fmla="*/ 182450 h 260841"/>
                <a:gd name="connsiteX58" fmla="*/ 26377 w 184111"/>
                <a:gd name="connsiteY58" fmla="*/ 187883 h 260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84111" h="260841">
                  <a:moveTo>
                    <a:pt x="26377" y="187883"/>
                  </a:moveTo>
                  <a:cubicBezTo>
                    <a:pt x="31032" y="190212"/>
                    <a:pt x="36462" y="189436"/>
                    <a:pt x="38014" y="187883"/>
                  </a:cubicBezTo>
                  <a:cubicBezTo>
                    <a:pt x="39566" y="186331"/>
                    <a:pt x="43445" y="190212"/>
                    <a:pt x="48875" y="196421"/>
                  </a:cubicBezTo>
                  <a:cubicBezTo>
                    <a:pt x="48875" y="196421"/>
                    <a:pt x="49651" y="197197"/>
                    <a:pt x="49651" y="197197"/>
                  </a:cubicBezTo>
                  <a:cubicBezTo>
                    <a:pt x="54306" y="196421"/>
                    <a:pt x="60512" y="194869"/>
                    <a:pt x="62839" y="196421"/>
                  </a:cubicBezTo>
                  <a:cubicBezTo>
                    <a:pt x="67494" y="199526"/>
                    <a:pt x="65943" y="208839"/>
                    <a:pt x="72149" y="209615"/>
                  </a:cubicBezTo>
                  <a:cubicBezTo>
                    <a:pt x="78355" y="210392"/>
                    <a:pt x="82234" y="215825"/>
                    <a:pt x="82234" y="219705"/>
                  </a:cubicBezTo>
                  <a:cubicBezTo>
                    <a:pt x="81459" y="222810"/>
                    <a:pt x="88441" y="224362"/>
                    <a:pt x="88441" y="229795"/>
                  </a:cubicBezTo>
                  <a:cubicBezTo>
                    <a:pt x="87665" y="234452"/>
                    <a:pt x="103957" y="233676"/>
                    <a:pt x="106284" y="232124"/>
                  </a:cubicBezTo>
                  <a:cubicBezTo>
                    <a:pt x="108611" y="230571"/>
                    <a:pt x="112490" y="229795"/>
                    <a:pt x="115594" y="231348"/>
                  </a:cubicBezTo>
                  <a:cubicBezTo>
                    <a:pt x="118697" y="232900"/>
                    <a:pt x="123352" y="229795"/>
                    <a:pt x="125679" y="230571"/>
                  </a:cubicBezTo>
                  <a:cubicBezTo>
                    <a:pt x="128782" y="231348"/>
                    <a:pt x="138868" y="236004"/>
                    <a:pt x="137316" y="239885"/>
                  </a:cubicBezTo>
                  <a:cubicBezTo>
                    <a:pt x="134989" y="243766"/>
                    <a:pt x="127231" y="249975"/>
                    <a:pt x="129558" y="253080"/>
                  </a:cubicBezTo>
                  <a:cubicBezTo>
                    <a:pt x="131110" y="255408"/>
                    <a:pt x="136540" y="256960"/>
                    <a:pt x="138868" y="260841"/>
                  </a:cubicBezTo>
                  <a:cubicBezTo>
                    <a:pt x="138868" y="260841"/>
                    <a:pt x="139643" y="260841"/>
                    <a:pt x="139643" y="260841"/>
                  </a:cubicBezTo>
                  <a:cubicBezTo>
                    <a:pt x="143522" y="260065"/>
                    <a:pt x="145850" y="244542"/>
                    <a:pt x="145850" y="239885"/>
                  </a:cubicBezTo>
                  <a:cubicBezTo>
                    <a:pt x="145850" y="235228"/>
                    <a:pt x="147401" y="223586"/>
                    <a:pt x="148953" y="218929"/>
                  </a:cubicBezTo>
                  <a:cubicBezTo>
                    <a:pt x="151280" y="209615"/>
                    <a:pt x="138868" y="203406"/>
                    <a:pt x="138868" y="193316"/>
                  </a:cubicBezTo>
                  <a:cubicBezTo>
                    <a:pt x="138868" y="183227"/>
                    <a:pt x="143522" y="188660"/>
                    <a:pt x="149729" y="184779"/>
                  </a:cubicBezTo>
                  <a:cubicBezTo>
                    <a:pt x="155159" y="180898"/>
                    <a:pt x="149729" y="179346"/>
                    <a:pt x="146625" y="178570"/>
                  </a:cubicBezTo>
                  <a:cubicBezTo>
                    <a:pt x="143522" y="177793"/>
                    <a:pt x="141971" y="173137"/>
                    <a:pt x="142746" y="170032"/>
                  </a:cubicBezTo>
                  <a:cubicBezTo>
                    <a:pt x="143522" y="166927"/>
                    <a:pt x="160590" y="168480"/>
                    <a:pt x="166020" y="168480"/>
                  </a:cubicBezTo>
                  <a:cubicBezTo>
                    <a:pt x="171451" y="168480"/>
                    <a:pt x="183088" y="163823"/>
                    <a:pt x="183864" y="163047"/>
                  </a:cubicBezTo>
                  <a:cubicBezTo>
                    <a:pt x="183864" y="162270"/>
                    <a:pt x="185415" y="158390"/>
                    <a:pt x="180761" y="155285"/>
                  </a:cubicBezTo>
                  <a:cubicBezTo>
                    <a:pt x="176882" y="152181"/>
                    <a:pt x="178433" y="147524"/>
                    <a:pt x="181536" y="143643"/>
                  </a:cubicBezTo>
                  <a:cubicBezTo>
                    <a:pt x="184640" y="139762"/>
                    <a:pt x="179209" y="135882"/>
                    <a:pt x="175330" y="132001"/>
                  </a:cubicBezTo>
                  <a:cubicBezTo>
                    <a:pt x="171451" y="127344"/>
                    <a:pt x="174554" y="111045"/>
                    <a:pt x="179209" y="103283"/>
                  </a:cubicBezTo>
                  <a:cubicBezTo>
                    <a:pt x="183864" y="95522"/>
                    <a:pt x="169899" y="97074"/>
                    <a:pt x="160590" y="98626"/>
                  </a:cubicBezTo>
                  <a:cubicBezTo>
                    <a:pt x="152056" y="99403"/>
                    <a:pt x="144298" y="96298"/>
                    <a:pt x="138868" y="89313"/>
                  </a:cubicBezTo>
                  <a:cubicBezTo>
                    <a:pt x="133437" y="82327"/>
                    <a:pt x="125679" y="86984"/>
                    <a:pt x="112490" y="86984"/>
                  </a:cubicBezTo>
                  <a:cubicBezTo>
                    <a:pt x="99302" y="86984"/>
                    <a:pt x="101629" y="72238"/>
                    <a:pt x="102405" y="66028"/>
                  </a:cubicBezTo>
                  <a:cubicBezTo>
                    <a:pt x="103181" y="60595"/>
                    <a:pt x="95423" y="59819"/>
                    <a:pt x="95423" y="55938"/>
                  </a:cubicBezTo>
                  <a:cubicBezTo>
                    <a:pt x="95423" y="52058"/>
                    <a:pt x="91544" y="52058"/>
                    <a:pt x="88441" y="52834"/>
                  </a:cubicBezTo>
                  <a:cubicBezTo>
                    <a:pt x="85338" y="52834"/>
                    <a:pt x="88441" y="48953"/>
                    <a:pt x="90768" y="45849"/>
                  </a:cubicBezTo>
                  <a:cubicBezTo>
                    <a:pt x="93096" y="42744"/>
                    <a:pt x="93096" y="40416"/>
                    <a:pt x="93096" y="34206"/>
                  </a:cubicBezTo>
                  <a:cubicBezTo>
                    <a:pt x="93096" y="27997"/>
                    <a:pt x="102405" y="22564"/>
                    <a:pt x="107060" y="16355"/>
                  </a:cubicBezTo>
                  <a:cubicBezTo>
                    <a:pt x="107836" y="14803"/>
                    <a:pt x="110163" y="14027"/>
                    <a:pt x="111715" y="13250"/>
                  </a:cubicBezTo>
                  <a:cubicBezTo>
                    <a:pt x="112490" y="11698"/>
                    <a:pt x="113266" y="10922"/>
                    <a:pt x="115594" y="10146"/>
                  </a:cubicBezTo>
                  <a:cubicBezTo>
                    <a:pt x="122576" y="8594"/>
                    <a:pt x="125679" y="3937"/>
                    <a:pt x="119473" y="832"/>
                  </a:cubicBezTo>
                  <a:cubicBezTo>
                    <a:pt x="113266" y="-3049"/>
                    <a:pt x="109387" y="7817"/>
                    <a:pt x="101629" y="9370"/>
                  </a:cubicBezTo>
                  <a:cubicBezTo>
                    <a:pt x="94647" y="10146"/>
                    <a:pt x="93096" y="14803"/>
                    <a:pt x="88441" y="17131"/>
                  </a:cubicBezTo>
                  <a:cubicBezTo>
                    <a:pt x="83786" y="19460"/>
                    <a:pt x="74476" y="17131"/>
                    <a:pt x="74476" y="21788"/>
                  </a:cubicBezTo>
                  <a:cubicBezTo>
                    <a:pt x="74476" y="26445"/>
                    <a:pt x="71373" y="21788"/>
                    <a:pt x="67494" y="21012"/>
                  </a:cubicBezTo>
                  <a:cubicBezTo>
                    <a:pt x="63615" y="20236"/>
                    <a:pt x="52754" y="29550"/>
                    <a:pt x="52754" y="34206"/>
                  </a:cubicBezTo>
                  <a:cubicBezTo>
                    <a:pt x="52754" y="39639"/>
                    <a:pt x="55081" y="44296"/>
                    <a:pt x="47324" y="48953"/>
                  </a:cubicBezTo>
                  <a:cubicBezTo>
                    <a:pt x="39566" y="53610"/>
                    <a:pt x="34911" y="62924"/>
                    <a:pt x="31808" y="66805"/>
                  </a:cubicBezTo>
                  <a:cubicBezTo>
                    <a:pt x="31032" y="68357"/>
                    <a:pt x="29480" y="68357"/>
                    <a:pt x="28704" y="67581"/>
                  </a:cubicBezTo>
                  <a:cubicBezTo>
                    <a:pt x="27929" y="69909"/>
                    <a:pt x="27929" y="71461"/>
                    <a:pt x="26377" y="72238"/>
                  </a:cubicBezTo>
                  <a:cubicBezTo>
                    <a:pt x="24825" y="73790"/>
                    <a:pt x="20171" y="78447"/>
                    <a:pt x="15516" y="82327"/>
                  </a:cubicBezTo>
                  <a:cubicBezTo>
                    <a:pt x="17843" y="83880"/>
                    <a:pt x="19395" y="86208"/>
                    <a:pt x="20171" y="86984"/>
                  </a:cubicBezTo>
                  <a:cubicBezTo>
                    <a:pt x="24825" y="92417"/>
                    <a:pt x="21722" y="96298"/>
                    <a:pt x="23274" y="99403"/>
                  </a:cubicBezTo>
                  <a:cubicBezTo>
                    <a:pt x="24825" y="102507"/>
                    <a:pt x="26377" y="106388"/>
                    <a:pt x="23274" y="107940"/>
                  </a:cubicBezTo>
                  <a:cubicBezTo>
                    <a:pt x="20171" y="109493"/>
                    <a:pt x="23274" y="128896"/>
                    <a:pt x="26377" y="132001"/>
                  </a:cubicBezTo>
                  <a:cubicBezTo>
                    <a:pt x="29480" y="135105"/>
                    <a:pt x="26377" y="138210"/>
                    <a:pt x="23274" y="145195"/>
                  </a:cubicBezTo>
                  <a:cubicBezTo>
                    <a:pt x="20171" y="152181"/>
                    <a:pt x="17067" y="155285"/>
                    <a:pt x="10861" y="155285"/>
                  </a:cubicBezTo>
                  <a:cubicBezTo>
                    <a:pt x="4655" y="155285"/>
                    <a:pt x="4655" y="165375"/>
                    <a:pt x="3103" y="165375"/>
                  </a:cubicBezTo>
                  <a:cubicBezTo>
                    <a:pt x="1552" y="165375"/>
                    <a:pt x="0" y="169256"/>
                    <a:pt x="0" y="171584"/>
                  </a:cubicBezTo>
                  <a:cubicBezTo>
                    <a:pt x="5431" y="176241"/>
                    <a:pt x="16292" y="182450"/>
                    <a:pt x="19395" y="182450"/>
                  </a:cubicBezTo>
                  <a:cubicBezTo>
                    <a:pt x="20171" y="180898"/>
                    <a:pt x="22498" y="185555"/>
                    <a:pt x="26377" y="187883"/>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25" name="Forma libre 24">
              <a:extLst>
                <a:ext uri="{FF2B5EF4-FFF2-40B4-BE49-F238E27FC236}">
                  <a16:creationId xmlns:a16="http://schemas.microsoft.com/office/drawing/2014/main" id="{36D25BE5-F1A9-159B-038A-C880F753F7E0}"/>
                </a:ext>
              </a:extLst>
            </p:cNvPr>
            <p:cNvSpPr/>
            <p:nvPr/>
          </p:nvSpPr>
          <p:spPr>
            <a:xfrm>
              <a:off x="3054144" y="3489310"/>
              <a:ext cx="226968" cy="253062"/>
            </a:xfrm>
            <a:custGeom>
              <a:avLst/>
              <a:gdLst>
                <a:gd name="connsiteX0" fmla="*/ 189294 w 189939"/>
                <a:gd name="connsiteY0" fmla="*/ 128028 h 211776"/>
                <a:gd name="connsiteX1" fmla="*/ 179985 w 189939"/>
                <a:gd name="connsiteY1" fmla="*/ 112505 h 211776"/>
                <a:gd name="connsiteX2" fmla="*/ 166796 w 189939"/>
                <a:gd name="connsiteY2" fmla="*/ 104743 h 211776"/>
                <a:gd name="connsiteX3" fmla="*/ 149729 w 189939"/>
                <a:gd name="connsiteY3" fmla="*/ 96982 h 211776"/>
                <a:gd name="connsiteX4" fmla="*/ 148177 w 189939"/>
                <a:gd name="connsiteY4" fmla="*/ 83787 h 211776"/>
                <a:gd name="connsiteX5" fmla="*/ 145850 w 189939"/>
                <a:gd name="connsiteY5" fmla="*/ 72145 h 211776"/>
                <a:gd name="connsiteX6" fmla="*/ 139643 w 189939"/>
                <a:gd name="connsiteY6" fmla="*/ 61279 h 211776"/>
                <a:gd name="connsiteX7" fmla="*/ 122576 w 189939"/>
                <a:gd name="connsiteY7" fmla="*/ 57398 h 211776"/>
                <a:gd name="connsiteX8" fmla="*/ 109387 w 189939"/>
                <a:gd name="connsiteY8" fmla="*/ 51189 h 211776"/>
                <a:gd name="connsiteX9" fmla="*/ 103181 w 189939"/>
                <a:gd name="connsiteY9" fmla="*/ 45756 h 211776"/>
                <a:gd name="connsiteX10" fmla="*/ 92320 w 189939"/>
                <a:gd name="connsiteY10" fmla="*/ 43428 h 211776"/>
                <a:gd name="connsiteX11" fmla="*/ 73701 w 189939"/>
                <a:gd name="connsiteY11" fmla="*/ 32562 h 211776"/>
                <a:gd name="connsiteX12" fmla="*/ 68270 w 189939"/>
                <a:gd name="connsiteY12" fmla="*/ 2292 h 211776"/>
                <a:gd name="connsiteX13" fmla="*/ 53530 w 189939"/>
                <a:gd name="connsiteY13" fmla="*/ 1516 h 211776"/>
                <a:gd name="connsiteX14" fmla="*/ 34911 w 189939"/>
                <a:gd name="connsiteY14" fmla="*/ 10054 h 211776"/>
                <a:gd name="connsiteX15" fmla="*/ 21722 w 189939"/>
                <a:gd name="connsiteY15" fmla="*/ 17039 h 211776"/>
                <a:gd name="connsiteX16" fmla="*/ 8534 w 189939"/>
                <a:gd name="connsiteY16" fmla="*/ 20143 h 211776"/>
                <a:gd name="connsiteX17" fmla="*/ 3103 w 189939"/>
                <a:gd name="connsiteY17" fmla="*/ 18591 h 211776"/>
                <a:gd name="connsiteX18" fmla="*/ 13964 w 189939"/>
                <a:gd name="connsiteY18" fmla="*/ 40323 h 211776"/>
                <a:gd name="connsiteX19" fmla="*/ 10085 w 189939"/>
                <a:gd name="connsiteY19" fmla="*/ 48861 h 211776"/>
                <a:gd name="connsiteX20" fmla="*/ 11637 w 189939"/>
                <a:gd name="connsiteY20" fmla="*/ 71369 h 211776"/>
                <a:gd name="connsiteX21" fmla="*/ 7758 w 189939"/>
                <a:gd name="connsiteY21" fmla="*/ 84563 h 211776"/>
                <a:gd name="connsiteX22" fmla="*/ 3879 w 189939"/>
                <a:gd name="connsiteY22" fmla="*/ 97758 h 211776"/>
                <a:gd name="connsiteX23" fmla="*/ 10085 w 189939"/>
                <a:gd name="connsiteY23" fmla="*/ 104743 h 211776"/>
                <a:gd name="connsiteX24" fmla="*/ 1552 w 189939"/>
                <a:gd name="connsiteY24" fmla="*/ 117162 h 211776"/>
                <a:gd name="connsiteX25" fmla="*/ 0 w 189939"/>
                <a:gd name="connsiteY25" fmla="*/ 123371 h 211776"/>
                <a:gd name="connsiteX26" fmla="*/ 6206 w 189939"/>
                <a:gd name="connsiteY26" fmla="*/ 131132 h 211776"/>
                <a:gd name="connsiteX27" fmla="*/ 10085 w 189939"/>
                <a:gd name="connsiteY27" fmla="*/ 147431 h 211776"/>
                <a:gd name="connsiteX28" fmla="*/ 16292 w 189939"/>
                <a:gd name="connsiteY28" fmla="*/ 155969 h 211776"/>
                <a:gd name="connsiteX29" fmla="*/ 13189 w 189939"/>
                <a:gd name="connsiteY29" fmla="*/ 166835 h 211776"/>
                <a:gd name="connsiteX30" fmla="*/ 18619 w 189939"/>
                <a:gd name="connsiteY30" fmla="*/ 180030 h 211776"/>
                <a:gd name="connsiteX31" fmla="*/ 24050 w 189939"/>
                <a:gd name="connsiteY31" fmla="*/ 194000 h 211776"/>
                <a:gd name="connsiteX32" fmla="*/ 27929 w 189939"/>
                <a:gd name="connsiteY32" fmla="*/ 211075 h 211776"/>
                <a:gd name="connsiteX33" fmla="*/ 48875 w 189939"/>
                <a:gd name="connsiteY33" fmla="*/ 198657 h 211776"/>
                <a:gd name="connsiteX34" fmla="*/ 62840 w 189939"/>
                <a:gd name="connsiteY34" fmla="*/ 197881 h 211776"/>
                <a:gd name="connsiteX35" fmla="*/ 80683 w 189939"/>
                <a:gd name="connsiteY35" fmla="*/ 205642 h 211776"/>
                <a:gd name="connsiteX36" fmla="*/ 89992 w 189939"/>
                <a:gd name="connsiteY36" fmla="*/ 196329 h 211776"/>
                <a:gd name="connsiteX37" fmla="*/ 110939 w 189939"/>
                <a:gd name="connsiteY37" fmla="*/ 196329 h 211776"/>
                <a:gd name="connsiteX38" fmla="*/ 115594 w 189939"/>
                <a:gd name="connsiteY38" fmla="*/ 172268 h 211776"/>
                <a:gd name="connsiteX39" fmla="*/ 127231 w 189939"/>
                <a:gd name="connsiteY39" fmla="*/ 157521 h 211776"/>
                <a:gd name="connsiteX40" fmla="*/ 145850 w 189939"/>
                <a:gd name="connsiteY40" fmla="*/ 154417 h 211776"/>
                <a:gd name="connsiteX41" fmla="*/ 163693 w 189939"/>
                <a:gd name="connsiteY41" fmla="*/ 152864 h 211776"/>
                <a:gd name="connsiteX42" fmla="*/ 178433 w 189939"/>
                <a:gd name="connsiteY42" fmla="*/ 159074 h 211776"/>
                <a:gd name="connsiteX43" fmla="*/ 186191 w 189939"/>
                <a:gd name="connsiteY43" fmla="*/ 147431 h 211776"/>
                <a:gd name="connsiteX44" fmla="*/ 189294 w 189939"/>
                <a:gd name="connsiteY44" fmla="*/ 128028 h 211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9939" h="211776">
                  <a:moveTo>
                    <a:pt x="189294" y="128028"/>
                  </a:moveTo>
                  <a:cubicBezTo>
                    <a:pt x="186967" y="121042"/>
                    <a:pt x="179985" y="120266"/>
                    <a:pt x="179985" y="112505"/>
                  </a:cubicBezTo>
                  <a:cubicBezTo>
                    <a:pt x="179985" y="104743"/>
                    <a:pt x="176882" y="103967"/>
                    <a:pt x="166796" y="104743"/>
                  </a:cubicBezTo>
                  <a:cubicBezTo>
                    <a:pt x="156711" y="105519"/>
                    <a:pt x="150505" y="103191"/>
                    <a:pt x="149729" y="96982"/>
                  </a:cubicBezTo>
                  <a:cubicBezTo>
                    <a:pt x="148953" y="90773"/>
                    <a:pt x="143522" y="86116"/>
                    <a:pt x="148177" y="83787"/>
                  </a:cubicBezTo>
                  <a:cubicBezTo>
                    <a:pt x="152832" y="81459"/>
                    <a:pt x="145074" y="77578"/>
                    <a:pt x="145850" y="72145"/>
                  </a:cubicBezTo>
                  <a:cubicBezTo>
                    <a:pt x="146626" y="66712"/>
                    <a:pt x="142747" y="64384"/>
                    <a:pt x="139643" y="61279"/>
                  </a:cubicBezTo>
                  <a:cubicBezTo>
                    <a:pt x="136540" y="58174"/>
                    <a:pt x="122576" y="62831"/>
                    <a:pt x="122576" y="57398"/>
                  </a:cubicBezTo>
                  <a:cubicBezTo>
                    <a:pt x="122576" y="51965"/>
                    <a:pt x="114042" y="51189"/>
                    <a:pt x="109387" y="51189"/>
                  </a:cubicBezTo>
                  <a:cubicBezTo>
                    <a:pt x="104733" y="51189"/>
                    <a:pt x="107836" y="44980"/>
                    <a:pt x="103181" y="45756"/>
                  </a:cubicBezTo>
                  <a:cubicBezTo>
                    <a:pt x="97750" y="46532"/>
                    <a:pt x="99302" y="42652"/>
                    <a:pt x="92320" y="43428"/>
                  </a:cubicBezTo>
                  <a:cubicBezTo>
                    <a:pt x="85338" y="44204"/>
                    <a:pt x="81459" y="41099"/>
                    <a:pt x="73701" y="32562"/>
                  </a:cubicBezTo>
                  <a:cubicBezTo>
                    <a:pt x="65943" y="24024"/>
                    <a:pt x="67494" y="6949"/>
                    <a:pt x="68270" y="2292"/>
                  </a:cubicBezTo>
                  <a:cubicBezTo>
                    <a:pt x="69822" y="-2365"/>
                    <a:pt x="59736" y="1516"/>
                    <a:pt x="53530" y="1516"/>
                  </a:cubicBezTo>
                  <a:cubicBezTo>
                    <a:pt x="47324" y="1516"/>
                    <a:pt x="41893" y="6173"/>
                    <a:pt x="34911" y="10054"/>
                  </a:cubicBezTo>
                  <a:cubicBezTo>
                    <a:pt x="28705" y="13934"/>
                    <a:pt x="24826" y="13934"/>
                    <a:pt x="21722" y="17039"/>
                  </a:cubicBezTo>
                  <a:cubicBezTo>
                    <a:pt x="18619" y="20143"/>
                    <a:pt x="13189" y="22472"/>
                    <a:pt x="8534" y="20143"/>
                  </a:cubicBezTo>
                  <a:cubicBezTo>
                    <a:pt x="6982" y="19367"/>
                    <a:pt x="5431" y="19367"/>
                    <a:pt x="3103" y="18591"/>
                  </a:cubicBezTo>
                  <a:cubicBezTo>
                    <a:pt x="6206" y="25576"/>
                    <a:pt x="12413" y="36442"/>
                    <a:pt x="13964" y="40323"/>
                  </a:cubicBezTo>
                  <a:cubicBezTo>
                    <a:pt x="15516" y="45756"/>
                    <a:pt x="11637" y="46532"/>
                    <a:pt x="10085" y="48861"/>
                  </a:cubicBezTo>
                  <a:cubicBezTo>
                    <a:pt x="8534" y="50413"/>
                    <a:pt x="10861" y="67488"/>
                    <a:pt x="11637" y="71369"/>
                  </a:cubicBezTo>
                  <a:cubicBezTo>
                    <a:pt x="12413" y="75250"/>
                    <a:pt x="5431" y="82235"/>
                    <a:pt x="7758" y="84563"/>
                  </a:cubicBezTo>
                  <a:cubicBezTo>
                    <a:pt x="10861" y="86892"/>
                    <a:pt x="3879" y="93877"/>
                    <a:pt x="3879" y="97758"/>
                  </a:cubicBezTo>
                  <a:cubicBezTo>
                    <a:pt x="3879" y="101639"/>
                    <a:pt x="10085" y="101639"/>
                    <a:pt x="10085" y="104743"/>
                  </a:cubicBezTo>
                  <a:cubicBezTo>
                    <a:pt x="10085" y="107848"/>
                    <a:pt x="4655" y="115609"/>
                    <a:pt x="1552" y="117162"/>
                  </a:cubicBezTo>
                  <a:cubicBezTo>
                    <a:pt x="0" y="117938"/>
                    <a:pt x="0" y="121042"/>
                    <a:pt x="0" y="123371"/>
                  </a:cubicBezTo>
                  <a:cubicBezTo>
                    <a:pt x="776" y="123371"/>
                    <a:pt x="1552" y="127251"/>
                    <a:pt x="6206" y="131132"/>
                  </a:cubicBezTo>
                  <a:cubicBezTo>
                    <a:pt x="11637" y="135013"/>
                    <a:pt x="5431" y="141998"/>
                    <a:pt x="10085" y="147431"/>
                  </a:cubicBezTo>
                  <a:cubicBezTo>
                    <a:pt x="14740" y="152864"/>
                    <a:pt x="19395" y="153641"/>
                    <a:pt x="16292" y="155969"/>
                  </a:cubicBezTo>
                  <a:cubicBezTo>
                    <a:pt x="13189" y="159074"/>
                    <a:pt x="17068" y="164507"/>
                    <a:pt x="13189" y="166835"/>
                  </a:cubicBezTo>
                  <a:cubicBezTo>
                    <a:pt x="9310" y="169940"/>
                    <a:pt x="14740" y="177701"/>
                    <a:pt x="18619" y="180030"/>
                  </a:cubicBezTo>
                  <a:cubicBezTo>
                    <a:pt x="22498" y="181582"/>
                    <a:pt x="20171" y="190119"/>
                    <a:pt x="24050" y="194000"/>
                  </a:cubicBezTo>
                  <a:cubicBezTo>
                    <a:pt x="27929" y="197881"/>
                    <a:pt x="26377" y="207971"/>
                    <a:pt x="27929" y="211075"/>
                  </a:cubicBezTo>
                  <a:cubicBezTo>
                    <a:pt x="29480" y="214180"/>
                    <a:pt x="41893" y="206418"/>
                    <a:pt x="48875" y="198657"/>
                  </a:cubicBezTo>
                  <a:cubicBezTo>
                    <a:pt x="56633" y="190896"/>
                    <a:pt x="55857" y="197105"/>
                    <a:pt x="62840" y="197881"/>
                  </a:cubicBezTo>
                  <a:cubicBezTo>
                    <a:pt x="69822" y="198657"/>
                    <a:pt x="77580" y="198657"/>
                    <a:pt x="80683" y="205642"/>
                  </a:cubicBezTo>
                  <a:cubicBezTo>
                    <a:pt x="83786" y="211852"/>
                    <a:pt x="87665" y="199433"/>
                    <a:pt x="89992" y="196329"/>
                  </a:cubicBezTo>
                  <a:cubicBezTo>
                    <a:pt x="92320" y="193224"/>
                    <a:pt x="107836" y="197105"/>
                    <a:pt x="110939" y="196329"/>
                  </a:cubicBezTo>
                  <a:cubicBezTo>
                    <a:pt x="114042" y="195552"/>
                    <a:pt x="116369" y="175373"/>
                    <a:pt x="115594" y="172268"/>
                  </a:cubicBezTo>
                  <a:cubicBezTo>
                    <a:pt x="114818" y="169164"/>
                    <a:pt x="121800" y="161402"/>
                    <a:pt x="127231" y="157521"/>
                  </a:cubicBezTo>
                  <a:cubicBezTo>
                    <a:pt x="132661" y="153641"/>
                    <a:pt x="141195" y="156745"/>
                    <a:pt x="145850" y="154417"/>
                  </a:cubicBezTo>
                  <a:cubicBezTo>
                    <a:pt x="150505" y="152088"/>
                    <a:pt x="157487" y="152864"/>
                    <a:pt x="163693" y="152864"/>
                  </a:cubicBezTo>
                  <a:cubicBezTo>
                    <a:pt x="169899" y="152864"/>
                    <a:pt x="174554" y="159074"/>
                    <a:pt x="178433" y="159074"/>
                  </a:cubicBezTo>
                  <a:cubicBezTo>
                    <a:pt x="182312" y="159074"/>
                    <a:pt x="186967" y="152864"/>
                    <a:pt x="186191" y="147431"/>
                  </a:cubicBezTo>
                  <a:cubicBezTo>
                    <a:pt x="186967" y="142774"/>
                    <a:pt x="191622" y="135013"/>
                    <a:pt x="189294" y="128028"/>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26" name="Forma libre 25">
              <a:extLst>
                <a:ext uri="{FF2B5EF4-FFF2-40B4-BE49-F238E27FC236}">
                  <a16:creationId xmlns:a16="http://schemas.microsoft.com/office/drawing/2014/main" id="{C433B0FF-6C7A-D91B-8248-BF8BC0F590CC}"/>
                </a:ext>
              </a:extLst>
            </p:cNvPr>
            <p:cNvSpPr/>
            <p:nvPr/>
          </p:nvSpPr>
          <p:spPr>
            <a:xfrm>
              <a:off x="2836294" y="3305546"/>
              <a:ext cx="237099" cy="348807"/>
            </a:xfrm>
            <a:custGeom>
              <a:avLst/>
              <a:gdLst>
                <a:gd name="connsiteX0" fmla="*/ 183814 w 198417"/>
                <a:gd name="connsiteY0" fmla="*/ 277930 h 291901"/>
                <a:gd name="connsiteX1" fmla="*/ 183814 w 198417"/>
                <a:gd name="connsiteY1" fmla="*/ 277930 h 291901"/>
                <a:gd name="connsiteX2" fmla="*/ 185365 w 198417"/>
                <a:gd name="connsiteY2" fmla="*/ 270945 h 291901"/>
                <a:gd name="connsiteX3" fmla="*/ 193899 w 198417"/>
                <a:gd name="connsiteY3" fmla="*/ 258527 h 291901"/>
                <a:gd name="connsiteX4" fmla="*/ 187693 w 198417"/>
                <a:gd name="connsiteY4" fmla="*/ 251541 h 291901"/>
                <a:gd name="connsiteX5" fmla="*/ 191572 w 198417"/>
                <a:gd name="connsiteY5" fmla="*/ 238347 h 291901"/>
                <a:gd name="connsiteX6" fmla="*/ 195451 w 198417"/>
                <a:gd name="connsiteY6" fmla="*/ 225152 h 291901"/>
                <a:gd name="connsiteX7" fmla="*/ 193899 w 198417"/>
                <a:gd name="connsiteY7" fmla="*/ 202644 h 291901"/>
                <a:gd name="connsiteX8" fmla="*/ 197778 w 198417"/>
                <a:gd name="connsiteY8" fmla="*/ 194107 h 291901"/>
                <a:gd name="connsiteX9" fmla="*/ 186917 w 198417"/>
                <a:gd name="connsiteY9" fmla="*/ 172374 h 291901"/>
                <a:gd name="connsiteX10" fmla="*/ 172177 w 198417"/>
                <a:gd name="connsiteY10" fmla="*/ 173151 h 291901"/>
                <a:gd name="connsiteX11" fmla="*/ 168298 w 198417"/>
                <a:gd name="connsiteY11" fmla="*/ 152971 h 291901"/>
                <a:gd name="connsiteX12" fmla="*/ 161316 w 198417"/>
                <a:gd name="connsiteY12" fmla="*/ 154523 h 291901"/>
                <a:gd name="connsiteX13" fmla="*/ 145024 w 198417"/>
                <a:gd name="connsiteY13" fmla="*/ 156851 h 291901"/>
                <a:gd name="connsiteX14" fmla="*/ 136490 w 198417"/>
                <a:gd name="connsiteY14" fmla="*/ 148314 h 291901"/>
                <a:gd name="connsiteX15" fmla="*/ 128732 w 198417"/>
                <a:gd name="connsiteY15" fmla="*/ 142105 h 291901"/>
                <a:gd name="connsiteX16" fmla="*/ 122526 w 198417"/>
                <a:gd name="connsiteY16" fmla="*/ 128910 h 291901"/>
                <a:gd name="connsiteX17" fmla="*/ 118647 w 198417"/>
                <a:gd name="connsiteY17" fmla="*/ 115716 h 291901"/>
                <a:gd name="connsiteX18" fmla="*/ 120974 w 198417"/>
                <a:gd name="connsiteY18" fmla="*/ 105626 h 291901"/>
                <a:gd name="connsiteX19" fmla="*/ 127956 w 198417"/>
                <a:gd name="connsiteY19" fmla="*/ 97088 h 291901"/>
                <a:gd name="connsiteX20" fmla="*/ 133387 w 198417"/>
                <a:gd name="connsiteY20" fmla="*/ 82341 h 291901"/>
                <a:gd name="connsiteX21" fmla="*/ 147351 w 198417"/>
                <a:gd name="connsiteY21" fmla="*/ 73028 h 291901"/>
                <a:gd name="connsiteX22" fmla="*/ 165970 w 198417"/>
                <a:gd name="connsiteY22" fmla="*/ 66042 h 291901"/>
                <a:gd name="connsiteX23" fmla="*/ 178383 w 198417"/>
                <a:gd name="connsiteY23" fmla="*/ 65266 h 291901"/>
                <a:gd name="connsiteX24" fmla="*/ 169074 w 198417"/>
                <a:gd name="connsiteY24" fmla="*/ 57505 h 291901"/>
                <a:gd name="connsiteX25" fmla="*/ 176831 w 198417"/>
                <a:gd name="connsiteY25" fmla="*/ 44310 h 291901"/>
                <a:gd name="connsiteX26" fmla="*/ 165195 w 198417"/>
                <a:gd name="connsiteY26" fmla="*/ 34997 h 291901"/>
                <a:gd name="connsiteX27" fmla="*/ 155109 w 198417"/>
                <a:gd name="connsiteY27" fmla="*/ 35773 h 291901"/>
                <a:gd name="connsiteX28" fmla="*/ 145800 w 198417"/>
                <a:gd name="connsiteY28" fmla="*/ 36549 h 291901"/>
                <a:gd name="connsiteX29" fmla="*/ 127956 w 198417"/>
                <a:gd name="connsiteY29" fmla="*/ 34220 h 291901"/>
                <a:gd name="connsiteX30" fmla="*/ 121750 w 198417"/>
                <a:gd name="connsiteY30" fmla="*/ 24130 h 291901"/>
                <a:gd name="connsiteX31" fmla="*/ 111665 w 198417"/>
                <a:gd name="connsiteY31" fmla="*/ 14041 h 291901"/>
                <a:gd name="connsiteX32" fmla="*/ 102355 w 198417"/>
                <a:gd name="connsiteY32" fmla="*/ 846 h 291901"/>
                <a:gd name="connsiteX33" fmla="*/ 89166 w 198417"/>
                <a:gd name="connsiteY33" fmla="*/ 1622 h 291901"/>
                <a:gd name="connsiteX34" fmla="*/ 93045 w 198417"/>
                <a:gd name="connsiteY34" fmla="*/ 12488 h 291901"/>
                <a:gd name="connsiteX35" fmla="*/ 84512 w 198417"/>
                <a:gd name="connsiteY35" fmla="*/ 28011 h 291901"/>
                <a:gd name="connsiteX36" fmla="*/ 53480 w 198417"/>
                <a:gd name="connsiteY36" fmla="*/ 44310 h 291901"/>
                <a:gd name="connsiteX37" fmla="*/ 39516 w 198417"/>
                <a:gd name="connsiteY37" fmla="*/ 69147 h 291901"/>
                <a:gd name="connsiteX38" fmla="*/ 28654 w 198417"/>
                <a:gd name="connsiteY38" fmla="*/ 69923 h 291901"/>
                <a:gd name="connsiteX39" fmla="*/ 17017 w 198417"/>
                <a:gd name="connsiteY39" fmla="*/ 66819 h 291901"/>
                <a:gd name="connsiteX40" fmla="*/ 17017 w 198417"/>
                <a:gd name="connsiteY40" fmla="*/ 59057 h 291901"/>
                <a:gd name="connsiteX41" fmla="*/ 13914 w 198417"/>
                <a:gd name="connsiteY41" fmla="*/ 51296 h 291901"/>
                <a:gd name="connsiteX42" fmla="*/ 726 w 198417"/>
                <a:gd name="connsiteY42" fmla="*/ 65266 h 291901"/>
                <a:gd name="connsiteX43" fmla="*/ 6932 w 198417"/>
                <a:gd name="connsiteY43" fmla="*/ 86998 h 291901"/>
                <a:gd name="connsiteX44" fmla="*/ 2277 w 198417"/>
                <a:gd name="connsiteY44" fmla="*/ 90879 h 291901"/>
                <a:gd name="connsiteX45" fmla="*/ 19345 w 198417"/>
                <a:gd name="connsiteY45" fmla="*/ 104074 h 291901"/>
                <a:gd name="connsiteX46" fmla="*/ 34861 w 198417"/>
                <a:gd name="connsiteY46" fmla="*/ 125806 h 291901"/>
                <a:gd name="connsiteX47" fmla="*/ 45722 w 198417"/>
                <a:gd name="connsiteY47" fmla="*/ 149866 h 291901"/>
                <a:gd name="connsiteX48" fmla="*/ 69772 w 198417"/>
                <a:gd name="connsiteY48" fmla="*/ 195659 h 291901"/>
                <a:gd name="connsiteX49" fmla="*/ 79081 w 198417"/>
                <a:gd name="connsiteY49" fmla="*/ 215839 h 291901"/>
                <a:gd name="connsiteX50" fmla="*/ 85287 w 198417"/>
                <a:gd name="connsiteY50" fmla="*/ 229809 h 291901"/>
                <a:gd name="connsiteX51" fmla="*/ 110113 w 198417"/>
                <a:gd name="connsiteY51" fmla="*/ 246884 h 291901"/>
                <a:gd name="connsiteX52" fmla="*/ 155109 w 198417"/>
                <a:gd name="connsiteY52" fmla="*/ 274826 h 291901"/>
                <a:gd name="connsiteX53" fmla="*/ 173728 w 198417"/>
                <a:gd name="connsiteY53" fmla="*/ 288796 h 291901"/>
                <a:gd name="connsiteX54" fmla="*/ 174504 w 198417"/>
                <a:gd name="connsiteY54" fmla="*/ 291901 h 291901"/>
                <a:gd name="connsiteX55" fmla="*/ 177607 w 198417"/>
                <a:gd name="connsiteY55" fmla="*/ 289573 h 291901"/>
                <a:gd name="connsiteX56" fmla="*/ 183814 w 198417"/>
                <a:gd name="connsiteY56" fmla="*/ 277930 h 291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98417" h="291901">
                  <a:moveTo>
                    <a:pt x="183814" y="277930"/>
                  </a:moveTo>
                  <a:cubicBezTo>
                    <a:pt x="184589" y="277930"/>
                    <a:pt x="184589" y="277154"/>
                    <a:pt x="183814" y="277930"/>
                  </a:cubicBezTo>
                  <a:cubicBezTo>
                    <a:pt x="183814" y="274826"/>
                    <a:pt x="183814" y="271721"/>
                    <a:pt x="185365" y="270945"/>
                  </a:cubicBezTo>
                  <a:cubicBezTo>
                    <a:pt x="188468" y="269393"/>
                    <a:pt x="193899" y="261631"/>
                    <a:pt x="193899" y="258527"/>
                  </a:cubicBezTo>
                  <a:cubicBezTo>
                    <a:pt x="193899" y="255422"/>
                    <a:pt x="187693" y="255422"/>
                    <a:pt x="187693" y="251541"/>
                  </a:cubicBezTo>
                  <a:cubicBezTo>
                    <a:pt x="187693" y="247661"/>
                    <a:pt x="193899" y="240675"/>
                    <a:pt x="191572" y="238347"/>
                  </a:cubicBezTo>
                  <a:cubicBezTo>
                    <a:pt x="188468" y="236018"/>
                    <a:pt x="195451" y="229033"/>
                    <a:pt x="195451" y="225152"/>
                  </a:cubicBezTo>
                  <a:cubicBezTo>
                    <a:pt x="194675" y="221272"/>
                    <a:pt x="192347" y="204973"/>
                    <a:pt x="193899" y="202644"/>
                  </a:cubicBezTo>
                  <a:cubicBezTo>
                    <a:pt x="195451" y="201092"/>
                    <a:pt x="200105" y="199539"/>
                    <a:pt x="197778" y="194107"/>
                  </a:cubicBezTo>
                  <a:cubicBezTo>
                    <a:pt x="196226" y="190226"/>
                    <a:pt x="190020" y="178584"/>
                    <a:pt x="186917" y="172374"/>
                  </a:cubicBezTo>
                  <a:cubicBezTo>
                    <a:pt x="181486" y="171598"/>
                    <a:pt x="175280" y="171598"/>
                    <a:pt x="172177" y="173151"/>
                  </a:cubicBezTo>
                  <a:cubicBezTo>
                    <a:pt x="166746" y="174703"/>
                    <a:pt x="168298" y="159180"/>
                    <a:pt x="168298" y="152971"/>
                  </a:cubicBezTo>
                  <a:cubicBezTo>
                    <a:pt x="168298" y="146762"/>
                    <a:pt x="162867" y="149866"/>
                    <a:pt x="161316" y="154523"/>
                  </a:cubicBezTo>
                  <a:cubicBezTo>
                    <a:pt x="159764" y="158404"/>
                    <a:pt x="152006" y="156851"/>
                    <a:pt x="145024" y="156851"/>
                  </a:cubicBezTo>
                  <a:cubicBezTo>
                    <a:pt x="137266" y="156851"/>
                    <a:pt x="141145" y="147538"/>
                    <a:pt x="136490" y="148314"/>
                  </a:cubicBezTo>
                  <a:cubicBezTo>
                    <a:pt x="131835" y="149090"/>
                    <a:pt x="127956" y="146762"/>
                    <a:pt x="128732" y="142105"/>
                  </a:cubicBezTo>
                  <a:cubicBezTo>
                    <a:pt x="129508" y="137448"/>
                    <a:pt x="125629" y="133567"/>
                    <a:pt x="122526" y="128910"/>
                  </a:cubicBezTo>
                  <a:cubicBezTo>
                    <a:pt x="119423" y="123477"/>
                    <a:pt x="115544" y="118820"/>
                    <a:pt x="118647" y="115716"/>
                  </a:cubicBezTo>
                  <a:cubicBezTo>
                    <a:pt x="121750" y="112611"/>
                    <a:pt x="117095" y="109507"/>
                    <a:pt x="120974" y="105626"/>
                  </a:cubicBezTo>
                  <a:cubicBezTo>
                    <a:pt x="124853" y="101745"/>
                    <a:pt x="129508" y="102521"/>
                    <a:pt x="127956" y="97088"/>
                  </a:cubicBezTo>
                  <a:cubicBezTo>
                    <a:pt x="126405" y="91655"/>
                    <a:pt x="132611" y="88551"/>
                    <a:pt x="133387" y="82341"/>
                  </a:cubicBezTo>
                  <a:cubicBezTo>
                    <a:pt x="134163" y="76132"/>
                    <a:pt x="141145" y="78461"/>
                    <a:pt x="147351" y="73028"/>
                  </a:cubicBezTo>
                  <a:cubicBezTo>
                    <a:pt x="153558" y="67595"/>
                    <a:pt x="160540" y="70699"/>
                    <a:pt x="165970" y="66042"/>
                  </a:cubicBezTo>
                  <a:cubicBezTo>
                    <a:pt x="171401" y="61386"/>
                    <a:pt x="174504" y="65266"/>
                    <a:pt x="178383" y="65266"/>
                  </a:cubicBezTo>
                  <a:cubicBezTo>
                    <a:pt x="176056" y="62162"/>
                    <a:pt x="170625" y="60609"/>
                    <a:pt x="169074" y="57505"/>
                  </a:cubicBezTo>
                  <a:cubicBezTo>
                    <a:pt x="167522" y="54400"/>
                    <a:pt x="175280" y="48191"/>
                    <a:pt x="176831" y="44310"/>
                  </a:cubicBezTo>
                  <a:cubicBezTo>
                    <a:pt x="179159" y="40430"/>
                    <a:pt x="168298" y="36549"/>
                    <a:pt x="165195" y="34997"/>
                  </a:cubicBezTo>
                  <a:cubicBezTo>
                    <a:pt x="162091" y="34220"/>
                    <a:pt x="157437" y="37325"/>
                    <a:pt x="155109" y="35773"/>
                  </a:cubicBezTo>
                  <a:cubicBezTo>
                    <a:pt x="152006" y="34220"/>
                    <a:pt x="148127" y="34997"/>
                    <a:pt x="145800" y="36549"/>
                  </a:cubicBezTo>
                  <a:cubicBezTo>
                    <a:pt x="143472" y="38101"/>
                    <a:pt x="127181" y="38877"/>
                    <a:pt x="127956" y="34220"/>
                  </a:cubicBezTo>
                  <a:cubicBezTo>
                    <a:pt x="128732" y="29563"/>
                    <a:pt x="121750" y="28011"/>
                    <a:pt x="121750" y="24130"/>
                  </a:cubicBezTo>
                  <a:cubicBezTo>
                    <a:pt x="122526" y="21026"/>
                    <a:pt x="117871" y="14817"/>
                    <a:pt x="111665" y="14041"/>
                  </a:cubicBezTo>
                  <a:cubicBezTo>
                    <a:pt x="105458" y="13264"/>
                    <a:pt x="107010" y="3951"/>
                    <a:pt x="102355" y="846"/>
                  </a:cubicBezTo>
                  <a:cubicBezTo>
                    <a:pt x="100028" y="-706"/>
                    <a:pt x="93821" y="70"/>
                    <a:pt x="89166" y="1622"/>
                  </a:cubicBezTo>
                  <a:cubicBezTo>
                    <a:pt x="94597" y="7831"/>
                    <a:pt x="96149" y="10160"/>
                    <a:pt x="93045" y="12488"/>
                  </a:cubicBezTo>
                  <a:cubicBezTo>
                    <a:pt x="88391" y="16369"/>
                    <a:pt x="93045" y="17145"/>
                    <a:pt x="84512" y="28011"/>
                  </a:cubicBezTo>
                  <a:cubicBezTo>
                    <a:pt x="75978" y="39653"/>
                    <a:pt x="61238" y="42758"/>
                    <a:pt x="53480" y="44310"/>
                  </a:cubicBezTo>
                  <a:cubicBezTo>
                    <a:pt x="46498" y="46639"/>
                    <a:pt x="43395" y="59833"/>
                    <a:pt x="39516" y="69147"/>
                  </a:cubicBezTo>
                  <a:cubicBezTo>
                    <a:pt x="35637" y="78461"/>
                    <a:pt x="32533" y="75356"/>
                    <a:pt x="28654" y="69923"/>
                  </a:cubicBezTo>
                  <a:cubicBezTo>
                    <a:pt x="24775" y="64490"/>
                    <a:pt x="21672" y="70699"/>
                    <a:pt x="17017" y="66819"/>
                  </a:cubicBezTo>
                  <a:cubicBezTo>
                    <a:pt x="12363" y="62162"/>
                    <a:pt x="14690" y="62162"/>
                    <a:pt x="17017" y="59057"/>
                  </a:cubicBezTo>
                  <a:cubicBezTo>
                    <a:pt x="18569" y="57505"/>
                    <a:pt x="17017" y="54400"/>
                    <a:pt x="13914" y="51296"/>
                  </a:cubicBezTo>
                  <a:cubicBezTo>
                    <a:pt x="8484" y="52072"/>
                    <a:pt x="3829" y="59833"/>
                    <a:pt x="726" y="65266"/>
                  </a:cubicBezTo>
                  <a:cubicBezTo>
                    <a:pt x="-2378" y="71475"/>
                    <a:pt x="5380" y="82341"/>
                    <a:pt x="6932" y="86998"/>
                  </a:cubicBezTo>
                  <a:cubicBezTo>
                    <a:pt x="7708" y="90879"/>
                    <a:pt x="3053" y="86998"/>
                    <a:pt x="2277" y="90879"/>
                  </a:cubicBezTo>
                  <a:cubicBezTo>
                    <a:pt x="1501" y="94760"/>
                    <a:pt x="13914" y="100193"/>
                    <a:pt x="19345" y="104074"/>
                  </a:cubicBezTo>
                  <a:cubicBezTo>
                    <a:pt x="24775" y="107954"/>
                    <a:pt x="29430" y="120373"/>
                    <a:pt x="34861" y="125806"/>
                  </a:cubicBezTo>
                  <a:cubicBezTo>
                    <a:pt x="40291" y="131239"/>
                    <a:pt x="40291" y="135896"/>
                    <a:pt x="45722" y="149866"/>
                  </a:cubicBezTo>
                  <a:cubicBezTo>
                    <a:pt x="51152" y="163061"/>
                    <a:pt x="62014" y="186345"/>
                    <a:pt x="69772" y="195659"/>
                  </a:cubicBezTo>
                  <a:cubicBezTo>
                    <a:pt x="77530" y="204973"/>
                    <a:pt x="80633" y="212734"/>
                    <a:pt x="79081" y="215839"/>
                  </a:cubicBezTo>
                  <a:cubicBezTo>
                    <a:pt x="77530" y="218943"/>
                    <a:pt x="79081" y="225929"/>
                    <a:pt x="85287" y="229809"/>
                  </a:cubicBezTo>
                  <a:cubicBezTo>
                    <a:pt x="90718" y="233690"/>
                    <a:pt x="95373" y="239899"/>
                    <a:pt x="110113" y="246884"/>
                  </a:cubicBezTo>
                  <a:cubicBezTo>
                    <a:pt x="124853" y="253870"/>
                    <a:pt x="151230" y="267841"/>
                    <a:pt x="155109" y="274826"/>
                  </a:cubicBezTo>
                  <a:cubicBezTo>
                    <a:pt x="158988" y="281035"/>
                    <a:pt x="171401" y="287244"/>
                    <a:pt x="173728" y="288796"/>
                  </a:cubicBezTo>
                  <a:cubicBezTo>
                    <a:pt x="174504" y="288796"/>
                    <a:pt x="174504" y="290349"/>
                    <a:pt x="174504" y="291901"/>
                  </a:cubicBezTo>
                  <a:cubicBezTo>
                    <a:pt x="176056" y="290349"/>
                    <a:pt x="176831" y="289573"/>
                    <a:pt x="177607" y="289573"/>
                  </a:cubicBezTo>
                  <a:cubicBezTo>
                    <a:pt x="182262" y="288020"/>
                    <a:pt x="183038" y="280259"/>
                    <a:pt x="183814" y="277930"/>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27" name="Forma libre 26">
              <a:extLst>
                <a:ext uri="{FF2B5EF4-FFF2-40B4-BE49-F238E27FC236}">
                  <a16:creationId xmlns:a16="http://schemas.microsoft.com/office/drawing/2014/main" id="{BA5769B5-B136-CCCB-7D4E-02399643DB3D}"/>
                </a:ext>
              </a:extLst>
            </p:cNvPr>
            <p:cNvSpPr/>
            <p:nvPr/>
          </p:nvSpPr>
          <p:spPr>
            <a:xfrm>
              <a:off x="2983112" y="3079217"/>
              <a:ext cx="254642" cy="214025"/>
            </a:xfrm>
            <a:custGeom>
              <a:avLst/>
              <a:gdLst>
                <a:gd name="connsiteX0" fmla="*/ 19925 w 213098"/>
                <a:gd name="connsiteY0" fmla="*/ 10866 h 179108"/>
                <a:gd name="connsiteX1" fmla="*/ 5960 w 213098"/>
                <a:gd name="connsiteY1" fmla="*/ 28717 h 179108"/>
                <a:gd name="connsiteX2" fmla="*/ 3633 w 213098"/>
                <a:gd name="connsiteY2" fmla="*/ 40360 h 179108"/>
                <a:gd name="connsiteX3" fmla="*/ 1306 w 213098"/>
                <a:gd name="connsiteY3" fmla="*/ 47345 h 179108"/>
                <a:gd name="connsiteX4" fmla="*/ 8288 w 213098"/>
                <a:gd name="connsiteY4" fmla="*/ 50450 h 179108"/>
                <a:gd name="connsiteX5" fmla="*/ 15270 w 213098"/>
                <a:gd name="connsiteY5" fmla="*/ 60539 h 179108"/>
                <a:gd name="connsiteX6" fmla="*/ 25355 w 213098"/>
                <a:gd name="connsiteY6" fmla="*/ 81495 h 179108"/>
                <a:gd name="connsiteX7" fmla="*/ 51732 w 213098"/>
                <a:gd name="connsiteY7" fmla="*/ 83824 h 179108"/>
                <a:gd name="connsiteX8" fmla="*/ 73455 w 213098"/>
                <a:gd name="connsiteY8" fmla="*/ 93138 h 179108"/>
                <a:gd name="connsiteX9" fmla="*/ 92074 w 213098"/>
                <a:gd name="connsiteY9" fmla="*/ 97794 h 179108"/>
                <a:gd name="connsiteX10" fmla="*/ 88195 w 213098"/>
                <a:gd name="connsiteY10" fmla="*/ 126512 h 179108"/>
                <a:gd name="connsiteX11" fmla="*/ 94401 w 213098"/>
                <a:gd name="connsiteY11" fmla="*/ 138154 h 179108"/>
                <a:gd name="connsiteX12" fmla="*/ 93625 w 213098"/>
                <a:gd name="connsiteY12" fmla="*/ 149796 h 179108"/>
                <a:gd name="connsiteX13" fmla="*/ 96729 w 213098"/>
                <a:gd name="connsiteY13" fmla="*/ 157558 h 179108"/>
                <a:gd name="connsiteX14" fmla="*/ 94401 w 213098"/>
                <a:gd name="connsiteY14" fmla="*/ 159110 h 179108"/>
                <a:gd name="connsiteX15" fmla="*/ 106038 w 213098"/>
                <a:gd name="connsiteY15" fmla="*/ 174633 h 179108"/>
                <a:gd name="connsiteX16" fmla="*/ 115348 w 213098"/>
                <a:gd name="connsiteY16" fmla="*/ 178514 h 179108"/>
                <a:gd name="connsiteX17" fmla="*/ 123881 w 213098"/>
                <a:gd name="connsiteY17" fmla="*/ 176961 h 179108"/>
                <a:gd name="connsiteX18" fmla="*/ 134743 w 213098"/>
                <a:gd name="connsiteY18" fmla="*/ 171528 h 179108"/>
                <a:gd name="connsiteX19" fmla="*/ 144828 w 213098"/>
                <a:gd name="connsiteY19" fmla="*/ 166095 h 179108"/>
                <a:gd name="connsiteX20" fmla="*/ 153362 w 213098"/>
                <a:gd name="connsiteY20" fmla="*/ 157558 h 179108"/>
                <a:gd name="connsiteX21" fmla="*/ 154913 w 213098"/>
                <a:gd name="connsiteY21" fmla="*/ 151349 h 179108"/>
                <a:gd name="connsiteX22" fmla="*/ 147155 w 213098"/>
                <a:gd name="connsiteY22" fmla="*/ 149796 h 179108"/>
                <a:gd name="connsiteX23" fmla="*/ 143276 w 213098"/>
                <a:gd name="connsiteY23" fmla="*/ 139706 h 179108"/>
                <a:gd name="connsiteX24" fmla="*/ 137070 w 213098"/>
                <a:gd name="connsiteY24" fmla="*/ 128064 h 179108"/>
                <a:gd name="connsiteX25" fmla="*/ 147155 w 213098"/>
                <a:gd name="connsiteY25" fmla="*/ 126512 h 179108"/>
                <a:gd name="connsiteX26" fmla="*/ 161120 w 213098"/>
                <a:gd name="connsiteY26" fmla="*/ 131169 h 179108"/>
                <a:gd name="connsiteX27" fmla="*/ 167326 w 213098"/>
                <a:gd name="connsiteY27" fmla="*/ 131945 h 179108"/>
                <a:gd name="connsiteX28" fmla="*/ 178187 w 213098"/>
                <a:gd name="connsiteY28" fmla="*/ 125736 h 179108"/>
                <a:gd name="connsiteX29" fmla="*/ 197582 w 213098"/>
                <a:gd name="connsiteY29" fmla="*/ 117974 h 179108"/>
                <a:gd name="connsiteX30" fmla="*/ 201461 w 213098"/>
                <a:gd name="connsiteY30" fmla="*/ 112541 h 179108"/>
                <a:gd name="connsiteX31" fmla="*/ 191376 w 213098"/>
                <a:gd name="connsiteY31" fmla="*/ 100123 h 179108"/>
                <a:gd name="connsiteX32" fmla="*/ 192927 w 213098"/>
                <a:gd name="connsiteY32" fmla="*/ 91585 h 179108"/>
                <a:gd name="connsiteX33" fmla="*/ 199910 w 213098"/>
                <a:gd name="connsiteY33" fmla="*/ 84600 h 179108"/>
                <a:gd name="connsiteX34" fmla="*/ 202237 w 213098"/>
                <a:gd name="connsiteY34" fmla="*/ 76062 h 179108"/>
                <a:gd name="connsiteX35" fmla="*/ 207667 w 213098"/>
                <a:gd name="connsiteY35" fmla="*/ 65196 h 179108"/>
                <a:gd name="connsiteX36" fmla="*/ 213098 w 213098"/>
                <a:gd name="connsiteY36" fmla="*/ 57435 h 179108"/>
                <a:gd name="connsiteX37" fmla="*/ 190600 w 213098"/>
                <a:gd name="connsiteY37" fmla="*/ 55106 h 179108"/>
                <a:gd name="connsiteX38" fmla="*/ 194479 w 213098"/>
                <a:gd name="connsiteY38" fmla="*/ 42688 h 179108"/>
                <a:gd name="connsiteX39" fmla="*/ 171205 w 213098"/>
                <a:gd name="connsiteY39" fmla="*/ 34150 h 179108"/>
                <a:gd name="connsiteX40" fmla="*/ 173532 w 213098"/>
                <a:gd name="connsiteY40" fmla="*/ 25613 h 179108"/>
                <a:gd name="connsiteX41" fmla="*/ 160344 w 213098"/>
                <a:gd name="connsiteY41" fmla="*/ 21732 h 179108"/>
                <a:gd name="connsiteX42" fmla="*/ 130088 w 213098"/>
                <a:gd name="connsiteY42" fmla="*/ 32598 h 179108"/>
                <a:gd name="connsiteX43" fmla="*/ 100608 w 213098"/>
                <a:gd name="connsiteY43" fmla="*/ 24060 h 179108"/>
                <a:gd name="connsiteX44" fmla="*/ 80437 w 213098"/>
                <a:gd name="connsiteY44" fmla="*/ 20956 h 179108"/>
                <a:gd name="connsiteX45" fmla="*/ 68024 w 213098"/>
                <a:gd name="connsiteY45" fmla="*/ 8538 h 179108"/>
                <a:gd name="connsiteX46" fmla="*/ 54836 w 213098"/>
                <a:gd name="connsiteY46" fmla="*/ 0 h 179108"/>
                <a:gd name="connsiteX47" fmla="*/ 50181 w 213098"/>
                <a:gd name="connsiteY47" fmla="*/ 10090 h 179108"/>
                <a:gd name="connsiteX48" fmla="*/ 29234 w 213098"/>
                <a:gd name="connsiteY48" fmla="*/ 22508 h 179108"/>
                <a:gd name="connsiteX49" fmla="*/ 34665 w 213098"/>
                <a:gd name="connsiteY49" fmla="*/ 45017 h 179108"/>
                <a:gd name="connsiteX50" fmla="*/ 18373 w 213098"/>
                <a:gd name="connsiteY50" fmla="*/ 39583 h 179108"/>
                <a:gd name="connsiteX51" fmla="*/ 25355 w 213098"/>
                <a:gd name="connsiteY51" fmla="*/ 19404 h 179108"/>
                <a:gd name="connsiteX52" fmla="*/ 23028 w 213098"/>
                <a:gd name="connsiteY52" fmla="*/ 8538 h 179108"/>
                <a:gd name="connsiteX53" fmla="*/ 19925 w 213098"/>
                <a:gd name="connsiteY53" fmla="*/ 10866 h 17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13098" h="179108">
                  <a:moveTo>
                    <a:pt x="19925" y="10866"/>
                  </a:moveTo>
                  <a:cubicBezTo>
                    <a:pt x="15270" y="17075"/>
                    <a:pt x="6736" y="22508"/>
                    <a:pt x="5960" y="28717"/>
                  </a:cubicBezTo>
                  <a:cubicBezTo>
                    <a:pt x="5960" y="34927"/>
                    <a:pt x="5960" y="37255"/>
                    <a:pt x="3633" y="40360"/>
                  </a:cubicBezTo>
                  <a:cubicBezTo>
                    <a:pt x="1306" y="43464"/>
                    <a:pt x="-1798" y="48121"/>
                    <a:pt x="1306" y="47345"/>
                  </a:cubicBezTo>
                  <a:cubicBezTo>
                    <a:pt x="4409" y="47345"/>
                    <a:pt x="8288" y="47345"/>
                    <a:pt x="8288" y="50450"/>
                  </a:cubicBezTo>
                  <a:cubicBezTo>
                    <a:pt x="8288" y="54330"/>
                    <a:pt x="16046" y="55106"/>
                    <a:pt x="15270" y="60539"/>
                  </a:cubicBezTo>
                  <a:cubicBezTo>
                    <a:pt x="14494" y="65972"/>
                    <a:pt x="12167" y="81495"/>
                    <a:pt x="25355" y="81495"/>
                  </a:cubicBezTo>
                  <a:cubicBezTo>
                    <a:pt x="38544" y="81495"/>
                    <a:pt x="46302" y="76838"/>
                    <a:pt x="51732" y="83824"/>
                  </a:cubicBezTo>
                  <a:cubicBezTo>
                    <a:pt x="57163" y="90809"/>
                    <a:pt x="64921" y="94690"/>
                    <a:pt x="73455" y="93138"/>
                  </a:cubicBezTo>
                  <a:cubicBezTo>
                    <a:pt x="81988" y="92361"/>
                    <a:pt x="96729" y="90033"/>
                    <a:pt x="92074" y="97794"/>
                  </a:cubicBezTo>
                  <a:cubicBezTo>
                    <a:pt x="87419" y="105556"/>
                    <a:pt x="84316" y="121855"/>
                    <a:pt x="88195" y="126512"/>
                  </a:cubicBezTo>
                  <a:cubicBezTo>
                    <a:pt x="92074" y="131169"/>
                    <a:pt x="97504" y="135049"/>
                    <a:pt x="94401" y="138154"/>
                  </a:cubicBezTo>
                  <a:cubicBezTo>
                    <a:pt x="91298" y="142035"/>
                    <a:pt x="89746" y="146692"/>
                    <a:pt x="93625" y="149796"/>
                  </a:cubicBezTo>
                  <a:cubicBezTo>
                    <a:pt x="97504" y="152901"/>
                    <a:pt x="96729" y="156782"/>
                    <a:pt x="96729" y="157558"/>
                  </a:cubicBezTo>
                  <a:cubicBezTo>
                    <a:pt x="96729" y="157558"/>
                    <a:pt x="95953" y="158334"/>
                    <a:pt x="94401" y="159110"/>
                  </a:cubicBezTo>
                  <a:cubicBezTo>
                    <a:pt x="100608" y="165319"/>
                    <a:pt x="102935" y="172304"/>
                    <a:pt x="106038" y="174633"/>
                  </a:cubicBezTo>
                  <a:cubicBezTo>
                    <a:pt x="110693" y="178514"/>
                    <a:pt x="112244" y="180066"/>
                    <a:pt x="115348" y="178514"/>
                  </a:cubicBezTo>
                  <a:cubicBezTo>
                    <a:pt x="118451" y="176961"/>
                    <a:pt x="120778" y="175409"/>
                    <a:pt x="123881" y="176961"/>
                  </a:cubicBezTo>
                  <a:cubicBezTo>
                    <a:pt x="126985" y="178514"/>
                    <a:pt x="130088" y="175409"/>
                    <a:pt x="134743" y="171528"/>
                  </a:cubicBezTo>
                  <a:cubicBezTo>
                    <a:pt x="138622" y="167648"/>
                    <a:pt x="143276" y="170752"/>
                    <a:pt x="144828" y="166095"/>
                  </a:cubicBezTo>
                  <a:cubicBezTo>
                    <a:pt x="146380" y="161438"/>
                    <a:pt x="148707" y="158334"/>
                    <a:pt x="153362" y="157558"/>
                  </a:cubicBezTo>
                  <a:cubicBezTo>
                    <a:pt x="158792" y="156782"/>
                    <a:pt x="158792" y="151349"/>
                    <a:pt x="154913" y="151349"/>
                  </a:cubicBezTo>
                  <a:cubicBezTo>
                    <a:pt x="151810" y="151349"/>
                    <a:pt x="147155" y="155229"/>
                    <a:pt x="147155" y="149796"/>
                  </a:cubicBezTo>
                  <a:cubicBezTo>
                    <a:pt x="147155" y="143587"/>
                    <a:pt x="143276" y="145139"/>
                    <a:pt x="143276" y="139706"/>
                  </a:cubicBezTo>
                  <a:cubicBezTo>
                    <a:pt x="143276" y="134273"/>
                    <a:pt x="142501" y="131169"/>
                    <a:pt x="137070" y="128064"/>
                  </a:cubicBezTo>
                  <a:cubicBezTo>
                    <a:pt x="131639" y="124959"/>
                    <a:pt x="144828" y="123407"/>
                    <a:pt x="147155" y="126512"/>
                  </a:cubicBezTo>
                  <a:cubicBezTo>
                    <a:pt x="150259" y="129616"/>
                    <a:pt x="159568" y="127288"/>
                    <a:pt x="161120" y="131169"/>
                  </a:cubicBezTo>
                  <a:cubicBezTo>
                    <a:pt x="161896" y="135049"/>
                    <a:pt x="167326" y="136602"/>
                    <a:pt x="167326" y="131945"/>
                  </a:cubicBezTo>
                  <a:cubicBezTo>
                    <a:pt x="167326" y="126512"/>
                    <a:pt x="173532" y="124959"/>
                    <a:pt x="178187" y="125736"/>
                  </a:cubicBezTo>
                  <a:cubicBezTo>
                    <a:pt x="182842" y="126512"/>
                    <a:pt x="192927" y="119526"/>
                    <a:pt x="197582" y="117974"/>
                  </a:cubicBezTo>
                  <a:cubicBezTo>
                    <a:pt x="199910" y="117198"/>
                    <a:pt x="200685" y="114870"/>
                    <a:pt x="201461" y="112541"/>
                  </a:cubicBezTo>
                  <a:cubicBezTo>
                    <a:pt x="198358" y="108660"/>
                    <a:pt x="193703" y="101675"/>
                    <a:pt x="191376" y="100123"/>
                  </a:cubicBezTo>
                  <a:cubicBezTo>
                    <a:pt x="188273" y="97018"/>
                    <a:pt x="193703" y="95466"/>
                    <a:pt x="192927" y="91585"/>
                  </a:cubicBezTo>
                  <a:cubicBezTo>
                    <a:pt x="192152" y="87705"/>
                    <a:pt x="192927" y="84600"/>
                    <a:pt x="199910" y="84600"/>
                  </a:cubicBezTo>
                  <a:cubicBezTo>
                    <a:pt x="206892" y="83824"/>
                    <a:pt x="206116" y="78391"/>
                    <a:pt x="202237" y="76062"/>
                  </a:cubicBezTo>
                  <a:cubicBezTo>
                    <a:pt x="198358" y="73734"/>
                    <a:pt x="203788" y="67525"/>
                    <a:pt x="207667" y="65196"/>
                  </a:cubicBezTo>
                  <a:cubicBezTo>
                    <a:pt x="209219" y="64420"/>
                    <a:pt x="211546" y="61316"/>
                    <a:pt x="213098" y="57435"/>
                  </a:cubicBezTo>
                  <a:cubicBezTo>
                    <a:pt x="205340" y="54330"/>
                    <a:pt x="195255" y="55106"/>
                    <a:pt x="190600" y="55106"/>
                  </a:cubicBezTo>
                  <a:cubicBezTo>
                    <a:pt x="184394" y="55106"/>
                    <a:pt x="194479" y="48897"/>
                    <a:pt x="194479" y="42688"/>
                  </a:cubicBezTo>
                  <a:cubicBezTo>
                    <a:pt x="194479" y="36479"/>
                    <a:pt x="178187" y="35703"/>
                    <a:pt x="171205" y="34150"/>
                  </a:cubicBezTo>
                  <a:cubicBezTo>
                    <a:pt x="164999" y="32598"/>
                    <a:pt x="166550" y="25613"/>
                    <a:pt x="173532" y="25613"/>
                  </a:cubicBezTo>
                  <a:cubicBezTo>
                    <a:pt x="180515" y="25613"/>
                    <a:pt x="169654" y="20180"/>
                    <a:pt x="160344" y="21732"/>
                  </a:cubicBezTo>
                  <a:cubicBezTo>
                    <a:pt x="151034" y="23284"/>
                    <a:pt x="137846" y="27941"/>
                    <a:pt x="130088" y="32598"/>
                  </a:cubicBezTo>
                  <a:cubicBezTo>
                    <a:pt x="122330" y="36479"/>
                    <a:pt x="109141" y="20180"/>
                    <a:pt x="100608" y="24060"/>
                  </a:cubicBezTo>
                  <a:cubicBezTo>
                    <a:pt x="92074" y="27165"/>
                    <a:pt x="79661" y="27165"/>
                    <a:pt x="80437" y="20956"/>
                  </a:cubicBezTo>
                  <a:cubicBezTo>
                    <a:pt x="80437" y="13971"/>
                    <a:pt x="77334" y="8538"/>
                    <a:pt x="68024" y="8538"/>
                  </a:cubicBezTo>
                  <a:cubicBezTo>
                    <a:pt x="59490" y="9314"/>
                    <a:pt x="61818" y="0"/>
                    <a:pt x="54836" y="0"/>
                  </a:cubicBezTo>
                  <a:cubicBezTo>
                    <a:pt x="48629" y="0"/>
                    <a:pt x="54836" y="7761"/>
                    <a:pt x="50181" y="10090"/>
                  </a:cubicBezTo>
                  <a:cubicBezTo>
                    <a:pt x="45526" y="12418"/>
                    <a:pt x="30010" y="16299"/>
                    <a:pt x="29234" y="22508"/>
                  </a:cubicBezTo>
                  <a:cubicBezTo>
                    <a:pt x="28459" y="28717"/>
                    <a:pt x="37768" y="38807"/>
                    <a:pt x="34665" y="45017"/>
                  </a:cubicBezTo>
                  <a:cubicBezTo>
                    <a:pt x="31562" y="51226"/>
                    <a:pt x="21476" y="45793"/>
                    <a:pt x="18373" y="39583"/>
                  </a:cubicBezTo>
                  <a:cubicBezTo>
                    <a:pt x="15270" y="33374"/>
                    <a:pt x="27683" y="23284"/>
                    <a:pt x="25355" y="19404"/>
                  </a:cubicBezTo>
                  <a:cubicBezTo>
                    <a:pt x="23804" y="17075"/>
                    <a:pt x="22252" y="11642"/>
                    <a:pt x="23028" y="8538"/>
                  </a:cubicBezTo>
                  <a:cubicBezTo>
                    <a:pt x="22252" y="8538"/>
                    <a:pt x="20701" y="9314"/>
                    <a:pt x="19925" y="10866"/>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28" name="Forma libre 27">
              <a:extLst>
                <a:ext uri="{FF2B5EF4-FFF2-40B4-BE49-F238E27FC236}">
                  <a16:creationId xmlns:a16="http://schemas.microsoft.com/office/drawing/2014/main" id="{56FB16D8-FBE6-2E25-2E04-7EE6EF5ABA62}"/>
                </a:ext>
              </a:extLst>
            </p:cNvPr>
            <p:cNvSpPr/>
            <p:nvPr/>
          </p:nvSpPr>
          <p:spPr>
            <a:xfrm>
              <a:off x="3269778" y="3191315"/>
              <a:ext cx="77478" cy="82123"/>
            </a:xfrm>
            <a:custGeom>
              <a:avLst/>
              <a:gdLst>
                <a:gd name="connsiteX0" fmla="*/ 13636 w 64838"/>
                <a:gd name="connsiteY0" fmla="*/ 13298 h 68725"/>
                <a:gd name="connsiteX1" fmla="*/ 6654 w 64838"/>
                <a:gd name="connsiteY1" fmla="*/ 20283 h 68725"/>
                <a:gd name="connsiteX2" fmla="*/ 448 w 64838"/>
                <a:gd name="connsiteY2" fmla="*/ 33478 h 68725"/>
                <a:gd name="connsiteX3" fmla="*/ 13636 w 64838"/>
                <a:gd name="connsiteY3" fmla="*/ 49777 h 68725"/>
                <a:gd name="connsiteX4" fmla="*/ 22946 w 64838"/>
                <a:gd name="connsiteY4" fmla="*/ 67628 h 68725"/>
                <a:gd name="connsiteX5" fmla="*/ 30704 w 64838"/>
                <a:gd name="connsiteY5" fmla="*/ 68404 h 68725"/>
                <a:gd name="connsiteX6" fmla="*/ 36910 w 64838"/>
                <a:gd name="connsiteY6" fmla="*/ 58315 h 68725"/>
                <a:gd name="connsiteX7" fmla="*/ 53978 w 64838"/>
                <a:gd name="connsiteY7" fmla="*/ 59091 h 68725"/>
                <a:gd name="connsiteX8" fmla="*/ 55529 w 64838"/>
                <a:gd name="connsiteY8" fmla="*/ 61419 h 68725"/>
                <a:gd name="connsiteX9" fmla="*/ 60184 w 64838"/>
                <a:gd name="connsiteY9" fmla="*/ 54434 h 68725"/>
                <a:gd name="connsiteX10" fmla="*/ 58632 w 64838"/>
                <a:gd name="connsiteY10" fmla="*/ 33478 h 68725"/>
                <a:gd name="connsiteX11" fmla="*/ 61736 w 64838"/>
                <a:gd name="connsiteY11" fmla="*/ 14850 h 68725"/>
                <a:gd name="connsiteX12" fmla="*/ 64839 w 64838"/>
                <a:gd name="connsiteY12" fmla="*/ 7089 h 68725"/>
                <a:gd name="connsiteX13" fmla="*/ 49323 w 64838"/>
                <a:gd name="connsiteY13" fmla="*/ 3208 h 68725"/>
                <a:gd name="connsiteX14" fmla="*/ 29152 w 64838"/>
                <a:gd name="connsiteY14" fmla="*/ 3208 h 68725"/>
                <a:gd name="connsiteX15" fmla="*/ 17515 w 64838"/>
                <a:gd name="connsiteY15" fmla="*/ 3208 h 68725"/>
                <a:gd name="connsiteX16" fmla="*/ 15964 w 64838"/>
                <a:gd name="connsiteY16" fmla="*/ 3984 h 68725"/>
                <a:gd name="connsiteX17" fmla="*/ 13636 w 64838"/>
                <a:gd name="connsiteY17" fmla="*/ 13298 h 687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4838" h="68725">
                  <a:moveTo>
                    <a:pt x="13636" y="13298"/>
                  </a:moveTo>
                  <a:cubicBezTo>
                    <a:pt x="15964" y="17955"/>
                    <a:pt x="10533" y="20283"/>
                    <a:pt x="6654" y="20283"/>
                  </a:cubicBezTo>
                  <a:cubicBezTo>
                    <a:pt x="1999" y="21060"/>
                    <a:pt x="3551" y="31149"/>
                    <a:pt x="448" y="33478"/>
                  </a:cubicBezTo>
                  <a:cubicBezTo>
                    <a:pt x="-2656" y="36583"/>
                    <a:pt x="11309" y="43568"/>
                    <a:pt x="13636" y="49777"/>
                  </a:cubicBezTo>
                  <a:cubicBezTo>
                    <a:pt x="15188" y="53658"/>
                    <a:pt x="19067" y="61419"/>
                    <a:pt x="22946" y="67628"/>
                  </a:cubicBezTo>
                  <a:cubicBezTo>
                    <a:pt x="26049" y="68404"/>
                    <a:pt x="29152" y="69181"/>
                    <a:pt x="30704" y="68404"/>
                  </a:cubicBezTo>
                  <a:cubicBezTo>
                    <a:pt x="34583" y="66076"/>
                    <a:pt x="31480" y="58315"/>
                    <a:pt x="36910" y="58315"/>
                  </a:cubicBezTo>
                  <a:cubicBezTo>
                    <a:pt x="43116" y="59091"/>
                    <a:pt x="51650" y="55210"/>
                    <a:pt x="53978" y="59091"/>
                  </a:cubicBezTo>
                  <a:cubicBezTo>
                    <a:pt x="54753" y="59867"/>
                    <a:pt x="54753" y="60643"/>
                    <a:pt x="55529" y="61419"/>
                  </a:cubicBezTo>
                  <a:cubicBezTo>
                    <a:pt x="57857" y="58315"/>
                    <a:pt x="59408" y="55210"/>
                    <a:pt x="60184" y="54434"/>
                  </a:cubicBezTo>
                  <a:cubicBezTo>
                    <a:pt x="60960" y="52105"/>
                    <a:pt x="60960" y="40463"/>
                    <a:pt x="58632" y="33478"/>
                  </a:cubicBezTo>
                  <a:cubicBezTo>
                    <a:pt x="55529" y="26493"/>
                    <a:pt x="57857" y="17955"/>
                    <a:pt x="61736" y="14850"/>
                  </a:cubicBezTo>
                  <a:cubicBezTo>
                    <a:pt x="62511" y="14074"/>
                    <a:pt x="63287" y="10970"/>
                    <a:pt x="64839" y="7089"/>
                  </a:cubicBezTo>
                  <a:cubicBezTo>
                    <a:pt x="59408" y="4760"/>
                    <a:pt x="53978" y="3208"/>
                    <a:pt x="49323" y="3208"/>
                  </a:cubicBezTo>
                  <a:cubicBezTo>
                    <a:pt x="40789" y="3984"/>
                    <a:pt x="32255" y="7865"/>
                    <a:pt x="29152" y="3208"/>
                  </a:cubicBezTo>
                  <a:cubicBezTo>
                    <a:pt x="26049" y="-1449"/>
                    <a:pt x="21394" y="-673"/>
                    <a:pt x="17515" y="3208"/>
                  </a:cubicBezTo>
                  <a:cubicBezTo>
                    <a:pt x="16739" y="3208"/>
                    <a:pt x="16739" y="3984"/>
                    <a:pt x="15964" y="3984"/>
                  </a:cubicBezTo>
                  <a:cubicBezTo>
                    <a:pt x="13636" y="7089"/>
                    <a:pt x="12085" y="10970"/>
                    <a:pt x="13636" y="13298"/>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31" name="Forma libre 30">
              <a:extLst>
                <a:ext uri="{FF2B5EF4-FFF2-40B4-BE49-F238E27FC236}">
                  <a16:creationId xmlns:a16="http://schemas.microsoft.com/office/drawing/2014/main" id="{8682FDE8-0BDF-B1AE-13FD-17EE2B093B0C}"/>
                </a:ext>
              </a:extLst>
            </p:cNvPr>
            <p:cNvSpPr/>
            <p:nvPr/>
          </p:nvSpPr>
          <p:spPr>
            <a:xfrm>
              <a:off x="3209770" y="3147849"/>
              <a:ext cx="87369" cy="135677"/>
            </a:xfrm>
            <a:custGeom>
              <a:avLst/>
              <a:gdLst>
                <a:gd name="connsiteX0" fmla="*/ 17258 w 73115"/>
                <a:gd name="connsiteY0" fmla="*/ 7761 h 113542"/>
                <a:gd name="connsiteX1" fmla="*/ 11828 w 73115"/>
                <a:gd name="connsiteY1" fmla="*/ 18628 h 113542"/>
                <a:gd name="connsiteX2" fmla="*/ 9500 w 73115"/>
                <a:gd name="connsiteY2" fmla="*/ 27165 h 113542"/>
                <a:gd name="connsiteX3" fmla="*/ 2518 w 73115"/>
                <a:gd name="connsiteY3" fmla="*/ 34151 h 113542"/>
                <a:gd name="connsiteX4" fmla="*/ 966 w 73115"/>
                <a:gd name="connsiteY4" fmla="*/ 42688 h 113542"/>
                <a:gd name="connsiteX5" fmla="*/ 11052 w 73115"/>
                <a:gd name="connsiteY5" fmla="*/ 55106 h 113542"/>
                <a:gd name="connsiteX6" fmla="*/ 16482 w 73115"/>
                <a:gd name="connsiteY6" fmla="*/ 52002 h 113542"/>
                <a:gd name="connsiteX7" fmla="*/ 22689 w 73115"/>
                <a:gd name="connsiteY7" fmla="*/ 65196 h 113542"/>
                <a:gd name="connsiteX8" fmla="*/ 24240 w 73115"/>
                <a:gd name="connsiteY8" fmla="*/ 78391 h 113542"/>
                <a:gd name="connsiteX9" fmla="*/ 27344 w 73115"/>
                <a:gd name="connsiteY9" fmla="*/ 106332 h 113542"/>
                <a:gd name="connsiteX10" fmla="*/ 44411 w 73115"/>
                <a:gd name="connsiteY10" fmla="*/ 111765 h 113542"/>
                <a:gd name="connsiteX11" fmla="*/ 54496 w 73115"/>
                <a:gd name="connsiteY11" fmla="*/ 107884 h 113542"/>
                <a:gd name="connsiteX12" fmla="*/ 62254 w 73115"/>
                <a:gd name="connsiteY12" fmla="*/ 104004 h 113542"/>
                <a:gd name="connsiteX13" fmla="*/ 73116 w 73115"/>
                <a:gd name="connsiteY13" fmla="*/ 104004 h 113542"/>
                <a:gd name="connsiteX14" fmla="*/ 63806 w 73115"/>
                <a:gd name="connsiteY14" fmla="*/ 86152 h 113542"/>
                <a:gd name="connsiteX15" fmla="*/ 50618 w 73115"/>
                <a:gd name="connsiteY15" fmla="*/ 69853 h 113542"/>
                <a:gd name="connsiteX16" fmla="*/ 56824 w 73115"/>
                <a:gd name="connsiteY16" fmla="*/ 56659 h 113542"/>
                <a:gd name="connsiteX17" fmla="*/ 63806 w 73115"/>
                <a:gd name="connsiteY17" fmla="*/ 49673 h 113542"/>
                <a:gd name="connsiteX18" fmla="*/ 65358 w 73115"/>
                <a:gd name="connsiteY18" fmla="*/ 39584 h 113542"/>
                <a:gd name="connsiteX19" fmla="*/ 50618 w 73115"/>
                <a:gd name="connsiteY19" fmla="*/ 26389 h 113542"/>
                <a:gd name="connsiteX20" fmla="*/ 42860 w 73115"/>
                <a:gd name="connsiteY20" fmla="*/ 17075 h 113542"/>
                <a:gd name="connsiteX21" fmla="*/ 27344 w 73115"/>
                <a:gd name="connsiteY21" fmla="*/ 3881 h 113542"/>
                <a:gd name="connsiteX22" fmla="*/ 21913 w 73115"/>
                <a:gd name="connsiteY22" fmla="*/ 0 h 113542"/>
                <a:gd name="connsiteX23" fmla="*/ 17258 w 73115"/>
                <a:gd name="connsiteY23" fmla="*/ 7761 h 113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73115" h="113542">
                  <a:moveTo>
                    <a:pt x="17258" y="7761"/>
                  </a:moveTo>
                  <a:cubicBezTo>
                    <a:pt x="13379" y="10090"/>
                    <a:pt x="7949" y="16299"/>
                    <a:pt x="11828" y="18628"/>
                  </a:cubicBezTo>
                  <a:cubicBezTo>
                    <a:pt x="15707" y="20956"/>
                    <a:pt x="17258" y="26389"/>
                    <a:pt x="9500" y="27165"/>
                  </a:cubicBezTo>
                  <a:cubicBezTo>
                    <a:pt x="2518" y="27941"/>
                    <a:pt x="1742" y="30270"/>
                    <a:pt x="2518" y="34151"/>
                  </a:cubicBezTo>
                  <a:cubicBezTo>
                    <a:pt x="3294" y="38031"/>
                    <a:pt x="-2137" y="39584"/>
                    <a:pt x="966" y="42688"/>
                  </a:cubicBezTo>
                  <a:cubicBezTo>
                    <a:pt x="3294" y="44240"/>
                    <a:pt x="7949" y="51226"/>
                    <a:pt x="11052" y="55106"/>
                  </a:cubicBezTo>
                  <a:cubicBezTo>
                    <a:pt x="11828" y="52778"/>
                    <a:pt x="13379" y="51226"/>
                    <a:pt x="16482" y="52002"/>
                  </a:cubicBezTo>
                  <a:cubicBezTo>
                    <a:pt x="22689" y="52778"/>
                    <a:pt x="18034" y="62868"/>
                    <a:pt x="22689" y="65196"/>
                  </a:cubicBezTo>
                  <a:cubicBezTo>
                    <a:pt x="28119" y="67525"/>
                    <a:pt x="28119" y="75286"/>
                    <a:pt x="24240" y="78391"/>
                  </a:cubicBezTo>
                  <a:cubicBezTo>
                    <a:pt x="20361" y="81495"/>
                    <a:pt x="18810" y="97018"/>
                    <a:pt x="27344" y="106332"/>
                  </a:cubicBezTo>
                  <a:cubicBezTo>
                    <a:pt x="35877" y="115646"/>
                    <a:pt x="42084" y="114093"/>
                    <a:pt x="44411" y="111765"/>
                  </a:cubicBezTo>
                  <a:cubicBezTo>
                    <a:pt x="45963" y="109437"/>
                    <a:pt x="52945" y="111765"/>
                    <a:pt x="54496" y="107884"/>
                  </a:cubicBezTo>
                  <a:cubicBezTo>
                    <a:pt x="56048" y="104004"/>
                    <a:pt x="58375" y="108660"/>
                    <a:pt x="62254" y="104004"/>
                  </a:cubicBezTo>
                  <a:cubicBezTo>
                    <a:pt x="64582" y="101675"/>
                    <a:pt x="69237" y="103227"/>
                    <a:pt x="73116" y="104004"/>
                  </a:cubicBezTo>
                  <a:cubicBezTo>
                    <a:pt x="70012" y="97794"/>
                    <a:pt x="65358" y="90033"/>
                    <a:pt x="63806" y="86152"/>
                  </a:cubicBezTo>
                  <a:cubicBezTo>
                    <a:pt x="61479" y="79943"/>
                    <a:pt x="48290" y="72958"/>
                    <a:pt x="50618" y="69853"/>
                  </a:cubicBezTo>
                  <a:cubicBezTo>
                    <a:pt x="53721" y="66749"/>
                    <a:pt x="52169" y="56659"/>
                    <a:pt x="56824" y="56659"/>
                  </a:cubicBezTo>
                  <a:cubicBezTo>
                    <a:pt x="61479" y="55883"/>
                    <a:pt x="66133" y="53554"/>
                    <a:pt x="63806" y="49673"/>
                  </a:cubicBezTo>
                  <a:cubicBezTo>
                    <a:pt x="63030" y="47345"/>
                    <a:pt x="63806" y="43464"/>
                    <a:pt x="65358" y="39584"/>
                  </a:cubicBezTo>
                  <a:cubicBezTo>
                    <a:pt x="60703" y="38807"/>
                    <a:pt x="54496" y="26389"/>
                    <a:pt x="50618" y="26389"/>
                  </a:cubicBezTo>
                  <a:cubicBezTo>
                    <a:pt x="46739" y="26389"/>
                    <a:pt x="41308" y="23284"/>
                    <a:pt x="42860" y="17075"/>
                  </a:cubicBezTo>
                  <a:cubicBezTo>
                    <a:pt x="43635" y="10866"/>
                    <a:pt x="33550" y="10866"/>
                    <a:pt x="27344" y="3881"/>
                  </a:cubicBezTo>
                  <a:cubicBezTo>
                    <a:pt x="25792" y="2328"/>
                    <a:pt x="24240" y="776"/>
                    <a:pt x="21913" y="0"/>
                  </a:cubicBezTo>
                  <a:cubicBezTo>
                    <a:pt x="21137" y="4657"/>
                    <a:pt x="18810" y="6985"/>
                    <a:pt x="17258" y="7761"/>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32" name="Forma libre 31">
              <a:extLst>
                <a:ext uri="{FF2B5EF4-FFF2-40B4-BE49-F238E27FC236}">
                  <a16:creationId xmlns:a16="http://schemas.microsoft.com/office/drawing/2014/main" id="{7E4884BE-477A-1F6D-6209-B59959E0E954}"/>
                </a:ext>
              </a:extLst>
            </p:cNvPr>
            <p:cNvSpPr/>
            <p:nvPr/>
          </p:nvSpPr>
          <p:spPr>
            <a:xfrm>
              <a:off x="3337003" y="3199730"/>
              <a:ext cx="58403" cy="69970"/>
            </a:xfrm>
            <a:custGeom>
              <a:avLst/>
              <a:gdLst>
                <a:gd name="connsiteX0" fmla="*/ 3103 w 48875"/>
                <a:gd name="connsiteY0" fmla="*/ 27165 h 58555"/>
                <a:gd name="connsiteX1" fmla="*/ 4655 w 48875"/>
                <a:gd name="connsiteY1" fmla="*/ 48121 h 58555"/>
                <a:gd name="connsiteX2" fmla="*/ 0 w 48875"/>
                <a:gd name="connsiteY2" fmla="*/ 55106 h 58555"/>
                <a:gd name="connsiteX3" fmla="*/ 13964 w 48875"/>
                <a:gd name="connsiteY3" fmla="*/ 57435 h 58555"/>
                <a:gd name="connsiteX4" fmla="*/ 30256 w 48875"/>
                <a:gd name="connsiteY4" fmla="*/ 50450 h 58555"/>
                <a:gd name="connsiteX5" fmla="*/ 48875 w 48875"/>
                <a:gd name="connsiteY5" fmla="*/ 25613 h 58555"/>
                <a:gd name="connsiteX6" fmla="*/ 48875 w 48875"/>
                <a:gd name="connsiteY6" fmla="*/ 25613 h 58555"/>
                <a:gd name="connsiteX7" fmla="*/ 22498 w 48875"/>
                <a:gd name="connsiteY7" fmla="*/ 4657 h 58555"/>
                <a:gd name="connsiteX8" fmla="*/ 9310 w 48875"/>
                <a:gd name="connsiteY8" fmla="*/ 0 h 58555"/>
                <a:gd name="connsiteX9" fmla="*/ 6206 w 48875"/>
                <a:gd name="connsiteY9" fmla="*/ 7761 h 58555"/>
                <a:gd name="connsiteX10" fmla="*/ 3103 w 48875"/>
                <a:gd name="connsiteY10" fmla="*/ 27165 h 585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8875" h="58555">
                  <a:moveTo>
                    <a:pt x="3103" y="27165"/>
                  </a:moveTo>
                  <a:cubicBezTo>
                    <a:pt x="6206" y="34150"/>
                    <a:pt x="6206" y="45793"/>
                    <a:pt x="4655" y="48121"/>
                  </a:cubicBezTo>
                  <a:cubicBezTo>
                    <a:pt x="3879" y="48897"/>
                    <a:pt x="2327" y="52778"/>
                    <a:pt x="0" y="55106"/>
                  </a:cubicBezTo>
                  <a:cubicBezTo>
                    <a:pt x="2327" y="58211"/>
                    <a:pt x="6982" y="59763"/>
                    <a:pt x="13964" y="57435"/>
                  </a:cubicBezTo>
                  <a:cubicBezTo>
                    <a:pt x="22498" y="54330"/>
                    <a:pt x="27153" y="60539"/>
                    <a:pt x="30256" y="50450"/>
                  </a:cubicBezTo>
                  <a:cubicBezTo>
                    <a:pt x="32583" y="42688"/>
                    <a:pt x="41893" y="32598"/>
                    <a:pt x="48875" y="25613"/>
                  </a:cubicBezTo>
                  <a:cubicBezTo>
                    <a:pt x="48875" y="25613"/>
                    <a:pt x="48875" y="25613"/>
                    <a:pt x="48875" y="25613"/>
                  </a:cubicBezTo>
                  <a:cubicBezTo>
                    <a:pt x="42669" y="22508"/>
                    <a:pt x="32583" y="6985"/>
                    <a:pt x="22498" y="4657"/>
                  </a:cubicBezTo>
                  <a:cubicBezTo>
                    <a:pt x="17843" y="3881"/>
                    <a:pt x="13964" y="1552"/>
                    <a:pt x="9310" y="0"/>
                  </a:cubicBezTo>
                  <a:cubicBezTo>
                    <a:pt x="7758" y="4657"/>
                    <a:pt x="6982" y="7761"/>
                    <a:pt x="6206" y="7761"/>
                  </a:cubicBezTo>
                  <a:cubicBezTo>
                    <a:pt x="3103" y="11642"/>
                    <a:pt x="776" y="20180"/>
                    <a:pt x="3103" y="27165"/>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33" name="Forma libre 32">
              <a:extLst>
                <a:ext uri="{FF2B5EF4-FFF2-40B4-BE49-F238E27FC236}">
                  <a16:creationId xmlns:a16="http://schemas.microsoft.com/office/drawing/2014/main" id="{A5C4FA52-94B4-534D-B3CA-F4E7ADBB9AD1}"/>
                </a:ext>
              </a:extLst>
            </p:cNvPr>
            <p:cNvSpPr/>
            <p:nvPr/>
          </p:nvSpPr>
          <p:spPr>
            <a:xfrm>
              <a:off x="3220524" y="4365469"/>
              <a:ext cx="57319" cy="24056"/>
            </a:xfrm>
            <a:custGeom>
              <a:avLst/>
              <a:gdLst>
                <a:gd name="connsiteX0" fmla="*/ 47685 w 47968"/>
                <a:gd name="connsiteY0" fmla="*/ 7870 h 20131"/>
                <a:gd name="connsiteX1" fmla="*/ 22083 w 47968"/>
                <a:gd name="connsiteY1" fmla="*/ 19512 h 20131"/>
                <a:gd name="connsiteX2" fmla="*/ 47685 w 47968"/>
                <a:gd name="connsiteY2" fmla="*/ 7870 h 20131"/>
                <a:gd name="connsiteX3" fmla="*/ 19756 w 47968"/>
                <a:gd name="connsiteY3" fmla="*/ 109 h 20131"/>
                <a:gd name="connsiteX4" fmla="*/ 1913 w 47968"/>
                <a:gd name="connsiteY4" fmla="*/ 17960 h 20131"/>
                <a:gd name="connsiteX5" fmla="*/ 19756 w 47968"/>
                <a:gd name="connsiteY5" fmla="*/ 109 h 20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968" h="20131">
                  <a:moveTo>
                    <a:pt x="47685" y="7870"/>
                  </a:moveTo>
                  <a:cubicBezTo>
                    <a:pt x="42254" y="-2220"/>
                    <a:pt x="16653" y="17184"/>
                    <a:pt x="22083" y="19512"/>
                  </a:cubicBezTo>
                  <a:cubicBezTo>
                    <a:pt x="27514" y="22617"/>
                    <a:pt x="50788" y="13303"/>
                    <a:pt x="47685" y="7870"/>
                  </a:cubicBezTo>
                  <a:close/>
                  <a:moveTo>
                    <a:pt x="19756" y="109"/>
                  </a:moveTo>
                  <a:cubicBezTo>
                    <a:pt x="11998" y="-1444"/>
                    <a:pt x="-5845" y="14079"/>
                    <a:pt x="1913" y="17960"/>
                  </a:cubicBezTo>
                  <a:cubicBezTo>
                    <a:pt x="9670" y="22617"/>
                    <a:pt x="27514" y="1661"/>
                    <a:pt x="19756" y="109"/>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35" name="Forma libre 34">
              <a:extLst>
                <a:ext uri="{FF2B5EF4-FFF2-40B4-BE49-F238E27FC236}">
                  <a16:creationId xmlns:a16="http://schemas.microsoft.com/office/drawing/2014/main" id="{4D100261-D873-CD26-BEAD-FCDFC7286CE4}"/>
                </a:ext>
              </a:extLst>
            </p:cNvPr>
            <p:cNvSpPr/>
            <p:nvPr/>
          </p:nvSpPr>
          <p:spPr>
            <a:xfrm>
              <a:off x="2646658" y="3275952"/>
              <a:ext cx="303408" cy="120261"/>
            </a:xfrm>
            <a:custGeom>
              <a:avLst/>
              <a:gdLst>
                <a:gd name="connsiteX0" fmla="*/ 247864 w 253908"/>
                <a:gd name="connsiteY0" fmla="*/ 26389 h 100641"/>
                <a:gd name="connsiteX1" fmla="*/ 237003 w 253908"/>
                <a:gd name="connsiteY1" fmla="*/ 17851 h 100641"/>
                <a:gd name="connsiteX2" fmla="*/ 225366 w 253908"/>
                <a:gd name="connsiteY2" fmla="*/ 17851 h 100641"/>
                <a:gd name="connsiteX3" fmla="*/ 215281 w 253908"/>
                <a:gd name="connsiteY3" fmla="*/ 10866 h 100641"/>
                <a:gd name="connsiteX4" fmla="*/ 195886 w 253908"/>
                <a:gd name="connsiteY4" fmla="*/ 0 h 100641"/>
                <a:gd name="connsiteX5" fmla="*/ 195886 w 253908"/>
                <a:gd name="connsiteY5" fmla="*/ 2328 h 100641"/>
                <a:gd name="connsiteX6" fmla="*/ 185025 w 253908"/>
                <a:gd name="connsiteY6" fmla="*/ 7761 h 100641"/>
                <a:gd name="connsiteX7" fmla="*/ 179594 w 253908"/>
                <a:gd name="connsiteY7" fmla="*/ 19404 h 100641"/>
                <a:gd name="connsiteX8" fmla="*/ 172612 w 253908"/>
                <a:gd name="connsiteY8" fmla="*/ 28718 h 100641"/>
                <a:gd name="connsiteX9" fmla="*/ 168733 w 253908"/>
                <a:gd name="connsiteY9" fmla="*/ 37255 h 100641"/>
                <a:gd name="connsiteX10" fmla="*/ 165630 w 253908"/>
                <a:gd name="connsiteY10" fmla="*/ 48121 h 100641"/>
                <a:gd name="connsiteX11" fmla="*/ 164854 w 253908"/>
                <a:gd name="connsiteY11" fmla="*/ 58211 h 100641"/>
                <a:gd name="connsiteX12" fmla="*/ 174164 w 253908"/>
                <a:gd name="connsiteY12" fmla="*/ 65972 h 100641"/>
                <a:gd name="connsiteX13" fmla="*/ 181922 w 253908"/>
                <a:gd name="connsiteY13" fmla="*/ 67525 h 100641"/>
                <a:gd name="connsiteX14" fmla="*/ 174939 w 253908"/>
                <a:gd name="connsiteY14" fmla="*/ 76839 h 100641"/>
                <a:gd name="connsiteX15" fmla="*/ 173388 w 253908"/>
                <a:gd name="connsiteY15" fmla="*/ 76839 h 100641"/>
                <a:gd name="connsiteX16" fmla="*/ 176491 w 253908"/>
                <a:gd name="connsiteY16" fmla="*/ 84600 h 100641"/>
                <a:gd name="connsiteX17" fmla="*/ 176491 w 253908"/>
                <a:gd name="connsiteY17" fmla="*/ 92361 h 100641"/>
                <a:gd name="connsiteX18" fmla="*/ 188128 w 253908"/>
                <a:gd name="connsiteY18" fmla="*/ 95466 h 100641"/>
                <a:gd name="connsiteX19" fmla="*/ 198989 w 253908"/>
                <a:gd name="connsiteY19" fmla="*/ 94690 h 100641"/>
                <a:gd name="connsiteX20" fmla="*/ 212953 w 253908"/>
                <a:gd name="connsiteY20" fmla="*/ 69853 h 100641"/>
                <a:gd name="connsiteX21" fmla="*/ 243985 w 253908"/>
                <a:gd name="connsiteY21" fmla="*/ 53554 h 100641"/>
                <a:gd name="connsiteX22" fmla="*/ 252519 w 253908"/>
                <a:gd name="connsiteY22" fmla="*/ 38031 h 100641"/>
                <a:gd name="connsiteX23" fmla="*/ 247864 w 253908"/>
                <a:gd name="connsiteY23" fmla="*/ 26389 h 100641"/>
                <a:gd name="connsiteX24" fmla="*/ 1937 w 253908"/>
                <a:gd name="connsiteY24" fmla="*/ 21732 h 100641"/>
                <a:gd name="connsiteX25" fmla="*/ 11246 w 253908"/>
                <a:gd name="connsiteY25" fmla="*/ 37255 h 100641"/>
                <a:gd name="connsiteX26" fmla="*/ 1937 w 253908"/>
                <a:gd name="connsiteY26" fmla="*/ 21732 h 100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53908" h="100641">
                  <a:moveTo>
                    <a:pt x="247864" y="26389"/>
                  </a:moveTo>
                  <a:cubicBezTo>
                    <a:pt x="242434" y="20180"/>
                    <a:pt x="237779" y="16299"/>
                    <a:pt x="237003" y="17851"/>
                  </a:cubicBezTo>
                  <a:cubicBezTo>
                    <a:pt x="235452" y="19404"/>
                    <a:pt x="229245" y="20180"/>
                    <a:pt x="225366" y="17851"/>
                  </a:cubicBezTo>
                  <a:cubicBezTo>
                    <a:pt x="220711" y="15523"/>
                    <a:pt x="219160" y="10866"/>
                    <a:pt x="215281" y="10866"/>
                  </a:cubicBezTo>
                  <a:cubicBezTo>
                    <a:pt x="212178" y="10866"/>
                    <a:pt x="202092" y="4657"/>
                    <a:pt x="195886" y="0"/>
                  </a:cubicBezTo>
                  <a:cubicBezTo>
                    <a:pt x="195886" y="776"/>
                    <a:pt x="195886" y="1552"/>
                    <a:pt x="195886" y="2328"/>
                  </a:cubicBezTo>
                  <a:cubicBezTo>
                    <a:pt x="195886" y="5433"/>
                    <a:pt x="191231" y="7761"/>
                    <a:pt x="185025" y="7761"/>
                  </a:cubicBezTo>
                  <a:cubicBezTo>
                    <a:pt x="178818" y="7761"/>
                    <a:pt x="179594" y="14747"/>
                    <a:pt x="179594" y="19404"/>
                  </a:cubicBezTo>
                  <a:cubicBezTo>
                    <a:pt x="179594" y="24061"/>
                    <a:pt x="174939" y="24061"/>
                    <a:pt x="172612" y="28718"/>
                  </a:cubicBezTo>
                  <a:cubicBezTo>
                    <a:pt x="170285" y="33374"/>
                    <a:pt x="173388" y="34927"/>
                    <a:pt x="168733" y="37255"/>
                  </a:cubicBezTo>
                  <a:cubicBezTo>
                    <a:pt x="164078" y="39584"/>
                    <a:pt x="162527" y="43464"/>
                    <a:pt x="165630" y="48121"/>
                  </a:cubicBezTo>
                  <a:cubicBezTo>
                    <a:pt x="168733" y="52002"/>
                    <a:pt x="165630" y="55883"/>
                    <a:pt x="164854" y="58211"/>
                  </a:cubicBezTo>
                  <a:cubicBezTo>
                    <a:pt x="164078" y="60539"/>
                    <a:pt x="168733" y="61316"/>
                    <a:pt x="174164" y="65972"/>
                  </a:cubicBezTo>
                  <a:cubicBezTo>
                    <a:pt x="178818" y="70629"/>
                    <a:pt x="179594" y="64420"/>
                    <a:pt x="181922" y="67525"/>
                  </a:cubicBezTo>
                  <a:cubicBezTo>
                    <a:pt x="184249" y="70629"/>
                    <a:pt x="180370" y="76839"/>
                    <a:pt x="174939" y="76839"/>
                  </a:cubicBezTo>
                  <a:cubicBezTo>
                    <a:pt x="174164" y="76839"/>
                    <a:pt x="174164" y="76839"/>
                    <a:pt x="173388" y="76839"/>
                  </a:cubicBezTo>
                  <a:cubicBezTo>
                    <a:pt x="176491" y="79943"/>
                    <a:pt x="178043" y="83048"/>
                    <a:pt x="176491" y="84600"/>
                  </a:cubicBezTo>
                  <a:cubicBezTo>
                    <a:pt x="174164" y="88481"/>
                    <a:pt x="171836" y="88481"/>
                    <a:pt x="176491" y="92361"/>
                  </a:cubicBezTo>
                  <a:cubicBezTo>
                    <a:pt x="181146" y="97018"/>
                    <a:pt x="184249" y="90033"/>
                    <a:pt x="188128" y="95466"/>
                  </a:cubicBezTo>
                  <a:cubicBezTo>
                    <a:pt x="192007" y="100899"/>
                    <a:pt x="195110" y="104004"/>
                    <a:pt x="198989" y="94690"/>
                  </a:cubicBezTo>
                  <a:cubicBezTo>
                    <a:pt x="202868" y="85376"/>
                    <a:pt x="205971" y="72182"/>
                    <a:pt x="212953" y="69853"/>
                  </a:cubicBezTo>
                  <a:cubicBezTo>
                    <a:pt x="219936" y="67525"/>
                    <a:pt x="234676" y="64420"/>
                    <a:pt x="243985" y="53554"/>
                  </a:cubicBezTo>
                  <a:cubicBezTo>
                    <a:pt x="252519" y="41912"/>
                    <a:pt x="247864" y="41136"/>
                    <a:pt x="252519" y="38031"/>
                  </a:cubicBezTo>
                  <a:cubicBezTo>
                    <a:pt x="255622" y="35703"/>
                    <a:pt x="253295" y="32598"/>
                    <a:pt x="247864" y="26389"/>
                  </a:cubicBezTo>
                  <a:close/>
                  <a:moveTo>
                    <a:pt x="1937" y="21732"/>
                  </a:moveTo>
                  <a:cubicBezTo>
                    <a:pt x="-5045" y="31822"/>
                    <a:pt x="8919" y="41912"/>
                    <a:pt x="11246" y="37255"/>
                  </a:cubicBezTo>
                  <a:cubicBezTo>
                    <a:pt x="15125" y="32598"/>
                    <a:pt x="8919" y="11642"/>
                    <a:pt x="1937" y="21732"/>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sp>
          <p:nvSpPr>
            <p:cNvPr id="36" name="Forma libre 35">
              <a:extLst>
                <a:ext uri="{FF2B5EF4-FFF2-40B4-BE49-F238E27FC236}">
                  <a16:creationId xmlns:a16="http://schemas.microsoft.com/office/drawing/2014/main" id="{6956E34D-720F-D9C4-7856-342BF94E3AB8}"/>
                </a:ext>
              </a:extLst>
            </p:cNvPr>
            <p:cNvSpPr/>
            <p:nvPr/>
          </p:nvSpPr>
          <p:spPr>
            <a:xfrm>
              <a:off x="3652941" y="4439020"/>
              <a:ext cx="37913" cy="22931"/>
            </a:xfrm>
            <a:custGeom>
              <a:avLst/>
              <a:gdLst>
                <a:gd name="connsiteX0" fmla="*/ 12 w 31728"/>
                <a:gd name="connsiteY0" fmla="*/ 649 h 19190"/>
                <a:gd name="connsiteX1" fmla="*/ 13200 w 31728"/>
                <a:gd name="connsiteY1" fmla="*/ 9187 h 19190"/>
                <a:gd name="connsiteX2" fmla="*/ 31044 w 31728"/>
                <a:gd name="connsiteY2" fmla="*/ 15396 h 19190"/>
                <a:gd name="connsiteX3" fmla="*/ 12 w 31728"/>
                <a:gd name="connsiteY3" fmla="*/ 649 h 19190"/>
              </a:gdLst>
              <a:ahLst/>
              <a:cxnLst>
                <a:cxn ang="0">
                  <a:pos x="connsiteX0" y="connsiteY0"/>
                </a:cxn>
                <a:cxn ang="0">
                  <a:pos x="connsiteX1" y="connsiteY1"/>
                </a:cxn>
                <a:cxn ang="0">
                  <a:pos x="connsiteX2" y="connsiteY2"/>
                </a:cxn>
                <a:cxn ang="0">
                  <a:pos x="connsiteX3" y="connsiteY3"/>
                </a:cxn>
              </a:cxnLst>
              <a:rect l="l" t="t" r="r" b="b"/>
              <a:pathLst>
                <a:path w="31728" h="19190">
                  <a:moveTo>
                    <a:pt x="12" y="649"/>
                  </a:moveTo>
                  <a:cubicBezTo>
                    <a:pt x="1563" y="6858"/>
                    <a:pt x="7770" y="3754"/>
                    <a:pt x="13200" y="9187"/>
                  </a:cubicBezTo>
                  <a:cubicBezTo>
                    <a:pt x="19407" y="14620"/>
                    <a:pt x="24837" y="24710"/>
                    <a:pt x="31044" y="15396"/>
                  </a:cubicBezTo>
                  <a:cubicBezTo>
                    <a:pt x="37250" y="6083"/>
                    <a:pt x="-764" y="-2455"/>
                    <a:pt x="12" y="649"/>
                  </a:cubicBezTo>
                  <a:close/>
                </a:path>
              </a:pathLst>
            </a:custGeom>
            <a:grpFill/>
            <a:ln w="1937" cap="flat">
              <a:solidFill>
                <a:srgbClr val="FFFFFF"/>
              </a:solidFill>
              <a:prstDash val="solid"/>
              <a:miter/>
            </a:ln>
          </p:spPr>
          <p:txBody>
            <a:bodyPr rtlCol="0" anchor="ctr"/>
            <a:lstStyle/>
            <a:p>
              <a:endParaRPr lang="en-US" sz="500">
                <a:latin typeface="Roboto" panose="02000000000000000000" pitchFamily="2" charset="0"/>
                <a:ea typeface="Roboto" panose="02000000000000000000" pitchFamily="2" charset="0"/>
              </a:endParaRPr>
            </a:p>
          </p:txBody>
        </p:sp>
      </p:grpSp>
      <p:sp>
        <p:nvSpPr>
          <p:cNvPr id="29" name="CuadroTexto 28">
            <a:extLst>
              <a:ext uri="{FF2B5EF4-FFF2-40B4-BE49-F238E27FC236}">
                <a16:creationId xmlns:a16="http://schemas.microsoft.com/office/drawing/2014/main" id="{C73A8858-F68A-7B53-1302-42C50770AC20}"/>
              </a:ext>
            </a:extLst>
          </p:cNvPr>
          <p:cNvSpPr txBox="1"/>
          <p:nvPr/>
        </p:nvSpPr>
        <p:spPr>
          <a:xfrm>
            <a:off x="3552856" y="1802788"/>
            <a:ext cx="745268" cy="169277"/>
          </a:xfrm>
          <a:prstGeom prst="rect">
            <a:avLst/>
          </a:prstGeom>
          <a:noFill/>
        </p:spPr>
        <p:txBody>
          <a:bodyPr wrap="square" lIns="0" tIns="0" rIns="0" bIns="0" rtlCol="0">
            <a:spAutoFit/>
          </a:bodyPr>
          <a:lstStyle/>
          <a:p>
            <a:pPr algn="ctr" defTabSz="435437">
              <a:defRPr/>
            </a:pPr>
            <a:r>
              <a:rPr lang="es-AR" sz="1100">
                <a:solidFill>
                  <a:srgbClr val="3D00A1"/>
                </a:solidFill>
                <a:latin typeface="Roboto Medium" panose="02000000000000000000" pitchFamily="2" charset="0"/>
                <a:ea typeface="Roboto Medium" panose="02000000000000000000" pitchFamily="2" charset="0"/>
                <a:cs typeface="Roboto" panose="02000000000000000000" pitchFamily="2" charset="0"/>
              </a:rPr>
              <a:t>Paraguay</a:t>
            </a:r>
          </a:p>
        </p:txBody>
      </p:sp>
      <p:sp>
        <p:nvSpPr>
          <p:cNvPr id="30" name="CuadroTexto 29">
            <a:extLst>
              <a:ext uri="{FF2B5EF4-FFF2-40B4-BE49-F238E27FC236}">
                <a16:creationId xmlns:a16="http://schemas.microsoft.com/office/drawing/2014/main" id="{108831FA-DF9C-0313-3704-31A561FBA8F5}"/>
              </a:ext>
            </a:extLst>
          </p:cNvPr>
          <p:cNvSpPr txBox="1"/>
          <p:nvPr/>
        </p:nvSpPr>
        <p:spPr>
          <a:xfrm>
            <a:off x="3574267" y="4267695"/>
            <a:ext cx="702447" cy="169277"/>
          </a:xfrm>
          <a:prstGeom prst="rect">
            <a:avLst/>
          </a:prstGeom>
          <a:noFill/>
        </p:spPr>
        <p:txBody>
          <a:bodyPr wrap="square" lIns="0" tIns="0" rIns="0" bIns="0" rtlCol="0">
            <a:spAutoFit/>
          </a:bodyPr>
          <a:lstStyle>
            <a:defPPr>
              <a:defRPr lang="en-US"/>
            </a:defPPr>
            <a:lvl1pPr algn="ctr" defTabSz="435437">
              <a:defRPr sz="1100" b="1">
                <a:solidFill>
                  <a:srgbClr val="3D00A1"/>
                </a:solidFill>
                <a:latin typeface="Roboto" panose="02000000000000000000" pitchFamily="2" charset="0"/>
                <a:ea typeface="Roboto" panose="02000000000000000000" pitchFamily="2" charset="0"/>
                <a:cs typeface="Roboto" panose="02000000000000000000" pitchFamily="2" charset="0"/>
              </a:defRPr>
            </a:lvl1pPr>
          </a:lstStyle>
          <a:p>
            <a:r>
              <a:rPr lang="es-AR" b="0">
                <a:latin typeface="Roboto Medium" panose="02000000000000000000" pitchFamily="2" charset="0"/>
                <a:ea typeface="Roboto Medium" panose="02000000000000000000" pitchFamily="2" charset="0"/>
              </a:rPr>
              <a:t>Uruguay</a:t>
            </a:r>
          </a:p>
        </p:txBody>
      </p:sp>
      <p:sp>
        <p:nvSpPr>
          <p:cNvPr id="34" name="CuadroTexto 33">
            <a:extLst>
              <a:ext uri="{FF2B5EF4-FFF2-40B4-BE49-F238E27FC236}">
                <a16:creationId xmlns:a16="http://schemas.microsoft.com/office/drawing/2014/main" id="{3ABA56D1-0745-B514-31A7-7196602A1EB8}"/>
              </a:ext>
            </a:extLst>
          </p:cNvPr>
          <p:cNvSpPr txBox="1"/>
          <p:nvPr/>
        </p:nvSpPr>
        <p:spPr>
          <a:xfrm>
            <a:off x="6386578" y="3147748"/>
            <a:ext cx="538609" cy="215444"/>
          </a:xfrm>
          <a:prstGeom prst="rect">
            <a:avLst/>
          </a:prstGeom>
          <a:noFill/>
        </p:spPr>
        <p:txBody>
          <a:bodyPr wrap="none" lIns="0" tIns="0" rIns="0" bIns="0" rtlCol="0">
            <a:noAutofit/>
          </a:bodyPr>
          <a:lstStyle/>
          <a:p>
            <a:pPr algn="ctr" defTabSz="435437">
              <a:defRPr/>
            </a:pP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Pay TV: </a:t>
            </a:r>
            <a:r>
              <a:rPr lang="es-AR" sz="700">
                <a:solidFill>
                  <a:schemeClr val="accent1"/>
                </a:solidFill>
                <a:latin typeface="Roboto Medium" panose="02000000000000000000" pitchFamily="2" charset="0"/>
                <a:ea typeface="Roboto Medium" panose="02000000000000000000" pitchFamily="2" charset="0"/>
                <a:cs typeface="Roboto" panose="02000000000000000000" pitchFamily="2" charset="0"/>
              </a:rPr>
              <a:t>110k</a:t>
            </a:r>
          </a:p>
          <a:p>
            <a:pPr algn="ctr" defTabSz="435437">
              <a:defRPr/>
            </a:pP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(+10%)</a:t>
            </a:r>
          </a:p>
        </p:txBody>
      </p:sp>
      <p:sp>
        <p:nvSpPr>
          <p:cNvPr id="39" name="CuadroTexto 38">
            <a:extLst>
              <a:ext uri="{FF2B5EF4-FFF2-40B4-BE49-F238E27FC236}">
                <a16:creationId xmlns:a16="http://schemas.microsoft.com/office/drawing/2014/main" id="{C848CCE4-F185-F051-F1DB-6E6BE46BB1D7}"/>
              </a:ext>
            </a:extLst>
          </p:cNvPr>
          <p:cNvSpPr txBox="1"/>
          <p:nvPr/>
        </p:nvSpPr>
        <p:spPr>
          <a:xfrm>
            <a:off x="7546138" y="3147748"/>
            <a:ext cx="400751" cy="215444"/>
          </a:xfrm>
          <a:prstGeom prst="rect">
            <a:avLst/>
          </a:prstGeom>
          <a:noFill/>
        </p:spPr>
        <p:txBody>
          <a:bodyPr wrap="none" lIns="0" tIns="0" rIns="0" bIns="0" rtlCol="0">
            <a:noAutofit/>
          </a:bodyPr>
          <a:lstStyle/>
          <a:p>
            <a:pPr algn="ctr" defTabSz="435437">
              <a:defRPr/>
            </a:pP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Pay: </a:t>
            </a:r>
            <a:r>
              <a:rPr lang="es-AR" sz="700">
                <a:solidFill>
                  <a:schemeClr val="accent1"/>
                </a:solidFill>
                <a:latin typeface="Roboto Medium" panose="02000000000000000000" pitchFamily="2" charset="0"/>
                <a:ea typeface="Roboto Medium" panose="02000000000000000000" pitchFamily="2" charset="0"/>
                <a:cs typeface="Roboto" panose="02000000000000000000" pitchFamily="2" charset="0"/>
              </a:rPr>
              <a:t>291k</a:t>
            </a:r>
          </a:p>
          <a:p>
            <a:pPr algn="ctr" defTabSz="435437">
              <a:defRPr/>
            </a:pP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(+4%)</a:t>
            </a:r>
          </a:p>
        </p:txBody>
      </p:sp>
      <p:sp>
        <p:nvSpPr>
          <p:cNvPr id="55" name="CuadroTexto 54">
            <a:extLst>
              <a:ext uri="{FF2B5EF4-FFF2-40B4-BE49-F238E27FC236}">
                <a16:creationId xmlns:a16="http://schemas.microsoft.com/office/drawing/2014/main" id="{0A6DCAF5-7CE8-B629-EB6F-F99AA650823B}"/>
              </a:ext>
            </a:extLst>
          </p:cNvPr>
          <p:cNvSpPr txBox="1"/>
          <p:nvPr/>
        </p:nvSpPr>
        <p:spPr>
          <a:xfrm>
            <a:off x="4998787" y="3147748"/>
            <a:ext cx="1009892" cy="215444"/>
          </a:xfrm>
          <a:prstGeom prst="rect">
            <a:avLst/>
          </a:prstGeom>
          <a:noFill/>
        </p:spPr>
        <p:txBody>
          <a:bodyPr wrap="none" lIns="0" tIns="0" rIns="0" bIns="0" rtlCol="0">
            <a:spAutoFit/>
          </a:bodyPr>
          <a:lstStyle/>
          <a:p>
            <a:pPr algn="ctr" defTabSz="435437">
              <a:defRPr/>
            </a:pP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Mobile: </a:t>
            </a:r>
            <a:r>
              <a:rPr lang="es-AR" sz="700">
                <a:solidFill>
                  <a:schemeClr val="accent1"/>
                </a:solidFill>
                <a:latin typeface="Roboto Medium" panose="02000000000000000000" pitchFamily="2" charset="0"/>
                <a:ea typeface="Roboto Medium" panose="02000000000000000000" pitchFamily="2" charset="0"/>
                <a:cs typeface="Roboto" panose="02000000000000000000" pitchFamily="2" charset="0"/>
              </a:rPr>
              <a:t>2.4M</a:t>
            </a:r>
            <a:r>
              <a:rPr lang="es-AR" sz="700" baseline="30000">
                <a:solidFill>
                  <a:schemeClr val="tx1"/>
                </a:solidFill>
                <a:latin typeface="Roboto Medium" panose="02000000000000000000" pitchFamily="2" charset="0"/>
                <a:ea typeface="Roboto Medium" panose="02000000000000000000" pitchFamily="2" charset="0"/>
                <a:cs typeface="Roboto" panose="02000000000000000000" pitchFamily="2" charset="0"/>
              </a:rPr>
              <a:t> </a:t>
            </a: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(+5%)</a:t>
            </a:r>
            <a:endParaRPr lang="es-AR" sz="700" baseline="30000">
              <a:solidFill>
                <a:schemeClr val="tx1"/>
              </a:solidFill>
              <a:latin typeface="Roboto Medium" panose="02000000000000000000" pitchFamily="2" charset="0"/>
              <a:ea typeface="Roboto Medium" panose="02000000000000000000" pitchFamily="2" charset="0"/>
              <a:cs typeface="Roboto" panose="02000000000000000000" pitchFamily="2" charset="0"/>
            </a:endParaRPr>
          </a:p>
          <a:p>
            <a:pPr algn="ctr" defTabSz="435437">
              <a:defRPr/>
            </a:pP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 Broadband:</a:t>
            </a:r>
            <a:r>
              <a:rPr lang="es-AR" sz="700">
                <a:solidFill>
                  <a:schemeClr val="accent1"/>
                </a:solidFill>
                <a:latin typeface="Roboto Medium" panose="02000000000000000000" pitchFamily="2" charset="0"/>
                <a:ea typeface="Roboto Medium" panose="02000000000000000000" pitchFamily="2" charset="0"/>
                <a:cs typeface="Roboto" panose="02000000000000000000" pitchFamily="2" charset="0"/>
              </a:rPr>
              <a:t> 297k</a:t>
            </a:r>
            <a:r>
              <a:rPr lang="es-AR" sz="700" baseline="30000">
                <a:solidFill>
                  <a:schemeClr val="accent1"/>
                </a:solidFill>
                <a:latin typeface="Roboto Medium" panose="02000000000000000000" pitchFamily="2" charset="0"/>
                <a:ea typeface="Roboto Medium" panose="02000000000000000000" pitchFamily="2" charset="0"/>
                <a:cs typeface="Roboto" panose="02000000000000000000" pitchFamily="2" charset="0"/>
              </a:rPr>
              <a:t> </a:t>
            </a: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(+17%)</a:t>
            </a:r>
          </a:p>
        </p:txBody>
      </p:sp>
      <p:cxnSp>
        <p:nvCxnSpPr>
          <p:cNvPr id="57" name="Conector: angular 56">
            <a:extLst>
              <a:ext uri="{FF2B5EF4-FFF2-40B4-BE49-F238E27FC236}">
                <a16:creationId xmlns:a16="http://schemas.microsoft.com/office/drawing/2014/main" id="{E93D8892-C49A-8130-0814-8470329337FA}"/>
              </a:ext>
            </a:extLst>
          </p:cNvPr>
          <p:cNvCxnSpPr>
            <a:cxnSpLocks/>
          </p:cNvCxnSpPr>
          <p:nvPr/>
        </p:nvCxnSpPr>
        <p:spPr bwMode="auto">
          <a:xfrm flipV="1">
            <a:off x="1993380" y="1497463"/>
            <a:ext cx="2566514" cy="1462189"/>
          </a:xfrm>
          <a:prstGeom prst="bentConnector3">
            <a:avLst>
              <a:gd name="adj1" fmla="val 50000"/>
            </a:avLst>
          </a:prstGeom>
          <a:ln w="12700" cap="rnd">
            <a:solidFill>
              <a:schemeClr val="accent2"/>
            </a:solidFill>
            <a:prstDash val="sysDot"/>
            <a:round/>
            <a:tailEnd type="triangle"/>
          </a:ln>
        </p:spPr>
        <p:style>
          <a:lnRef idx="1">
            <a:schemeClr val="accent1"/>
          </a:lnRef>
          <a:fillRef idx="0">
            <a:schemeClr val="accent1"/>
          </a:fillRef>
          <a:effectRef idx="0">
            <a:schemeClr val="accent1"/>
          </a:effectRef>
          <a:fontRef idx="minor">
            <a:schemeClr val="tx1"/>
          </a:fontRef>
        </p:style>
      </p:cxnSp>
      <p:sp>
        <p:nvSpPr>
          <p:cNvPr id="59" name="CuadroTexto 58">
            <a:extLst>
              <a:ext uri="{FF2B5EF4-FFF2-40B4-BE49-F238E27FC236}">
                <a16:creationId xmlns:a16="http://schemas.microsoft.com/office/drawing/2014/main" id="{A39AD801-47B3-9ABF-F88D-052EA395C066}"/>
              </a:ext>
            </a:extLst>
          </p:cNvPr>
          <p:cNvSpPr txBox="1"/>
          <p:nvPr/>
        </p:nvSpPr>
        <p:spPr>
          <a:xfrm>
            <a:off x="5788467" y="1182258"/>
            <a:ext cx="1503938" cy="261610"/>
          </a:xfrm>
          <a:prstGeom prst="rect">
            <a:avLst/>
          </a:prstGeom>
          <a:noFill/>
        </p:spPr>
        <p:txBody>
          <a:bodyPr wrap="none" rtlCol="0">
            <a:no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defTabSz="435437">
              <a:defRPr/>
            </a:pPr>
            <a:r>
              <a:rPr lang="es-AR" sz="1100" b="0">
                <a:solidFill>
                  <a:schemeClr val="tx1"/>
                </a:solidFill>
                <a:latin typeface="Roboto Medium" panose="02000000000000000000" pitchFamily="2" charset="0"/>
                <a:ea typeface="Roboto Medium" panose="02000000000000000000" pitchFamily="2" charset="0"/>
              </a:rPr>
              <a:t>Paraguay </a:t>
            </a:r>
            <a:r>
              <a:rPr lang="es-AR" sz="1100" b="0">
                <a:solidFill>
                  <a:schemeClr val="tx1"/>
                </a:solidFill>
                <a:latin typeface="Roboto" panose="02000000000000000000" pitchFamily="2" charset="0"/>
              </a:rPr>
              <a:t>key figures</a:t>
            </a:r>
          </a:p>
        </p:txBody>
      </p:sp>
      <p:sp>
        <p:nvSpPr>
          <p:cNvPr id="73" name="Rectángulo 72">
            <a:extLst>
              <a:ext uri="{FF2B5EF4-FFF2-40B4-BE49-F238E27FC236}">
                <a16:creationId xmlns:a16="http://schemas.microsoft.com/office/drawing/2014/main" id="{EFD2B561-5292-BB66-82AF-E8666138C279}"/>
              </a:ext>
            </a:extLst>
          </p:cNvPr>
          <p:cNvSpPr/>
          <p:nvPr/>
        </p:nvSpPr>
        <p:spPr bwMode="auto">
          <a:xfrm>
            <a:off x="8119406" y="1716998"/>
            <a:ext cx="65" cy="41550"/>
          </a:xfrm>
          <a:prstGeom prst="rect">
            <a:avLst/>
          </a:prstGeom>
          <a:solidFill>
            <a:srgbClr val="F5F5F5"/>
          </a:solidFill>
          <a:ln w="25400" algn="ctr">
            <a:noFill/>
            <a:round/>
            <a:headEnd/>
            <a:tailEnd/>
          </a:ln>
        </p:spPr>
        <p:txBody>
          <a:bodyPr wrap="none" lIns="0" tIns="0" rIns="0" bIns="0" rtlCol="0" anchor="ctr">
            <a:noAutofit/>
          </a:bodyPr>
          <a:lstStyle/>
          <a:p>
            <a:pPr algn="ctr" defTabSz="435437">
              <a:lnSpc>
                <a:spcPct val="90000"/>
              </a:lnSpc>
              <a:defRPr/>
            </a:pPr>
            <a:endParaRPr kumimoji="1" lang="es-AR" sz="300">
              <a:latin typeface="Roboto" panose="02000000000000000000" pitchFamily="2" charset="0"/>
              <a:ea typeface="Roboto" panose="02000000000000000000" pitchFamily="2" charset="0"/>
            </a:endParaRPr>
          </a:p>
        </p:txBody>
      </p:sp>
      <p:sp>
        <p:nvSpPr>
          <p:cNvPr id="87" name="CuadroTexto 86">
            <a:extLst>
              <a:ext uri="{FF2B5EF4-FFF2-40B4-BE49-F238E27FC236}">
                <a16:creationId xmlns:a16="http://schemas.microsoft.com/office/drawing/2014/main" id="{AA99FFE7-9C41-11F8-BBCC-B24771C27710}"/>
              </a:ext>
            </a:extLst>
          </p:cNvPr>
          <p:cNvSpPr txBox="1"/>
          <p:nvPr/>
        </p:nvSpPr>
        <p:spPr>
          <a:xfrm>
            <a:off x="7589548" y="1544203"/>
            <a:ext cx="760499" cy="276999"/>
          </a:xfrm>
          <a:prstGeom prst="rect">
            <a:avLst/>
          </a:prstGeom>
          <a:noFill/>
        </p:spPr>
        <p:txBody>
          <a:bodyPr wrap="square" lIns="0" tIns="0" rIns="0" bIns="0" rtlCol="0">
            <a:spAutoFit/>
          </a:bodyPr>
          <a:lstStyle>
            <a:defPPr>
              <a:defRPr lang="en-US"/>
            </a:defPPr>
            <a:lvl1pPr algn="ctr">
              <a:defRPr sz="900" b="1">
                <a:solidFill>
                  <a:schemeClr val="accent1"/>
                </a:solidFill>
                <a:latin typeface="Roboto" panose="02000000000000000000" pitchFamily="2" charset="0"/>
                <a:ea typeface="Roboto" panose="02000000000000000000" pitchFamily="2" charset="0"/>
              </a:defRPr>
            </a:lvl1pPr>
          </a:lstStyle>
          <a:p>
            <a:r>
              <a:rPr lang="es-AR" b="0">
                <a:latin typeface="Roboto Medium" panose="02000000000000000000" pitchFamily="2" charset="0"/>
                <a:ea typeface="Roboto Medium" panose="02000000000000000000" pitchFamily="2" charset="0"/>
              </a:rPr>
              <a:t>EBITDA Mg* </a:t>
            </a:r>
          </a:p>
          <a:p>
            <a:r>
              <a:rPr lang="es-AR" b="0">
                <a:solidFill>
                  <a:schemeClr val="tx1"/>
                </a:solidFill>
              </a:rPr>
              <a:t>54%</a:t>
            </a:r>
          </a:p>
        </p:txBody>
      </p:sp>
      <p:sp>
        <p:nvSpPr>
          <p:cNvPr id="95" name="Rectángulo 94">
            <a:extLst>
              <a:ext uri="{FF2B5EF4-FFF2-40B4-BE49-F238E27FC236}">
                <a16:creationId xmlns:a16="http://schemas.microsoft.com/office/drawing/2014/main" id="{E565EB36-6D6B-B971-0A97-36B831F94A8B}"/>
              </a:ext>
            </a:extLst>
          </p:cNvPr>
          <p:cNvSpPr/>
          <p:nvPr/>
        </p:nvSpPr>
        <p:spPr bwMode="auto">
          <a:xfrm>
            <a:off x="8121753" y="2262560"/>
            <a:ext cx="64" cy="41550"/>
          </a:xfrm>
          <a:prstGeom prst="rect">
            <a:avLst/>
          </a:prstGeom>
          <a:solidFill>
            <a:srgbClr val="F5F5F5"/>
          </a:solidFill>
          <a:ln w="25400" algn="ctr">
            <a:noFill/>
            <a:round/>
            <a:headEnd/>
            <a:tailEnd/>
          </a:ln>
        </p:spPr>
        <p:txBody>
          <a:bodyPr wrap="none" lIns="0" tIns="0" rIns="0" bIns="0" rtlCol="0" anchor="ctr">
            <a:noAutofit/>
          </a:bodyPr>
          <a:lstStyle/>
          <a:p>
            <a:pPr algn="ctr" defTabSz="435437">
              <a:lnSpc>
                <a:spcPct val="90000"/>
              </a:lnSpc>
              <a:defRPr/>
            </a:pPr>
            <a:endParaRPr kumimoji="1" lang="es-AR" sz="300">
              <a:latin typeface="Roboto" panose="02000000000000000000" pitchFamily="2" charset="0"/>
              <a:ea typeface="Roboto" panose="02000000000000000000" pitchFamily="2" charset="0"/>
            </a:endParaRPr>
          </a:p>
        </p:txBody>
      </p:sp>
      <p:sp>
        <p:nvSpPr>
          <p:cNvPr id="96" name="CuadroTexto 95">
            <a:extLst>
              <a:ext uri="{FF2B5EF4-FFF2-40B4-BE49-F238E27FC236}">
                <a16:creationId xmlns:a16="http://schemas.microsoft.com/office/drawing/2014/main" id="{F07D68B1-AB47-3B2E-1D6F-27BBA32D1C46}"/>
              </a:ext>
            </a:extLst>
          </p:cNvPr>
          <p:cNvSpPr txBox="1"/>
          <p:nvPr/>
        </p:nvSpPr>
        <p:spPr>
          <a:xfrm>
            <a:off x="7589548" y="1997543"/>
            <a:ext cx="760499" cy="415498"/>
          </a:xfrm>
          <a:prstGeom prst="rect">
            <a:avLst/>
          </a:prstGeom>
        </p:spPr>
        <p:txBody>
          <a:bodyPr wrap="square" lIns="0" tIns="0" rIns="0" bIns="0">
            <a:spAutoFit/>
          </a:bodyPr>
          <a:lstStyle>
            <a:defPPr>
              <a:defRPr lang="en-US"/>
            </a:defPPr>
            <a:lvl1pPr>
              <a:defRPr sz="2400" b="1">
                <a:solidFill>
                  <a:srgbClr val="3D00A1"/>
                </a:solidFill>
                <a:latin typeface="Pulso" pitchFamily="2" charset="0"/>
                <a:ea typeface="Roboto" panose="02000000000000000000" pitchFamily="2" charset="0"/>
              </a:defRPr>
            </a:lvl1pPr>
          </a:lstStyle>
          <a:p>
            <a:pPr algn="ctr" defTabSz="435437">
              <a:defRPr/>
            </a:pPr>
            <a:r>
              <a:rPr lang="es-AR" sz="900" b="0">
                <a:solidFill>
                  <a:schemeClr val="accent1"/>
                </a:solidFill>
                <a:latin typeface="Roboto Medium" panose="02000000000000000000" pitchFamily="2" charset="0"/>
                <a:ea typeface="Roboto Medium" panose="02000000000000000000" pitchFamily="2" charset="0"/>
              </a:rPr>
              <a:t>Net debt to EBITDA*</a:t>
            </a:r>
          </a:p>
          <a:p>
            <a:pPr algn="ctr" defTabSz="435437">
              <a:defRPr/>
            </a:pPr>
            <a:r>
              <a:rPr lang="es-AR" sz="900" b="0">
                <a:solidFill>
                  <a:schemeClr val="tx1"/>
                </a:solidFill>
                <a:latin typeface="Roboto" panose="02000000000000000000" pitchFamily="2" charset="0"/>
              </a:rPr>
              <a:t>-0.32x</a:t>
            </a:r>
          </a:p>
        </p:txBody>
      </p:sp>
      <p:grpSp>
        <p:nvGrpSpPr>
          <p:cNvPr id="70" name="Grupo 69">
            <a:extLst>
              <a:ext uri="{FF2B5EF4-FFF2-40B4-BE49-F238E27FC236}">
                <a16:creationId xmlns:a16="http://schemas.microsoft.com/office/drawing/2014/main" id="{35138839-47CF-A115-6AD0-2E162D3A011D}"/>
              </a:ext>
            </a:extLst>
          </p:cNvPr>
          <p:cNvGrpSpPr/>
          <p:nvPr/>
        </p:nvGrpSpPr>
        <p:grpSpPr>
          <a:xfrm>
            <a:off x="6169323" y="1530913"/>
            <a:ext cx="1276845" cy="1152386"/>
            <a:chOff x="4954698" y="1530913"/>
            <a:chExt cx="1276845" cy="1152386"/>
          </a:xfrm>
        </p:grpSpPr>
        <p:graphicFrame>
          <p:nvGraphicFramePr>
            <p:cNvPr id="102" name="81 Gráfico">
              <a:extLst>
                <a:ext uri="{FF2B5EF4-FFF2-40B4-BE49-F238E27FC236}">
                  <a16:creationId xmlns:a16="http://schemas.microsoft.com/office/drawing/2014/main" id="{78FC55F4-E584-1DB6-999F-E68502AFBE1B}"/>
                </a:ext>
              </a:extLst>
            </p:cNvPr>
            <p:cNvGraphicFramePr/>
            <p:nvPr>
              <p:extLst>
                <p:ext uri="{D42A27DB-BD31-4B8C-83A1-F6EECF244321}">
                  <p14:modId xmlns:p14="http://schemas.microsoft.com/office/powerpoint/2010/main" val="2619187190"/>
                </p:ext>
              </p:extLst>
            </p:nvPr>
          </p:nvGraphicFramePr>
          <p:xfrm>
            <a:off x="4954698" y="1706784"/>
            <a:ext cx="1276845" cy="976515"/>
          </p:xfrm>
          <a:graphic>
            <a:graphicData uri="http://schemas.openxmlformats.org/drawingml/2006/chart">
              <c:chart xmlns:c="http://schemas.openxmlformats.org/drawingml/2006/chart" xmlns:r="http://schemas.openxmlformats.org/officeDocument/2006/relationships" r:id="rId3"/>
            </a:graphicData>
          </a:graphic>
        </p:graphicFrame>
        <p:sp>
          <p:nvSpPr>
            <p:cNvPr id="103" name="CuadroTexto 102">
              <a:extLst>
                <a:ext uri="{FF2B5EF4-FFF2-40B4-BE49-F238E27FC236}">
                  <a16:creationId xmlns:a16="http://schemas.microsoft.com/office/drawing/2014/main" id="{4EA66504-7261-39A0-70F1-6319E645B476}"/>
                </a:ext>
              </a:extLst>
            </p:cNvPr>
            <p:cNvSpPr txBox="1"/>
            <p:nvPr/>
          </p:nvSpPr>
          <p:spPr>
            <a:xfrm>
              <a:off x="5265530" y="1530913"/>
              <a:ext cx="653774" cy="138499"/>
            </a:xfrm>
            <a:prstGeom prst="rect">
              <a:avLst/>
            </a:prstGeom>
            <a:noFill/>
          </p:spPr>
          <p:txBody>
            <a:bodyPr wrap="squar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a:r>
                <a:rPr lang="es-AR" sz="900" b="0">
                  <a:solidFill>
                    <a:schemeClr val="accent1"/>
                  </a:solidFill>
                  <a:latin typeface="Roboto Medium" panose="02000000000000000000" pitchFamily="2" charset="0"/>
                  <a:ea typeface="Roboto Medium" panose="02000000000000000000" pitchFamily="2" charset="0"/>
                </a:rPr>
                <a:t>EBITDA</a:t>
              </a:r>
            </a:p>
          </p:txBody>
        </p:sp>
      </p:grpSp>
      <p:pic>
        <p:nvPicPr>
          <p:cNvPr id="47" name="Imagen 46">
            <a:extLst>
              <a:ext uri="{FF2B5EF4-FFF2-40B4-BE49-F238E27FC236}">
                <a16:creationId xmlns:a16="http://schemas.microsoft.com/office/drawing/2014/main" id="{3C1EAEEA-368E-149E-1C14-511E3B564BDB}"/>
              </a:ext>
            </a:extLst>
          </p:cNvPr>
          <p:cNvPicPr>
            <a:picLocks noChangeAspect="1"/>
          </p:cNvPicPr>
          <p:nvPr/>
        </p:nvPicPr>
        <p:blipFill>
          <a:blip r:embed="rId4"/>
          <a:stretch>
            <a:fillRect/>
          </a:stretch>
        </p:blipFill>
        <p:spPr>
          <a:xfrm>
            <a:off x="3655490" y="1234410"/>
            <a:ext cx="540000" cy="540000"/>
          </a:xfrm>
          <a:prstGeom prst="rect">
            <a:avLst/>
          </a:prstGeom>
        </p:spPr>
      </p:pic>
      <p:grpSp>
        <p:nvGrpSpPr>
          <p:cNvPr id="69" name="Grupo 68">
            <a:extLst>
              <a:ext uri="{FF2B5EF4-FFF2-40B4-BE49-F238E27FC236}">
                <a16:creationId xmlns:a16="http://schemas.microsoft.com/office/drawing/2014/main" id="{B39767B0-1E1C-9AE3-86C8-3F59E2034715}"/>
              </a:ext>
            </a:extLst>
          </p:cNvPr>
          <p:cNvGrpSpPr/>
          <p:nvPr/>
        </p:nvGrpSpPr>
        <p:grpSpPr>
          <a:xfrm>
            <a:off x="4764305" y="1530913"/>
            <a:ext cx="1276845" cy="1152386"/>
            <a:chOff x="3633898" y="1530913"/>
            <a:chExt cx="1276845" cy="1152386"/>
          </a:xfrm>
        </p:grpSpPr>
        <p:graphicFrame>
          <p:nvGraphicFramePr>
            <p:cNvPr id="67" name="81 Gráfico">
              <a:extLst>
                <a:ext uri="{FF2B5EF4-FFF2-40B4-BE49-F238E27FC236}">
                  <a16:creationId xmlns:a16="http://schemas.microsoft.com/office/drawing/2014/main" id="{2422339C-8F9D-3ABF-7D91-227529889E7D}"/>
                </a:ext>
              </a:extLst>
            </p:cNvPr>
            <p:cNvGraphicFramePr/>
            <p:nvPr>
              <p:extLst>
                <p:ext uri="{D42A27DB-BD31-4B8C-83A1-F6EECF244321}">
                  <p14:modId xmlns:p14="http://schemas.microsoft.com/office/powerpoint/2010/main" val="1742708389"/>
                </p:ext>
              </p:extLst>
            </p:nvPr>
          </p:nvGraphicFramePr>
          <p:xfrm>
            <a:off x="3633898" y="1706784"/>
            <a:ext cx="1276845" cy="976515"/>
          </p:xfrm>
          <a:graphic>
            <a:graphicData uri="http://schemas.openxmlformats.org/drawingml/2006/chart">
              <c:chart xmlns:c="http://schemas.openxmlformats.org/drawingml/2006/chart" xmlns:r="http://schemas.openxmlformats.org/officeDocument/2006/relationships" r:id="rId5"/>
            </a:graphicData>
          </a:graphic>
        </p:graphicFrame>
        <p:sp>
          <p:nvSpPr>
            <p:cNvPr id="68" name="CuadroTexto 67">
              <a:extLst>
                <a:ext uri="{FF2B5EF4-FFF2-40B4-BE49-F238E27FC236}">
                  <a16:creationId xmlns:a16="http://schemas.microsoft.com/office/drawing/2014/main" id="{99A0FB2D-D682-D4EF-B96A-D63C125B4387}"/>
                </a:ext>
              </a:extLst>
            </p:cNvPr>
            <p:cNvSpPr txBox="1"/>
            <p:nvPr/>
          </p:nvSpPr>
          <p:spPr>
            <a:xfrm>
              <a:off x="3944730" y="1530913"/>
              <a:ext cx="653774" cy="138499"/>
            </a:xfrm>
            <a:prstGeom prst="rect">
              <a:avLst/>
            </a:prstGeom>
            <a:noFill/>
          </p:spPr>
          <p:txBody>
            <a:bodyPr wrap="squar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a:r>
                <a:rPr lang="es-AR" sz="900" b="0">
                  <a:solidFill>
                    <a:schemeClr val="accent1"/>
                  </a:solidFill>
                  <a:latin typeface="Roboto Medium" panose="02000000000000000000" pitchFamily="2" charset="0"/>
                  <a:ea typeface="Roboto Medium" panose="02000000000000000000" pitchFamily="2" charset="0"/>
                </a:rPr>
                <a:t>Revenues</a:t>
              </a:r>
            </a:p>
          </p:txBody>
        </p:sp>
      </p:grpSp>
      <p:sp>
        <p:nvSpPr>
          <p:cNvPr id="71" name="CuadroTexto 70">
            <a:extLst>
              <a:ext uri="{FF2B5EF4-FFF2-40B4-BE49-F238E27FC236}">
                <a16:creationId xmlns:a16="http://schemas.microsoft.com/office/drawing/2014/main" id="{C9E5E16F-FC8C-8304-84F9-2A48799CAE73}"/>
              </a:ext>
            </a:extLst>
          </p:cNvPr>
          <p:cNvSpPr txBox="1"/>
          <p:nvPr/>
        </p:nvSpPr>
        <p:spPr>
          <a:xfrm>
            <a:off x="4847000" y="2633086"/>
            <a:ext cx="653774" cy="138499"/>
          </a:xfrm>
          <a:prstGeom prst="rect">
            <a:avLst/>
          </a:prstGeom>
          <a:noFill/>
        </p:spPr>
        <p:txBody>
          <a:bodyPr wrap="squar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a:r>
              <a:rPr lang="es-AR" sz="900" b="0">
                <a:solidFill>
                  <a:schemeClr val="accent1"/>
                </a:solidFill>
                <a:latin typeface="Roboto Medium" panose="02000000000000000000" pitchFamily="2" charset="0"/>
                <a:ea typeface="Roboto Medium" panose="02000000000000000000" pitchFamily="2" charset="0"/>
              </a:rPr>
              <a:t>Suscribers*</a:t>
            </a:r>
          </a:p>
        </p:txBody>
      </p:sp>
      <p:grpSp>
        <p:nvGrpSpPr>
          <p:cNvPr id="76" name="Gráfico 74">
            <a:extLst>
              <a:ext uri="{FF2B5EF4-FFF2-40B4-BE49-F238E27FC236}">
                <a16:creationId xmlns:a16="http://schemas.microsoft.com/office/drawing/2014/main" id="{AB123566-3DEA-F31A-A18F-B02F7C1AADB2}"/>
              </a:ext>
            </a:extLst>
          </p:cNvPr>
          <p:cNvGrpSpPr/>
          <p:nvPr/>
        </p:nvGrpSpPr>
        <p:grpSpPr>
          <a:xfrm>
            <a:off x="7333696" y="2839842"/>
            <a:ext cx="825634" cy="254780"/>
            <a:chOff x="623879" y="1327660"/>
            <a:chExt cx="6523837" cy="2013171"/>
          </a:xfrm>
          <a:solidFill>
            <a:srgbClr val="5A50F9"/>
          </a:solidFill>
        </p:grpSpPr>
        <p:sp>
          <p:nvSpPr>
            <p:cNvPr id="77" name="Forma libre 76">
              <a:extLst>
                <a:ext uri="{FF2B5EF4-FFF2-40B4-BE49-F238E27FC236}">
                  <a16:creationId xmlns:a16="http://schemas.microsoft.com/office/drawing/2014/main" id="{5ED1E2B8-961A-9E03-3DDE-B0F93A16AAC4}"/>
                </a:ext>
              </a:extLst>
            </p:cNvPr>
            <p:cNvSpPr/>
            <p:nvPr/>
          </p:nvSpPr>
          <p:spPr>
            <a:xfrm>
              <a:off x="623879" y="1555264"/>
              <a:ext cx="1616319" cy="1555559"/>
            </a:xfrm>
            <a:custGeom>
              <a:avLst/>
              <a:gdLst>
                <a:gd name="connsiteX0" fmla="*/ 1321629 w 1616319"/>
                <a:gd name="connsiteY0" fmla="*/ 0 h 1555559"/>
                <a:gd name="connsiteX1" fmla="*/ 0 w 1616319"/>
                <a:gd name="connsiteY1" fmla="*/ 0 h 1555559"/>
                <a:gd name="connsiteX2" fmla="*/ 0 w 1616319"/>
                <a:gd name="connsiteY2" fmla="*/ 524130 h 1555559"/>
                <a:gd name="connsiteX3" fmla="*/ 1033376 w 1616319"/>
                <a:gd name="connsiteY3" fmla="*/ 1555560 h 1555559"/>
                <a:gd name="connsiteX4" fmla="*/ 1033376 w 1616319"/>
                <a:gd name="connsiteY4" fmla="*/ 1456183 h 1555559"/>
                <a:gd name="connsiteX5" fmla="*/ 99564 w 1616319"/>
                <a:gd name="connsiteY5" fmla="*/ 524130 h 1555559"/>
                <a:gd name="connsiteX6" fmla="*/ 99564 w 1616319"/>
                <a:gd name="connsiteY6" fmla="*/ 99376 h 1555559"/>
                <a:gd name="connsiteX7" fmla="*/ 1319220 w 1616319"/>
                <a:gd name="connsiteY7" fmla="*/ 99376 h 1555559"/>
                <a:gd name="connsiteX8" fmla="*/ 1516742 w 1616319"/>
                <a:gd name="connsiteY8" fmla="*/ 276491 h 1555559"/>
                <a:gd name="connsiteX9" fmla="*/ 1516742 w 1616319"/>
                <a:gd name="connsiteY9" fmla="*/ 1097948 h 1555559"/>
                <a:gd name="connsiteX10" fmla="*/ 1033376 w 1616319"/>
                <a:gd name="connsiteY10" fmla="*/ 1097948 h 1555559"/>
                <a:gd name="connsiteX11" fmla="*/ 460081 w 1616319"/>
                <a:gd name="connsiteY11" fmla="*/ 525733 h 1555559"/>
                <a:gd name="connsiteX12" fmla="*/ 360517 w 1616319"/>
                <a:gd name="connsiteY12" fmla="*/ 525733 h 1555559"/>
                <a:gd name="connsiteX13" fmla="*/ 1033376 w 1616319"/>
                <a:gd name="connsiteY13" fmla="*/ 1197324 h 1555559"/>
                <a:gd name="connsiteX14" fmla="*/ 1616306 w 1616319"/>
                <a:gd name="connsiteY14" fmla="*/ 1197324 h 1555559"/>
                <a:gd name="connsiteX15" fmla="*/ 1616306 w 1616319"/>
                <a:gd name="connsiteY15" fmla="*/ 275689 h 1555559"/>
                <a:gd name="connsiteX16" fmla="*/ 1321629 w 1616319"/>
                <a:gd name="connsiteY16" fmla="*/ 0 h 1555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616319" h="1555559">
                  <a:moveTo>
                    <a:pt x="1321629" y="0"/>
                  </a:moveTo>
                  <a:lnTo>
                    <a:pt x="0" y="0"/>
                  </a:lnTo>
                  <a:lnTo>
                    <a:pt x="0" y="524130"/>
                  </a:lnTo>
                  <a:cubicBezTo>
                    <a:pt x="0" y="1093139"/>
                    <a:pt x="463293" y="1555560"/>
                    <a:pt x="1033376" y="1555560"/>
                  </a:cubicBezTo>
                  <a:lnTo>
                    <a:pt x="1033376" y="1456183"/>
                  </a:lnTo>
                  <a:cubicBezTo>
                    <a:pt x="517090" y="1456183"/>
                    <a:pt x="99564" y="1037040"/>
                    <a:pt x="99564" y="524130"/>
                  </a:cubicBezTo>
                  <a:lnTo>
                    <a:pt x="99564" y="99376"/>
                  </a:lnTo>
                  <a:lnTo>
                    <a:pt x="1319220" y="99376"/>
                  </a:lnTo>
                  <a:cubicBezTo>
                    <a:pt x="1421996" y="99376"/>
                    <a:pt x="1516742" y="184327"/>
                    <a:pt x="1516742" y="276491"/>
                  </a:cubicBezTo>
                  <a:lnTo>
                    <a:pt x="1516742" y="1097948"/>
                  </a:lnTo>
                  <a:lnTo>
                    <a:pt x="1033376" y="1097948"/>
                  </a:lnTo>
                  <a:cubicBezTo>
                    <a:pt x="717020" y="1097948"/>
                    <a:pt x="460081" y="841493"/>
                    <a:pt x="460081" y="525733"/>
                  </a:cubicBezTo>
                  <a:lnTo>
                    <a:pt x="360517" y="525733"/>
                  </a:lnTo>
                  <a:cubicBezTo>
                    <a:pt x="360517" y="895990"/>
                    <a:pt x="662420" y="1197324"/>
                    <a:pt x="1033376" y="1197324"/>
                  </a:cubicBezTo>
                  <a:lnTo>
                    <a:pt x="1616306" y="1197324"/>
                  </a:lnTo>
                  <a:lnTo>
                    <a:pt x="1616306" y="275689"/>
                  </a:lnTo>
                  <a:cubicBezTo>
                    <a:pt x="1617912" y="129830"/>
                    <a:pt x="1479004" y="0"/>
                    <a:pt x="1321629" y="0"/>
                  </a:cubicBezTo>
                  <a:close/>
                </a:path>
              </a:pathLst>
            </a:custGeom>
            <a:solidFill>
              <a:srgbClr val="5A50F9"/>
            </a:solidFill>
            <a:ln w="8029" cap="flat">
              <a:noFill/>
              <a:prstDash val="solid"/>
              <a:miter/>
            </a:ln>
          </p:spPr>
          <p:txBody>
            <a:bodyPr rtlCol="0" anchor="ctr"/>
            <a:lstStyle/>
            <a:p>
              <a:endParaRPr lang="en-US"/>
            </a:p>
          </p:txBody>
        </p:sp>
        <p:sp>
          <p:nvSpPr>
            <p:cNvPr id="78" name="Forma libre 77">
              <a:extLst>
                <a:ext uri="{FF2B5EF4-FFF2-40B4-BE49-F238E27FC236}">
                  <a16:creationId xmlns:a16="http://schemas.microsoft.com/office/drawing/2014/main" id="{901B7387-2735-BD78-A8E0-ACD63364D14B}"/>
                </a:ext>
              </a:extLst>
            </p:cNvPr>
            <p:cNvSpPr/>
            <p:nvPr/>
          </p:nvSpPr>
          <p:spPr>
            <a:xfrm>
              <a:off x="1346520" y="2080195"/>
              <a:ext cx="313144" cy="312554"/>
            </a:xfrm>
            <a:custGeom>
              <a:avLst/>
              <a:gdLst>
                <a:gd name="connsiteX0" fmla="*/ 313144 w 313144"/>
                <a:gd name="connsiteY0" fmla="*/ 213178 h 312554"/>
                <a:gd name="connsiteX1" fmla="*/ 99564 w 313144"/>
                <a:gd name="connsiteY1" fmla="*/ 0 h 312554"/>
                <a:gd name="connsiteX2" fmla="*/ 0 w 313144"/>
                <a:gd name="connsiteY2" fmla="*/ 0 h 312554"/>
                <a:gd name="connsiteX3" fmla="*/ 313144 w 313144"/>
                <a:gd name="connsiteY3" fmla="*/ 312554 h 312554"/>
                <a:gd name="connsiteX4" fmla="*/ 313144 w 313144"/>
                <a:gd name="connsiteY4" fmla="*/ 213178 h 3125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3144" h="312554">
                  <a:moveTo>
                    <a:pt x="313144" y="213178"/>
                  </a:moveTo>
                  <a:cubicBezTo>
                    <a:pt x="195916" y="213178"/>
                    <a:pt x="99564" y="117809"/>
                    <a:pt x="99564" y="0"/>
                  </a:cubicBezTo>
                  <a:lnTo>
                    <a:pt x="0" y="0"/>
                  </a:lnTo>
                  <a:cubicBezTo>
                    <a:pt x="0" y="171504"/>
                    <a:pt x="141316" y="312554"/>
                    <a:pt x="313144" y="312554"/>
                  </a:cubicBezTo>
                  <a:lnTo>
                    <a:pt x="313144" y="213178"/>
                  </a:lnTo>
                  <a:close/>
                </a:path>
              </a:pathLst>
            </a:custGeom>
            <a:solidFill>
              <a:srgbClr val="5A50F9"/>
            </a:solidFill>
            <a:ln w="8029" cap="flat">
              <a:noFill/>
              <a:prstDash val="solid"/>
              <a:miter/>
            </a:ln>
          </p:spPr>
          <p:txBody>
            <a:bodyPr rtlCol="0" anchor="ctr"/>
            <a:lstStyle/>
            <a:p>
              <a:endParaRPr lang="en-US"/>
            </a:p>
          </p:txBody>
        </p:sp>
        <p:sp>
          <p:nvSpPr>
            <p:cNvPr id="79" name="Forma libre 78">
              <a:extLst>
                <a:ext uri="{FF2B5EF4-FFF2-40B4-BE49-F238E27FC236}">
                  <a16:creationId xmlns:a16="http://schemas.microsoft.com/office/drawing/2014/main" id="{91C91BA4-7478-B06F-F20B-C48C74C5DED7}"/>
                </a:ext>
              </a:extLst>
            </p:cNvPr>
            <p:cNvSpPr/>
            <p:nvPr/>
          </p:nvSpPr>
          <p:spPr>
            <a:xfrm>
              <a:off x="6919684" y="1327660"/>
              <a:ext cx="228033" cy="815045"/>
            </a:xfrm>
            <a:custGeom>
              <a:avLst/>
              <a:gdLst>
                <a:gd name="connsiteX0" fmla="*/ 147740 w 228033"/>
                <a:gd name="connsiteY0" fmla="*/ 710060 h 815045"/>
                <a:gd name="connsiteX1" fmla="*/ 147740 w 228033"/>
                <a:gd name="connsiteY1" fmla="*/ 710060 h 815045"/>
                <a:gd name="connsiteX2" fmla="*/ 127667 w 228033"/>
                <a:gd name="connsiteY2" fmla="*/ 687620 h 815045"/>
                <a:gd name="connsiteX3" fmla="*/ 130075 w 228033"/>
                <a:gd name="connsiteY3" fmla="*/ 0 h 815045"/>
                <a:gd name="connsiteX4" fmla="*/ 1606 w 228033"/>
                <a:gd name="connsiteY4" fmla="*/ 0 h 815045"/>
                <a:gd name="connsiteX5" fmla="*/ 0 w 228033"/>
                <a:gd name="connsiteY5" fmla="*/ 688421 h 815045"/>
                <a:gd name="connsiteX6" fmla="*/ 105185 w 228033"/>
                <a:gd name="connsiteY6" fmla="*/ 815046 h 815045"/>
                <a:gd name="connsiteX7" fmla="*/ 228033 w 228033"/>
                <a:gd name="connsiteY7" fmla="*/ 815046 h 815045"/>
                <a:gd name="connsiteX8" fmla="*/ 228033 w 228033"/>
                <a:gd name="connsiteY8" fmla="*/ 710060 h 815045"/>
                <a:gd name="connsiteX9" fmla="*/ 147740 w 228033"/>
                <a:gd name="connsiteY9" fmla="*/ 710060 h 815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033" h="815045">
                  <a:moveTo>
                    <a:pt x="147740" y="710060"/>
                  </a:moveTo>
                  <a:lnTo>
                    <a:pt x="147740" y="710060"/>
                  </a:lnTo>
                  <a:cubicBezTo>
                    <a:pt x="129273" y="709258"/>
                    <a:pt x="127667" y="702046"/>
                    <a:pt x="127667" y="687620"/>
                  </a:cubicBezTo>
                  <a:lnTo>
                    <a:pt x="130075" y="0"/>
                  </a:lnTo>
                  <a:lnTo>
                    <a:pt x="1606" y="0"/>
                  </a:lnTo>
                  <a:lnTo>
                    <a:pt x="0" y="688421"/>
                  </a:lnTo>
                  <a:cubicBezTo>
                    <a:pt x="0" y="762152"/>
                    <a:pt x="23285" y="815046"/>
                    <a:pt x="105185" y="815046"/>
                  </a:cubicBezTo>
                  <a:lnTo>
                    <a:pt x="228033" y="815046"/>
                  </a:lnTo>
                  <a:lnTo>
                    <a:pt x="228033" y="710060"/>
                  </a:lnTo>
                  <a:lnTo>
                    <a:pt x="147740" y="710060"/>
                  </a:lnTo>
                  <a:close/>
                </a:path>
              </a:pathLst>
            </a:custGeom>
            <a:solidFill>
              <a:srgbClr val="5A50F9"/>
            </a:solidFill>
            <a:ln w="8029" cap="flat">
              <a:noFill/>
              <a:prstDash val="solid"/>
              <a:miter/>
            </a:ln>
          </p:spPr>
          <p:txBody>
            <a:bodyPr rtlCol="0" anchor="ctr"/>
            <a:lstStyle/>
            <a:p>
              <a:endParaRPr lang="en-US"/>
            </a:p>
          </p:txBody>
        </p:sp>
        <p:sp>
          <p:nvSpPr>
            <p:cNvPr id="80" name="Forma libre 79">
              <a:extLst>
                <a:ext uri="{FF2B5EF4-FFF2-40B4-BE49-F238E27FC236}">
                  <a16:creationId xmlns:a16="http://schemas.microsoft.com/office/drawing/2014/main" id="{D151C036-79EC-473D-9CDF-EE8EB0E7D829}"/>
                </a:ext>
              </a:extLst>
            </p:cNvPr>
            <p:cNvSpPr/>
            <p:nvPr/>
          </p:nvSpPr>
          <p:spPr>
            <a:xfrm>
              <a:off x="2729172" y="1528015"/>
              <a:ext cx="578112" cy="812641"/>
            </a:xfrm>
            <a:custGeom>
              <a:avLst/>
              <a:gdLst>
                <a:gd name="connsiteX0" fmla="*/ 317962 w 578112"/>
                <a:gd name="connsiteY0" fmla="*/ 0 h 812641"/>
                <a:gd name="connsiteX1" fmla="*/ 117228 w 578112"/>
                <a:gd name="connsiteY1" fmla="*/ 126625 h 812641"/>
                <a:gd name="connsiteX2" fmla="*/ 113214 w 578112"/>
                <a:gd name="connsiteY2" fmla="*/ 126625 h 812641"/>
                <a:gd name="connsiteX3" fmla="*/ 111608 w 578112"/>
                <a:gd name="connsiteY3" fmla="*/ 14426 h 812641"/>
                <a:gd name="connsiteX4" fmla="*/ 1606 w 578112"/>
                <a:gd name="connsiteY4" fmla="*/ 14426 h 812641"/>
                <a:gd name="connsiteX5" fmla="*/ 0 w 578112"/>
                <a:gd name="connsiteY5" fmla="*/ 812642 h 812641"/>
                <a:gd name="connsiteX6" fmla="*/ 128469 w 578112"/>
                <a:gd name="connsiteY6" fmla="*/ 812642 h 812641"/>
                <a:gd name="connsiteX7" fmla="*/ 128469 w 578112"/>
                <a:gd name="connsiteY7" fmla="*/ 508903 h 812641"/>
                <a:gd name="connsiteX8" fmla="*/ 132484 w 578112"/>
                <a:gd name="connsiteY8" fmla="*/ 508903 h 812641"/>
                <a:gd name="connsiteX9" fmla="*/ 317159 w 578112"/>
                <a:gd name="connsiteY9" fmla="*/ 622705 h 812641"/>
                <a:gd name="connsiteX10" fmla="*/ 578112 w 578112"/>
                <a:gd name="connsiteY10" fmla="*/ 308547 h 812641"/>
                <a:gd name="connsiteX11" fmla="*/ 317962 w 578112"/>
                <a:gd name="connsiteY11" fmla="*/ 0 h 812641"/>
                <a:gd name="connsiteX12" fmla="*/ 285042 w 578112"/>
                <a:gd name="connsiteY12" fmla="*/ 501690 h 812641"/>
                <a:gd name="connsiteX13" fmla="*/ 129272 w 578112"/>
                <a:gd name="connsiteY13" fmla="*/ 310150 h 812641"/>
                <a:gd name="connsiteX14" fmla="*/ 290662 w 578112"/>
                <a:gd name="connsiteY14" fmla="*/ 117008 h 812641"/>
                <a:gd name="connsiteX15" fmla="*/ 446431 w 578112"/>
                <a:gd name="connsiteY15" fmla="*/ 315760 h 812641"/>
                <a:gd name="connsiteX16" fmla="*/ 285042 w 578112"/>
                <a:gd name="connsiteY16" fmla="*/ 501690 h 81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78112" h="812641">
                  <a:moveTo>
                    <a:pt x="317962" y="0"/>
                  </a:moveTo>
                  <a:cubicBezTo>
                    <a:pt x="229639" y="0"/>
                    <a:pt x="156572" y="50490"/>
                    <a:pt x="117228" y="126625"/>
                  </a:cubicBezTo>
                  <a:lnTo>
                    <a:pt x="113214" y="126625"/>
                  </a:lnTo>
                  <a:lnTo>
                    <a:pt x="111608" y="14426"/>
                  </a:lnTo>
                  <a:lnTo>
                    <a:pt x="1606" y="14426"/>
                  </a:lnTo>
                  <a:lnTo>
                    <a:pt x="0" y="812642"/>
                  </a:lnTo>
                  <a:lnTo>
                    <a:pt x="128469" y="812642"/>
                  </a:lnTo>
                  <a:lnTo>
                    <a:pt x="128469" y="508903"/>
                  </a:lnTo>
                  <a:lnTo>
                    <a:pt x="132484" y="508903"/>
                  </a:lnTo>
                  <a:cubicBezTo>
                    <a:pt x="161390" y="568208"/>
                    <a:pt x="213580" y="622705"/>
                    <a:pt x="317159" y="622705"/>
                  </a:cubicBezTo>
                  <a:cubicBezTo>
                    <a:pt x="480155" y="622705"/>
                    <a:pt x="578112" y="478449"/>
                    <a:pt x="578112" y="308547"/>
                  </a:cubicBezTo>
                  <a:cubicBezTo>
                    <a:pt x="576507" y="138646"/>
                    <a:pt x="482563" y="0"/>
                    <a:pt x="317962" y="0"/>
                  </a:cubicBezTo>
                  <a:close/>
                  <a:moveTo>
                    <a:pt x="285042" y="501690"/>
                  </a:moveTo>
                  <a:cubicBezTo>
                    <a:pt x="183872" y="501690"/>
                    <a:pt x="129272" y="413534"/>
                    <a:pt x="129272" y="310150"/>
                  </a:cubicBezTo>
                  <a:cubicBezTo>
                    <a:pt x="129272" y="205164"/>
                    <a:pt x="188689" y="117008"/>
                    <a:pt x="290662" y="117008"/>
                  </a:cubicBezTo>
                  <a:cubicBezTo>
                    <a:pt x="391832" y="117008"/>
                    <a:pt x="446431" y="214781"/>
                    <a:pt x="446431" y="315760"/>
                  </a:cubicBezTo>
                  <a:cubicBezTo>
                    <a:pt x="446431" y="426356"/>
                    <a:pt x="381394" y="501690"/>
                    <a:pt x="285042" y="501690"/>
                  </a:cubicBezTo>
                  <a:close/>
                </a:path>
              </a:pathLst>
            </a:custGeom>
            <a:solidFill>
              <a:srgbClr val="5A50F9"/>
            </a:solidFill>
            <a:ln w="8029" cap="flat">
              <a:noFill/>
              <a:prstDash val="solid"/>
              <a:miter/>
            </a:ln>
          </p:spPr>
          <p:txBody>
            <a:bodyPr rtlCol="0" anchor="ctr"/>
            <a:lstStyle/>
            <a:p>
              <a:endParaRPr lang="en-US"/>
            </a:p>
          </p:txBody>
        </p:sp>
        <p:sp>
          <p:nvSpPr>
            <p:cNvPr id="81" name="Forma libre 80">
              <a:extLst>
                <a:ext uri="{FF2B5EF4-FFF2-40B4-BE49-F238E27FC236}">
                  <a16:creationId xmlns:a16="http://schemas.microsoft.com/office/drawing/2014/main" id="{2A272DC9-E30D-B304-6EED-528EAAA6EF7A}"/>
                </a:ext>
              </a:extLst>
            </p:cNvPr>
            <p:cNvSpPr/>
            <p:nvPr/>
          </p:nvSpPr>
          <p:spPr>
            <a:xfrm>
              <a:off x="3377942" y="1528015"/>
              <a:ext cx="566871" cy="622704"/>
            </a:xfrm>
            <a:custGeom>
              <a:avLst/>
              <a:gdLst>
                <a:gd name="connsiteX0" fmla="*/ 298691 w 566871"/>
                <a:gd name="connsiteY0" fmla="*/ 0 h 622704"/>
                <a:gd name="connsiteX1" fmla="*/ 0 w 566871"/>
                <a:gd name="connsiteY1" fmla="*/ 315760 h 622704"/>
                <a:gd name="connsiteX2" fmla="*/ 304312 w 566871"/>
                <a:gd name="connsiteY2" fmla="*/ 622705 h 622704"/>
                <a:gd name="connsiteX3" fmla="*/ 555630 w 566871"/>
                <a:gd name="connsiteY3" fmla="*/ 505697 h 622704"/>
                <a:gd name="connsiteX4" fmla="*/ 479351 w 566871"/>
                <a:gd name="connsiteY4" fmla="*/ 429562 h 622704"/>
                <a:gd name="connsiteX5" fmla="*/ 313144 w 566871"/>
                <a:gd name="connsiteY5" fmla="*/ 507300 h 622704"/>
                <a:gd name="connsiteX6" fmla="*/ 125257 w 566871"/>
                <a:gd name="connsiteY6" fmla="*/ 364647 h 622704"/>
                <a:gd name="connsiteX7" fmla="*/ 566871 w 566871"/>
                <a:gd name="connsiteY7" fmla="*/ 364647 h 622704"/>
                <a:gd name="connsiteX8" fmla="*/ 566871 w 566871"/>
                <a:gd name="connsiteY8" fmla="*/ 294122 h 622704"/>
                <a:gd name="connsiteX9" fmla="*/ 298691 w 566871"/>
                <a:gd name="connsiteY9" fmla="*/ 0 h 622704"/>
                <a:gd name="connsiteX10" fmla="*/ 125257 w 566871"/>
                <a:gd name="connsiteY10" fmla="*/ 265271 h 622704"/>
                <a:gd name="connsiteX11" fmla="*/ 293874 w 566871"/>
                <a:gd name="connsiteY11" fmla="*/ 117008 h 622704"/>
                <a:gd name="connsiteX12" fmla="*/ 442416 w 566871"/>
                <a:gd name="connsiteY12" fmla="*/ 265271 h 622704"/>
                <a:gd name="connsiteX13" fmla="*/ 125257 w 566871"/>
                <a:gd name="connsiteY13" fmla="*/ 265271 h 622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66871" h="622704">
                  <a:moveTo>
                    <a:pt x="298691" y="0"/>
                  </a:moveTo>
                  <a:cubicBezTo>
                    <a:pt x="134090" y="0"/>
                    <a:pt x="0" y="139447"/>
                    <a:pt x="0" y="315760"/>
                  </a:cubicBezTo>
                  <a:cubicBezTo>
                    <a:pt x="0" y="512910"/>
                    <a:pt x="148543" y="622705"/>
                    <a:pt x="304312" y="622705"/>
                  </a:cubicBezTo>
                  <a:cubicBezTo>
                    <a:pt x="399861" y="622705"/>
                    <a:pt x="490592" y="585038"/>
                    <a:pt x="555630" y="505697"/>
                  </a:cubicBezTo>
                  <a:lnTo>
                    <a:pt x="479351" y="429562"/>
                  </a:lnTo>
                  <a:cubicBezTo>
                    <a:pt x="439205" y="469633"/>
                    <a:pt x="387014" y="507300"/>
                    <a:pt x="313144" y="507300"/>
                  </a:cubicBezTo>
                  <a:cubicBezTo>
                    <a:pt x="213580" y="507300"/>
                    <a:pt x="135696" y="449598"/>
                    <a:pt x="125257" y="364647"/>
                  </a:cubicBezTo>
                  <a:lnTo>
                    <a:pt x="566871" y="364647"/>
                  </a:lnTo>
                  <a:lnTo>
                    <a:pt x="566871" y="294122"/>
                  </a:lnTo>
                  <a:cubicBezTo>
                    <a:pt x="566871" y="124220"/>
                    <a:pt x="463293" y="0"/>
                    <a:pt x="298691" y="0"/>
                  </a:cubicBezTo>
                  <a:close/>
                  <a:moveTo>
                    <a:pt x="125257" y="265271"/>
                  </a:moveTo>
                  <a:cubicBezTo>
                    <a:pt x="136499" y="177114"/>
                    <a:pt x="210369" y="117008"/>
                    <a:pt x="293874" y="117008"/>
                  </a:cubicBezTo>
                  <a:cubicBezTo>
                    <a:pt x="389423" y="117008"/>
                    <a:pt x="440811" y="181923"/>
                    <a:pt x="442416" y="265271"/>
                  </a:cubicBezTo>
                  <a:lnTo>
                    <a:pt x="125257" y="265271"/>
                  </a:lnTo>
                  <a:close/>
                </a:path>
              </a:pathLst>
            </a:custGeom>
            <a:solidFill>
              <a:srgbClr val="5A50F9"/>
            </a:solidFill>
            <a:ln w="8029" cap="flat">
              <a:noFill/>
              <a:prstDash val="solid"/>
              <a:miter/>
            </a:ln>
          </p:spPr>
          <p:txBody>
            <a:bodyPr rtlCol="0" anchor="ctr"/>
            <a:lstStyle/>
            <a:p>
              <a:endParaRPr lang="en-US"/>
            </a:p>
          </p:txBody>
        </p:sp>
        <p:sp>
          <p:nvSpPr>
            <p:cNvPr id="82" name="Forma libre 81">
              <a:extLst>
                <a:ext uri="{FF2B5EF4-FFF2-40B4-BE49-F238E27FC236}">
                  <a16:creationId xmlns:a16="http://schemas.microsoft.com/office/drawing/2014/main" id="{1630DF94-A425-841F-D5EA-CA7EFB632156}"/>
                </a:ext>
              </a:extLst>
            </p:cNvPr>
            <p:cNvSpPr/>
            <p:nvPr/>
          </p:nvSpPr>
          <p:spPr>
            <a:xfrm>
              <a:off x="4942058" y="1529618"/>
              <a:ext cx="624682" cy="626711"/>
            </a:xfrm>
            <a:custGeom>
              <a:avLst/>
              <a:gdLst>
                <a:gd name="connsiteX0" fmla="*/ 314750 w 624682"/>
                <a:gd name="connsiteY0" fmla="*/ 0 h 626711"/>
                <a:gd name="connsiteX1" fmla="*/ 0 w 624682"/>
                <a:gd name="connsiteY1" fmla="*/ 312554 h 626711"/>
                <a:gd name="connsiteX2" fmla="*/ 311538 w 624682"/>
                <a:gd name="connsiteY2" fmla="*/ 626712 h 626711"/>
                <a:gd name="connsiteX3" fmla="*/ 624682 w 624682"/>
                <a:gd name="connsiteY3" fmla="*/ 314157 h 626711"/>
                <a:gd name="connsiteX4" fmla="*/ 314750 w 624682"/>
                <a:gd name="connsiteY4" fmla="*/ 0 h 626711"/>
                <a:gd name="connsiteX5" fmla="*/ 310736 w 624682"/>
                <a:gd name="connsiteY5" fmla="*/ 508903 h 626711"/>
                <a:gd name="connsiteX6" fmla="*/ 120440 w 624682"/>
                <a:gd name="connsiteY6" fmla="*/ 311753 h 626711"/>
                <a:gd name="connsiteX7" fmla="*/ 310736 w 624682"/>
                <a:gd name="connsiteY7" fmla="*/ 117008 h 626711"/>
                <a:gd name="connsiteX8" fmla="*/ 501031 w 624682"/>
                <a:gd name="connsiteY8" fmla="*/ 314157 h 626711"/>
                <a:gd name="connsiteX9" fmla="*/ 310736 w 624682"/>
                <a:gd name="connsiteY9" fmla="*/ 508903 h 626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4682" h="626711">
                  <a:moveTo>
                    <a:pt x="314750" y="0"/>
                  </a:moveTo>
                  <a:cubicBezTo>
                    <a:pt x="142922" y="0"/>
                    <a:pt x="0" y="141050"/>
                    <a:pt x="0" y="312554"/>
                  </a:cubicBezTo>
                  <a:cubicBezTo>
                    <a:pt x="0" y="484059"/>
                    <a:pt x="141316" y="626712"/>
                    <a:pt x="311538" y="626712"/>
                  </a:cubicBezTo>
                  <a:cubicBezTo>
                    <a:pt x="483366" y="626712"/>
                    <a:pt x="624682" y="485662"/>
                    <a:pt x="624682" y="314157"/>
                  </a:cubicBezTo>
                  <a:cubicBezTo>
                    <a:pt x="623880" y="141050"/>
                    <a:pt x="491396" y="0"/>
                    <a:pt x="314750" y="0"/>
                  </a:cubicBezTo>
                  <a:close/>
                  <a:moveTo>
                    <a:pt x="310736" y="508903"/>
                  </a:moveTo>
                  <a:cubicBezTo>
                    <a:pt x="202339" y="508903"/>
                    <a:pt x="120440" y="420746"/>
                    <a:pt x="120440" y="311753"/>
                  </a:cubicBezTo>
                  <a:cubicBezTo>
                    <a:pt x="120440" y="201958"/>
                    <a:pt x="203945" y="114603"/>
                    <a:pt x="310736" y="117008"/>
                  </a:cubicBezTo>
                  <a:cubicBezTo>
                    <a:pt x="417526" y="117008"/>
                    <a:pt x="501031" y="205164"/>
                    <a:pt x="501031" y="314157"/>
                  </a:cubicBezTo>
                  <a:cubicBezTo>
                    <a:pt x="501031" y="423151"/>
                    <a:pt x="417526" y="508903"/>
                    <a:pt x="310736" y="508903"/>
                  </a:cubicBezTo>
                  <a:close/>
                </a:path>
              </a:pathLst>
            </a:custGeom>
            <a:solidFill>
              <a:srgbClr val="5A50F9"/>
            </a:solidFill>
            <a:ln w="8029" cap="flat">
              <a:noFill/>
              <a:prstDash val="solid"/>
              <a:miter/>
            </a:ln>
          </p:spPr>
          <p:txBody>
            <a:bodyPr rtlCol="0" anchor="ctr"/>
            <a:lstStyle/>
            <a:p>
              <a:endParaRPr lang="en-US"/>
            </a:p>
          </p:txBody>
        </p:sp>
        <p:sp>
          <p:nvSpPr>
            <p:cNvPr id="83" name="Forma libre 82">
              <a:extLst>
                <a:ext uri="{FF2B5EF4-FFF2-40B4-BE49-F238E27FC236}">
                  <a16:creationId xmlns:a16="http://schemas.microsoft.com/office/drawing/2014/main" id="{8395F418-E0DF-277D-37AD-47A7AD5DDF1F}"/>
                </a:ext>
              </a:extLst>
            </p:cNvPr>
            <p:cNvSpPr/>
            <p:nvPr/>
          </p:nvSpPr>
          <p:spPr>
            <a:xfrm>
              <a:off x="4385624" y="1528015"/>
              <a:ext cx="497819" cy="625910"/>
            </a:xfrm>
            <a:custGeom>
              <a:avLst/>
              <a:gdLst>
                <a:gd name="connsiteX0" fmla="*/ 260954 w 497819"/>
                <a:gd name="connsiteY0" fmla="*/ 104185 h 625910"/>
                <a:gd name="connsiteX1" fmla="*/ 403876 w 497819"/>
                <a:gd name="connsiteY1" fmla="*/ 197951 h 625910"/>
                <a:gd name="connsiteX2" fmla="*/ 497819 w 497819"/>
                <a:gd name="connsiteY2" fmla="*/ 150667 h 625910"/>
                <a:gd name="connsiteX3" fmla="*/ 260954 w 497819"/>
                <a:gd name="connsiteY3" fmla="*/ 0 h 625910"/>
                <a:gd name="connsiteX4" fmla="*/ 40147 w 497819"/>
                <a:gd name="connsiteY4" fmla="*/ 180320 h 625910"/>
                <a:gd name="connsiteX5" fmla="*/ 242486 w 497819"/>
                <a:gd name="connsiteY5" fmla="*/ 364647 h 625910"/>
                <a:gd name="connsiteX6" fmla="*/ 365335 w 497819"/>
                <a:gd name="connsiteY6" fmla="*/ 455208 h 625910"/>
                <a:gd name="connsiteX7" fmla="*/ 265771 w 497819"/>
                <a:gd name="connsiteY7" fmla="*/ 521726 h 625910"/>
                <a:gd name="connsiteX8" fmla="*/ 79490 w 497819"/>
                <a:gd name="connsiteY8" fmla="*/ 416739 h 625910"/>
                <a:gd name="connsiteX9" fmla="*/ 0 w 497819"/>
                <a:gd name="connsiteY9" fmla="*/ 483257 h 625910"/>
                <a:gd name="connsiteX10" fmla="*/ 262559 w 497819"/>
                <a:gd name="connsiteY10" fmla="*/ 625910 h 625910"/>
                <a:gd name="connsiteX11" fmla="*/ 493804 w 497819"/>
                <a:gd name="connsiteY11" fmla="*/ 443186 h 625910"/>
                <a:gd name="connsiteX12" fmla="*/ 284238 w 497819"/>
                <a:gd name="connsiteY12" fmla="*/ 260462 h 625910"/>
                <a:gd name="connsiteX13" fmla="*/ 168616 w 497819"/>
                <a:gd name="connsiteY13" fmla="*/ 172306 h 625910"/>
                <a:gd name="connsiteX14" fmla="*/ 260954 w 497819"/>
                <a:gd name="connsiteY14" fmla="*/ 104185 h 62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97819" h="625910">
                  <a:moveTo>
                    <a:pt x="260954" y="104185"/>
                  </a:moveTo>
                  <a:cubicBezTo>
                    <a:pt x="313144" y="104185"/>
                    <a:pt x="374970" y="133036"/>
                    <a:pt x="403876" y="197951"/>
                  </a:cubicBezTo>
                  <a:lnTo>
                    <a:pt x="497819" y="150667"/>
                  </a:lnTo>
                  <a:cubicBezTo>
                    <a:pt x="464096" y="73731"/>
                    <a:pt x="389423" y="0"/>
                    <a:pt x="260954" y="0"/>
                  </a:cubicBezTo>
                  <a:cubicBezTo>
                    <a:pt x="138105" y="0"/>
                    <a:pt x="40147" y="83348"/>
                    <a:pt x="40147" y="180320"/>
                  </a:cubicBezTo>
                  <a:cubicBezTo>
                    <a:pt x="40147" y="294122"/>
                    <a:pt x="152557" y="334193"/>
                    <a:pt x="242486" y="364647"/>
                  </a:cubicBezTo>
                  <a:cubicBezTo>
                    <a:pt x="309130" y="384682"/>
                    <a:pt x="365335" y="407924"/>
                    <a:pt x="365335" y="455208"/>
                  </a:cubicBezTo>
                  <a:cubicBezTo>
                    <a:pt x="365335" y="500087"/>
                    <a:pt x="320370" y="521726"/>
                    <a:pt x="265771" y="521726"/>
                  </a:cubicBezTo>
                  <a:cubicBezTo>
                    <a:pt x="187886" y="521726"/>
                    <a:pt x="128469" y="476846"/>
                    <a:pt x="79490" y="416739"/>
                  </a:cubicBezTo>
                  <a:lnTo>
                    <a:pt x="0" y="483257"/>
                  </a:lnTo>
                  <a:cubicBezTo>
                    <a:pt x="56205" y="569811"/>
                    <a:pt x="154163" y="625910"/>
                    <a:pt x="262559" y="625910"/>
                  </a:cubicBezTo>
                  <a:cubicBezTo>
                    <a:pt x="382196" y="625910"/>
                    <a:pt x="493804" y="560995"/>
                    <a:pt x="493804" y="443186"/>
                  </a:cubicBezTo>
                  <a:cubicBezTo>
                    <a:pt x="493804" y="325377"/>
                    <a:pt x="378182" y="289313"/>
                    <a:pt x="284238" y="260462"/>
                  </a:cubicBezTo>
                  <a:cubicBezTo>
                    <a:pt x="217595" y="238824"/>
                    <a:pt x="168616" y="222795"/>
                    <a:pt x="168616" y="172306"/>
                  </a:cubicBezTo>
                  <a:cubicBezTo>
                    <a:pt x="167010" y="133036"/>
                    <a:pt x="208763" y="104185"/>
                    <a:pt x="260954" y="104185"/>
                  </a:cubicBezTo>
                  <a:close/>
                </a:path>
              </a:pathLst>
            </a:custGeom>
            <a:solidFill>
              <a:srgbClr val="5A50F9"/>
            </a:solidFill>
            <a:ln w="8029" cap="flat">
              <a:noFill/>
              <a:prstDash val="solid"/>
              <a:miter/>
            </a:ln>
          </p:spPr>
          <p:txBody>
            <a:bodyPr rtlCol="0" anchor="ctr"/>
            <a:lstStyle/>
            <a:p>
              <a:endParaRPr lang="en-US"/>
            </a:p>
          </p:txBody>
        </p:sp>
        <p:sp>
          <p:nvSpPr>
            <p:cNvPr id="84" name="Forma libre 83">
              <a:extLst>
                <a:ext uri="{FF2B5EF4-FFF2-40B4-BE49-F238E27FC236}">
                  <a16:creationId xmlns:a16="http://schemas.microsoft.com/office/drawing/2014/main" id="{20E88411-8854-8548-E1FA-FE92FC1756D0}"/>
                </a:ext>
              </a:extLst>
            </p:cNvPr>
            <p:cNvSpPr/>
            <p:nvPr/>
          </p:nvSpPr>
          <p:spPr>
            <a:xfrm>
              <a:off x="6262884" y="1532824"/>
              <a:ext cx="568477" cy="620300"/>
            </a:xfrm>
            <a:custGeom>
              <a:avLst/>
              <a:gdLst>
                <a:gd name="connsiteX0" fmla="*/ 508257 w 568477"/>
                <a:gd name="connsiteY0" fmla="*/ 484059 h 620300"/>
                <a:gd name="connsiteX1" fmla="*/ 508257 w 568477"/>
                <a:gd name="connsiteY1" fmla="*/ 223597 h 620300"/>
                <a:gd name="connsiteX2" fmla="*/ 272998 w 568477"/>
                <a:gd name="connsiteY2" fmla="*/ 0 h 620300"/>
                <a:gd name="connsiteX3" fmla="*/ 1606 w 568477"/>
                <a:gd name="connsiteY3" fmla="*/ 178717 h 620300"/>
                <a:gd name="connsiteX4" fmla="*/ 108396 w 568477"/>
                <a:gd name="connsiteY4" fmla="*/ 230809 h 620300"/>
                <a:gd name="connsiteX5" fmla="*/ 271392 w 568477"/>
                <a:gd name="connsiteY5" fmla="*/ 115405 h 620300"/>
                <a:gd name="connsiteX6" fmla="*/ 379788 w 568477"/>
                <a:gd name="connsiteY6" fmla="*/ 223597 h 620300"/>
                <a:gd name="connsiteX7" fmla="*/ 379788 w 568477"/>
                <a:gd name="connsiteY7" fmla="*/ 261263 h 620300"/>
                <a:gd name="connsiteX8" fmla="*/ 264165 w 568477"/>
                <a:gd name="connsiteY8" fmla="*/ 261263 h 620300"/>
                <a:gd name="connsiteX9" fmla="*/ 0 w 568477"/>
                <a:gd name="connsiteY9" fmla="*/ 448796 h 620300"/>
                <a:gd name="connsiteX10" fmla="*/ 184675 w 568477"/>
                <a:gd name="connsiteY10" fmla="*/ 620300 h 620300"/>
                <a:gd name="connsiteX11" fmla="*/ 396650 w 568477"/>
                <a:gd name="connsiteY11" fmla="*/ 484860 h 620300"/>
                <a:gd name="connsiteX12" fmla="*/ 402270 w 568477"/>
                <a:gd name="connsiteY12" fmla="*/ 484860 h 620300"/>
                <a:gd name="connsiteX13" fmla="*/ 402270 w 568477"/>
                <a:gd name="connsiteY13" fmla="*/ 513711 h 620300"/>
                <a:gd name="connsiteX14" fmla="*/ 487381 w 568477"/>
                <a:gd name="connsiteY14" fmla="*/ 607478 h 620300"/>
                <a:gd name="connsiteX15" fmla="*/ 568477 w 568477"/>
                <a:gd name="connsiteY15" fmla="*/ 607478 h 620300"/>
                <a:gd name="connsiteX16" fmla="*/ 568477 w 568477"/>
                <a:gd name="connsiteY16" fmla="*/ 502491 h 620300"/>
                <a:gd name="connsiteX17" fmla="*/ 523513 w 568477"/>
                <a:gd name="connsiteY17" fmla="*/ 502491 h 620300"/>
                <a:gd name="connsiteX18" fmla="*/ 508257 w 568477"/>
                <a:gd name="connsiteY18" fmla="*/ 484059 h 620300"/>
                <a:gd name="connsiteX19" fmla="*/ 211172 w 568477"/>
                <a:gd name="connsiteY19" fmla="*/ 515314 h 620300"/>
                <a:gd name="connsiteX20" fmla="*/ 127667 w 568477"/>
                <a:gd name="connsiteY20" fmla="*/ 441583 h 620300"/>
                <a:gd name="connsiteX21" fmla="*/ 270589 w 568477"/>
                <a:gd name="connsiteY21" fmla="*/ 351023 h 620300"/>
                <a:gd name="connsiteX22" fmla="*/ 380591 w 568477"/>
                <a:gd name="connsiteY22" fmla="*/ 351023 h 620300"/>
                <a:gd name="connsiteX23" fmla="*/ 211172 w 568477"/>
                <a:gd name="connsiteY23" fmla="*/ 515314 h 62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68477" h="620300">
                  <a:moveTo>
                    <a:pt x="508257" y="484059"/>
                  </a:moveTo>
                  <a:lnTo>
                    <a:pt x="508257" y="223597"/>
                  </a:lnTo>
                  <a:cubicBezTo>
                    <a:pt x="508257" y="79341"/>
                    <a:pt x="410299" y="0"/>
                    <a:pt x="272998" y="0"/>
                  </a:cubicBezTo>
                  <a:cubicBezTo>
                    <a:pt x="153360" y="0"/>
                    <a:pt x="52191" y="64915"/>
                    <a:pt x="1606" y="178717"/>
                  </a:cubicBezTo>
                  <a:lnTo>
                    <a:pt x="108396" y="230809"/>
                  </a:lnTo>
                  <a:cubicBezTo>
                    <a:pt x="138907" y="164291"/>
                    <a:pt x="202339" y="115405"/>
                    <a:pt x="271392" y="115405"/>
                  </a:cubicBezTo>
                  <a:cubicBezTo>
                    <a:pt x="343656" y="115405"/>
                    <a:pt x="379788" y="162689"/>
                    <a:pt x="379788" y="223597"/>
                  </a:cubicBezTo>
                  <a:lnTo>
                    <a:pt x="379788" y="261263"/>
                  </a:lnTo>
                  <a:lnTo>
                    <a:pt x="264165" y="261263"/>
                  </a:lnTo>
                  <a:cubicBezTo>
                    <a:pt x="114017" y="261263"/>
                    <a:pt x="0" y="331789"/>
                    <a:pt x="0" y="448796"/>
                  </a:cubicBezTo>
                  <a:cubicBezTo>
                    <a:pt x="0" y="564201"/>
                    <a:pt x="90731" y="620300"/>
                    <a:pt x="184675" y="620300"/>
                  </a:cubicBezTo>
                  <a:cubicBezTo>
                    <a:pt x="275406" y="620300"/>
                    <a:pt x="356503" y="571414"/>
                    <a:pt x="396650" y="484860"/>
                  </a:cubicBezTo>
                  <a:lnTo>
                    <a:pt x="402270" y="484860"/>
                  </a:lnTo>
                  <a:lnTo>
                    <a:pt x="402270" y="513711"/>
                  </a:lnTo>
                  <a:cubicBezTo>
                    <a:pt x="402270" y="578627"/>
                    <a:pt x="436796" y="607478"/>
                    <a:pt x="487381" y="607478"/>
                  </a:cubicBezTo>
                  <a:lnTo>
                    <a:pt x="568477" y="607478"/>
                  </a:lnTo>
                  <a:lnTo>
                    <a:pt x="568477" y="502491"/>
                  </a:lnTo>
                  <a:lnTo>
                    <a:pt x="523513" y="502491"/>
                  </a:lnTo>
                  <a:cubicBezTo>
                    <a:pt x="509863" y="502491"/>
                    <a:pt x="508257" y="496882"/>
                    <a:pt x="508257" y="484059"/>
                  </a:cubicBezTo>
                  <a:close/>
                  <a:moveTo>
                    <a:pt x="211172" y="515314"/>
                  </a:moveTo>
                  <a:cubicBezTo>
                    <a:pt x="162193" y="515314"/>
                    <a:pt x="127667" y="488066"/>
                    <a:pt x="127667" y="441583"/>
                  </a:cubicBezTo>
                  <a:cubicBezTo>
                    <a:pt x="127667" y="379874"/>
                    <a:pt x="187084" y="351023"/>
                    <a:pt x="270589" y="351023"/>
                  </a:cubicBezTo>
                  <a:lnTo>
                    <a:pt x="380591" y="351023"/>
                  </a:lnTo>
                  <a:cubicBezTo>
                    <a:pt x="370956" y="450399"/>
                    <a:pt x="290662" y="516917"/>
                    <a:pt x="211172" y="515314"/>
                  </a:cubicBezTo>
                  <a:close/>
                </a:path>
              </a:pathLst>
            </a:custGeom>
            <a:solidFill>
              <a:srgbClr val="5A50F9"/>
            </a:solidFill>
            <a:ln w="8029" cap="flat">
              <a:noFill/>
              <a:prstDash val="solid"/>
              <a:miter/>
            </a:ln>
          </p:spPr>
          <p:txBody>
            <a:bodyPr rtlCol="0" anchor="ctr"/>
            <a:lstStyle/>
            <a:p>
              <a:endParaRPr lang="en-US"/>
            </a:p>
          </p:txBody>
        </p:sp>
        <p:sp>
          <p:nvSpPr>
            <p:cNvPr id="85" name="Forma libre 84">
              <a:extLst>
                <a:ext uri="{FF2B5EF4-FFF2-40B4-BE49-F238E27FC236}">
                  <a16:creationId xmlns:a16="http://schemas.microsoft.com/office/drawing/2014/main" id="{CBE1A2C4-1EA6-9325-CE29-54503E2EE6BB}"/>
                </a:ext>
              </a:extLst>
            </p:cNvPr>
            <p:cNvSpPr/>
            <p:nvPr/>
          </p:nvSpPr>
          <p:spPr>
            <a:xfrm>
              <a:off x="5647837" y="1529618"/>
              <a:ext cx="518695" cy="608279"/>
            </a:xfrm>
            <a:custGeom>
              <a:avLst/>
              <a:gdLst>
                <a:gd name="connsiteX0" fmla="*/ 316356 w 518695"/>
                <a:gd name="connsiteY0" fmla="*/ 0 h 608279"/>
                <a:gd name="connsiteX1" fmla="*/ 118834 w 518695"/>
                <a:gd name="connsiteY1" fmla="*/ 128227 h 608279"/>
                <a:gd name="connsiteX2" fmla="*/ 117228 w 518695"/>
                <a:gd name="connsiteY2" fmla="*/ 128227 h 608279"/>
                <a:gd name="connsiteX3" fmla="*/ 117228 w 518695"/>
                <a:gd name="connsiteY3" fmla="*/ 16028 h 608279"/>
                <a:gd name="connsiteX4" fmla="*/ 1605 w 518695"/>
                <a:gd name="connsiteY4" fmla="*/ 16028 h 608279"/>
                <a:gd name="connsiteX5" fmla="*/ 0 w 518695"/>
                <a:gd name="connsiteY5" fmla="*/ 608279 h 608279"/>
                <a:gd name="connsiteX6" fmla="*/ 128469 w 518695"/>
                <a:gd name="connsiteY6" fmla="*/ 608279 h 608279"/>
                <a:gd name="connsiteX7" fmla="*/ 128469 w 518695"/>
                <a:gd name="connsiteY7" fmla="*/ 301335 h 608279"/>
                <a:gd name="connsiteX8" fmla="*/ 280224 w 518695"/>
                <a:gd name="connsiteY8" fmla="*/ 111398 h 608279"/>
                <a:gd name="connsiteX9" fmla="*/ 390226 w 518695"/>
                <a:gd name="connsiteY9" fmla="*/ 254051 h 608279"/>
                <a:gd name="connsiteX10" fmla="*/ 390226 w 518695"/>
                <a:gd name="connsiteY10" fmla="*/ 608279 h 608279"/>
                <a:gd name="connsiteX11" fmla="*/ 518695 w 518695"/>
                <a:gd name="connsiteY11" fmla="*/ 608279 h 608279"/>
                <a:gd name="connsiteX12" fmla="*/ 518695 w 518695"/>
                <a:gd name="connsiteY12" fmla="*/ 232412 h 608279"/>
                <a:gd name="connsiteX13" fmla="*/ 316356 w 518695"/>
                <a:gd name="connsiteY13" fmla="*/ 0 h 608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18695" h="608279">
                  <a:moveTo>
                    <a:pt x="316356" y="0"/>
                  </a:moveTo>
                  <a:cubicBezTo>
                    <a:pt x="216792" y="0"/>
                    <a:pt x="158981" y="57702"/>
                    <a:pt x="118834" y="128227"/>
                  </a:cubicBezTo>
                  <a:lnTo>
                    <a:pt x="117228" y="128227"/>
                  </a:lnTo>
                  <a:lnTo>
                    <a:pt x="117228" y="16028"/>
                  </a:lnTo>
                  <a:lnTo>
                    <a:pt x="1605" y="16028"/>
                  </a:lnTo>
                  <a:lnTo>
                    <a:pt x="0" y="608279"/>
                  </a:lnTo>
                  <a:lnTo>
                    <a:pt x="128469" y="608279"/>
                  </a:lnTo>
                  <a:lnTo>
                    <a:pt x="128469" y="301335"/>
                  </a:lnTo>
                  <a:cubicBezTo>
                    <a:pt x="128469" y="209171"/>
                    <a:pt x="179054" y="111398"/>
                    <a:pt x="280224" y="111398"/>
                  </a:cubicBezTo>
                  <a:cubicBezTo>
                    <a:pt x="359714" y="111398"/>
                    <a:pt x="390226" y="173107"/>
                    <a:pt x="390226" y="254051"/>
                  </a:cubicBezTo>
                  <a:lnTo>
                    <a:pt x="390226" y="608279"/>
                  </a:lnTo>
                  <a:lnTo>
                    <a:pt x="518695" y="608279"/>
                  </a:lnTo>
                  <a:lnTo>
                    <a:pt x="518695" y="232412"/>
                  </a:lnTo>
                  <a:cubicBezTo>
                    <a:pt x="517089" y="97773"/>
                    <a:pt x="446431" y="0"/>
                    <a:pt x="316356" y="0"/>
                  </a:cubicBezTo>
                  <a:close/>
                </a:path>
              </a:pathLst>
            </a:custGeom>
            <a:solidFill>
              <a:srgbClr val="5A50F9"/>
            </a:solidFill>
            <a:ln w="8029" cap="flat">
              <a:noFill/>
              <a:prstDash val="solid"/>
              <a:miter/>
            </a:ln>
          </p:spPr>
          <p:txBody>
            <a:bodyPr rtlCol="0" anchor="ctr"/>
            <a:lstStyle/>
            <a:p>
              <a:endParaRPr lang="en-US"/>
            </a:p>
          </p:txBody>
        </p:sp>
        <p:sp>
          <p:nvSpPr>
            <p:cNvPr id="86" name="Forma libre 85">
              <a:extLst>
                <a:ext uri="{FF2B5EF4-FFF2-40B4-BE49-F238E27FC236}">
                  <a16:creationId xmlns:a16="http://schemas.microsoft.com/office/drawing/2014/main" id="{59A0FFEC-4F58-6C28-8518-80954335428A}"/>
                </a:ext>
              </a:extLst>
            </p:cNvPr>
            <p:cNvSpPr/>
            <p:nvPr/>
          </p:nvSpPr>
          <p:spPr>
            <a:xfrm>
              <a:off x="4044378" y="1542441"/>
              <a:ext cx="314750" cy="592250"/>
            </a:xfrm>
            <a:custGeom>
              <a:avLst/>
              <a:gdLst>
                <a:gd name="connsiteX0" fmla="*/ 128469 w 314750"/>
                <a:gd name="connsiteY0" fmla="*/ 250845 h 592250"/>
                <a:gd name="connsiteX1" fmla="*/ 233654 w 314750"/>
                <a:gd name="connsiteY1" fmla="*/ 128227 h 592250"/>
                <a:gd name="connsiteX2" fmla="*/ 314750 w 314750"/>
                <a:gd name="connsiteY2" fmla="*/ 128227 h 592250"/>
                <a:gd name="connsiteX3" fmla="*/ 314750 w 314750"/>
                <a:gd name="connsiteY3" fmla="*/ 0 h 592250"/>
                <a:gd name="connsiteX4" fmla="*/ 277012 w 314750"/>
                <a:gd name="connsiteY4" fmla="*/ 0 h 592250"/>
                <a:gd name="connsiteX5" fmla="*/ 121243 w 314750"/>
                <a:gd name="connsiteY5" fmla="*/ 108192 h 592250"/>
                <a:gd name="connsiteX6" fmla="*/ 117228 w 314750"/>
                <a:gd name="connsiteY6" fmla="*/ 108192 h 592250"/>
                <a:gd name="connsiteX7" fmla="*/ 117228 w 314750"/>
                <a:gd name="connsiteY7" fmla="*/ 0 h 592250"/>
                <a:gd name="connsiteX8" fmla="*/ 1606 w 314750"/>
                <a:gd name="connsiteY8" fmla="*/ 0 h 592250"/>
                <a:gd name="connsiteX9" fmla="*/ 0 w 314750"/>
                <a:gd name="connsiteY9" fmla="*/ 592251 h 592250"/>
                <a:gd name="connsiteX10" fmla="*/ 128469 w 314750"/>
                <a:gd name="connsiteY10" fmla="*/ 592251 h 592250"/>
                <a:gd name="connsiteX11" fmla="*/ 128469 w 314750"/>
                <a:gd name="connsiteY11" fmla="*/ 250845 h 592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4750" h="592250">
                  <a:moveTo>
                    <a:pt x="128469" y="250845"/>
                  </a:moveTo>
                  <a:cubicBezTo>
                    <a:pt x="128469" y="171504"/>
                    <a:pt x="158981" y="128227"/>
                    <a:pt x="233654" y="128227"/>
                  </a:cubicBezTo>
                  <a:lnTo>
                    <a:pt x="314750" y="128227"/>
                  </a:lnTo>
                  <a:lnTo>
                    <a:pt x="314750" y="0"/>
                  </a:lnTo>
                  <a:lnTo>
                    <a:pt x="277012" y="0"/>
                  </a:lnTo>
                  <a:cubicBezTo>
                    <a:pt x="191901" y="0"/>
                    <a:pt x="150149" y="32858"/>
                    <a:pt x="121243" y="108192"/>
                  </a:cubicBezTo>
                  <a:lnTo>
                    <a:pt x="117228" y="108192"/>
                  </a:lnTo>
                  <a:lnTo>
                    <a:pt x="117228" y="0"/>
                  </a:lnTo>
                  <a:lnTo>
                    <a:pt x="1606" y="0"/>
                  </a:lnTo>
                  <a:lnTo>
                    <a:pt x="0" y="592251"/>
                  </a:lnTo>
                  <a:lnTo>
                    <a:pt x="128469" y="592251"/>
                  </a:lnTo>
                  <a:lnTo>
                    <a:pt x="128469" y="250845"/>
                  </a:lnTo>
                  <a:close/>
                </a:path>
              </a:pathLst>
            </a:custGeom>
            <a:solidFill>
              <a:srgbClr val="5A50F9"/>
            </a:solidFill>
            <a:ln w="8029" cap="flat">
              <a:noFill/>
              <a:prstDash val="solid"/>
              <a:miter/>
            </a:ln>
          </p:spPr>
          <p:txBody>
            <a:bodyPr rtlCol="0" anchor="ctr"/>
            <a:lstStyle/>
            <a:p>
              <a:endParaRPr lang="en-US"/>
            </a:p>
          </p:txBody>
        </p:sp>
        <p:sp>
          <p:nvSpPr>
            <p:cNvPr id="88" name="Forma libre 87">
              <a:extLst>
                <a:ext uri="{FF2B5EF4-FFF2-40B4-BE49-F238E27FC236}">
                  <a16:creationId xmlns:a16="http://schemas.microsoft.com/office/drawing/2014/main" id="{CD36BD0F-C377-2C04-3D41-0DFCC84DFDED}"/>
                </a:ext>
              </a:extLst>
            </p:cNvPr>
            <p:cNvSpPr/>
            <p:nvPr/>
          </p:nvSpPr>
          <p:spPr>
            <a:xfrm>
              <a:off x="2725960" y="2488920"/>
              <a:ext cx="548441" cy="851911"/>
            </a:xfrm>
            <a:custGeom>
              <a:avLst/>
              <a:gdLst>
                <a:gd name="connsiteX0" fmla="*/ 281027 w 548441"/>
                <a:gd name="connsiteY0" fmla="*/ 0 h 851911"/>
                <a:gd name="connsiteX1" fmla="*/ 61826 w 548441"/>
                <a:gd name="connsiteY1" fmla="*/ 151469 h 851911"/>
                <a:gd name="connsiteX2" fmla="*/ 56205 w 548441"/>
                <a:gd name="connsiteY2" fmla="*/ 151469 h 851911"/>
                <a:gd name="connsiteX3" fmla="*/ 56205 w 548441"/>
                <a:gd name="connsiteY3" fmla="*/ 17631 h 851911"/>
                <a:gd name="connsiteX4" fmla="*/ 0 w 548441"/>
                <a:gd name="connsiteY4" fmla="*/ 17631 h 851911"/>
                <a:gd name="connsiteX5" fmla="*/ 0 w 548441"/>
                <a:gd name="connsiteY5" fmla="*/ 851911 h 851911"/>
                <a:gd name="connsiteX6" fmla="*/ 56205 w 548441"/>
                <a:gd name="connsiteY6" fmla="*/ 851911 h 851911"/>
                <a:gd name="connsiteX7" fmla="*/ 56205 w 548441"/>
                <a:gd name="connsiteY7" fmla="*/ 488867 h 851911"/>
                <a:gd name="connsiteX8" fmla="*/ 61826 w 548441"/>
                <a:gd name="connsiteY8" fmla="*/ 488867 h 851911"/>
                <a:gd name="connsiteX9" fmla="*/ 277012 w 548441"/>
                <a:gd name="connsiteY9" fmla="*/ 642740 h 851911"/>
                <a:gd name="connsiteX10" fmla="*/ 548404 w 548441"/>
                <a:gd name="connsiteY10" fmla="*/ 322973 h 851911"/>
                <a:gd name="connsiteX11" fmla="*/ 281027 w 548441"/>
                <a:gd name="connsiteY11" fmla="*/ 0 h 851911"/>
                <a:gd name="connsiteX12" fmla="*/ 276209 w 548441"/>
                <a:gd name="connsiteY12" fmla="*/ 585038 h 851911"/>
                <a:gd name="connsiteX13" fmla="*/ 62629 w 548441"/>
                <a:gd name="connsiteY13" fmla="*/ 322973 h 851911"/>
                <a:gd name="connsiteX14" fmla="*/ 281830 w 548441"/>
                <a:gd name="connsiteY14" fmla="*/ 55298 h 851911"/>
                <a:gd name="connsiteX15" fmla="*/ 488184 w 548441"/>
                <a:gd name="connsiteY15" fmla="*/ 322973 h 851911"/>
                <a:gd name="connsiteX16" fmla="*/ 276209 w 548441"/>
                <a:gd name="connsiteY16" fmla="*/ 585038 h 8519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8441" h="851911">
                  <a:moveTo>
                    <a:pt x="281027" y="0"/>
                  </a:moveTo>
                  <a:cubicBezTo>
                    <a:pt x="161390" y="0"/>
                    <a:pt x="93140" y="72128"/>
                    <a:pt x="61826" y="151469"/>
                  </a:cubicBezTo>
                  <a:lnTo>
                    <a:pt x="56205" y="151469"/>
                  </a:lnTo>
                  <a:lnTo>
                    <a:pt x="56205" y="17631"/>
                  </a:lnTo>
                  <a:lnTo>
                    <a:pt x="0" y="17631"/>
                  </a:lnTo>
                  <a:lnTo>
                    <a:pt x="0" y="851911"/>
                  </a:lnTo>
                  <a:lnTo>
                    <a:pt x="56205" y="851911"/>
                  </a:lnTo>
                  <a:lnTo>
                    <a:pt x="56205" y="488867"/>
                  </a:lnTo>
                  <a:lnTo>
                    <a:pt x="61826" y="488867"/>
                  </a:lnTo>
                  <a:cubicBezTo>
                    <a:pt x="90731" y="569811"/>
                    <a:pt x="161390" y="642740"/>
                    <a:pt x="277012" y="642740"/>
                  </a:cubicBezTo>
                  <a:cubicBezTo>
                    <a:pt x="431176" y="642740"/>
                    <a:pt x="548404" y="518520"/>
                    <a:pt x="548404" y="322973"/>
                  </a:cubicBezTo>
                  <a:cubicBezTo>
                    <a:pt x="550813" y="131433"/>
                    <a:pt x="438402" y="0"/>
                    <a:pt x="281027" y="0"/>
                  </a:cubicBezTo>
                  <a:close/>
                  <a:moveTo>
                    <a:pt x="276209" y="585038"/>
                  </a:moveTo>
                  <a:cubicBezTo>
                    <a:pt x="133287" y="585038"/>
                    <a:pt x="62629" y="460818"/>
                    <a:pt x="62629" y="322973"/>
                  </a:cubicBezTo>
                  <a:cubicBezTo>
                    <a:pt x="62629" y="180320"/>
                    <a:pt x="140513" y="55298"/>
                    <a:pt x="281830" y="55298"/>
                  </a:cubicBezTo>
                  <a:cubicBezTo>
                    <a:pt x="408693" y="55298"/>
                    <a:pt x="488184" y="161887"/>
                    <a:pt x="488184" y="322973"/>
                  </a:cubicBezTo>
                  <a:cubicBezTo>
                    <a:pt x="487381" y="488867"/>
                    <a:pt x="399058" y="585038"/>
                    <a:pt x="276209" y="585038"/>
                  </a:cubicBezTo>
                  <a:close/>
                </a:path>
              </a:pathLst>
            </a:custGeom>
            <a:solidFill>
              <a:srgbClr val="5A50F9"/>
            </a:solidFill>
            <a:ln w="8029" cap="flat">
              <a:noFill/>
              <a:prstDash val="solid"/>
              <a:miter/>
            </a:ln>
          </p:spPr>
          <p:txBody>
            <a:bodyPr rtlCol="0" anchor="ctr"/>
            <a:lstStyle/>
            <a:p>
              <a:endParaRPr lang="en-US"/>
            </a:p>
          </p:txBody>
        </p:sp>
        <p:sp>
          <p:nvSpPr>
            <p:cNvPr id="89" name="Forma libre 88">
              <a:extLst>
                <a:ext uri="{FF2B5EF4-FFF2-40B4-BE49-F238E27FC236}">
                  <a16:creationId xmlns:a16="http://schemas.microsoft.com/office/drawing/2014/main" id="{591F36B0-4249-6B70-9FE5-6976EB22D0C4}"/>
                </a:ext>
              </a:extLst>
            </p:cNvPr>
            <p:cNvSpPr/>
            <p:nvPr/>
          </p:nvSpPr>
          <p:spPr>
            <a:xfrm>
              <a:off x="3367504" y="2491324"/>
              <a:ext cx="544389" cy="637931"/>
            </a:xfrm>
            <a:custGeom>
              <a:avLst/>
              <a:gdLst>
                <a:gd name="connsiteX0" fmla="*/ 477746 w 544389"/>
                <a:gd name="connsiteY0" fmla="*/ 546570 h 637931"/>
                <a:gd name="connsiteX1" fmla="*/ 477746 w 544389"/>
                <a:gd name="connsiteY1" fmla="*/ 209171 h 637931"/>
                <a:gd name="connsiteX2" fmla="*/ 264165 w 544389"/>
                <a:gd name="connsiteY2" fmla="*/ 0 h 637931"/>
                <a:gd name="connsiteX3" fmla="*/ 0 w 544389"/>
                <a:gd name="connsiteY3" fmla="*/ 182724 h 637931"/>
                <a:gd name="connsiteX4" fmla="*/ 54600 w 544389"/>
                <a:gd name="connsiteY4" fmla="*/ 208370 h 637931"/>
                <a:gd name="connsiteX5" fmla="*/ 262559 w 544389"/>
                <a:gd name="connsiteY5" fmla="*/ 58504 h 637931"/>
                <a:gd name="connsiteX6" fmla="*/ 418329 w 544389"/>
                <a:gd name="connsiteY6" fmla="*/ 209972 h 637931"/>
                <a:gd name="connsiteX7" fmla="*/ 418329 w 544389"/>
                <a:gd name="connsiteY7" fmla="*/ 287710 h 637931"/>
                <a:gd name="connsiteX8" fmla="*/ 262559 w 544389"/>
                <a:gd name="connsiteY8" fmla="*/ 287710 h 637931"/>
                <a:gd name="connsiteX9" fmla="*/ 0 w 544389"/>
                <a:gd name="connsiteY9" fmla="*/ 468030 h 637931"/>
                <a:gd name="connsiteX10" fmla="*/ 190295 w 544389"/>
                <a:gd name="connsiteY10" fmla="*/ 637932 h 637931"/>
                <a:gd name="connsiteX11" fmla="*/ 411102 w 544389"/>
                <a:gd name="connsiteY11" fmla="*/ 479250 h 637931"/>
                <a:gd name="connsiteX12" fmla="*/ 419935 w 544389"/>
                <a:gd name="connsiteY12" fmla="*/ 479250 h 637931"/>
                <a:gd name="connsiteX13" fmla="*/ 418329 w 544389"/>
                <a:gd name="connsiteY13" fmla="*/ 538555 h 637931"/>
                <a:gd name="connsiteX14" fmla="*/ 484972 w 544389"/>
                <a:gd name="connsiteY14" fmla="*/ 623506 h 637931"/>
                <a:gd name="connsiteX15" fmla="*/ 544389 w 544389"/>
                <a:gd name="connsiteY15" fmla="*/ 623506 h 637931"/>
                <a:gd name="connsiteX16" fmla="*/ 544389 w 544389"/>
                <a:gd name="connsiteY16" fmla="*/ 567407 h 637931"/>
                <a:gd name="connsiteX17" fmla="*/ 489790 w 544389"/>
                <a:gd name="connsiteY17" fmla="*/ 567407 h 637931"/>
                <a:gd name="connsiteX18" fmla="*/ 477746 w 544389"/>
                <a:gd name="connsiteY18" fmla="*/ 546570 h 637931"/>
                <a:gd name="connsiteX19" fmla="*/ 199128 w 544389"/>
                <a:gd name="connsiteY19" fmla="*/ 577024 h 637931"/>
                <a:gd name="connsiteX20" fmla="*/ 63432 w 544389"/>
                <a:gd name="connsiteY20" fmla="*/ 464825 h 637931"/>
                <a:gd name="connsiteX21" fmla="*/ 264165 w 544389"/>
                <a:gd name="connsiteY21" fmla="*/ 334994 h 637931"/>
                <a:gd name="connsiteX22" fmla="*/ 415920 w 544389"/>
                <a:gd name="connsiteY22" fmla="*/ 334994 h 637931"/>
                <a:gd name="connsiteX23" fmla="*/ 199128 w 544389"/>
                <a:gd name="connsiteY23" fmla="*/ 577024 h 6379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4389" h="637931">
                  <a:moveTo>
                    <a:pt x="477746" y="546570"/>
                  </a:moveTo>
                  <a:lnTo>
                    <a:pt x="477746" y="209171"/>
                  </a:lnTo>
                  <a:cubicBezTo>
                    <a:pt x="477746" y="93766"/>
                    <a:pt x="405482" y="0"/>
                    <a:pt x="264165" y="0"/>
                  </a:cubicBezTo>
                  <a:cubicBezTo>
                    <a:pt x="148543" y="0"/>
                    <a:pt x="44964" y="68922"/>
                    <a:pt x="0" y="182724"/>
                  </a:cubicBezTo>
                  <a:lnTo>
                    <a:pt x="54600" y="208370"/>
                  </a:lnTo>
                  <a:cubicBezTo>
                    <a:pt x="92337" y="107391"/>
                    <a:pt x="181463" y="58504"/>
                    <a:pt x="262559" y="58504"/>
                  </a:cubicBezTo>
                  <a:cubicBezTo>
                    <a:pt x="362123" y="58504"/>
                    <a:pt x="418329" y="120213"/>
                    <a:pt x="418329" y="209972"/>
                  </a:cubicBezTo>
                  <a:lnTo>
                    <a:pt x="418329" y="287710"/>
                  </a:lnTo>
                  <a:lnTo>
                    <a:pt x="262559" y="287710"/>
                  </a:lnTo>
                  <a:cubicBezTo>
                    <a:pt x="108396" y="287710"/>
                    <a:pt x="0" y="356633"/>
                    <a:pt x="0" y="468030"/>
                  </a:cubicBezTo>
                  <a:cubicBezTo>
                    <a:pt x="0" y="579428"/>
                    <a:pt x="85111" y="637932"/>
                    <a:pt x="190295" y="637932"/>
                  </a:cubicBezTo>
                  <a:cubicBezTo>
                    <a:pt x="295480" y="637932"/>
                    <a:pt x="373364" y="571414"/>
                    <a:pt x="411102" y="479250"/>
                  </a:cubicBezTo>
                  <a:lnTo>
                    <a:pt x="419935" y="479250"/>
                  </a:lnTo>
                  <a:lnTo>
                    <a:pt x="418329" y="538555"/>
                  </a:lnTo>
                  <a:cubicBezTo>
                    <a:pt x="418329" y="593052"/>
                    <a:pt x="434387" y="623506"/>
                    <a:pt x="484972" y="623506"/>
                  </a:cubicBezTo>
                  <a:lnTo>
                    <a:pt x="544389" y="623506"/>
                  </a:lnTo>
                  <a:lnTo>
                    <a:pt x="544389" y="567407"/>
                  </a:lnTo>
                  <a:lnTo>
                    <a:pt x="489790" y="567407"/>
                  </a:lnTo>
                  <a:cubicBezTo>
                    <a:pt x="484972" y="565804"/>
                    <a:pt x="477746" y="556988"/>
                    <a:pt x="477746" y="546570"/>
                  </a:cubicBezTo>
                  <a:close/>
                  <a:moveTo>
                    <a:pt x="199128" y="577024"/>
                  </a:moveTo>
                  <a:cubicBezTo>
                    <a:pt x="122849" y="577024"/>
                    <a:pt x="63432" y="544165"/>
                    <a:pt x="63432" y="464825"/>
                  </a:cubicBezTo>
                  <a:cubicBezTo>
                    <a:pt x="63432" y="379874"/>
                    <a:pt x="155769" y="334994"/>
                    <a:pt x="264165" y="334994"/>
                  </a:cubicBezTo>
                  <a:lnTo>
                    <a:pt x="415920" y="334994"/>
                  </a:lnTo>
                  <a:cubicBezTo>
                    <a:pt x="403073" y="479250"/>
                    <a:pt x="305918" y="577024"/>
                    <a:pt x="199128" y="577024"/>
                  </a:cubicBezTo>
                  <a:close/>
                </a:path>
              </a:pathLst>
            </a:custGeom>
            <a:solidFill>
              <a:srgbClr val="5A50F9"/>
            </a:solidFill>
            <a:ln w="8029" cap="flat">
              <a:noFill/>
              <a:prstDash val="solid"/>
              <a:miter/>
            </a:ln>
          </p:spPr>
          <p:txBody>
            <a:bodyPr rtlCol="0" anchor="ctr"/>
            <a:lstStyle/>
            <a:p>
              <a:endParaRPr lang="en-US"/>
            </a:p>
          </p:txBody>
        </p:sp>
        <p:sp>
          <p:nvSpPr>
            <p:cNvPr id="90" name="Forma libre 89">
              <a:extLst>
                <a:ext uri="{FF2B5EF4-FFF2-40B4-BE49-F238E27FC236}">
                  <a16:creationId xmlns:a16="http://schemas.microsoft.com/office/drawing/2014/main" id="{508B88C9-615B-C796-DA6E-554ABD11BC9D}"/>
                </a:ext>
              </a:extLst>
            </p:cNvPr>
            <p:cNvSpPr/>
            <p:nvPr/>
          </p:nvSpPr>
          <p:spPr>
            <a:xfrm>
              <a:off x="3950434" y="2506551"/>
              <a:ext cx="548403" cy="818251"/>
            </a:xfrm>
            <a:custGeom>
              <a:avLst/>
              <a:gdLst>
                <a:gd name="connsiteX0" fmla="*/ 274604 w 548403"/>
                <a:gd name="connsiteY0" fmla="*/ 556187 h 818251"/>
                <a:gd name="connsiteX1" fmla="*/ 267377 w 548403"/>
                <a:gd name="connsiteY1" fmla="*/ 556187 h 818251"/>
                <a:gd name="connsiteX2" fmla="*/ 62629 w 548403"/>
                <a:gd name="connsiteY2" fmla="*/ 0 h 818251"/>
                <a:gd name="connsiteX3" fmla="*/ 0 w 548403"/>
                <a:gd name="connsiteY3" fmla="*/ 0 h 818251"/>
                <a:gd name="connsiteX4" fmla="*/ 222413 w 548403"/>
                <a:gd name="connsiteY4" fmla="*/ 608279 h 818251"/>
                <a:gd name="connsiteX5" fmla="*/ 256939 w 548403"/>
                <a:gd name="connsiteY5" fmla="*/ 608279 h 818251"/>
                <a:gd name="connsiteX6" fmla="*/ 222413 w 548403"/>
                <a:gd name="connsiteY6" fmla="*/ 698840 h 818251"/>
                <a:gd name="connsiteX7" fmla="*/ 158981 w 548403"/>
                <a:gd name="connsiteY7" fmla="*/ 762152 h 818251"/>
                <a:gd name="connsiteX8" fmla="*/ 57811 w 548403"/>
                <a:gd name="connsiteY8" fmla="*/ 762152 h 818251"/>
                <a:gd name="connsiteX9" fmla="*/ 57811 w 548403"/>
                <a:gd name="connsiteY9" fmla="*/ 818252 h 818251"/>
                <a:gd name="connsiteX10" fmla="*/ 166207 w 548403"/>
                <a:gd name="connsiteY10" fmla="*/ 818252 h 818251"/>
                <a:gd name="connsiteX11" fmla="*/ 272998 w 548403"/>
                <a:gd name="connsiteY11" fmla="*/ 717272 h 818251"/>
                <a:gd name="connsiteX12" fmla="*/ 548404 w 548403"/>
                <a:gd name="connsiteY12" fmla="*/ 0 h 818251"/>
                <a:gd name="connsiteX13" fmla="*/ 484972 w 548403"/>
                <a:gd name="connsiteY13" fmla="*/ 0 h 818251"/>
                <a:gd name="connsiteX14" fmla="*/ 274604 w 548403"/>
                <a:gd name="connsiteY14" fmla="*/ 556187 h 818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48403" h="818251">
                  <a:moveTo>
                    <a:pt x="274604" y="556187"/>
                  </a:moveTo>
                  <a:lnTo>
                    <a:pt x="267377" y="556187"/>
                  </a:lnTo>
                  <a:lnTo>
                    <a:pt x="62629" y="0"/>
                  </a:lnTo>
                  <a:lnTo>
                    <a:pt x="0" y="0"/>
                  </a:lnTo>
                  <a:lnTo>
                    <a:pt x="222413" y="608279"/>
                  </a:lnTo>
                  <a:lnTo>
                    <a:pt x="256939" y="608279"/>
                  </a:lnTo>
                  <a:lnTo>
                    <a:pt x="222413" y="698840"/>
                  </a:lnTo>
                  <a:cubicBezTo>
                    <a:pt x="207960" y="736507"/>
                    <a:pt x="189492" y="762152"/>
                    <a:pt x="158981" y="762152"/>
                  </a:cubicBezTo>
                  <a:lnTo>
                    <a:pt x="57811" y="762152"/>
                  </a:lnTo>
                  <a:lnTo>
                    <a:pt x="57811" y="818252"/>
                  </a:lnTo>
                  <a:lnTo>
                    <a:pt x="166207" y="818252"/>
                  </a:lnTo>
                  <a:cubicBezTo>
                    <a:pt x="216792" y="818252"/>
                    <a:pt x="245698" y="783790"/>
                    <a:pt x="272998" y="717272"/>
                  </a:cubicBezTo>
                  <a:lnTo>
                    <a:pt x="548404" y="0"/>
                  </a:lnTo>
                  <a:lnTo>
                    <a:pt x="484972" y="0"/>
                  </a:lnTo>
                  <a:lnTo>
                    <a:pt x="274604" y="556187"/>
                  </a:lnTo>
                  <a:close/>
                </a:path>
              </a:pathLst>
            </a:custGeom>
            <a:solidFill>
              <a:srgbClr val="5A50F9"/>
            </a:solidFill>
            <a:ln w="8029" cap="flat">
              <a:noFill/>
              <a:prstDash val="solid"/>
              <a:miter/>
            </a:ln>
          </p:spPr>
          <p:txBody>
            <a:bodyPr rtlCol="0" anchor="ctr"/>
            <a:lstStyle/>
            <a:p>
              <a:endParaRPr lang="en-US"/>
            </a:p>
          </p:txBody>
        </p:sp>
      </p:grpSp>
      <p:grpSp>
        <p:nvGrpSpPr>
          <p:cNvPr id="91" name="Gráfico 42">
            <a:extLst>
              <a:ext uri="{FF2B5EF4-FFF2-40B4-BE49-F238E27FC236}">
                <a16:creationId xmlns:a16="http://schemas.microsoft.com/office/drawing/2014/main" id="{E2143AC1-9080-8626-B12D-020882EB06F2}"/>
              </a:ext>
            </a:extLst>
          </p:cNvPr>
          <p:cNvGrpSpPr/>
          <p:nvPr/>
        </p:nvGrpSpPr>
        <p:grpSpPr>
          <a:xfrm>
            <a:off x="6434055" y="2866070"/>
            <a:ext cx="443654" cy="163911"/>
            <a:chOff x="3434914" y="2049780"/>
            <a:chExt cx="2271321" cy="839152"/>
          </a:xfrm>
          <a:solidFill>
            <a:srgbClr val="00DCAA"/>
          </a:solidFill>
        </p:grpSpPr>
        <p:sp>
          <p:nvSpPr>
            <p:cNvPr id="92" name="Forma libre 91">
              <a:extLst>
                <a:ext uri="{FF2B5EF4-FFF2-40B4-BE49-F238E27FC236}">
                  <a16:creationId xmlns:a16="http://schemas.microsoft.com/office/drawing/2014/main" id="{AB9689D2-C1A1-2EB0-4C07-7B3F49B45FE7}"/>
                </a:ext>
              </a:extLst>
            </p:cNvPr>
            <p:cNvSpPr/>
            <p:nvPr/>
          </p:nvSpPr>
          <p:spPr>
            <a:xfrm>
              <a:off x="4113175" y="2254567"/>
              <a:ext cx="632664" cy="634365"/>
            </a:xfrm>
            <a:custGeom>
              <a:avLst/>
              <a:gdLst>
                <a:gd name="connsiteX0" fmla="*/ 316332 w 632664"/>
                <a:gd name="connsiteY0" fmla="*/ 0 h 634365"/>
                <a:gd name="connsiteX1" fmla="*/ 0 w 632664"/>
                <a:gd name="connsiteY1" fmla="*/ 317183 h 634365"/>
                <a:gd name="connsiteX2" fmla="*/ 316332 w 632664"/>
                <a:gd name="connsiteY2" fmla="*/ 634365 h 634365"/>
                <a:gd name="connsiteX3" fmla="*/ 632664 w 632664"/>
                <a:gd name="connsiteY3" fmla="*/ 317183 h 634365"/>
                <a:gd name="connsiteX4" fmla="*/ 316332 w 632664"/>
                <a:gd name="connsiteY4" fmla="*/ 0 h 634365"/>
                <a:gd name="connsiteX5" fmla="*/ 316332 w 632664"/>
                <a:gd name="connsiteY5" fmla="*/ 508635 h 634365"/>
                <a:gd name="connsiteX6" fmla="*/ 125393 w 632664"/>
                <a:gd name="connsiteY6" fmla="*/ 317183 h 634365"/>
                <a:gd name="connsiteX7" fmla="*/ 316332 w 632664"/>
                <a:gd name="connsiteY7" fmla="*/ 125730 h 634365"/>
                <a:gd name="connsiteX8" fmla="*/ 507271 w 632664"/>
                <a:gd name="connsiteY8" fmla="*/ 317183 h 634365"/>
                <a:gd name="connsiteX9" fmla="*/ 316332 w 632664"/>
                <a:gd name="connsiteY9" fmla="*/ 508635 h 63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664" h="634365">
                  <a:moveTo>
                    <a:pt x="316332" y="0"/>
                  </a:moveTo>
                  <a:cubicBezTo>
                    <a:pt x="141542" y="0"/>
                    <a:pt x="0" y="142875"/>
                    <a:pt x="0" y="317183"/>
                  </a:cubicBezTo>
                  <a:cubicBezTo>
                    <a:pt x="0" y="492443"/>
                    <a:pt x="142492" y="634365"/>
                    <a:pt x="316332" y="634365"/>
                  </a:cubicBezTo>
                  <a:cubicBezTo>
                    <a:pt x="491122" y="634365"/>
                    <a:pt x="632664" y="491490"/>
                    <a:pt x="632664" y="317183"/>
                  </a:cubicBezTo>
                  <a:cubicBezTo>
                    <a:pt x="632664" y="141923"/>
                    <a:pt x="490172" y="0"/>
                    <a:pt x="316332" y="0"/>
                  </a:cubicBezTo>
                  <a:close/>
                  <a:moveTo>
                    <a:pt x="316332" y="508635"/>
                  </a:moveTo>
                  <a:cubicBezTo>
                    <a:pt x="210888" y="508635"/>
                    <a:pt x="125393" y="422910"/>
                    <a:pt x="125393" y="317183"/>
                  </a:cubicBezTo>
                  <a:cubicBezTo>
                    <a:pt x="125393" y="211455"/>
                    <a:pt x="210888" y="125730"/>
                    <a:pt x="316332" y="125730"/>
                  </a:cubicBezTo>
                  <a:cubicBezTo>
                    <a:pt x="421776" y="125730"/>
                    <a:pt x="507271" y="211455"/>
                    <a:pt x="507271" y="317183"/>
                  </a:cubicBezTo>
                  <a:cubicBezTo>
                    <a:pt x="507271" y="422910"/>
                    <a:pt x="421776" y="508635"/>
                    <a:pt x="316332" y="508635"/>
                  </a:cubicBezTo>
                  <a:close/>
                </a:path>
              </a:pathLst>
            </a:custGeom>
            <a:solidFill>
              <a:srgbClr val="00DCAA"/>
            </a:solidFill>
            <a:ln w="9499" cap="flat">
              <a:noFill/>
              <a:prstDash val="solid"/>
              <a:miter/>
            </a:ln>
          </p:spPr>
          <p:txBody>
            <a:bodyPr rtlCol="0" anchor="ctr"/>
            <a:lstStyle/>
            <a:p>
              <a:endParaRPr lang="en-US"/>
            </a:p>
          </p:txBody>
        </p:sp>
        <p:sp>
          <p:nvSpPr>
            <p:cNvPr id="93" name="Forma libre 92">
              <a:extLst>
                <a:ext uri="{FF2B5EF4-FFF2-40B4-BE49-F238E27FC236}">
                  <a16:creationId xmlns:a16="http://schemas.microsoft.com/office/drawing/2014/main" id="{AA013A94-A275-8554-760E-F13692549517}"/>
                </a:ext>
              </a:extLst>
            </p:cNvPr>
            <p:cNvSpPr/>
            <p:nvPr/>
          </p:nvSpPr>
          <p:spPr>
            <a:xfrm>
              <a:off x="3434914" y="2049780"/>
              <a:ext cx="357179" cy="823912"/>
            </a:xfrm>
            <a:custGeom>
              <a:avLst/>
              <a:gdLst>
                <a:gd name="connsiteX0" fmla="*/ 107344 w 357179"/>
                <a:gd name="connsiteY0" fmla="*/ 34290 h 823912"/>
                <a:gd name="connsiteX1" fmla="*/ 70296 w 357179"/>
                <a:gd name="connsiteY1" fmla="*/ 132397 h 823912"/>
                <a:gd name="connsiteX2" fmla="*/ 70296 w 357179"/>
                <a:gd name="connsiteY2" fmla="*/ 234315 h 823912"/>
                <a:gd name="connsiteX3" fmla="*/ 0 w 357179"/>
                <a:gd name="connsiteY3" fmla="*/ 234315 h 823912"/>
                <a:gd name="connsiteX4" fmla="*/ 0 w 357179"/>
                <a:gd name="connsiteY4" fmla="*/ 341947 h 823912"/>
                <a:gd name="connsiteX5" fmla="*/ 70296 w 357179"/>
                <a:gd name="connsiteY5" fmla="*/ 341947 h 823912"/>
                <a:gd name="connsiteX6" fmla="*/ 70296 w 357179"/>
                <a:gd name="connsiteY6" fmla="*/ 823912 h 823912"/>
                <a:gd name="connsiteX7" fmla="*/ 199489 w 357179"/>
                <a:gd name="connsiteY7" fmla="*/ 823912 h 823912"/>
                <a:gd name="connsiteX8" fmla="*/ 199489 w 357179"/>
                <a:gd name="connsiteY8" fmla="*/ 341947 h 823912"/>
                <a:gd name="connsiteX9" fmla="*/ 328681 w 357179"/>
                <a:gd name="connsiteY9" fmla="*/ 341947 h 823912"/>
                <a:gd name="connsiteX10" fmla="*/ 328681 w 357179"/>
                <a:gd name="connsiteY10" fmla="*/ 234315 h 823912"/>
                <a:gd name="connsiteX11" fmla="*/ 198539 w 357179"/>
                <a:gd name="connsiteY11" fmla="*/ 234315 h 823912"/>
                <a:gd name="connsiteX12" fmla="*/ 198539 w 357179"/>
                <a:gd name="connsiteY12" fmla="*/ 132397 h 823912"/>
                <a:gd name="connsiteX13" fmla="*/ 221337 w 357179"/>
                <a:gd name="connsiteY13" fmla="*/ 106680 h 823912"/>
                <a:gd name="connsiteX14" fmla="*/ 357180 w 357179"/>
                <a:gd name="connsiteY14" fmla="*/ 106680 h 823912"/>
                <a:gd name="connsiteX15" fmla="*/ 357180 w 357179"/>
                <a:gd name="connsiteY15" fmla="*/ 0 h 823912"/>
                <a:gd name="connsiteX16" fmla="*/ 206138 w 357179"/>
                <a:gd name="connsiteY16" fmla="*/ 0 h 823912"/>
                <a:gd name="connsiteX17" fmla="*/ 107344 w 357179"/>
                <a:gd name="connsiteY17" fmla="*/ 34290 h 82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7179" h="823912">
                  <a:moveTo>
                    <a:pt x="107344" y="34290"/>
                  </a:moveTo>
                  <a:cubicBezTo>
                    <a:pt x="82645" y="57150"/>
                    <a:pt x="70296" y="91440"/>
                    <a:pt x="70296" y="132397"/>
                  </a:cubicBezTo>
                  <a:lnTo>
                    <a:pt x="70296" y="234315"/>
                  </a:lnTo>
                  <a:lnTo>
                    <a:pt x="0" y="234315"/>
                  </a:lnTo>
                  <a:lnTo>
                    <a:pt x="0" y="341947"/>
                  </a:lnTo>
                  <a:lnTo>
                    <a:pt x="70296" y="341947"/>
                  </a:lnTo>
                  <a:lnTo>
                    <a:pt x="70296" y="823912"/>
                  </a:lnTo>
                  <a:lnTo>
                    <a:pt x="199489" y="823912"/>
                  </a:lnTo>
                  <a:lnTo>
                    <a:pt x="199489" y="341947"/>
                  </a:lnTo>
                  <a:lnTo>
                    <a:pt x="328681" y="341947"/>
                  </a:lnTo>
                  <a:lnTo>
                    <a:pt x="328681" y="234315"/>
                  </a:lnTo>
                  <a:lnTo>
                    <a:pt x="198539" y="234315"/>
                  </a:lnTo>
                  <a:lnTo>
                    <a:pt x="198539" y="132397"/>
                  </a:lnTo>
                  <a:cubicBezTo>
                    <a:pt x="198539" y="114300"/>
                    <a:pt x="206138" y="106680"/>
                    <a:pt x="221337" y="106680"/>
                  </a:cubicBezTo>
                  <a:lnTo>
                    <a:pt x="357180" y="106680"/>
                  </a:lnTo>
                  <a:lnTo>
                    <a:pt x="357180" y="0"/>
                  </a:lnTo>
                  <a:lnTo>
                    <a:pt x="206138" y="0"/>
                  </a:lnTo>
                  <a:cubicBezTo>
                    <a:pt x="165291" y="0"/>
                    <a:pt x="131093" y="11430"/>
                    <a:pt x="107344" y="34290"/>
                  </a:cubicBezTo>
                  <a:close/>
                </a:path>
              </a:pathLst>
            </a:custGeom>
            <a:solidFill>
              <a:srgbClr val="00DCAA"/>
            </a:solidFill>
            <a:ln w="9499" cap="flat">
              <a:noFill/>
              <a:prstDash val="solid"/>
              <a:miter/>
            </a:ln>
          </p:spPr>
          <p:txBody>
            <a:bodyPr rtlCol="0" anchor="ctr"/>
            <a:lstStyle/>
            <a:p>
              <a:endParaRPr lang="en-US"/>
            </a:p>
          </p:txBody>
        </p:sp>
        <p:sp>
          <p:nvSpPr>
            <p:cNvPr id="105" name="Forma libre 104">
              <a:extLst>
                <a:ext uri="{FF2B5EF4-FFF2-40B4-BE49-F238E27FC236}">
                  <a16:creationId xmlns:a16="http://schemas.microsoft.com/office/drawing/2014/main" id="{6B1B4415-38A1-70B0-4BB9-AD2D624355CC}"/>
                </a:ext>
              </a:extLst>
            </p:cNvPr>
            <p:cNvSpPr/>
            <p:nvPr/>
          </p:nvSpPr>
          <p:spPr>
            <a:xfrm>
              <a:off x="3849090" y="2050732"/>
              <a:ext cx="231786" cy="823912"/>
            </a:xfrm>
            <a:custGeom>
              <a:avLst/>
              <a:gdLst>
                <a:gd name="connsiteX0" fmla="*/ 133942 w 231786"/>
                <a:gd name="connsiteY0" fmla="*/ 701040 h 823912"/>
                <a:gd name="connsiteX1" fmla="*/ 130143 w 231786"/>
                <a:gd name="connsiteY1" fmla="*/ 681038 h 823912"/>
                <a:gd name="connsiteX2" fmla="*/ 130143 w 231786"/>
                <a:gd name="connsiteY2" fmla="*/ 0 h 823912"/>
                <a:gd name="connsiteX3" fmla="*/ 0 w 231786"/>
                <a:gd name="connsiteY3" fmla="*/ 0 h 823912"/>
                <a:gd name="connsiteX4" fmla="*/ 0 w 231786"/>
                <a:gd name="connsiteY4" fmla="*/ 688658 h 823912"/>
                <a:gd name="connsiteX5" fmla="*/ 26598 w 231786"/>
                <a:gd name="connsiteY5" fmla="*/ 789623 h 823912"/>
                <a:gd name="connsiteX6" fmla="*/ 106394 w 231786"/>
                <a:gd name="connsiteY6" fmla="*/ 823913 h 823912"/>
                <a:gd name="connsiteX7" fmla="*/ 231787 w 231786"/>
                <a:gd name="connsiteY7" fmla="*/ 823913 h 823912"/>
                <a:gd name="connsiteX8" fmla="*/ 231787 w 231786"/>
                <a:gd name="connsiteY8" fmla="*/ 705803 h 823912"/>
                <a:gd name="connsiteX9" fmla="*/ 147242 w 231786"/>
                <a:gd name="connsiteY9" fmla="*/ 705803 h 823912"/>
                <a:gd name="connsiteX10" fmla="*/ 133942 w 231786"/>
                <a:gd name="connsiteY10" fmla="*/ 701040 h 82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786" h="823912">
                  <a:moveTo>
                    <a:pt x="133942" y="701040"/>
                  </a:moveTo>
                  <a:cubicBezTo>
                    <a:pt x="131093" y="698183"/>
                    <a:pt x="130143" y="691515"/>
                    <a:pt x="130143" y="681038"/>
                  </a:cubicBezTo>
                  <a:lnTo>
                    <a:pt x="130143" y="0"/>
                  </a:lnTo>
                  <a:lnTo>
                    <a:pt x="0" y="0"/>
                  </a:lnTo>
                  <a:lnTo>
                    <a:pt x="0" y="688658"/>
                  </a:lnTo>
                  <a:cubicBezTo>
                    <a:pt x="0" y="733425"/>
                    <a:pt x="9499" y="766763"/>
                    <a:pt x="26598" y="789623"/>
                  </a:cubicBezTo>
                  <a:cubicBezTo>
                    <a:pt x="44647" y="812483"/>
                    <a:pt x="71246" y="823913"/>
                    <a:pt x="106394" y="823913"/>
                  </a:cubicBezTo>
                  <a:lnTo>
                    <a:pt x="231787" y="823913"/>
                  </a:lnTo>
                  <a:lnTo>
                    <a:pt x="231787" y="705803"/>
                  </a:lnTo>
                  <a:lnTo>
                    <a:pt x="147242" y="705803"/>
                  </a:lnTo>
                  <a:cubicBezTo>
                    <a:pt x="137742" y="705803"/>
                    <a:pt x="134892" y="702945"/>
                    <a:pt x="133942" y="701040"/>
                  </a:cubicBezTo>
                  <a:close/>
                </a:path>
              </a:pathLst>
            </a:custGeom>
            <a:solidFill>
              <a:srgbClr val="00DCAA"/>
            </a:solidFill>
            <a:ln w="9499" cap="flat">
              <a:noFill/>
              <a:prstDash val="solid"/>
              <a:miter/>
            </a:ln>
          </p:spPr>
          <p:txBody>
            <a:bodyPr rtlCol="0" anchor="ctr"/>
            <a:lstStyle/>
            <a:p>
              <a:endParaRPr lang="en-US"/>
            </a:p>
          </p:txBody>
        </p:sp>
        <p:sp>
          <p:nvSpPr>
            <p:cNvPr id="106" name="Forma libre 105">
              <a:extLst>
                <a:ext uri="{FF2B5EF4-FFF2-40B4-BE49-F238E27FC236}">
                  <a16:creationId xmlns:a16="http://schemas.microsoft.com/office/drawing/2014/main" id="{84ECCF54-26D4-606C-9523-92C8E18731AC}"/>
                </a:ext>
              </a:extLst>
            </p:cNvPr>
            <p:cNvSpPr/>
            <p:nvPr/>
          </p:nvSpPr>
          <p:spPr>
            <a:xfrm>
              <a:off x="4753439" y="2270760"/>
              <a:ext cx="952796" cy="602932"/>
            </a:xfrm>
            <a:custGeom>
              <a:avLst/>
              <a:gdLst>
                <a:gd name="connsiteX0" fmla="*/ 827403 w 952796"/>
                <a:gd name="connsiteY0" fmla="*/ 0 h 602932"/>
                <a:gd name="connsiteX1" fmla="*/ 695361 w 952796"/>
                <a:gd name="connsiteY1" fmla="*/ 494348 h 602932"/>
                <a:gd name="connsiteX2" fmla="*/ 693461 w 952796"/>
                <a:gd name="connsiteY2" fmla="*/ 494348 h 602932"/>
                <a:gd name="connsiteX3" fmla="*/ 549069 w 952796"/>
                <a:gd name="connsiteY3" fmla="*/ 3810 h 602932"/>
                <a:gd name="connsiteX4" fmla="*/ 548119 w 952796"/>
                <a:gd name="connsiteY4" fmla="*/ 0 h 602932"/>
                <a:gd name="connsiteX5" fmla="*/ 415127 w 952796"/>
                <a:gd name="connsiteY5" fmla="*/ 0 h 602932"/>
                <a:gd name="connsiteX6" fmla="*/ 277384 w 952796"/>
                <a:gd name="connsiteY6" fmla="*/ 494348 h 602932"/>
                <a:gd name="connsiteX7" fmla="*/ 275484 w 952796"/>
                <a:gd name="connsiteY7" fmla="*/ 494348 h 602932"/>
                <a:gd name="connsiteX8" fmla="*/ 137742 w 952796"/>
                <a:gd name="connsiteY8" fmla="*/ 0 h 602932"/>
                <a:gd name="connsiteX9" fmla="*/ 0 w 952796"/>
                <a:gd name="connsiteY9" fmla="*/ 0 h 602932"/>
                <a:gd name="connsiteX10" fmla="*/ 176690 w 952796"/>
                <a:gd name="connsiteY10" fmla="*/ 599123 h 602932"/>
                <a:gd name="connsiteX11" fmla="*/ 177640 w 952796"/>
                <a:gd name="connsiteY11" fmla="*/ 602932 h 602932"/>
                <a:gd name="connsiteX12" fmla="*/ 357180 w 952796"/>
                <a:gd name="connsiteY12" fmla="*/ 602932 h 602932"/>
                <a:gd name="connsiteX13" fmla="*/ 480673 w 952796"/>
                <a:gd name="connsiteY13" fmla="*/ 179070 h 602932"/>
                <a:gd name="connsiteX14" fmla="*/ 597516 w 952796"/>
                <a:gd name="connsiteY14" fmla="*/ 602932 h 602932"/>
                <a:gd name="connsiteX15" fmla="*/ 778956 w 952796"/>
                <a:gd name="connsiteY15" fmla="*/ 602932 h 602932"/>
                <a:gd name="connsiteX16" fmla="*/ 952796 w 952796"/>
                <a:gd name="connsiteY16" fmla="*/ 0 h 60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796" h="602932">
                  <a:moveTo>
                    <a:pt x="827403" y="0"/>
                  </a:moveTo>
                  <a:lnTo>
                    <a:pt x="695361" y="494348"/>
                  </a:lnTo>
                  <a:lnTo>
                    <a:pt x="693461" y="494348"/>
                  </a:lnTo>
                  <a:lnTo>
                    <a:pt x="549069" y="3810"/>
                  </a:lnTo>
                  <a:lnTo>
                    <a:pt x="548119" y="0"/>
                  </a:lnTo>
                  <a:lnTo>
                    <a:pt x="415127" y="0"/>
                  </a:lnTo>
                  <a:lnTo>
                    <a:pt x="277384" y="494348"/>
                  </a:lnTo>
                  <a:lnTo>
                    <a:pt x="275484" y="494348"/>
                  </a:lnTo>
                  <a:lnTo>
                    <a:pt x="137742" y="0"/>
                  </a:lnTo>
                  <a:lnTo>
                    <a:pt x="0" y="0"/>
                  </a:lnTo>
                  <a:lnTo>
                    <a:pt x="176690" y="599123"/>
                  </a:lnTo>
                  <a:lnTo>
                    <a:pt x="177640" y="602932"/>
                  </a:lnTo>
                  <a:lnTo>
                    <a:pt x="357180" y="602932"/>
                  </a:lnTo>
                  <a:lnTo>
                    <a:pt x="480673" y="179070"/>
                  </a:lnTo>
                  <a:lnTo>
                    <a:pt x="597516" y="602932"/>
                  </a:lnTo>
                  <a:lnTo>
                    <a:pt x="778956" y="602932"/>
                  </a:lnTo>
                  <a:lnTo>
                    <a:pt x="952796" y="0"/>
                  </a:lnTo>
                  <a:close/>
                </a:path>
              </a:pathLst>
            </a:custGeom>
            <a:solidFill>
              <a:srgbClr val="00DCAA"/>
            </a:solidFill>
            <a:ln w="9499" cap="flat">
              <a:noFill/>
              <a:prstDash val="solid"/>
              <a:miter/>
            </a:ln>
          </p:spPr>
          <p:txBody>
            <a:bodyPr rtlCol="0" anchor="ctr"/>
            <a:lstStyle/>
            <a:p>
              <a:endParaRPr lang="en-US"/>
            </a:p>
          </p:txBody>
        </p:sp>
        <p:sp>
          <p:nvSpPr>
            <p:cNvPr id="107" name="Forma libre 106">
              <a:extLst>
                <a:ext uri="{FF2B5EF4-FFF2-40B4-BE49-F238E27FC236}">
                  <a16:creationId xmlns:a16="http://schemas.microsoft.com/office/drawing/2014/main" id="{1E3242E0-0E8D-9C15-F05C-6660EC17A122}"/>
                </a:ext>
              </a:extLst>
            </p:cNvPr>
            <p:cNvSpPr/>
            <p:nvPr/>
          </p:nvSpPr>
          <p:spPr>
            <a:xfrm>
              <a:off x="4367761" y="2484596"/>
              <a:ext cx="154841" cy="174783"/>
            </a:xfrm>
            <a:custGeom>
              <a:avLst/>
              <a:gdLst>
                <a:gd name="connsiteX0" fmla="*/ 149142 w 154841"/>
                <a:gd name="connsiteY0" fmla="*/ 77629 h 174783"/>
                <a:gd name="connsiteX1" fmla="*/ 17099 w 154841"/>
                <a:gd name="connsiteY1" fmla="*/ 1429 h 174783"/>
                <a:gd name="connsiteX2" fmla="*/ 5700 w 154841"/>
                <a:gd name="connsiteY2" fmla="*/ 1429 h 174783"/>
                <a:gd name="connsiteX3" fmla="*/ 0 w 154841"/>
                <a:gd name="connsiteY3" fmla="*/ 10954 h 174783"/>
                <a:gd name="connsiteX4" fmla="*/ 0 w 154841"/>
                <a:gd name="connsiteY4" fmla="*/ 163354 h 174783"/>
                <a:gd name="connsiteX5" fmla="*/ 5700 w 154841"/>
                <a:gd name="connsiteY5" fmla="*/ 172879 h 174783"/>
                <a:gd name="connsiteX6" fmla="*/ 11399 w 154841"/>
                <a:gd name="connsiteY6" fmla="*/ 174784 h 174783"/>
                <a:gd name="connsiteX7" fmla="*/ 17099 w 154841"/>
                <a:gd name="connsiteY7" fmla="*/ 172879 h 174783"/>
                <a:gd name="connsiteX8" fmla="*/ 149142 w 154841"/>
                <a:gd name="connsiteY8" fmla="*/ 96679 h 174783"/>
                <a:gd name="connsiteX9" fmla="*/ 154841 w 154841"/>
                <a:gd name="connsiteY9" fmla="*/ 87154 h 174783"/>
                <a:gd name="connsiteX10" fmla="*/ 149142 w 154841"/>
                <a:gd name="connsiteY10" fmla="*/ 77629 h 1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841" h="174783">
                  <a:moveTo>
                    <a:pt x="149142" y="77629"/>
                  </a:moveTo>
                  <a:lnTo>
                    <a:pt x="17099" y="1429"/>
                  </a:lnTo>
                  <a:cubicBezTo>
                    <a:pt x="13299" y="-476"/>
                    <a:pt x="9499" y="-476"/>
                    <a:pt x="5700" y="1429"/>
                  </a:cubicBezTo>
                  <a:cubicBezTo>
                    <a:pt x="1900" y="3334"/>
                    <a:pt x="0" y="7144"/>
                    <a:pt x="0" y="10954"/>
                  </a:cubicBezTo>
                  <a:lnTo>
                    <a:pt x="0" y="163354"/>
                  </a:lnTo>
                  <a:cubicBezTo>
                    <a:pt x="0" y="167164"/>
                    <a:pt x="1900" y="170974"/>
                    <a:pt x="5700" y="172879"/>
                  </a:cubicBezTo>
                  <a:cubicBezTo>
                    <a:pt x="7600" y="173831"/>
                    <a:pt x="9499" y="174784"/>
                    <a:pt x="11399" y="174784"/>
                  </a:cubicBezTo>
                  <a:cubicBezTo>
                    <a:pt x="13299" y="174784"/>
                    <a:pt x="15199" y="173831"/>
                    <a:pt x="17099" y="172879"/>
                  </a:cubicBezTo>
                  <a:lnTo>
                    <a:pt x="149142" y="96679"/>
                  </a:lnTo>
                  <a:cubicBezTo>
                    <a:pt x="152941" y="94774"/>
                    <a:pt x="154841" y="90964"/>
                    <a:pt x="154841" y="87154"/>
                  </a:cubicBezTo>
                  <a:cubicBezTo>
                    <a:pt x="154841" y="83344"/>
                    <a:pt x="152941" y="79534"/>
                    <a:pt x="149142" y="77629"/>
                  </a:cubicBezTo>
                  <a:close/>
                </a:path>
              </a:pathLst>
            </a:custGeom>
            <a:solidFill>
              <a:srgbClr val="00DCAA"/>
            </a:solidFill>
            <a:ln w="9499" cap="flat">
              <a:noFill/>
              <a:prstDash val="solid"/>
              <a:miter/>
            </a:ln>
          </p:spPr>
          <p:txBody>
            <a:bodyPr rtlCol="0" anchor="ctr"/>
            <a:lstStyle/>
            <a:p>
              <a:endParaRPr lang="en-US"/>
            </a:p>
          </p:txBody>
        </p:sp>
      </p:grpSp>
      <p:grpSp>
        <p:nvGrpSpPr>
          <p:cNvPr id="108" name="Gráfico 44">
            <a:extLst>
              <a:ext uri="{FF2B5EF4-FFF2-40B4-BE49-F238E27FC236}">
                <a16:creationId xmlns:a16="http://schemas.microsoft.com/office/drawing/2014/main" id="{623B3859-B3EC-E62C-451A-6C3257956C17}"/>
              </a:ext>
            </a:extLst>
          </p:cNvPr>
          <p:cNvGrpSpPr/>
          <p:nvPr/>
        </p:nvGrpSpPr>
        <p:grpSpPr>
          <a:xfrm>
            <a:off x="5062142" y="2866858"/>
            <a:ext cx="883182" cy="202609"/>
            <a:chOff x="442389" y="2050732"/>
            <a:chExt cx="4521517" cy="1037272"/>
          </a:xfrm>
          <a:solidFill>
            <a:srgbClr val="00B8EB"/>
          </a:solidFill>
        </p:grpSpPr>
        <p:sp>
          <p:nvSpPr>
            <p:cNvPr id="109" name="Forma libre 108">
              <a:extLst>
                <a:ext uri="{FF2B5EF4-FFF2-40B4-BE49-F238E27FC236}">
                  <a16:creationId xmlns:a16="http://schemas.microsoft.com/office/drawing/2014/main" id="{0C6007B8-F683-6DAD-FBCF-6D196CC26571}"/>
                </a:ext>
              </a:extLst>
            </p:cNvPr>
            <p:cNvSpPr/>
            <p:nvPr/>
          </p:nvSpPr>
          <p:spPr>
            <a:xfrm>
              <a:off x="1107234" y="2254567"/>
              <a:ext cx="577215" cy="634365"/>
            </a:xfrm>
            <a:custGeom>
              <a:avLst/>
              <a:gdLst>
                <a:gd name="connsiteX0" fmla="*/ 299085 w 577215"/>
                <a:gd name="connsiteY0" fmla="*/ 0 h 634365"/>
                <a:gd name="connsiteX1" fmla="*/ 86678 w 577215"/>
                <a:gd name="connsiteY1" fmla="*/ 90488 h 634365"/>
                <a:gd name="connsiteX2" fmla="*/ 0 w 577215"/>
                <a:gd name="connsiteY2" fmla="*/ 318135 h 634365"/>
                <a:gd name="connsiteX3" fmla="*/ 83820 w 577215"/>
                <a:gd name="connsiteY3" fmla="*/ 544830 h 634365"/>
                <a:gd name="connsiteX4" fmla="*/ 311467 w 577215"/>
                <a:gd name="connsiteY4" fmla="*/ 634365 h 634365"/>
                <a:gd name="connsiteX5" fmla="*/ 452438 w 577215"/>
                <a:gd name="connsiteY5" fmla="*/ 603885 h 634365"/>
                <a:gd name="connsiteX6" fmla="*/ 565785 w 577215"/>
                <a:gd name="connsiteY6" fmla="*/ 515303 h 634365"/>
                <a:gd name="connsiteX7" fmla="*/ 568643 w 577215"/>
                <a:gd name="connsiteY7" fmla="*/ 511493 h 634365"/>
                <a:gd name="connsiteX8" fmla="*/ 493395 w 577215"/>
                <a:gd name="connsiteY8" fmla="*/ 435293 h 634365"/>
                <a:gd name="connsiteX9" fmla="*/ 489585 w 577215"/>
                <a:gd name="connsiteY9" fmla="*/ 440055 h 634365"/>
                <a:gd name="connsiteX10" fmla="*/ 324803 w 577215"/>
                <a:gd name="connsiteY10" fmla="*/ 514350 h 634365"/>
                <a:gd name="connsiteX11" fmla="*/ 139065 w 577215"/>
                <a:gd name="connsiteY11" fmla="*/ 371475 h 634365"/>
                <a:gd name="connsiteX12" fmla="*/ 576263 w 577215"/>
                <a:gd name="connsiteY12" fmla="*/ 371475 h 634365"/>
                <a:gd name="connsiteX13" fmla="*/ 576263 w 577215"/>
                <a:gd name="connsiteY13" fmla="*/ 366713 h 634365"/>
                <a:gd name="connsiteX14" fmla="*/ 577215 w 577215"/>
                <a:gd name="connsiteY14" fmla="*/ 287655 h 634365"/>
                <a:gd name="connsiteX15" fmla="*/ 503872 w 577215"/>
                <a:gd name="connsiteY15" fmla="*/ 85725 h 634365"/>
                <a:gd name="connsiteX16" fmla="*/ 299085 w 577215"/>
                <a:gd name="connsiteY16" fmla="*/ 0 h 634365"/>
                <a:gd name="connsiteX17" fmla="*/ 137160 w 577215"/>
                <a:gd name="connsiteY17" fmla="*/ 268605 h 634365"/>
                <a:gd name="connsiteX18" fmla="*/ 300990 w 577215"/>
                <a:gd name="connsiteY18" fmla="*/ 125730 h 634365"/>
                <a:gd name="connsiteX19" fmla="*/ 446722 w 577215"/>
                <a:gd name="connsiteY19" fmla="*/ 268605 h 634365"/>
                <a:gd name="connsiteX20" fmla="*/ 137160 w 577215"/>
                <a:gd name="connsiteY20" fmla="*/ 268605 h 63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77215" h="634365">
                  <a:moveTo>
                    <a:pt x="299085" y="0"/>
                  </a:moveTo>
                  <a:cubicBezTo>
                    <a:pt x="218122" y="0"/>
                    <a:pt x="142875" y="32385"/>
                    <a:pt x="86678" y="90488"/>
                  </a:cubicBezTo>
                  <a:cubicBezTo>
                    <a:pt x="30480" y="149543"/>
                    <a:pt x="0" y="230505"/>
                    <a:pt x="0" y="318135"/>
                  </a:cubicBezTo>
                  <a:cubicBezTo>
                    <a:pt x="0" y="408623"/>
                    <a:pt x="28575" y="487680"/>
                    <a:pt x="83820" y="544830"/>
                  </a:cubicBezTo>
                  <a:cubicBezTo>
                    <a:pt x="140017" y="603885"/>
                    <a:pt x="219075" y="634365"/>
                    <a:pt x="311467" y="634365"/>
                  </a:cubicBezTo>
                  <a:cubicBezTo>
                    <a:pt x="360045" y="634365"/>
                    <a:pt x="408622" y="623888"/>
                    <a:pt x="452438" y="603885"/>
                  </a:cubicBezTo>
                  <a:cubicBezTo>
                    <a:pt x="497205" y="582930"/>
                    <a:pt x="535305" y="553403"/>
                    <a:pt x="565785" y="515303"/>
                  </a:cubicBezTo>
                  <a:lnTo>
                    <a:pt x="568643" y="511493"/>
                  </a:lnTo>
                  <a:lnTo>
                    <a:pt x="493395" y="435293"/>
                  </a:lnTo>
                  <a:lnTo>
                    <a:pt x="489585" y="440055"/>
                  </a:lnTo>
                  <a:cubicBezTo>
                    <a:pt x="448628" y="487680"/>
                    <a:pt x="388620" y="514350"/>
                    <a:pt x="324803" y="514350"/>
                  </a:cubicBezTo>
                  <a:cubicBezTo>
                    <a:pt x="214313" y="514350"/>
                    <a:pt x="153353" y="467678"/>
                    <a:pt x="139065" y="371475"/>
                  </a:cubicBezTo>
                  <a:lnTo>
                    <a:pt x="576263" y="371475"/>
                  </a:lnTo>
                  <a:lnTo>
                    <a:pt x="576263" y="366713"/>
                  </a:lnTo>
                  <a:cubicBezTo>
                    <a:pt x="577215" y="324803"/>
                    <a:pt x="577215" y="309563"/>
                    <a:pt x="577215" y="287655"/>
                  </a:cubicBezTo>
                  <a:cubicBezTo>
                    <a:pt x="577215" y="210503"/>
                    <a:pt x="551497" y="139065"/>
                    <a:pt x="503872" y="85725"/>
                  </a:cubicBezTo>
                  <a:cubicBezTo>
                    <a:pt x="452438" y="29528"/>
                    <a:pt x="381953" y="0"/>
                    <a:pt x="299085" y="0"/>
                  </a:cubicBezTo>
                  <a:close/>
                  <a:moveTo>
                    <a:pt x="137160" y="268605"/>
                  </a:moveTo>
                  <a:cubicBezTo>
                    <a:pt x="150495" y="172403"/>
                    <a:pt x="204788" y="125730"/>
                    <a:pt x="300990" y="125730"/>
                  </a:cubicBezTo>
                  <a:cubicBezTo>
                    <a:pt x="383858" y="125730"/>
                    <a:pt x="441960" y="182880"/>
                    <a:pt x="446722" y="268605"/>
                  </a:cubicBezTo>
                  <a:lnTo>
                    <a:pt x="137160" y="268605"/>
                  </a:lnTo>
                  <a:close/>
                </a:path>
              </a:pathLst>
            </a:custGeom>
            <a:solidFill>
              <a:srgbClr val="00B8EB"/>
            </a:solidFill>
            <a:ln w="9525" cap="flat">
              <a:noFill/>
              <a:prstDash val="solid"/>
              <a:miter/>
            </a:ln>
          </p:spPr>
          <p:txBody>
            <a:bodyPr rtlCol="0" anchor="ctr"/>
            <a:lstStyle/>
            <a:p>
              <a:endParaRPr lang="en-US"/>
            </a:p>
          </p:txBody>
        </p:sp>
        <p:sp>
          <p:nvSpPr>
            <p:cNvPr id="110" name="Forma libre 109">
              <a:extLst>
                <a:ext uri="{FF2B5EF4-FFF2-40B4-BE49-F238E27FC236}">
                  <a16:creationId xmlns:a16="http://schemas.microsoft.com/office/drawing/2014/main" id="{E391753C-8DB3-0DD2-896A-94900725AFA6}"/>
                </a:ext>
              </a:extLst>
            </p:cNvPr>
            <p:cNvSpPr/>
            <p:nvPr/>
          </p:nvSpPr>
          <p:spPr>
            <a:xfrm>
              <a:off x="2718864" y="2254567"/>
              <a:ext cx="634364" cy="634365"/>
            </a:xfrm>
            <a:custGeom>
              <a:avLst/>
              <a:gdLst>
                <a:gd name="connsiteX0" fmla="*/ 317182 w 634364"/>
                <a:gd name="connsiteY0" fmla="*/ 0 h 634365"/>
                <a:gd name="connsiteX1" fmla="*/ 0 w 634364"/>
                <a:gd name="connsiteY1" fmla="*/ 317183 h 634365"/>
                <a:gd name="connsiteX2" fmla="*/ 317182 w 634364"/>
                <a:gd name="connsiteY2" fmla="*/ 634365 h 634365"/>
                <a:gd name="connsiteX3" fmla="*/ 634365 w 634364"/>
                <a:gd name="connsiteY3" fmla="*/ 317183 h 634365"/>
                <a:gd name="connsiteX4" fmla="*/ 317182 w 634364"/>
                <a:gd name="connsiteY4" fmla="*/ 0 h 634365"/>
                <a:gd name="connsiteX5" fmla="*/ 317182 w 634364"/>
                <a:gd name="connsiteY5" fmla="*/ 508635 h 634365"/>
                <a:gd name="connsiteX6" fmla="*/ 125730 w 634364"/>
                <a:gd name="connsiteY6" fmla="*/ 317183 h 634365"/>
                <a:gd name="connsiteX7" fmla="*/ 317182 w 634364"/>
                <a:gd name="connsiteY7" fmla="*/ 125730 h 634365"/>
                <a:gd name="connsiteX8" fmla="*/ 508635 w 634364"/>
                <a:gd name="connsiteY8" fmla="*/ 317183 h 634365"/>
                <a:gd name="connsiteX9" fmla="*/ 317182 w 634364"/>
                <a:gd name="connsiteY9" fmla="*/ 508635 h 63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4364" h="634365">
                  <a:moveTo>
                    <a:pt x="317182" y="0"/>
                  </a:moveTo>
                  <a:cubicBezTo>
                    <a:pt x="141922" y="0"/>
                    <a:pt x="0" y="142875"/>
                    <a:pt x="0" y="317183"/>
                  </a:cubicBezTo>
                  <a:cubicBezTo>
                    <a:pt x="0" y="492443"/>
                    <a:pt x="142875" y="634365"/>
                    <a:pt x="317182" y="634365"/>
                  </a:cubicBezTo>
                  <a:cubicBezTo>
                    <a:pt x="492442" y="634365"/>
                    <a:pt x="634365" y="491490"/>
                    <a:pt x="634365" y="317183"/>
                  </a:cubicBezTo>
                  <a:cubicBezTo>
                    <a:pt x="634365" y="141923"/>
                    <a:pt x="492442" y="0"/>
                    <a:pt x="317182" y="0"/>
                  </a:cubicBezTo>
                  <a:close/>
                  <a:moveTo>
                    <a:pt x="317182" y="508635"/>
                  </a:moveTo>
                  <a:cubicBezTo>
                    <a:pt x="211455" y="508635"/>
                    <a:pt x="125730" y="422910"/>
                    <a:pt x="125730" y="317183"/>
                  </a:cubicBezTo>
                  <a:cubicBezTo>
                    <a:pt x="125730" y="211455"/>
                    <a:pt x="211455" y="125730"/>
                    <a:pt x="317182" y="125730"/>
                  </a:cubicBezTo>
                  <a:cubicBezTo>
                    <a:pt x="422910" y="125730"/>
                    <a:pt x="508635" y="211455"/>
                    <a:pt x="508635" y="317183"/>
                  </a:cubicBezTo>
                  <a:cubicBezTo>
                    <a:pt x="508635" y="422910"/>
                    <a:pt x="422910" y="508635"/>
                    <a:pt x="317182" y="508635"/>
                  </a:cubicBezTo>
                  <a:close/>
                </a:path>
              </a:pathLst>
            </a:custGeom>
            <a:solidFill>
              <a:srgbClr val="00B8EB"/>
            </a:solidFill>
            <a:ln w="9525" cap="flat">
              <a:noFill/>
              <a:prstDash val="solid"/>
              <a:miter/>
            </a:ln>
          </p:spPr>
          <p:txBody>
            <a:bodyPr rtlCol="0" anchor="ctr"/>
            <a:lstStyle/>
            <a:p>
              <a:endParaRPr lang="en-US"/>
            </a:p>
          </p:txBody>
        </p:sp>
        <p:sp>
          <p:nvSpPr>
            <p:cNvPr id="111" name="Forma libre 110">
              <a:extLst>
                <a:ext uri="{FF2B5EF4-FFF2-40B4-BE49-F238E27FC236}">
                  <a16:creationId xmlns:a16="http://schemas.microsoft.com/office/drawing/2014/main" id="{1D47480E-8861-F07D-C3B9-CE6A2DF8C797}"/>
                </a:ext>
              </a:extLst>
            </p:cNvPr>
            <p:cNvSpPr/>
            <p:nvPr/>
          </p:nvSpPr>
          <p:spPr>
            <a:xfrm>
              <a:off x="442389" y="2252662"/>
              <a:ext cx="584835" cy="835342"/>
            </a:xfrm>
            <a:custGeom>
              <a:avLst/>
              <a:gdLst>
                <a:gd name="connsiteX0" fmla="*/ 314325 w 584835"/>
                <a:gd name="connsiteY0" fmla="*/ 0 h 835342"/>
                <a:gd name="connsiteX1" fmla="*/ 114300 w 584835"/>
                <a:gd name="connsiteY1" fmla="*/ 130492 h 835342"/>
                <a:gd name="connsiteX2" fmla="*/ 109538 w 584835"/>
                <a:gd name="connsiteY2" fmla="*/ 130492 h 835342"/>
                <a:gd name="connsiteX3" fmla="*/ 106680 w 584835"/>
                <a:gd name="connsiteY3" fmla="*/ 16192 h 835342"/>
                <a:gd name="connsiteX4" fmla="*/ 0 w 584835"/>
                <a:gd name="connsiteY4" fmla="*/ 16192 h 835342"/>
                <a:gd name="connsiteX5" fmla="*/ 0 w 584835"/>
                <a:gd name="connsiteY5" fmla="*/ 835343 h 835342"/>
                <a:gd name="connsiteX6" fmla="*/ 127635 w 584835"/>
                <a:gd name="connsiteY6" fmla="*/ 835343 h 835342"/>
                <a:gd name="connsiteX7" fmla="*/ 127635 w 584835"/>
                <a:gd name="connsiteY7" fmla="*/ 509588 h 835342"/>
                <a:gd name="connsiteX8" fmla="*/ 131445 w 584835"/>
                <a:gd name="connsiteY8" fmla="*/ 509588 h 835342"/>
                <a:gd name="connsiteX9" fmla="*/ 196215 w 584835"/>
                <a:gd name="connsiteY9" fmla="*/ 596265 h 835342"/>
                <a:gd name="connsiteX10" fmla="*/ 320040 w 584835"/>
                <a:gd name="connsiteY10" fmla="*/ 636270 h 835342"/>
                <a:gd name="connsiteX11" fmla="*/ 508635 w 584835"/>
                <a:gd name="connsiteY11" fmla="*/ 547688 h 835342"/>
                <a:gd name="connsiteX12" fmla="*/ 584835 w 584835"/>
                <a:gd name="connsiteY12" fmla="*/ 317183 h 835342"/>
                <a:gd name="connsiteX13" fmla="*/ 508635 w 584835"/>
                <a:gd name="connsiteY13" fmla="*/ 88583 h 835342"/>
                <a:gd name="connsiteX14" fmla="*/ 314325 w 584835"/>
                <a:gd name="connsiteY14" fmla="*/ 0 h 835342"/>
                <a:gd name="connsiteX15" fmla="*/ 291465 w 584835"/>
                <a:gd name="connsiteY15" fmla="*/ 515303 h 835342"/>
                <a:gd name="connsiteX16" fmla="*/ 172403 w 584835"/>
                <a:gd name="connsiteY16" fmla="*/ 457200 h 835342"/>
                <a:gd name="connsiteX17" fmla="*/ 130493 w 584835"/>
                <a:gd name="connsiteY17" fmla="*/ 320040 h 835342"/>
                <a:gd name="connsiteX18" fmla="*/ 174308 w 584835"/>
                <a:gd name="connsiteY18" fmla="*/ 180023 h 835342"/>
                <a:gd name="connsiteX19" fmla="*/ 295275 w 584835"/>
                <a:gd name="connsiteY19" fmla="*/ 121920 h 835342"/>
                <a:gd name="connsiteX20" fmla="*/ 409575 w 584835"/>
                <a:gd name="connsiteY20" fmla="*/ 177165 h 835342"/>
                <a:gd name="connsiteX21" fmla="*/ 453390 w 584835"/>
                <a:gd name="connsiteY21" fmla="*/ 320992 h 835342"/>
                <a:gd name="connsiteX22" fmla="*/ 291465 w 584835"/>
                <a:gd name="connsiteY22" fmla="*/ 515303 h 83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84835" h="835342">
                  <a:moveTo>
                    <a:pt x="314325" y="0"/>
                  </a:moveTo>
                  <a:cubicBezTo>
                    <a:pt x="222885" y="0"/>
                    <a:pt x="155258" y="43815"/>
                    <a:pt x="114300" y="130492"/>
                  </a:cubicBezTo>
                  <a:lnTo>
                    <a:pt x="109538" y="130492"/>
                  </a:lnTo>
                  <a:lnTo>
                    <a:pt x="106680" y="16192"/>
                  </a:lnTo>
                  <a:lnTo>
                    <a:pt x="0" y="16192"/>
                  </a:lnTo>
                  <a:lnTo>
                    <a:pt x="0" y="835343"/>
                  </a:lnTo>
                  <a:lnTo>
                    <a:pt x="127635" y="835343"/>
                  </a:lnTo>
                  <a:lnTo>
                    <a:pt x="127635" y="509588"/>
                  </a:lnTo>
                  <a:lnTo>
                    <a:pt x="131445" y="509588"/>
                  </a:lnTo>
                  <a:cubicBezTo>
                    <a:pt x="147638" y="545783"/>
                    <a:pt x="169545" y="575310"/>
                    <a:pt x="196215" y="596265"/>
                  </a:cubicBezTo>
                  <a:cubicBezTo>
                    <a:pt x="230505" y="622935"/>
                    <a:pt x="272415" y="636270"/>
                    <a:pt x="320040" y="636270"/>
                  </a:cubicBezTo>
                  <a:cubicBezTo>
                    <a:pt x="393383" y="636270"/>
                    <a:pt x="460058" y="604838"/>
                    <a:pt x="508635" y="547688"/>
                  </a:cubicBezTo>
                  <a:cubicBezTo>
                    <a:pt x="558165" y="489585"/>
                    <a:pt x="584835" y="407670"/>
                    <a:pt x="584835" y="317183"/>
                  </a:cubicBezTo>
                  <a:cubicBezTo>
                    <a:pt x="584835" y="227648"/>
                    <a:pt x="557213" y="145733"/>
                    <a:pt x="508635" y="88583"/>
                  </a:cubicBezTo>
                  <a:cubicBezTo>
                    <a:pt x="460058" y="32385"/>
                    <a:pt x="390525" y="0"/>
                    <a:pt x="314325" y="0"/>
                  </a:cubicBezTo>
                  <a:close/>
                  <a:moveTo>
                    <a:pt x="291465" y="515303"/>
                  </a:moveTo>
                  <a:cubicBezTo>
                    <a:pt x="242888" y="515303"/>
                    <a:pt x="200978" y="495300"/>
                    <a:pt x="172403" y="457200"/>
                  </a:cubicBezTo>
                  <a:cubicBezTo>
                    <a:pt x="145733" y="421958"/>
                    <a:pt x="130493" y="373380"/>
                    <a:pt x="130493" y="320040"/>
                  </a:cubicBezTo>
                  <a:cubicBezTo>
                    <a:pt x="130493" y="265748"/>
                    <a:pt x="145733" y="216217"/>
                    <a:pt x="174308" y="180023"/>
                  </a:cubicBezTo>
                  <a:cubicBezTo>
                    <a:pt x="203835" y="141923"/>
                    <a:pt x="245745" y="121920"/>
                    <a:pt x="295275" y="121920"/>
                  </a:cubicBezTo>
                  <a:cubicBezTo>
                    <a:pt x="340995" y="121920"/>
                    <a:pt x="381000" y="140970"/>
                    <a:pt x="409575" y="177165"/>
                  </a:cubicBezTo>
                  <a:cubicBezTo>
                    <a:pt x="438150" y="213360"/>
                    <a:pt x="453390" y="262890"/>
                    <a:pt x="453390" y="320992"/>
                  </a:cubicBezTo>
                  <a:cubicBezTo>
                    <a:pt x="452438" y="437198"/>
                    <a:pt x="387668" y="515303"/>
                    <a:pt x="291465" y="515303"/>
                  </a:cubicBezTo>
                  <a:close/>
                </a:path>
              </a:pathLst>
            </a:custGeom>
            <a:solidFill>
              <a:srgbClr val="00B8EB"/>
            </a:solidFill>
            <a:ln w="9525" cap="flat">
              <a:noFill/>
              <a:prstDash val="solid"/>
              <a:miter/>
            </a:ln>
          </p:spPr>
          <p:txBody>
            <a:bodyPr rtlCol="0" anchor="ctr"/>
            <a:lstStyle/>
            <a:p>
              <a:endParaRPr lang="en-US"/>
            </a:p>
          </p:txBody>
        </p:sp>
        <p:sp>
          <p:nvSpPr>
            <p:cNvPr id="112" name="Forma libre 111">
              <a:extLst>
                <a:ext uri="{FF2B5EF4-FFF2-40B4-BE49-F238E27FC236}">
                  <a16:creationId xmlns:a16="http://schemas.microsoft.com/office/drawing/2014/main" id="{72186D48-7B8B-9397-E219-E9064A3FF6D9}"/>
                </a:ext>
              </a:extLst>
            </p:cNvPr>
            <p:cNvSpPr/>
            <p:nvPr/>
          </p:nvSpPr>
          <p:spPr>
            <a:xfrm>
              <a:off x="1785414" y="2269807"/>
              <a:ext cx="320992" cy="603884"/>
            </a:xfrm>
            <a:custGeom>
              <a:avLst/>
              <a:gdLst>
                <a:gd name="connsiteX0" fmla="*/ 120967 w 320992"/>
                <a:gd name="connsiteY0" fmla="*/ 109538 h 603884"/>
                <a:gd name="connsiteX1" fmla="*/ 117158 w 320992"/>
                <a:gd name="connsiteY1" fmla="*/ 109538 h 603884"/>
                <a:gd name="connsiteX2" fmla="*/ 109538 w 320992"/>
                <a:gd name="connsiteY2" fmla="*/ 952 h 603884"/>
                <a:gd name="connsiteX3" fmla="*/ 0 w 320992"/>
                <a:gd name="connsiteY3" fmla="*/ 952 h 603884"/>
                <a:gd name="connsiteX4" fmla="*/ 0 w 320992"/>
                <a:gd name="connsiteY4" fmla="*/ 603885 h 603884"/>
                <a:gd name="connsiteX5" fmla="*/ 130492 w 320992"/>
                <a:gd name="connsiteY5" fmla="*/ 603885 h 603884"/>
                <a:gd name="connsiteX6" fmla="*/ 130492 w 320992"/>
                <a:gd name="connsiteY6" fmla="*/ 255270 h 603884"/>
                <a:gd name="connsiteX7" fmla="*/ 237173 w 320992"/>
                <a:gd name="connsiteY7" fmla="*/ 141922 h 603884"/>
                <a:gd name="connsiteX8" fmla="*/ 320992 w 320992"/>
                <a:gd name="connsiteY8" fmla="*/ 141922 h 603884"/>
                <a:gd name="connsiteX9" fmla="*/ 320992 w 320992"/>
                <a:gd name="connsiteY9" fmla="*/ 0 h 603884"/>
                <a:gd name="connsiteX10" fmla="*/ 279083 w 320992"/>
                <a:gd name="connsiteY10" fmla="*/ 0 h 603884"/>
                <a:gd name="connsiteX11" fmla="*/ 120967 w 320992"/>
                <a:gd name="connsiteY11" fmla="*/ 109538 h 603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0992" h="603884">
                  <a:moveTo>
                    <a:pt x="120967" y="109538"/>
                  </a:moveTo>
                  <a:lnTo>
                    <a:pt x="117158" y="109538"/>
                  </a:lnTo>
                  <a:lnTo>
                    <a:pt x="109538" y="952"/>
                  </a:lnTo>
                  <a:lnTo>
                    <a:pt x="0" y="952"/>
                  </a:lnTo>
                  <a:lnTo>
                    <a:pt x="0" y="603885"/>
                  </a:lnTo>
                  <a:lnTo>
                    <a:pt x="130492" y="603885"/>
                  </a:lnTo>
                  <a:lnTo>
                    <a:pt x="130492" y="255270"/>
                  </a:lnTo>
                  <a:cubicBezTo>
                    <a:pt x="130492" y="176213"/>
                    <a:pt x="162878" y="141922"/>
                    <a:pt x="237173" y="141922"/>
                  </a:cubicBezTo>
                  <a:lnTo>
                    <a:pt x="320992" y="141922"/>
                  </a:lnTo>
                  <a:lnTo>
                    <a:pt x="320992" y="0"/>
                  </a:lnTo>
                  <a:lnTo>
                    <a:pt x="279083" y="0"/>
                  </a:lnTo>
                  <a:cubicBezTo>
                    <a:pt x="195263" y="0"/>
                    <a:pt x="142875" y="36195"/>
                    <a:pt x="120967" y="109538"/>
                  </a:cubicBezTo>
                  <a:close/>
                </a:path>
              </a:pathLst>
            </a:custGeom>
            <a:solidFill>
              <a:srgbClr val="00B8EB"/>
            </a:solidFill>
            <a:ln w="9525" cap="flat">
              <a:noFill/>
              <a:prstDash val="solid"/>
              <a:miter/>
            </a:ln>
          </p:spPr>
          <p:txBody>
            <a:bodyPr rtlCol="0" anchor="ctr"/>
            <a:lstStyle/>
            <a:p>
              <a:endParaRPr lang="en-US"/>
            </a:p>
          </p:txBody>
        </p:sp>
        <p:sp>
          <p:nvSpPr>
            <p:cNvPr id="113" name="Forma libre 112">
              <a:extLst>
                <a:ext uri="{FF2B5EF4-FFF2-40B4-BE49-F238E27FC236}">
                  <a16:creationId xmlns:a16="http://schemas.microsoft.com/office/drawing/2014/main" id="{229E2A4B-BB1F-249F-54B1-70B86469A3D9}"/>
                </a:ext>
              </a:extLst>
            </p:cNvPr>
            <p:cNvSpPr/>
            <p:nvPr/>
          </p:nvSpPr>
          <p:spPr>
            <a:xfrm>
              <a:off x="2134981" y="2251710"/>
              <a:ext cx="519112" cy="635317"/>
            </a:xfrm>
            <a:custGeom>
              <a:avLst/>
              <a:gdLst>
                <a:gd name="connsiteX0" fmla="*/ 263843 w 519112"/>
                <a:gd name="connsiteY0" fmla="*/ 102870 h 635317"/>
                <a:gd name="connsiteX1" fmla="*/ 415290 w 519112"/>
                <a:gd name="connsiteY1" fmla="*/ 206692 h 635317"/>
                <a:gd name="connsiteX2" fmla="*/ 417195 w 519112"/>
                <a:gd name="connsiteY2" fmla="*/ 211455 h 635317"/>
                <a:gd name="connsiteX3" fmla="*/ 519113 w 519112"/>
                <a:gd name="connsiteY3" fmla="*/ 173355 h 635317"/>
                <a:gd name="connsiteX4" fmla="*/ 517208 w 519112"/>
                <a:gd name="connsiteY4" fmla="*/ 168592 h 635317"/>
                <a:gd name="connsiteX5" fmla="*/ 421005 w 519112"/>
                <a:gd name="connsiteY5" fmla="*/ 43815 h 635317"/>
                <a:gd name="connsiteX6" fmla="*/ 266700 w 519112"/>
                <a:gd name="connsiteY6" fmla="*/ 0 h 635317"/>
                <a:gd name="connsiteX7" fmla="*/ 118110 w 519112"/>
                <a:gd name="connsiteY7" fmla="*/ 49530 h 635317"/>
                <a:gd name="connsiteX8" fmla="*/ 49530 w 519112"/>
                <a:gd name="connsiteY8" fmla="*/ 186690 h 635317"/>
                <a:gd name="connsiteX9" fmla="*/ 104775 w 519112"/>
                <a:gd name="connsiteY9" fmla="*/ 313373 h 635317"/>
                <a:gd name="connsiteX10" fmla="*/ 239078 w 519112"/>
                <a:gd name="connsiteY10" fmla="*/ 377190 h 635317"/>
                <a:gd name="connsiteX11" fmla="*/ 252413 w 519112"/>
                <a:gd name="connsiteY11" fmla="*/ 380048 h 635317"/>
                <a:gd name="connsiteX12" fmla="*/ 347663 w 519112"/>
                <a:gd name="connsiteY12" fmla="*/ 407670 h 635317"/>
                <a:gd name="connsiteX13" fmla="*/ 385763 w 519112"/>
                <a:gd name="connsiteY13" fmla="*/ 461010 h 635317"/>
                <a:gd name="connsiteX14" fmla="*/ 274320 w 519112"/>
                <a:gd name="connsiteY14" fmla="*/ 528638 h 635317"/>
                <a:gd name="connsiteX15" fmla="*/ 97155 w 519112"/>
                <a:gd name="connsiteY15" fmla="*/ 426720 h 635317"/>
                <a:gd name="connsiteX16" fmla="*/ 94298 w 519112"/>
                <a:gd name="connsiteY16" fmla="*/ 421957 h 635317"/>
                <a:gd name="connsiteX17" fmla="*/ 0 w 519112"/>
                <a:gd name="connsiteY17" fmla="*/ 473392 h 635317"/>
                <a:gd name="connsiteX18" fmla="*/ 1905 w 519112"/>
                <a:gd name="connsiteY18" fmla="*/ 478155 h 635317"/>
                <a:gd name="connsiteX19" fmla="*/ 107633 w 519112"/>
                <a:gd name="connsiteY19" fmla="*/ 593407 h 635317"/>
                <a:gd name="connsiteX20" fmla="*/ 273368 w 519112"/>
                <a:gd name="connsiteY20" fmla="*/ 635318 h 635317"/>
                <a:gd name="connsiteX21" fmla="*/ 441960 w 519112"/>
                <a:gd name="connsiteY21" fmla="*/ 589598 h 635317"/>
                <a:gd name="connsiteX22" fmla="*/ 515303 w 519112"/>
                <a:gd name="connsiteY22" fmla="*/ 457200 h 635317"/>
                <a:gd name="connsiteX23" fmla="*/ 450533 w 519112"/>
                <a:gd name="connsiteY23" fmla="*/ 334328 h 635317"/>
                <a:gd name="connsiteX24" fmla="*/ 310515 w 519112"/>
                <a:gd name="connsiteY24" fmla="*/ 278130 h 635317"/>
                <a:gd name="connsiteX25" fmla="*/ 166688 w 519112"/>
                <a:gd name="connsiteY25" fmla="*/ 179070 h 635317"/>
                <a:gd name="connsiteX26" fmla="*/ 263843 w 519112"/>
                <a:gd name="connsiteY26" fmla="*/ 102870 h 635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9112" h="635317">
                  <a:moveTo>
                    <a:pt x="263843" y="102870"/>
                  </a:moveTo>
                  <a:cubicBezTo>
                    <a:pt x="335280" y="102870"/>
                    <a:pt x="390525" y="140970"/>
                    <a:pt x="415290" y="206692"/>
                  </a:cubicBezTo>
                  <a:lnTo>
                    <a:pt x="417195" y="211455"/>
                  </a:lnTo>
                  <a:lnTo>
                    <a:pt x="519113" y="173355"/>
                  </a:lnTo>
                  <a:lnTo>
                    <a:pt x="517208" y="168592"/>
                  </a:lnTo>
                  <a:cubicBezTo>
                    <a:pt x="495300" y="115252"/>
                    <a:pt x="462915" y="73342"/>
                    <a:pt x="421005" y="43815"/>
                  </a:cubicBezTo>
                  <a:cubicBezTo>
                    <a:pt x="378143" y="14288"/>
                    <a:pt x="325755" y="0"/>
                    <a:pt x="266700" y="0"/>
                  </a:cubicBezTo>
                  <a:cubicBezTo>
                    <a:pt x="212408" y="0"/>
                    <a:pt x="158115" y="18098"/>
                    <a:pt x="118110" y="49530"/>
                  </a:cubicBezTo>
                  <a:cubicBezTo>
                    <a:pt x="74295" y="83820"/>
                    <a:pt x="49530" y="133350"/>
                    <a:pt x="49530" y="186690"/>
                  </a:cubicBezTo>
                  <a:cubicBezTo>
                    <a:pt x="49530" y="238125"/>
                    <a:pt x="68580" y="280988"/>
                    <a:pt x="104775" y="313373"/>
                  </a:cubicBezTo>
                  <a:cubicBezTo>
                    <a:pt x="136208" y="340995"/>
                    <a:pt x="180022" y="361950"/>
                    <a:pt x="239078" y="377190"/>
                  </a:cubicBezTo>
                  <a:cubicBezTo>
                    <a:pt x="243840" y="378142"/>
                    <a:pt x="247650" y="379095"/>
                    <a:pt x="252413" y="380048"/>
                  </a:cubicBezTo>
                  <a:cubicBezTo>
                    <a:pt x="288608" y="387667"/>
                    <a:pt x="322897" y="395288"/>
                    <a:pt x="347663" y="407670"/>
                  </a:cubicBezTo>
                  <a:cubicBezTo>
                    <a:pt x="373380" y="421005"/>
                    <a:pt x="385763" y="437198"/>
                    <a:pt x="385763" y="461010"/>
                  </a:cubicBezTo>
                  <a:cubicBezTo>
                    <a:pt x="385763" y="507682"/>
                    <a:pt x="329565" y="528638"/>
                    <a:pt x="274320" y="528638"/>
                  </a:cubicBezTo>
                  <a:cubicBezTo>
                    <a:pt x="200978" y="528638"/>
                    <a:pt x="133350" y="489585"/>
                    <a:pt x="97155" y="426720"/>
                  </a:cubicBezTo>
                  <a:lnTo>
                    <a:pt x="94298" y="421957"/>
                  </a:lnTo>
                  <a:lnTo>
                    <a:pt x="0" y="473392"/>
                  </a:lnTo>
                  <a:lnTo>
                    <a:pt x="1905" y="478155"/>
                  </a:lnTo>
                  <a:cubicBezTo>
                    <a:pt x="23813" y="525780"/>
                    <a:pt x="60960" y="565785"/>
                    <a:pt x="107633" y="593407"/>
                  </a:cubicBezTo>
                  <a:cubicBezTo>
                    <a:pt x="155258" y="621030"/>
                    <a:pt x="212408" y="635318"/>
                    <a:pt x="273368" y="635318"/>
                  </a:cubicBezTo>
                  <a:cubicBezTo>
                    <a:pt x="339090" y="635318"/>
                    <a:pt x="398145" y="619125"/>
                    <a:pt x="441960" y="589598"/>
                  </a:cubicBezTo>
                  <a:cubicBezTo>
                    <a:pt x="489585" y="557213"/>
                    <a:pt x="515303" y="511492"/>
                    <a:pt x="515303" y="457200"/>
                  </a:cubicBezTo>
                  <a:cubicBezTo>
                    <a:pt x="516255" y="405765"/>
                    <a:pt x="494347" y="364807"/>
                    <a:pt x="450533" y="334328"/>
                  </a:cubicBezTo>
                  <a:cubicBezTo>
                    <a:pt x="409575" y="305753"/>
                    <a:pt x="354330" y="288607"/>
                    <a:pt x="310515" y="278130"/>
                  </a:cubicBezTo>
                  <a:cubicBezTo>
                    <a:pt x="242888" y="259080"/>
                    <a:pt x="166688" y="238125"/>
                    <a:pt x="166688" y="179070"/>
                  </a:cubicBezTo>
                  <a:cubicBezTo>
                    <a:pt x="168593" y="141923"/>
                    <a:pt x="203835" y="102870"/>
                    <a:pt x="263843" y="102870"/>
                  </a:cubicBezTo>
                  <a:close/>
                </a:path>
              </a:pathLst>
            </a:custGeom>
            <a:solidFill>
              <a:srgbClr val="00B8EB"/>
            </a:solidFill>
            <a:ln w="9525" cap="flat">
              <a:noFill/>
              <a:prstDash val="solid"/>
              <a:miter/>
            </a:ln>
          </p:spPr>
          <p:txBody>
            <a:bodyPr rtlCol="0" anchor="ctr"/>
            <a:lstStyle/>
            <a:p>
              <a:endParaRPr lang="en-US"/>
            </a:p>
          </p:txBody>
        </p:sp>
        <p:sp>
          <p:nvSpPr>
            <p:cNvPr id="114" name="Forma libre 113">
              <a:extLst>
                <a:ext uri="{FF2B5EF4-FFF2-40B4-BE49-F238E27FC236}">
                  <a16:creationId xmlns:a16="http://schemas.microsoft.com/office/drawing/2014/main" id="{E54CB7EF-6A9F-2B33-B597-0AED07D51E0E}"/>
                </a:ext>
              </a:extLst>
            </p:cNvPr>
            <p:cNvSpPr/>
            <p:nvPr/>
          </p:nvSpPr>
          <p:spPr>
            <a:xfrm>
              <a:off x="3438002" y="2254567"/>
              <a:ext cx="528637" cy="620077"/>
            </a:xfrm>
            <a:custGeom>
              <a:avLst/>
              <a:gdLst>
                <a:gd name="connsiteX0" fmla="*/ 325755 w 528637"/>
                <a:gd name="connsiteY0" fmla="*/ 0 h 620077"/>
                <a:gd name="connsiteX1" fmla="*/ 201930 w 528637"/>
                <a:gd name="connsiteY1" fmla="*/ 39053 h 620077"/>
                <a:gd name="connsiteX2" fmla="*/ 126682 w 528637"/>
                <a:gd name="connsiteY2" fmla="*/ 130493 h 620077"/>
                <a:gd name="connsiteX3" fmla="*/ 120967 w 528637"/>
                <a:gd name="connsiteY3" fmla="*/ 130493 h 620077"/>
                <a:gd name="connsiteX4" fmla="*/ 120967 w 528637"/>
                <a:gd name="connsiteY4" fmla="*/ 16193 h 620077"/>
                <a:gd name="connsiteX5" fmla="*/ 0 w 528637"/>
                <a:gd name="connsiteY5" fmla="*/ 16193 h 620077"/>
                <a:gd name="connsiteX6" fmla="*/ 0 w 528637"/>
                <a:gd name="connsiteY6" fmla="*/ 619125 h 620077"/>
                <a:gd name="connsiteX7" fmla="*/ 131445 w 528637"/>
                <a:gd name="connsiteY7" fmla="*/ 619125 h 620077"/>
                <a:gd name="connsiteX8" fmla="*/ 131445 w 528637"/>
                <a:gd name="connsiteY8" fmla="*/ 282893 h 620077"/>
                <a:gd name="connsiteX9" fmla="*/ 166688 w 528637"/>
                <a:gd name="connsiteY9" fmla="*/ 179070 h 620077"/>
                <a:gd name="connsiteX10" fmla="*/ 282892 w 528637"/>
                <a:gd name="connsiteY10" fmla="*/ 114300 h 620077"/>
                <a:gd name="connsiteX11" fmla="*/ 371475 w 528637"/>
                <a:gd name="connsiteY11" fmla="*/ 150495 h 620077"/>
                <a:gd name="connsiteX12" fmla="*/ 398145 w 528637"/>
                <a:gd name="connsiteY12" fmla="*/ 258128 h 620077"/>
                <a:gd name="connsiteX13" fmla="*/ 398145 w 528637"/>
                <a:gd name="connsiteY13" fmla="*/ 620078 h 620077"/>
                <a:gd name="connsiteX14" fmla="*/ 528638 w 528637"/>
                <a:gd name="connsiteY14" fmla="*/ 620078 h 620077"/>
                <a:gd name="connsiteX15" fmla="*/ 528638 w 528637"/>
                <a:gd name="connsiteY15" fmla="*/ 240983 h 620077"/>
                <a:gd name="connsiteX16" fmla="*/ 477202 w 528637"/>
                <a:gd name="connsiteY16" fmla="*/ 64770 h 620077"/>
                <a:gd name="connsiteX17" fmla="*/ 325755 w 528637"/>
                <a:gd name="connsiteY17" fmla="*/ 0 h 62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28637" h="620077">
                  <a:moveTo>
                    <a:pt x="325755" y="0"/>
                  </a:moveTo>
                  <a:cubicBezTo>
                    <a:pt x="280035" y="0"/>
                    <a:pt x="237172" y="13335"/>
                    <a:pt x="201930" y="39053"/>
                  </a:cubicBezTo>
                  <a:cubicBezTo>
                    <a:pt x="169545" y="61913"/>
                    <a:pt x="143827" y="93345"/>
                    <a:pt x="126682" y="130493"/>
                  </a:cubicBezTo>
                  <a:lnTo>
                    <a:pt x="120967" y="130493"/>
                  </a:lnTo>
                  <a:lnTo>
                    <a:pt x="120967" y="16193"/>
                  </a:lnTo>
                  <a:lnTo>
                    <a:pt x="0" y="16193"/>
                  </a:lnTo>
                  <a:lnTo>
                    <a:pt x="0" y="619125"/>
                  </a:lnTo>
                  <a:lnTo>
                    <a:pt x="131445" y="619125"/>
                  </a:lnTo>
                  <a:lnTo>
                    <a:pt x="131445" y="282893"/>
                  </a:lnTo>
                  <a:cubicBezTo>
                    <a:pt x="131445" y="257175"/>
                    <a:pt x="141922" y="215265"/>
                    <a:pt x="166688" y="179070"/>
                  </a:cubicBezTo>
                  <a:cubicBezTo>
                    <a:pt x="186690" y="149543"/>
                    <a:pt x="222885" y="114300"/>
                    <a:pt x="282892" y="114300"/>
                  </a:cubicBezTo>
                  <a:cubicBezTo>
                    <a:pt x="323850" y="114300"/>
                    <a:pt x="352425" y="125730"/>
                    <a:pt x="371475" y="150495"/>
                  </a:cubicBezTo>
                  <a:cubicBezTo>
                    <a:pt x="389572" y="174308"/>
                    <a:pt x="398145" y="208598"/>
                    <a:pt x="398145" y="258128"/>
                  </a:cubicBezTo>
                  <a:lnTo>
                    <a:pt x="398145" y="620078"/>
                  </a:lnTo>
                  <a:lnTo>
                    <a:pt x="528638" y="620078"/>
                  </a:lnTo>
                  <a:lnTo>
                    <a:pt x="528638" y="240983"/>
                  </a:lnTo>
                  <a:cubicBezTo>
                    <a:pt x="528638" y="165735"/>
                    <a:pt x="511492" y="106680"/>
                    <a:pt x="477202" y="64770"/>
                  </a:cubicBezTo>
                  <a:cubicBezTo>
                    <a:pt x="442913" y="21908"/>
                    <a:pt x="391477" y="0"/>
                    <a:pt x="325755" y="0"/>
                  </a:cubicBezTo>
                  <a:close/>
                </a:path>
              </a:pathLst>
            </a:custGeom>
            <a:solidFill>
              <a:srgbClr val="00B8EB"/>
            </a:solidFill>
            <a:ln w="9525" cap="flat">
              <a:noFill/>
              <a:prstDash val="solid"/>
              <a:miter/>
            </a:ln>
          </p:spPr>
          <p:txBody>
            <a:bodyPr rtlCol="0" anchor="ctr"/>
            <a:lstStyle/>
            <a:p>
              <a:endParaRPr lang="en-US"/>
            </a:p>
          </p:txBody>
        </p:sp>
        <p:sp>
          <p:nvSpPr>
            <p:cNvPr id="115" name="Forma libre 114">
              <a:extLst>
                <a:ext uri="{FF2B5EF4-FFF2-40B4-BE49-F238E27FC236}">
                  <a16:creationId xmlns:a16="http://schemas.microsoft.com/office/drawing/2014/main" id="{02232A54-B41D-BAC5-6B0E-B39D9C2ABACC}"/>
                </a:ext>
              </a:extLst>
            </p:cNvPr>
            <p:cNvSpPr/>
            <p:nvPr/>
          </p:nvSpPr>
          <p:spPr>
            <a:xfrm>
              <a:off x="4062841" y="2253614"/>
              <a:ext cx="580072" cy="634364"/>
            </a:xfrm>
            <a:custGeom>
              <a:avLst/>
              <a:gdLst>
                <a:gd name="connsiteX0" fmla="*/ 519113 w 580072"/>
                <a:gd name="connsiteY0" fmla="*/ 501015 h 634364"/>
                <a:gd name="connsiteX1" fmla="*/ 519113 w 580072"/>
                <a:gd name="connsiteY1" fmla="*/ 229552 h 634364"/>
                <a:gd name="connsiteX2" fmla="*/ 457200 w 580072"/>
                <a:gd name="connsiteY2" fmla="*/ 64770 h 634364"/>
                <a:gd name="connsiteX3" fmla="*/ 281940 w 580072"/>
                <a:gd name="connsiteY3" fmla="*/ 0 h 634364"/>
                <a:gd name="connsiteX4" fmla="*/ 5715 w 580072"/>
                <a:gd name="connsiteY4" fmla="*/ 180975 h 634364"/>
                <a:gd name="connsiteX5" fmla="*/ 3810 w 580072"/>
                <a:gd name="connsiteY5" fmla="*/ 185738 h 634364"/>
                <a:gd name="connsiteX6" fmla="*/ 117158 w 580072"/>
                <a:gd name="connsiteY6" fmla="*/ 239077 h 634364"/>
                <a:gd name="connsiteX7" fmla="*/ 119063 w 580072"/>
                <a:gd name="connsiteY7" fmla="*/ 234315 h 634364"/>
                <a:gd name="connsiteX8" fmla="*/ 270510 w 580072"/>
                <a:gd name="connsiteY8" fmla="*/ 121920 h 634364"/>
                <a:gd name="connsiteX9" fmla="*/ 387668 w 580072"/>
                <a:gd name="connsiteY9" fmla="*/ 225743 h 634364"/>
                <a:gd name="connsiteX10" fmla="*/ 387668 w 580072"/>
                <a:gd name="connsiteY10" fmla="*/ 268605 h 634364"/>
                <a:gd name="connsiteX11" fmla="*/ 249555 w 580072"/>
                <a:gd name="connsiteY11" fmla="*/ 268605 h 634364"/>
                <a:gd name="connsiteX12" fmla="*/ 0 w 580072"/>
                <a:gd name="connsiteY12" fmla="*/ 461963 h 634364"/>
                <a:gd name="connsiteX13" fmla="*/ 56198 w 580072"/>
                <a:gd name="connsiteY13" fmla="*/ 588645 h 634364"/>
                <a:gd name="connsiteX14" fmla="*/ 191453 w 580072"/>
                <a:gd name="connsiteY14" fmla="*/ 634365 h 634364"/>
                <a:gd name="connsiteX15" fmla="*/ 324803 w 580072"/>
                <a:gd name="connsiteY15" fmla="*/ 593407 h 634364"/>
                <a:gd name="connsiteX16" fmla="*/ 406718 w 580072"/>
                <a:gd name="connsiteY16" fmla="*/ 495300 h 634364"/>
                <a:gd name="connsiteX17" fmla="*/ 411480 w 580072"/>
                <a:gd name="connsiteY17" fmla="*/ 495300 h 634364"/>
                <a:gd name="connsiteX18" fmla="*/ 410528 w 580072"/>
                <a:gd name="connsiteY18" fmla="*/ 527685 h 634364"/>
                <a:gd name="connsiteX19" fmla="*/ 495300 w 580072"/>
                <a:gd name="connsiteY19" fmla="*/ 619125 h 634364"/>
                <a:gd name="connsiteX20" fmla="*/ 580073 w 580072"/>
                <a:gd name="connsiteY20" fmla="*/ 619125 h 634364"/>
                <a:gd name="connsiteX21" fmla="*/ 580073 w 580072"/>
                <a:gd name="connsiteY21" fmla="*/ 516255 h 634364"/>
                <a:gd name="connsiteX22" fmla="*/ 529590 w 580072"/>
                <a:gd name="connsiteY22" fmla="*/ 516255 h 634364"/>
                <a:gd name="connsiteX23" fmla="*/ 519113 w 580072"/>
                <a:gd name="connsiteY23" fmla="*/ 501015 h 634364"/>
                <a:gd name="connsiteX24" fmla="*/ 325755 w 580072"/>
                <a:gd name="connsiteY24" fmla="*/ 476250 h 634364"/>
                <a:gd name="connsiteX25" fmla="*/ 227648 w 580072"/>
                <a:gd name="connsiteY25" fmla="*/ 517208 h 634364"/>
                <a:gd name="connsiteX26" fmla="*/ 160973 w 580072"/>
                <a:gd name="connsiteY26" fmla="*/ 500063 h 634364"/>
                <a:gd name="connsiteX27" fmla="*/ 134303 w 580072"/>
                <a:gd name="connsiteY27" fmla="*/ 453390 h 634364"/>
                <a:gd name="connsiteX28" fmla="*/ 180023 w 580072"/>
                <a:gd name="connsiteY28" fmla="*/ 395288 h 634364"/>
                <a:gd name="connsiteX29" fmla="*/ 292418 w 580072"/>
                <a:gd name="connsiteY29" fmla="*/ 377190 h 634364"/>
                <a:gd name="connsiteX30" fmla="*/ 388620 w 580072"/>
                <a:gd name="connsiteY30" fmla="*/ 377190 h 634364"/>
                <a:gd name="connsiteX31" fmla="*/ 325755 w 580072"/>
                <a:gd name="connsiteY31" fmla="*/ 476250 h 634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80072" h="634364">
                  <a:moveTo>
                    <a:pt x="519113" y="501015"/>
                  </a:moveTo>
                  <a:lnTo>
                    <a:pt x="519113" y="229552"/>
                  </a:lnTo>
                  <a:cubicBezTo>
                    <a:pt x="519113" y="162877"/>
                    <a:pt x="498158" y="105727"/>
                    <a:pt x="457200" y="64770"/>
                  </a:cubicBezTo>
                  <a:cubicBezTo>
                    <a:pt x="415290" y="22860"/>
                    <a:pt x="355283" y="0"/>
                    <a:pt x="281940" y="0"/>
                  </a:cubicBezTo>
                  <a:cubicBezTo>
                    <a:pt x="151448" y="0"/>
                    <a:pt x="60960" y="59055"/>
                    <a:pt x="5715" y="180975"/>
                  </a:cubicBezTo>
                  <a:lnTo>
                    <a:pt x="3810" y="185738"/>
                  </a:lnTo>
                  <a:lnTo>
                    <a:pt x="117158" y="239077"/>
                  </a:lnTo>
                  <a:lnTo>
                    <a:pt x="119063" y="234315"/>
                  </a:lnTo>
                  <a:cubicBezTo>
                    <a:pt x="150495" y="167640"/>
                    <a:pt x="211455" y="121920"/>
                    <a:pt x="270510" y="121920"/>
                  </a:cubicBezTo>
                  <a:cubicBezTo>
                    <a:pt x="337185" y="121920"/>
                    <a:pt x="387668" y="166688"/>
                    <a:pt x="387668" y="225743"/>
                  </a:cubicBezTo>
                  <a:lnTo>
                    <a:pt x="387668" y="268605"/>
                  </a:lnTo>
                  <a:lnTo>
                    <a:pt x="249555" y="268605"/>
                  </a:lnTo>
                  <a:cubicBezTo>
                    <a:pt x="95250" y="268605"/>
                    <a:pt x="0" y="342900"/>
                    <a:pt x="0" y="461963"/>
                  </a:cubicBezTo>
                  <a:cubicBezTo>
                    <a:pt x="0" y="513398"/>
                    <a:pt x="19050" y="558165"/>
                    <a:pt x="56198" y="588645"/>
                  </a:cubicBezTo>
                  <a:cubicBezTo>
                    <a:pt x="90488" y="618173"/>
                    <a:pt x="138113" y="634365"/>
                    <a:pt x="191453" y="634365"/>
                  </a:cubicBezTo>
                  <a:cubicBezTo>
                    <a:pt x="240030" y="634365"/>
                    <a:pt x="286703" y="620078"/>
                    <a:pt x="324803" y="593407"/>
                  </a:cubicBezTo>
                  <a:cubicBezTo>
                    <a:pt x="360045" y="569595"/>
                    <a:pt x="387668" y="535305"/>
                    <a:pt x="406718" y="495300"/>
                  </a:cubicBezTo>
                  <a:lnTo>
                    <a:pt x="411480" y="495300"/>
                  </a:lnTo>
                  <a:lnTo>
                    <a:pt x="410528" y="527685"/>
                  </a:lnTo>
                  <a:cubicBezTo>
                    <a:pt x="410528" y="587693"/>
                    <a:pt x="440055" y="619125"/>
                    <a:pt x="495300" y="619125"/>
                  </a:cubicBezTo>
                  <a:lnTo>
                    <a:pt x="580073" y="619125"/>
                  </a:lnTo>
                  <a:lnTo>
                    <a:pt x="580073" y="516255"/>
                  </a:lnTo>
                  <a:lnTo>
                    <a:pt x="529590" y="516255"/>
                  </a:lnTo>
                  <a:cubicBezTo>
                    <a:pt x="521018" y="517208"/>
                    <a:pt x="519113" y="508635"/>
                    <a:pt x="519113" y="501015"/>
                  </a:cubicBezTo>
                  <a:close/>
                  <a:moveTo>
                    <a:pt x="325755" y="476250"/>
                  </a:moveTo>
                  <a:cubicBezTo>
                    <a:pt x="294323" y="501015"/>
                    <a:pt x="255270" y="517208"/>
                    <a:pt x="227648" y="517208"/>
                  </a:cubicBezTo>
                  <a:cubicBezTo>
                    <a:pt x="201930" y="517208"/>
                    <a:pt x="178118" y="511493"/>
                    <a:pt x="160973" y="500063"/>
                  </a:cubicBezTo>
                  <a:cubicBezTo>
                    <a:pt x="142875" y="488633"/>
                    <a:pt x="134303" y="472440"/>
                    <a:pt x="134303" y="453390"/>
                  </a:cubicBezTo>
                  <a:cubicBezTo>
                    <a:pt x="134303" y="427673"/>
                    <a:pt x="149543" y="408623"/>
                    <a:pt x="180023" y="395288"/>
                  </a:cubicBezTo>
                  <a:cubicBezTo>
                    <a:pt x="207645" y="382905"/>
                    <a:pt x="246698" y="377190"/>
                    <a:pt x="292418" y="377190"/>
                  </a:cubicBezTo>
                  <a:lnTo>
                    <a:pt x="388620" y="377190"/>
                  </a:lnTo>
                  <a:cubicBezTo>
                    <a:pt x="382905" y="413385"/>
                    <a:pt x="360998" y="448628"/>
                    <a:pt x="325755" y="476250"/>
                  </a:cubicBezTo>
                  <a:close/>
                </a:path>
              </a:pathLst>
            </a:custGeom>
            <a:solidFill>
              <a:srgbClr val="00B8EB"/>
            </a:solidFill>
            <a:ln w="9525" cap="flat">
              <a:noFill/>
              <a:prstDash val="solid"/>
              <a:miter/>
            </a:ln>
          </p:spPr>
          <p:txBody>
            <a:bodyPr rtlCol="0" anchor="ctr"/>
            <a:lstStyle/>
            <a:p>
              <a:endParaRPr lang="en-US"/>
            </a:p>
          </p:txBody>
        </p:sp>
        <p:sp>
          <p:nvSpPr>
            <p:cNvPr id="116" name="Forma libre 115">
              <a:extLst>
                <a:ext uri="{FF2B5EF4-FFF2-40B4-BE49-F238E27FC236}">
                  <a16:creationId xmlns:a16="http://schemas.microsoft.com/office/drawing/2014/main" id="{752622BE-0C3A-C809-A07A-0EF69AFB5C64}"/>
                </a:ext>
              </a:extLst>
            </p:cNvPr>
            <p:cNvSpPr/>
            <p:nvPr/>
          </p:nvSpPr>
          <p:spPr>
            <a:xfrm>
              <a:off x="4730544" y="2050732"/>
              <a:ext cx="233362" cy="823912"/>
            </a:xfrm>
            <a:custGeom>
              <a:avLst/>
              <a:gdLst>
                <a:gd name="connsiteX0" fmla="*/ 147638 w 233362"/>
                <a:gd name="connsiteY0" fmla="*/ 705803 h 823912"/>
                <a:gd name="connsiteX1" fmla="*/ 134302 w 233362"/>
                <a:gd name="connsiteY1" fmla="*/ 701993 h 823912"/>
                <a:gd name="connsiteX2" fmla="*/ 130492 w 233362"/>
                <a:gd name="connsiteY2" fmla="*/ 681990 h 823912"/>
                <a:gd name="connsiteX3" fmla="*/ 130492 w 233362"/>
                <a:gd name="connsiteY3" fmla="*/ 0 h 823912"/>
                <a:gd name="connsiteX4" fmla="*/ 0 w 233362"/>
                <a:gd name="connsiteY4" fmla="*/ 0 h 823912"/>
                <a:gd name="connsiteX5" fmla="*/ 0 w 233362"/>
                <a:gd name="connsiteY5" fmla="*/ 688658 h 823912"/>
                <a:gd name="connsiteX6" fmla="*/ 27622 w 233362"/>
                <a:gd name="connsiteY6" fmla="*/ 789623 h 823912"/>
                <a:gd name="connsiteX7" fmla="*/ 107632 w 233362"/>
                <a:gd name="connsiteY7" fmla="*/ 823913 h 823912"/>
                <a:gd name="connsiteX8" fmla="*/ 233363 w 233362"/>
                <a:gd name="connsiteY8" fmla="*/ 823913 h 823912"/>
                <a:gd name="connsiteX9" fmla="*/ 233363 w 233362"/>
                <a:gd name="connsiteY9" fmla="*/ 705803 h 823912"/>
                <a:gd name="connsiteX10" fmla="*/ 147638 w 233362"/>
                <a:gd name="connsiteY10" fmla="*/ 705803 h 82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3362" h="823912">
                  <a:moveTo>
                    <a:pt x="147638" y="705803"/>
                  </a:moveTo>
                  <a:cubicBezTo>
                    <a:pt x="138113" y="705803"/>
                    <a:pt x="135255" y="703898"/>
                    <a:pt x="134302" y="701993"/>
                  </a:cubicBezTo>
                  <a:cubicBezTo>
                    <a:pt x="132397" y="699135"/>
                    <a:pt x="130492" y="692468"/>
                    <a:pt x="130492" y="681990"/>
                  </a:cubicBezTo>
                  <a:lnTo>
                    <a:pt x="130492" y="0"/>
                  </a:lnTo>
                  <a:lnTo>
                    <a:pt x="0" y="0"/>
                  </a:lnTo>
                  <a:lnTo>
                    <a:pt x="0" y="688658"/>
                  </a:lnTo>
                  <a:cubicBezTo>
                    <a:pt x="0" y="733425"/>
                    <a:pt x="9525" y="766763"/>
                    <a:pt x="27622" y="789623"/>
                  </a:cubicBezTo>
                  <a:cubicBezTo>
                    <a:pt x="45720" y="812483"/>
                    <a:pt x="72390" y="823913"/>
                    <a:pt x="107632" y="823913"/>
                  </a:cubicBezTo>
                  <a:lnTo>
                    <a:pt x="233363" y="823913"/>
                  </a:lnTo>
                  <a:lnTo>
                    <a:pt x="233363" y="705803"/>
                  </a:lnTo>
                  <a:lnTo>
                    <a:pt x="147638" y="705803"/>
                  </a:lnTo>
                  <a:close/>
                </a:path>
              </a:pathLst>
            </a:custGeom>
            <a:solidFill>
              <a:srgbClr val="00B8EB"/>
            </a:solidFill>
            <a:ln w="9525" cap="flat">
              <a:noFill/>
              <a:prstDash val="solid"/>
              <a:miter/>
            </a:ln>
          </p:spPr>
          <p:txBody>
            <a:bodyPr rtlCol="0" anchor="ctr"/>
            <a:lstStyle/>
            <a:p>
              <a:endParaRPr lang="en-US"/>
            </a:p>
          </p:txBody>
        </p:sp>
      </p:grpSp>
      <p:sp>
        <p:nvSpPr>
          <p:cNvPr id="118" name="Rectángulo: esquinas redondeadas 57">
            <a:extLst>
              <a:ext uri="{FF2B5EF4-FFF2-40B4-BE49-F238E27FC236}">
                <a16:creationId xmlns:a16="http://schemas.microsoft.com/office/drawing/2014/main" id="{FE50EAA1-DFC8-FE9A-6C45-FBC6E228CD73}"/>
              </a:ext>
            </a:extLst>
          </p:cNvPr>
          <p:cNvSpPr/>
          <p:nvPr/>
        </p:nvSpPr>
        <p:spPr bwMode="auto">
          <a:xfrm>
            <a:off x="4555785" y="3618731"/>
            <a:ext cx="1924370" cy="769792"/>
          </a:xfrm>
          <a:prstGeom prst="roundRect">
            <a:avLst>
              <a:gd name="adj" fmla="val 6534"/>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s-AR" sz="1187">
              <a:solidFill>
                <a:srgbClr val="F0F0F0"/>
              </a:solidFill>
              <a:latin typeface="Roboto" panose="02000000000000000000" pitchFamily="2" charset="0"/>
              <a:ea typeface="Roboto" panose="02000000000000000000" pitchFamily="2" charset="0"/>
            </a:endParaRPr>
          </a:p>
        </p:txBody>
      </p:sp>
      <p:cxnSp>
        <p:nvCxnSpPr>
          <p:cNvPr id="120" name="Conector: angular 56">
            <a:extLst>
              <a:ext uri="{FF2B5EF4-FFF2-40B4-BE49-F238E27FC236}">
                <a16:creationId xmlns:a16="http://schemas.microsoft.com/office/drawing/2014/main" id="{4DA4CDAD-A6B1-7757-F61F-A2CBE61F1B35}"/>
              </a:ext>
            </a:extLst>
          </p:cNvPr>
          <p:cNvCxnSpPr>
            <a:cxnSpLocks/>
          </p:cNvCxnSpPr>
          <p:nvPr/>
        </p:nvCxnSpPr>
        <p:spPr bwMode="auto">
          <a:xfrm>
            <a:off x="2036418" y="3370470"/>
            <a:ext cx="2523476" cy="596306"/>
          </a:xfrm>
          <a:prstGeom prst="bentConnector3">
            <a:avLst>
              <a:gd name="adj1" fmla="val 48775"/>
            </a:avLst>
          </a:prstGeom>
          <a:ln w="12700" cap="rnd">
            <a:solidFill>
              <a:schemeClr val="accent2"/>
            </a:solidFill>
            <a:prstDash val="sysDot"/>
            <a:round/>
            <a:tailEnd type="triangle"/>
          </a:ln>
        </p:spPr>
        <p:style>
          <a:lnRef idx="1">
            <a:schemeClr val="accent1"/>
          </a:lnRef>
          <a:fillRef idx="0">
            <a:schemeClr val="accent1"/>
          </a:fillRef>
          <a:effectRef idx="0">
            <a:schemeClr val="accent1"/>
          </a:effectRef>
          <a:fontRef idx="minor">
            <a:schemeClr val="tx1"/>
          </a:fontRef>
        </p:style>
      </p:cxnSp>
      <p:pic>
        <p:nvPicPr>
          <p:cNvPr id="125" name="Imagen 124">
            <a:extLst>
              <a:ext uri="{FF2B5EF4-FFF2-40B4-BE49-F238E27FC236}">
                <a16:creationId xmlns:a16="http://schemas.microsoft.com/office/drawing/2014/main" id="{090FC410-0BDF-24D1-02DB-BF38184E8B22}"/>
              </a:ext>
            </a:extLst>
          </p:cNvPr>
          <p:cNvPicPr>
            <a:picLocks noChangeAspect="1"/>
          </p:cNvPicPr>
          <p:nvPr/>
        </p:nvPicPr>
        <p:blipFill>
          <a:blip r:embed="rId6"/>
          <a:stretch>
            <a:fillRect/>
          </a:stretch>
        </p:blipFill>
        <p:spPr>
          <a:xfrm>
            <a:off x="3655490" y="3696776"/>
            <a:ext cx="540000" cy="540000"/>
          </a:xfrm>
          <a:prstGeom prst="rect">
            <a:avLst/>
          </a:prstGeom>
        </p:spPr>
      </p:pic>
      <p:sp>
        <p:nvSpPr>
          <p:cNvPr id="126" name="CuadroTexto 125">
            <a:extLst>
              <a:ext uri="{FF2B5EF4-FFF2-40B4-BE49-F238E27FC236}">
                <a16:creationId xmlns:a16="http://schemas.microsoft.com/office/drawing/2014/main" id="{C8AE2106-A4C5-ADCF-1735-87DE5258EB8B}"/>
              </a:ext>
            </a:extLst>
          </p:cNvPr>
          <p:cNvSpPr txBox="1"/>
          <p:nvPr/>
        </p:nvSpPr>
        <p:spPr>
          <a:xfrm>
            <a:off x="5234429" y="4045425"/>
            <a:ext cx="538609" cy="215444"/>
          </a:xfrm>
          <a:prstGeom prst="rect">
            <a:avLst/>
          </a:prstGeom>
          <a:noFill/>
        </p:spPr>
        <p:txBody>
          <a:bodyPr wrap="none" lIns="0" tIns="0" rIns="0" bIns="0" rtlCol="0">
            <a:noAutofit/>
          </a:bodyPr>
          <a:lstStyle/>
          <a:p>
            <a:pPr algn="ctr" defTabSz="435437">
              <a:defRPr/>
            </a:pP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Pay TV: </a:t>
            </a:r>
            <a:r>
              <a:rPr lang="es-AR" sz="700">
                <a:solidFill>
                  <a:schemeClr val="accent1"/>
                </a:solidFill>
                <a:latin typeface="Roboto Medium" panose="02000000000000000000" pitchFamily="2" charset="0"/>
                <a:ea typeface="Roboto Medium" panose="02000000000000000000" pitchFamily="2" charset="0"/>
                <a:cs typeface="Roboto" panose="02000000000000000000" pitchFamily="2" charset="0"/>
              </a:rPr>
              <a:t>117k</a:t>
            </a:r>
          </a:p>
          <a:p>
            <a:pPr algn="ctr" defTabSz="435437">
              <a:defRPr/>
            </a:pPr>
            <a:r>
              <a:rPr lang="es-AR" sz="700">
                <a:solidFill>
                  <a:schemeClr val="tx1"/>
                </a:solidFill>
                <a:latin typeface="Roboto Medium" panose="02000000000000000000" pitchFamily="2" charset="0"/>
                <a:ea typeface="Roboto Medium" panose="02000000000000000000" pitchFamily="2" charset="0"/>
                <a:cs typeface="Roboto" panose="02000000000000000000" pitchFamily="2" charset="0"/>
              </a:rPr>
              <a:t>(+5%)</a:t>
            </a:r>
          </a:p>
        </p:txBody>
      </p:sp>
      <p:grpSp>
        <p:nvGrpSpPr>
          <p:cNvPr id="127" name="Gráfico 42">
            <a:extLst>
              <a:ext uri="{FF2B5EF4-FFF2-40B4-BE49-F238E27FC236}">
                <a16:creationId xmlns:a16="http://schemas.microsoft.com/office/drawing/2014/main" id="{731920D7-652C-ED85-14B9-67EAD376D671}"/>
              </a:ext>
            </a:extLst>
          </p:cNvPr>
          <p:cNvGrpSpPr/>
          <p:nvPr/>
        </p:nvGrpSpPr>
        <p:grpSpPr>
          <a:xfrm>
            <a:off x="5281906" y="3763747"/>
            <a:ext cx="443654" cy="163911"/>
            <a:chOff x="3434914" y="2049780"/>
            <a:chExt cx="2271321" cy="839152"/>
          </a:xfrm>
          <a:solidFill>
            <a:srgbClr val="00DCAA"/>
          </a:solidFill>
        </p:grpSpPr>
        <p:sp>
          <p:nvSpPr>
            <p:cNvPr id="128" name="Forma libre 127">
              <a:extLst>
                <a:ext uri="{FF2B5EF4-FFF2-40B4-BE49-F238E27FC236}">
                  <a16:creationId xmlns:a16="http://schemas.microsoft.com/office/drawing/2014/main" id="{562292F2-420F-8D97-19AB-5349FD039767}"/>
                </a:ext>
              </a:extLst>
            </p:cNvPr>
            <p:cNvSpPr/>
            <p:nvPr/>
          </p:nvSpPr>
          <p:spPr>
            <a:xfrm>
              <a:off x="4113175" y="2254567"/>
              <a:ext cx="632664" cy="634365"/>
            </a:xfrm>
            <a:custGeom>
              <a:avLst/>
              <a:gdLst>
                <a:gd name="connsiteX0" fmla="*/ 316332 w 632664"/>
                <a:gd name="connsiteY0" fmla="*/ 0 h 634365"/>
                <a:gd name="connsiteX1" fmla="*/ 0 w 632664"/>
                <a:gd name="connsiteY1" fmla="*/ 317183 h 634365"/>
                <a:gd name="connsiteX2" fmla="*/ 316332 w 632664"/>
                <a:gd name="connsiteY2" fmla="*/ 634365 h 634365"/>
                <a:gd name="connsiteX3" fmla="*/ 632664 w 632664"/>
                <a:gd name="connsiteY3" fmla="*/ 317183 h 634365"/>
                <a:gd name="connsiteX4" fmla="*/ 316332 w 632664"/>
                <a:gd name="connsiteY4" fmla="*/ 0 h 634365"/>
                <a:gd name="connsiteX5" fmla="*/ 316332 w 632664"/>
                <a:gd name="connsiteY5" fmla="*/ 508635 h 634365"/>
                <a:gd name="connsiteX6" fmla="*/ 125393 w 632664"/>
                <a:gd name="connsiteY6" fmla="*/ 317183 h 634365"/>
                <a:gd name="connsiteX7" fmla="*/ 316332 w 632664"/>
                <a:gd name="connsiteY7" fmla="*/ 125730 h 634365"/>
                <a:gd name="connsiteX8" fmla="*/ 507271 w 632664"/>
                <a:gd name="connsiteY8" fmla="*/ 317183 h 634365"/>
                <a:gd name="connsiteX9" fmla="*/ 316332 w 632664"/>
                <a:gd name="connsiteY9" fmla="*/ 508635 h 634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32664" h="634365">
                  <a:moveTo>
                    <a:pt x="316332" y="0"/>
                  </a:moveTo>
                  <a:cubicBezTo>
                    <a:pt x="141542" y="0"/>
                    <a:pt x="0" y="142875"/>
                    <a:pt x="0" y="317183"/>
                  </a:cubicBezTo>
                  <a:cubicBezTo>
                    <a:pt x="0" y="492443"/>
                    <a:pt x="142492" y="634365"/>
                    <a:pt x="316332" y="634365"/>
                  </a:cubicBezTo>
                  <a:cubicBezTo>
                    <a:pt x="491122" y="634365"/>
                    <a:pt x="632664" y="491490"/>
                    <a:pt x="632664" y="317183"/>
                  </a:cubicBezTo>
                  <a:cubicBezTo>
                    <a:pt x="632664" y="141923"/>
                    <a:pt x="490172" y="0"/>
                    <a:pt x="316332" y="0"/>
                  </a:cubicBezTo>
                  <a:close/>
                  <a:moveTo>
                    <a:pt x="316332" y="508635"/>
                  </a:moveTo>
                  <a:cubicBezTo>
                    <a:pt x="210888" y="508635"/>
                    <a:pt x="125393" y="422910"/>
                    <a:pt x="125393" y="317183"/>
                  </a:cubicBezTo>
                  <a:cubicBezTo>
                    <a:pt x="125393" y="211455"/>
                    <a:pt x="210888" y="125730"/>
                    <a:pt x="316332" y="125730"/>
                  </a:cubicBezTo>
                  <a:cubicBezTo>
                    <a:pt x="421776" y="125730"/>
                    <a:pt x="507271" y="211455"/>
                    <a:pt x="507271" y="317183"/>
                  </a:cubicBezTo>
                  <a:cubicBezTo>
                    <a:pt x="507271" y="422910"/>
                    <a:pt x="421776" y="508635"/>
                    <a:pt x="316332" y="508635"/>
                  </a:cubicBezTo>
                  <a:close/>
                </a:path>
              </a:pathLst>
            </a:custGeom>
            <a:solidFill>
              <a:srgbClr val="00DCAA"/>
            </a:solidFill>
            <a:ln w="9499" cap="flat">
              <a:noFill/>
              <a:prstDash val="solid"/>
              <a:miter/>
            </a:ln>
          </p:spPr>
          <p:txBody>
            <a:bodyPr rtlCol="0" anchor="ctr"/>
            <a:lstStyle/>
            <a:p>
              <a:endParaRPr lang="en-US"/>
            </a:p>
          </p:txBody>
        </p:sp>
        <p:sp>
          <p:nvSpPr>
            <p:cNvPr id="129" name="Forma libre 128">
              <a:extLst>
                <a:ext uri="{FF2B5EF4-FFF2-40B4-BE49-F238E27FC236}">
                  <a16:creationId xmlns:a16="http://schemas.microsoft.com/office/drawing/2014/main" id="{3D128194-D69C-56FB-AC68-00A95399D22C}"/>
                </a:ext>
              </a:extLst>
            </p:cNvPr>
            <p:cNvSpPr/>
            <p:nvPr/>
          </p:nvSpPr>
          <p:spPr>
            <a:xfrm>
              <a:off x="3434914" y="2049780"/>
              <a:ext cx="357179" cy="823912"/>
            </a:xfrm>
            <a:custGeom>
              <a:avLst/>
              <a:gdLst>
                <a:gd name="connsiteX0" fmla="*/ 107344 w 357179"/>
                <a:gd name="connsiteY0" fmla="*/ 34290 h 823912"/>
                <a:gd name="connsiteX1" fmla="*/ 70296 w 357179"/>
                <a:gd name="connsiteY1" fmla="*/ 132397 h 823912"/>
                <a:gd name="connsiteX2" fmla="*/ 70296 w 357179"/>
                <a:gd name="connsiteY2" fmla="*/ 234315 h 823912"/>
                <a:gd name="connsiteX3" fmla="*/ 0 w 357179"/>
                <a:gd name="connsiteY3" fmla="*/ 234315 h 823912"/>
                <a:gd name="connsiteX4" fmla="*/ 0 w 357179"/>
                <a:gd name="connsiteY4" fmla="*/ 341947 h 823912"/>
                <a:gd name="connsiteX5" fmla="*/ 70296 w 357179"/>
                <a:gd name="connsiteY5" fmla="*/ 341947 h 823912"/>
                <a:gd name="connsiteX6" fmla="*/ 70296 w 357179"/>
                <a:gd name="connsiteY6" fmla="*/ 823912 h 823912"/>
                <a:gd name="connsiteX7" fmla="*/ 199489 w 357179"/>
                <a:gd name="connsiteY7" fmla="*/ 823912 h 823912"/>
                <a:gd name="connsiteX8" fmla="*/ 199489 w 357179"/>
                <a:gd name="connsiteY8" fmla="*/ 341947 h 823912"/>
                <a:gd name="connsiteX9" fmla="*/ 328681 w 357179"/>
                <a:gd name="connsiteY9" fmla="*/ 341947 h 823912"/>
                <a:gd name="connsiteX10" fmla="*/ 328681 w 357179"/>
                <a:gd name="connsiteY10" fmla="*/ 234315 h 823912"/>
                <a:gd name="connsiteX11" fmla="*/ 198539 w 357179"/>
                <a:gd name="connsiteY11" fmla="*/ 234315 h 823912"/>
                <a:gd name="connsiteX12" fmla="*/ 198539 w 357179"/>
                <a:gd name="connsiteY12" fmla="*/ 132397 h 823912"/>
                <a:gd name="connsiteX13" fmla="*/ 221337 w 357179"/>
                <a:gd name="connsiteY13" fmla="*/ 106680 h 823912"/>
                <a:gd name="connsiteX14" fmla="*/ 357180 w 357179"/>
                <a:gd name="connsiteY14" fmla="*/ 106680 h 823912"/>
                <a:gd name="connsiteX15" fmla="*/ 357180 w 357179"/>
                <a:gd name="connsiteY15" fmla="*/ 0 h 823912"/>
                <a:gd name="connsiteX16" fmla="*/ 206138 w 357179"/>
                <a:gd name="connsiteY16" fmla="*/ 0 h 823912"/>
                <a:gd name="connsiteX17" fmla="*/ 107344 w 357179"/>
                <a:gd name="connsiteY17" fmla="*/ 34290 h 82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57179" h="823912">
                  <a:moveTo>
                    <a:pt x="107344" y="34290"/>
                  </a:moveTo>
                  <a:cubicBezTo>
                    <a:pt x="82645" y="57150"/>
                    <a:pt x="70296" y="91440"/>
                    <a:pt x="70296" y="132397"/>
                  </a:cubicBezTo>
                  <a:lnTo>
                    <a:pt x="70296" y="234315"/>
                  </a:lnTo>
                  <a:lnTo>
                    <a:pt x="0" y="234315"/>
                  </a:lnTo>
                  <a:lnTo>
                    <a:pt x="0" y="341947"/>
                  </a:lnTo>
                  <a:lnTo>
                    <a:pt x="70296" y="341947"/>
                  </a:lnTo>
                  <a:lnTo>
                    <a:pt x="70296" y="823912"/>
                  </a:lnTo>
                  <a:lnTo>
                    <a:pt x="199489" y="823912"/>
                  </a:lnTo>
                  <a:lnTo>
                    <a:pt x="199489" y="341947"/>
                  </a:lnTo>
                  <a:lnTo>
                    <a:pt x="328681" y="341947"/>
                  </a:lnTo>
                  <a:lnTo>
                    <a:pt x="328681" y="234315"/>
                  </a:lnTo>
                  <a:lnTo>
                    <a:pt x="198539" y="234315"/>
                  </a:lnTo>
                  <a:lnTo>
                    <a:pt x="198539" y="132397"/>
                  </a:lnTo>
                  <a:cubicBezTo>
                    <a:pt x="198539" y="114300"/>
                    <a:pt x="206138" y="106680"/>
                    <a:pt x="221337" y="106680"/>
                  </a:cubicBezTo>
                  <a:lnTo>
                    <a:pt x="357180" y="106680"/>
                  </a:lnTo>
                  <a:lnTo>
                    <a:pt x="357180" y="0"/>
                  </a:lnTo>
                  <a:lnTo>
                    <a:pt x="206138" y="0"/>
                  </a:lnTo>
                  <a:cubicBezTo>
                    <a:pt x="165291" y="0"/>
                    <a:pt x="131093" y="11430"/>
                    <a:pt x="107344" y="34290"/>
                  </a:cubicBezTo>
                  <a:close/>
                </a:path>
              </a:pathLst>
            </a:custGeom>
            <a:solidFill>
              <a:srgbClr val="00DCAA"/>
            </a:solidFill>
            <a:ln w="9499" cap="flat">
              <a:noFill/>
              <a:prstDash val="solid"/>
              <a:miter/>
            </a:ln>
          </p:spPr>
          <p:txBody>
            <a:bodyPr rtlCol="0" anchor="ctr"/>
            <a:lstStyle/>
            <a:p>
              <a:endParaRPr lang="en-US"/>
            </a:p>
          </p:txBody>
        </p:sp>
        <p:sp>
          <p:nvSpPr>
            <p:cNvPr id="130" name="Forma libre 129">
              <a:extLst>
                <a:ext uri="{FF2B5EF4-FFF2-40B4-BE49-F238E27FC236}">
                  <a16:creationId xmlns:a16="http://schemas.microsoft.com/office/drawing/2014/main" id="{3D0B1C9D-5C86-616E-1CF1-1F866ADB4FD3}"/>
                </a:ext>
              </a:extLst>
            </p:cNvPr>
            <p:cNvSpPr/>
            <p:nvPr/>
          </p:nvSpPr>
          <p:spPr>
            <a:xfrm>
              <a:off x="3849090" y="2050732"/>
              <a:ext cx="231786" cy="823912"/>
            </a:xfrm>
            <a:custGeom>
              <a:avLst/>
              <a:gdLst>
                <a:gd name="connsiteX0" fmla="*/ 133942 w 231786"/>
                <a:gd name="connsiteY0" fmla="*/ 701040 h 823912"/>
                <a:gd name="connsiteX1" fmla="*/ 130143 w 231786"/>
                <a:gd name="connsiteY1" fmla="*/ 681038 h 823912"/>
                <a:gd name="connsiteX2" fmla="*/ 130143 w 231786"/>
                <a:gd name="connsiteY2" fmla="*/ 0 h 823912"/>
                <a:gd name="connsiteX3" fmla="*/ 0 w 231786"/>
                <a:gd name="connsiteY3" fmla="*/ 0 h 823912"/>
                <a:gd name="connsiteX4" fmla="*/ 0 w 231786"/>
                <a:gd name="connsiteY4" fmla="*/ 688658 h 823912"/>
                <a:gd name="connsiteX5" fmla="*/ 26598 w 231786"/>
                <a:gd name="connsiteY5" fmla="*/ 789623 h 823912"/>
                <a:gd name="connsiteX6" fmla="*/ 106394 w 231786"/>
                <a:gd name="connsiteY6" fmla="*/ 823913 h 823912"/>
                <a:gd name="connsiteX7" fmla="*/ 231787 w 231786"/>
                <a:gd name="connsiteY7" fmla="*/ 823913 h 823912"/>
                <a:gd name="connsiteX8" fmla="*/ 231787 w 231786"/>
                <a:gd name="connsiteY8" fmla="*/ 705803 h 823912"/>
                <a:gd name="connsiteX9" fmla="*/ 147242 w 231786"/>
                <a:gd name="connsiteY9" fmla="*/ 705803 h 823912"/>
                <a:gd name="connsiteX10" fmla="*/ 133942 w 231786"/>
                <a:gd name="connsiteY10" fmla="*/ 701040 h 823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1786" h="823912">
                  <a:moveTo>
                    <a:pt x="133942" y="701040"/>
                  </a:moveTo>
                  <a:cubicBezTo>
                    <a:pt x="131093" y="698183"/>
                    <a:pt x="130143" y="691515"/>
                    <a:pt x="130143" y="681038"/>
                  </a:cubicBezTo>
                  <a:lnTo>
                    <a:pt x="130143" y="0"/>
                  </a:lnTo>
                  <a:lnTo>
                    <a:pt x="0" y="0"/>
                  </a:lnTo>
                  <a:lnTo>
                    <a:pt x="0" y="688658"/>
                  </a:lnTo>
                  <a:cubicBezTo>
                    <a:pt x="0" y="733425"/>
                    <a:pt x="9499" y="766763"/>
                    <a:pt x="26598" y="789623"/>
                  </a:cubicBezTo>
                  <a:cubicBezTo>
                    <a:pt x="44647" y="812483"/>
                    <a:pt x="71246" y="823913"/>
                    <a:pt x="106394" y="823913"/>
                  </a:cubicBezTo>
                  <a:lnTo>
                    <a:pt x="231787" y="823913"/>
                  </a:lnTo>
                  <a:lnTo>
                    <a:pt x="231787" y="705803"/>
                  </a:lnTo>
                  <a:lnTo>
                    <a:pt x="147242" y="705803"/>
                  </a:lnTo>
                  <a:cubicBezTo>
                    <a:pt x="137742" y="705803"/>
                    <a:pt x="134892" y="702945"/>
                    <a:pt x="133942" y="701040"/>
                  </a:cubicBezTo>
                  <a:close/>
                </a:path>
              </a:pathLst>
            </a:custGeom>
            <a:solidFill>
              <a:srgbClr val="00DCAA"/>
            </a:solidFill>
            <a:ln w="9499" cap="flat">
              <a:noFill/>
              <a:prstDash val="solid"/>
              <a:miter/>
            </a:ln>
          </p:spPr>
          <p:txBody>
            <a:bodyPr rtlCol="0" anchor="ctr"/>
            <a:lstStyle/>
            <a:p>
              <a:endParaRPr lang="en-US"/>
            </a:p>
          </p:txBody>
        </p:sp>
        <p:sp>
          <p:nvSpPr>
            <p:cNvPr id="131" name="Forma libre 130">
              <a:extLst>
                <a:ext uri="{FF2B5EF4-FFF2-40B4-BE49-F238E27FC236}">
                  <a16:creationId xmlns:a16="http://schemas.microsoft.com/office/drawing/2014/main" id="{B444925B-430E-A24E-246A-B4BF0A533856}"/>
                </a:ext>
              </a:extLst>
            </p:cNvPr>
            <p:cNvSpPr/>
            <p:nvPr/>
          </p:nvSpPr>
          <p:spPr>
            <a:xfrm>
              <a:off x="4753439" y="2270760"/>
              <a:ext cx="952796" cy="602932"/>
            </a:xfrm>
            <a:custGeom>
              <a:avLst/>
              <a:gdLst>
                <a:gd name="connsiteX0" fmla="*/ 827403 w 952796"/>
                <a:gd name="connsiteY0" fmla="*/ 0 h 602932"/>
                <a:gd name="connsiteX1" fmla="*/ 695361 w 952796"/>
                <a:gd name="connsiteY1" fmla="*/ 494348 h 602932"/>
                <a:gd name="connsiteX2" fmla="*/ 693461 w 952796"/>
                <a:gd name="connsiteY2" fmla="*/ 494348 h 602932"/>
                <a:gd name="connsiteX3" fmla="*/ 549069 w 952796"/>
                <a:gd name="connsiteY3" fmla="*/ 3810 h 602932"/>
                <a:gd name="connsiteX4" fmla="*/ 548119 w 952796"/>
                <a:gd name="connsiteY4" fmla="*/ 0 h 602932"/>
                <a:gd name="connsiteX5" fmla="*/ 415127 w 952796"/>
                <a:gd name="connsiteY5" fmla="*/ 0 h 602932"/>
                <a:gd name="connsiteX6" fmla="*/ 277384 w 952796"/>
                <a:gd name="connsiteY6" fmla="*/ 494348 h 602932"/>
                <a:gd name="connsiteX7" fmla="*/ 275484 w 952796"/>
                <a:gd name="connsiteY7" fmla="*/ 494348 h 602932"/>
                <a:gd name="connsiteX8" fmla="*/ 137742 w 952796"/>
                <a:gd name="connsiteY8" fmla="*/ 0 h 602932"/>
                <a:gd name="connsiteX9" fmla="*/ 0 w 952796"/>
                <a:gd name="connsiteY9" fmla="*/ 0 h 602932"/>
                <a:gd name="connsiteX10" fmla="*/ 176690 w 952796"/>
                <a:gd name="connsiteY10" fmla="*/ 599123 h 602932"/>
                <a:gd name="connsiteX11" fmla="*/ 177640 w 952796"/>
                <a:gd name="connsiteY11" fmla="*/ 602932 h 602932"/>
                <a:gd name="connsiteX12" fmla="*/ 357180 w 952796"/>
                <a:gd name="connsiteY12" fmla="*/ 602932 h 602932"/>
                <a:gd name="connsiteX13" fmla="*/ 480673 w 952796"/>
                <a:gd name="connsiteY13" fmla="*/ 179070 h 602932"/>
                <a:gd name="connsiteX14" fmla="*/ 597516 w 952796"/>
                <a:gd name="connsiteY14" fmla="*/ 602932 h 602932"/>
                <a:gd name="connsiteX15" fmla="*/ 778956 w 952796"/>
                <a:gd name="connsiteY15" fmla="*/ 602932 h 602932"/>
                <a:gd name="connsiteX16" fmla="*/ 952796 w 952796"/>
                <a:gd name="connsiteY16" fmla="*/ 0 h 602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52796" h="602932">
                  <a:moveTo>
                    <a:pt x="827403" y="0"/>
                  </a:moveTo>
                  <a:lnTo>
                    <a:pt x="695361" y="494348"/>
                  </a:lnTo>
                  <a:lnTo>
                    <a:pt x="693461" y="494348"/>
                  </a:lnTo>
                  <a:lnTo>
                    <a:pt x="549069" y="3810"/>
                  </a:lnTo>
                  <a:lnTo>
                    <a:pt x="548119" y="0"/>
                  </a:lnTo>
                  <a:lnTo>
                    <a:pt x="415127" y="0"/>
                  </a:lnTo>
                  <a:lnTo>
                    <a:pt x="277384" y="494348"/>
                  </a:lnTo>
                  <a:lnTo>
                    <a:pt x="275484" y="494348"/>
                  </a:lnTo>
                  <a:lnTo>
                    <a:pt x="137742" y="0"/>
                  </a:lnTo>
                  <a:lnTo>
                    <a:pt x="0" y="0"/>
                  </a:lnTo>
                  <a:lnTo>
                    <a:pt x="176690" y="599123"/>
                  </a:lnTo>
                  <a:lnTo>
                    <a:pt x="177640" y="602932"/>
                  </a:lnTo>
                  <a:lnTo>
                    <a:pt x="357180" y="602932"/>
                  </a:lnTo>
                  <a:lnTo>
                    <a:pt x="480673" y="179070"/>
                  </a:lnTo>
                  <a:lnTo>
                    <a:pt x="597516" y="602932"/>
                  </a:lnTo>
                  <a:lnTo>
                    <a:pt x="778956" y="602932"/>
                  </a:lnTo>
                  <a:lnTo>
                    <a:pt x="952796" y="0"/>
                  </a:lnTo>
                  <a:close/>
                </a:path>
              </a:pathLst>
            </a:custGeom>
            <a:solidFill>
              <a:srgbClr val="00DCAA"/>
            </a:solidFill>
            <a:ln w="9499" cap="flat">
              <a:noFill/>
              <a:prstDash val="solid"/>
              <a:miter/>
            </a:ln>
          </p:spPr>
          <p:txBody>
            <a:bodyPr rtlCol="0" anchor="ctr"/>
            <a:lstStyle/>
            <a:p>
              <a:endParaRPr lang="en-US"/>
            </a:p>
          </p:txBody>
        </p:sp>
        <p:sp>
          <p:nvSpPr>
            <p:cNvPr id="132" name="Forma libre 131">
              <a:extLst>
                <a:ext uri="{FF2B5EF4-FFF2-40B4-BE49-F238E27FC236}">
                  <a16:creationId xmlns:a16="http://schemas.microsoft.com/office/drawing/2014/main" id="{B8DBE2F0-2DEF-5601-770E-DB07B335C4F7}"/>
                </a:ext>
              </a:extLst>
            </p:cNvPr>
            <p:cNvSpPr/>
            <p:nvPr/>
          </p:nvSpPr>
          <p:spPr>
            <a:xfrm>
              <a:off x="4367761" y="2484596"/>
              <a:ext cx="154841" cy="174783"/>
            </a:xfrm>
            <a:custGeom>
              <a:avLst/>
              <a:gdLst>
                <a:gd name="connsiteX0" fmla="*/ 149142 w 154841"/>
                <a:gd name="connsiteY0" fmla="*/ 77629 h 174783"/>
                <a:gd name="connsiteX1" fmla="*/ 17099 w 154841"/>
                <a:gd name="connsiteY1" fmla="*/ 1429 h 174783"/>
                <a:gd name="connsiteX2" fmla="*/ 5700 w 154841"/>
                <a:gd name="connsiteY2" fmla="*/ 1429 h 174783"/>
                <a:gd name="connsiteX3" fmla="*/ 0 w 154841"/>
                <a:gd name="connsiteY3" fmla="*/ 10954 h 174783"/>
                <a:gd name="connsiteX4" fmla="*/ 0 w 154841"/>
                <a:gd name="connsiteY4" fmla="*/ 163354 h 174783"/>
                <a:gd name="connsiteX5" fmla="*/ 5700 w 154841"/>
                <a:gd name="connsiteY5" fmla="*/ 172879 h 174783"/>
                <a:gd name="connsiteX6" fmla="*/ 11399 w 154841"/>
                <a:gd name="connsiteY6" fmla="*/ 174784 h 174783"/>
                <a:gd name="connsiteX7" fmla="*/ 17099 w 154841"/>
                <a:gd name="connsiteY7" fmla="*/ 172879 h 174783"/>
                <a:gd name="connsiteX8" fmla="*/ 149142 w 154841"/>
                <a:gd name="connsiteY8" fmla="*/ 96679 h 174783"/>
                <a:gd name="connsiteX9" fmla="*/ 154841 w 154841"/>
                <a:gd name="connsiteY9" fmla="*/ 87154 h 174783"/>
                <a:gd name="connsiteX10" fmla="*/ 149142 w 154841"/>
                <a:gd name="connsiteY10" fmla="*/ 77629 h 174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4841" h="174783">
                  <a:moveTo>
                    <a:pt x="149142" y="77629"/>
                  </a:moveTo>
                  <a:lnTo>
                    <a:pt x="17099" y="1429"/>
                  </a:lnTo>
                  <a:cubicBezTo>
                    <a:pt x="13299" y="-476"/>
                    <a:pt x="9499" y="-476"/>
                    <a:pt x="5700" y="1429"/>
                  </a:cubicBezTo>
                  <a:cubicBezTo>
                    <a:pt x="1900" y="3334"/>
                    <a:pt x="0" y="7144"/>
                    <a:pt x="0" y="10954"/>
                  </a:cubicBezTo>
                  <a:lnTo>
                    <a:pt x="0" y="163354"/>
                  </a:lnTo>
                  <a:cubicBezTo>
                    <a:pt x="0" y="167164"/>
                    <a:pt x="1900" y="170974"/>
                    <a:pt x="5700" y="172879"/>
                  </a:cubicBezTo>
                  <a:cubicBezTo>
                    <a:pt x="7600" y="173831"/>
                    <a:pt x="9499" y="174784"/>
                    <a:pt x="11399" y="174784"/>
                  </a:cubicBezTo>
                  <a:cubicBezTo>
                    <a:pt x="13299" y="174784"/>
                    <a:pt x="15199" y="173831"/>
                    <a:pt x="17099" y="172879"/>
                  </a:cubicBezTo>
                  <a:lnTo>
                    <a:pt x="149142" y="96679"/>
                  </a:lnTo>
                  <a:cubicBezTo>
                    <a:pt x="152941" y="94774"/>
                    <a:pt x="154841" y="90964"/>
                    <a:pt x="154841" y="87154"/>
                  </a:cubicBezTo>
                  <a:cubicBezTo>
                    <a:pt x="154841" y="83344"/>
                    <a:pt x="152941" y="79534"/>
                    <a:pt x="149142" y="77629"/>
                  </a:cubicBezTo>
                  <a:close/>
                </a:path>
              </a:pathLst>
            </a:custGeom>
            <a:solidFill>
              <a:srgbClr val="00DCAA"/>
            </a:solidFill>
            <a:ln w="9499" cap="flat">
              <a:noFill/>
              <a:prstDash val="solid"/>
              <a:miter/>
            </a:ln>
          </p:spPr>
          <p:txBody>
            <a:bodyPr rtlCol="0" anchor="ctr"/>
            <a:lstStyle/>
            <a:p>
              <a:endParaRPr lang="en-US"/>
            </a:p>
          </p:txBody>
        </p:sp>
      </p:grpSp>
      <p:sp>
        <p:nvSpPr>
          <p:cNvPr id="133" name="CuadroTexto 132">
            <a:extLst>
              <a:ext uri="{FF2B5EF4-FFF2-40B4-BE49-F238E27FC236}">
                <a16:creationId xmlns:a16="http://schemas.microsoft.com/office/drawing/2014/main" id="{7788771E-2673-2C4C-FC5F-8209E03E0AFB}"/>
              </a:ext>
            </a:extLst>
          </p:cNvPr>
          <p:cNvSpPr txBox="1"/>
          <p:nvPr/>
        </p:nvSpPr>
        <p:spPr>
          <a:xfrm>
            <a:off x="5324475" y="4579962"/>
            <a:ext cx="3207525"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*Number of subscribers in each segment. Figures in brackets are y/y variations.</a:t>
            </a:r>
          </a:p>
        </p:txBody>
      </p:sp>
      <p:sp>
        <p:nvSpPr>
          <p:cNvPr id="134" name="Title 1">
            <a:extLst>
              <a:ext uri="{FF2B5EF4-FFF2-40B4-BE49-F238E27FC236}">
                <a16:creationId xmlns:a16="http://schemas.microsoft.com/office/drawing/2014/main" id="{DE3A22A6-3BB7-0A55-7FEE-B5DF09CA1D25}"/>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Consolidation of the</a:t>
            </a:r>
            <a:br>
              <a:rPr lang="en-US" sz="2531" b="0" spc="-70">
                <a:solidFill>
                  <a:schemeClr val="bg2"/>
                </a:solidFill>
                <a:latin typeface="Pulso" pitchFamily="2" charset="0"/>
              </a:rPr>
            </a:br>
            <a:r>
              <a:rPr lang="en-US" sz="2531" b="0" spc="-70">
                <a:solidFill>
                  <a:schemeClr val="bg2"/>
                </a:solidFill>
                <a:latin typeface="Pulso" pitchFamily="2" charset="0"/>
              </a:rPr>
              <a:t>Core Business</a:t>
            </a:r>
          </a:p>
        </p:txBody>
      </p:sp>
      <p:sp>
        <p:nvSpPr>
          <p:cNvPr id="2" name="CuadroTexto 1">
            <a:extLst>
              <a:ext uri="{FF2B5EF4-FFF2-40B4-BE49-F238E27FC236}">
                <a16:creationId xmlns:a16="http://schemas.microsoft.com/office/drawing/2014/main" id="{88EAF59C-1E94-1581-E0AD-55677C6D92A9}"/>
              </a:ext>
            </a:extLst>
          </p:cNvPr>
          <p:cNvSpPr txBox="1"/>
          <p:nvPr/>
        </p:nvSpPr>
        <p:spPr>
          <a:xfrm>
            <a:off x="7511005" y="2431192"/>
            <a:ext cx="897016" cy="123111"/>
          </a:xfrm>
          <a:prstGeom prst="rect">
            <a:avLst/>
          </a:prstGeom>
        </p:spPr>
        <p:txBody>
          <a:bodyPr wrap="square" lIns="0" tIns="0" rIns="0" bIns="0">
            <a:spAutoFit/>
          </a:bodyPr>
          <a:lstStyle>
            <a:defPPr>
              <a:defRPr lang="en-US"/>
            </a:defPPr>
            <a:lvl1pPr>
              <a:defRPr sz="2400" b="1">
                <a:solidFill>
                  <a:srgbClr val="3D00A1"/>
                </a:solidFill>
                <a:latin typeface="Pulso" pitchFamily="2" charset="0"/>
                <a:ea typeface="Roboto" panose="02000000000000000000" pitchFamily="2" charset="0"/>
              </a:defRPr>
            </a:lvl1pPr>
          </a:lstStyle>
          <a:p>
            <a:pPr algn="ctr" defTabSz="435437">
              <a:defRPr/>
            </a:pPr>
            <a:r>
              <a:rPr lang="es-AR" sz="800" b="0">
                <a:solidFill>
                  <a:schemeClr val="accent1"/>
                </a:solidFill>
                <a:latin typeface="Roboto" panose="02000000000000000000" pitchFamily="2" charset="0"/>
              </a:rPr>
              <a:t>Investment Grade</a:t>
            </a:r>
            <a:endParaRPr lang="es-AR" sz="800" b="0">
              <a:solidFill>
                <a:schemeClr val="tx1"/>
              </a:solidFill>
              <a:latin typeface="Roboto" panose="02000000000000000000" pitchFamily="2" charset="0"/>
            </a:endParaRPr>
          </a:p>
        </p:txBody>
      </p:sp>
    </p:spTree>
    <p:extLst>
      <p:ext uri="{BB962C8B-B14F-4D97-AF65-F5344CB8AC3E}">
        <p14:creationId xmlns:p14="http://schemas.microsoft.com/office/powerpoint/2010/main" val="849530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ángulo redondeado 21">
            <a:extLst>
              <a:ext uri="{FF2B5EF4-FFF2-40B4-BE49-F238E27FC236}">
                <a16:creationId xmlns:a16="http://schemas.microsoft.com/office/drawing/2014/main" id="{CBB8FD99-349C-373C-3AF2-85438E956076}"/>
              </a:ext>
            </a:extLst>
          </p:cNvPr>
          <p:cNvSpPr/>
          <p:nvPr/>
        </p:nvSpPr>
        <p:spPr>
          <a:xfrm>
            <a:off x="612000" y="3274151"/>
            <a:ext cx="3837412" cy="872472"/>
          </a:xfrm>
          <a:prstGeom prst="roundRect">
            <a:avLst>
              <a:gd name="adj" fmla="val 3581"/>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266">
              <a:solidFill>
                <a:schemeClr val="bg2">
                  <a:lumMod val="20000"/>
                  <a:lumOff val="80000"/>
                </a:schemeClr>
              </a:solidFill>
              <a:latin typeface="Roboto" panose="02000000000000000000" pitchFamily="2" charset="0"/>
              <a:ea typeface="Roboto" panose="02000000000000000000" pitchFamily="2" charset="0"/>
            </a:endParaRPr>
          </a:p>
        </p:txBody>
      </p:sp>
      <p:sp>
        <p:nvSpPr>
          <p:cNvPr id="22" name="Rectángulo redondeado 21">
            <a:extLst>
              <a:ext uri="{FF2B5EF4-FFF2-40B4-BE49-F238E27FC236}">
                <a16:creationId xmlns:a16="http://schemas.microsoft.com/office/drawing/2014/main" id="{3E34A391-7670-11B4-EC9F-6E57C513F8A8}"/>
              </a:ext>
            </a:extLst>
          </p:cNvPr>
          <p:cNvSpPr/>
          <p:nvPr/>
        </p:nvSpPr>
        <p:spPr>
          <a:xfrm>
            <a:off x="612000" y="2122917"/>
            <a:ext cx="3837413" cy="1085205"/>
          </a:xfrm>
          <a:prstGeom prst="roundRect">
            <a:avLst>
              <a:gd name="adj" fmla="val 4802"/>
            </a:avLst>
          </a:prstGeom>
          <a:solidFill>
            <a:schemeClr val="accent1"/>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266">
              <a:solidFill>
                <a:srgbClr val="F0F0F0"/>
              </a:solidFill>
              <a:latin typeface="Roboto" panose="02000000000000000000" pitchFamily="2" charset="0"/>
              <a:ea typeface="Roboto" panose="02000000000000000000" pitchFamily="2" charset="0"/>
            </a:endParaRPr>
          </a:p>
        </p:txBody>
      </p:sp>
      <p:sp>
        <p:nvSpPr>
          <p:cNvPr id="17" name="Google Shape;589;p65">
            <a:extLst>
              <a:ext uri="{FF2B5EF4-FFF2-40B4-BE49-F238E27FC236}">
                <a16:creationId xmlns:a16="http://schemas.microsoft.com/office/drawing/2014/main" id="{683358EA-AC67-8C62-EFAA-E1884D9812CA}"/>
              </a:ext>
            </a:extLst>
          </p:cNvPr>
          <p:cNvSpPr txBox="1"/>
          <p:nvPr/>
        </p:nvSpPr>
        <p:spPr>
          <a:xfrm>
            <a:off x="850362" y="2705420"/>
            <a:ext cx="521773" cy="123111"/>
          </a:xfrm>
          <a:prstGeom prst="rect">
            <a:avLst/>
          </a:prstGeom>
        </p:spPr>
        <p:txBody>
          <a:bodyPr wrap="squar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defTabSz="642967" fontAlgn="auto">
              <a:lnSpc>
                <a:spcPct val="100000"/>
              </a:lnSpc>
              <a:spcBef>
                <a:spcPts val="0"/>
              </a:spcBef>
              <a:spcAft>
                <a:spcPts val="400"/>
              </a:spcAft>
              <a:buNone/>
              <a:defRPr/>
            </a:pPr>
            <a:r>
              <a:rPr lang="es-ES" sz="800">
                <a:solidFill>
                  <a:srgbClr val="FFFFFF"/>
                </a:solidFill>
                <a:latin typeface="Roboto Medium" panose="02000000000000000000" pitchFamily="2" charset="0"/>
                <a:ea typeface="Roboto Medium" panose="02000000000000000000" pitchFamily="2" charset="0"/>
                <a:cs typeface="Open Sans ExtraBold" panose="020B0606030504020204" pitchFamily="34" charset="0"/>
                <a:sym typeface="Open Sans"/>
              </a:rPr>
              <a:t>Vision</a:t>
            </a:r>
          </a:p>
        </p:txBody>
      </p:sp>
      <p:sp>
        <p:nvSpPr>
          <p:cNvPr id="23" name="Title 1">
            <a:extLst>
              <a:ext uri="{FF2B5EF4-FFF2-40B4-BE49-F238E27FC236}">
                <a16:creationId xmlns:a16="http://schemas.microsoft.com/office/drawing/2014/main" id="{1C461D6D-1505-E8AD-4FFC-BB82C3B619E5}"/>
              </a:ext>
            </a:extLst>
          </p:cNvPr>
          <p:cNvSpPr txBox="1">
            <a:spLocks/>
          </p:cNvSpPr>
          <p:nvPr/>
        </p:nvSpPr>
        <p:spPr>
          <a:xfrm>
            <a:off x="4795670" y="2106922"/>
            <a:ext cx="1898916" cy="215444"/>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defTabSz="642909" fontAlgn="auto">
              <a:lnSpc>
                <a:spcPct val="100000"/>
              </a:lnSpc>
              <a:spcAft>
                <a:spcPts val="0"/>
              </a:spcAft>
              <a:defRPr/>
            </a:pPr>
            <a:r>
              <a:rPr lang="es-ES_tradnl" sz="1400" spc="-35">
                <a:solidFill>
                  <a:schemeClr val="accent1"/>
                </a:solidFill>
                <a:latin typeface="Roboto Medium" panose="02000000000000000000" pitchFamily="2" charset="0"/>
                <a:ea typeface="Roboto Medium" panose="02000000000000000000" pitchFamily="2" charset="0"/>
              </a:rPr>
              <a:t>Our ambition</a:t>
            </a:r>
          </a:p>
        </p:txBody>
      </p:sp>
      <p:sp>
        <p:nvSpPr>
          <p:cNvPr id="68" name="Title 1">
            <a:extLst>
              <a:ext uri="{FF2B5EF4-FFF2-40B4-BE49-F238E27FC236}">
                <a16:creationId xmlns:a16="http://schemas.microsoft.com/office/drawing/2014/main" id="{04CDAB23-2F83-28FE-ACAA-B51625C077DA}"/>
              </a:ext>
            </a:extLst>
          </p:cNvPr>
          <p:cNvSpPr txBox="1">
            <a:spLocks/>
          </p:cNvSpPr>
          <p:nvPr/>
        </p:nvSpPr>
        <p:spPr>
          <a:xfrm>
            <a:off x="6295619" y="2096382"/>
            <a:ext cx="622692" cy="118943"/>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ctr" defTabSz="642909" fontAlgn="auto">
              <a:lnSpc>
                <a:spcPct val="100000"/>
              </a:lnSpc>
              <a:spcAft>
                <a:spcPts val="0"/>
              </a:spcAft>
              <a:defRPr/>
            </a:pPr>
            <a:r>
              <a:rPr lang="es-ES_tradnl" sz="773" spc="-35">
                <a:solidFill>
                  <a:schemeClr val="accent1"/>
                </a:solidFill>
                <a:latin typeface="Roboto" panose="02000000000000000000" pitchFamily="2" charset="0"/>
                <a:ea typeface="Roboto" panose="02000000000000000000" pitchFamily="2" charset="0"/>
              </a:rPr>
              <a:t>Target 2027</a:t>
            </a:r>
          </a:p>
        </p:txBody>
      </p:sp>
      <p:grpSp>
        <p:nvGrpSpPr>
          <p:cNvPr id="95" name="Grupo 94">
            <a:extLst>
              <a:ext uri="{FF2B5EF4-FFF2-40B4-BE49-F238E27FC236}">
                <a16:creationId xmlns:a16="http://schemas.microsoft.com/office/drawing/2014/main" id="{A38ED8EA-55BC-572E-61A0-ACFD70CF00FA}"/>
              </a:ext>
            </a:extLst>
          </p:cNvPr>
          <p:cNvGrpSpPr/>
          <p:nvPr/>
        </p:nvGrpSpPr>
        <p:grpSpPr>
          <a:xfrm>
            <a:off x="4795671" y="4056532"/>
            <a:ext cx="3592950" cy="571508"/>
            <a:chOff x="4795671" y="4056532"/>
            <a:chExt cx="3592950" cy="571508"/>
          </a:xfrm>
        </p:grpSpPr>
        <p:sp>
          <p:nvSpPr>
            <p:cNvPr id="48" name="Redondear rectángulo de esquina del mismo lado 47">
              <a:extLst>
                <a:ext uri="{FF2B5EF4-FFF2-40B4-BE49-F238E27FC236}">
                  <a16:creationId xmlns:a16="http://schemas.microsoft.com/office/drawing/2014/main" id="{58FEFCAE-A61C-DD18-C273-39D958CCE725}"/>
                </a:ext>
              </a:extLst>
            </p:cNvPr>
            <p:cNvSpPr/>
            <p:nvPr/>
          </p:nvSpPr>
          <p:spPr>
            <a:xfrm rot="5400000">
              <a:off x="6306665" y="2546084"/>
              <a:ext cx="571508" cy="3592404"/>
            </a:xfrm>
            <a:prstGeom prst="round2SameRect">
              <a:avLst>
                <a:gd name="adj1" fmla="val 824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984" b="1">
                <a:solidFill>
                  <a:srgbClr val="24272A"/>
                </a:solidFill>
                <a:latin typeface="Roboto" panose="02000000000000000000" pitchFamily="2" charset="0"/>
                <a:ea typeface="Roboto" panose="02000000000000000000" pitchFamily="2" charset="0"/>
              </a:endParaRPr>
            </a:p>
          </p:txBody>
        </p:sp>
        <p:sp>
          <p:nvSpPr>
            <p:cNvPr id="27" name="Title 1">
              <a:extLst>
                <a:ext uri="{FF2B5EF4-FFF2-40B4-BE49-F238E27FC236}">
                  <a16:creationId xmlns:a16="http://schemas.microsoft.com/office/drawing/2014/main" id="{223D8E69-2F91-F069-DF45-7E20ECC86C02}"/>
                </a:ext>
              </a:extLst>
            </p:cNvPr>
            <p:cNvSpPr txBox="1">
              <a:spLocks/>
            </p:cNvSpPr>
            <p:nvPr/>
          </p:nvSpPr>
          <p:spPr>
            <a:xfrm>
              <a:off x="5248253" y="4219176"/>
              <a:ext cx="918426" cy="24622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s-ES_tradnl" sz="800" b="0" spc="-14">
                  <a:solidFill>
                    <a:srgbClr val="24272A">
                      <a:lumMod val="75000"/>
                      <a:lumOff val="25000"/>
                    </a:srgbClr>
                  </a:solidFill>
                  <a:latin typeface="Roboto" panose="02000000000000000000" pitchFamily="2" charset="0"/>
                  <a:ea typeface="Roboto" panose="02000000000000000000" pitchFamily="2" charset="0"/>
                </a:rPr>
                <a:t>Expanding the Business Model</a:t>
              </a:r>
            </a:p>
          </p:txBody>
        </p:sp>
        <p:sp>
          <p:nvSpPr>
            <p:cNvPr id="44" name="Forma libre: forma 33">
              <a:extLst>
                <a:ext uri="{FF2B5EF4-FFF2-40B4-BE49-F238E27FC236}">
                  <a16:creationId xmlns:a16="http://schemas.microsoft.com/office/drawing/2014/main" id="{7779C366-4E60-247D-FE03-F7D9AAFCF3C9}"/>
                </a:ext>
              </a:extLst>
            </p:cNvPr>
            <p:cNvSpPr/>
            <p:nvPr/>
          </p:nvSpPr>
          <p:spPr>
            <a:xfrm>
              <a:off x="6330760" y="4221291"/>
              <a:ext cx="835614" cy="24198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60738" lvl="1" indent="-160738" defTabSz="750109" fontAlgn="auto">
                <a:spcAft>
                  <a:spcPts val="200"/>
                </a:spcAft>
                <a:buClr>
                  <a:schemeClr val="accent1"/>
                </a:buClr>
                <a:buFont typeface="Letra del sistema regular"/>
                <a:buChar char="●"/>
                <a:defRPr/>
              </a:pPr>
              <a:r>
                <a:rPr lang="es-AR" sz="703">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sym typeface="Arial"/>
                </a:rPr>
                <a:t>Pay As a Service
Venta de Leads</a:t>
              </a:r>
            </a:p>
          </p:txBody>
        </p:sp>
        <p:grpSp>
          <p:nvGrpSpPr>
            <p:cNvPr id="80" name="Grupo 79">
              <a:extLst>
                <a:ext uri="{FF2B5EF4-FFF2-40B4-BE49-F238E27FC236}">
                  <a16:creationId xmlns:a16="http://schemas.microsoft.com/office/drawing/2014/main" id="{A00E2D1F-4C10-6075-34D0-C16B94A1581D}"/>
                </a:ext>
              </a:extLst>
            </p:cNvPr>
            <p:cNvGrpSpPr/>
            <p:nvPr/>
          </p:nvGrpSpPr>
          <p:grpSpPr>
            <a:xfrm>
              <a:off x="4795671" y="4169102"/>
              <a:ext cx="346370" cy="346369"/>
              <a:chOff x="5897055" y="5276311"/>
              <a:chExt cx="576002" cy="576000"/>
            </a:xfrm>
          </p:grpSpPr>
          <p:sp>
            <p:nvSpPr>
              <p:cNvPr id="37" name="Oval 24">
                <a:extLst>
                  <a:ext uri="{FF2B5EF4-FFF2-40B4-BE49-F238E27FC236}">
                    <a16:creationId xmlns:a16="http://schemas.microsoft.com/office/drawing/2014/main" id="{A853B6EC-329C-3007-F97D-99AAAE114C65}"/>
                  </a:ext>
                </a:extLst>
              </p:cNvPr>
              <p:cNvSpPr/>
              <p:nvPr/>
            </p:nvSpPr>
            <p:spPr>
              <a:xfrm rot="10800000">
                <a:off x="5958115" y="5337370"/>
                <a:ext cx="453881" cy="453881"/>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n-US" sz="984" b="1">
                  <a:solidFill>
                    <a:srgbClr val="24272A"/>
                  </a:solidFill>
                  <a:latin typeface="Roboto" panose="02000000000000000000" pitchFamily="2" charset="0"/>
                  <a:ea typeface="Roboto" panose="02000000000000000000" pitchFamily="2" charset="0"/>
                </a:endParaRPr>
              </a:p>
            </p:txBody>
          </p:sp>
          <p:sp>
            <p:nvSpPr>
              <p:cNvPr id="38" name="Oval 24">
                <a:extLst>
                  <a:ext uri="{FF2B5EF4-FFF2-40B4-BE49-F238E27FC236}">
                    <a16:creationId xmlns:a16="http://schemas.microsoft.com/office/drawing/2014/main" id="{51BBD1CB-E6E9-A6CE-EC4C-034B019E5E5D}"/>
                  </a:ext>
                </a:extLst>
              </p:cNvPr>
              <p:cNvSpPr/>
              <p:nvPr/>
            </p:nvSpPr>
            <p:spPr>
              <a:xfrm>
                <a:off x="5897055" y="5276311"/>
                <a:ext cx="576002" cy="576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n-US" sz="984" b="1">
                  <a:solidFill>
                    <a:srgbClr val="24272A"/>
                  </a:solidFill>
                  <a:latin typeface="Roboto" panose="02000000000000000000" pitchFamily="2" charset="0"/>
                  <a:ea typeface="Roboto" panose="02000000000000000000" pitchFamily="2" charset="0"/>
                </a:endParaRPr>
              </a:p>
            </p:txBody>
          </p:sp>
          <p:pic>
            <p:nvPicPr>
              <p:cNvPr id="70" name="Gráfico 69">
                <a:extLst>
                  <a:ext uri="{FF2B5EF4-FFF2-40B4-BE49-F238E27FC236}">
                    <a16:creationId xmlns:a16="http://schemas.microsoft.com/office/drawing/2014/main" id="{7AADD5CD-18C6-2299-83EE-A5F3EB1F980F}"/>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9665" y="5466115"/>
                <a:ext cx="259200" cy="230400"/>
              </a:xfrm>
              <a:prstGeom prst="rect">
                <a:avLst/>
              </a:prstGeom>
              <a:effectLst>
                <a:outerShdw blurRad="38100" dist="12700" dir="5400000" algn="t" rotWithShape="0">
                  <a:schemeClr val="accent4">
                    <a:lumMod val="50000"/>
                    <a:alpha val="40000"/>
                  </a:schemeClr>
                </a:outerShdw>
              </a:effectLst>
            </p:spPr>
          </p:pic>
        </p:grpSp>
      </p:grpSp>
      <p:grpSp>
        <p:nvGrpSpPr>
          <p:cNvPr id="93" name="Grupo 92">
            <a:extLst>
              <a:ext uri="{FF2B5EF4-FFF2-40B4-BE49-F238E27FC236}">
                <a16:creationId xmlns:a16="http://schemas.microsoft.com/office/drawing/2014/main" id="{4D935A12-3702-C3AD-086A-057AF1123605}"/>
              </a:ext>
            </a:extLst>
          </p:cNvPr>
          <p:cNvGrpSpPr/>
          <p:nvPr/>
        </p:nvGrpSpPr>
        <p:grpSpPr>
          <a:xfrm>
            <a:off x="4795671" y="2898643"/>
            <a:ext cx="3592953" cy="648607"/>
            <a:chOff x="4795671" y="2898659"/>
            <a:chExt cx="3592953" cy="648607"/>
          </a:xfrm>
        </p:grpSpPr>
        <p:sp>
          <p:nvSpPr>
            <p:cNvPr id="52" name="Redondear rectángulo de esquina del mismo lado 51">
              <a:extLst>
                <a:ext uri="{FF2B5EF4-FFF2-40B4-BE49-F238E27FC236}">
                  <a16:creationId xmlns:a16="http://schemas.microsoft.com/office/drawing/2014/main" id="{F5928EA6-4CE1-4B94-C646-1F660F3FDEF4}"/>
                </a:ext>
              </a:extLst>
            </p:cNvPr>
            <p:cNvSpPr/>
            <p:nvPr/>
          </p:nvSpPr>
          <p:spPr>
            <a:xfrm rot="5400000">
              <a:off x="6268117" y="1426759"/>
              <a:ext cx="648607" cy="3592407"/>
            </a:xfrm>
            <a:prstGeom prst="round2SameRect">
              <a:avLst>
                <a:gd name="adj1" fmla="val 6669"/>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984" b="1">
                <a:solidFill>
                  <a:srgbClr val="24272A"/>
                </a:solidFill>
                <a:latin typeface="Roboto" panose="02000000000000000000" pitchFamily="2" charset="0"/>
                <a:ea typeface="Roboto" panose="02000000000000000000" pitchFamily="2" charset="0"/>
              </a:endParaRPr>
            </a:p>
          </p:txBody>
        </p:sp>
        <p:sp>
          <p:nvSpPr>
            <p:cNvPr id="25" name="Title 1">
              <a:extLst>
                <a:ext uri="{FF2B5EF4-FFF2-40B4-BE49-F238E27FC236}">
                  <a16:creationId xmlns:a16="http://schemas.microsoft.com/office/drawing/2014/main" id="{D09D3CF9-1CD2-4190-437D-FC0C8011B2AB}"/>
                </a:ext>
              </a:extLst>
            </p:cNvPr>
            <p:cNvSpPr txBox="1">
              <a:spLocks/>
            </p:cNvSpPr>
            <p:nvPr/>
          </p:nvSpPr>
          <p:spPr>
            <a:xfrm>
              <a:off x="5248253" y="3038298"/>
              <a:ext cx="989785" cy="36933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800" b="0" spc="-14">
                  <a:solidFill>
                    <a:srgbClr val="24272A">
                      <a:lumMod val="75000"/>
                      <a:lumOff val="25000"/>
                    </a:srgbClr>
                  </a:solidFill>
                  <a:latin typeface="Roboto" panose="02000000000000000000" pitchFamily="2" charset="0"/>
                  <a:ea typeface="Roboto" panose="02000000000000000000" pitchFamily="2" charset="0"/>
                </a:rPr>
                <a:t>Positioning ourselves among the TOP 3 Fintech in Argentina</a:t>
              </a:r>
              <a:endParaRPr lang="es-ES_tradnl" sz="800" b="0" spc="-14">
                <a:solidFill>
                  <a:srgbClr val="24272A">
                    <a:lumMod val="75000"/>
                    <a:lumOff val="25000"/>
                  </a:srgbClr>
                </a:solidFill>
                <a:latin typeface="Roboto" panose="02000000000000000000" pitchFamily="2" charset="0"/>
                <a:ea typeface="Roboto" panose="02000000000000000000" pitchFamily="2" charset="0"/>
              </a:endParaRPr>
            </a:p>
          </p:txBody>
        </p:sp>
        <p:sp>
          <p:nvSpPr>
            <p:cNvPr id="46" name="Forma libre: forma 35">
              <a:extLst>
                <a:ext uri="{FF2B5EF4-FFF2-40B4-BE49-F238E27FC236}">
                  <a16:creationId xmlns:a16="http://schemas.microsoft.com/office/drawing/2014/main" id="{73E0A490-4DF3-A43A-93A9-E3FF7E02480E}"/>
                </a:ext>
              </a:extLst>
            </p:cNvPr>
            <p:cNvSpPr/>
            <p:nvPr/>
          </p:nvSpPr>
          <p:spPr>
            <a:xfrm>
              <a:off x="6330759" y="2968149"/>
              <a:ext cx="1965102" cy="509627"/>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60738" lvl="1" indent="-160738" defTabSz="750109" fontAlgn="auto">
                <a:spcAft>
                  <a:spcPts val="200"/>
                </a:spcAft>
                <a:buClr>
                  <a:schemeClr val="accent1"/>
                </a:buClr>
                <a:buFont typeface="Letra del sistema regular"/>
                <a:buChar char="●"/>
                <a:defRPr/>
              </a:pPr>
              <a:r>
                <a:rPr lang="en-US" sz="703">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sym typeface="Arial"/>
                </a:rPr>
                <a:t>15% of revenue share
40% of the funds invested in virtual wallets.
50 NPS
50% penetration in the Telecom portfolio</a:t>
              </a:r>
              <a:endParaRPr lang="es-AR" sz="844" kern="0">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sym typeface="Arial"/>
              </a:endParaRPr>
            </a:p>
          </p:txBody>
        </p:sp>
        <p:grpSp>
          <p:nvGrpSpPr>
            <p:cNvPr id="78" name="Grupo 77">
              <a:extLst>
                <a:ext uri="{FF2B5EF4-FFF2-40B4-BE49-F238E27FC236}">
                  <a16:creationId xmlns:a16="http://schemas.microsoft.com/office/drawing/2014/main" id="{B400317A-E186-E126-4E6E-1AB310A2324A}"/>
                </a:ext>
              </a:extLst>
            </p:cNvPr>
            <p:cNvGrpSpPr/>
            <p:nvPr/>
          </p:nvGrpSpPr>
          <p:grpSpPr>
            <a:xfrm>
              <a:off x="4795671" y="3049778"/>
              <a:ext cx="346370" cy="346369"/>
              <a:chOff x="5897055" y="3254587"/>
              <a:chExt cx="576002" cy="576000"/>
            </a:xfrm>
          </p:grpSpPr>
          <p:sp>
            <p:nvSpPr>
              <p:cNvPr id="29" name="Oval 24">
                <a:extLst>
                  <a:ext uri="{FF2B5EF4-FFF2-40B4-BE49-F238E27FC236}">
                    <a16:creationId xmlns:a16="http://schemas.microsoft.com/office/drawing/2014/main" id="{D43CE701-5DE0-03A4-BD9F-7117FF291842}"/>
                  </a:ext>
                </a:extLst>
              </p:cNvPr>
              <p:cNvSpPr/>
              <p:nvPr/>
            </p:nvSpPr>
            <p:spPr>
              <a:xfrm rot="10800000">
                <a:off x="5958115" y="3315646"/>
                <a:ext cx="453881" cy="453881"/>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n-US" sz="984" b="1">
                  <a:solidFill>
                    <a:srgbClr val="24272A"/>
                  </a:solidFill>
                  <a:latin typeface="Roboto" panose="02000000000000000000" pitchFamily="2" charset="0"/>
                  <a:ea typeface="Roboto" panose="02000000000000000000" pitchFamily="2" charset="0"/>
                </a:endParaRPr>
              </a:p>
            </p:txBody>
          </p:sp>
          <p:sp>
            <p:nvSpPr>
              <p:cNvPr id="30" name="Oval 24">
                <a:extLst>
                  <a:ext uri="{FF2B5EF4-FFF2-40B4-BE49-F238E27FC236}">
                    <a16:creationId xmlns:a16="http://schemas.microsoft.com/office/drawing/2014/main" id="{B22802EF-A489-3DF7-0670-A81843CD290D}"/>
                  </a:ext>
                </a:extLst>
              </p:cNvPr>
              <p:cNvSpPr/>
              <p:nvPr/>
            </p:nvSpPr>
            <p:spPr>
              <a:xfrm>
                <a:off x="5897055" y="3254587"/>
                <a:ext cx="576002" cy="576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n-US" sz="984" b="1">
                  <a:solidFill>
                    <a:srgbClr val="24272A"/>
                  </a:solidFill>
                  <a:latin typeface="Roboto" panose="02000000000000000000" pitchFamily="2" charset="0"/>
                  <a:ea typeface="Roboto" panose="02000000000000000000" pitchFamily="2" charset="0"/>
                </a:endParaRPr>
              </a:p>
            </p:txBody>
          </p:sp>
          <p:pic>
            <p:nvPicPr>
              <p:cNvPr id="72" name="Gráfico 71">
                <a:extLst>
                  <a:ext uri="{FF2B5EF4-FFF2-40B4-BE49-F238E27FC236}">
                    <a16:creationId xmlns:a16="http://schemas.microsoft.com/office/drawing/2014/main" id="{99968624-299C-F569-916C-5A89CE6CAEB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059665" y="3423537"/>
                <a:ext cx="259200" cy="230400"/>
              </a:xfrm>
              <a:prstGeom prst="rect">
                <a:avLst/>
              </a:prstGeom>
              <a:effectLst>
                <a:outerShdw blurRad="38100" dist="12700" dir="5400000" algn="t" rotWithShape="0">
                  <a:schemeClr val="accent4">
                    <a:lumMod val="50000"/>
                    <a:alpha val="40000"/>
                  </a:schemeClr>
                </a:outerShdw>
              </a:effectLst>
            </p:spPr>
          </p:pic>
        </p:grpSp>
      </p:grpSp>
      <p:grpSp>
        <p:nvGrpSpPr>
          <p:cNvPr id="92" name="Grupo 91">
            <a:extLst>
              <a:ext uri="{FF2B5EF4-FFF2-40B4-BE49-F238E27FC236}">
                <a16:creationId xmlns:a16="http://schemas.microsoft.com/office/drawing/2014/main" id="{BA1310BF-DBC5-E9C8-0FD0-CB0C0290C457}"/>
              </a:ext>
            </a:extLst>
          </p:cNvPr>
          <p:cNvGrpSpPr/>
          <p:nvPr/>
        </p:nvGrpSpPr>
        <p:grpSpPr>
          <a:xfrm>
            <a:off x="4795671" y="2389809"/>
            <a:ext cx="3592956" cy="481497"/>
            <a:chOff x="4795671" y="2416311"/>
            <a:chExt cx="3592956" cy="481497"/>
          </a:xfrm>
        </p:grpSpPr>
        <p:sp>
          <p:nvSpPr>
            <p:cNvPr id="53" name="Redondear rectángulo de esquina del mismo lado 52">
              <a:extLst>
                <a:ext uri="{FF2B5EF4-FFF2-40B4-BE49-F238E27FC236}">
                  <a16:creationId xmlns:a16="http://schemas.microsoft.com/office/drawing/2014/main" id="{9857ECE4-0D1E-8F69-E49D-60FE71CF19AD}"/>
                </a:ext>
              </a:extLst>
            </p:cNvPr>
            <p:cNvSpPr/>
            <p:nvPr/>
          </p:nvSpPr>
          <p:spPr>
            <a:xfrm rot="5400000">
              <a:off x="6351673" y="860855"/>
              <a:ext cx="481497" cy="3592410"/>
            </a:xfrm>
            <a:prstGeom prst="round2SameRect">
              <a:avLst>
                <a:gd name="adj1" fmla="val 11082"/>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984" b="1">
                <a:solidFill>
                  <a:srgbClr val="24272A"/>
                </a:solidFill>
                <a:latin typeface="Roboto" panose="02000000000000000000" pitchFamily="2" charset="0"/>
                <a:ea typeface="Roboto" panose="02000000000000000000" pitchFamily="2" charset="0"/>
              </a:endParaRPr>
            </a:p>
          </p:txBody>
        </p:sp>
        <p:sp>
          <p:nvSpPr>
            <p:cNvPr id="54" name="Title 1">
              <a:extLst>
                <a:ext uri="{FF2B5EF4-FFF2-40B4-BE49-F238E27FC236}">
                  <a16:creationId xmlns:a16="http://schemas.microsoft.com/office/drawing/2014/main" id="{FA762BDF-AF7E-5856-01B4-A683E7CE5916}"/>
                </a:ext>
              </a:extLst>
            </p:cNvPr>
            <p:cNvSpPr txBox="1">
              <a:spLocks/>
            </p:cNvSpPr>
            <p:nvPr/>
          </p:nvSpPr>
          <p:spPr>
            <a:xfrm>
              <a:off x="5248252" y="2472394"/>
              <a:ext cx="1010846" cy="36933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800" b="0" spc="-14">
                  <a:solidFill>
                    <a:srgbClr val="24272A">
                      <a:lumMod val="75000"/>
                      <a:lumOff val="25000"/>
                    </a:srgbClr>
                  </a:solidFill>
                  <a:latin typeface="Roboto" panose="02000000000000000000" pitchFamily="2" charset="0"/>
                  <a:ea typeface="Roboto" panose="02000000000000000000" pitchFamily="2" charset="0"/>
                </a:rPr>
                <a:t>Generating a sustainable and scalable business</a:t>
              </a:r>
              <a:endParaRPr lang="es-ES_tradnl" sz="800" b="0" spc="-14">
                <a:solidFill>
                  <a:srgbClr val="24272A">
                    <a:lumMod val="75000"/>
                    <a:lumOff val="25000"/>
                  </a:srgbClr>
                </a:solidFill>
                <a:latin typeface="Roboto" panose="02000000000000000000" pitchFamily="2" charset="0"/>
                <a:ea typeface="Roboto" panose="02000000000000000000" pitchFamily="2" charset="0"/>
              </a:endParaRPr>
            </a:p>
          </p:txBody>
        </p:sp>
        <p:sp>
          <p:nvSpPr>
            <p:cNvPr id="59" name="Forma libre: forma 36">
              <a:extLst>
                <a:ext uri="{FF2B5EF4-FFF2-40B4-BE49-F238E27FC236}">
                  <a16:creationId xmlns:a16="http://schemas.microsoft.com/office/drawing/2014/main" id="{1290B51E-8398-4513-BFFE-161DDDA61A01}"/>
                </a:ext>
              </a:extLst>
            </p:cNvPr>
            <p:cNvSpPr/>
            <p:nvPr/>
          </p:nvSpPr>
          <p:spPr>
            <a:xfrm>
              <a:off x="6330759" y="2469156"/>
              <a:ext cx="1302354" cy="37580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60738" lvl="1" indent="-160738" defTabSz="750109" fontAlgn="auto">
                <a:spcAft>
                  <a:spcPts val="200"/>
                </a:spcAft>
                <a:buClr>
                  <a:schemeClr val="accent1"/>
                </a:buClr>
                <a:buFont typeface="Letra del sistema regular"/>
                <a:buChar char="●"/>
                <a:defRPr/>
              </a:pPr>
              <a:r>
                <a:rPr lang="en-US" sz="703">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sym typeface="Arial"/>
                </a:rPr>
                <a:t>Positive CMG 2024
Break even 2025
Platform scalability</a:t>
              </a:r>
              <a:endParaRPr lang="es-ES" sz="703">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sym typeface="Arial"/>
              </a:endParaRPr>
            </a:p>
          </p:txBody>
        </p:sp>
        <p:grpSp>
          <p:nvGrpSpPr>
            <p:cNvPr id="77" name="Grupo 76">
              <a:extLst>
                <a:ext uri="{FF2B5EF4-FFF2-40B4-BE49-F238E27FC236}">
                  <a16:creationId xmlns:a16="http://schemas.microsoft.com/office/drawing/2014/main" id="{FDCD09E5-675E-17B4-C0B4-F56A0F8D72A9}"/>
                </a:ext>
              </a:extLst>
            </p:cNvPr>
            <p:cNvGrpSpPr/>
            <p:nvPr/>
          </p:nvGrpSpPr>
          <p:grpSpPr>
            <a:xfrm>
              <a:off x="4795671" y="2483876"/>
              <a:ext cx="346370" cy="346369"/>
              <a:chOff x="5897055" y="2169925"/>
              <a:chExt cx="576002" cy="576000"/>
            </a:xfrm>
          </p:grpSpPr>
          <p:sp>
            <p:nvSpPr>
              <p:cNvPr id="56" name="Oval 24">
                <a:extLst>
                  <a:ext uri="{FF2B5EF4-FFF2-40B4-BE49-F238E27FC236}">
                    <a16:creationId xmlns:a16="http://schemas.microsoft.com/office/drawing/2014/main" id="{6E9D50D7-7E57-E9D0-5A37-2618029C4E99}"/>
                  </a:ext>
                </a:extLst>
              </p:cNvPr>
              <p:cNvSpPr/>
              <p:nvPr/>
            </p:nvSpPr>
            <p:spPr>
              <a:xfrm rot="10800000">
                <a:off x="5958115" y="2230984"/>
                <a:ext cx="453881" cy="453881"/>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n-US" sz="984" b="1">
                  <a:solidFill>
                    <a:srgbClr val="24272A"/>
                  </a:solidFill>
                  <a:latin typeface="Roboto" panose="02000000000000000000" pitchFamily="2" charset="0"/>
                  <a:ea typeface="Roboto" panose="02000000000000000000" pitchFamily="2" charset="0"/>
                </a:endParaRPr>
              </a:p>
            </p:txBody>
          </p:sp>
          <p:sp>
            <p:nvSpPr>
              <p:cNvPr id="57" name="Oval 24">
                <a:extLst>
                  <a:ext uri="{FF2B5EF4-FFF2-40B4-BE49-F238E27FC236}">
                    <a16:creationId xmlns:a16="http://schemas.microsoft.com/office/drawing/2014/main" id="{E53BC989-D081-63A6-5A1B-7F888FA04457}"/>
                  </a:ext>
                </a:extLst>
              </p:cNvPr>
              <p:cNvSpPr/>
              <p:nvPr/>
            </p:nvSpPr>
            <p:spPr>
              <a:xfrm>
                <a:off x="5897055" y="2169925"/>
                <a:ext cx="576002" cy="576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n-US" sz="984" b="1">
                  <a:solidFill>
                    <a:srgbClr val="24272A"/>
                  </a:solidFill>
                  <a:latin typeface="Roboto" panose="02000000000000000000" pitchFamily="2" charset="0"/>
                  <a:ea typeface="Roboto" panose="02000000000000000000" pitchFamily="2" charset="0"/>
                </a:endParaRPr>
              </a:p>
            </p:txBody>
          </p:sp>
          <p:pic>
            <p:nvPicPr>
              <p:cNvPr id="74" name="Gráfico 73">
                <a:extLst>
                  <a:ext uri="{FF2B5EF4-FFF2-40B4-BE49-F238E27FC236}">
                    <a16:creationId xmlns:a16="http://schemas.microsoft.com/office/drawing/2014/main" id="{6CB9B705-F269-7F29-EBC9-F2C6DBAE6E9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75184" y="2342724"/>
                <a:ext cx="230400" cy="230400"/>
              </a:xfrm>
              <a:prstGeom prst="rect">
                <a:avLst/>
              </a:prstGeom>
              <a:effectLst>
                <a:outerShdw blurRad="38100" dist="12700" dir="5400000" algn="t" rotWithShape="0">
                  <a:schemeClr val="accent4">
                    <a:lumMod val="50000"/>
                    <a:alpha val="40000"/>
                  </a:schemeClr>
                </a:outerShdw>
              </a:effectLst>
            </p:spPr>
          </p:pic>
        </p:grpSp>
      </p:grpSp>
      <p:grpSp>
        <p:nvGrpSpPr>
          <p:cNvPr id="94" name="Grupo 93">
            <a:extLst>
              <a:ext uri="{FF2B5EF4-FFF2-40B4-BE49-F238E27FC236}">
                <a16:creationId xmlns:a16="http://schemas.microsoft.com/office/drawing/2014/main" id="{7EB80072-4A67-F381-ADD8-A03EC6EC254F}"/>
              </a:ext>
            </a:extLst>
          </p:cNvPr>
          <p:cNvGrpSpPr/>
          <p:nvPr/>
        </p:nvGrpSpPr>
        <p:grpSpPr>
          <a:xfrm>
            <a:off x="4795671" y="3574587"/>
            <a:ext cx="3592952" cy="454608"/>
            <a:chOff x="4795671" y="3575497"/>
            <a:chExt cx="3592952" cy="454608"/>
          </a:xfrm>
        </p:grpSpPr>
        <p:sp>
          <p:nvSpPr>
            <p:cNvPr id="51" name="Redondear rectángulo de esquina del mismo lado 50">
              <a:extLst>
                <a:ext uri="{FF2B5EF4-FFF2-40B4-BE49-F238E27FC236}">
                  <a16:creationId xmlns:a16="http://schemas.microsoft.com/office/drawing/2014/main" id="{2A6EB1EF-5769-56F5-3DAA-C079C68FD6CE}"/>
                </a:ext>
              </a:extLst>
            </p:cNvPr>
            <p:cNvSpPr/>
            <p:nvPr/>
          </p:nvSpPr>
          <p:spPr>
            <a:xfrm rot="5400000">
              <a:off x="6365116" y="2006598"/>
              <a:ext cx="454608" cy="3592406"/>
            </a:xfrm>
            <a:prstGeom prst="round2SameRect">
              <a:avLst>
                <a:gd name="adj1" fmla="val 1106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984" b="1">
                <a:solidFill>
                  <a:srgbClr val="24272A"/>
                </a:solidFill>
                <a:latin typeface="Roboto" panose="02000000000000000000" pitchFamily="2" charset="0"/>
                <a:ea typeface="Roboto" panose="02000000000000000000" pitchFamily="2" charset="0"/>
              </a:endParaRPr>
            </a:p>
          </p:txBody>
        </p:sp>
        <p:sp>
          <p:nvSpPr>
            <p:cNvPr id="26" name="Title 1">
              <a:extLst>
                <a:ext uri="{FF2B5EF4-FFF2-40B4-BE49-F238E27FC236}">
                  <a16:creationId xmlns:a16="http://schemas.microsoft.com/office/drawing/2014/main" id="{FA061823-5CB7-333B-27C6-34ABD05A3945}"/>
                </a:ext>
              </a:extLst>
            </p:cNvPr>
            <p:cNvSpPr txBox="1">
              <a:spLocks/>
            </p:cNvSpPr>
            <p:nvPr/>
          </p:nvSpPr>
          <p:spPr>
            <a:xfrm>
              <a:off x="5248251" y="3741246"/>
              <a:ext cx="1199816" cy="123111"/>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s-ES_tradnl" sz="800" b="0" spc="-14">
                  <a:solidFill>
                    <a:srgbClr val="24272A">
                      <a:lumMod val="75000"/>
                      <a:lumOff val="25000"/>
                    </a:srgbClr>
                  </a:solidFill>
                  <a:latin typeface="Roboto" panose="02000000000000000000" pitchFamily="2" charset="0"/>
                  <a:ea typeface="Roboto" panose="02000000000000000000" pitchFamily="2" charset="0"/>
                </a:rPr>
                <a:t>Evolving to LatAm</a:t>
              </a:r>
            </a:p>
          </p:txBody>
        </p:sp>
        <p:sp>
          <p:nvSpPr>
            <p:cNvPr id="45" name="Forma libre: forma 34">
              <a:extLst>
                <a:ext uri="{FF2B5EF4-FFF2-40B4-BE49-F238E27FC236}">
                  <a16:creationId xmlns:a16="http://schemas.microsoft.com/office/drawing/2014/main" id="{BCBC3957-F16F-934C-449C-EDD7119A9BCA}"/>
                </a:ext>
              </a:extLst>
            </p:cNvPr>
            <p:cNvSpPr/>
            <p:nvPr/>
          </p:nvSpPr>
          <p:spPr>
            <a:xfrm>
              <a:off x="6349415" y="3681807"/>
              <a:ext cx="773114" cy="24198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60738" lvl="1" indent="-160738" defTabSz="750109" fontAlgn="auto">
                <a:spcAft>
                  <a:spcPts val="200"/>
                </a:spcAft>
                <a:buClr>
                  <a:schemeClr val="accent1"/>
                </a:buClr>
                <a:buFont typeface="Letra del sistema regular"/>
                <a:buChar char="●"/>
                <a:defRPr/>
              </a:pPr>
              <a:r>
                <a:rPr lang="es-AR" sz="703">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sym typeface="Arial"/>
                </a:rPr>
                <a:t>Paraguay
+ 3-4 markets</a:t>
              </a:r>
            </a:p>
          </p:txBody>
        </p:sp>
        <p:grpSp>
          <p:nvGrpSpPr>
            <p:cNvPr id="79" name="Grupo 78">
              <a:extLst>
                <a:ext uri="{FF2B5EF4-FFF2-40B4-BE49-F238E27FC236}">
                  <a16:creationId xmlns:a16="http://schemas.microsoft.com/office/drawing/2014/main" id="{EBC6C621-2546-E2A1-2974-DB0E0CCE5F7E}"/>
                </a:ext>
              </a:extLst>
            </p:cNvPr>
            <p:cNvGrpSpPr/>
            <p:nvPr/>
          </p:nvGrpSpPr>
          <p:grpSpPr>
            <a:xfrm>
              <a:off x="4795671" y="3629617"/>
              <a:ext cx="346370" cy="346369"/>
              <a:chOff x="5897055" y="4342849"/>
              <a:chExt cx="576002" cy="576000"/>
            </a:xfrm>
          </p:grpSpPr>
          <p:sp>
            <p:nvSpPr>
              <p:cNvPr id="33" name="Oval 24">
                <a:extLst>
                  <a:ext uri="{FF2B5EF4-FFF2-40B4-BE49-F238E27FC236}">
                    <a16:creationId xmlns:a16="http://schemas.microsoft.com/office/drawing/2014/main" id="{4C2ED565-7614-2311-089D-E54BC17AE312}"/>
                  </a:ext>
                </a:extLst>
              </p:cNvPr>
              <p:cNvSpPr/>
              <p:nvPr/>
            </p:nvSpPr>
            <p:spPr>
              <a:xfrm rot="10800000">
                <a:off x="5958115" y="4403908"/>
                <a:ext cx="453881" cy="453881"/>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n-US" sz="984" b="1">
                  <a:solidFill>
                    <a:srgbClr val="24272A"/>
                  </a:solidFill>
                  <a:latin typeface="Roboto" panose="02000000000000000000" pitchFamily="2" charset="0"/>
                  <a:ea typeface="Roboto" panose="02000000000000000000" pitchFamily="2" charset="0"/>
                </a:endParaRPr>
              </a:p>
            </p:txBody>
          </p:sp>
          <p:sp>
            <p:nvSpPr>
              <p:cNvPr id="34" name="Oval 24">
                <a:extLst>
                  <a:ext uri="{FF2B5EF4-FFF2-40B4-BE49-F238E27FC236}">
                    <a16:creationId xmlns:a16="http://schemas.microsoft.com/office/drawing/2014/main" id="{3776AB3C-5581-A096-BDF4-820DB79E6F5B}"/>
                  </a:ext>
                </a:extLst>
              </p:cNvPr>
              <p:cNvSpPr/>
              <p:nvPr/>
            </p:nvSpPr>
            <p:spPr>
              <a:xfrm>
                <a:off x="5897055" y="4342849"/>
                <a:ext cx="576002" cy="576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n-US" sz="984" b="1">
                  <a:solidFill>
                    <a:srgbClr val="24272A"/>
                  </a:solidFill>
                  <a:latin typeface="Roboto" panose="02000000000000000000" pitchFamily="2" charset="0"/>
                  <a:ea typeface="Roboto" panose="02000000000000000000" pitchFamily="2" charset="0"/>
                </a:endParaRPr>
              </a:p>
            </p:txBody>
          </p:sp>
          <p:pic>
            <p:nvPicPr>
              <p:cNvPr id="76" name="Gráfico 75">
                <a:extLst>
                  <a:ext uri="{FF2B5EF4-FFF2-40B4-BE49-F238E27FC236}">
                    <a16:creationId xmlns:a16="http://schemas.microsoft.com/office/drawing/2014/main" id="{D9458DA4-44C4-A4A0-99E1-416E42B22D0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03334" y="4467775"/>
                <a:ext cx="379164" cy="379164"/>
              </a:xfrm>
              <a:prstGeom prst="rect">
                <a:avLst/>
              </a:prstGeom>
              <a:effectLst>
                <a:outerShdw blurRad="38100" dist="12700" dir="5400000" algn="t" rotWithShape="0">
                  <a:schemeClr val="accent4">
                    <a:lumMod val="50000"/>
                    <a:alpha val="40000"/>
                  </a:schemeClr>
                </a:outerShdw>
              </a:effectLst>
            </p:spPr>
          </p:pic>
        </p:grpSp>
      </p:grpSp>
      <p:sp>
        <p:nvSpPr>
          <p:cNvPr id="15" name="CuadroTexto 14">
            <a:extLst>
              <a:ext uri="{FF2B5EF4-FFF2-40B4-BE49-F238E27FC236}">
                <a16:creationId xmlns:a16="http://schemas.microsoft.com/office/drawing/2014/main" id="{7FAB5AC2-BF32-E74B-4D22-148E4C9F9657}"/>
              </a:ext>
            </a:extLst>
          </p:cNvPr>
          <p:cNvSpPr txBox="1"/>
          <p:nvPr/>
        </p:nvSpPr>
        <p:spPr>
          <a:xfrm>
            <a:off x="750495" y="3374882"/>
            <a:ext cx="3349729" cy="706347"/>
          </a:xfrm>
          <a:prstGeom prst="rect">
            <a:avLst/>
          </a:prstGeom>
          <a:noFill/>
        </p:spPr>
        <p:txBody>
          <a:bodyPr wrap="square" rtlCol="0">
            <a:spAutoFit/>
          </a:bodyPr>
          <a:lstStyle/>
          <a:p>
            <a:pPr marL="136525" indent="-136525">
              <a:lnSpc>
                <a:spcPct val="90000"/>
              </a:lnSpc>
              <a:spcBef>
                <a:spcPts val="0"/>
              </a:spcBef>
              <a:spcAft>
                <a:spcPts val="286"/>
              </a:spcAft>
              <a:buFont typeface="Arial" panose="020B0604020202020204" pitchFamily="34" charset="0"/>
              <a:buChar char="•"/>
            </a:pPr>
            <a:r>
              <a:rPr lang="es-AR" sz="900">
                <a:solidFill>
                  <a:schemeClr val="accent1"/>
                </a:solidFill>
                <a:latin typeface="Roboto Medium" panose="02000000000000000000" pitchFamily="2" charset="0"/>
                <a:ea typeface="Roboto Medium" panose="02000000000000000000" pitchFamily="2" charset="0"/>
              </a:rPr>
              <a:t>+2.9 million </a:t>
            </a:r>
            <a:r>
              <a:rPr lang="es-AR" sz="900">
                <a:solidFill>
                  <a:schemeClr val="tx1"/>
                </a:solidFill>
                <a:latin typeface="Roboto Light" panose="02000000000000000000" pitchFamily="2" charset="0"/>
                <a:ea typeface="Roboto Light" panose="02000000000000000000" pitchFamily="2" charset="0"/>
              </a:rPr>
              <a:t>onboarded clients (+145% y/y)</a:t>
            </a:r>
          </a:p>
          <a:p>
            <a:pPr marL="136525" indent="-136525" defTabSz="42858">
              <a:lnSpc>
                <a:spcPct val="90000"/>
              </a:lnSpc>
              <a:spcBef>
                <a:spcPts val="0"/>
              </a:spcBef>
              <a:spcAft>
                <a:spcPts val="286"/>
              </a:spcAft>
              <a:buFont typeface="Arial" panose="020B0604020202020204" pitchFamily="34" charset="0"/>
              <a:buChar char="•"/>
            </a:pPr>
            <a:r>
              <a:rPr lang="es-AR" sz="900">
                <a:solidFill>
                  <a:schemeClr val="accent1"/>
                </a:solidFill>
                <a:latin typeface="Roboto Medium" panose="02000000000000000000" pitchFamily="2" charset="0"/>
                <a:ea typeface="Roboto Medium" panose="02000000000000000000" pitchFamily="2" charset="0"/>
              </a:rPr>
              <a:t>+ P$ 311BN </a:t>
            </a:r>
            <a:r>
              <a:rPr lang="es-AR" sz="900">
                <a:solidFill>
                  <a:schemeClr val="tx1">
                    <a:lumMod val="75000"/>
                    <a:lumOff val="25000"/>
                  </a:schemeClr>
                </a:solidFill>
                <a:latin typeface="Roboto Light" panose="02000000000000000000" pitchFamily="2" charset="0"/>
                <a:ea typeface="Roboto Light" panose="02000000000000000000" pitchFamily="2" charset="0"/>
              </a:rPr>
              <a:t>in clients’ remunerated account balance</a:t>
            </a:r>
          </a:p>
          <a:p>
            <a:pPr marL="136525" indent="-136525" defTabSz="42858">
              <a:lnSpc>
                <a:spcPct val="90000"/>
              </a:lnSpc>
              <a:spcBef>
                <a:spcPts val="0"/>
              </a:spcBef>
              <a:spcAft>
                <a:spcPts val="286"/>
              </a:spcAft>
              <a:buFont typeface="Arial" panose="020B0604020202020204" pitchFamily="34" charset="0"/>
              <a:buChar char="•"/>
            </a:pPr>
            <a:r>
              <a:rPr lang="en-US" sz="900">
                <a:solidFill>
                  <a:schemeClr val="accent1"/>
                </a:solidFill>
                <a:latin typeface="Roboto Medium" panose="02000000000000000000" pitchFamily="2" charset="0"/>
                <a:ea typeface="Roboto Medium" panose="02000000000000000000" pitchFamily="2" charset="0"/>
              </a:rPr>
              <a:t>#2 Fintech </a:t>
            </a:r>
            <a:r>
              <a:rPr lang="es-MX" sz="900">
                <a:solidFill>
                  <a:schemeClr val="tx1">
                    <a:lumMod val="75000"/>
                    <a:lumOff val="25000"/>
                  </a:schemeClr>
                </a:solidFill>
                <a:latin typeface="Roboto Light" panose="02000000000000000000" pitchFamily="2" charset="0"/>
                <a:ea typeface="Roboto Light" panose="02000000000000000000" pitchFamily="2" charset="0"/>
              </a:rPr>
              <a:t>in Argentina </a:t>
            </a:r>
            <a:r>
              <a:rPr lang="en-US" sz="900">
                <a:solidFill>
                  <a:schemeClr val="tx1">
                    <a:lumMod val="75000"/>
                    <a:lumOff val="25000"/>
                  </a:schemeClr>
                </a:solidFill>
                <a:latin typeface="Roboto Light" panose="02000000000000000000" pitchFamily="2" charset="0"/>
                <a:ea typeface="Roboto Light" panose="02000000000000000000" pitchFamily="2" charset="0"/>
              </a:rPr>
              <a:t>considering  	remunerated balances</a:t>
            </a:r>
            <a:endParaRPr lang="es-AR" sz="900">
              <a:solidFill>
                <a:schemeClr val="tx1">
                  <a:lumMod val="75000"/>
                  <a:lumOff val="25000"/>
                </a:schemeClr>
              </a:solidFill>
              <a:latin typeface="Roboto Light" panose="02000000000000000000" pitchFamily="2" charset="0"/>
              <a:ea typeface="Roboto Light" panose="02000000000000000000" pitchFamily="2" charset="0"/>
            </a:endParaRPr>
          </a:p>
          <a:p>
            <a:pPr marL="136525" indent="-136525">
              <a:lnSpc>
                <a:spcPct val="90000"/>
              </a:lnSpc>
              <a:spcBef>
                <a:spcPts val="0"/>
              </a:spcBef>
              <a:spcAft>
                <a:spcPts val="286"/>
              </a:spcAft>
              <a:buFont typeface="Arial" panose="020B0604020202020204" pitchFamily="34" charset="0"/>
              <a:buChar char="•"/>
            </a:pPr>
            <a:r>
              <a:rPr lang="es-AR" sz="900">
                <a:solidFill>
                  <a:schemeClr val="accent1"/>
                </a:solidFill>
                <a:latin typeface="Roboto Medium" panose="02000000000000000000" pitchFamily="2" charset="0"/>
                <a:ea typeface="Roboto Medium" panose="02000000000000000000" pitchFamily="2" charset="0"/>
              </a:rPr>
              <a:t>X61 times TPV </a:t>
            </a:r>
            <a:r>
              <a:rPr lang="es-AR" sz="900">
                <a:solidFill>
                  <a:schemeClr val="tx1">
                    <a:lumMod val="75000"/>
                    <a:lumOff val="25000"/>
                  </a:schemeClr>
                </a:solidFill>
                <a:latin typeface="Roboto Light" panose="02000000000000000000" pitchFamily="2" charset="0"/>
                <a:ea typeface="Roboto Light" panose="02000000000000000000" pitchFamily="2" charset="0"/>
              </a:rPr>
              <a:t>and</a:t>
            </a:r>
            <a:r>
              <a:rPr lang="es-AR" sz="900">
                <a:solidFill>
                  <a:schemeClr val="tx1"/>
                </a:solidFill>
                <a:latin typeface="Roboto Light" panose="02000000000000000000" pitchFamily="2" charset="0"/>
                <a:ea typeface="Roboto Light" panose="02000000000000000000" pitchFamily="2" charset="0"/>
              </a:rPr>
              <a:t>  </a:t>
            </a:r>
            <a:r>
              <a:rPr lang="es-AR" sz="900">
                <a:solidFill>
                  <a:schemeClr val="accent1"/>
                </a:solidFill>
                <a:latin typeface="Roboto Medium" panose="02000000000000000000" pitchFamily="2" charset="0"/>
                <a:ea typeface="Roboto Medium" panose="02000000000000000000" pitchFamily="2" charset="0"/>
              </a:rPr>
              <a:t>X21 times TPN </a:t>
            </a:r>
            <a:r>
              <a:rPr lang="es-AR" sz="900">
                <a:solidFill>
                  <a:schemeClr val="tx1">
                    <a:lumMod val="75000"/>
                    <a:lumOff val="25000"/>
                  </a:schemeClr>
                </a:solidFill>
                <a:latin typeface="Roboto Light" panose="02000000000000000000" pitchFamily="2" charset="0"/>
                <a:ea typeface="Roboto Light" panose="02000000000000000000" pitchFamily="2" charset="0"/>
              </a:rPr>
              <a:t>vs. June 2023</a:t>
            </a:r>
            <a:endParaRPr lang="es-AR" sz="900" b="1">
              <a:solidFill>
                <a:schemeClr val="tx1">
                  <a:lumMod val="75000"/>
                  <a:lumOff val="25000"/>
                </a:schemeClr>
              </a:solidFill>
              <a:latin typeface="Roboto" panose="02000000000000000000" pitchFamily="2" charset="0"/>
              <a:ea typeface="Roboto" panose="02000000000000000000" pitchFamily="2" charset="0"/>
            </a:endParaRPr>
          </a:p>
        </p:txBody>
      </p:sp>
      <p:sp>
        <p:nvSpPr>
          <p:cNvPr id="49" name="Gráfico 7">
            <a:extLst>
              <a:ext uri="{FF2B5EF4-FFF2-40B4-BE49-F238E27FC236}">
                <a16:creationId xmlns:a16="http://schemas.microsoft.com/office/drawing/2014/main" id="{1AD9E2E3-3C6A-D180-0709-D4F28F1CB430}"/>
              </a:ext>
            </a:extLst>
          </p:cNvPr>
          <p:cNvSpPr/>
          <p:nvPr/>
        </p:nvSpPr>
        <p:spPr>
          <a:xfrm rot="16200000">
            <a:off x="1202305" y="2757712"/>
            <a:ext cx="80598" cy="45719"/>
          </a:xfrm>
          <a:custGeom>
            <a:avLst/>
            <a:gdLst>
              <a:gd name="connsiteX0" fmla="*/ 14771 w 219527"/>
              <a:gd name="connsiteY0" fmla="*/ 0 h 124528"/>
              <a:gd name="connsiteX1" fmla="*/ 204757 w 219527"/>
              <a:gd name="connsiteY1" fmla="*/ 0 h 124528"/>
              <a:gd name="connsiteX2" fmla="*/ 215168 w 219527"/>
              <a:gd name="connsiteY2" fmla="*/ 25179 h 124528"/>
              <a:gd name="connsiteX3" fmla="*/ 120212 w 219527"/>
              <a:gd name="connsiteY3" fmla="*/ 120209 h 124528"/>
              <a:gd name="connsiteX4" fmla="*/ 99316 w 219527"/>
              <a:gd name="connsiteY4" fmla="*/ 120209 h 124528"/>
              <a:gd name="connsiteX5" fmla="*/ 4360 w 219527"/>
              <a:gd name="connsiteY5" fmla="*/ 25179 h 124528"/>
              <a:gd name="connsiteX6" fmla="*/ 14771 w 219527"/>
              <a:gd name="connsiteY6" fmla="*/ 0 h 1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27" h="124528">
                <a:moveTo>
                  <a:pt x="14771" y="0"/>
                </a:moveTo>
                <a:lnTo>
                  <a:pt x="204757" y="0"/>
                </a:lnTo>
                <a:cubicBezTo>
                  <a:pt x="217900" y="0"/>
                  <a:pt x="224471" y="15875"/>
                  <a:pt x="215168" y="25179"/>
                </a:cubicBezTo>
                <a:lnTo>
                  <a:pt x="120212" y="120209"/>
                </a:lnTo>
                <a:cubicBezTo>
                  <a:pt x="114453" y="125968"/>
                  <a:pt x="105075" y="125968"/>
                  <a:pt x="99316" y="120209"/>
                </a:cubicBezTo>
                <a:lnTo>
                  <a:pt x="4360" y="25179"/>
                </a:lnTo>
                <a:cubicBezTo>
                  <a:pt x="-4944" y="15875"/>
                  <a:pt x="1628" y="0"/>
                  <a:pt x="14771" y="0"/>
                </a:cubicBezTo>
                <a:close/>
              </a:path>
            </a:pathLst>
          </a:custGeom>
          <a:solidFill>
            <a:srgbClr val="FFFFFF"/>
          </a:solidFill>
          <a:ln w="714" cap="flat">
            <a:noFill/>
            <a:prstDash val="solid"/>
            <a:miter/>
          </a:ln>
        </p:spPr>
        <p:txBody>
          <a:bodyPr rtlCol="0" anchor="ctr"/>
          <a:lstStyle/>
          <a:p>
            <a:pPr defTabSz="642918" fontAlgn="auto">
              <a:spcBef>
                <a:spcPts val="0"/>
              </a:spcBef>
              <a:spcAft>
                <a:spcPts val="0"/>
              </a:spcAft>
              <a:defRPr/>
            </a:pPr>
            <a:endParaRPr lang="es-AR" sz="1266">
              <a:solidFill>
                <a:srgbClr val="24272A"/>
              </a:solidFill>
              <a:latin typeface="Roboto" panose="02000000000000000000" pitchFamily="2" charset="0"/>
              <a:ea typeface="Roboto" panose="02000000000000000000" pitchFamily="2" charset="0"/>
            </a:endParaRPr>
          </a:p>
        </p:txBody>
      </p:sp>
      <p:sp>
        <p:nvSpPr>
          <p:cNvPr id="50" name="Google Shape;589;p65">
            <a:extLst>
              <a:ext uri="{FF2B5EF4-FFF2-40B4-BE49-F238E27FC236}">
                <a16:creationId xmlns:a16="http://schemas.microsoft.com/office/drawing/2014/main" id="{CA973280-7956-D32F-57DC-A7879F08E7D6}"/>
              </a:ext>
            </a:extLst>
          </p:cNvPr>
          <p:cNvSpPr txBox="1"/>
          <p:nvPr/>
        </p:nvSpPr>
        <p:spPr>
          <a:xfrm>
            <a:off x="1387130" y="2705421"/>
            <a:ext cx="2871235" cy="369332"/>
          </a:xfrm>
          <a:prstGeom prst="rect">
            <a:avLst/>
          </a:prstGeom>
        </p:spPr>
        <p:txBody>
          <a:bodyPr wrap="squar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defTabSz="642967" fontAlgn="auto">
              <a:lnSpc>
                <a:spcPct val="100000"/>
              </a:lnSpc>
              <a:spcBef>
                <a:spcPts val="0"/>
              </a:spcBef>
              <a:spcAft>
                <a:spcPts val="844"/>
              </a:spcAft>
              <a:buNone/>
              <a:defRPr/>
            </a:pPr>
            <a:r>
              <a:rPr lang="es-ES" sz="800" spc="-14">
                <a:solidFill>
                  <a:srgbClr val="FFFFFF"/>
                </a:solidFill>
                <a:latin typeface="Roboto Light" panose="02000000000000000000" pitchFamily="2" charset="0"/>
                <a:ea typeface="Roboto Light" panose="02000000000000000000" pitchFamily="2" charset="0"/>
                <a:cs typeface="Open Sans Light" panose="020B0306030504020204" pitchFamily="34" charset="0"/>
                <a:sym typeface="Open Sans"/>
              </a:rPr>
              <a:t>To turn </a:t>
            </a:r>
            <a:r>
              <a:rPr lang="es-ES" sz="800" spc="-14">
                <a:solidFill>
                  <a:srgbClr val="FFFFFF"/>
                </a:solidFill>
                <a:latin typeface="Roboto Medium" panose="02000000000000000000" pitchFamily="2" charset="0"/>
                <a:ea typeface="Roboto Medium" panose="02000000000000000000" pitchFamily="2" charset="0"/>
                <a:cs typeface="Open Sans Light" panose="020B0306030504020204" pitchFamily="34" charset="0"/>
                <a:sym typeface="Open Sans"/>
              </a:rPr>
              <a:t>Telecom</a:t>
            </a:r>
            <a:r>
              <a:rPr lang="es-ES" sz="800" spc="-14">
                <a:solidFill>
                  <a:srgbClr val="FFFFFF"/>
                </a:solidFill>
                <a:latin typeface="Roboto Light" panose="02000000000000000000" pitchFamily="2" charset="0"/>
                <a:ea typeface="Roboto Light" panose="02000000000000000000" pitchFamily="2" charset="0"/>
                <a:cs typeface="Open Sans Light" panose="020B0306030504020204" pitchFamily="34" charset="0"/>
                <a:sym typeface="Open Sans"/>
              </a:rPr>
              <a:t> into a </a:t>
            </a:r>
            <a:r>
              <a:rPr lang="en-US" sz="800" spc="-14">
                <a:solidFill>
                  <a:srgbClr val="FFFFFF"/>
                </a:solidFill>
                <a:latin typeface="Roboto Medium" panose="02000000000000000000" pitchFamily="2" charset="0"/>
                <a:ea typeface="Roboto Medium" panose="02000000000000000000" pitchFamily="2" charset="0"/>
                <a:cs typeface="Open Sans Light" panose="020B0306030504020204" pitchFamily="34" charset="0"/>
                <a:sym typeface="Open Sans"/>
              </a:rPr>
              <a:t>relevant player in the LatAm Fintech industry </a:t>
            </a:r>
            <a:r>
              <a:rPr lang="es-ES" sz="800" spc="-14">
                <a:solidFill>
                  <a:srgbClr val="FFFFFF"/>
                </a:solidFill>
                <a:latin typeface="Roboto Light" panose="02000000000000000000" pitchFamily="2" charset="0"/>
                <a:ea typeface="Roboto Light" panose="02000000000000000000" pitchFamily="2" charset="0"/>
                <a:cs typeface="Open Sans Light" panose="020B0306030504020204" pitchFamily="34" charset="0"/>
                <a:sym typeface="Open Sans"/>
              </a:rPr>
              <a:t>through the development of </a:t>
            </a:r>
            <a:r>
              <a:rPr lang="es-ES" sz="800" spc="-14">
                <a:solidFill>
                  <a:srgbClr val="FFFFFF"/>
                </a:solidFill>
                <a:latin typeface="Roboto Medium" panose="02000000000000000000" pitchFamily="2" charset="0"/>
                <a:ea typeface="Roboto Medium" panose="02000000000000000000" pitchFamily="2" charset="0"/>
                <a:cs typeface="Open Sans Light" panose="020B0306030504020204" pitchFamily="34" charset="0"/>
                <a:sym typeface="Open Sans"/>
              </a:rPr>
              <a:t>financial products</a:t>
            </a:r>
            <a:r>
              <a:rPr lang="es-ES" sz="800" spc="-14">
                <a:solidFill>
                  <a:srgbClr val="FFFFFF"/>
                </a:solidFill>
                <a:latin typeface="Roboto Light" panose="02000000000000000000" pitchFamily="2" charset="0"/>
                <a:ea typeface="Roboto Light" panose="02000000000000000000" pitchFamily="2" charset="0"/>
                <a:cs typeface="Open Sans Light" panose="020B0306030504020204" pitchFamily="34" charset="0"/>
                <a:sym typeface="Open Sans"/>
              </a:rPr>
              <a:t>  that generate </a:t>
            </a:r>
            <a:r>
              <a:rPr lang="es-ES" sz="800" spc="-14">
                <a:solidFill>
                  <a:srgbClr val="FFFFFF"/>
                </a:solidFill>
                <a:latin typeface="Roboto Medium" panose="02000000000000000000" pitchFamily="2" charset="0"/>
                <a:ea typeface="Roboto Medium" panose="02000000000000000000" pitchFamily="2" charset="0"/>
                <a:cs typeface="Open Sans Light" panose="020B0306030504020204" pitchFamily="34" charset="0"/>
                <a:sym typeface="Open Sans"/>
              </a:rPr>
              <a:t>monetization in the digital ecosystem</a:t>
            </a:r>
            <a:r>
              <a:rPr lang="es-ES" sz="800" spc="-14">
                <a:solidFill>
                  <a:srgbClr val="FFFFFF"/>
                </a:solidFill>
                <a:latin typeface="Roboto Light" panose="02000000000000000000" pitchFamily="2" charset="0"/>
                <a:ea typeface="Roboto Light" panose="02000000000000000000" pitchFamily="2" charset="0"/>
                <a:cs typeface="Open Sans Light" panose="020B0306030504020204" pitchFamily="34" charset="0"/>
                <a:sym typeface="Open Sans"/>
              </a:rPr>
              <a:t>.</a:t>
            </a:r>
            <a:endParaRPr lang="es-ES" sz="800" spc="-14">
              <a:solidFill>
                <a:srgbClr val="FFFFFF"/>
              </a:solidFill>
              <a:latin typeface="Roboto Medium" panose="02000000000000000000" pitchFamily="2" charset="0"/>
              <a:ea typeface="Roboto Medium" panose="02000000000000000000" pitchFamily="2" charset="0"/>
              <a:cs typeface="Open Sans Light" panose="020B0306030504020204" pitchFamily="34" charset="0"/>
              <a:sym typeface="Open Sans"/>
            </a:endParaRPr>
          </a:p>
        </p:txBody>
      </p:sp>
      <p:grpSp>
        <p:nvGrpSpPr>
          <p:cNvPr id="60" name="Gráfico 57">
            <a:extLst>
              <a:ext uri="{FF2B5EF4-FFF2-40B4-BE49-F238E27FC236}">
                <a16:creationId xmlns:a16="http://schemas.microsoft.com/office/drawing/2014/main" id="{6E581931-B3A7-95DE-22F2-5BD02AC30A9C}"/>
              </a:ext>
            </a:extLst>
          </p:cNvPr>
          <p:cNvGrpSpPr/>
          <p:nvPr/>
        </p:nvGrpSpPr>
        <p:grpSpPr>
          <a:xfrm>
            <a:off x="850362" y="2319364"/>
            <a:ext cx="1642782" cy="215730"/>
            <a:chOff x="848145" y="2045272"/>
            <a:chExt cx="6411829" cy="842003"/>
          </a:xfrm>
          <a:solidFill>
            <a:srgbClr val="FFFFFF"/>
          </a:solidFill>
        </p:grpSpPr>
        <p:sp>
          <p:nvSpPr>
            <p:cNvPr id="61" name="Forma libre 60">
              <a:extLst>
                <a:ext uri="{FF2B5EF4-FFF2-40B4-BE49-F238E27FC236}">
                  <a16:creationId xmlns:a16="http://schemas.microsoft.com/office/drawing/2014/main" id="{A9CD8DBB-47F6-9FC1-228C-7F1DD8AD3120}"/>
                </a:ext>
              </a:extLst>
            </p:cNvPr>
            <p:cNvSpPr/>
            <p:nvPr/>
          </p:nvSpPr>
          <p:spPr>
            <a:xfrm>
              <a:off x="848145" y="2164351"/>
              <a:ext cx="749045" cy="722924"/>
            </a:xfrm>
            <a:custGeom>
              <a:avLst/>
              <a:gdLst>
                <a:gd name="connsiteX0" fmla="*/ 611529 w 749045"/>
                <a:gd name="connsiteY0" fmla="*/ 0 h 722924"/>
                <a:gd name="connsiteX1" fmla="*/ 0 w 749045"/>
                <a:gd name="connsiteY1" fmla="*/ 0 h 722924"/>
                <a:gd name="connsiteX2" fmla="*/ 0 w 749045"/>
                <a:gd name="connsiteY2" fmla="*/ 243536 h 722924"/>
                <a:gd name="connsiteX3" fmla="*/ 0 w 749045"/>
                <a:gd name="connsiteY3" fmla="*/ 243536 h 722924"/>
                <a:gd name="connsiteX4" fmla="*/ 479389 w 749045"/>
                <a:gd name="connsiteY4" fmla="*/ 722925 h 722924"/>
                <a:gd name="connsiteX5" fmla="*/ 479389 w 749045"/>
                <a:gd name="connsiteY5" fmla="*/ 676830 h 722924"/>
                <a:gd name="connsiteX6" fmla="*/ 46095 w 749045"/>
                <a:gd name="connsiteY6" fmla="*/ 243536 h 722924"/>
                <a:gd name="connsiteX7" fmla="*/ 46095 w 749045"/>
                <a:gd name="connsiteY7" fmla="*/ 46095 h 722924"/>
                <a:gd name="connsiteX8" fmla="*/ 611529 w 749045"/>
                <a:gd name="connsiteY8" fmla="*/ 46095 h 722924"/>
                <a:gd name="connsiteX9" fmla="*/ 702950 w 749045"/>
                <a:gd name="connsiteY9" fmla="*/ 128298 h 722924"/>
                <a:gd name="connsiteX10" fmla="*/ 702950 w 749045"/>
                <a:gd name="connsiteY10" fmla="*/ 509351 h 722924"/>
                <a:gd name="connsiteX11" fmla="*/ 478621 w 749045"/>
                <a:gd name="connsiteY11" fmla="*/ 509351 h 722924"/>
                <a:gd name="connsiteX12" fmla="*/ 212806 w 749045"/>
                <a:gd name="connsiteY12" fmla="*/ 243536 h 722924"/>
                <a:gd name="connsiteX13" fmla="*/ 166711 w 749045"/>
                <a:gd name="connsiteY13" fmla="*/ 243536 h 722924"/>
                <a:gd name="connsiteX14" fmla="*/ 478621 w 749045"/>
                <a:gd name="connsiteY14" fmla="*/ 555446 h 722924"/>
                <a:gd name="connsiteX15" fmla="*/ 749046 w 749045"/>
                <a:gd name="connsiteY15" fmla="*/ 555446 h 722924"/>
                <a:gd name="connsiteX16" fmla="*/ 749046 w 749045"/>
                <a:gd name="connsiteY16" fmla="*/ 128298 h 722924"/>
                <a:gd name="connsiteX17" fmla="*/ 611529 w 749045"/>
                <a:gd name="connsiteY17" fmla="*/ 0 h 722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49045" h="722924">
                  <a:moveTo>
                    <a:pt x="611529" y="0"/>
                  </a:moveTo>
                  <a:lnTo>
                    <a:pt x="0" y="0"/>
                  </a:lnTo>
                  <a:lnTo>
                    <a:pt x="0" y="243536"/>
                  </a:lnTo>
                  <a:lnTo>
                    <a:pt x="0" y="243536"/>
                  </a:lnTo>
                  <a:cubicBezTo>
                    <a:pt x="0" y="507814"/>
                    <a:pt x="215111" y="722925"/>
                    <a:pt x="479389" y="722925"/>
                  </a:cubicBezTo>
                  <a:lnTo>
                    <a:pt x="479389" y="676830"/>
                  </a:lnTo>
                  <a:cubicBezTo>
                    <a:pt x="240463" y="676061"/>
                    <a:pt x="46095" y="482462"/>
                    <a:pt x="46095" y="243536"/>
                  </a:cubicBezTo>
                  <a:lnTo>
                    <a:pt x="46095" y="46095"/>
                  </a:lnTo>
                  <a:lnTo>
                    <a:pt x="611529" y="46095"/>
                  </a:lnTo>
                  <a:cubicBezTo>
                    <a:pt x="659160" y="46095"/>
                    <a:pt x="702950" y="85276"/>
                    <a:pt x="702950" y="128298"/>
                  </a:cubicBezTo>
                  <a:lnTo>
                    <a:pt x="702950" y="509351"/>
                  </a:lnTo>
                  <a:lnTo>
                    <a:pt x="478621" y="509351"/>
                  </a:lnTo>
                  <a:cubicBezTo>
                    <a:pt x="331885" y="509351"/>
                    <a:pt x="212806" y="390272"/>
                    <a:pt x="212806" y="243536"/>
                  </a:cubicBezTo>
                  <a:lnTo>
                    <a:pt x="166711" y="243536"/>
                  </a:lnTo>
                  <a:cubicBezTo>
                    <a:pt x="166711" y="415624"/>
                    <a:pt x="306533" y="555446"/>
                    <a:pt x="478621" y="555446"/>
                  </a:cubicBezTo>
                  <a:lnTo>
                    <a:pt x="749046" y="555446"/>
                  </a:lnTo>
                  <a:lnTo>
                    <a:pt x="749046" y="128298"/>
                  </a:lnTo>
                  <a:cubicBezTo>
                    <a:pt x="749046" y="59924"/>
                    <a:pt x="684512" y="0"/>
                    <a:pt x="611529" y="0"/>
                  </a:cubicBezTo>
                  <a:close/>
                </a:path>
              </a:pathLst>
            </a:custGeom>
            <a:solidFill>
              <a:srgbClr val="FFFFFF"/>
            </a:solidFill>
            <a:ln w="7675" cap="flat">
              <a:noFill/>
              <a:prstDash val="solid"/>
              <a:miter/>
            </a:ln>
          </p:spPr>
          <p:txBody>
            <a:bodyPr rtlCol="0" anchor="ctr"/>
            <a:lstStyle/>
            <a:p>
              <a:endParaRPr lang="en-US"/>
            </a:p>
          </p:txBody>
        </p:sp>
        <p:sp>
          <p:nvSpPr>
            <p:cNvPr id="62" name="Forma libre 61">
              <a:extLst>
                <a:ext uri="{FF2B5EF4-FFF2-40B4-BE49-F238E27FC236}">
                  <a16:creationId xmlns:a16="http://schemas.microsoft.com/office/drawing/2014/main" id="{F00AFD7B-165E-71CD-4007-3DAA13D622B2}"/>
                </a:ext>
              </a:extLst>
            </p:cNvPr>
            <p:cNvSpPr/>
            <p:nvPr/>
          </p:nvSpPr>
          <p:spPr>
            <a:xfrm>
              <a:off x="1181567" y="2407886"/>
              <a:ext cx="145199" cy="145199"/>
            </a:xfrm>
            <a:custGeom>
              <a:avLst/>
              <a:gdLst>
                <a:gd name="connsiteX0" fmla="*/ 145200 w 145199"/>
                <a:gd name="connsiteY0" fmla="*/ 99104 h 145199"/>
                <a:gd name="connsiteX1" fmla="*/ 46095 w 145199"/>
                <a:gd name="connsiteY1" fmla="*/ 0 h 145199"/>
                <a:gd name="connsiteX2" fmla="*/ 0 w 145199"/>
                <a:gd name="connsiteY2" fmla="*/ 0 h 145199"/>
                <a:gd name="connsiteX3" fmla="*/ 145200 w 145199"/>
                <a:gd name="connsiteY3" fmla="*/ 145200 h 145199"/>
                <a:gd name="connsiteX4" fmla="*/ 145200 w 145199"/>
                <a:gd name="connsiteY4" fmla="*/ 99104 h 1451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199" h="145199">
                  <a:moveTo>
                    <a:pt x="145200" y="99104"/>
                  </a:moveTo>
                  <a:cubicBezTo>
                    <a:pt x="90654" y="99104"/>
                    <a:pt x="46095" y="54546"/>
                    <a:pt x="46095" y="0"/>
                  </a:cubicBezTo>
                  <a:lnTo>
                    <a:pt x="0" y="0"/>
                  </a:lnTo>
                  <a:cubicBezTo>
                    <a:pt x="0" y="79898"/>
                    <a:pt x="65301" y="145200"/>
                    <a:pt x="145200" y="145200"/>
                  </a:cubicBezTo>
                  <a:lnTo>
                    <a:pt x="145200" y="99104"/>
                  </a:lnTo>
                  <a:close/>
                </a:path>
              </a:pathLst>
            </a:custGeom>
            <a:solidFill>
              <a:srgbClr val="FFFFFF"/>
            </a:solidFill>
            <a:ln w="7675" cap="flat">
              <a:noFill/>
              <a:prstDash val="solid"/>
              <a:miter/>
            </a:ln>
          </p:spPr>
          <p:txBody>
            <a:bodyPr rtlCol="0" anchor="ctr"/>
            <a:lstStyle/>
            <a:p>
              <a:endParaRPr lang="en-US"/>
            </a:p>
          </p:txBody>
        </p:sp>
        <p:sp>
          <p:nvSpPr>
            <p:cNvPr id="63" name="Forma libre 62">
              <a:extLst>
                <a:ext uri="{FF2B5EF4-FFF2-40B4-BE49-F238E27FC236}">
                  <a16:creationId xmlns:a16="http://schemas.microsoft.com/office/drawing/2014/main" id="{83EDC74D-84D2-7BD4-F041-920715014CA8}"/>
                </a:ext>
              </a:extLst>
            </p:cNvPr>
            <p:cNvSpPr/>
            <p:nvPr/>
          </p:nvSpPr>
          <p:spPr>
            <a:xfrm>
              <a:off x="2466084" y="2209678"/>
              <a:ext cx="477084" cy="510118"/>
            </a:xfrm>
            <a:custGeom>
              <a:avLst/>
              <a:gdLst>
                <a:gd name="connsiteX0" fmla="*/ 248145 w 477084"/>
                <a:gd name="connsiteY0" fmla="*/ 0 h 510118"/>
                <a:gd name="connsiteX1" fmla="*/ 71448 w 477084"/>
                <a:gd name="connsiteY1" fmla="*/ 71447 h 510118"/>
                <a:gd name="connsiteX2" fmla="*/ 0 w 477084"/>
                <a:gd name="connsiteY2" fmla="*/ 255059 h 510118"/>
                <a:gd name="connsiteX3" fmla="*/ 62997 w 477084"/>
                <a:gd name="connsiteY3" fmla="*/ 436367 h 510118"/>
                <a:gd name="connsiteX4" fmla="*/ 251987 w 477084"/>
                <a:gd name="connsiteY4" fmla="*/ 510119 h 510118"/>
                <a:gd name="connsiteX5" fmla="*/ 469402 w 477084"/>
                <a:gd name="connsiteY5" fmla="*/ 374907 h 510118"/>
                <a:gd name="connsiteX6" fmla="*/ 471707 w 477084"/>
                <a:gd name="connsiteY6" fmla="*/ 369529 h 510118"/>
                <a:gd name="connsiteX7" fmla="*/ 385663 w 477084"/>
                <a:gd name="connsiteY7" fmla="*/ 330348 h 510118"/>
                <a:gd name="connsiteX8" fmla="*/ 383358 w 477084"/>
                <a:gd name="connsiteY8" fmla="*/ 334958 h 510118"/>
                <a:gd name="connsiteX9" fmla="*/ 250450 w 477084"/>
                <a:gd name="connsiteY9" fmla="*/ 414088 h 510118"/>
                <a:gd name="connsiteX10" fmla="*/ 109860 w 477084"/>
                <a:gd name="connsiteY10" fmla="*/ 295009 h 510118"/>
                <a:gd name="connsiteX11" fmla="*/ 477084 w 477084"/>
                <a:gd name="connsiteY11" fmla="*/ 295009 h 510118"/>
                <a:gd name="connsiteX12" fmla="*/ 477084 w 477084"/>
                <a:gd name="connsiteY12" fmla="*/ 244304 h 510118"/>
                <a:gd name="connsiteX13" fmla="*/ 418697 w 477084"/>
                <a:gd name="connsiteY13" fmla="*/ 69911 h 510118"/>
                <a:gd name="connsiteX14" fmla="*/ 248145 w 477084"/>
                <a:gd name="connsiteY14" fmla="*/ 0 h 510118"/>
                <a:gd name="connsiteX15" fmla="*/ 109860 w 477084"/>
                <a:gd name="connsiteY15" fmla="*/ 212806 h 510118"/>
                <a:gd name="connsiteX16" fmla="*/ 245841 w 477084"/>
                <a:gd name="connsiteY16" fmla="*/ 90654 h 510118"/>
                <a:gd name="connsiteX17" fmla="*/ 334958 w 477084"/>
                <a:gd name="connsiteY17" fmla="*/ 124457 h 510118"/>
                <a:gd name="connsiteX18" fmla="*/ 370298 w 477084"/>
                <a:gd name="connsiteY18" fmla="*/ 212806 h 510118"/>
                <a:gd name="connsiteX19" fmla="*/ 109860 w 477084"/>
                <a:gd name="connsiteY19" fmla="*/ 212806 h 510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477084" h="510118">
                  <a:moveTo>
                    <a:pt x="248145" y="0"/>
                  </a:moveTo>
                  <a:cubicBezTo>
                    <a:pt x="179771" y="0"/>
                    <a:pt x="116774" y="25352"/>
                    <a:pt x="71448" y="71447"/>
                  </a:cubicBezTo>
                  <a:cubicBezTo>
                    <a:pt x="25352" y="118311"/>
                    <a:pt x="0" y="183612"/>
                    <a:pt x="0" y="255059"/>
                  </a:cubicBezTo>
                  <a:cubicBezTo>
                    <a:pt x="0" y="328812"/>
                    <a:pt x="21511" y="391808"/>
                    <a:pt x="62997" y="436367"/>
                  </a:cubicBezTo>
                  <a:cubicBezTo>
                    <a:pt x="106787" y="484767"/>
                    <a:pt x="172089" y="510119"/>
                    <a:pt x="251987" y="510119"/>
                  </a:cubicBezTo>
                  <a:cubicBezTo>
                    <a:pt x="344945" y="510119"/>
                    <a:pt x="430989" y="457110"/>
                    <a:pt x="469402" y="374907"/>
                  </a:cubicBezTo>
                  <a:lnTo>
                    <a:pt x="471707" y="369529"/>
                  </a:lnTo>
                  <a:lnTo>
                    <a:pt x="385663" y="330348"/>
                  </a:lnTo>
                  <a:lnTo>
                    <a:pt x="383358" y="334958"/>
                  </a:lnTo>
                  <a:cubicBezTo>
                    <a:pt x="356469" y="386430"/>
                    <a:pt x="310374" y="414088"/>
                    <a:pt x="250450" y="414088"/>
                  </a:cubicBezTo>
                  <a:cubicBezTo>
                    <a:pt x="150577" y="414088"/>
                    <a:pt x="118311" y="350323"/>
                    <a:pt x="109860" y="295009"/>
                  </a:cubicBezTo>
                  <a:lnTo>
                    <a:pt x="477084" y="295009"/>
                  </a:lnTo>
                  <a:lnTo>
                    <a:pt x="477084" y="244304"/>
                  </a:lnTo>
                  <a:cubicBezTo>
                    <a:pt x="477084" y="173625"/>
                    <a:pt x="457110" y="112933"/>
                    <a:pt x="418697" y="69911"/>
                  </a:cubicBezTo>
                  <a:cubicBezTo>
                    <a:pt x="377980" y="23816"/>
                    <a:pt x="318825" y="0"/>
                    <a:pt x="248145" y="0"/>
                  </a:cubicBezTo>
                  <a:close/>
                  <a:moveTo>
                    <a:pt x="109860" y="212806"/>
                  </a:moveTo>
                  <a:cubicBezTo>
                    <a:pt x="122152" y="135212"/>
                    <a:pt x="171320" y="90654"/>
                    <a:pt x="245841" y="90654"/>
                  </a:cubicBezTo>
                  <a:cubicBezTo>
                    <a:pt x="281949" y="90654"/>
                    <a:pt x="312679" y="102177"/>
                    <a:pt x="334958" y="124457"/>
                  </a:cubicBezTo>
                  <a:cubicBezTo>
                    <a:pt x="356469" y="145968"/>
                    <a:pt x="368761" y="176698"/>
                    <a:pt x="370298" y="212806"/>
                  </a:cubicBezTo>
                  <a:lnTo>
                    <a:pt x="109860" y="212806"/>
                  </a:lnTo>
                  <a:close/>
                </a:path>
              </a:pathLst>
            </a:custGeom>
            <a:solidFill>
              <a:srgbClr val="FFFFFF"/>
            </a:solidFill>
            <a:ln w="7675" cap="flat">
              <a:noFill/>
              <a:prstDash val="solid"/>
              <a:miter/>
            </a:ln>
          </p:spPr>
          <p:txBody>
            <a:bodyPr rtlCol="0" anchor="ctr"/>
            <a:lstStyle/>
            <a:p>
              <a:endParaRPr lang="en-US"/>
            </a:p>
          </p:txBody>
        </p:sp>
        <p:sp>
          <p:nvSpPr>
            <p:cNvPr id="64" name="Forma libre 63">
              <a:extLst>
                <a:ext uri="{FF2B5EF4-FFF2-40B4-BE49-F238E27FC236}">
                  <a16:creationId xmlns:a16="http://schemas.microsoft.com/office/drawing/2014/main" id="{3B3AA991-D363-4C16-2A24-BA94B29E6529}"/>
                </a:ext>
              </a:extLst>
            </p:cNvPr>
            <p:cNvSpPr/>
            <p:nvPr/>
          </p:nvSpPr>
          <p:spPr>
            <a:xfrm>
              <a:off x="1899114" y="2207373"/>
              <a:ext cx="489381" cy="675293"/>
            </a:xfrm>
            <a:custGeom>
              <a:avLst/>
              <a:gdLst>
                <a:gd name="connsiteX0" fmla="*/ 272729 w 489381"/>
                <a:gd name="connsiteY0" fmla="*/ 0 h 675293"/>
                <a:gd name="connsiteX1" fmla="*/ 90654 w 489381"/>
                <a:gd name="connsiteY1" fmla="*/ 118311 h 675293"/>
                <a:gd name="connsiteX2" fmla="*/ 90654 w 489381"/>
                <a:gd name="connsiteY2" fmla="*/ 13060 h 675293"/>
                <a:gd name="connsiteX3" fmla="*/ 0 w 489381"/>
                <a:gd name="connsiteY3" fmla="*/ 13060 h 675293"/>
                <a:gd name="connsiteX4" fmla="*/ 0 w 489381"/>
                <a:gd name="connsiteY4" fmla="*/ 675293 h 675293"/>
                <a:gd name="connsiteX5" fmla="*/ 99104 w 489381"/>
                <a:gd name="connsiteY5" fmla="*/ 675293 h 675293"/>
                <a:gd name="connsiteX6" fmla="*/ 99104 w 489381"/>
                <a:gd name="connsiteY6" fmla="*/ 427916 h 675293"/>
                <a:gd name="connsiteX7" fmla="*/ 263510 w 489381"/>
                <a:gd name="connsiteY7" fmla="*/ 510887 h 675293"/>
                <a:gd name="connsiteX8" fmla="*/ 420234 w 489381"/>
                <a:gd name="connsiteY8" fmla="*/ 439440 h 675293"/>
                <a:gd name="connsiteX9" fmla="*/ 489377 w 489381"/>
                <a:gd name="connsiteY9" fmla="*/ 251987 h 675293"/>
                <a:gd name="connsiteX10" fmla="*/ 272729 w 489381"/>
                <a:gd name="connsiteY10" fmla="*/ 0 h 675293"/>
                <a:gd name="connsiteX11" fmla="*/ 251987 w 489381"/>
                <a:gd name="connsiteY11" fmla="*/ 418697 h 675293"/>
                <a:gd name="connsiteX12" fmla="*/ 109092 w 489381"/>
                <a:gd name="connsiteY12" fmla="*/ 255828 h 675293"/>
                <a:gd name="connsiteX13" fmla="*/ 258133 w 489381"/>
                <a:gd name="connsiteY13" fmla="*/ 92958 h 675293"/>
                <a:gd name="connsiteX14" fmla="*/ 387967 w 489381"/>
                <a:gd name="connsiteY14" fmla="*/ 251987 h 675293"/>
                <a:gd name="connsiteX15" fmla="*/ 251987 w 489381"/>
                <a:gd name="connsiteY15" fmla="*/ 418697 h 675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89381" h="675293">
                  <a:moveTo>
                    <a:pt x="272729" y="0"/>
                  </a:moveTo>
                  <a:cubicBezTo>
                    <a:pt x="183612" y="0"/>
                    <a:pt x="114469" y="45327"/>
                    <a:pt x="90654" y="118311"/>
                  </a:cubicBezTo>
                  <a:lnTo>
                    <a:pt x="90654" y="13060"/>
                  </a:lnTo>
                  <a:lnTo>
                    <a:pt x="0" y="13060"/>
                  </a:lnTo>
                  <a:lnTo>
                    <a:pt x="0" y="675293"/>
                  </a:lnTo>
                  <a:lnTo>
                    <a:pt x="99104" y="675293"/>
                  </a:lnTo>
                  <a:lnTo>
                    <a:pt x="99104" y="427916"/>
                  </a:lnTo>
                  <a:cubicBezTo>
                    <a:pt x="120616" y="469402"/>
                    <a:pt x="179003" y="510887"/>
                    <a:pt x="263510" y="510887"/>
                  </a:cubicBezTo>
                  <a:cubicBezTo>
                    <a:pt x="321129" y="510887"/>
                    <a:pt x="378748" y="484767"/>
                    <a:pt x="420234" y="439440"/>
                  </a:cubicBezTo>
                  <a:cubicBezTo>
                    <a:pt x="464792" y="391040"/>
                    <a:pt x="489377" y="324202"/>
                    <a:pt x="489377" y="251987"/>
                  </a:cubicBezTo>
                  <a:cubicBezTo>
                    <a:pt x="490145" y="108323"/>
                    <a:pt x="397186" y="0"/>
                    <a:pt x="272729" y="0"/>
                  </a:cubicBezTo>
                  <a:close/>
                  <a:moveTo>
                    <a:pt x="251987" y="418697"/>
                  </a:moveTo>
                  <a:cubicBezTo>
                    <a:pt x="166711" y="418697"/>
                    <a:pt x="109092" y="353396"/>
                    <a:pt x="109092" y="255828"/>
                  </a:cubicBezTo>
                  <a:cubicBezTo>
                    <a:pt x="109092" y="158260"/>
                    <a:pt x="169015" y="92958"/>
                    <a:pt x="258133" y="92958"/>
                  </a:cubicBezTo>
                  <a:cubicBezTo>
                    <a:pt x="335726" y="92958"/>
                    <a:pt x="387967" y="156723"/>
                    <a:pt x="387967" y="251987"/>
                  </a:cubicBezTo>
                  <a:cubicBezTo>
                    <a:pt x="387199" y="349554"/>
                    <a:pt x="331885" y="418697"/>
                    <a:pt x="251987" y="418697"/>
                  </a:cubicBezTo>
                  <a:close/>
                </a:path>
              </a:pathLst>
            </a:custGeom>
            <a:solidFill>
              <a:srgbClr val="FFFFFF"/>
            </a:solidFill>
            <a:ln w="7675" cap="flat">
              <a:noFill/>
              <a:prstDash val="solid"/>
              <a:miter/>
            </a:ln>
          </p:spPr>
          <p:txBody>
            <a:bodyPr rtlCol="0" anchor="ctr"/>
            <a:lstStyle/>
            <a:p>
              <a:endParaRPr lang="en-US"/>
            </a:p>
          </p:txBody>
        </p:sp>
        <p:sp>
          <p:nvSpPr>
            <p:cNvPr id="65" name="Forma libre 64">
              <a:extLst>
                <a:ext uri="{FF2B5EF4-FFF2-40B4-BE49-F238E27FC236}">
                  <a16:creationId xmlns:a16="http://schemas.microsoft.com/office/drawing/2014/main" id="{878C0BF8-B69F-075E-D645-92390551AF44}"/>
                </a:ext>
              </a:extLst>
            </p:cNvPr>
            <p:cNvSpPr/>
            <p:nvPr/>
          </p:nvSpPr>
          <p:spPr>
            <a:xfrm>
              <a:off x="3015384" y="2221201"/>
              <a:ext cx="263510" cy="485534"/>
            </a:xfrm>
            <a:custGeom>
              <a:avLst/>
              <a:gdLst>
                <a:gd name="connsiteX0" fmla="*/ 87581 w 263510"/>
                <a:gd name="connsiteY0" fmla="*/ 97568 h 485534"/>
                <a:gd name="connsiteX1" fmla="*/ 87581 w 263510"/>
                <a:gd name="connsiteY1" fmla="*/ 768 h 485534"/>
                <a:gd name="connsiteX2" fmla="*/ 0 w 263510"/>
                <a:gd name="connsiteY2" fmla="*/ 768 h 485534"/>
                <a:gd name="connsiteX3" fmla="*/ 0 w 263510"/>
                <a:gd name="connsiteY3" fmla="*/ 485535 h 485534"/>
                <a:gd name="connsiteX4" fmla="*/ 99105 w 263510"/>
                <a:gd name="connsiteY4" fmla="*/ 485535 h 485534"/>
                <a:gd name="connsiteX5" fmla="*/ 99105 w 263510"/>
                <a:gd name="connsiteY5" fmla="*/ 185917 h 485534"/>
                <a:gd name="connsiteX6" fmla="*/ 183612 w 263510"/>
                <a:gd name="connsiteY6" fmla="*/ 99873 h 485534"/>
                <a:gd name="connsiteX7" fmla="*/ 263511 w 263510"/>
                <a:gd name="connsiteY7" fmla="*/ 99873 h 485534"/>
                <a:gd name="connsiteX8" fmla="*/ 263511 w 263510"/>
                <a:gd name="connsiteY8" fmla="*/ 0 h 485534"/>
                <a:gd name="connsiteX9" fmla="*/ 215111 w 263510"/>
                <a:gd name="connsiteY9" fmla="*/ 0 h 485534"/>
                <a:gd name="connsiteX10" fmla="*/ 87581 w 263510"/>
                <a:gd name="connsiteY10" fmla="*/ 97568 h 485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3510" h="485534">
                  <a:moveTo>
                    <a:pt x="87581" y="97568"/>
                  </a:moveTo>
                  <a:lnTo>
                    <a:pt x="87581" y="768"/>
                  </a:lnTo>
                  <a:lnTo>
                    <a:pt x="0" y="768"/>
                  </a:lnTo>
                  <a:lnTo>
                    <a:pt x="0" y="485535"/>
                  </a:lnTo>
                  <a:lnTo>
                    <a:pt x="99105" y="485535"/>
                  </a:lnTo>
                  <a:lnTo>
                    <a:pt x="99105" y="185917"/>
                  </a:lnTo>
                  <a:cubicBezTo>
                    <a:pt x="99105" y="129066"/>
                    <a:pt x="127530" y="99873"/>
                    <a:pt x="183612" y="99873"/>
                  </a:cubicBezTo>
                  <a:lnTo>
                    <a:pt x="263511" y="99873"/>
                  </a:lnTo>
                  <a:lnTo>
                    <a:pt x="263511" y="0"/>
                  </a:lnTo>
                  <a:lnTo>
                    <a:pt x="215111" y="0"/>
                  </a:lnTo>
                  <a:cubicBezTo>
                    <a:pt x="165942" y="0"/>
                    <a:pt x="112165" y="12292"/>
                    <a:pt x="87581" y="97568"/>
                  </a:cubicBezTo>
                  <a:close/>
                </a:path>
              </a:pathLst>
            </a:custGeom>
            <a:solidFill>
              <a:srgbClr val="FFFFFF"/>
            </a:solidFill>
            <a:ln w="7675" cap="flat">
              <a:noFill/>
              <a:prstDash val="solid"/>
              <a:miter/>
            </a:ln>
          </p:spPr>
          <p:txBody>
            <a:bodyPr rtlCol="0" anchor="ctr"/>
            <a:lstStyle/>
            <a:p>
              <a:endParaRPr lang="en-US"/>
            </a:p>
          </p:txBody>
        </p:sp>
        <p:sp>
          <p:nvSpPr>
            <p:cNvPr id="66" name="Forma libre 65">
              <a:extLst>
                <a:ext uri="{FF2B5EF4-FFF2-40B4-BE49-F238E27FC236}">
                  <a16:creationId xmlns:a16="http://schemas.microsoft.com/office/drawing/2014/main" id="{F48A4EA0-EBE0-7C9A-C85F-12CFAA2B1163}"/>
                </a:ext>
              </a:extLst>
            </p:cNvPr>
            <p:cNvSpPr/>
            <p:nvPr/>
          </p:nvSpPr>
          <p:spPr>
            <a:xfrm>
              <a:off x="3314234" y="2209678"/>
              <a:ext cx="406449" cy="513192"/>
            </a:xfrm>
            <a:custGeom>
              <a:avLst/>
              <a:gdLst>
                <a:gd name="connsiteX0" fmla="*/ 241999 w 406449"/>
                <a:gd name="connsiteY0" fmla="*/ 226634 h 513192"/>
                <a:gd name="connsiteX1" fmla="*/ 126762 w 406449"/>
                <a:gd name="connsiteY1" fmla="*/ 151346 h 513192"/>
                <a:gd name="connsiteX2" fmla="*/ 211269 w 406449"/>
                <a:gd name="connsiteY2" fmla="*/ 86044 h 513192"/>
                <a:gd name="connsiteX3" fmla="*/ 319593 w 406449"/>
                <a:gd name="connsiteY3" fmla="*/ 164406 h 513192"/>
                <a:gd name="connsiteX4" fmla="*/ 400259 w 406449"/>
                <a:gd name="connsiteY4" fmla="*/ 115238 h 513192"/>
                <a:gd name="connsiteX5" fmla="*/ 347250 w 406449"/>
                <a:gd name="connsiteY5" fmla="*/ 44559 h 513192"/>
                <a:gd name="connsiteX6" fmla="*/ 213574 w 406449"/>
                <a:gd name="connsiteY6" fmla="*/ 0 h 513192"/>
                <a:gd name="connsiteX7" fmla="*/ 82971 w 406449"/>
                <a:gd name="connsiteY7" fmla="*/ 41486 h 513192"/>
                <a:gd name="connsiteX8" fmla="*/ 24584 w 406449"/>
                <a:gd name="connsiteY8" fmla="*/ 152882 h 513192"/>
                <a:gd name="connsiteX9" fmla="*/ 198977 w 406449"/>
                <a:gd name="connsiteY9" fmla="*/ 304996 h 513192"/>
                <a:gd name="connsiteX10" fmla="*/ 304996 w 406449"/>
                <a:gd name="connsiteY10" fmla="*/ 372602 h 513192"/>
                <a:gd name="connsiteX11" fmla="*/ 216647 w 406449"/>
                <a:gd name="connsiteY11" fmla="*/ 425611 h 513192"/>
                <a:gd name="connsiteX12" fmla="*/ 92958 w 406449"/>
                <a:gd name="connsiteY12" fmla="*/ 337262 h 513192"/>
                <a:gd name="connsiteX13" fmla="*/ 90654 w 406449"/>
                <a:gd name="connsiteY13" fmla="*/ 331885 h 513192"/>
                <a:gd name="connsiteX14" fmla="*/ 0 w 406449"/>
                <a:gd name="connsiteY14" fmla="*/ 367224 h 513192"/>
                <a:gd name="connsiteX15" fmla="*/ 1536 w 406449"/>
                <a:gd name="connsiteY15" fmla="*/ 372602 h 513192"/>
                <a:gd name="connsiteX16" fmla="*/ 215111 w 406449"/>
                <a:gd name="connsiteY16" fmla="*/ 513192 h 513192"/>
                <a:gd name="connsiteX17" fmla="*/ 406405 w 406449"/>
                <a:gd name="connsiteY17" fmla="*/ 368761 h 513192"/>
                <a:gd name="connsiteX18" fmla="*/ 241999 w 406449"/>
                <a:gd name="connsiteY18" fmla="*/ 226634 h 513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6449" h="513192">
                  <a:moveTo>
                    <a:pt x="241999" y="226634"/>
                  </a:moveTo>
                  <a:cubicBezTo>
                    <a:pt x="179771" y="211269"/>
                    <a:pt x="126762" y="197441"/>
                    <a:pt x="126762" y="151346"/>
                  </a:cubicBezTo>
                  <a:cubicBezTo>
                    <a:pt x="126762" y="111396"/>
                    <a:pt x="159028" y="86044"/>
                    <a:pt x="211269" y="86044"/>
                  </a:cubicBezTo>
                  <a:cubicBezTo>
                    <a:pt x="260437" y="86044"/>
                    <a:pt x="301155" y="115238"/>
                    <a:pt x="319593" y="164406"/>
                  </a:cubicBezTo>
                  <a:lnTo>
                    <a:pt x="400259" y="115238"/>
                  </a:lnTo>
                  <a:cubicBezTo>
                    <a:pt x="387967" y="87581"/>
                    <a:pt x="370297" y="62997"/>
                    <a:pt x="347250" y="44559"/>
                  </a:cubicBezTo>
                  <a:cubicBezTo>
                    <a:pt x="311142" y="14597"/>
                    <a:pt x="266583" y="0"/>
                    <a:pt x="213574" y="0"/>
                  </a:cubicBezTo>
                  <a:cubicBezTo>
                    <a:pt x="164406" y="0"/>
                    <a:pt x="117542" y="14597"/>
                    <a:pt x="82971" y="41486"/>
                  </a:cubicBezTo>
                  <a:cubicBezTo>
                    <a:pt x="45327" y="69911"/>
                    <a:pt x="24584" y="109092"/>
                    <a:pt x="24584" y="152882"/>
                  </a:cubicBezTo>
                  <a:cubicBezTo>
                    <a:pt x="24584" y="261206"/>
                    <a:pt x="121384" y="285021"/>
                    <a:pt x="198977" y="304996"/>
                  </a:cubicBezTo>
                  <a:cubicBezTo>
                    <a:pt x="256596" y="319593"/>
                    <a:pt x="306532" y="331885"/>
                    <a:pt x="304996" y="372602"/>
                  </a:cubicBezTo>
                  <a:cubicBezTo>
                    <a:pt x="304228" y="404869"/>
                    <a:pt x="269656" y="425611"/>
                    <a:pt x="216647" y="425611"/>
                  </a:cubicBezTo>
                  <a:cubicBezTo>
                    <a:pt x="156723" y="425611"/>
                    <a:pt x="112165" y="394113"/>
                    <a:pt x="92958" y="337262"/>
                  </a:cubicBezTo>
                  <a:lnTo>
                    <a:pt x="90654" y="331885"/>
                  </a:lnTo>
                  <a:lnTo>
                    <a:pt x="0" y="367224"/>
                  </a:lnTo>
                  <a:lnTo>
                    <a:pt x="1536" y="372602"/>
                  </a:lnTo>
                  <a:cubicBezTo>
                    <a:pt x="31498" y="461719"/>
                    <a:pt x="109092" y="513192"/>
                    <a:pt x="215111" y="513192"/>
                  </a:cubicBezTo>
                  <a:cubicBezTo>
                    <a:pt x="328812" y="513192"/>
                    <a:pt x="405637" y="454805"/>
                    <a:pt x="406405" y="368761"/>
                  </a:cubicBezTo>
                  <a:cubicBezTo>
                    <a:pt x="408710" y="268120"/>
                    <a:pt x="320361" y="245840"/>
                    <a:pt x="241999" y="226634"/>
                  </a:cubicBezTo>
                  <a:close/>
                </a:path>
              </a:pathLst>
            </a:custGeom>
            <a:solidFill>
              <a:srgbClr val="FFFFFF"/>
            </a:solidFill>
            <a:ln w="7675" cap="flat">
              <a:noFill/>
              <a:prstDash val="solid"/>
              <a:miter/>
            </a:ln>
          </p:spPr>
          <p:txBody>
            <a:bodyPr rtlCol="0" anchor="ctr"/>
            <a:lstStyle/>
            <a:p>
              <a:endParaRPr lang="en-US"/>
            </a:p>
          </p:txBody>
        </p:sp>
        <p:sp>
          <p:nvSpPr>
            <p:cNvPr id="67" name="Forma libre 66">
              <a:extLst>
                <a:ext uri="{FF2B5EF4-FFF2-40B4-BE49-F238E27FC236}">
                  <a16:creationId xmlns:a16="http://schemas.microsoft.com/office/drawing/2014/main" id="{7580888F-768A-E5E4-7A74-A1E243D27E91}"/>
                </a:ext>
              </a:extLst>
            </p:cNvPr>
            <p:cNvSpPr/>
            <p:nvPr/>
          </p:nvSpPr>
          <p:spPr>
            <a:xfrm>
              <a:off x="4359825" y="2207373"/>
              <a:ext cx="430221" cy="499363"/>
            </a:xfrm>
            <a:custGeom>
              <a:avLst/>
              <a:gdLst>
                <a:gd name="connsiteX0" fmla="*/ 253523 w 430221"/>
                <a:gd name="connsiteY0" fmla="*/ 0 h 499363"/>
                <a:gd name="connsiteX1" fmla="*/ 90654 w 430221"/>
                <a:gd name="connsiteY1" fmla="*/ 117543 h 499363"/>
                <a:gd name="connsiteX2" fmla="*/ 90654 w 430221"/>
                <a:gd name="connsiteY2" fmla="*/ 14597 h 499363"/>
                <a:gd name="connsiteX3" fmla="*/ 0 w 430221"/>
                <a:gd name="connsiteY3" fmla="*/ 14597 h 499363"/>
                <a:gd name="connsiteX4" fmla="*/ 0 w 430221"/>
                <a:gd name="connsiteY4" fmla="*/ 499363 h 499363"/>
                <a:gd name="connsiteX5" fmla="*/ 99105 w 430221"/>
                <a:gd name="connsiteY5" fmla="*/ 499363 h 499363"/>
                <a:gd name="connsiteX6" fmla="*/ 99105 w 430221"/>
                <a:gd name="connsiteY6" fmla="*/ 261974 h 499363"/>
                <a:gd name="connsiteX7" fmla="*/ 230476 w 430221"/>
                <a:gd name="connsiteY7" fmla="*/ 96031 h 499363"/>
                <a:gd name="connsiteX8" fmla="*/ 331117 w 430221"/>
                <a:gd name="connsiteY8" fmla="*/ 212037 h 499363"/>
                <a:gd name="connsiteX9" fmla="*/ 331117 w 430221"/>
                <a:gd name="connsiteY9" fmla="*/ 499363 h 499363"/>
                <a:gd name="connsiteX10" fmla="*/ 430221 w 430221"/>
                <a:gd name="connsiteY10" fmla="*/ 499363 h 499363"/>
                <a:gd name="connsiteX11" fmla="*/ 430221 w 430221"/>
                <a:gd name="connsiteY11" fmla="*/ 213574 h 499363"/>
                <a:gd name="connsiteX12" fmla="*/ 253523 w 430221"/>
                <a:gd name="connsiteY12" fmla="*/ 0 h 49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30221" h="499363">
                  <a:moveTo>
                    <a:pt x="253523" y="0"/>
                  </a:moveTo>
                  <a:cubicBezTo>
                    <a:pt x="180539" y="0"/>
                    <a:pt x="116006" y="46863"/>
                    <a:pt x="90654" y="117543"/>
                  </a:cubicBezTo>
                  <a:lnTo>
                    <a:pt x="90654" y="14597"/>
                  </a:lnTo>
                  <a:lnTo>
                    <a:pt x="0" y="14597"/>
                  </a:lnTo>
                  <a:lnTo>
                    <a:pt x="0" y="499363"/>
                  </a:lnTo>
                  <a:lnTo>
                    <a:pt x="99105" y="499363"/>
                  </a:lnTo>
                  <a:lnTo>
                    <a:pt x="99105" y="261974"/>
                  </a:lnTo>
                  <a:cubicBezTo>
                    <a:pt x="99105" y="158260"/>
                    <a:pt x="148273" y="96031"/>
                    <a:pt x="230476" y="96031"/>
                  </a:cubicBezTo>
                  <a:cubicBezTo>
                    <a:pt x="292704" y="96031"/>
                    <a:pt x="331117" y="140590"/>
                    <a:pt x="331117" y="212037"/>
                  </a:cubicBezTo>
                  <a:lnTo>
                    <a:pt x="331117" y="499363"/>
                  </a:lnTo>
                  <a:lnTo>
                    <a:pt x="430221" y="499363"/>
                  </a:lnTo>
                  <a:lnTo>
                    <a:pt x="430221" y="213574"/>
                  </a:lnTo>
                  <a:cubicBezTo>
                    <a:pt x="429453" y="79898"/>
                    <a:pt x="364152" y="0"/>
                    <a:pt x="253523" y="0"/>
                  </a:cubicBezTo>
                  <a:close/>
                </a:path>
              </a:pathLst>
            </a:custGeom>
            <a:solidFill>
              <a:srgbClr val="FFFFFF"/>
            </a:solidFill>
            <a:ln w="7675" cap="flat">
              <a:noFill/>
              <a:prstDash val="solid"/>
              <a:miter/>
            </a:ln>
          </p:spPr>
          <p:txBody>
            <a:bodyPr rtlCol="0" anchor="ctr"/>
            <a:lstStyle/>
            <a:p>
              <a:endParaRPr lang="en-US"/>
            </a:p>
          </p:txBody>
        </p:sp>
        <p:sp>
          <p:nvSpPr>
            <p:cNvPr id="69" name="Forma libre 68">
              <a:extLst>
                <a:ext uri="{FF2B5EF4-FFF2-40B4-BE49-F238E27FC236}">
                  <a16:creationId xmlns:a16="http://schemas.microsoft.com/office/drawing/2014/main" id="{677D0C46-8BA9-81D2-C1EB-109D7871E3BC}"/>
                </a:ext>
              </a:extLst>
            </p:cNvPr>
            <p:cNvSpPr/>
            <p:nvPr/>
          </p:nvSpPr>
          <p:spPr>
            <a:xfrm>
              <a:off x="4870712" y="2208909"/>
              <a:ext cx="459414" cy="510119"/>
            </a:xfrm>
            <a:custGeom>
              <a:avLst/>
              <a:gdLst>
                <a:gd name="connsiteX0" fmla="*/ 406405 w 459414"/>
                <a:gd name="connsiteY0" fmla="*/ 394881 h 510119"/>
                <a:gd name="connsiteX1" fmla="*/ 406405 w 459414"/>
                <a:gd name="connsiteY1" fmla="*/ 182844 h 510119"/>
                <a:gd name="connsiteX2" fmla="*/ 216647 w 459414"/>
                <a:gd name="connsiteY2" fmla="*/ 0 h 510119"/>
                <a:gd name="connsiteX3" fmla="*/ 2305 w 459414"/>
                <a:gd name="connsiteY3" fmla="*/ 129835 h 510119"/>
                <a:gd name="connsiteX4" fmla="*/ 86812 w 459414"/>
                <a:gd name="connsiteY4" fmla="*/ 165174 h 510119"/>
                <a:gd name="connsiteX5" fmla="*/ 212806 w 459414"/>
                <a:gd name="connsiteY5" fmla="*/ 88349 h 510119"/>
                <a:gd name="connsiteX6" fmla="*/ 307301 w 459414"/>
                <a:gd name="connsiteY6" fmla="*/ 178234 h 510119"/>
                <a:gd name="connsiteX7" fmla="*/ 307301 w 459414"/>
                <a:gd name="connsiteY7" fmla="*/ 219720 h 510119"/>
                <a:gd name="connsiteX8" fmla="*/ 198977 w 459414"/>
                <a:gd name="connsiteY8" fmla="*/ 219720 h 510119"/>
                <a:gd name="connsiteX9" fmla="*/ 62997 w 459414"/>
                <a:gd name="connsiteY9" fmla="*/ 256596 h 510119"/>
                <a:gd name="connsiteX10" fmla="*/ 0 w 459414"/>
                <a:gd name="connsiteY10" fmla="*/ 368761 h 510119"/>
                <a:gd name="connsiteX11" fmla="*/ 152882 w 459414"/>
                <a:gd name="connsiteY11" fmla="*/ 510119 h 510119"/>
                <a:gd name="connsiteX12" fmla="*/ 313447 w 459414"/>
                <a:gd name="connsiteY12" fmla="*/ 397954 h 510119"/>
                <a:gd name="connsiteX13" fmla="*/ 313447 w 459414"/>
                <a:gd name="connsiteY13" fmla="*/ 409478 h 510119"/>
                <a:gd name="connsiteX14" fmla="*/ 391040 w 459414"/>
                <a:gd name="connsiteY14" fmla="*/ 499363 h 510119"/>
                <a:gd name="connsiteX15" fmla="*/ 459415 w 459414"/>
                <a:gd name="connsiteY15" fmla="*/ 499363 h 510119"/>
                <a:gd name="connsiteX16" fmla="*/ 459415 w 459414"/>
                <a:gd name="connsiteY16" fmla="*/ 412551 h 510119"/>
                <a:gd name="connsiteX17" fmla="*/ 417161 w 459414"/>
                <a:gd name="connsiteY17" fmla="*/ 412551 h 510119"/>
                <a:gd name="connsiteX18" fmla="*/ 406405 w 459414"/>
                <a:gd name="connsiteY18" fmla="*/ 394881 h 510119"/>
                <a:gd name="connsiteX19" fmla="*/ 169784 w 459414"/>
                <a:gd name="connsiteY19" fmla="*/ 422538 h 510119"/>
                <a:gd name="connsiteX20" fmla="*/ 99105 w 459414"/>
                <a:gd name="connsiteY20" fmla="*/ 361847 h 510119"/>
                <a:gd name="connsiteX21" fmla="*/ 116006 w 459414"/>
                <a:gd name="connsiteY21" fmla="*/ 320361 h 510119"/>
                <a:gd name="connsiteX22" fmla="*/ 212806 w 459414"/>
                <a:gd name="connsiteY22" fmla="*/ 291167 h 510119"/>
                <a:gd name="connsiteX23" fmla="*/ 216647 w 459414"/>
                <a:gd name="connsiteY23" fmla="*/ 291167 h 510119"/>
                <a:gd name="connsiteX24" fmla="*/ 307301 w 459414"/>
                <a:gd name="connsiteY24" fmla="*/ 291167 h 510119"/>
                <a:gd name="connsiteX25" fmla="*/ 169784 w 459414"/>
                <a:gd name="connsiteY25" fmla="*/ 422538 h 5101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59414" h="510119">
                  <a:moveTo>
                    <a:pt x="406405" y="394881"/>
                  </a:moveTo>
                  <a:lnTo>
                    <a:pt x="406405" y="182844"/>
                  </a:lnTo>
                  <a:cubicBezTo>
                    <a:pt x="406405" y="71447"/>
                    <a:pt x="331885" y="0"/>
                    <a:pt x="216647" y="0"/>
                  </a:cubicBezTo>
                  <a:cubicBezTo>
                    <a:pt x="123689" y="0"/>
                    <a:pt x="48400" y="46095"/>
                    <a:pt x="2305" y="129835"/>
                  </a:cubicBezTo>
                  <a:lnTo>
                    <a:pt x="86812" y="165174"/>
                  </a:lnTo>
                  <a:cubicBezTo>
                    <a:pt x="120616" y="114469"/>
                    <a:pt x="163638" y="88349"/>
                    <a:pt x="212806" y="88349"/>
                  </a:cubicBezTo>
                  <a:cubicBezTo>
                    <a:pt x="271961" y="88349"/>
                    <a:pt x="307301" y="122152"/>
                    <a:pt x="307301" y="178234"/>
                  </a:cubicBezTo>
                  <a:lnTo>
                    <a:pt x="307301" y="219720"/>
                  </a:lnTo>
                  <a:lnTo>
                    <a:pt x="198977" y="219720"/>
                  </a:lnTo>
                  <a:cubicBezTo>
                    <a:pt x="147504" y="219720"/>
                    <a:pt x="99105" y="232780"/>
                    <a:pt x="62997" y="256596"/>
                  </a:cubicBezTo>
                  <a:cubicBezTo>
                    <a:pt x="21511" y="284253"/>
                    <a:pt x="0" y="322666"/>
                    <a:pt x="0" y="368761"/>
                  </a:cubicBezTo>
                  <a:cubicBezTo>
                    <a:pt x="0" y="453268"/>
                    <a:pt x="61460" y="510119"/>
                    <a:pt x="152882" y="510119"/>
                  </a:cubicBezTo>
                  <a:cubicBezTo>
                    <a:pt x="225866" y="510119"/>
                    <a:pt x="287326" y="467097"/>
                    <a:pt x="313447" y="397954"/>
                  </a:cubicBezTo>
                  <a:lnTo>
                    <a:pt x="313447" y="409478"/>
                  </a:lnTo>
                  <a:cubicBezTo>
                    <a:pt x="313447" y="468633"/>
                    <a:pt x="340335" y="499363"/>
                    <a:pt x="391040" y="499363"/>
                  </a:cubicBezTo>
                  <a:lnTo>
                    <a:pt x="459415" y="499363"/>
                  </a:lnTo>
                  <a:lnTo>
                    <a:pt x="459415" y="412551"/>
                  </a:lnTo>
                  <a:lnTo>
                    <a:pt x="417161" y="412551"/>
                  </a:lnTo>
                  <a:cubicBezTo>
                    <a:pt x="409478" y="411783"/>
                    <a:pt x="406405" y="411783"/>
                    <a:pt x="406405" y="394881"/>
                  </a:cubicBezTo>
                  <a:close/>
                  <a:moveTo>
                    <a:pt x="169784" y="422538"/>
                  </a:moveTo>
                  <a:cubicBezTo>
                    <a:pt x="126762" y="422538"/>
                    <a:pt x="99105" y="399491"/>
                    <a:pt x="99105" y="361847"/>
                  </a:cubicBezTo>
                  <a:cubicBezTo>
                    <a:pt x="99105" y="345713"/>
                    <a:pt x="105251" y="331116"/>
                    <a:pt x="116006" y="320361"/>
                  </a:cubicBezTo>
                  <a:cubicBezTo>
                    <a:pt x="135213" y="301923"/>
                    <a:pt x="169784" y="291167"/>
                    <a:pt x="212806" y="291167"/>
                  </a:cubicBezTo>
                  <a:cubicBezTo>
                    <a:pt x="214342" y="291167"/>
                    <a:pt x="215111" y="291167"/>
                    <a:pt x="216647" y="291167"/>
                  </a:cubicBezTo>
                  <a:lnTo>
                    <a:pt x="307301" y="291167"/>
                  </a:lnTo>
                  <a:cubicBezTo>
                    <a:pt x="304228" y="360310"/>
                    <a:pt x="239695" y="422538"/>
                    <a:pt x="169784" y="422538"/>
                  </a:cubicBezTo>
                  <a:close/>
                </a:path>
              </a:pathLst>
            </a:custGeom>
            <a:solidFill>
              <a:srgbClr val="FFFFFF"/>
            </a:solidFill>
            <a:ln w="7675" cap="flat">
              <a:noFill/>
              <a:prstDash val="solid"/>
              <a:miter/>
            </a:ln>
          </p:spPr>
          <p:txBody>
            <a:bodyPr rtlCol="0" anchor="ctr"/>
            <a:lstStyle/>
            <a:p>
              <a:endParaRPr lang="en-US"/>
            </a:p>
          </p:txBody>
        </p:sp>
        <p:sp>
          <p:nvSpPr>
            <p:cNvPr id="71" name="Forma libre 70">
              <a:extLst>
                <a:ext uri="{FF2B5EF4-FFF2-40B4-BE49-F238E27FC236}">
                  <a16:creationId xmlns:a16="http://schemas.microsoft.com/office/drawing/2014/main" id="{AD7CE821-4866-984C-014D-B74FCCE60827}"/>
                </a:ext>
              </a:extLst>
            </p:cNvPr>
            <p:cNvSpPr/>
            <p:nvPr/>
          </p:nvSpPr>
          <p:spPr>
            <a:xfrm>
              <a:off x="5390819" y="2045272"/>
              <a:ext cx="195904" cy="662232"/>
            </a:xfrm>
            <a:custGeom>
              <a:avLst/>
              <a:gdLst>
                <a:gd name="connsiteX0" fmla="*/ 99873 w 195904"/>
                <a:gd name="connsiteY0" fmla="*/ 550836 h 662232"/>
                <a:gd name="connsiteX1" fmla="*/ 99105 w 195904"/>
                <a:gd name="connsiteY1" fmla="*/ 0 h 662232"/>
                <a:gd name="connsiteX2" fmla="*/ 0 w 195904"/>
                <a:gd name="connsiteY2" fmla="*/ 0 h 662232"/>
                <a:gd name="connsiteX3" fmla="*/ 768 w 195904"/>
                <a:gd name="connsiteY3" fmla="*/ 525484 h 662232"/>
                <a:gd name="connsiteX4" fmla="*/ 26121 w 195904"/>
                <a:gd name="connsiteY4" fmla="*/ 626125 h 662232"/>
                <a:gd name="connsiteX5" fmla="*/ 124457 w 195904"/>
                <a:gd name="connsiteY5" fmla="*/ 662233 h 662232"/>
                <a:gd name="connsiteX6" fmla="*/ 195904 w 195904"/>
                <a:gd name="connsiteY6" fmla="*/ 662233 h 662232"/>
                <a:gd name="connsiteX7" fmla="*/ 195904 w 195904"/>
                <a:gd name="connsiteY7" fmla="*/ 567738 h 662232"/>
                <a:gd name="connsiteX8" fmla="*/ 111397 w 195904"/>
                <a:gd name="connsiteY8" fmla="*/ 567738 h 662232"/>
                <a:gd name="connsiteX9" fmla="*/ 99873 w 195904"/>
                <a:gd name="connsiteY9" fmla="*/ 550836 h 6622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5904" h="662232">
                  <a:moveTo>
                    <a:pt x="99873" y="550836"/>
                  </a:moveTo>
                  <a:lnTo>
                    <a:pt x="99105" y="0"/>
                  </a:lnTo>
                  <a:lnTo>
                    <a:pt x="0" y="0"/>
                  </a:lnTo>
                  <a:lnTo>
                    <a:pt x="768" y="525484"/>
                  </a:lnTo>
                  <a:cubicBezTo>
                    <a:pt x="768" y="572347"/>
                    <a:pt x="8451" y="603846"/>
                    <a:pt x="26121" y="626125"/>
                  </a:cubicBezTo>
                  <a:cubicBezTo>
                    <a:pt x="45327" y="650709"/>
                    <a:pt x="77593" y="662233"/>
                    <a:pt x="124457" y="662233"/>
                  </a:cubicBezTo>
                  <a:lnTo>
                    <a:pt x="195904" y="662233"/>
                  </a:lnTo>
                  <a:lnTo>
                    <a:pt x="195904" y="567738"/>
                  </a:lnTo>
                  <a:lnTo>
                    <a:pt x="111397" y="567738"/>
                  </a:lnTo>
                  <a:cubicBezTo>
                    <a:pt x="101409" y="566970"/>
                    <a:pt x="99873" y="566970"/>
                    <a:pt x="99873" y="550836"/>
                  </a:cubicBezTo>
                  <a:close/>
                </a:path>
              </a:pathLst>
            </a:custGeom>
            <a:solidFill>
              <a:srgbClr val="FFFFFF"/>
            </a:solidFill>
            <a:ln w="7675" cap="flat">
              <a:noFill/>
              <a:prstDash val="solid"/>
              <a:miter/>
            </a:ln>
          </p:spPr>
          <p:txBody>
            <a:bodyPr rtlCol="0" anchor="ctr"/>
            <a:lstStyle/>
            <a:p>
              <a:endParaRPr lang="en-US"/>
            </a:p>
          </p:txBody>
        </p:sp>
        <p:sp>
          <p:nvSpPr>
            <p:cNvPr id="73" name="Forma libre 72">
              <a:extLst>
                <a:ext uri="{FF2B5EF4-FFF2-40B4-BE49-F238E27FC236}">
                  <a16:creationId xmlns:a16="http://schemas.microsoft.com/office/drawing/2014/main" id="{4AC2FCC1-082E-B09A-2C43-253378D07EEE}"/>
                </a:ext>
              </a:extLst>
            </p:cNvPr>
            <p:cNvSpPr/>
            <p:nvPr/>
          </p:nvSpPr>
          <p:spPr>
            <a:xfrm>
              <a:off x="3775185" y="2208909"/>
              <a:ext cx="511655" cy="511655"/>
            </a:xfrm>
            <a:custGeom>
              <a:avLst/>
              <a:gdLst>
                <a:gd name="connsiteX0" fmla="*/ 255828 w 511655"/>
                <a:gd name="connsiteY0" fmla="*/ 0 h 511655"/>
                <a:gd name="connsiteX1" fmla="*/ 0 w 511655"/>
                <a:gd name="connsiteY1" fmla="*/ 255828 h 511655"/>
                <a:gd name="connsiteX2" fmla="*/ 255828 w 511655"/>
                <a:gd name="connsiteY2" fmla="*/ 511656 h 511655"/>
                <a:gd name="connsiteX3" fmla="*/ 511656 w 511655"/>
                <a:gd name="connsiteY3" fmla="*/ 255828 h 511655"/>
                <a:gd name="connsiteX4" fmla="*/ 255828 w 511655"/>
                <a:gd name="connsiteY4" fmla="*/ 0 h 511655"/>
                <a:gd name="connsiteX5" fmla="*/ 255828 w 511655"/>
                <a:gd name="connsiteY5" fmla="*/ 416392 h 511655"/>
                <a:gd name="connsiteX6" fmla="*/ 95263 w 511655"/>
                <a:gd name="connsiteY6" fmla="*/ 255828 h 511655"/>
                <a:gd name="connsiteX7" fmla="*/ 255828 w 511655"/>
                <a:gd name="connsiteY7" fmla="*/ 95263 h 511655"/>
                <a:gd name="connsiteX8" fmla="*/ 416392 w 511655"/>
                <a:gd name="connsiteY8" fmla="*/ 255828 h 511655"/>
                <a:gd name="connsiteX9" fmla="*/ 255828 w 511655"/>
                <a:gd name="connsiteY9" fmla="*/ 416392 h 511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1655" h="511655">
                  <a:moveTo>
                    <a:pt x="255828" y="0"/>
                  </a:moveTo>
                  <a:cubicBezTo>
                    <a:pt x="114469" y="0"/>
                    <a:pt x="0" y="115238"/>
                    <a:pt x="0" y="255828"/>
                  </a:cubicBezTo>
                  <a:cubicBezTo>
                    <a:pt x="0" y="397186"/>
                    <a:pt x="115238" y="511656"/>
                    <a:pt x="255828" y="511656"/>
                  </a:cubicBezTo>
                  <a:cubicBezTo>
                    <a:pt x="396418" y="511656"/>
                    <a:pt x="511656" y="396418"/>
                    <a:pt x="511656" y="255828"/>
                  </a:cubicBezTo>
                  <a:cubicBezTo>
                    <a:pt x="511656" y="114469"/>
                    <a:pt x="397186" y="0"/>
                    <a:pt x="255828" y="0"/>
                  </a:cubicBezTo>
                  <a:close/>
                  <a:moveTo>
                    <a:pt x="255828" y="416392"/>
                  </a:moveTo>
                  <a:cubicBezTo>
                    <a:pt x="167479" y="416392"/>
                    <a:pt x="95263" y="344177"/>
                    <a:pt x="95263" y="255828"/>
                  </a:cubicBezTo>
                  <a:cubicBezTo>
                    <a:pt x="95263" y="167479"/>
                    <a:pt x="167479" y="95263"/>
                    <a:pt x="255828" y="95263"/>
                  </a:cubicBezTo>
                  <a:cubicBezTo>
                    <a:pt x="344177" y="95263"/>
                    <a:pt x="416392" y="167479"/>
                    <a:pt x="416392" y="255828"/>
                  </a:cubicBezTo>
                  <a:cubicBezTo>
                    <a:pt x="416392" y="344177"/>
                    <a:pt x="344177" y="416392"/>
                    <a:pt x="255828" y="416392"/>
                  </a:cubicBezTo>
                  <a:close/>
                </a:path>
              </a:pathLst>
            </a:custGeom>
            <a:solidFill>
              <a:srgbClr val="FFFFFF"/>
            </a:solidFill>
            <a:ln w="7675" cap="flat">
              <a:noFill/>
              <a:prstDash val="solid"/>
              <a:miter/>
            </a:ln>
          </p:spPr>
          <p:txBody>
            <a:bodyPr rtlCol="0" anchor="ctr"/>
            <a:lstStyle/>
            <a:p>
              <a:endParaRPr lang="en-US"/>
            </a:p>
          </p:txBody>
        </p:sp>
        <p:sp>
          <p:nvSpPr>
            <p:cNvPr id="75" name="Forma libre 74">
              <a:extLst>
                <a:ext uri="{FF2B5EF4-FFF2-40B4-BE49-F238E27FC236}">
                  <a16:creationId xmlns:a16="http://schemas.microsoft.com/office/drawing/2014/main" id="{C0744D75-BD2D-9B02-B109-C4949C7F2477}"/>
                </a:ext>
              </a:extLst>
            </p:cNvPr>
            <p:cNvSpPr/>
            <p:nvPr/>
          </p:nvSpPr>
          <p:spPr>
            <a:xfrm>
              <a:off x="5839478" y="2201995"/>
              <a:ext cx="440981" cy="685280"/>
            </a:xfrm>
            <a:custGeom>
              <a:avLst/>
              <a:gdLst>
                <a:gd name="connsiteX0" fmla="*/ 225866 w 440981"/>
                <a:gd name="connsiteY0" fmla="*/ 0 h 685280"/>
                <a:gd name="connsiteX1" fmla="*/ 49168 w 440981"/>
                <a:gd name="connsiteY1" fmla="*/ 121384 h 685280"/>
                <a:gd name="connsiteX2" fmla="*/ 45327 w 440981"/>
                <a:gd name="connsiteY2" fmla="*/ 121384 h 685280"/>
                <a:gd name="connsiteX3" fmla="*/ 45327 w 440981"/>
                <a:gd name="connsiteY3" fmla="*/ 13828 h 685280"/>
                <a:gd name="connsiteX4" fmla="*/ 0 w 440981"/>
                <a:gd name="connsiteY4" fmla="*/ 13828 h 685280"/>
                <a:gd name="connsiteX5" fmla="*/ 0 w 440981"/>
                <a:gd name="connsiteY5" fmla="*/ 685280 h 685280"/>
                <a:gd name="connsiteX6" fmla="*/ 45327 w 440981"/>
                <a:gd name="connsiteY6" fmla="*/ 685280 h 685280"/>
                <a:gd name="connsiteX7" fmla="*/ 45327 w 440981"/>
                <a:gd name="connsiteY7" fmla="*/ 392577 h 685280"/>
                <a:gd name="connsiteX8" fmla="*/ 49936 w 440981"/>
                <a:gd name="connsiteY8" fmla="*/ 392577 h 685280"/>
                <a:gd name="connsiteX9" fmla="*/ 222793 w 440981"/>
                <a:gd name="connsiteY9" fmla="*/ 516265 h 685280"/>
                <a:gd name="connsiteX10" fmla="*/ 440976 w 440981"/>
                <a:gd name="connsiteY10" fmla="*/ 259669 h 685280"/>
                <a:gd name="connsiteX11" fmla="*/ 225866 w 440981"/>
                <a:gd name="connsiteY11" fmla="*/ 0 h 685280"/>
                <a:gd name="connsiteX12" fmla="*/ 221256 w 440981"/>
                <a:gd name="connsiteY12" fmla="*/ 470170 h 685280"/>
                <a:gd name="connsiteX13" fmla="*/ 49168 w 440981"/>
                <a:gd name="connsiteY13" fmla="*/ 259669 h 685280"/>
                <a:gd name="connsiteX14" fmla="*/ 224329 w 440981"/>
                <a:gd name="connsiteY14" fmla="*/ 45327 h 685280"/>
                <a:gd name="connsiteX15" fmla="*/ 390272 w 440981"/>
                <a:gd name="connsiteY15" fmla="*/ 259669 h 685280"/>
                <a:gd name="connsiteX16" fmla="*/ 221256 w 440981"/>
                <a:gd name="connsiteY16" fmla="*/ 470170 h 685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0981" h="685280">
                  <a:moveTo>
                    <a:pt x="225866" y="0"/>
                  </a:moveTo>
                  <a:cubicBezTo>
                    <a:pt x="129834" y="0"/>
                    <a:pt x="74520" y="58387"/>
                    <a:pt x="49168" y="121384"/>
                  </a:cubicBezTo>
                  <a:lnTo>
                    <a:pt x="45327" y="121384"/>
                  </a:lnTo>
                  <a:lnTo>
                    <a:pt x="45327" y="13828"/>
                  </a:lnTo>
                  <a:lnTo>
                    <a:pt x="0" y="13828"/>
                  </a:lnTo>
                  <a:lnTo>
                    <a:pt x="0" y="685280"/>
                  </a:lnTo>
                  <a:lnTo>
                    <a:pt x="45327" y="685280"/>
                  </a:lnTo>
                  <a:lnTo>
                    <a:pt x="45327" y="392577"/>
                  </a:lnTo>
                  <a:lnTo>
                    <a:pt x="49936" y="392577"/>
                  </a:lnTo>
                  <a:cubicBezTo>
                    <a:pt x="72984" y="457110"/>
                    <a:pt x="129066" y="516265"/>
                    <a:pt x="222793" y="516265"/>
                  </a:cubicBezTo>
                  <a:cubicBezTo>
                    <a:pt x="346481" y="516265"/>
                    <a:pt x="440976" y="416392"/>
                    <a:pt x="440976" y="259669"/>
                  </a:cubicBezTo>
                  <a:cubicBezTo>
                    <a:pt x="441745" y="106787"/>
                    <a:pt x="352627" y="0"/>
                    <a:pt x="225866" y="0"/>
                  </a:cubicBezTo>
                  <a:close/>
                  <a:moveTo>
                    <a:pt x="221256" y="470170"/>
                  </a:moveTo>
                  <a:cubicBezTo>
                    <a:pt x="106787" y="470170"/>
                    <a:pt x="49168" y="370297"/>
                    <a:pt x="49168" y="259669"/>
                  </a:cubicBezTo>
                  <a:cubicBezTo>
                    <a:pt x="49168" y="145199"/>
                    <a:pt x="111397" y="45327"/>
                    <a:pt x="224329" y="45327"/>
                  </a:cubicBezTo>
                  <a:cubicBezTo>
                    <a:pt x="325739" y="45327"/>
                    <a:pt x="390272" y="131371"/>
                    <a:pt x="390272" y="259669"/>
                  </a:cubicBezTo>
                  <a:cubicBezTo>
                    <a:pt x="391808" y="394881"/>
                    <a:pt x="320361" y="470170"/>
                    <a:pt x="221256" y="470170"/>
                  </a:cubicBezTo>
                  <a:close/>
                </a:path>
              </a:pathLst>
            </a:custGeom>
            <a:solidFill>
              <a:srgbClr val="FFFFFF"/>
            </a:solidFill>
            <a:ln w="7675" cap="flat">
              <a:noFill/>
              <a:prstDash val="solid"/>
              <a:miter/>
            </a:ln>
          </p:spPr>
          <p:txBody>
            <a:bodyPr rtlCol="0" anchor="ctr"/>
            <a:lstStyle/>
            <a:p>
              <a:endParaRPr lang="en-US"/>
            </a:p>
          </p:txBody>
        </p:sp>
        <p:sp>
          <p:nvSpPr>
            <p:cNvPr id="81" name="Forma libre 80">
              <a:extLst>
                <a:ext uri="{FF2B5EF4-FFF2-40B4-BE49-F238E27FC236}">
                  <a16:creationId xmlns:a16="http://schemas.microsoft.com/office/drawing/2014/main" id="{2B364B33-C9A0-F180-8AA5-05660830EEE7}"/>
                </a:ext>
              </a:extLst>
            </p:cNvPr>
            <p:cNvSpPr/>
            <p:nvPr/>
          </p:nvSpPr>
          <p:spPr>
            <a:xfrm>
              <a:off x="6353438" y="2202763"/>
              <a:ext cx="439440" cy="513191"/>
            </a:xfrm>
            <a:custGeom>
              <a:avLst/>
              <a:gdLst>
                <a:gd name="connsiteX0" fmla="*/ 384894 w 439440"/>
                <a:gd name="connsiteY0" fmla="*/ 440976 h 513191"/>
                <a:gd name="connsiteX1" fmla="*/ 384894 w 439440"/>
                <a:gd name="connsiteY1" fmla="*/ 169015 h 513191"/>
                <a:gd name="connsiteX2" fmla="*/ 212806 w 439440"/>
                <a:gd name="connsiteY2" fmla="*/ 0 h 513191"/>
                <a:gd name="connsiteX3" fmla="*/ 769 w 439440"/>
                <a:gd name="connsiteY3" fmla="*/ 146736 h 513191"/>
                <a:gd name="connsiteX4" fmla="*/ 44559 w 439440"/>
                <a:gd name="connsiteY4" fmla="*/ 167479 h 513191"/>
                <a:gd name="connsiteX5" fmla="*/ 210501 w 439440"/>
                <a:gd name="connsiteY5" fmla="*/ 46863 h 513191"/>
                <a:gd name="connsiteX6" fmla="*/ 334958 w 439440"/>
                <a:gd name="connsiteY6" fmla="*/ 168247 h 513191"/>
                <a:gd name="connsiteX7" fmla="*/ 334958 w 439440"/>
                <a:gd name="connsiteY7" fmla="*/ 231244 h 513191"/>
                <a:gd name="connsiteX8" fmla="*/ 210501 w 439440"/>
                <a:gd name="connsiteY8" fmla="*/ 231244 h 513191"/>
                <a:gd name="connsiteX9" fmla="*/ 0 w 439440"/>
                <a:gd name="connsiteY9" fmla="*/ 376443 h 513191"/>
                <a:gd name="connsiteX10" fmla="*/ 152882 w 439440"/>
                <a:gd name="connsiteY10" fmla="*/ 513192 h 513191"/>
                <a:gd name="connsiteX11" fmla="*/ 330348 w 439440"/>
                <a:gd name="connsiteY11" fmla="*/ 385662 h 513191"/>
                <a:gd name="connsiteX12" fmla="*/ 338031 w 439440"/>
                <a:gd name="connsiteY12" fmla="*/ 385662 h 513191"/>
                <a:gd name="connsiteX13" fmla="*/ 337263 w 439440"/>
                <a:gd name="connsiteY13" fmla="*/ 434062 h 513191"/>
                <a:gd name="connsiteX14" fmla="*/ 391040 w 439440"/>
                <a:gd name="connsiteY14" fmla="*/ 502437 h 513191"/>
                <a:gd name="connsiteX15" fmla="*/ 439440 w 439440"/>
                <a:gd name="connsiteY15" fmla="*/ 502437 h 513191"/>
                <a:gd name="connsiteX16" fmla="*/ 439440 w 439440"/>
                <a:gd name="connsiteY16" fmla="*/ 457110 h 513191"/>
                <a:gd name="connsiteX17" fmla="*/ 395650 w 439440"/>
                <a:gd name="connsiteY17" fmla="*/ 457110 h 513191"/>
                <a:gd name="connsiteX18" fmla="*/ 384894 w 439440"/>
                <a:gd name="connsiteY18" fmla="*/ 440976 h 513191"/>
                <a:gd name="connsiteX19" fmla="*/ 160565 w 439440"/>
                <a:gd name="connsiteY19" fmla="*/ 465560 h 513191"/>
                <a:gd name="connsiteX20" fmla="*/ 50705 w 439440"/>
                <a:gd name="connsiteY20" fmla="*/ 375675 h 513191"/>
                <a:gd name="connsiteX21" fmla="*/ 212038 w 439440"/>
                <a:gd name="connsiteY21" fmla="*/ 271193 h 513191"/>
                <a:gd name="connsiteX22" fmla="*/ 335726 w 439440"/>
                <a:gd name="connsiteY22" fmla="*/ 271193 h 513191"/>
                <a:gd name="connsiteX23" fmla="*/ 160565 w 439440"/>
                <a:gd name="connsiteY23" fmla="*/ 465560 h 5131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39440" h="513191">
                  <a:moveTo>
                    <a:pt x="384894" y="440976"/>
                  </a:moveTo>
                  <a:lnTo>
                    <a:pt x="384894" y="169015"/>
                  </a:lnTo>
                  <a:cubicBezTo>
                    <a:pt x="384894" y="76057"/>
                    <a:pt x="326507" y="0"/>
                    <a:pt x="212806" y="0"/>
                  </a:cubicBezTo>
                  <a:cubicBezTo>
                    <a:pt x="120616" y="0"/>
                    <a:pt x="37645" y="54546"/>
                    <a:pt x="769" y="146736"/>
                  </a:cubicBezTo>
                  <a:lnTo>
                    <a:pt x="44559" y="167479"/>
                  </a:lnTo>
                  <a:cubicBezTo>
                    <a:pt x="75289" y="86044"/>
                    <a:pt x="145968" y="46863"/>
                    <a:pt x="210501" y="46863"/>
                  </a:cubicBezTo>
                  <a:cubicBezTo>
                    <a:pt x="289631" y="46863"/>
                    <a:pt x="334958" y="96031"/>
                    <a:pt x="334958" y="168247"/>
                  </a:cubicBezTo>
                  <a:lnTo>
                    <a:pt x="334958" y="231244"/>
                  </a:lnTo>
                  <a:lnTo>
                    <a:pt x="210501" y="231244"/>
                  </a:lnTo>
                  <a:cubicBezTo>
                    <a:pt x="86812" y="231244"/>
                    <a:pt x="0" y="285790"/>
                    <a:pt x="0" y="376443"/>
                  </a:cubicBezTo>
                  <a:cubicBezTo>
                    <a:pt x="0" y="467097"/>
                    <a:pt x="68375" y="513192"/>
                    <a:pt x="152882" y="513192"/>
                  </a:cubicBezTo>
                  <a:cubicBezTo>
                    <a:pt x="236621" y="513192"/>
                    <a:pt x="299618" y="459414"/>
                    <a:pt x="330348" y="385662"/>
                  </a:cubicBezTo>
                  <a:lnTo>
                    <a:pt x="338031" y="385662"/>
                  </a:lnTo>
                  <a:lnTo>
                    <a:pt x="337263" y="434062"/>
                  </a:lnTo>
                  <a:cubicBezTo>
                    <a:pt x="337263" y="477852"/>
                    <a:pt x="351091" y="502437"/>
                    <a:pt x="391040" y="502437"/>
                  </a:cubicBezTo>
                  <a:lnTo>
                    <a:pt x="439440" y="502437"/>
                  </a:lnTo>
                  <a:lnTo>
                    <a:pt x="439440" y="457110"/>
                  </a:lnTo>
                  <a:lnTo>
                    <a:pt x="395650" y="457110"/>
                  </a:lnTo>
                  <a:cubicBezTo>
                    <a:pt x="390272" y="457110"/>
                    <a:pt x="384894" y="450195"/>
                    <a:pt x="384894" y="440976"/>
                  </a:cubicBezTo>
                  <a:close/>
                  <a:moveTo>
                    <a:pt x="160565" y="465560"/>
                  </a:moveTo>
                  <a:cubicBezTo>
                    <a:pt x="100641" y="465560"/>
                    <a:pt x="50705" y="440208"/>
                    <a:pt x="50705" y="375675"/>
                  </a:cubicBezTo>
                  <a:cubicBezTo>
                    <a:pt x="50705" y="307301"/>
                    <a:pt x="124457" y="271193"/>
                    <a:pt x="212038" y="271193"/>
                  </a:cubicBezTo>
                  <a:lnTo>
                    <a:pt x="335726" y="271193"/>
                  </a:lnTo>
                  <a:cubicBezTo>
                    <a:pt x="324202" y="387199"/>
                    <a:pt x="246609" y="465560"/>
                    <a:pt x="160565" y="465560"/>
                  </a:cubicBezTo>
                  <a:close/>
                </a:path>
              </a:pathLst>
            </a:custGeom>
            <a:solidFill>
              <a:srgbClr val="FFFFFF"/>
            </a:solidFill>
            <a:ln w="7675" cap="flat">
              <a:noFill/>
              <a:prstDash val="solid"/>
              <a:miter/>
            </a:ln>
          </p:spPr>
          <p:txBody>
            <a:bodyPr rtlCol="0" anchor="ctr"/>
            <a:lstStyle/>
            <a:p>
              <a:endParaRPr lang="en-US"/>
            </a:p>
          </p:txBody>
        </p:sp>
        <p:sp>
          <p:nvSpPr>
            <p:cNvPr id="82" name="Forma libre 81">
              <a:extLst>
                <a:ext uri="{FF2B5EF4-FFF2-40B4-BE49-F238E27FC236}">
                  <a16:creationId xmlns:a16="http://schemas.microsoft.com/office/drawing/2014/main" id="{10A0CCD4-AEF7-B993-D9EB-4155FDD1244B}"/>
                </a:ext>
              </a:extLst>
            </p:cNvPr>
            <p:cNvSpPr/>
            <p:nvPr/>
          </p:nvSpPr>
          <p:spPr>
            <a:xfrm>
              <a:off x="6820535" y="2215824"/>
              <a:ext cx="439440" cy="657623"/>
            </a:xfrm>
            <a:custGeom>
              <a:avLst/>
              <a:gdLst>
                <a:gd name="connsiteX0" fmla="*/ 387967 w 439440"/>
                <a:gd name="connsiteY0" fmla="*/ 0 h 657623"/>
                <a:gd name="connsiteX1" fmla="*/ 387967 w 439440"/>
                <a:gd name="connsiteY1" fmla="*/ 768 h 657623"/>
                <a:gd name="connsiteX2" fmla="*/ 222025 w 439440"/>
                <a:gd name="connsiteY2" fmla="*/ 448659 h 657623"/>
                <a:gd name="connsiteX3" fmla="*/ 215879 w 439440"/>
                <a:gd name="connsiteY3" fmla="*/ 448659 h 657623"/>
                <a:gd name="connsiteX4" fmla="*/ 51473 w 439440"/>
                <a:gd name="connsiteY4" fmla="*/ 768 h 657623"/>
                <a:gd name="connsiteX5" fmla="*/ 0 w 439440"/>
                <a:gd name="connsiteY5" fmla="*/ 768 h 657623"/>
                <a:gd name="connsiteX6" fmla="*/ 179003 w 439440"/>
                <a:gd name="connsiteY6" fmla="*/ 489376 h 657623"/>
                <a:gd name="connsiteX7" fmla="*/ 206660 w 439440"/>
                <a:gd name="connsiteY7" fmla="*/ 489376 h 657623"/>
                <a:gd name="connsiteX8" fmla="*/ 178235 w 439440"/>
                <a:gd name="connsiteY8" fmla="*/ 562360 h 657623"/>
                <a:gd name="connsiteX9" fmla="*/ 126762 w 439440"/>
                <a:gd name="connsiteY9" fmla="*/ 612297 h 657623"/>
                <a:gd name="connsiteX10" fmla="*/ 45327 w 439440"/>
                <a:gd name="connsiteY10" fmla="*/ 612297 h 657623"/>
                <a:gd name="connsiteX11" fmla="*/ 45327 w 439440"/>
                <a:gd name="connsiteY11" fmla="*/ 657623 h 657623"/>
                <a:gd name="connsiteX12" fmla="*/ 132908 w 439440"/>
                <a:gd name="connsiteY12" fmla="*/ 657623 h 657623"/>
                <a:gd name="connsiteX13" fmla="*/ 218184 w 439440"/>
                <a:gd name="connsiteY13" fmla="*/ 576189 h 657623"/>
                <a:gd name="connsiteX14" fmla="*/ 439440 w 439440"/>
                <a:gd name="connsiteY14" fmla="*/ 0 h 657623"/>
                <a:gd name="connsiteX15" fmla="*/ 387967 w 439440"/>
                <a:gd name="connsiteY15" fmla="*/ 0 h 657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39440" h="657623">
                  <a:moveTo>
                    <a:pt x="387967" y="0"/>
                  </a:moveTo>
                  <a:lnTo>
                    <a:pt x="387967" y="768"/>
                  </a:lnTo>
                  <a:lnTo>
                    <a:pt x="222025" y="448659"/>
                  </a:lnTo>
                  <a:lnTo>
                    <a:pt x="215879" y="448659"/>
                  </a:lnTo>
                  <a:lnTo>
                    <a:pt x="51473" y="768"/>
                  </a:lnTo>
                  <a:lnTo>
                    <a:pt x="0" y="768"/>
                  </a:lnTo>
                  <a:lnTo>
                    <a:pt x="179003" y="489376"/>
                  </a:lnTo>
                  <a:lnTo>
                    <a:pt x="206660" y="489376"/>
                  </a:lnTo>
                  <a:lnTo>
                    <a:pt x="178235" y="562360"/>
                  </a:lnTo>
                  <a:cubicBezTo>
                    <a:pt x="166711" y="592322"/>
                    <a:pt x="152114" y="612297"/>
                    <a:pt x="126762" y="612297"/>
                  </a:cubicBezTo>
                  <a:lnTo>
                    <a:pt x="45327" y="612297"/>
                  </a:lnTo>
                  <a:lnTo>
                    <a:pt x="45327" y="657623"/>
                  </a:lnTo>
                  <a:lnTo>
                    <a:pt x="132908" y="657623"/>
                  </a:lnTo>
                  <a:cubicBezTo>
                    <a:pt x="174393" y="657623"/>
                    <a:pt x="196673" y="629966"/>
                    <a:pt x="218184" y="576189"/>
                  </a:cubicBezTo>
                  <a:lnTo>
                    <a:pt x="439440" y="0"/>
                  </a:lnTo>
                  <a:lnTo>
                    <a:pt x="387967" y="0"/>
                  </a:lnTo>
                  <a:close/>
                </a:path>
              </a:pathLst>
            </a:custGeom>
            <a:solidFill>
              <a:srgbClr val="FFFFFF"/>
            </a:solidFill>
            <a:ln w="7675" cap="flat">
              <a:noFill/>
              <a:prstDash val="solid"/>
              <a:miter/>
            </a:ln>
          </p:spPr>
          <p:txBody>
            <a:bodyPr rtlCol="0" anchor="ctr"/>
            <a:lstStyle/>
            <a:p>
              <a:endParaRPr lang="en-US"/>
            </a:p>
          </p:txBody>
        </p:sp>
      </p:grpSp>
      <p:sp>
        <p:nvSpPr>
          <p:cNvPr id="85" name="Gráfico 7">
            <a:extLst>
              <a:ext uri="{FF2B5EF4-FFF2-40B4-BE49-F238E27FC236}">
                <a16:creationId xmlns:a16="http://schemas.microsoft.com/office/drawing/2014/main" id="{628756B0-7416-3460-3D35-63EC1437D35F}"/>
              </a:ext>
            </a:extLst>
          </p:cNvPr>
          <p:cNvSpPr/>
          <p:nvPr/>
        </p:nvSpPr>
        <p:spPr>
          <a:xfrm>
            <a:off x="6571083" y="2261004"/>
            <a:ext cx="80598" cy="45719"/>
          </a:xfrm>
          <a:custGeom>
            <a:avLst/>
            <a:gdLst>
              <a:gd name="connsiteX0" fmla="*/ 14771 w 219527"/>
              <a:gd name="connsiteY0" fmla="*/ 0 h 124528"/>
              <a:gd name="connsiteX1" fmla="*/ 204757 w 219527"/>
              <a:gd name="connsiteY1" fmla="*/ 0 h 124528"/>
              <a:gd name="connsiteX2" fmla="*/ 215168 w 219527"/>
              <a:gd name="connsiteY2" fmla="*/ 25179 h 124528"/>
              <a:gd name="connsiteX3" fmla="*/ 120212 w 219527"/>
              <a:gd name="connsiteY3" fmla="*/ 120209 h 124528"/>
              <a:gd name="connsiteX4" fmla="*/ 99316 w 219527"/>
              <a:gd name="connsiteY4" fmla="*/ 120209 h 124528"/>
              <a:gd name="connsiteX5" fmla="*/ 4360 w 219527"/>
              <a:gd name="connsiteY5" fmla="*/ 25179 h 124528"/>
              <a:gd name="connsiteX6" fmla="*/ 14771 w 219527"/>
              <a:gd name="connsiteY6" fmla="*/ 0 h 1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27" h="124528">
                <a:moveTo>
                  <a:pt x="14771" y="0"/>
                </a:moveTo>
                <a:lnTo>
                  <a:pt x="204757" y="0"/>
                </a:lnTo>
                <a:cubicBezTo>
                  <a:pt x="217900" y="0"/>
                  <a:pt x="224471" y="15875"/>
                  <a:pt x="215168" y="25179"/>
                </a:cubicBezTo>
                <a:lnTo>
                  <a:pt x="120212" y="120209"/>
                </a:lnTo>
                <a:cubicBezTo>
                  <a:pt x="114453" y="125968"/>
                  <a:pt x="105075" y="125968"/>
                  <a:pt x="99316" y="120209"/>
                </a:cubicBezTo>
                <a:lnTo>
                  <a:pt x="4360" y="25179"/>
                </a:lnTo>
                <a:cubicBezTo>
                  <a:pt x="-4944" y="15875"/>
                  <a:pt x="1628" y="0"/>
                  <a:pt x="14771" y="0"/>
                </a:cubicBezTo>
                <a:close/>
              </a:path>
            </a:pathLst>
          </a:custGeom>
          <a:solidFill>
            <a:schemeClr val="accent1"/>
          </a:solidFill>
          <a:ln w="714" cap="flat">
            <a:noFill/>
            <a:prstDash val="solid"/>
            <a:miter/>
          </a:ln>
        </p:spPr>
        <p:txBody>
          <a:bodyPr rtlCol="0" anchor="ctr"/>
          <a:lstStyle/>
          <a:p>
            <a:pPr defTabSz="642918" fontAlgn="auto">
              <a:spcBef>
                <a:spcPts val="0"/>
              </a:spcBef>
              <a:spcAft>
                <a:spcPts val="0"/>
              </a:spcAft>
              <a:defRPr/>
            </a:pPr>
            <a:endParaRPr lang="es-AR" sz="1266">
              <a:solidFill>
                <a:srgbClr val="24272A"/>
              </a:solidFill>
              <a:latin typeface="Roboto" panose="02000000000000000000" pitchFamily="2" charset="0"/>
              <a:ea typeface="Roboto" panose="02000000000000000000" pitchFamily="2" charset="0"/>
            </a:endParaRPr>
          </a:p>
        </p:txBody>
      </p:sp>
      <p:sp>
        <p:nvSpPr>
          <p:cNvPr id="89" name="Title 1">
            <a:extLst>
              <a:ext uri="{FF2B5EF4-FFF2-40B4-BE49-F238E27FC236}">
                <a16:creationId xmlns:a16="http://schemas.microsoft.com/office/drawing/2014/main" id="{91003020-0762-B71B-9DFB-C7CA53E3D491}"/>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New</a:t>
            </a:r>
            <a:br>
              <a:rPr lang="en-US" sz="2531" b="0" spc="-70">
                <a:solidFill>
                  <a:schemeClr val="bg2"/>
                </a:solidFill>
                <a:latin typeface="Pulso" pitchFamily="2" charset="0"/>
              </a:rPr>
            </a:br>
            <a:r>
              <a:rPr lang="en-US" sz="2531" b="0" spc="-70">
                <a:solidFill>
                  <a:schemeClr val="bg2"/>
                </a:solidFill>
                <a:latin typeface="Pulso" pitchFamily="2" charset="0"/>
              </a:rPr>
              <a:t>Digital Business</a:t>
            </a:r>
          </a:p>
        </p:txBody>
      </p:sp>
      <p:sp>
        <p:nvSpPr>
          <p:cNvPr id="90" name="Title 1">
            <a:extLst>
              <a:ext uri="{FF2B5EF4-FFF2-40B4-BE49-F238E27FC236}">
                <a16:creationId xmlns:a16="http://schemas.microsoft.com/office/drawing/2014/main" id="{DCE50224-571A-2C21-9E1B-B1CB6EEEB2AD}"/>
              </a:ext>
            </a:extLst>
          </p:cNvPr>
          <p:cNvSpPr txBox="1">
            <a:spLocks/>
          </p:cNvSpPr>
          <p:nvPr/>
        </p:nvSpPr>
        <p:spPr>
          <a:xfrm>
            <a:off x="612000" y="1510693"/>
            <a:ext cx="4426145" cy="461665"/>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buClr>
                <a:schemeClr val="accent1"/>
              </a:buClr>
              <a:defRPr/>
            </a:pPr>
            <a:r>
              <a:rPr lang="en-US" sz="1500" b="0" spc="-40">
                <a:solidFill>
                  <a:schemeClr val="tx1">
                    <a:lumMod val="75000"/>
                    <a:lumOff val="25000"/>
                  </a:schemeClr>
                </a:solidFill>
                <a:latin typeface="Pulso Light" pitchFamily="2" charset="0"/>
              </a:rPr>
              <a:t>We leverage the traditional Core Business to develop </a:t>
            </a:r>
            <a:r>
              <a:rPr lang="en-US" sz="1500" b="0" spc="-40">
                <a:solidFill>
                  <a:schemeClr val="accent1"/>
                </a:solidFill>
                <a:latin typeface="Pulso Light" pitchFamily="2" charset="0"/>
              </a:rPr>
              <a:t>new digital businesses with an ecosystem vision</a:t>
            </a:r>
            <a:endParaRPr lang="en-US" sz="1500" b="0" spc="-40">
              <a:solidFill>
                <a:schemeClr val="tx1">
                  <a:lumMod val="75000"/>
                  <a:lumOff val="25000"/>
                </a:schemeClr>
              </a:solidFill>
              <a:latin typeface="Pulso Light" pitchFamily="2" charset="0"/>
            </a:endParaRPr>
          </a:p>
        </p:txBody>
      </p:sp>
    </p:spTree>
    <p:extLst>
      <p:ext uri="{BB962C8B-B14F-4D97-AF65-F5344CB8AC3E}">
        <p14:creationId xmlns:p14="http://schemas.microsoft.com/office/powerpoint/2010/main" val="3340450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B377BBF0-371A-6BB2-12F1-25C29DC1ADD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25" t="23672" r="-1" b="22566"/>
          <a:stretch/>
        </p:blipFill>
        <p:spPr>
          <a:xfrm>
            <a:off x="4353436" y="1510690"/>
            <a:ext cx="4178563" cy="3102163"/>
          </a:xfrm>
          <a:prstGeom prst="roundRect">
            <a:avLst>
              <a:gd name="adj" fmla="val 1936"/>
            </a:avLst>
          </a:prstGeom>
          <a:noFill/>
          <a:ln w="38100" cap="rnd" cmpd="sng">
            <a:noFill/>
            <a:prstDash val="sysDash"/>
            <a:miter lim="800000"/>
          </a:ln>
          <a:effectLst>
            <a:outerShdw blurRad="38100" dist="12700" dir="5400000" algn="t" rotWithShape="0">
              <a:prstClr val="black">
                <a:alpha val="15000"/>
              </a:prstClr>
            </a:outerShdw>
          </a:effectLst>
        </p:spPr>
      </p:pic>
      <p:sp>
        <p:nvSpPr>
          <p:cNvPr id="32" name="Title 1">
            <a:extLst>
              <a:ext uri="{FF2B5EF4-FFF2-40B4-BE49-F238E27FC236}">
                <a16:creationId xmlns:a16="http://schemas.microsoft.com/office/drawing/2014/main" id="{187AE093-5DB8-A45F-5EFA-B85CF1B1ED58}"/>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Generation of</a:t>
            </a:r>
            <a:br>
              <a:rPr lang="en-US" sz="2531" b="0" spc="-70">
                <a:solidFill>
                  <a:schemeClr val="bg2"/>
                </a:solidFill>
                <a:latin typeface="Pulso" pitchFamily="2" charset="0"/>
              </a:rPr>
            </a:br>
            <a:r>
              <a:rPr lang="en-US" sz="2531" b="0" spc="-70">
                <a:solidFill>
                  <a:schemeClr val="bg2"/>
                </a:solidFill>
                <a:latin typeface="Pulso" pitchFamily="2" charset="0"/>
              </a:rPr>
              <a:t>B2B Value</a:t>
            </a:r>
          </a:p>
        </p:txBody>
      </p:sp>
      <p:sp>
        <p:nvSpPr>
          <p:cNvPr id="4" name="Title 1">
            <a:extLst>
              <a:ext uri="{FF2B5EF4-FFF2-40B4-BE49-F238E27FC236}">
                <a16:creationId xmlns:a16="http://schemas.microsoft.com/office/drawing/2014/main" id="{27BAB6B2-EFE6-46AF-EAD9-67C00CE6FF04}"/>
              </a:ext>
            </a:extLst>
          </p:cNvPr>
          <p:cNvSpPr txBox="1">
            <a:spLocks/>
          </p:cNvSpPr>
          <p:nvPr/>
        </p:nvSpPr>
        <p:spPr>
          <a:xfrm>
            <a:off x="612000" y="1510693"/>
            <a:ext cx="3668744"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buClr>
                <a:schemeClr val="accent1"/>
              </a:buClr>
              <a:defRPr/>
            </a:pPr>
            <a:r>
              <a:rPr lang="en-US" sz="1500" b="0" spc="-40">
                <a:solidFill>
                  <a:schemeClr val="accent1"/>
                </a:solidFill>
                <a:latin typeface="Pulso Light" pitchFamily="2" charset="0"/>
              </a:rPr>
              <a:t>Maintain the market in traditional services </a:t>
            </a:r>
          </a:p>
        </p:txBody>
      </p:sp>
      <p:sp>
        <p:nvSpPr>
          <p:cNvPr id="5" name="Marcador de texto 8">
            <a:extLst>
              <a:ext uri="{FF2B5EF4-FFF2-40B4-BE49-F238E27FC236}">
                <a16:creationId xmlns:a16="http://schemas.microsoft.com/office/drawing/2014/main" id="{425A85B8-2559-B259-F17D-FB5DC870B43A}"/>
              </a:ext>
            </a:extLst>
          </p:cNvPr>
          <p:cNvSpPr txBox="1">
            <a:spLocks/>
          </p:cNvSpPr>
          <p:nvPr/>
        </p:nvSpPr>
        <p:spPr>
          <a:xfrm>
            <a:off x="796223" y="1821084"/>
            <a:ext cx="3073686" cy="276999"/>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indent="-177800" defTabSz="435437">
              <a:lnSpc>
                <a:spcPct val="100000"/>
              </a:lnSpc>
              <a:spcBef>
                <a:spcPts val="0"/>
              </a:spcBef>
              <a:spcAft>
                <a:spcPts val="300"/>
              </a:spcAft>
              <a:buClr>
                <a:schemeClr val="accent1"/>
              </a:buClr>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Improve user experience in managed connectivity solutions (SDWAN, 5G, FTTH, etc.).</a:t>
            </a:r>
          </a:p>
        </p:txBody>
      </p:sp>
      <p:sp>
        <p:nvSpPr>
          <p:cNvPr id="6" name="Title 1">
            <a:extLst>
              <a:ext uri="{FF2B5EF4-FFF2-40B4-BE49-F238E27FC236}">
                <a16:creationId xmlns:a16="http://schemas.microsoft.com/office/drawing/2014/main" id="{A583E49C-A86D-26B5-DCFE-4C82AC94C4A6}"/>
              </a:ext>
            </a:extLst>
          </p:cNvPr>
          <p:cNvSpPr txBox="1">
            <a:spLocks/>
          </p:cNvSpPr>
          <p:nvPr/>
        </p:nvSpPr>
        <p:spPr>
          <a:xfrm>
            <a:off x="611999" y="2273434"/>
            <a:ext cx="2334675"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buClr>
                <a:schemeClr val="accent1"/>
              </a:buClr>
              <a:defRPr/>
            </a:pPr>
            <a:r>
              <a:rPr lang="en-US" sz="1500" b="0" spc="-40">
                <a:solidFill>
                  <a:schemeClr val="accent1"/>
                </a:solidFill>
                <a:latin typeface="Pulso Light" pitchFamily="2" charset="0"/>
              </a:rPr>
              <a:t>Grow emerging products</a:t>
            </a:r>
          </a:p>
        </p:txBody>
      </p:sp>
      <p:sp>
        <p:nvSpPr>
          <p:cNvPr id="7" name="Marcador de texto 8">
            <a:extLst>
              <a:ext uri="{FF2B5EF4-FFF2-40B4-BE49-F238E27FC236}">
                <a16:creationId xmlns:a16="http://schemas.microsoft.com/office/drawing/2014/main" id="{E8B0BDF6-7972-B56D-FFFA-644BCEBA8331}"/>
              </a:ext>
            </a:extLst>
          </p:cNvPr>
          <p:cNvSpPr txBox="1">
            <a:spLocks/>
          </p:cNvSpPr>
          <p:nvPr/>
        </p:nvSpPr>
        <p:spPr>
          <a:xfrm>
            <a:off x="796223" y="2583825"/>
            <a:ext cx="2773303" cy="846386"/>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indent="-177800" defTabSz="435437">
              <a:lnSpc>
                <a:spcPct val="100000"/>
              </a:lnSpc>
              <a:spcBef>
                <a:spcPts val="0"/>
              </a:spcBef>
              <a:spcAft>
                <a:spcPts val="300"/>
              </a:spcAft>
              <a:buClr>
                <a:schemeClr val="accent1"/>
              </a:buClr>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Lead in professional services (Cloud, MSP)</a:t>
            </a:r>
          </a:p>
          <a:p>
            <a:pPr marL="180975" indent="-177800" defTabSz="435437">
              <a:lnSpc>
                <a:spcPct val="100000"/>
              </a:lnSpc>
              <a:spcBef>
                <a:spcPts val="0"/>
              </a:spcBef>
              <a:spcAft>
                <a:spcPts val="300"/>
              </a:spcAft>
              <a:buClr>
                <a:schemeClr val="accent1"/>
              </a:buClr>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Cybersecurity and MSSP </a:t>
            </a:r>
          </a:p>
          <a:p>
            <a:pPr marL="180975" indent="-177800" defTabSz="435437">
              <a:lnSpc>
                <a:spcPct val="100000"/>
              </a:lnSpc>
              <a:spcBef>
                <a:spcPts val="0"/>
              </a:spcBef>
              <a:spcAft>
                <a:spcPts val="300"/>
              </a:spcAft>
              <a:buClr>
                <a:schemeClr val="accent1"/>
              </a:buClr>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Focus on Hyperscalers &amp; Data Centers.</a:t>
            </a:r>
          </a:p>
          <a:p>
            <a:pPr marL="180975" indent="-177800" defTabSz="435437">
              <a:lnSpc>
                <a:spcPct val="100000"/>
              </a:lnSpc>
              <a:spcBef>
                <a:spcPts val="0"/>
              </a:spcBef>
              <a:spcAft>
                <a:spcPts val="300"/>
              </a:spcAft>
              <a:buClr>
                <a:schemeClr val="accent1"/>
              </a:buClr>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Verticals: Energy, Agriculture, Mining.</a:t>
            </a:r>
          </a:p>
          <a:p>
            <a:pPr marL="180975" indent="-177800" defTabSz="435437">
              <a:lnSpc>
                <a:spcPct val="100000"/>
              </a:lnSpc>
              <a:spcBef>
                <a:spcPts val="0"/>
              </a:spcBef>
              <a:spcAft>
                <a:spcPts val="300"/>
              </a:spcAft>
              <a:buClr>
                <a:schemeClr val="accent1"/>
              </a:buClr>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Offer services for Public Utilities and Smart Cities.</a:t>
            </a:r>
          </a:p>
        </p:txBody>
      </p:sp>
      <p:sp>
        <p:nvSpPr>
          <p:cNvPr id="8" name="Title 1">
            <a:extLst>
              <a:ext uri="{FF2B5EF4-FFF2-40B4-BE49-F238E27FC236}">
                <a16:creationId xmlns:a16="http://schemas.microsoft.com/office/drawing/2014/main" id="{3B68322E-1CFE-C736-6733-F2AC3D3A7447}"/>
              </a:ext>
            </a:extLst>
          </p:cNvPr>
          <p:cNvSpPr txBox="1">
            <a:spLocks/>
          </p:cNvSpPr>
          <p:nvPr/>
        </p:nvSpPr>
        <p:spPr>
          <a:xfrm>
            <a:off x="611999" y="3652707"/>
            <a:ext cx="2334675"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buClr>
                <a:schemeClr val="accent1"/>
              </a:buClr>
              <a:defRPr/>
            </a:pPr>
            <a:r>
              <a:rPr lang="en-US" sz="1500" b="0" spc="-40">
                <a:solidFill>
                  <a:schemeClr val="accent1"/>
                </a:solidFill>
                <a:latin typeface="Pulso Light" pitchFamily="2" charset="0"/>
              </a:rPr>
              <a:t>Develop new markets</a:t>
            </a:r>
          </a:p>
        </p:txBody>
      </p:sp>
      <p:sp>
        <p:nvSpPr>
          <p:cNvPr id="9" name="Marcador de texto 8">
            <a:extLst>
              <a:ext uri="{FF2B5EF4-FFF2-40B4-BE49-F238E27FC236}">
                <a16:creationId xmlns:a16="http://schemas.microsoft.com/office/drawing/2014/main" id="{8B7A6499-4FB5-D27C-4B81-3874DE401C40}"/>
              </a:ext>
            </a:extLst>
          </p:cNvPr>
          <p:cNvSpPr txBox="1">
            <a:spLocks/>
          </p:cNvSpPr>
          <p:nvPr/>
        </p:nvSpPr>
        <p:spPr>
          <a:xfrm>
            <a:off x="796223" y="3963098"/>
            <a:ext cx="1364155" cy="492443"/>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indent="-177800" defTabSz="435437">
              <a:lnSpc>
                <a:spcPct val="100000"/>
              </a:lnSpc>
              <a:spcBef>
                <a:spcPts val="0"/>
              </a:spcBef>
              <a:spcAft>
                <a:spcPts val="300"/>
              </a:spcAft>
              <a:buClr>
                <a:schemeClr val="accent1"/>
              </a:buClr>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Public Safety</a:t>
            </a:r>
          </a:p>
          <a:p>
            <a:pPr marL="180975" indent="-177800" defTabSz="435437">
              <a:lnSpc>
                <a:spcPct val="100000"/>
              </a:lnSpc>
              <a:spcBef>
                <a:spcPts val="0"/>
              </a:spcBef>
              <a:spcAft>
                <a:spcPts val="300"/>
              </a:spcAft>
              <a:buClr>
                <a:schemeClr val="accent1"/>
              </a:buClr>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Data Analytics &amp; AI</a:t>
            </a:r>
          </a:p>
          <a:p>
            <a:pPr marL="180975" indent="-177800" defTabSz="435437">
              <a:lnSpc>
                <a:spcPct val="100000"/>
              </a:lnSpc>
              <a:spcBef>
                <a:spcPts val="0"/>
              </a:spcBef>
              <a:spcAft>
                <a:spcPts val="300"/>
              </a:spcAft>
              <a:buClr>
                <a:schemeClr val="accent1"/>
              </a:buClr>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Renewable Energy</a:t>
            </a:r>
          </a:p>
        </p:txBody>
      </p:sp>
    </p:spTree>
    <p:extLst>
      <p:ext uri="{BB962C8B-B14F-4D97-AF65-F5344CB8AC3E}">
        <p14:creationId xmlns:p14="http://schemas.microsoft.com/office/powerpoint/2010/main" val="414347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28FF62C9-47FA-704E-4B5D-48D96BCE26CD}"/>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B2B Potential Market</a:t>
            </a:r>
            <a:br>
              <a:rPr lang="en-US" sz="2531" b="0" spc="-70">
                <a:solidFill>
                  <a:schemeClr val="bg2"/>
                </a:solidFill>
                <a:latin typeface="Pulso" pitchFamily="2" charset="0"/>
              </a:rPr>
            </a:br>
            <a:r>
              <a:rPr lang="en-US" sz="2531" b="0" spc="-70">
                <a:solidFill>
                  <a:schemeClr val="bg2"/>
                </a:solidFill>
                <a:latin typeface="Pulso" pitchFamily="2" charset="0"/>
              </a:rPr>
              <a:t>in Argentina</a:t>
            </a:r>
          </a:p>
        </p:txBody>
      </p:sp>
      <p:sp>
        <p:nvSpPr>
          <p:cNvPr id="23" name="Title 1">
            <a:extLst>
              <a:ext uri="{FF2B5EF4-FFF2-40B4-BE49-F238E27FC236}">
                <a16:creationId xmlns:a16="http://schemas.microsoft.com/office/drawing/2014/main" id="{B6FB90EA-6871-2C63-5CF4-E54A2649188E}"/>
              </a:ext>
            </a:extLst>
          </p:cNvPr>
          <p:cNvSpPr txBox="1">
            <a:spLocks/>
          </p:cNvSpPr>
          <p:nvPr/>
        </p:nvSpPr>
        <p:spPr>
          <a:xfrm>
            <a:off x="612000" y="1510693"/>
            <a:ext cx="4194397" cy="461665"/>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buClr>
                <a:schemeClr val="accent1"/>
              </a:buClr>
              <a:defRPr/>
            </a:pPr>
            <a:r>
              <a:rPr lang="en-US" sz="1500" b="0" spc="-40">
                <a:solidFill>
                  <a:schemeClr val="tx1">
                    <a:lumMod val="75000"/>
                    <a:lumOff val="25000"/>
                  </a:schemeClr>
                </a:solidFill>
                <a:latin typeface="Pulso Light" pitchFamily="2" charset="0"/>
              </a:rPr>
              <a:t>High Opportunities arising from low investments of Argentinian companies in digitalization </a:t>
            </a:r>
          </a:p>
        </p:txBody>
      </p:sp>
      <p:grpSp>
        <p:nvGrpSpPr>
          <p:cNvPr id="24" name="Grupo 23">
            <a:extLst>
              <a:ext uri="{FF2B5EF4-FFF2-40B4-BE49-F238E27FC236}">
                <a16:creationId xmlns:a16="http://schemas.microsoft.com/office/drawing/2014/main" id="{FA3B169C-5449-FCB6-E03E-C61A49016853}"/>
              </a:ext>
            </a:extLst>
          </p:cNvPr>
          <p:cNvGrpSpPr/>
          <p:nvPr/>
        </p:nvGrpSpPr>
        <p:grpSpPr>
          <a:xfrm>
            <a:off x="1897052" y="2509979"/>
            <a:ext cx="1777312" cy="1777302"/>
            <a:chOff x="1900505" y="620854"/>
            <a:chExt cx="1777312" cy="1777302"/>
          </a:xfrm>
        </p:grpSpPr>
        <p:grpSp>
          <p:nvGrpSpPr>
            <p:cNvPr id="25" name="Grupo 24">
              <a:extLst>
                <a:ext uri="{FF2B5EF4-FFF2-40B4-BE49-F238E27FC236}">
                  <a16:creationId xmlns:a16="http://schemas.microsoft.com/office/drawing/2014/main" id="{F2D73D17-651C-7423-CF54-25BC2FA4F5E5}"/>
                </a:ext>
              </a:extLst>
            </p:cNvPr>
            <p:cNvGrpSpPr/>
            <p:nvPr/>
          </p:nvGrpSpPr>
          <p:grpSpPr>
            <a:xfrm flipV="1">
              <a:off x="1900505" y="620854"/>
              <a:ext cx="1777312" cy="1777302"/>
              <a:chOff x="1573480" y="425450"/>
              <a:chExt cx="1777312" cy="1777302"/>
            </a:xfrm>
          </p:grpSpPr>
          <p:sp>
            <p:nvSpPr>
              <p:cNvPr id="35" name="Elipse 34">
                <a:extLst>
                  <a:ext uri="{FF2B5EF4-FFF2-40B4-BE49-F238E27FC236}">
                    <a16:creationId xmlns:a16="http://schemas.microsoft.com/office/drawing/2014/main" id="{FD5D5E82-69FA-E265-B11F-92FC78EFC114}"/>
                  </a:ext>
                </a:extLst>
              </p:cNvPr>
              <p:cNvSpPr/>
              <p:nvPr/>
            </p:nvSpPr>
            <p:spPr>
              <a:xfrm>
                <a:off x="1573480" y="425450"/>
                <a:ext cx="1777312" cy="1777302"/>
              </a:xfrm>
              <a:prstGeom prst="ellipse">
                <a:avLst/>
              </a:prstGeom>
              <a:solidFill>
                <a:srgbClr val="FFFFFF"/>
              </a:solidFill>
              <a:ln>
                <a:solidFill>
                  <a:schemeClr val="accent1"/>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844" b="1">
                  <a:solidFill>
                    <a:srgbClr val="24272A"/>
                  </a:solidFill>
                  <a:latin typeface="Roboto" panose="02000000000000000000" pitchFamily="2" charset="0"/>
                  <a:ea typeface="Roboto" panose="02000000000000000000" pitchFamily="2" charset="0"/>
                </a:endParaRPr>
              </a:p>
            </p:txBody>
          </p:sp>
          <p:cxnSp>
            <p:nvCxnSpPr>
              <p:cNvPr id="36" name="Conector recto 35">
                <a:extLst>
                  <a:ext uri="{FF2B5EF4-FFF2-40B4-BE49-F238E27FC236}">
                    <a16:creationId xmlns:a16="http://schemas.microsoft.com/office/drawing/2014/main" id="{2CCB06B0-B203-30C6-80A7-D626C32228FD}"/>
                  </a:ext>
                </a:extLst>
              </p:cNvPr>
              <p:cNvCxnSpPr>
                <a:cxnSpLocks/>
              </p:cNvCxnSpPr>
              <p:nvPr/>
            </p:nvCxnSpPr>
            <p:spPr>
              <a:xfrm rot="4320512">
                <a:off x="3039296" y="847111"/>
                <a:ext cx="0" cy="5591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7" name="Conector recto 36">
                <a:extLst>
                  <a:ext uri="{FF2B5EF4-FFF2-40B4-BE49-F238E27FC236}">
                    <a16:creationId xmlns:a16="http://schemas.microsoft.com/office/drawing/2014/main" id="{DAA3145A-73EF-C5F1-3B2A-BE1FE50EFF53}"/>
                  </a:ext>
                </a:extLst>
              </p:cNvPr>
              <p:cNvCxnSpPr>
                <a:cxnSpLocks/>
              </p:cNvCxnSpPr>
              <p:nvPr/>
            </p:nvCxnSpPr>
            <p:spPr>
              <a:xfrm rot="12960329" flipH="1">
                <a:off x="2105401" y="1525454"/>
                <a:ext cx="0" cy="5591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8" name="Conector recto 37">
                <a:extLst>
                  <a:ext uri="{FF2B5EF4-FFF2-40B4-BE49-F238E27FC236}">
                    <a16:creationId xmlns:a16="http://schemas.microsoft.com/office/drawing/2014/main" id="{DE2F1713-00BA-7FC8-188D-E3ECE0F634E7}"/>
                  </a:ext>
                </a:extLst>
              </p:cNvPr>
              <p:cNvCxnSpPr>
                <a:cxnSpLocks/>
              </p:cNvCxnSpPr>
              <p:nvPr/>
            </p:nvCxnSpPr>
            <p:spPr>
              <a:xfrm>
                <a:off x="2462136" y="427715"/>
                <a:ext cx="0" cy="5591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39" name="Conector recto 38">
                <a:extLst>
                  <a:ext uri="{FF2B5EF4-FFF2-40B4-BE49-F238E27FC236}">
                    <a16:creationId xmlns:a16="http://schemas.microsoft.com/office/drawing/2014/main" id="{9C6755A8-9B16-F8A3-AB01-77CB9C7BDF50}"/>
                  </a:ext>
                </a:extLst>
              </p:cNvPr>
              <p:cNvCxnSpPr>
                <a:cxnSpLocks/>
              </p:cNvCxnSpPr>
              <p:nvPr/>
            </p:nvCxnSpPr>
            <p:spPr>
              <a:xfrm rot="17279488" flipH="1">
                <a:off x="1884976" y="847111"/>
                <a:ext cx="0" cy="5591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6BB47BAA-488E-5F7B-BF37-4F4E82DF8EFF}"/>
                  </a:ext>
                </a:extLst>
              </p:cNvPr>
              <p:cNvCxnSpPr>
                <a:cxnSpLocks/>
              </p:cNvCxnSpPr>
              <p:nvPr/>
            </p:nvCxnSpPr>
            <p:spPr>
              <a:xfrm rot="8639671">
                <a:off x="2818871" y="1525454"/>
                <a:ext cx="0" cy="559104"/>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sp>
          <p:nvSpPr>
            <p:cNvPr id="26" name="Google Shape;589;p65">
              <a:extLst>
                <a:ext uri="{FF2B5EF4-FFF2-40B4-BE49-F238E27FC236}">
                  <a16:creationId xmlns:a16="http://schemas.microsoft.com/office/drawing/2014/main" id="{9D6E49FF-AEE8-1435-FE8B-FDAAC7D570CE}"/>
                </a:ext>
              </a:extLst>
            </p:cNvPr>
            <p:cNvSpPr txBox="1"/>
            <p:nvPr/>
          </p:nvSpPr>
          <p:spPr>
            <a:xfrm>
              <a:off x="2564742" y="845754"/>
              <a:ext cx="448841" cy="169277"/>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3349" lvl="1" indent="0" algn="ctr" defTabSz="642967" fontAlgn="auto">
                <a:lnSpc>
                  <a:spcPct val="100000"/>
                </a:lnSpc>
                <a:spcBef>
                  <a:spcPts val="0"/>
                </a:spcBef>
                <a:spcAft>
                  <a:spcPts val="0"/>
                </a:spcAft>
                <a:buFont typeface="Arial" panose="020B0604020202020204" pitchFamily="34" charset="0"/>
                <a:buNone/>
                <a:defRPr sz="55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defRPr>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lvl="1"/>
              <a:r>
                <a:rPr lang="es-ES">
                  <a:sym typeface="Open Sans"/>
                </a:rPr>
                <a:t>CLOUD /</a:t>
              </a:r>
              <a:br>
                <a:rPr lang="es-ES">
                  <a:sym typeface="Open Sans"/>
                </a:rPr>
              </a:br>
              <a:r>
                <a:rPr lang="es-ES">
                  <a:sym typeface="Open Sans"/>
                </a:rPr>
                <a:t>DATACENTER</a:t>
              </a:r>
            </a:p>
          </p:txBody>
        </p:sp>
        <p:sp>
          <p:nvSpPr>
            <p:cNvPr id="27" name="Google Shape;589;p65">
              <a:extLst>
                <a:ext uri="{FF2B5EF4-FFF2-40B4-BE49-F238E27FC236}">
                  <a16:creationId xmlns:a16="http://schemas.microsoft.com/office/drawing/2014/main" id="{B1F0C094-705B-1DC5-A673-6E8514E324F3}"/>
                </a:ext>
              </a:extLst>
            </p:cNvPr>
            <p:cNvSpPr txBox="1"/>
            <p:nvPr/>
          </p:nvSpPr>
          <p:spPr>
            <a:xfrm>
              <a:off x="2815801" y="1912878"/>
              <a:ext cx="634790" cy="169277"/>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55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UNIFIED</a:t>
              </a:r>
              <a:br>
                <a:rPr lang="es-ES" sz="55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br>
              <a:r>
                <a:rPr lang="es-ES" sz="55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COMMUNICATIONS</a:t>
              </a:r>
            </a:p>
          </p:txBody>
        </p:sp>
        <p:sp>
          <p:nvSpPr>
            <p:cNvPr id="28" name="Google Shape;589;p65">
              <a:extLst>
                <a:ext uri="{FF2B5EF4-FFF2-40B4-BE49-F238E27FC236}">
                  <a16:creationId xmlns:a16="http://schemas.microsoft.com/office/drawing/2014/main" id="{C69E2B57-27A6-2EFD-DA9F-0C27A8597005}"/>
                </a:ext>
              </a:extLst>
            </p:cNvPr>
            <p:cNvSpPr txBox="1"/>
            <p:nvPr/>
          </p:nvSpPr>
          <p:spPr>
            <a:xfrm>
              <a:off x="2276801" y="1955197"/>
              <a:ext cx="315792" cy="8463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55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BIG DATA</a:t>
              </a:r>
            </a:p>
          </p:txBody>
        </p:sp>
        <p:sp>
          <p:nvSpPr>
            <p:cNvPr id="29" name="Google Shape;589;p65">
              <a:extLst>
                <a:ext uri="{FF2B5EF4-FFF2-40B4-BE49-F238E27FC236}">
                  <a16:creationId xmlns:a16="http://schemas.microsoft.com/office/drawing/2014/main" id="{49D6B92A-0EBE-A651-0079-68D467889766}"/>
                </a:ext>
              </a:extLst>
            </p:cNvPr>
            <p:cNvSpPr txBox="1"/>
            <p:nvPr/>
          </p:nvSpPr>
          <p:spPr>
            <a:xfrm>
              <a:off x="2140352" y="1304118"/>
              <a:ext cx="113814" cy="8463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55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IOT</a:t>
              </a:r>
            </a:p>
          </p:txBody>
        </p:sp>
        <p:sp>
          <p:nvSpPr>
            <p:cNvPr id="30" name="Elipse 29">
              <a:extLst>
                <a:ext uri="{FF2B5EF4-FFF2-40B4-BE49-F238E27FC236}">
                  <a16:creationId xmlns:a16="http://schemas.microsoft.com/office/drawing/2014/main" id="{E01A2198-6821-1925-03EF-D42F404D7063}"/>
                </a:ext>
              </a:extLst>
            </p:cNvPr>
            <p:cNvSpPr/>
            <p:nvPr/>
          </p:nvSpPr>
          <p:spPr>
            <a:xfrm flipV="1">
              <a:off x="2387447" y="1107793"/>
              <a:ext cx="803428" cy="803424"/>
            </a:xfrm>
            <a:prstGeom prst="ellipse">
              <a:avLst/>
            </a:prstGeom>
            <a:solidFill>
              <a:schemeClr val="tx2"/>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844" b="1">
                <a:solidFill>
                  <a:srgbClr val="24272A"/>
                </a:solidFill>
                <a:latin typeface="Roboto" panose="02000000000000000000" pitchFamily="2" charset="0"/>
                <a:ea typeface="Roboto" panose="02000000000000000000" pitchFamily="2" charset="0"/>
              </a:endParaRPr>
            </a:p>
          </p:txBody>
        </p:sp>
        <p:sp>
          <p:nvSpPr>
            <p:cNvPr id="31" name="Google Shape;589;p65">
              <a:extLst>
                <a:ext uri="{FF2B5EF4-FFF2-40B4-BE49-F238E27FC236}">
                  <a16:creationId xmlns:a16="http://schemas.microsoft.com/office/drawing/2014/main" id="{B4F7EF4E-25AA-FDD6-68CC-47C1A0927B2C}"/>
                </a:ext>
              </a:extLst>
            </p:cNvPr>
            <p:cNvSpPr txBox="1"/>
            <p:nvPr/>
          </p:nvSpPr>
          <p:spPr>
            <a:xfrm>
              <a:off x="3242626" y="1304118"/>
              <a:ext cx="328616" cy="8463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55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SECURITY</a:t>
              </a:r>
            </a:p>
          </p:txBody>
        </p:sp>
        <p:sp>
          <p:nvSpPr>
            <p:cNvPr id="32" name="Elipse 31">
              <a:extLst>
                <a:ext uri="{FF2B5EF4-FFF2-40B4-BE49-F238E27FC236}">
                  <a16:creationId xmlns:a16="http://schemas.microsoft.com/office/drawing/2014/main" id="{8C713A0C-8AF9-FFED-3401-6BFE6FF79450}"/>
                </a:ext>
              </a:extLst>
            </p:cNvPr>
            <p:cNvSpPr/>
            <p:nvPr/>
          </p:nvSpPr>
          <p:spPr>
            <a:xfrm flipV="1">
              <a:off x="2585562" y="1305907"/>
              <a:ext cx="407198" cy="407196"/>
            </a:xfrm>
            <a:prstGeom prst="ellipse">
              <a:avLst/>
            </a:prstGeom>
            <a:solidFill>
              <a:schemeClr val="accent1"/>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844" b="1">
                <a:solidFill>
                  <a:srgbClr val="24272A"/>
                </a:solidFill>
                <a:latin typeface="Roboto" panose="02000000000000000000" pitchFamily="2" charset="0"/>
                <a:ea typeface="Roboto" panose="02000000000000000000" pitchFamily="2" charset="0"/>
              </a:endParaRPr>
            </a:p>
          </p:txBody>
        </p:sp>
        <p:sp>
          <p:nvSpPr>
            <p:cNvPr id="33" name="Google Shape;589;p65">
              <a:extLst>
                <a:ext uri="{FF2B5EF4-FFF2-40B4-BE49-F238E27FC236}">
                  <a16:creationId xmlns:a16="http://schemas.microsoft.com/office/drawing/2014/main" id="{0C44B215-D82A-055D-4948-6649ACA7BCE7}"/>
                </a:ext>
              </a:extLst>
            </p:cNvPr>
            <p:cNvSpPr txBox="1"/>
            <p:nvPr/>
          </p:nvSpPr>
          <p:spPr>
            <a:xfrm>
              <a:off x="2687370" y="1447949"/>
              <a:ext cx="203582" cy="123111"/>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400"/>
                </a:spcAft>
                <a:buNone/>
                <a:defRPr/>
              </a:pPr>
              <a:r>
                <a:rPr lang="es-ES" sz="800">
                  <a:solidFill>
                    <a:srgbClr val="FFFFFF"/>
                  </a:solidFill>
                  <a:latin typeface="Roboto Medium" panose="02000000000000000000" pitchFamily="2" charset="0"/>
                  <a:ea typeface="Roboto Medium" panose="02000000000000000000" pitchFamily="2" charset="0"/>
                  <a:cs typeface="Open Sans ExtraBold" panose="020B0606030504020204" pitchFamily="34" charset="0"/>
                  <a:sym typeface="Open Sans"/>
                </a:rPr>
                <a:t>BAU</a:t>
              </a:r>
            </a:p>
          </p:txBody>
        </p:sp>
        <p:sp>
          <p:nvSpPr>
            <p:cNvPr id="34" name="Google Shape;589;p65">
              <a:extLst>
                <a:ext uri="{FF2B5EF4-FFF2-40B4-BE49-F238E27FC236}">
                  <a16:creationId xmlns:a16="http://schemas.microsoft.com/office/drawing/2014/main" id="{1D60842A-B9A7-482C-5848-9D9B4D4CC242}"/>
                </a:ext>
              </a:extLst>
            </p:cNvPr>
            <p:cNvSpPr txBox="1"/>
            <p:nvPr/>
          </p:nvSpPr>
          <p:spPr>
            <a:xfrm>
              <a:off x="2590391" y="1740049"/>
              <a:ext cx="397545" cy="8463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400"/>
                </a:spcAft>
                <a:buNone/>
                <a:defRPr/>
              </a:pPr>
              <a:r>
                <a:rPr lang="es-ES" sz="550">
                  <a:solidFill>
                    <a:srgbClr val="F4FAFF"/>
                  </a:solidFill>
                  <a:latin typeface="Roboto Medium" panose="02000000000000000000" pitchFamily="2" charset="0"/>
                  <a:ea typeface="Roboto Medium" panose="02000000000000000000" pitchFamily="2" charset="0"/>
                  <a:cs typeface="Open Sans ExtraBold" panose="020B0606030504020204" pitchFamily="34" charset="0"/>
                  <a:sym typeface="Open Sans"/>
                </a:rPr>
                <a:t>IT SUPPORT</a:t>
              </a:r>
            </a:p>
          </p:txBody>
        </p:sp>
      </p:grpSp>
      <p:grpSp>
        <p:nvGrpSpPr>
          <p:cNvPr id="41" name="Grupo 40">
            <a:extLst>
              <a:ext uri="{FF2B5EF4-FFF2-40B4-BE49-F238E27FC236}">
                <a16:creationId xmlns:a16="http://schemas.microsoft.com/office/drawing/2014/main" id="{5EAFDD14-E0FB-5AA4-D90C-C079754D6062}"/>
              </a:ext>
            </a:extLst>
          </p:cNvPr>
          <p:cNvGrpSpPr/>
          <p:nvPr/>
        </p:nvGrpSpPr>
        <p:grpSpPr>
          <a:xfrm>
            <a:off x="2482218" y="4308202"/>
            <a:ext cx="606980" cy="357130"/>
            <a:chOff x="2483799" y="4305027"/>
            <a:chExt cx="606980" cy="357130"/>
          </a:xfrm>
        </p:grpSpPr>
        <p:sp>
          <p:nvSpPr>
            <p:cNvPr id="42" name="Rectángulo redondeado 41">
              <a:extLst>
                <a:ext uri="{FF2B5EF4-FFF2-40B4-BE49-F238E27FC236}">
                  <a16:creationId xmlns:a16="http://schemas.microsoft.com/office/drawing/2014/main" id="{D6982F57-CF9D-4D1C-7909-E92B13411D53}"/>
                </a:ext>
              </a:extLst>
            </p:cNvPr>
            <p:cNvSpPr/>
            <p:nvPr/>
          </p:nvSpPr>
          <p:spPr>
            <a:xfrm>
              <a:off x="2483799" y="4305027"/>
              <a:ext cx="606980" cy="357130"/>
            </a:xfrm>
            <a:prstGeom prst="roundRect">
              <a:avLst>
                <a:gd name="adj" fmla="val 12811"/>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43" name="Google Shape;589;p65">
              <a:extLst>
                <a:ext uri="{FF2B5EF4-FFF2-40B4-BE49-F238E27FC236}">
                  <a16:creationId xmlns:a16="http://schemas.microsoft.com/office/drawing/2014/main" id="{47BC952D-EA3E-746F-C26C-90280CB2A914}"/>
                </a:ext>
              </a:extLst>
            </p:cNvPr>
            <p:cNvSpPr txBox="1"/>
            <p:nvPr/>
          </p:nvSpPr>
          <p:spPr>
            <a:xfrm>
              <a:off x="2577295" y="4343808"/>
              <a:ext cx="419987" cy="279564"/>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200"/>
                </a:spcAft>
                <a:buNone/>
                <a:defRPr/>
              </a:pPr>
              <a:r>
                <a:rPr lang="es-ES" sz="550" b="1">
                  <a:solidFill>
                    <a:srgbClr val="F4FAFF"/>
                  </a:solidFill>
                  <a:latin typeface="Roboto" panose="02000000000000000000" pitchFamily="2" charset="0"/>
                  <a:ea typeface="Roboto" panose="02000000000000000000" pitchFamily="2" charset="0"/>
                  <a:cs typeface="Open Sans ExtraBold" panose="020B0606030504020204" pitchFamily="34" charset="0"/>
                  <a:sym typeface="Open Sans"/>
                </a:rPr>
                <a:t>PPSS*</a:t>
              </a:r>
            </a:p>
            <a:p>
              <a:pPr marL="3349" lvl="1" indent="0" algn="ctr" defTabSz="642967" fontAlgn="auto">
                <a:lnSpc>
                  <a:spcPct val="100000"/>
                </a:lnSpc>
                <a:spcBef>
                  <a:spcPts val="0"/>
                </a:spcBef>
                <a:spcAft>
                  <a:spcPts val="0"/>
                </a:spcAft>
                <a:buNone/>
                <a:defRPr/>
              </a:pPr>
              <a:r>
                <a:rPr lang="es-ES" sz="550">
                  <a:solidFill>
                    <a:srgbClr val="F4FAFF"/>
                  </a:solidFill>
                  <a:latin typeface="Roboto Medium" panose="02000000000000000000" pitchFamily="2" charset="0"/>
                  <a:ea typeface="Roboto Medium" panose="02000000000000000000" pitchFamily="2" charset="0"/>
                  <a:cs typeface="Open Sans ExtraBold" panose="020B0606030504020204" pitchFamily="34" charset="0"/>
                  <a:sym typeface="Open Sans"/>
                </a:rPr>
                <a:t>512 MM USD</a:t>
              </a:r>
            </a:p>
            <a:p>
              <a:pPr marL="3349" lvl="1" indent="0" algn="ctr" defTabSz="642967" fontAlgn="auto">
                <a:lnSpc>
                  <a:spcPct val="100000"/>
                </a:lnSpc>
                <a:spcBef>
                  <a:spcPts val="0"/>
                </a:spcBef>
                <a:spcAft>
                  <a:spcPts val="0"/>
                </a:spcAft>
                <a:buNone/>
                <a:defRPr/>
              </a:pPr>
              <a:r>
                <a:rPr lang="es-ES" sz="550">
                  <a:solidFill>
                    <a:srgbClr val="F4FAFF"/>
                  </a:solidFill>
                  <a:latin typeface="Roboto Light" panose="02000000000000000000" pitchFamily="2" charset="0"/>
                  <a:ea typeface="Roboto Light" panose="02000000000000000000" pitchFamily="2" charset="0"/>
                  <a:cs typeface="Open Sans ExtraBold" panose="020B0606030504020204" pitchFamily="34" charset="0"/>
                  <a:sym typeface="Open Sans"/>
                </a:rPr>
                <a:t>CAGR 8%</a:t>
              </a:r>
            </a:p>
          </p:txBody>
        </p:sp>
      </p:grpSp>
      <p:grpSp>
        <p:nvGrpSpPr>
          <p:cNvPr id="44" name="Grupo 43">
            <a:extLst>
              <a:ext uri="{FF2B5EF4-FFF2-40B4-BE49-F238E27FC236}">
                <a16:creationId xmlns:a16="http://schemas.microsoft.com/office/drawing/2014/main" id="{381AD4C8-4FF8-C1AA-2AF4-CF8FEA6F6D90}"/>
              </a:ext>
            </a:extLst>
          </p:cNvPr>
          <p:cNvGrpSpPr/>
          <p:nvPr/>
        </p:nvGrpSpPr>
        <p:grpSpPr>
          <a:xfrm>
            <a:off x="1905956" y="2183717"/>
            <a:ext cx="1759505" cy="357130"/>
            <a:chOff x="1922624" y="2183717"/>
            <a:chExt cx="1759505" cy="357130"/>
          </a:xfrm>
        </p:grpSpPr>
        <p:grpSp>
          <p:nvGrpSpPr>
            <p:cNvPr id="45" name="Grupo 44">
              <a:extLst>
                <a:ext uri="{FF2B5EF4-FFF2-40B4-BE49-F238E27FC236}">
                  <a16:creationId xmlns:a16="http://schemas.microsoft.com/office/drawing/2014/main" id="{D352FE2E-C01B-A2DF-988D-58F2A3633314}"/>
                </a:ext>
              </a:extLst>
            </p:cNvPr>
            <p:cNvGrpSpPr/>
            <p:nvPr/>
          </p:nvGrpSpPr>
          <p:grpSpPr>
            <a:xfrm>
              <a:off x="3075149" y="2183717"/>
              <a:ext cx="606980" cy="357130"/>
              <a:chOff x="2483799" y="4305027"/>
              <a:chExt cx="606980" cy="357130"/>
            </a:xfrm>
          </p:grpSpPr>
          <p:sp>
            <p:nvSpPr>
              <p:cNvPr id="49" name="Rectángulo redondeado 48">
                <a:extLst>
                  <a:ext uri="{FF2B5EF4-FFF2-40B4-BE49-F238E27FC236}">
                    <a16:creationId xmlns:a16="http://schemas.microsoft.com/office/drawing/2014/main" id="{E179C551-80C7-7AB2-FDBA-93BB8AB79C3E}"/>
                  </a:ext>
                </a:extLst>
              </p:cNvPr>
              <p:cNvSpPr/>
              <p:nvPr/>
            </p:nvSpPr>
            <p:spPr>
              <a:xfrm>
                <a:off x="2483799" y="4305027"/>
                <a:ext cx="606980" cy="357130"/>
              </a:xfrm>
              <a:prstGeom prst="roundRect">
                <a:avLst>
                  <a:gd name="adj" fmla="val 12811"/>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50" name="Google Shape;589;p65">
                <a:extLst>
                  <a:ext uri="{FF2B5EF4-FFF2-40B4-BE49-F238E27FC236}">
                    <a16:creationId xmlns:a16="http://schemas.microsoft.com/office/drawing/2014/main" id="{063E6722-5F2F-BE35-6ACC-049B7E890EAB}"/>
                  </a:ext>
                </a:extLst>
              </p:cNvPr>
              <p:cNvSpPr txBox="1"/>
              <p:nvPr/>
            </p:nvSpPr>
            <p:spPr>
              <a:xfrm>
                <a:off x="2560465" y="4343808"/>
                <a:ext cx="453650" cy="279564"/>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200"/>
                  </a:spcAft>
                  <a:buNone/>
                  <a:defRPr/>
                </a:pPr>
                <a:r>
                  <a:rPr lang="es-ES" sz="550" b="1">
                    <a:solidFill>
                      <a:srgbClr val="F4FAFF"/>
                    </a:solidFill>
                    <a:latin typeface="Roboto" panose="02000000000000000000" pitchFamily="2" charset="0"/>
                    <a:ea typeface="Roboto" panose="02000000000000000000" pitchFamily="2" charset="0"/>
                    <a:cs typeface="Open Sans ExtraBold" panose="020B0606030504020204" pitchFamily="34" charset="0"/>
                    <a:sym typeface="Open Sans"/>
                  </a:rPr>
                  <a:t>DATACENTER</a:t>
                </a:r>
              </a:p>
              <a:p>
                <a:pPr marL="3349" lvl="1" indent="0" algn="ctr" defTabSz="642967" fontAlgn="auto">
                  <a:lnSpc>
                    <a:spcPct val="100000"/>
                  </a:lnSpc>
                  <a:spcBef>
                    <a:spcPts val="0"/>
                  </a:spcBef>
                  <a:spcAft>
                    <a:spcPts val="0"/>
                  </a:spcAft>
                  <a:buNone/>
                  <a:defRPr/>
                </a:pPr>
                <a:r>
                  <a:rPr lang="es-ES" sz="550">
                    <a:solidFill>
                      <a:srgbClr val="F4FAFF"/>
                    </a:solidFill>
                    <a:latin typeface="Roboto Medium" panose="02000000000000000000" pitchFamily="2" charset="0"/>
                    <a:ea typeface="Roboto Medium" panose="02000000000000000000" pitchFamily="2" charset="0"/>
                    <a:cs typeface="Open Sans ExtraBold" panose="020B0606030504020204" pitchFamily="34" charset="0"/>
                    <a:sym typeface="Open Sans"/>
                  </a:rPr>
                  <a:t>79 MM USD</a:t>
                </a:r>
              </a:p>
              <a:p>
                <a:pPr marL="3349" lvl="1" indent="0" algn="ctr" defTabSz="642967" fontAlgn="auto">
                  <a:lnSpc>
                    <a:spcPct val="100000"/>
                  </a:lnSpc>
                  <a:spcBef>
                    <a:spcPts val="0"/>
                  </a:spcBef>
                  <a:spcAft>
                    <a:spcPts val="0"/>
                  </a:spcAft>
                  <a:buNone/>
                  <a:defRPr/>
                </a:pPr>
                <a:r>
                  <a:rPr lang="es-ES" sz="550">
                    <a:solidFill>
                      <a:srgbClr val="F4FAFF"/>
                    </a:solidFill>
                    <a:latin typeface="Roboto Light" panose="02000000000000000000" pitchFamily="2" charset="0"/>
                    <a:ea typeface="Roboto Light" panose="02000000000000000000" pitchFamily="2" charset="0"/>
                    <a:cs typeface="Open Sans ExtraBold" panose="020B0606030504020204" pitchFamily="34" charset="0"/>
                    <a:sym typeface="Open Sans"/>
                  </a:rPr>
                  <a:t>CAGR 95%</a:t>
                </a:r>
              </a:p>
            </p:txBody>
          </p:sp>
        </p:grpSp>
        <p:grpSp>
          <p:nvGrpSpPr>
            <p:cNvPr id="46" name="Grupo 45">
              <a:extLst>
                <a:ext uri="{FF2B5EF4-FFF2-40B4-BE49-F238E27FC236}">
                  <a16:creationId xmlns:a16="http://schemas.microsoft.com/office/drawing/2014/main" id="{C0C8015C-4FCD-383F-22E3-25913E51768E}"/>
                </a:ext>
              </a:extLst>
            </p:cNvPr>
            <p:cNvGrpSpPr/>
            <p:nvPr/>
          </p:nvGrpSpPr>
          <p:grpSpPr>
            <a:xfrm>
              <a:off x="1922624" y="2183717"/>
              <a:ext cx="606980" cy="357130"/>
              <a:chOff x="2483799" y="4305027"/>
              <a:chExt cx="606980" cy="357130"/>
            </a:xfrm>
          </p:grpSpPr>
          <p:sp>
            <p:nvSpPr>
              <p:cNvPr id="47" name="Rectángulo redondeado 46">
                <a:extLst>
                  <a:ext uri="{FF2B5EF4-FFF2-40B4-BE49-F238E27FC236}">
                    <a16:creationId xmlns:a16="http://schemas.microsoft.com/office/drawing/2014/main" id="{97DA8461-AC0A-C745-80E3-83B416AB5B95}"/>
                  </a:ext>
                </a:extLst>
              </p:cNvPr>
              <p:cNvSpPr/>
              <p:nvPr/>
            </p:nvSpPr>
            <p:spPr>
              <a:xfrm>
                <a:off x="2483799" y="4305027"/>
                <a:ext cx="606980" cy="357130"/>
              </a:xfrm>
              <a:prstGeom prst="roundRect">
                <a:avLst>
                  <a:gd name="adj" fmla="val 12811"/>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48" name="Google Shape;589;p65">
                <a:extLst>
                  <a:ext uri="{FF2B5EF4-FFF2-40B4-BE49-F238E27FC236}">
                    <a16:creationId xmlns:a16="http://schemas.microsoft.com/office/drawing/2014/main" id="{547340A2-4D57-82CE-BA55-7EB3E3AABEBD}"/>
                  </a:ext>
                </a:extLst>
              </p:cNvPr>
              <p:cNvSpPr txBox="1"/>
              <p:nvPr/>
            </p:nvSpPr>
            <p:spPr>
              <a:xfrm>
                <a:off x="2537222" y="4343808"/>
                <a:ext cx="500137" cy="279564"/>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200"/>
                  </a:spcAft>
                  <a:buNone/>
                  <a:defRPr/>
                </a:pPr>
                <a:r>
                  <a:rPr lang="es-ES" sz="550" b="1">
                    <a:solidFill>
                      <a:srgbClr val="F4FAFF"/>
                    </a:solidFill>
                    <a:latin typeface="Roboto" panose="02000000000000000000" pitchFamily="2" charset="0"/>
                    <a:ea typeface="Roboto" panose="02000000000000000000" pitchFamily="2" charset="0"/>
                    <a:cs typeface="Open Sans ExtraBold" panose="020B0606030504020204" pitchFamily="34" charset="0"/>
                    <a:sym typeface="Open Sans"/>
                  </a:rPr>
                  <a:t>PUBLIC CLOUD</a:t>
                </a:r>
              </a:p>
              <a:p>
                <a:pPr marL="3349" lvl="1" indent="0" algn="ctr" defTabSz="642967" fontAlgn="auto">
                  <a:lnSpc>
                    <a:spcPct val="100000"/>
                  </a:lnSpc>
                  <a:spcBef>
                    <a:spcPts val="0"/>
                  </a:spcBef>
                  <a:spcAft>
                    <a:spcPts val="0"/>
                  </a:spcAft>
                  <a:buNone/>
                  <a:defRPr/>
                </a:pPr>
                <a:r>
                  <a:rPr lang="es-ES" sz="550">
                    <a:solidFill>
                      <a:srgbClr val="F4FAFF"/>
                    </a:solidFill>
                    <a:latin typeface="Roboto Medium" panose="02000000000000000000" pitchFamily="2" charset="0"/>
                    <a:ea typeface="Roboto Medium" panose="02000000000000000000" pitchFamily="2" charset="0"/>
                    <a:cs typeface="Open Sans ExtraBold" panose="020B0606030504020204" pitchFamily="34" charset="0"/>
                    <a:sym typeface="Open Sans"/>
                  </a:rPr>
                  <a:t>563 MM USD</a:t>
                </a:r>
              </a:p>
              <a:p>
                <a:pPr marL="3349" lvl="1" indent="0" algn="ctr" defTabSz="642967" fontAlgn="auto">
                  <a:lnSpc>
                    <a:spcPct val="100000"/>
                  </a:lnSpc>
                  <a:spcBef>
                    <a:spcPts val="0"/>
                  </a:spcBef>
                  <a:spcAft>
                    <a:spcPts val="0"/>
                  </a:spcAft>
                  <a:buNone/>
                  <a:defRPr/>
                </a:pPr>
                <a:r>
                  <a:rPr lang="es-ES" sz="550">
                    <a:solidFill>
                      <a:srgbClr val="F4FAFF"/>
                    </a:solidFill>
                    <a:latin typeface="Roboto Light" panose="02000000000000000000" pitchFamily="2" charset="0"/>
                    <a:ea typeface="Roboto Light" panose="02000000000000000000" pitchFamily="2" charset="0"/>
                    <a:cs typeface="Open Sans ExtraBold" panose="020B0606030504020204" pitchFamily="34" charset="0"/>
                    <a:sym typeface="Open Sans"/>
                  </a:rPr>
                  <a:t>CAGR 36%</a:t>
                </a:r>
              </a:p>
            </p:txBody>
          </p:sp>
        </p:grpSp>
      </p:grpSp>
      <p:sp>
        <p:nvSpPr>
          <p:cNvPr id="51" name="Google Shape;589;p65">
            <a:extLst>
              <a:ext uri="{FF2B5EF4-FFF2-40B4-BE49-F238E27FC236}">
                <a16:creationId xmlns:a16="http://schemas.microsoft.com/office/drawing/2014/main" id="{3201DAE6-D700-942E-A420-867151EEFB5A}"/>
              </a:ext>
            </a:extLst>
          </p:cNvPr>
          <p:cNvSpPr txBox="1"/>
          <p:nvPr/>
        </p:nvSpPr>
        <p:spPr>
          <a:xfrm>
            <a:off x="1278796" y="2222498"/>
            <a:ext cx="535403" cy="279564"/>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200"/>
              </a:spcAft>
              <a:buNone/>
              <a:defRPr/>
            </a:pPr>
            <a:r>
              <a:rPr lang="es-ES" sz="550" b="1">
                <a:solidFill>
                  <a:schemeClr val="accent1"/>
                </a:solidFill>
                <a:latin typeface="Roboto" panose="02000000000000000000" pitchFamily="2" charset="0"/>
                <a:ea typeface="Roboto" panose="02000000000000000000" pitchFamily="2" charset="0"/>
                <a:cs typeface="Open Sans ExtraBold" panose="020B0606030504020204" pitchFamily="34" charset="0"/>
                <a:sym typeface="Open Sans"/>
              </a:rPr>
              <a:t>PRIVATE CLOUD</a:t>
            </a:r>
          </a:p>
          <a:p>
            <a:pPr marL="3349" lvl="1" indent="0" algn="ctr" defTabSz="642967" fontAlgn="auto">
              <a:lnSpc>
                <a:spcPct val="100000"/>
              </a:lnSpc>
              <a:spcBef>
                <a:spcPts val="0"/>
              </a:spcBef>
              <a:spcAft>
                <a:spcPts val="0"/>
              </a:spcAft>
              <a:buNone/>
              <a:defRPr/>
            </a:pPr>
            <a:r>
              <a:rPr lang="es-ES" sz="55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124 MM USD</a:t>
            </a:r>
          </a:p>
          <a:p>
            <a:pPr marL="3349" lvl="1" indent="0" algn="ctr" defTabSz="642967" fontAlgn="auto">
              <a:lnSpc>
                <a:spcPct val="100000"/>
              </a:lnSpc>
              <a:spcBef>
                <a:spcPts val="0"/>
              </a:spcBef>
              <a:spcAft>
                <a:spcPts val="0"/>
              </a:spcAft>
              <a:buNone/>
              <a:defRPr/>
            </a:pPr>
            <a:r>
              <a:rPr lang="es-ES" sz="55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rPr>
              <a:t>CAGR 11%</a:t>
            </a:r>
          </a:p>
        </p:txBody>
      </p:sp>
      <p:cxnSp>
        <p:nvCxnSpPr>
          <p:cNvPr id="52" name="Conector recto 51">
            <a:extLst>
              <a:ext uri="{FF2B5EF4-FFF2-40B4-BE49-F238E27FC236}">
                <a16:creationId xmlns:a16="http://schemas.microsoft.com/office/drawing/2014/main" id="{DA8E9431-AAAF-EB09-1975-70B2BC324ED8}"/>
              </a:ext>
            </a:extLst>
          </p:cNvPr>
          <p:cNvCxnSpPr>
            <a:cxnSpLocks/>
          </p:cNvCxnSpPr>
          <p:nvPr/>
        </p:nvCxnSpPr>
        <p:spPr>
          <a:xfrm flipV="1">
            <a:off x="1868412" y="2222506"/>
            <a:ext cx="0" cy="279552"/>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pSp>
        <p:nvGrpSpPr>
          <p:cNvPr id="53" name="Grupo 52">
            <a:extLst>
              <a:ext uri="{FF2B5EF4-FFF2-40B4-BE49-F238E27FC236}">
                <a16:creationId xmlns:a16="http://schemas.microsoft.com/office/drawing/2014/main" id="{57D65937-24FF-8D8C-F0F4-2BFAE005574C}"/>
              </a:ext>
            </a:extLst>
          </p:cNvPr>
          <p:cNvGrpSpPr/>
          <p:nvPr/>
        </p:nvGrpSpPr>
        <p:grpSpPr>
          <a:xfrm>
            <a:off x="1656352" y="4126391"/>
            <a:ext cx="2258712" cy="246843"/>
            <a:chOff x="1655328" y="4126391"/>
            <a:chExt cx="2258712" cy="246843"/>
          </a:xfrm>
        </p:grpSpPr>
        <p:grpSp>
          <p:nvGrpSpPr>
            <p:cNvPr id="54" name="Grupo 53">
              <a:extLst>
                <a:ext uri="{FF2B5EF4-FFF2-40B4-BE49-F238E27FC236}">
                  <a16:creationId xmlns:a16="http://schemas.microsoft.com/office/drawing/2014/main" id="{B32ECF47-3919-C504-13C4-7353E649071B}"/>
                </a:ext>
              </a:extLst>
            </p:cNvPr>
            <p:cNvGrpSpPr/>
            <p:nvPr/>
          </p:nvGrpSpPr>
          <p:grpSpPr>
            <a:xfrm>
              <a:off x="3307060" y="4126391"/>
              <a:ext cx="606980" cy="246843"/>
              <a:chOff x="3307060" y="4126391"/>
              <a:chExt cx="606980" cy="246843"/>
            </a:xfrm>
          </p:grpSpPr>
          <p:sp>
            <p:nvSpPr>
              <p:cNvPr id="58" name="Rectángulo redondeado 57">
                <a:extLst>
                  <a:ext uri="{FF2B5EF4-FFF2-40B4-BE49-F238E27FC236}">
                    <a16:creationId xmlns:a16="http://schemas.microsoft.com/office/drawing/2014/main" id="{9D3E3EA4-49BA-3E0D-FC16-9EE0AECB5ED7}"/>
                  </a:ext>
                </a:extLst>
              </p:cNvPr>
              <p:cNvSpPr/>
              <p:nvPr/>
            </p:nvSpPr>
            <p:spPr>
              <a:xfrm>
                <a:off x="3307060" y="4126391"/>
                <a:ext cx="606980" cy="246843"/>
              </a:xfrm>
              <a:prstGeom prst="roundRect">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59" name="Google Shape;589;p65">
                <a:extLst>
                  <a:ext uri="{FF2B5EF4-FFF2-40B4-BE49-F238E27FC236}">
                    <a16:creationId xmlns:a16="http://schemas.microsoft.com/office/drawing/2014/main" id="{9861AFF5-1E27-F00D-23FF-AC42E6F79800}"/>
                  </a:ext>
                </a:extLst>
              </p:cNvPr>
              <p:cNvSpPr txBox="1"/>
              <p:nvPr/>
            </p:nvSpPr>
            <p:spPr>
              <a:xfrm>
                <a:off x="3400556" y="4165173"/>
                <a:ext cx="419988" cy="169277"/>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550">
                    <a:solidFill>
                      <a:srgbClr val="F4FAFF"/>
                    </a:solidFill>
                    <a:latin typeface="Roboto Medium" panose="02000000000000000000" pitchFamily="2" charset="0"/>
                    <a:ea typeface="Roboto Medium" panose="02000000000000000000" pitchFamily="2" charset="0"/>
                    <a:cs typeface="Open Sans ExtraBold" panose="020B0606030504020204" pitchFamily="34" charset="0"/>
                    <a:sym typeface="Open Sans"/>
                  </a:rPr>
                  <a:t>139 MM USD</a:t>
                </a:r>
              </a:p>
              <a:p>
                <a:pPr marL="3349" lvl="1" indent="0" algn="ctr" defTabSz="642967" fontAlgn="auto">
                  <a:lnSpc>
                    <a:spcPct val="100000"/>
                  </a:lnSpc>
                  <a:spcBef>
                    <a:spcPts val="0"/>
                  </a:spcBef>
                  <a:spcAft>
                    <a:spcPts val="0"/>
                  </a:spcAft>
                  <a:buNone/>
                  <a:defRPr/>
                </a:pPr>
                <a:r>
                  <a:rPr lang="es-ES" sz="550">
                    <a:solidFill>
                      <a:srgbClr val="F4FAFF"/>
                    </a:solidFill>
                    <a:latin typeface="Roboto Light" panose="02000000000000000000" pitchFamily="2" charset="0"/>
                    <a:ea typeface="Roboto Light" panose="02000000000000000000" pitchFamily="2" charset="0"/>
                    <a:cs typeface="Open Sans ExtraBold" panose="020B0606030504020204" pitchFamily="34" charset="0"/>
                    <a:sym typeface="Open Sans"/>
                  </a:rPr>
                  <a:t>CAGR 13%</a:t>
                </a:r>
              </a:p>
            </p:txBody>
          </p:sp>
        </p:grpSp>
        <p:grpSp>
          <p:nvGrpSpPr>
            <p:cNvPr id="55" name="Grupo 54">
              <a:extLst>
                <a:ext uri="{FF2B5EF4-FFF2-40B4-BE49-F238E27FC236}">
                  <a16:creationId xmlns:a16="http://schemas.microsoft.com/office/drawing/2014/main" id="{88E4F890-AED8-7D85-8DAC-0DF927B1F611}"/>
                </a:ext>
              </a:extLst>
            </p:cNvPr>
            <p:cNvGrpSpPr/>
            <p:nvPr/>
          </p:nvGrpSpPr>
          <p:grpSpPr>
            <a:xfrm>
              <a:off x="1655328" y="4126391"/>
              <a:ext cx="606980" cy="246843"/>
              <a:chOff x="1645803" y="4126391"/>
              <a:chExt cx="606980" cy="246843"/>
            </a:xfrm>
          </p:grpSpPr>
          <p:sp>
            <p:nvSpPr>
              <p:cNvPr id="56" name="Rectángulo redondeado 55">
                <a:extLst>
                  <a:ext uri="{FF2B5EF4-FFF2-40B4-BE49-F238E27FC236}">
                    <a16:creationId xmlns:a16="http://schemas.microsoft.com/office/drawing/2014/main" id="{DAF2EC50-7942-6058-6B30-BA91CD9ADB7E}"/>
                  </a:ext>
                </a:extLst>
              </p:cNvPr>
              <p:cNvSpPr/>
              <p:nvPr/>
            </p:nvSpPr>
            <p:spPr>
              <a:xfrm>
                <a:off x="1645803" y="4126391"/>
                <a:ext cx="606980" cy="246843"/>
              </a:xfrm>
              <a:prstGeom prst="roundRect">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57" name="Google Shape;589;p65">
                <a:extLst>
                  <a:ext uri="{FF2B5EF4-FFF2-40B4-BE49-F238E27FC236}">
                    <a16:creationId xmlns:a16="http://schemas.microsoft.com/office/drawing/2014/main" id="{56C43B1E-B09B-DF88-3C72-2F5599B87741}"/>
                  </a:ext>
                </a:extLst>
              </p:cNvPr>
              <p:cNvSpPr txBox="1"/>
              <p:nvPr/>
            </p:nvSpPr>
            <p:spPr>
              <a:xfrm>
                <a:off x="1739299" y="4165173"/>
                <a:ext cx="419988" cy="169277"/>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550">
                    <a:solidFill>
                      <a:srgbClr val="F4FAFF"/>
                    </a:solidFill>
                    <a:latin typeface="Roboto Medium" panose="02000000000000000000" pitchFamily="2" charset="0"/>
                    <a:ea typeface="Roboto Medium" panose="02000000000000000000" pitchFamily="2" charset="0"/>
                    <a:cs typeface="Open Sans ExtraBold" panose="020B0606030504020204" pitchFamily="34" charset="0"/>
                    <a:sym typeface="Open Sans"/>
                  </a:rPr>
                  <a:t>264 MM USD</a:t>
                </a:r>
              </a:p>
              <a:p>
                <a:pPr marL="3349" lvl="1" indent="0" algn="ctr" defTabSz="642967" fontAlgn="auto">
                  <a:lnSpc>
                    <a:spcPct val="100000"/>
                  </a:lnSpc>
                  <a:spcBef>
                    <a:spcPts val="0"/>
                  </a:spcBef>
                  <a:spcAft>
                    <a:spcPts val="0"/>
                  </a:spcAft>
                  <a:buNone/>
                  <a:defRPr/>
                </a:pPr>
                <a:r>
                  <a:rPr lang="es-ES" sz="550">
                    <a:solidFill>
                      <a:srgbClr val="F4FAFF"/>
                    </a:solidFill>
                    <a:latin typeface="Roboto Light" panose="02000000000000000000" pitchFamily="2" charset="0"/>
                    <a:ea typeface="Roboto Light" panose="02000000000000000000" pitchFamily="2" charset="0"/>
                    <a:cs typeface="Open Sans ExtraBold" panose="020B0606030504020204" pitchFamily="34" charset="0"/>
                    <a:sym typeface="Open Sans"/>
                  </a:rPr>
                  <a:t>CAGR 22%</a:t>
                </a:r>
              </a:p>
            </p:txBody>
          </p:sp>
        </p:grpSp>
      </p:grpSp>
      <p:grpSp>
        <p:nvGrpSpPr>
          <p:cNvPr id="60" name="Grupo 59">
            <a:extLst>
              <a:ext uri="{FF2B5EF4-FFF2-40B4-BE49-F238E27FC236}">
                <a16:creationId xmlns:a16="http://schemas.microsoft.com/office/drawing/2014/main" id="{EFB5AD93-E16E-DA5C-3321-2D15DEB12C7C}"/>
              </a:ext>
            </a:extLst>
          </p:cNvPr>
          <p:cNvGrpSpPr/>
          <p:nvPr/>
        </p:nvGrpSpPr>
        <p:grpSpPr>
          <a:xfrm>
            <a:off x="1301042" y="2946400"/>
            <a:ext cx="2969333" cy="246843"/>
            <a:chOff x="1301042" y="2946400"/>
            <a:chExt cx="2969333" cy="246843"/>
          </a:xfrm>
        </p:grpSpPr>
        <p:grpSp>
          <p:nvGrpSpPr>
            <p:cNvPr id="61" name="Grupo 60">
              <a:extLst>
                <a:ext uri="{FF2B5EF4-FFF2-40B4-BE49-F238E27FC236}">
                  <a16:creationId xmlns:a16="http://schemas.microsoft.com/office/drawing/2014/main" id="{D7C516F4-BBBD-395F-DB3D-51212D473388}"/>
                </a:ext>
              </a:extLst>
            </p:cNvPr>
            <p:cNvGrpSpPr/>
            <p:nvPr/>
          </p:nvGrpSpPr>
          <p:grpSpPr>
            <a:xfrm>
              <a:off x="1301042" y="2946400"/>
              <a:ext cx="606980" cy="246843"/>
              <a:chOff x="1301042" y="2946400"/>
              <a:chExt cx="606980" cy="246843"/>
            </a:xfrm>
          </p:grpSpPr>
          <p:sp>
            <p:nvSpPr>
              <p:cNvPr id="65" name="Rectángulo redondeado 64">
                <a:extLst>
                  <a:ext uri="{FF2B5EF4-FFF2-40B4-BE49-F238E27FC236}">
                    <a16:creationId xmlns:a16="http://schemas.microsoft.com/office/drawing/2014/main" id="{8F683AB7-111B-75AA-DBAD-DDE911E88509}"/>
                  </a:ext>
                </a:extLst>
              </p:cNvPr>
              <p:cNvSpPr/>
              <p:nvPr/>
            </p:nvSpPr>
            <p:spPr>
              <a:xfrm>
                <a:off x="1301042" y="2946400"/>
                <a:ext cx="606980" cy="246843"/>
              </a:xfrm>
              <a:prstGeom prst="roundRect">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66" name="Google Shape;589;p65">
                <a:extLst>
                  <a:ext uri="{FF2B5EF4-FFF2-40B4-BE49-F238E27FC236}">
                    <a16:creationId xmlns:a16="http://schemas.microsoft.com/office/drawing/2014/main" id="{FC433CA7-7DDA-33E8-9C0F-DD60A1A0900D}"/>
                  </a:ext>
                </a:extLst>
              </p:cNvPr>
              <p:cNvSpPr txBox="1"/>
              <p:nvPr/>
            </p:nvSpPr>
            <p:spPr>
              <a:xfrm>
                <a:off x="1397713" y="2985182"/>
                <a:ext cx="419988" cy="169277"/>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550">
                    <a:solidFill>
                      <a:srgbClr val="F4FAFF"/>
                    </a:solidFill>
                    <a:latin typeface="Roboto Medium" panose="02000000000000000000" pitchFamily="2" charset="0"/>
                    <a:ea typeface="Roboto Medium" panose="02000000000000000000" pitchFamily="2" charset="0"/>
                    <a:cs typeface="Open Sans ExtraBold" panose="020B0606030504020204" pitchFamily="34" charset="0"/>
                    <a:sym typeface="Open Sans"/>
                  </a:rPr>
                  <a:t>194 MM USD</a:t>
                </a:r>
              </a:p>
              <a:p>
                <a:pPr marL="3349" lvl="1" indent="0" algn="ctr" defTabSz="642967" fontAlgn="auto">
                  <a:lnSpc>
                    <a:spcPct val="100000"/>
                  </a:lnSpc>
                  <a:spcBef>
                    <a:spcPts val="0"/>
                  </a:spcBef>
                  <a:spcAft>
                    <a:spcPts val="0"/>
                  </a:spcAft>
                  <a:buNone/>
                  <a:defRPr/>
                </a:pPr>
                <a:r>
                  <a:rPr lang="es-ES" sz="550">
                    <a:solidFill>
                      <a:srgbClr val="F4FAFF"/>
                    </a:solidFill>
                    <a:latin typeface="Roboto Light" panose="02000000000000000000" pitchFamily="2" charset="0"/>
                    <a:ea typeface="Roboto Light" panose="02000000000000000000" pitchFamily="2" charset="0"/>
                    <a:cs typeface="Open Sans ExtraBold" panose="020B0606030504020204" pitchFamily="34" charset="0"/>
                    <a:sym typeface="Open Sans"/>
                  </a:rPr>
                  <a:t>CAGR 52%</a:t>
                </a:r>
              </a:p>
            </p:txBody>
          </p:sp>
        </p:grpSp>
        <p:grpSp>
          <p:nvGrpSpPr>
            <p:cNvPr id="62" name="Grupo 61">
              <a:extLst>
                <a:ext uri="{FF2B5EF4-FFF2-40B4-BE49-F238E27FC236}">
                  <a16:creationId xmlns:a16="http://schemas.microsoft.com/office/drawing/2014/main" id="{1693FFCD-383E-0681-50D3-529106903397}"/>
                </a:ext>
              </a:extLst>
            </p:cNvPr>
            <p:cNvGrpSpPr/>
            <p:nvPr/>
          </p:nvGrpSpPr>
          <p:grpSpPr>
            <a:xfrm>
              <a:off x="3663395" y="2946400"/>
              <a:ext cx="606980" cy="246843"/>
              <a:chOff x="3663395" y="2946400"/>
              <a:chExt cx="606980" cy="246843"/>
            </a:xfrm>
          </p:grpSpPr>
          <p:sp>
            <p:nvSpPr>
              <p:cNvPr id="63" name="Rectángulo redondeado 62">
                <a:extLst>
                  <a:ext uri="{FF2B5EF4-FFF2-40B4-BE49-F238E27FC236}">
                    <a16:creationId xmlns:a16="http://schemas.microsoft.com/office/drawing/2014/main" id="{92A5AACF-7DDF-E871-2E12-8588BF8D98B7}"/>
                  </a:ext>
                </a:extLst>
              </p:cNvPr>
              <p:cNvSpPr/>
              <p:nvPr/>
            </p:nvSpPr>
            <p:spPr>
              <a:xfrm>
                <a:off x="3663395" y="2946400"/>
                <a:ext cx="606980" cy="246843"/>
              </a:xfrm>
              <a:prstGeom prst="roundRect">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64" name="Google Shape;589;p65">
                <a:extLst>
                  <a:ext uri="{FF2B5EF4-FFF2-40B4-BE49-F238E27FC236}">
                    <a16:creationId xmlns:a16="http://schemas.microsoft.com/office/drawing/2014/main" id="{647C90F6-B8B2-3A2B-FA46-48562FCF9332}"/>
                  </a:ext>
                </a:extLst>
              </p:cNvPr>
              <p:cNvSpPr txBox="1"/>
              <p:nvPr/>
            </p:nvSpPr>
            <p:spPr>
              <a:xfrm>
                <a:off x="3753716" y="2985182"/>
                <a:ext cx="419987" cy="169277"/>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550">
                    <a:solidFill>
                      <a:srgbClr val="F4FAFF"/>
                    </a:solidFill>
                    <a:latin typeface="Roboto Medium" panose="02000000000000000000" pitchFamily="2" charset="0"/>
                    <a:ea typeface="Roboto Medium" panose="02000000000000000000" pitchFamily="2" charset="0"/>
                    <a:cs typeface="Open Sans ExtraBold" panose="020B0606030504020204" pitchFamily="34" charset="0"/>
                    <a:sym typeface="Open Sans"/>
                  </a:rPr>
                  <a:t>148 MM USD</a:t>
                </a:r>
              </a:p>
              <a:p>
                <a:pPr marL="3349" lvl="1" indent="0" algn="ctr" defTabSz="642967" fontAlgn="auto">
                  <a:lnSpc>
                    <a:spcPct val="100000"/>
                  </a:lnSpc>
                  <a:spcBef>
                    <a:spcPts val="0"/>
                  </a:spcBef>
                  <a:spcAft>
                    <a:spcPts val="0"/>
                  </a:spcAft>
                  <a:buNone/>
                  <a:defRPr/>
                </a:pPr>
                <a:r>
                  <a:rPr lang="es-ES" sz="550">
                    <a:solidFill>
                      <a:srgbClr val="F4FAFF"/>
                    </a:solidFill>
                    <a:latin typeface="Roboto Light" panose="02000000000000000000" pitchFamily="2" charset="0"/>
                    <a:ea typeface="Roboto Light" panose="02000000000000000000" pitchFamily="2" charset="0"/>
                    <a:cs typeface="Open Sans ExtraBold" panose="020B0606030504020204" pitchFamily="34" charset="0"/>
                    <a:sym typeface="Open Sans"/>
                  </a:rPr>
                  <a:t>CAGR 12%</a:t>
                </a:r>
              </a:p>
            </p:txBody>
          </p:sp>
        </p:grpSp>
      </p:grpSp>
      <p:sp>
        <p:nvSpPr>
          <p:cNvPr id="67" name="Google Shape;589;p65">
            <a:extLst>
              <a:ext uri="{FF2B5EF4-FFF2-40B4-BE49-F238E27FC236}">
                <a16:creationId xmlns:a16="http://schemas.microsoft.com/office/drawing/2014/main" id="{E6D0D928-111E-B9CF-818F-871F61F574BA}"/>
              </a:ext>
            </a:extLst>
          </p:cNvPr>
          <p:cNvSpPr txBox="1"/>
          <p:nvPr/>
        </p:nvSpPr>
        <p:spPr>
          <a:xfrm>
            <a:off x="4820995" y="2596559"/>
            <a:ext cx="682879" cy="123111"/>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80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FC TDX S/total</a:t>
            </a:r>
          </a:p>
        </p:txBody>
      </p:sp>
      <p:grpSp>
        <p:nvGrpSpPr>
          <p:cNvPr id="68" name="Grupo 67">
            <a:extLst>
              <a:ext uri="{FF2B5EF4-FFF2-40B4-BE49-F238E27FC236}">
                <a16:creationId xmlns:a16="http://schemas.microsoft.com/office/drawing/2014/main" id="{0241367B-333D-2F44-AAAF-EA015420F2C0}"/>
              </a:ext>
            </a:extLst>
          </p:cNvPr>
          <p:cNvGrpSpPr/>
          <p:nvPr/>
        </p:nvGrpSpPr>
        <p:grpSpPr>
          <a:xfrm>
            <a:off x="4810844" y="2726350"/>
            <a:ext cx="1362606" cy="610724"/>
            <a:chOff x="4810844" y="2407432"/>
            <a:chExt cx="1362606" cy="610724"/>
          </a:xfrm>
        </p:grpSpPr>
        <p:sp>
          <p:nvSpPr>
            <p:cNvPr id="69" name="Google Shape;589;p65">
              <a:extLst>
                <a:ext uri="{FF2B5EF4-FFF2-40B4-BE49-F238E27FC236}">
                  <a16:creationId xmlns:a16="http://schemas.microsoft.com/office/drawing/2014/main" id="{5FC88890-59D3-6BE9-BA81-F80A68D35FA0}"/>
                </a:ext>
              </a:extLst>
            </p:cNvPr>
            <p:cNvSpPr txBox="1"/>
            <p:nvPr/>
          </p:nvSpPr>
          <p:spPr>
            <a:xfrm>
              <a:off x="5665298" y="2611769"/>
              <a:ext cx="508152" cy="246221"/>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defTabSz="642967" fontAlgn="auto">
                <a:lnSpc>
                  <a:spcPct val="100000"/>
                </a:lnSpc>
                <a:spcBef>
                  <a:spcPts val="0"/>
                </a:spcBef>
                <a:spcAft>
                  <a:spcPts val="0"/>
                </a:spcAft>
                <a:buNone/>
                <a:defRPr/>
              </a:pPr>
              <a:r>
                <a:rPr lang="es-ES" sz="90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24%</a:t>
              </a:r>
              <a:br>
                <a:rPr lang="es-ES" sz="70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br>
              <a:r>
                <a:rPr lang="es-ES" sz="70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rPr>
                <a:t>of new sales</a:t>
              </a:r>
            </a:p>
          </p:txBody>
        </p:sp>
        <p:grpSp>
          <p:nvGrpSpPr>
            <p:cNvPr id="70" name="Grupo 69">
              <a:extLst>
                <a:ext uri="{FF2B5EF4-FFF2-40B4-BE49-F238E27FC236}">
                  <a16:creationId xmlns:a16="http://schemas.microsoft.com/office/drawing/2014/main" id="{915672C5-6B0B-5B71-1BEC-3BA4582A7782}"/>
                </a:ext>
              </a:extLst>
            </p:cNvPr>
            <p:cNvGrpSpPr/>
            <p:nvPr/>
          </p:nvGrpSpPr>
          <p:grpSpPr>
            <a:xfrm>
              <a:off x="5096478" y="2407432"/>
              <a:ext cx="604797" cy="610724"/>
              <a:chOff x="5096478" y="2429517"/>
              <a:chExt cx="604797" cy="610724"/>
            </a:xfrm>
          </p:grpSpPr>
          <p:graphicFrame>
            <p:nvGraphicFramePr>
              <p:cNvPr id="72" name="Gráfico 71">
                <a:extLst>
                  <a:ext uri="{FF2B5EF4-FFF2-40B4-BE49-F238E27FC236}">
                    <a16:creationId xmlns:a16="http://schemas.microsoft.com/office/drawing/2014/main" id="{4A6B59CF-63F3-5A50-7B0D-AD179D86F90C}"/>
                  </a:ext>
                </a:extLst>
              </p:cNvPr>
              <p:cNvGraphicFramePr>
                <a:graphicFrameLocks/>
              </p:cNvGraphicFramePr>
              <p:nvPr/>
            </p:nvGraphicFramePr>
            <p:xfrm>
              <a:off x="5096478" y="2429517"/>
              <a:ext cx="604797" cy="610724"/>
            </p:xfrm>
            <a:graphic>
              <a:graphicData uri="http://schemas.openxmlformats.org/drawingml/2006/chart">
                <c:chart xmlns:c="http://schemas.openxmlformats.org/drawingml/2006/chart" xmlns:r="http://schemas.openxmlformats.org/officeDocument/2006/relationships" r:id="rId3"/>
              </a:graphicData>
            </a:graphic>
          </p:graphicFrame>
          <p:sp>
            <p:nvSpPr>
              <p:cNvPr id="73" name="Google Shape;589;p65">
                <a:extLst>
                  <a:ext uri="{FF2B5EF4-FFF2-40B4-BE49-F238E27FC236}">
                    <a16:creationId xmlns:a16="http://schemas.microsoft.com/office/drawing/2014/main" id="{0AB28DE1-2974-38F2-CC13-95BF794A207E}"/>
                  </a:ext>
                </a:extLst>
              </p:cNvPr>
              <p:cNvSpPr txBox="1"/>
              <p:nvPr/>
            </p:nvSpPr>
            <p:spPr>
              <a:xfrm>
                <a:off x="5299277" y="2703888"/>
                <a:ext cx="146194" cy="13849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900" spc="-3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8%</a:t>
                </a:r>
                <a:endParaRPr lang="es-ES" sz="700" spc="-3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endParaRPr>
              </a:p>
            </p:txBody>
          </p:sp>
        </p:grpSp>
        <p:sp>
          <p:nvSpPr>
            <p:cNvPr id="71" name="Google Shape;589;p65">
              <a:extLst>
                <a:ext uri="{FF2B5EF4-FFF2-40B4-BE49-F238E27FC236}">
                  <a16:creationId xmlns:a16="http://schemas.microsoft.com/office/drawing/2014/main" id="{07F9231D-351C-29A8-0259-195D4D4B0370}"/>
                </a:ext>
              </a:extLst>
            </p:cNvPr>
            <p:cNvSpPr txBox="1"/>
            <p:nvPr/>
          </p:nvSpPr>
          <p:spPr>
            <a:xfrm>
              <a:off x="4810844" y="2680148"/>
              <a:ext cx="266098" cy="13849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r" defTabSz="642967" fontAlgn="auto">
                <a:lnSpc>
                  <a:spcPct val="100000"/>
                </a:lnSpc>
                <a:spcBef>
                  <a:spcPts val="0"/>
                </a:spcBef>
                <a:spcAft>
                  <a:spcPts val="0"/>
                </a:spcAft>
                <a:buNone/>
                <a:defRPr/>
              </a:pPr>
              <a:r>
                <a:rPr lang="es-ES" sz="90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rPr>
                <a:t>2021</a:t>
              </a:r>
              <a:endParaRPr lang="es-ES" sz="70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endParaRPr>
            </a:p>
          </p:txBody>
        </p:sp>
      </p:grpSp>
      <p:grpSp>
        <p:nvGrpSpPr>
          <p:cNvPr id="74" name="Grupo 73">
            <a:extLst>
              <a:ext uri="{FF2B5EF4-FFF2-40B4-BE49-F238E27FC236}">
                <a16:creationId xmlns:a16="http://schemas.microsoft.com/office/drawing/2014/main" id="{8BDD5206-8DCF-19F2-CB9B-C15B283B2F03}"/>
              </a:ext>
            </a:extLst>
          </p:cNvPr>
          <p:cNvGrpSpPr/>
          <p:nvPr/>
        </p:nvGrpSpPr>
        <p:grpSpPr>
          <a:xfrm>
            <a:off x="4817256" y="3313430"/>
            <a:ext cx="1356194" cy="610724"/>
            <a:chOff x="4817256" y="3162806"/>
            <a:chExt cx="1356194" cy="610724"/>
          </a:xfrm>
        </p:grpSpPr>
        <p:sp>
          <p:nvSpPr>
            <p:cNvPr id="75" name="Google Shape;589;p65">
              <a:extLst>
                <a:ext uri="{FF2B5EF4-FFF2-40B4-BE49-F238E27FC236}">
                  <a16:creationId xmlns:a16="http://schemas.microsoft.com/office/drawing/2014/main" id="{3CAEB21C-F703-36F9-22FF-F17E33F696B9}"/>
                </a:ext>
              </a:extLst>
            </p:cNvPr>
            <p:cNvSpPr txBox="1"/>
            <p:nvPr/>
          </p:nvSpPr>
          <p:spPr>
            <a:xfrm>
              <a:off x="5665298" y="3367143"/>
              <a:ext cx="508152" cy="246221"/>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defTabSz="642967" fontAlgn="auto">
                <a:lnSpc>
                  <a:spcPct val="100000"/>
                </a:lnSpc>
                <a:spcBef>
                  <a:spcPts val="0"/>
                </a:spcBef>
                <a:spcAft>
                  <a:spcPts val="0"/>
                </a:spcAft>
                <a:buNone/>
                <a:defRPr/>
              </a:pPr>
              <a:r>
                <a:rPr lang="es-ES" sz="90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45%</a:t>
              </a:r>
              <a:br>
                <a:rPr lang="es-ES" sz="70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br>
              <a:r>
                <a:rPr lang="es-ES" sz="70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rPr>
                <a:t>of new sales</a:t>
              </a:r>
            </a:p>
          </p:txBody>
        </p:sp>
        <p:grpSp>
          <p:nvGrpSpPr>
            <p:cNvPr id="76" name="Grupo 75">
              <a:extLst>
                <a:ext uri="{FF2B5EF4-FFF2-40B4-BE49-F238E27FC236}">
                  <a16:creationId xmlns:a16="http://schemas.microsoft.com/office/drawing/2014/main" id="{8CDB969A-8256-2F67-0B39-A3EE171A9D53}"/>
                </a:ext>
              </a:extLst>
            </p:cNvPr>
            <p:cNvGrpSpPr/>
            <p:nvPr/>
          </p:nvGrpSpPr>
          <p:grpSpPr>
            <a:xfrm>
              <a:off x="5096478" y="3162806"/>
              <a:ext cx="604797" cy="610724"/>
              <a:chOff x="5096478" y="3184891"/>
              <a:chExt cx="604797" cy="610724"/>
            </a:xfrm>
          </p:grpSpPr>
          <p:graphicFrame>
            <p:nvGraphicFramePr>
              <p:cNvPr id="78" name="Gráfico 77">
                <a:extLst>
                  <a:ext uri="{FF2B5EF4-FFF2-40B4-BE49-F238E27FC236}">
                    <a16:creationId xmlns:a16="http://schemas.microsoft.com/office/drawing/2014/main" id="{F144420B-627C-50F3-7EBB-5677AE7FD4FE}"/>
                  </a:ext>
                </a:extLst>
              </p:cNvPr>
              <p:cNvGraphicFramePr>
                <a:graphicFrameLocks/>
              </p:cNvGraphicFramePr>
              <p:nvPr/>
            </p:nvGraphicFramePr>
            <p:xfrm>
              <a:off x="5096478" y="3184891"/>
              <a:ext cx="604797" cy="610724"/>
            </p:xfrm>
            <a:graphic>
              <a:graphicData uri="http://schemas.openxmlformats.org/drawingml/2006/chart">
                <c:chart xmlns:c="http://schemas.openxmlformats.org/drawingml/2006/chart" xmlns:r="http://schemas.openxmlformats.org/officeDocument/2006/relationships" r:id="rId4"/>
              </a:graphicData>
            </a:graphic>
          </p:graphicFrame>
          <p:sp>
            <p:nvSpPr>
              <p:cNvPr id="79" name="Google Shape;589;p65">
                <a:extLst>
                  <a:ext uri="{FF2B5EF4-FFF2-40B4-BE49-F238E27FC236}">
                    <a16:creationId xmlns:a16="http://schemas.microsoft.com/office/drawing/2014/main" id="{01942102-5233-04C4-36F7-5CE0B69BB85F}"/>
                  </a:ext>
                </a:extLst>
              </p:cNvPr>
              <p:cNvSpPr txBox="1"/>
              <p:nvPr/>
            </p:nvSpPr>
            <p:spPr>
              <a:xfrm>
                <a:off x="5268339" y="3459262"/>
                <a:ext cx="208070" cy="13849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900" spc="-3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10%</a:t>
                </a:r>
                <a:endParaRPr lang="es-ES" sz="700" spc="-3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endParaRPr>
              </a:p>
            </p:txBody>
          </p:sp>
        </p:grpSp>
        <p:sp>
          <p:nvSpPr>
            <p:cNvPr id="77" name="Google Shape;589;p65">
              <a:extLst>
                <a:ext uri="{FF2B5EF4-FFF2-40B4-BE49-F238E27FC236}">
                  <a16:creationId xmlns:a16="http://schemas.microsoft.com/office/drawing/2014/main" id="{1AD60BA1-3528-19D3-CB2C-7FEA2234D47C}"/>
                </a:ext>
              </a:extLst>
            </p:cNvPr>
            <p:cNvSpPr txBox="1"/>
            <p:nvPr/>
          </p:nvSpPr>
          <p:spPr>
            <a:xfrm>
              <a:off x="4817256" y="3435522"/>
              <a:ext cx="259686" cy="13849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r" defTabSz="642967" fontAlgn="auto">
                <a:lnSpc>
                  <a:spcPct val="100000"/>
                </a:lnSpc>
                <a:spcBef>
                  <a:spcPts val="0"/>
                </a:spcBef>
                <a:spcAft>
                  <a:spcPts val="0"/>
                </a:spcAft>
                <a:buNone/>
                <a:defRPr/>
              </a:pPr>
              <a:r>
                <a:rPr lang="es-ES" sz="90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rPr>
                <a:t>2022</a:t>
              </a:r>
              <a:endParaRPr lang="es-ES" sz="70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endParaRPr>
            </a:p>
          </p:txBody>
        </p:sp>
      </p:grpSp>
      <p:grpSp>
        <p:nvGrpSpPr>
          <p:cNvPr id="80" name="Grupo 79">
            <a:extLst>
              <a:ext uri="{FF2B5EF4-FFF2-40B4-BE49-F238E27FC236}">
                <a16:creationId xmlns:a16="http://schemas.microsoft.com/office/drawing/2014/main" id="{8D7B71FF-2A10-408F-D6FD-E74B7EA35FA2}"/>
              </a:ext>
            </a:extLst>
          </p:cNvPr>
          <p:cNvGrpSpPr/>
          <p:nvPr/>
        </p:nvGrpSpPr>
        <p:grpSpPr>
          <a:xfrm>
            <a:off x="4817256" y="3900510"/>
            <a:ext cx="1356194" cy="610724"/>
            <a:chOff x="4817256" y="3900510"/>
            <a:chExt cx="1356194" cy="610724"/>
          </a:xfrm>
        </p:grpSpPr>
        <p:sp>
          <p:nvSpPr>
            <p:cNvPr id="81" name="Google Shape;589;p65">
              <a:extLst>
                <a:ext uri="{FF2B5EF4-FFF2-40B4-BE49-F238E27FC236}">
                  <a16:creationId xmlns:a16="http://schemas.microsoft.com/office/drawing/2014/main" id="{7E7C6ECA-7D38-2396-4D23-C29734707FDE}"/>
                </a:ext>
              </a:extLst>
            </p:cNvPr>
            <p:cNvSpPr txBox="1"/>
            <p:nvPr/>
          </p:nvSpPr>
          <p:spPr>
            <a:xfrm>
              <a:off x="5665298" y="4104847"/>
              <a:ext cx="508152" cy="246221"/>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defTabSz="642967" fontAlgn="auto">
                <a:lnSpc>
                  <a:spcPct val="100000"/>
                </a:lnSpc>
                <a:spcBef>
                  <a:spcPts val="0"/>
                </a:spcBef>
                <a:spcAft>
                  <a:spcPts val="0"/>
                </a:spcAft>
                <a:buNone/>
                <a:defRPr/>
              </a:pPr>
              <a:r>
                <a:rPr lang="es-ES" sz="90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&gt;55%</a:t>
              </a:r>
              <a:br>
                <a:rPr lang="es-ES" sz="70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br>
              <a:r>
                <a:rPr lang="es-ES" sz="70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rPr>
                <a:t>of new sales</a:t>
              </a:r>
            </a:p>
          </p:txBody>
        </p:sp>
        <p:grpSp>
          <p:nvGrpSpPr>
            <p:cNvPr id="82" name="Grupo 81">
              <a:extLst>
                <a:ext uri="{FF2B5EF4-FFF2-40B4-BE49-F238E27FC236}">
                  <a16:creationId xmlns:a16="http://schemas.microsoft.com/office/drawing/2014/main" id="{79D6EB67-DCDC-283C-5010-46C0F6E91411}"/>
                </a:ext>
              </a:extLst>
            </p:cNvPr>
            <p:cNvGrpSpPr/>
            <p:nvPr/>
          </p:nvGrpSpPr>
          <p:grpSpPr>
            <a:xfrm>
              <a:off x="5096478" y="3900510"/>
              <a:ext cx="604797" cy="610724"/>
              <a:chOff x="5096478" y="3922595"/>
              <a:chExt cx="604797" cy="610724"/>
            </a:xfrm>
          </p:grpSpPr>
          <p:graphicFrame>
            <p:nvGraphicFramePr>
              <p:cNvPr id="84" name="Gráfico 83">
                <a:extLst>
                  <a:ext uri="{FF2B5EF4-FFF2-40B4-BE49-F238E27FC236}">
                    <a16:creationId xmlns:a16="http://schemas.microsoft.com/office/drawing/2014/main" id="{63ABBAA0-585E-16CB-7796-426E6317990E}"/>
                  </a:ext>
                </a:extLst>
              </p:cNvPr>
              <p:cNvGraphicFramePr>
                <a:graphicFrameLocks/>
              </p:cNvGraphicFramePr>
              <p:nvPr/>
            </p:nvGraphicFramePr>
            <p:xfrm>
              <a:off x="5096478" y="3922595"/>
              <a:ext cx="604797" cy="610724"/>
            </p:xfrm>
            <a:graphic>
              <a:graphicData uri="http://schemas.openxmlformats.org/drawingml/2006/chart">
                <c:chart xmlns:c="http://schemas.openxmlformats.org/drawingml/2006/chart" xmlns:r="http://schemas.openxmlformats.org/officeDocument/2006/relationships" r:id="rId5"/>
              </a:graphicData>
            </a:graphic>
          </p:graphicFrame>
          <p:sp>
            <p:nvSpPr>
              <p:cNvPr id="85" name="Google Shape;589;p65">
                <a:extLst>
                  <a:ext uri="{FF2B5EF4-FFF2-40B4-BE49-F238E27FC236}">
                    <a16:creationId xmlns:a16="http://schemas.microsoft.com/office/drawing/2014/main" id="{08A33818-DEB8-FCFC-00CA-B9B1C8E9BC3A}"/>
                  </a:ext>
                </a:extLst>
              </p:cNvPr>
              <p:cNvSpPr txBox="1"/>
              <p:nvPr/>
            </p:nvSpPr>
            <p:spPr>
              <a:xfrm>
                <a:off x="5268339" y="4196966"/>
                <a:ext cx="208070" cy="13849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ctr" defTabSz="642967" fontAlgn="auto">
                  <a:lnSpc>
                    <a:spcPct val="100000"/>
                  </a:lnSpc>
                  <a:spcBef>
                    <a:spcPts val="0"/>
                  </a:spcBef>
                  <a:spcAft>
                    <a:spcPts val="0"/>
                  </a:spcAft>
                  <a:buNone/>
                  <a:defRPr/>
                </a:pPr>
                <a:r>
                  <a:rPr lang="es-ES" sz="900" spc="-3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rPr>
                  <a:t>20%</a:t>
                </a:r>
                <a:endParaRPr lang="es-ES" sz="700" spc="-30">
                  <a:solidFill>
                    <a:schemeClr val="accent1"/>
                  </a:solidFill>
                  <a:latin typeface="Roboto Medium" panose="02000000000000000000" pitchFamily="2" charset="0"/>
                  <a:ea typeface="Roboto Medium" panose="02000000000000000000" pitchFamily="2" charset="0"/>
                  <a:cs typeface="Open Sans ExtraBold" panose="020B0606030504020204" pitchFamily="34" charset="0"/>
                  <a:sym typeface="Open Sans"/>
                </a:endParaRPr>
              </a:p>
            </p:txBody>
          </p:sp>
        </p:grpSp>
        <p:sp>
          <p:nvSpPr>
            <p:cNvPr id="83" name="Google Shape;589;p65">
              <a:extLst>
                <a:ext uri="{FF2B5EF4-FFF2-40B4-BE49-F238E27FC236}">
                  <a16:creationId xmlns:a16="http://schemas.microsoft.com/office/drawing/2014/main" id="{FEABACA8-93C3-CE84-1FA7-579478ADC771}"/>
                </a:ext>
              </a:extLst>
            </p:cNvPr>
            <p:cNvSpPr txBox="1"/>
            <p:nvPr/>
          </p:nvSpPr>
          <p:spPr>
            <a:xfrm>
              <a:off x="4817256" y="4173226"/>
              <a:ext cx="259686" cy="138499"/>
            </a:xfrm>
            <a:prstGeom prst="rect">
              <a:avLst/>
            </a:prstGeom>
          </p:spPr>
          <p:txBody>
            <a:bodyPr wrap="none" lIns="0" tIns="0" rIns="0" bIns="0" anchor="t" anchorCtr="0">
              <a:spAutoFit/>
            </a:bodyPr>
            <a:lstStyle>
              <a:defPPr>
                <a:defRPr lang="en-US"/>
              </a:defPPr>
              <a:lvl1pPr indent="0" defTabSz="914400">
                <a:lnSpc>
                  <a:spcPct val="130000"/>
                </a:lnSpc>
                <a:spcBef>
                  <a:spcPts val="0"/>
                </a:spcBef>
                <a:spcAft>
                  <a:spcPts val="1200"/>
                </a:spcAft>
                <a:buFont typeface="Arial" panose="020B0604020202020204" pitchFamily="34" charset="0"/>
                <a:buNone/>
                <a:defRPr sz="1200">
                  <a:solidFill>
                    <a:schemeClr val="tx1">
                      <a:lumMod val="75000"/>
                      <a:lumOff val="25000"/>
                    </a:schemeClr>
                  </a:solidFill>
                  <a:latin typeface="Open Sans Light" panose="020B0306030504020204" pitchFamily="34" charset="0"/>
                  <a:ea typeface="Open Sans Light" panose="020B0306030504020204" pitchFamily="34" charset="0"/>
                  <a:cs typeface="Open Sans Light" panose="020B0306030504020204" pitchFamily="34" charset="0"/>
                </a:defRPr>
              </a:lvl1pPr>
              <a:lvl2pPr marL="685800" indent="-228600" defTabSz="914400">
                <a:lnSpc>
                  <a:spcPct val="90000"/>
                </a:lnSpc>
                <a:spcBef>
                  <a:spcPts val="500"/>
                </a:spcBef>
                <a:buFont typeface="Arial" panose="020B0604020202020204" pitchFamily="34" charset="0"/>
                <a:buChar char="•"/>
                <a:defRPr sz="2400"/>
              </a:lvl2pPr>
              <a:lvl3pPr marL="1143000" indent="-228600" defTabSz="914400">
                <a:lnSpc>
                  <a:spcPct val="90000"/>
                </a:lnSpc>
                <a:spcBef>
                  <a:spcPts val="500"/>
                </a:spcBef>
                <a:buFont typeface="Arial" panose="020B0604020202020204" pitchFamily="34" charset="0"/>
                <a:buChar char="•"/>
                <a:defRPr sz="2000"/>
              </a:lvl3pPr>
              <a:lvl4pPr marL="1600200" indent="-228600" defTabSz="914400">
                <a:lnSpc>
                  <a:spcPct val="90000"/>
                </a:lnSpc>
                <a:spcBef>
                  <a:spcPts val="500"/>
                </a:spcBef>
                <a:buFont typeface="Arial" panose="020B0604020202020204" pitchFamily="34" charset="0"/>
                <a:buChar char="•"/>
              </a:lvl4pPr>
              <a:lvl5pPr marL="2057400" indent="-228600" defTabSz="914400">
                <a:lnSpc>
                  <a:spcPct val="90000"/>
                </a:lnSpc>
                <a:spcBef>
                  <a:spcPts val="500"/>
                </a:spcBef>
                <a:buFont typeface="Arial" panose="020B0604020202020204" pitchFamily="34" charset="0"/>
                <a:buChar char="•"/>
              </a:lvl5pPr>
              <a:lvl6pPr marL="2514600" indent="-228600" defTabSz="914400">
                <a:lnSpc>
                  <a:spcPct val="90000"/>
                </a:lnSpc>
                <a:spcBef>
                  <a:spcPts val="500"/>
                </a:spcBef>
                <a:buFont typeface="Arial" panose="020B0604020202020204" pitchFamily="34" charset="0"/>
                <a:buChar char="•"/>
              </a:lvl6pPr>
              <a:lvl7pPr marL="2971800" indent="-228600" defTabSz="914400">
                <a:lnSpc>
                  <a:spcPct val="90000"/>
                </a:lnSpc>
                <a:spcBef>
                  <a:spcPts val="500"/>
                </a:spcBef>
                <a:buFont typeface="Arial" panose="020B0604020202020204" pitchFamily="34" charset="0"/>
                <a:buChar char="•"/>
              </a:lvl7pPr>
              <a:lvl8pPr marL="3429000" indent="-228600" defTabSz="914400">
                <a:lnSpc>
                  <a:spcPct val="90000"/>
                </a:lnSpc>
                <a:spcBef>
                  <a:spcPts val="500"/>
                </a:spcBef>
                <a:buFont typeface="Arial" panose="020B0604020202020204" pitchFamily="34" charset="0"/>
                <a:buChar char="•"/>
              </a:lvl8pPr>
              <a:lvl9pPr marL="3886200" indent="-228600" defTabSz="914400">
                <a:lnSpc>
                  <a:spcPct val="90000"/>
                </a:lnSpc>
                <a:spcBef>
                  <a:spcPts val="500"/>
                </a:spcBef>
                <a:buFont typeface="Arial" panose="020B0604020202020204" pitchFamily="34" charset="0"/>
                <a:buChar char="•"/>
              </a:lvl9pPr>
            </a:lstStyle>
            <a:p>
              <a:pPr marL="3349" lvl="1" indent="0" algn="r" defTabSz="642967" fontAlgn="auto">
                <a:lnSpc>
                  <a:spcPct val="100000"/>
                </a:lnSpc>
                <a:spcBef>
                  <a:spcPts val="0"/>
                </a:spcBef>
                <a:spcAft>
                  <a:spcPts val="0"/>
                </a:spcAft>
                <a:buNone/>
                <a:defRPr/>
              </a:pPr>
              <a:r>
                <a:rPr lang="es-ES" sz="90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rPr>
                <a:t>2025</a:t>
              </a:r>
              <a:endParaRPr lang="es-ES" sz="700">
                <a:solidFill>
                  <a:schemeClr val="accent1"/>
                </a:solidFill>
                <a:latin typeface="Roboto Light" panose="02000000000000000000" pitchFamily="2" charset="0"/>
                <a:ea typeface="Roboto Light" panose="02000000000000000000" pitchFamily="2" charset="0"/>
                <a:cs typeface="Open Sans ExtraBold" panose="020B0606030504020204" pitchFamily="34" charset="0"/>
                <a:sym typeface="Open Sans"/>
              </a:endParaRPr>
            </a:p>
          </p:txBody>
        </p:sp>
      </p:grpSp>
      <p:sp>
        <p:nvSpPr>
          <p:cNvPr id="86" name="CuadroTexto 85">
            <a:extLst>
              <a:ext uri="{FF2B5EF4-FFF2-40B4-BE49-F238E27FC236}">
                <a16:creationId xmlns:a16="http://schemas.microsoft.com/office/drawing/2014/main" id="{00D46DC6-23DB-DFF5-3064-3FCC15A53138}"/>
              </a:ext>
            </a:extLst>
          </p:cNvPr>
          <p:cNvSpPr txBox="1"/>
          <p:nvPr/>
        </p:nvSpPr>
        <p:spPr>
          <a:xfrm>
            <a:off x="5324475" y="4579962"/>
            <a:ext cx="3207525"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*Source: IDC. Data as of 2022, CAGRs for 2022-2025 period.</a:t>
            </a:r>
          </a:p>
        </p:txBody>
      </p:sp>
      <p:sp>
        <p:nvSpPr>
          <p:cNvPr id="87" name="CuadroTexto 86">
            <a:extLst>
              <a:ext uri="{FF2B5EF4-FFF2-40B4-BE49-F238E27FC236}">
                <a16:creationId xmlns:a16="http://schemas.microsoft.com/office/drawing/2014/main" id="{CED36876-0BCE-CA9E-C380-B37F4B9379F0}"/>
              </a:ext>
            </a:extLst>
          </p:cNvPr>
          <p:cNvSpPr txBox="1"/>
          <p:nvPr/>
        </p:nvSpPr>
        <p:spPr>
          <a:xfrm>
            <a:off x="6922052" y="4213575"/>
            <a:ext cx="1609948" cy="184666"/>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*PPSS (Professional Services) considers mainly Project related &amp; consulting services.</a:t>
            </a:r>
          </a:p>
        </p:txBody>
      </p:sp>
    </p:spTree>
    <p:extLst>
      <p:ext uri="{BB962C8B-B14F-4D97-AF65-F5344CB8AC3E}">
        <p14:creationId xmlns:p14="http://schemas.microsoft.com/office/powerpoint/2010/main" val="1395334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8E86086-D73B-15DB-C297-1B4D8F2EE6F0}"/>
              </a:ext>
            </a:extLst>
          </p:cNvPr>
          <p:cNvSpPr/>
          <p:nvPr/>
        </p:nvSpPr>
        <p:spPr>
          <a:xfrm>
            <a:off x="606581" y="2929637"/>
            <a:ext cx="4698274" cy="1152047"/>
          </a:xfrm>
          <a:prstGeom prst="rect">
            <a:avLst/>
          </a:prstGeom>
        </p:spPr>
        <p:txBody>
          <a:bodyPr wrap="none" lIns="0" tIns="0" rIns="0" bIns="0">
            <a:spAutoFit/>
          </a:bodyPr>
          <a:lstStyle/>
          <a:p>
            <a:pPr>
              <a:lnSpc>
                <a:spcPct val="85000"/>
              </a:lnSpc>
            </a:pPr>
            <a:r>
              <a:rPr lang="en-US" sz="4400" b="0" i="0" spc="-7">
                <a:solidFill>
                  <a:schemeClr val="bg2"/>
                </a:solidFill>
                <a:latin typeface="Pulso Light" pitchFamily="2" charset="0"/>
                <a:ea typeface="Inter Light BETA" panose="020B0402030000000004" pitchFamily="34" charset="0"/>
              </a:rPr>
              <a:t>Institutional</a:t>
            </a:r>
            <a:br>
              <a:rPr lang="en-US" sz="4400" b="0" i="0" spc="-7">
                <a:solidFill>
                  <a:schemeClr val="bg2"/>
                </a:solidFill>
                <a:latin typeface="Pulso Light" pitchFamily="2" charset="0"/>
                <a:ea typeface="Inter Light BETA" panose="020B0402030000000004" pitchFamily="34" charset="0"/>
              </a:rPr>
            </a:br>
            <a:r>
              <a:rPr lang="en-US" sz="4400" b="0" i="0" spc="-7">
                <a:solidFill>
                  <a:schemeClr val="bg2"/>
                </a:solidFill>
                <a:latin typeface="Pulso Light" pitchFamily="2" charset="0"/>
                <a:ea typeface="Inter Light BETA" panose="020B0402030000000004" pitchFamily="34" charset="0"/>
              </a:rPr>
              <a:t>video presentation</a:t>
            </a:r>
          </a:p>
        </p:txBody>
      </p:sp>
      <p:sp>
        <p:nvSpPr>
          <p:cNvPr id="31" name="Rectángulo redondeado 30">
            <a:extLst>
              <a:ext uri="{FF2B5EF4-FFF2-40B4-BE49-F238E27FC236}">
                <a16:creationId xmlns:a16="http://schemas.microsoft.com/office/drawing/2014/main" id="{B10B37BF-23D7-69EE-87A6-D393FBABFF65}"/>
              </a:ext>
            </a:extLst>
          </p:cNvPr>
          <p:cNvSpPr/>
          <p:nvPr/>
        </p:nvSpPr>
        <p:spPr>
          <a:xfrm>
            <a:off x="72000" y="67883"/>
            <a:ext cx="9000000" cy="2296800"/>
          </a:xfrm>
          <a:prstGeom prst="roundRect">
            <a:avLst>
              <a:gd name="adj" fmla="val 5534"/>
            </a:avLst>
          </a:prstGeom>
          <a:blipFill>
            <a:blip r:embed="rId2"/>
            <a:stretch>
              <a:fillRect/>
            </a:stretch>
          </a:blip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a:solidFill>
                <a:schemeClr val="tx1"/>
              </a:solidFill>
            </a:endParaRPr>
          </a:p>
        </p:txBody>
      </p:sp>
      <p:grpSp>
        <p:nvGrpSpPr>
          <p:cNvPr id="17" name="Grupo 16">
            <a:extLst>
              <a:ext uri="{FF2B5EF4-FFF2-40B4-BE49-F238E27FC236}">
                <a16:creationId xmlns:a16="http://schemas.microsoft.com/office/drawing/2014/main" id="{3FB43F6F-C091-B822-B680-C9509312BD2E}"/>
              </a:ext>
            </a:extLst>
          </p:cNvPr>
          <p:cNvGrpSpPr/>
          <p:nvPr/>
        </p:nvGrpSpPr>
        <p:grpSpPr>
          <a:xfrm>
            <a:off x="8005009" y="3716603"/>
            <a:ext cx="515318" cy="112191"/>
            <a:chOff x="5588723" y="3144791"/>
            <a:chExt cx="515318" cy="112191"/>
          </a:xfrm>
        </p:grpSpPr>
        <p:sp>
          <p:nvSpPr>
            <p:cNvPr id="18" name="Elipse 17">
              <a:extLst>
                <a:ext uri="{FF2B5EF4-FFF2-40B4-BE49-F238E27FC236}">
                  <a16:creationId xmlns:a16="http://schemas.microsoft.com/office/drawing/2014/main" id="{FD1EE908-BBC2-ACF9-9219-40F201E06C85}"/>
                </a:ext>
              </a:extLst>
            </p:cNvPr>
            <p:cNvSpPr>
              <a:spLocks noChangeAspect="1"/>
            </p:cNvSpPr>
            <p:nvPr/>
          </p:nvSpPr>
          <p:spPr>
            <a:xfrm>
              <a:off x="5588723" y="3190086"/>
              <a:ext cx="21600" cy="21600"/>
            </a:xfrm>
            <a:prstGeom prst="ellipse">
              <a:avLst/>
            </a:prstGeom>
            <a:solidFill>
              <a:schemeClr val="bg2"/>
            </a:solidFill>
            <a:ln w="9525" cap="flat">
              <a:noFill/>
              <a:prstDash val="solid"/>
              <a:miter/>
            </a:ln>
          </p:spPr>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endParaRPr lang="en-US" sz="700">
                <a:solidFill>
                  <a:srgbClr val="808080"/>
                </a:solidFill>
                <a:latin typeface="FrutigerBold" pitchFamily="2" charset="0"/>
                <a:cs typeface="Arial" pitchFamily="34" charset="0"/>
              </a:endParaRPr>
            </a:p>
          </p:txBody>
        </p:sp>
        <p:sp>
          <p:nvSpPr>
            <p:cNvPr id="19" name="Rectángulo 61">
              <a:extLst>
                <a:ext uri="{FF2B5EF4-FFF2-40B4-BE49-F238E27FC236}">
                  <a16:creationId xmlns:a16="http://schemas.microsoft.com/office/drawing/2014/main" id="{E8AA6EB7-0548-741E-32CA-365012C55622}"/>
                </a:ext>
              </a:extLst>
            </p:cNvPr>
            <p:cNvSpPr/>
            <p:nvPr/>
          </p:nvSpPr>
          <p:spPr>
            <a:xfrm rot="2700000">
              <a:off x="5968614" y="3144791"/>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noFill/>
            <a:ln w="19050" cap="rnd" cmpd="sng">
              <a:solidFill>
                <a:schemeClr val="bg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cxnSp>
          <p:nvCxnSpPr>
            <p:cNvPr id="20" name="Conector recto 19">
              <a:extLst>
                <a:ext uri="{FF2B5EF4-FFF2-40B4-BE49-F238E27FC236}">
                  <a16:creationId xmlns:a16="http://schemas.microsoft.com/office/drawing/2014/main" id="{B10C4E7E-E77F-0011-E13A-A672C2E17E1F}"/>
                </a:ext>
              </a:extLst>
            </p:cNvPr>
            <p:cNvCxnSpPr>
              <a:cxnSpLocks/>
            </p:cNvCxnSpPr>
            <p:nvPr/>
          </p:nvCxnSpPr>
          <p:spPr>
            <a:xfrm>
              <a:off x="5670299" y="3200886"/>
              <a:ext cx="433742"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824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Marcador de texto 8">
            <a:extLst>
              <a:ext uri="{FF2B5EF4-FFF2-40B4-BE49-F238E27FC236}">
                <a16:creationId xmlns:a16="http://schemas.microsoft.com/office/drawing/2014/main" id="{A784E890-5BA4-EB60-A4A7-E7368F48721E}"/>
              </a:ext>
            </a:extLst>
          </p:cNvPr>
          <p:cNvSpPr txBox="1">
            <a:spLocks/>
          </p:cNvSpPr>
          <p:nvPr/>
        </p:nvSpPr>
        <p:spPr>
          <a:xfrm>
            <a:off x="930838" y="2465567"/>
            <a:ext cx="2381252" cy="349702"/>
          </a:xfrm>
          <a:prstGeom prst="rect">
            <a:avLst/>
          </a:prstGeom>
        </p:spPr>
        <p:txBody>
          <a:bodyPr wrap="square" lIns="0" tIns="7200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35437">
              <a:lnSpc>
                <a:spcPct val="100000"/>
              </a:lnSpc>
              <a:spcBef>
                <a:spcPts val="476"/>
              </a:spcBef>
              <a:buNone/>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Alliance with Intraway to design and develop our end to end Open Gateway platform. </a:t>
            </a:r>
          </a:p>
        </p:txBody>
      </p:sp>
      <p:sp>
        <p:nvSpPr>
          <p:cNvPr id="12" name="Title 1">
            <a:extLst>
              <a:ext uri="{FF2B5EF4-FFF2-40B4-BE49-F238E27FC236}">
                <a16:creationId xmlns:a16="http://schemas.microsoft.com/office/drawing/2014/main" id="{341E66F0-2A1F-3579-45A9-600F087CD8F2}"/>
              </a:ext>
            </a:extLst>
          </p:cNvPr>
          <p:cNvSpPr txBox="1">
            <a:spLocks/>
          </p:cNvSpPr>
          <p:nvPr/>
        </p:nvSpPr>
        <p:spPr>
          <a:xfrm>
            <a:off x="612000" y="640652"/>
            <a:ext cx="3058554"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Digital Business:</a:t>
            </a:r>
            <a:br>
              <a:rPr lang="en-US" sz="2531" b="0" spc="-70">
                <a:solidFill>
                  <a:schemeClr val="bg2"/>
                </a:solidFill>
                <a:latin typeface="Pulso" pitchFamily="2" charset="0"/>
              </a:rPr>
            </a:br>
            <a:r>
              <a:rPr lang="en-US" sz="2531" b="0" spc="-70">
                <a:solidFill>
                  <a:schemeClr val="bg2"/>
                </a:solidFill>
                <a:latin typeface="Pulso" pitchFamily="2" charset="0"/>
              </a:rPr>
              <a:t>OpenXPand</a:t>
            </a:r>
          </a:p>
        </p:txBody>
      </p:sp>
      <p:sp>
        <p:nvSpPr>
          <p:cNvPr id="13" name="Title 1">
            <a:extLst>
              <a:ext uri="{FF2B5EF4-FFF2-40B4-BE49-F238E27FC236}">
                <a16:creationId xmlns:a16="http://schemas.microsoft.com/office/drawing/2014/main" id="{7505CC1D-96A5-3C7F-1DEA-FCFE5833E529}"/>
              </a:ext>
            </a:extLst>
          </p:cNvPr>
          <p:cNvSpPr txBox="1">
            <a:spLocks/>
          </p:cNvSpPr>
          <p:nvPr/>
        </p:nvSpPr>
        <p:spPr>
          <a:xfrm>
            <a:off x="612000" y="1510693"/>
            <a:ext cx="3107145" cy="461665"/>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Transforming costs into opportunities for new revenue streams</a:t>
            </a:r>
          </a:p>
        </p:txBody>
      </p:sp>
      <p:cxnSp>
        <p:nvCxnSpPr>
          <p:cNvPr id="28" name="Conector recto 27">
            <a:extLst>
              <a:ext uri="{FF2B5EF4-FFF2-40B4-BE49-F238E27FC236}">
                <a16:creationId xmlns:a16="http://schemas.microsoft.com/office/drawing/2014/main" id="{8F227B3A-B138-9D63-EC07-2910F85941C5}"/>
              </a:ext>
            </a:extLst>
          </p:cNvPr>
          <p:cNvCxnSpPr>
            <a:cxnSpLocks/>
          </p:cNvCxnSpPr>
          <p:nvPr/>
        </p:nvCxnSpPr>
        <p:spPr>
          <a:xfrm flipH="1">
            <a:off x="3870279" y="4209934"/>
            <a:ext cx="784800" cy="0"/>
          </a:xfrm>
          <a:prstGeom prst="line">
            <a:avLst/>
          </a:prstGeom>
          <a:noFill/>
          <a:ln w="12700" cap="rnd">
            <a:solidFill>
              <a:schemeClr val="accent1"/>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263A0585-420E-16F2-8A90-E4A02DA1230A}"/>
              </a:ext>
            </a:extLst>
          </p:cNvPr>
          <p:cNvCxnSpPr>
            <a:cxnSpLocks/>
          </p:cNvCxnSpPr>
          <p:nvPr/>
        </p:nvCxnSpPr>
        <p:spPr>
          <a:xfrm flipV="1">
            <a:off x="2121464" y="2942243"/>
            <a:ext cx="0" cy="784800"/>
          </a:xfrm>
          <a:prstGeom prst="line">
            <a:avLst/>
          </a:prstGeom>
          <a:noFill/>
          <a:ln w="12700" cap="rnd">
            <a:solidFill>
              <a:schemeClr val="accent1"/>
            </a:solidFill>
            <a:prstDash val="sysDot"/>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8" name="Grupo 367">
            <a:extLst>
              <a:ext uri="{FF2B5EF4-FFF2-40B4-BE49-F238E27FC236}">
                <a16:creationId xmlns:a16="http://schemas.microsoft.com/office/drawing/2014/main" id="{846FE0FC-6173-E93A-7EA8-81B31C4EA3BD}"/>
              </a:ext>
            </a:extLst>
          </p:cNvPr>
          <p:cNvGrpSpPr/>
          <p:nvPr/>
        </p:nvGrpSpPr>
        <p:grpSpPr>
          <a:xfrm>
            <a:off x="4052132" y="878006"/>
            <a:ext cx="4479868" cy="2702256"/>
            <a:chOff x="4026090" y="878006"/>
            <a:chExt cx="4479868" cy="2702256"/>
          </a:xfrm>
        </p:grpSpPr>
        <p:sp>
          <p:nvSpPr>
            <p:cNvPr id="156" name="Rectángulo: esquinas redondeadas 57">
              <a:extLst>
                <a:ext uri="{FF2B5EF4-FFF2-40B4-BE49-F238E27FC236}">
                  <a16:creationId xmlns:a16="http://schemas.microsoft.com/office/drawing/2014/main" id="{B54E8CF3-EFC2-AE20-8CBC-5C3E259246E9}"/>
                </a:ext>
              </a:extLst>
            </p:cNvPr>
            <p:cNvSpPr/>
            <p:nvPr/>
          </p:nvSpPr>
          <p:spPr bwMode="auto">
            <a:xfrm>
              <a:off x="4026090" y="878006"/>
              <a:ext cx="4479868" cy="2702256"/>
            </a:xfrm>
            <a:prstGeom prst="roundRect">
              <a:avLst>
                <a:gd name="adj" fmla="val 2699"/>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pPr>
              <a:endParaRPr lang="es-AR" sz="1187">
                <a:solidFill>
                  <a:srgbClr val="F0F0F0"/>
                </a:solidFill>
                <a:latin typeface="Roboto" panose="02000000000000000000" pitchFamily="2" charset="0"/>
                <a:ea typeface="Roboto" panose="02000000000000000000" pitchFamily="2" charset="0"/>
              </a:endParaRPr>
            </a:p>
          </p:txBody>
        </p:sp>
        <p:sp>
          <p:nvSpPr>
            <p:cNvPr id="158" name="Rectángulo redondeado 157">
              <a:extLst>
                <a:ext uri="{FF2B5EF4-FFF2-40B4-BE49-F238E27FC236}">
                  <a16:creationId xmlns:a16="http://schemas.microsoft.com/office/drawing/2014/main" id="{6B4C4D37-6504-4A69-89BC-7B9BA48B6FE0}"/>
                </a:ext>
              </a:extLst>
            </p:cNvPr>
            <p:cNvSpPr/>
            <p:nvPr/>
          </p:nvSpPr>
          <p:spPr>
            <a:xfrm>
              <a:off x="4206241" y="1107639"/>
              <a:ext cx="4119568" cy="386576"/>
            </a:xfrm>
            <a:prstGeom prst="roundRect">
              <a:avLst>
                <a:gd name="adj" fmla="val 12018"/>
              </a:avLst>
            </a:prstGeom>
            <a:solidFill>
              <a:schemeClr val="accent4"/>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cxnSp>
          <p:nvCxnSpPr>
            <p:cNvPr id="159" name="Conector recto 158">
              <a:extLst>
                <a:ext uri="{FF2B5EF4-FFF2-40B4-BE49-F238E27FC236}">
                  <a16:creationId xmlns:a16="http://schemas.microsoft.com/office/drawing/2014/main" id="{ACBDCC9F-F48F-D82E-5154-0A690D21B774}"/>
                </a:ext>
              </a:extLst>
            </p:cNvPr>
            <p:cNvCxnSpPr>
              <a:cxnSpLocks/>
              <a:stCxn id="191" idx="0"/>
            </p:cNvCxnSpPr>
            <p:nvPr/>
          </p:nvCxnSpPr>
          <p:spPr>
            <a:xfrm flipV="1">
              <a:off x="4637249" y="1489590"/>
              <a:ext cx="0" cy="893505"/>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161" name="Grupo 160">
              <a:extLst>
                <a:ext uri="{FF2B5EF4-FFF2-40B4-BE49-F238E27FC236}">
                  <a16:creationId xmlns:a16="http://schemas.microsoft.com/office/drawing/2014/main" id="{60EB2211-AD70-636D-BA2E-DE3EBC8F0E2D}"/>
                </a:ext>
              </a:extLst>
            </p:cNvPr>
            <p:cNvGrpSpPr/>
            <p:nvPr/>
          </p:nvGrpSpPr>
          <p:grpSpPr>
            <a:xfrm>
              <a:off x="4955463" y="1167214"/>
              <a:ext cx="2621122" cy="274533"/>
              <a:chOff x="4851252" y="1180594"/>
              <a:chExt cx="2621122" cy="274533"/>
            </a:xfrm>
            <a:solidFill>
              <a:srgbClr val="FFFFFF"/>
            </a:solidFill>
          </p:grpSpPr>
          <p:sp>
            <p:nvSpPr>
              <p:cNvPr id="233" name="Forma libre 232">
                <a:extLst>
                  <a:ext uri="{FF2B5EF4-FFF2-40B4-BE49-F238E27FC236}">
                    <a16:creationId xmlns:a16="http://schemas.microsoft.com/office/drawing/2014/main" id="{3CAE5335-0C16-7BEF-8EE2-15450D2452F6}"/>
                  </a:ext>
                </a:extLst>
              </p:cNvPr>
              <p:cNvSpPr/>
              <p:nvPr/>
            </p:nvSpPr>
            <p:spPr>
              <a:xfrm flipH="1">
                <a:off x="4851252" y="1180594"/>
                <a:ext cx="240229" cy="274533"/>
              </a:xfrm>
              <a:custGeom>
                <a:avLst/>
                <a:gdLst>
                  <a:gd name="connsiteX0" fmla="*/ 1873141 w 3034539"/>
                  <a:gd name="connsiteY0" fmla="*/ 2310748 h 3467868"/>
                  <a:gd name="connsiteX1" fmla="*/ 1919049 w 3034539"/>
                  <a:gd name="connsiteY1" fmla="*/ 2329904 h 3467868"/>
                  <a:gd name="connsiteX2" fmla="*/ 2145482 w 3034539"/>
                  <a:gd name="connsiteY2" fmla="*/ 2556336 h 3467868"/>
                  <a:gd name="connsiteX3" fmla="*/ 2145482 w 3034539"/>
                  <a:gd name="connsiteY3" fmla="*/ 2648152 h 3467868"/>
                  <a:gd name="connsiteX4" fmla="*/ 1919049 w 3034539"/>
                  <a:gd name="connsiteY4" fmla="*/ 2874584 h 3467868"/>
                  <a:gd name="connsiteX5" fmla="*/ 1827234 w 3034539"/>
                  <a:gd name="connsiteY5" fmla="*/ 2874584 h 3467868"/>
                  <a:gd name="connsiteX6" fmla="*/ 1827234 w 3034539"/>
                  <a:gd name="connsiteY6" fmla="*/ 2782769 h 3467868"/>
                  <a:gd name="connsiteX7" fmla="*/ 1827234 w 3034539"/>
                  <a:gd name="connsiteY7" fmla="*/ 2783459 h 3467868"/>
                  <a:gd name="connsiteX8" fmla="*/ 2008103 w 3034539"/>
                  <a:gd name="connsiteY8" fmla="*/ 2602589 h 3467868"/>
                  <a:gd name="connsiteX9" fmla="*/ 1827234 w 3034539"/>
                  <a:gd name="connsiteY9" fmla="*/ 2421720 h 3467868"/>
                  <a:gd name="connsiteX10" fmla="*/ 1827234 w 3034539"/>
                  <a:gd name="connsiteY10" fmla="*/ 2329904 h 3467868"/>
                  <a:gd name="connsiteX11" fmla="*/ 1873141 w 3034539"/>
                  <a:gd name="connsiteY11" fmla="*/ 2310748 h 3467868"/>
                  <a:gd name="connsiteX12" fmla="*/ 1160708 w 3034539"/>
                  <a:gd name="connsiteY12" fmla="*/ 2309884 h 3467868"/>
                  <a:gd name="connsiteX13" fmla="*/ 1206616 w 3034539"/>
                  <a:gd name="connsiteY13" fmla="*/ 2328524 h 3467868"/>
                  <a:gd name="connsiteX14" fmla="*/ 1206616 w 3034539"/>
                  <a:gd name="connsiteY14" fmla="*/ 2420339 h 3467868"/>
                  <a:gd name="connsiteX15" fmla="*/ 1025746 w 3034539"/>
                  <a:gd name="connsiteY15" fmla="*/ 2601209 h 3467868"/>
                  <a:gd name="connsiteX16" fmla="*/ 1206616 w 3034539"/>
                  <a:gd name="connsiteY16" fmla="*/ 2782078 h 3467868"/>
                  <a:gd name="connsiteX17" fmla="*/ 1206616 w 3034539"/>
                  <a:gd name="connsiteY17" fmla="*/ 2873894 h 3467868"/>
                  <a:gd name="connsiteX18" fmla="*/ 1114800 w 3034539"/>
                  <a:gd name="connsiteY18" fmla="*/ 2873894 h 3467868"/>
                  <a:gd name="connsiteX19" fmla="*/ 888368 w 3034539"/>
                  <a:gd name="connsiteY19" fmla="*/ 2647462 h 3467868"/>
                  <a:gd name="connsiteX20" fmla="*/ 888368 w 3034539"/>
                  <a:gd name="connsiteY20" fmla="*/ 2646771 h 3467868"/>
                  <a:gd name="connsiteX21" fmla="*/ 888368 w 3034539"/>
                  <a:gd name="connsiteY21" fmla="*/ 2554956 h 3467868"/>
                  <a:gd name="connsiteX22" fmla="*/ 1114800 w 3034539"/>
                  <a:gd name="connsiteY22" fmla="*/ 2328524 h 3467868"/>
                  <a:gd name="connsiteX23" fmla="*/ 1160708 w 3034539"/>
                  <a:gd name="connsiteY23" fmla="*/ 2309884 h 3467868"/>
                  <a:gd name="connsiteX24" fmla="*/ 486001 w 3034539"/>
                  <a:gd name="connsiteY24" fmla="*/ 2299118 h 3467868"/>
                  <a:gd name="connsiteX25" fmla="*/ 0 w 3034539"/>
                  <a:gd name="connsiteY25" fmla="*/ 3266978 h 3467868"/>
                  <a:gd name="connsiteX26" fmla="*/ 200889 w 3034539"/>
                  <a:gd name="connsiteY26" fmla="*/ 3467868 h 3467868"/>
                  <a:gd name="connsiteX27" fmla="*/ 372785 w 3034539"/>
                  <a:gd name="connsiteY27" fmla="*/ 3467868 h 3467868"/>
                  <a:gd name="connsiteX28" fmla="*/ 255426 w 3034539"/>
                  <a:gd name="connsiteY28" fmla="*/ 3191041 h 3467868"/>
                  <a:gd name="connsiteX29" fmla="*/ 432845 w 3034539"/>
                  <a:gd name="connsiteY29" fmla="*/ 3013623 h 3467868"/>
                  <a:gd name="connsiteX30" fmla="*/ 486001 w 3034539"/>
                  <a:gd name="connsiteY30" fmla="*/ 3013623 h 3467868"/>
                  <a:gd name="connsiteX31" fmla="*/ 2548538 w 3034539"/>
                  <a:gd name="connsiteY31" fmla="*/ 2299118 h 3467868"/>
                  <a:gd name="connsiteX32" fmla="*/ 2548538 w 3034539"/>
                  <a:gd name="connsiteY32" fmla="*/ 3013623 h 3467868"/>
                  <a:gd name="connsiteX33" fmla="*/ 2601694 w 3034539"/>
                  <a:gd name="connsiteY33" fmla="*/ 3013623 h 3467868"/>
                  <a:gd name="connsiteX34" fmla="*/ 2779113 w 3034539"/>
                  <a:gd name="connsiteY34" fmla="*/ 3191041 h 3467868"/>
                  <a:gd name="connsiteX35" fmla="*/ 2661754 w 3034539"/>
                  <a:gd name="connsiteY35" fmla="*/ 3467868 h 3467868"/>
                  <a:gd name="connsiteX36" fmla="*/ 2833650 w 3034539"/>
                  <a:gd name="connsiteY36" fmla="*/ 3467868 h 3467868"/>
                  <a:gd name="connsiteX37" fmla="*/ 3034539 w 3034539"/>
                  <a:gd name="connsiteY37" fmla="*/ 3266978 h 3467868"/>
                  <a:gd name="connsiteX38" fmla="*/ 2548538 w 3034539"/>
                  <a:gd name="connsiteY38" fmla="*/ 2299118 h 3467868"/>
                  <a:gd name="connsiteX39" fmla="*/ 1395251 w 3034539"/>
                  <a:gd name="connsiteY39" fmla="*/ 2083894 h 3467868"/>
                  <a:gd name="connsiteX40" fmla="*/ 1449616 w 3034539"/>
                  <a:gd name="connsiteY40" fmla="*/ 2130395 h 3467868"/>
                  <a:gd name="connsiteX41" fmla="*/ 1708495 w 3034539"/>
                  <a:gd name="connsiteY41" fmla="*/ 3036815 h 3467868"/>
                  <a:gd name="connsiteX42" fmla="*/ 1664313 w 3034539"/>
                  <a:gd name="connsiteY42" fmla="*/ 3116894 h 3467868"/>
                  <a:gd name="connsiteX43" fmla="*/ 1584233 w 3034539"/>
                  <a:gd name="connsiteY43" fmla="*/ 3072713 h 3467868"/>
                  <a:gd name="connsiteX44" fmla="*/ 1325354 w 3034539"/>
                  <a:gd name="connsiteY44" fmla="*/ 2166293 h 3467868"/>
                  <a:gd name="connsiteX45" fmla="*/ 1369536 w 3034539"/>
                  <a:gd name="connsiteY45" fmla="*/ 2086213 h 3467868"/>
                  <a:gd name="connsiteX46" fmla="*/ 1395251 w 3034539"/>
                  <a:gd name="connsiteY46" fmla="*/ 2083894 h 3467868"/>
                  <a:gd name="connsiteX47" fmla="*/ 2208993 w 3034539"/>
                  <a:gd name="connsiteY47" fmla="*/ 1851497 h 3467868"/>
                  <a:gd name="connsiteX48" fmla="*/ 825546 w 3034539"/>
                  <a:gd name="connsiteY48" fmla="*/ 1851497 h 3467868"/>
                  <a:gd name="connsiteX49" fmla="*/ 594972 w 3034539"/>
                  <a:gd name="connsiteY49" fmla="*/ 2082071 h 3467868"/>
                  <a:gd name="connsiteX50" fmla="*/ 594972 w 3034539"/>
                  <a:gd name="connsiteY50" fmla="*/ 3119656 h 3467868"/>
                  <a:gd name="connsiteX51" fmla="*/ 433432 w 3034539"/>
                  <a:gd name="connsiteY51" fmla="*/ 3119656 h 3467868"/>
                  <a:gd name="connsiteX52" fmla="*/ 364397 w 3034539"/>
                  <a:gd name="connsiteY52" fmla="*/ 3188690 h 3467868"/>
                  <a:gd name="connsiteX53" fmla="*/ 641225 w 3034539"/>
                  <a:gd name="connsiteY53" fmla="*/ 3465517 h 3467868"/>
                  <a:gd name="connsiteX54" fmla="*/ 2393315 w 3034539"/>
                  <a:gd name="connsiteY54" fmla="*/ 3465517 h 3467868"/>
                  <a:gd name="connsiteX55" fmla="*/ 2670142 w 3034539"/>
                  <a:gd name="connsiteY55" fmla="*/ 3188690 h 3467868"/>
                  <a:gd name="connsiteX56" fmla="*/ 2601108 w 3034539"/>
                  <a:gd name="connsiteY56" fmla="*/ 3119656 h 3467868"/>
                  <a:gd name="connsiteX57" fmla="*/ 2439568 w 3034539"/>
                  <a:gd name="connsiteY57" fmla="*/ 3119656 h 3467868"/>
                  <a:gd name="connsiteX58" fmla="*/ 2439568 w 3034539"/>
                  <a:gd name="connsiteY58" fmla="*/ 2082071 h 3467868"/>
                  <a:gd name="connsiteX59" fmla="*/ 2208993 w 3034539"/>
                  <a:gd name="connsiteY59" fmla="*/ 1851497 h 3467868"/>
                  <a:gd name="connsiteX60" fmla="*/ 1517270 w 3034539"/>
                  <a:gd name="connsiteY60" fmla="*/ 0 h 3467868"/>
                  <a:gd name="connsiteX61" fmla="*/ 650890 w 3034539"/>
                  <a:gd name="connsiteY61" fmla="*/ 866380 h 3467868"/>
                  <a:gd name="connsiteX62" fmla="*/ 1517270 w 3034539"/>
                  <a:gd name="connsiteY62" fmla="*/ 1732759 h 3467868"/>
                  <a:gd name="connsiteX63" fmla="*/ 2383650 w 3034539"/>
                  <a:gd name="connsiteY63" fmla="*/ 866380 h 3467868"/>
                  <a:gd name="connsiteX64" fmla="*/ 1517270 w 3034539"/>
                  <a:gd name="connsiteY64" fmla="*/ 0 h 346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34539" h="3467868">
                    <a:moveTo>
                      <a:pt x="1873141" y="2310748"/>
                    </a:moveTo>
                    <a:cubicBezTo>
                      <a:pt x="1889709" y="2310748"/>
                      <a:pt x="1906278" y="2317133"/>
                      <a:pt x="1919049" y="2329904"/>
                    </a:cubicBezTo>
                    <a:lnTo>
                      <a:pt x="2145482" y="2556336"/>
                    </a:lnTo>
                    <a:cubicBezTo>
                      <a:pt x="2171024" y="2581879"/>
                      <a:pt x="2171024" y="2622609"/>
                      <a:pt x="2145482" y="2648152"/>
                    </a:cubicBezTo>
                    <a:lnTo>
                      <a:pt x="1919049" y="2874584"/>
                    </a:lnTo>
                    <a:cubicBezTo>
                      <a:pt x="1893507" y="2900127"/>
                      <a:pt x="1852776" y="2900127"/>
                      <a:pt x="1827234" y="2874584"/>
                    </a:cubicBezTo>
                    <a:cubicBezTo>
                      <a:pt x="1801691" y="2849041"/>
                      <a:pt x="1801691" y="2808311"/>
                      <a:pt x="1827234" y="2782769"/>
                    </a:cubicBezTo>
                    <a:lnTo>
                      <a:pt x="1827234" y="2783459"/>
                    </a:lnTo>
                    <a:lnTo>
                      <a:pt x="2008103" y="2602589"/>
                    </a:lnTo>
                    <a:lnTo>
                      <a:pt x="1827234" y="2421720"/>
                    </a:lnTo>
                    <a:cubicBezTo>
                      <a:pt x="1801691" y="2396177"/>
                      <a:pt x="1801691" y="2355447"/>
                      <a:pt x="1827234" y="2329904"/>
                    </a:cubicBezTo>
                    <a:cubicBezTo>
                      <a:pt x="1840005" y="2317133"/>
                      <a:pt x="1856573" y="2310748"/>
                      <a:pt x="1873141" y="2310748"/>
                    </a:cubicBezTo>
                    <a:close/>
                    <a:moveTo>
                      <a:pt x="1160708" y="2309884"/>
                    </a:moveTo>
                    <a:cubicBezTo>
                      <a:pt x="1177276" y="2309884"/>
                      <a:pt x="1193844" y="2316098"/>
                      <a:pt x="1206616" y="2328524"/>
                    </a:cubicBezTo>
                    <a:cubicBezTo>
                      <a:pt x="1232158" y="2354066"/>
                      <a:pt x="1232158" y="2394796"/>
                      <a:pt x="1206616" y="2420339"/>
                    </a:cubicBezTo>
                    <a:lnTo>
                      <a:pt x="1025746" y="2601209"/>
                    </a:lnTo>
                    <a:lnTo>
                      <a:pt x="1206616" y="2782078"/>
                    </a:lnTo>
                    <a:cubicBezTo>
                      <a:pt x="1232158" y="2807621"/>
                      <a:pt x="1232158" y="2848351"/>
                      <a:pt x="1206616" y="2873894"/>
                    </a:cubicBezTo>
                    <a:cubicBezTo>
                      <a:pt x="1181073" y="2899437"/>
                      <a:pt x="1140343" y="2899437"/>
                      <a:pt x="1114800" y="2873894"/>
                    </a:cubicBezTo>
                    <a:lnTo>
                      <a:pt x="888368" y="2647462"/>
                    </a:lnTo>
                    <a:lnTo>
                      <a:pt x="888368" y="2646771"/>
                    </a:lnTo>
                    <a:cubicBezTo>
                      <a:pt x="862825" y="2621229"/>
                      <a:pt x="862825" y="2580498"/>
                      <a:pt x="888368" y="2554956"/>
                    </a:cubicBezTo>
                    <a:lnTo>
                      <a:pt x="1114800" y="2328524"/>
                    </a:lnTo>
                    <a:cubicBezTo>
                      <a:pt x="1127571" y="2316098"/>
                      <a:pt x="1144139" y="2309884"/>
                      <a:pt x="1160708" y="2309884"/>
                    </a:cubicBezTo>
                    <a:close/>
                    <a:moveTo>
                      <a:pt x="486001" y="2299118"/>
                    </a:moveTo>
                    <a:cubicBezTo>
                      <a:pt x="191225" y="2518647"/>
                      <a:pt x="0" y="2870722"/>
                      <a:pt x="0" y="3266978"/>
                    </a:cubicBezTo>
                    <a:cubicBezTo>
                      <a:pt x="0" y="3378123"/>
                      <a:pt x="89744" y="3467868"/>
                      <a:pt x="200889" y="3467868"/>
                    </a:cubicBezTo>
                    <a:lnTo>
                      <a:pt x="372785" y="3467868"/>
                    </a:lnTo>
                    <a:cubicBezTo>
                      <a:pt x="300299" y="3397453"/>
                      <a:pt x="255426" y="3289069"/>
                      <a:pt x="255426" y="3191041"/>
                    </a:cubicBezTo>
                    <a:cubicBezTo>
                      <a:pt x="255426" y="3093012"/>
                      <a:pt x="334816" y="3013623"/>
                      <a:pt x="432845" y="3013623"/>
                    </a:cubicBezTo>
                    <a:lnTo>
                      <a:pt x="486001" y="3013623"/>
                    </a:lnTo>
                    <a:close/>
                    <a:moveTo>
                      <a:pt x="2548538" y="2299118"/>
                    </a:moveTo>
                    <a:lnTo>
                      <a:pt x="2548538" y="3013623"/>
                    </a:lnTo>
                    <a:lnTo>
                      <a:pt x="2601694" y="3013623"/>
                    </a:lnTo>
                    <a:cubicBezTo>
                      <a:pt x="2699723" y="3013623"/>
                      <a:pt x="2779113" y="3093012"/>
                      <a:pt x="2779113" y="3191041"/>
                    </a:cubicBezTo>
                    <a:cubicBezTo>
                      <a:pt x="2779113" y="3289069"/>
                      <a:pt x="2734240" y="3397453"/>
                      <a:pt x="2661754" y="3467868"/>
                    </a:cubicBezTo>
                    <a:lnTo>
                      <a:pt x="2833650" y="3467868"/>
                    </a:lnTo>
                    <a:cubicBezTo>
                      <a:pt x="2944795" y="3467868"/>
                      <a:pt x="3034539" y="3378123"/>
                      <a:pt x="3034539" y="3266978"/>
                    </a:cubicBezTo>
                    <a:cubicBezTo>
                      <a:pt x="3034539" y="2870722"/>
                      <a:pt x="2843314" y="2518647"/>
                      <a:pt x="2548538" y="2299118"/>
                    </a:cubicBezTo>
                    <a:close/>
                    <a:moveTo>
                      <a:pt x="1395251" y="2083894"/>
                    </a:moveTo>
                    <a:cubicBezTo>
                      <a:pt x="1420363" y="2086774"/>
                      <a:pt x="1442367" y="2104507"/>
                      <a:pt x="1449616" y="2130395"/>
                    </a:cubicBezTo>
                    <a:lnTo>
                      <a:pt x="1708495" y="3036815"/>
                    </a:lnTo>
                    <a:cubicBezTo>
                      <a:pt x="1718850" y="3071332"/>
                      <a:pt x="1698830" y="3107230"/>
                      <a:pt x="1664313" y="3116894"/>
                    </a:cubicBezTo>
                    <a:cubicBezTo>
                      <a:pt x="1629796" y="3127250"/>
                      <a:pt x="1593898" y="3107230"/>
                      <a:pt x="1584233" y="3072713"/>
                    </a:cubicBezTo>
                    <a:lnTo>
                      <a:pt x="1325354" y="2166293"/>
                    </a:lnTo>
                    <a:cubicBezTo>
                      <a:pt x="1314999" y="2131776"/>
                      <a:pt x="1335019" y="2095878"/>
                      <a:pt x="1369536" y="2086213"/>
                    </a:cubicBezTo>
                    <a:cubicBezTo>
                      <a:pt x="1378165" y="2083624"/>
                      <a:pt x="1386881" y="2082934"/>
                      <a:pt x="1395251" y="2083894"/>
                    </a:cubicBezTo>
                    <a:close/>
                    <a:moveTo>
                      <a:pt x="2208993" y="1851497"/>
                    </a:moveTo>
                    <a:lnTo>
                      <a:pt x="825546" y="1851497"/>
                    </a:lnTo>
                    <a:cubicBezTo>
                      <a:pt x="698523" y="1851497"/>
                      <a:pt x="594972" y="1955048"/>
                      <a:pt x="594972" y="2082071"/>
                    </a:cubicBezTo>
                    <a:lnTo>
                      <a:pt x="594972" y="3119656"/>
                    </a:lnTo>
                    <a:lnTo>
                      <a:pt x="433432" y="3119656"/>
                    </a:lnTo>
                    <a:cubicBezTo>
                      <a:pt x="395463" y="3119656"/>
                      <a:pt x="364397" y="3036124"/>
                      <a:pt x="364397" y="3188690"/>
                    </a:cubicBezTo>
                    <a:cubicBezTo>
                      <a:pt x="364397" y="3341256"/>
                      <a:pt x="488659" y="3465517"/>
                      <a:pt x="641225" y="3465517"/>
                    </a:cubicBezTo>
                    <a:lnTo>
                      <a:pt x="2393315" y="3465517"/>
                    </a:lnTo>
                    <a:cubicBezTo>
                      <a:pt x="2545880" y="3465517"/>
                      <a:pt x="2670142" y="3341256"/>
                      <a:pt x="2670142" y="3188690"/>
                    </a:cubicBezTo>
                    <a:cubicBezTo>
                      <a:pt x="2670142" y="3150721"/>
                      <a:pt x="2639077" y="3119656"/>
                      <a:pt x="2601108" y="3119656"/>
                    </a:cubicBezTo>
                    <a:lnTo>
                      <a:pt x="2439568" y="3119656"/>
                    </a:lnTo>
                    <a:lnTo>
                      <a:pt x="2439568" y="2082071"/>
                    </a:lnTo>
                    <a:cubicBezTo>
                      <a:pt x="2439568" y="1955048"/>
                      <a:pt x="2336016" y="1851497"/>
                      <a:pt x="2208993" y="1851497"/>
                    </a:cubicBezTo>
                    <a:close/>
                    <a:moveTo>
                      <a:pt x="1517270" y="0"/>
                    </a:moveTo>
                    <a:cubicBezTo>
                      <a:pt x="1038781" y="0"/>
                      <a:pt x="650890" y="387891"/>
                      <a:pt x="650890" y="866380"/>
                    </a:cubicBezTo>
                    <a:cubicBezTo>
                      <a:pt x="650890" y="1344868"/>
                      <a:pt x="1038781" y="1732759"/>
                      <a:pt x="1517270" y="1732759"/>
                    </a:cubicBezTo>
                    <a:cubicBezTo>
                      <a:pt x="1995758" y="1732759"/>
                      <a:pt x="2383650" y="1344868"/>
                      <a:pt x="2383650" y="866380"/>
                    </a:cubicBezTo>
                    <a:cubicBezTo>
                      <a:pt x="2383650" y="387891"/>
                      <a:pt x="1995758" y="0"/>
                      <a:pt x="1517270" y="0"/>
                    </a:cubicBezTo>
                    <a:close/>
                  </a:path>
                </a:pathLst>
              </a:custGeom>
              <a:grpFill/>
              <a:ln w="6889" cap="flat">
                <a:noFill/>
                <a:prstDash val="solid"/>
                <a:miter/>
              </a:ln>
            </p:spPr>
            <p:txBody>
              <a:bodyPr rtlCol="0" anchor="ctr"/>
              <a:lstStyle/>
              <a:p>
                <a:endParaRPr lang="en-US"/>
              </a:p>
            </p:txBody>
          </p:sp>
          <p:sp>
            <p:nvSpPr>
              <p:cNvPr id="234" name="Forma libre 233">
                <a:extLst>
                  <a:ext uri="{FF2B5EF4-FFF2-40B4-BE49-F238E27FC236}">
                    <a16:creationId xmlns:a16="http://schemas.microsoft.com/office/drawing/2014/main" id="{596A9889-C1C3-EB46-BE9C-44075E85FF4F}"/>
                  </a:ext>
                </a:extLst>
              </p:cNvPr>
              <p:cNvSpPr/>
              <p:nvPr/>
            </p:nvSpPr>
            <p:spPr>
              <a:xfrm flipH="1">
                <a:off x="5644883" y="1180594"/>
                <a:ext cx="240229" cy="274533"/>
              </a:xfrm>
              <a:custGeom>
                <a:avLst/>
                <a:gdLst>
                  <a:gd name="connsiteX0" fmla="*/ 1873141 w 3034539"/>
                  <a:gd name="connsiteY0" fmla="*/ 2310748 h 3467868"/>
                  <a:gd name="connsiteX1" fmla="*/ 1919049 w 3034539"/>
                  <a:gd name="connsiteY1" fmla="*/ 2329904 h 3467868"/>
                  <a:gd name="connsiteX2" fmla="*/ 2145482 w 3034539"/>
                  <a:gd name="connsiteY2" fmla="*/ 2556336 h 3467868"/>
                  <a:gd name="connsiteX3" fmla="*/ 2145482 w 3034539"/>
                  <a:gd name="connsiteY3" fmla="*/ 2648152 h 3467868"/>
                  <a:gd name="connsiteX4" fmla="*/ 1919049 w 3034539"/>
                  <a:gd name="connsiteY4" fmla="*/ 2874584 h 3467868"/>
                  <a:gd name="connsiteX5" fmla="*/ 1827234 w 3034539"/>
                  <a:gd name="connsiteY5" fmla="*/ 2874584 h 3467868"/>
                  <a:gd name="connsiteX6" fmla="*/ 1827234 w 3034539"/>
                  <a:gd name="connsiteY6" fmla="*/ 2782769 h 3467868"/>
                  <a:gd name="connsiteX7" fmla="*/ 1827234 w 3034539"/>
                  <a:gd name="connsiteY7" fmla="*/ 2783459 h 3467868"/>
                  <a:gd name="connsiteX8" fmla="*/ 2008103 w 3034539"/>
                  <a:gd name="connsiteY8" fmla="*/ 2602589 h 3467868"/>
                  <a:gd name="connsiteX9" fmla="*/ 1827234 w 3034539"/>
                  <a:gd name="connsiteY9" fmla="*/ 2421720 h 3467868"/>
                  <a:gd name="connsiteX10" fmla="*/ 1827234 w 3034539"/>
                  <a:gd name="connsiteY10" fmla="*/ 2329904 h 3467868"/>
                  <a:gd name="connsiteX11" fmla="*/ 1873141 w 3034539"/>
                  <a:gd name="connsiteY11" fmla="*/ 2310748 h 3467868"/>
                  <a:gd name="connsiteX12" fmla="*/ 1160708 w 3034539"/>
                  <a:gd name="connsiteY12" fmla="*/ 2309884 h 3467868"/>
                  <a:gd name="connsiteX13" fmla="*/ 1206616 w 3034539"/>
                  <a:gd name="connsiteY13" fmla="*/ 2328524 h 3467868"/>
                  <a:gd name="connsiteX14" fmla="*/ 1206616 w 3034539"/>
                  <a:gd name="connsiteY14" fmla="*/ 2420339 h 3467868"/>
                  <a:gd name="connsiteX15" fmla="*/ 1025746 w 3034539"/>
                  <a:gd name="connsiteY15" fmla="*/ 2601209 h 3467868"/>
                  <a:gd name="connsiteX16" fmla="*/ 1206616 w 3034539"/>
                  <a:gd name="connsiteY16" fmla="*/ 2782078 h 3467868"/>
                  <a:gd name="connsiteX17" fmla="*/ 1206616 w 3034539"/>
                  <a:gd name="connsiteY17" fmla="*/ 2873894 h 3467868"/>
                  <a:gd name="connsiteX18" fmla="*/ 1114800 w 3034539"/>
                  <a:gd name="connsiteY18" fmla="*/ 2873894 h 3467868"/>
                  <a:gd name="connsiteX19" fmla="*/ 888368 w 3034539"/>
                  <a:gd name="connsiteY19" fmla="*/ 2647462 h 3467868"/>
                  <a:gd name="connsiteX20" fmla="*/ 888368 w 3034539"/>
                  <a:gd name="connsiteY20" fmla="*/ 2646771 h 3467868"/>
                  <a:gd name="connsiteX21" fmla="*/ 888368 w 3034539"/>
                  <a:gd name="connsiteY21" fmla="*/ 2554956 h 3467868"/>
                  <a:gd name="connsiteX22" fmla="*/ 1114800 w 3034539"/>
                  <a:gd name="connsiteY22" fmla="*/ 2328524 h 3467868"/>
                  <a:gd name="connsiteX23" fmla="*/ 1160708 w 3034539"/>
                  <a:gd name="connsiteY23" fmla="*/ 2309884 h 3467868"/>
                  <a:gd name="connsiteX24" fmla="*/ 486001 w 3034539"/>
                  <a:gd name="connsiteY24" fmla="*/ 2299118 h 3467868"/>
                  <a:gd name="connsiteX25" fmla="*/ 0 w 3034539"/>
                  <a:gd name="connsiteY25" fmla="*/ 3266978 h 3467868"/>
                  <a:gd name="connsiteX26" fmla="*/ 200889 w 3034539"/>
                  <a:gd name="connsiteY26" fmla="*/ 3467868 h 3467868"/>
                  <a:gd name="connsiteX27" fmla="*/ 372785 w 3034539"/>
                  <a:gd name="connsiteY27" fmla="*/ 3467868 h 3467868"/>
                  <a:gd name="connsiteX28" fmla="*/ 255426 w 3034539"/>
                  <a:gd name="connsiteY28" fmla="*/ 3191041 h 3467868"/>
                  <a:gd name="connsiteX29" fmla="*/ 432845 w 3034539"/>
                  <a:gd name="connsiteY29" fmla="*/ 3013623 h 3467868"/>
                  <a:gd name="connsiteX30" fmla="*/ 486001 w 3034539"/>
                  <a:gd name="connsiteY30" fmla="*/ 3013623 h 3467868"/>
                  <a:gd name="connsiteX31" fmla="*/ 2548538 w 3034539"/>
                  <a:gd name="connsiteY31" fmla="*/ 2299118 h 3467868"/>
                  <a:gd name="connsiteX32" fmla="*/ 2548538 w 3034539"/>
                  <a:gd name="connsiteY32" fmla="*/ 3013623 h 3467868"/>
                  <a:gd name="connsiteX33" fmla="*/ 2601694 w 3034539"/>
                  <a:gd name="connsiteY33" fmla="*/ 3013623 h 3467868"/>
                  <a:gd name="connsiteX34" fmla="*/ 2779113 w 3034539"/>
                  <a:gd name="connsiteY34" fmla="*/ 3191041 h 3467868"/>
                  <a:gd name="connsiteX35" fmla="*/ 2661754 w 3034539"/>
                  <a:gd name="connsiteY35" fmla="*/ 3467868 h 3467868"/>
                  <a:gd name="connsiteX36" fmla="*/ 2833650 w 3034539"/>
                  <a:gd name="connsiteY36" fmla="*/ 3467868 h 3467868"/>
                  <a:gd name="connsiteX37" fmla="*/ 3034539 w 3034539"/>
                  <a:gd name="connsiteY37" fmla="*/ 3266978 h 3467868"/>
                  <a:gd name="connsiteX38" fmla="*/ 2548538 w 3034539"/>
                  <a:gd name="connsiteY38" fmla="*/ 2299118 h 3467868"/>
                  <a:gd name="connsiteX39" fmla="*/ 1395251 w 3034539"/>
                  <a:gd name="connsiteY39" fmla="*/ 2083894 h 3467868"/>
                  <a:gd name="connsiteX40" fmla="*/ 1449616 w 3034539"/>
                  <a:gd name="connsiteY40" fmla="*/ 2130395 h 3467868"/>
                  <a:gd name="connsiteX41" fmla="*/ 1708495 w 3034539"/>
                  <a:gd name="connsiteY41" fmla="*/ 3036815 h 3467868"/>
                  <a:gd name="connsiteX42" fmla="*/ 1664313 w 3034539"/>
                  <a:gd name="connsiteY42" fmla="*/ 3116894 h 3467868"/>
                  <a:gd name="connsiteX43" fmla="*/ 1584233 w 3034539"/>
                  <a:gd name="connsiteY43" fmla="*/ 3072713 h 3467868"/>
                  <a:gd name="connsiteX44" fmla="*/ 1325354 w 3034539"/>
                  <a:gd name="connsiteY44" fmla="*/ 2166293 h 3467868"/>
                  <a:gd name="connsiteX45" fmla="*/ 1369536 w 3034539"/>
                  <a:gd name="connsiteY45" fmla="*/ 2086213 h 3467868"/>
                  <a:gd name="connsiteX46" fmla="*/ 1395251 w 3034539"/>
                  <a:gd name="connsiteY46" fmla="*/ 2083894 h 3467868"/>
                  <a:gd name="connsiteX47" fmla="*/ 2208993 w 3034539"/>
                  <a:gd name="connsiteY47" fmla="*/ 1851497 h 3467868"/>
                  <a:gd name="connsiteX48" fmla="*/ 825546 w 3034539"/>
                  <a:gd name="connsiteY48" fmla="*/ 1851497 h 3467868"/>
                  <a:gd name="connsiteX49" fmla="*/ 594972 w 3034539"/>
                  <a:gd name="connsiteY49" fmla="*/ 2082071 h 3467868"/>
                  <a:gd name="connsiteX50" fmla="*/ 594972 w 3034539"/>
                  <a:gd name="connsiteY50" fmla="*/ 3119656 h 3467868"/>
                  <a:gd name="connsiteX51" fmla="*/ 433432 w 3034539"/>
                  <a:gd name="connsiteY51" fmla="*/ 3119656 h 3467868"/>
                  <a:gd name="connsiteX52" fmla="*/ 364397 w 3034539"/>
                  <a:gd name="connsiteY52" fmla="*/ 3188690 h 3467868"/>
                  <a:gd name="connsiteX53" fmla="*/ 641225 w 3034539"/>
                  <a:gd name="connsiteY53" fmla="*/ 3465517 h 3467868"/>
                  <a:gd name="connsiteX54" fmla="*/ 2393315 w 3034539"/>
                  <a:gd name="connsiteY54" fmla="*/ 3465517 h 3467868"/>
                  <a:gd name="connsiteX55" fmla="*/ 2670142 w 3034539"/>
                  <a:gd name="connsiteY55" fmla="*/ 3188690 h 3467868"/>
                  <a:gd name="connsiteX56" fmla="*/ 2601108 w 3034539"/>
                  <a:gd name="connsiteY56" fmla="*/ 3119656 h 3467868"/>
                  <a:gd name="connsiteX57" fmla="*/ 2439568 w 3034539"/>
                  <a:gd name="connsiteY57" fmla="*/ 3119656 h 3467868"/>
                  <a:gd name="connsiteX58" fmla="*/ 2439568 w 3034539"/>
                  <a:gd name="connsiteY58" fmla="*/ 2082071 h 3467868"/>
                  <a:gd name="connsiteX59" fmla="*/ 2208993 w 3034539"/>
                  <a:gd name="connsiteY59" fmla="*/ 1851497 h 3467868"/>
                  <a:gd name="connsiteX60" fmla="*/ 1517270 w 3034539"/>
                  <a:gd name="connsiteY60" fmla="*/ 0 h 3467868"/>
                  <a:gd name="connsiteX61" fmla="*/ 650890 w 3034539"/>
                  <a:gd name="connsiteY61" fmla="*/ 866380 h 3467868"/>
                  <a:gd name="connsiteX62" fmla="*/ 1517270 w 3034539"/>
                  <a:gd name="connsiteY62" fmla="*/ 1732759 h 3467868"/>
                  <a:gd name="connsiteX63" fmla="*/ 2383650 w 3034539"/>
                  <a:gd name="connsiteY63" fmla="*/ 866380 h 3467868"/>
                  <a:gd name="connsiteX64" fmla="*/ 1517270 w 3034539"/>
                  <a:gd name="connsiteY64" fmla="*/ 0 h 346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34539" h="3467868">
                    <a:moveTo>
                      <a:pt x="1873141" y="2310748"/>
                    </a:moveTo>
                    <a:cubicBezTo>
                      <a:pt x="1889709" y="2310748"/>
                      <a:pt x="1906278" y="2317133"/>
                      <a:pt x="1919049" y="2329904"/>
                    </a:cubicBezTo>
                    <a:lnTo>
                      <a:pt x="2145482" y="2556336"/>
                    </a:lnTo>
                    <a:cubicBezTo>
                      <a:pt x="2171024" y="2581879"/>
                      <a:pt x="2171024" y="2622609"/>
                      <a:pt x="2145482" y="2648152"/>
                    </a:cubicBezTo>
                    <a:lnTo>
                      <a:pt x="1919049" y="2874584"/>
                    </a:lnTo>
                    <a:cubicBezTo>
                      <a:pt x="1893507" y="2900127"/>
                      <a:pt x="1852776" y="2900127"/>
                      <a:pt x="1827234" y="2874584"/>
                    </a:cubicBezTo>
                    <a:cubicBezTo>
                      <a:pt x="1801691" y="2849041"/>
                      <a:pt x="1801691" y="2808311"/>
                      <a:pt x="1827234" y="2782769"/>
                    </a:cubicBezTo>
                    <a:lnTo>
                      <a:pt x="1827234" y="2783459"/>
                    </a:lnTo>
                    <a:lnTo>
                      <a:pt x="2008103" y="2602589"/>
                    </a:lnTo>
                    <a:lnTo>
                      <a:pt x="1827234" y="2421720"/>
                    </a:lnTo>
                    <a:cubicBezTo>
                      <a:pt x="1801691" y="2396177"/>
                      <a:pt x="1801691" y="2355447"/>
                      <a:pt x="1827234" y="2329904"/>
                    </a:cubicBezTo>
                    <a:cubicBezTo>
                      <a:pt x="1840005" y="2317133"/>
                      <a:pt x="1856573" y="2310748"/>
                      <a:pt x="1873141" y="2310748"/>
                    </a:cubicBezTo>
                    <a:close/>
                    <a:moveTo>
                      <a:pt x="1160708" y="2309884"/>
                    </a:moveTo>
                    <a:cubicBezTo>
                      <a:pt x="1177276" y="2309884"/>
                      <a:pt x="1193844" y="2316098"/>
                      <a:pt x="1206616" y="2328524"/>
                    </a:cubicBezTo>
                    <a:cubicBezTo>
                      <a:pt x="1232158" y="2354066"/>
                      <a:pt x="1232158" y="2394796"/>
                      <a:pt x="1206616" y="2420339"/>
                    </a:cubicBezTo>
                    <a:lnTo>
                      <a:pt x="1025746" y="2601209"/>
                    </a:lnTo>
                    <a:lnTo>
                      <a:pt x="1206616" y="2782078"/>
                    </a:lnTo>
                    <a:cubicBezTo>
                      <a:pt x="1232158" y="2807621"/>
                      <a:pt x="1232158" y="2848351"/>
                      <a:pt x="1206616" y="2873894"/>
                    </a:cubicBezTo>
                    <a:cubicBezTo>
                      <a:pt x="1181073" y="2899437"/>
                      <a:pt x="1140343" y="2899437"/>
                      <a:pt x="1114800" y="2873894"/>
                    </a:cubicBezTo>
                    <a:lnTo>
                      <a:pt x="888368" y="2647462"/>
                    </a:lnTo>
                    <a:lnTo>
                      <a:pt x="888368" y="2646771"/>
                    </a:lnTo>
                    <a:cubicBezTo>
                      <a:pt x="862825" y="2621229"/>
                      <a:pt x="862825" y="2580498"/>
                      <a:pt x="888368" y="2554956"/>
                    </a:cubicBezTo>
                    <a:lnTo>
                      <a:pt x="1114800" y="2328524"/>
                    </a:lnTo>
                    <a:cubicBezTo>
                      <a:pt x="1127571" y="2316098"/>
                      <a:pt x="1144139" y="2309884"/>
                      <a:pt x="1160708" y="2309884"/>
                    </a:cubicBezTo>
                    <a:close/>
                    <a:moveTo>
                      <a:pt x="486001" y="2299118"/>
                    </a:moveTo>
                    <a:cubicBezTo>
                      <a:pt x="191225" y="2518647"/>
                      <a:pt x="0" y="2870722"/>
                      <a:pt x="0" y="3266978"/>
                    </a:cubicBezTo>
                    <a:cubicBezTo>
                      <a:pt x="0" y="3378123"/>
                      <a:pt x="89744" y="3467868"/>
                      <a:pt x="200889" y="3467868"/>
                    </a:cubicBezTo>
                    <a:lnTo>
                      <a:pt x="372785" y="3467868"/>
                    </a:lnTo>
                    <a:cubicBezTo>
                      <a:pt x="300299" y="3397453"/>
                      <a:pt x="255426" y="3289069"/>
                      <a:pt x="255426" y="3191041"/>
                    </a:cubicBezTo>
                    <a:cubicBezTo>
                      <a:pt x="255426" y="3093012"/>
                      <a:pt x="334816" y="3013623"/>
                      <a:pt x="432845" y="3013623"/>
                    </a:cubicBezTo>
                    <a:lnTo>
                      <a:pt x="486001" y="3013623"/>
                    </a:lnTo>
                    <a:close/>
                    <a:moveTo>
                      <a:pt x="2548538" y="2299118"/>
                    </a:moveTo>
                    <a:lnTo>
                      <a:pt x="2548538" y="3013623"/>
                    </a:lnTo>
                    <a:lnTo>
                      <a:pt x="2601694" y="3013623"/>
                    </a:lnTo>
                    <a:cubicBezTo>
                      <a:pt x="2699723" y="3013623"/>
                      <a:pt x="2779113" y="3093012"/>
                      <a:pt x="2779113" y="3191041"/>
                    </a:cubicBezTo>
                    <a:cubicBezTo>
                      <a:pt x="2779113" y="3289069"/>
                      <a:pt x="2734240" y="3397453"/>
                      <a:pt x="2661754" y="3467868"/>
                    </a:cubicBezTo>
                    <a:lnTo>
                      <a:pt x="2833650" y="3467868"/>
                    </a:lnTo>
                    <a:cubicBezTo>
                      <a:pt x="2944795" y="3467868"/>
                      <a:pt x="3034539" y="3378123"/>
                      <a:pt x="3034539" y="3266978"/>
                    </a:cubicBezTo>
                    <a:cubicBezTo>
                      <a:pt x="3034539" y="2870722"/>
                      <a:pt x="2843314" y="2518647"/>
                      <a:pt x="2548538" y="2299118"/>
                    </a:cubicBezTo>
                    <a:close/>
                    <a:moveTo>
                      <a:pt x="1395251" y="2083894"/>
                    </a:moveTo>
                    <a:cubicBezTo>
                      <a:pt x="1420363" y="2086774"/>
                      <a:pt x="1442367" y="2104507"/>
                      <a:pt x="1449616" y="2130395"/>
                    </a:cubicBezTo>
                    <a:lnTo>
                      <a:pt x="1708495" y="3036815"/>
                    </a:lnTo>
                    <a:cubicBezTo>
                      <a:pt x="1718850" y="3071332"/>
                      <a:pt x="1698830" y="3107230"/>
                      <a:pt x="1664313" y="3116894"/>
                    </a:cubicBezTo>
                    <a:cubicBezTo>
                      <a:pt x="1629796" y="3127250"/>
                      <a:pt x="1593898" y="3107230"/>
                      <a:pt x="1584233" y="3072713"/>
                    </a:cubicBezTo>
                    <a:lnTo>
                      <a:pt x="1325354" y="2166293"/>
                    </a:lnTo>
                    <a:cubicBezTo>
                      <a:pt x="1314999" y="2131776"/>
                      <a:pt x="1335019" y="2095878"/>
                      <a:pt x="1369536" y="2086213"/>
                    </a:cubicBezTo>
                    <a:cubicBezTo>
                      <a:pt x="1378165" y="2083624"/>
                      <a:pt x="1386881" y="2082934"/>
                      <a:pt x="1395251" y="2083894"/>
                    </a:cubicBezTo>
                    <a:close/>
                    <a:moveTo>
                      <a:pt x="2208993" y="1851497"/>
                    </a:moveTo>
                    <a:lnTo>
                      <a:pt x="825546" y="1851497"/>
                    </a:lnTo>
                    <a:cubicBezTo>
                      <a:pt x="698523" y="1851497"/>
                      <a:pt x="594972" y="1955048"/>
                      <a:pt x="594972" y="2082071"/>
                    </a:cubicBezTo>
                    <a:lnTo>
                      <a:pt x="594972" y="3119656"/>
                    </a:lnTo>
                    <a:lnTo>
                      <a:pt x="433432" y="3119656"/>
                    </a:lnTo>
                    <a:cubicBezTo>
                      <a:pt x="395463" y="3119656"/>
                      <a:pt x="364397" y="3036124"/>
                      <a:pt x="364397" y="3188690"/>
                    </a:cubicBezTo>
                    <a:cubicBezTo>
                      <a:pt x="364397" y="3341256"/>
                      <a:pt x="488659" y="3465517"/>
                      <a:pt x="641225" y="3465517"/>
                    </a:cubicBezTo>
                    <a:lnTo>
                      <a:pt x="2393315" y="3465517"/>
                    </a:lnTo>
                    <a:cubicBezTo>
                      <a:pt x="2545880" y="3465517"/>
                      <a:pt x="2670142" y="3341256"/>
                      <a:pt x="2670142" y="3188690"/>
                    </a:cubicBezTo>
                    <a:cubicBezTo>
                      <a:pt x="2670142" y="3150721"/>
                      <a:pt x="2639077" y="3119656"/>
                      <a:pt x="2601108" y="3119656"/>
                    </a:cubicBezTo>
                    <a:lnTo>
                      <a:pt x="2439568" y="3119656"/>
                    </a:lnTo>
                    <a:lnTo>
                      <a:pt x="2439568" y="2082071"/>
                    </a:lnTo>
                    <a:cubicBezTo>
                      <a:pt x="2439568" y="1955048"/>
                      <a:pt x="2336016" y="1851497"/>
                      <a:pt x="2208993" y="1851497"/>
                    </a:cubicBezTo>
                    <a:close/>
                    <a:moveTo>
                      <a:pt x="1517270" y="0"/>
                    </a:moveTo>
                    <a:cubicBezTo>
                      <a:pt x="1038781" y="0"/>
                      <a:pt x="650890" y="387891"/>
                      <a:pt x="650890" y="866380"/>
                    </a:cubicBezTo>
                    <a:cubicBezTo>
                      <a:pt x="650890" y="1344868"/>
                      <a:pt x="1038781" y="1732759"/>
                      <a:pt x="1517270" y="1732759"/>
                    </a:cubicBezTo>
                    <a:cubicBezTo>
                      <a:pt x="1995758" y="1732759"/>
                      <a:pt x="2383650" y="1344868"/>
                      <a:pt x="2383650" y="866380"/>
                    </a:cubicBezTo>
                    <a:cubicBezTo>
                      <a:pt x="2383650" y="387891"/>
                      <a:pt x="1995758" y="0"/>
                      <a:pt x="1517270" y="0"/>
                    </a:cubicBezTo>
                    <a:close/>
                  </a:path>
                </a:pathLst>
              </a:custGeom>
              <a:grpFill/>
              <a:ln w="6889" cap="flat">
                <a:noFill/>
                <a:prstDash val="solid"/>
                <a:miter/>
              </a:ln>
            </p:spPr>
            <p:txBody>
              <a:bodyPr rtlCol="0" anchor="ctr"/>
              <a:lstStyle/>
              <a:p>
                <a:endParaRPr lang="en-US"/>
              </a:p>
            </p:txBody>
          </p:sp>
          <p:sp>
            <p:nvSpPr>
              <p:cNvPr id="235" name="Forma libre 234">
                <a:extLst>
                  <a:ext uri="{FF2B5EF4-FFF2-40B4-BE49-F238E27FC236}">
                    <a16:creationId xmlns:a16="http://schemas.microsoft.com/office/drawing/2014/main" id="{D924C5B5-916A-7CC6-FEDF-5BB9B783D37F}"/>
                  </a:ext>
                </a:extLst>
              </p:cNvPr>
              <p:cNvSpPr/>
              <p:nvPr/>
            </p:nvSpPr>
            <p:spPr>
              <a:xfrm flipH="1">
                <a:off x="6438514" y="1180594"/>
                <a:ext cx="240229" cy="274533"/>
              </a:xfrm>
              <a:custGeom>
                <a:avLst/>
                <a:gdLst>
                  <a:gd name="connsiteX0" fmla="*/ 1873141 w 3034539"/>
                  <a:gd name="connsiteY0" fmla="*/ 2310748 h 3467868"/>
                  <a:gd name="connsiteX1" fmla="*/ 1919049 w 3034539"/>
                  <a:gd name="connsiteY1" fmla="*/ 2329904 h 3467868"/>
                  <a:gd name="connsiteX2" fmla="*/ 2145482 w 3034539"/>
                  <a:gd name="connsiteY2" fmla="*/ 2556336 h 3467868"/>
                  <a:gd name="connsiteX3" fmla="*/ 2145482 w 3034539"/>
                  <a:gd name="connsiteY3" fmla="*/ 2648152 h 3467868"/>
                  <a:gd name="connsiteX4" fmla="*/ 1919049 w 3034539"/>
                  <a:gd name="connsiteY4" fmla="*/ 2874584 h 3467868"/>
                  <a:gd name="connsiteX5" fmla="*/ 1827234 w 3034539"/>
                  <a:gd name="connsiteY5" fmla="*/ 2874584 h 3467868"/>
                  <a:gd name="connsiteX6" fmla="*/ 1827234 w 3034539"/>
                  <a:gd name="connsiteY6" fmla="*/ 2782769 h 3467868"/>
                  <a:gd name="connsiteX7" fmla="*/ 1827234 w 3034539"/>
                  <a:gd name="connsiteY7" fmla="*/ 2783459 h 3467868"/>
                  <a:gd name="connsiteX8" fmla="*/ 2008103 w 3034539"/>
                  <a:gd name="connsiteY8" fmla="*/ 2602589 h 3467868"/>
                  <a:gd name="connsiteX9" fmla="*/ 1827234 w 3034539"/>
                  <a:gd name="connsiteY9" fmla="*/ 2421720 h 3467868"/>
                  <a:gd name="connsiteX10" fmla="*/ 1827234 w 3034539"/>
                  <a:gd name="connsiteY10" fmla="*/ 2329904 h 3467868"/>
                  <a:gd name="connsiteX11" fmla="*/ 1873141 w 3034539"/>
                  <a:gd name="connsiteY11" fmla="*/ 2310748 h 3467868"/>
                  <a:gd name="connsiteX12" fmla="*/ 1160708 w 3034539"/>
                  <a:gd name="connsiteY12" fmla="*/ 2309884 h 3467868"/>
                  <a:gd name="connsiteX13" fmla="*/ 1206616 w 3034539"/>
                  <a:gd name="connsiteY13" fmla="*/ 2328524 h 3467868"/>
                  <a:gd name="connsiteX14" fmla="*/ 1206616 w 3034539"/>
                  <a:gd name="connsiteY14" fmla="*/ 2420339 h 3467868"/>
                  <a:gd name="connsiteX15" fmla="*/ 1025746 w 3034539"/>
                  <a:gd name="connsiteY15" fmla="*/ 2601209 h 3467868"/>
                  <a:gd name="connsiteX16" fmla="*/ 1206616 w 3034539"/>
                  <a:gd name="connsiteY16" fmla="*/ 2782078 h 3467868"/>
                  <a:gd name="connsiteX17" fmla="*/ 1206616 w 3034539"/>
                  <a:gd name="connsiteY17" fmla="*/ 2873894 h 3467868"/>
                  <a:gd name="connsiteX18" fmla="*/ 1114800 w 3034539"/>
                  <a:gd name="connsiteY18" fmla="*/ 2873894 h 3467868"/>
                  <a:gd name="connsiteX19" fmla="*/ 888368 w 3034539"/>
                  <a:gd name="connsiteY19" fmla="*/ 2647462 h 3467868"/>
                  <a:gd name="connsiteX20" fmla="*/ 888368 w 3034539"/>
                  <a:gd name="connsiteY20" fmla="*/ 2646771 h 3467868"/>
                  <a:gd name="connsiteX21" fmla="*/ 888368 w 3034539"/>
                  <a:gd name="connsiteY21" fmla="*/ 2554956 h 3467868"/>
                  <a:gd name="connsiteX22" fmla="*/ 1114800 w 3034539"/>
                  <a:gd name="connsiteY22" fmla="*/ 2328524 h 3467868"/>
                  <a:gd name="connsiteX23" fmla="*/ 1160708 w 3034539"/>
                  <a:gd name="connsiteY23" fmla="*/ 2309884 h 3467868"/>
                  <a:gd name="connsiteX24" fmla="*/ 486001 w 3034539"/>
                  <a:gd name="connsiteY24" fmla="*/ 2299118 h 3467868"/>
                  <a:gd name="connsiteX25" fmla="*/ 0 w 3034539"/>
                  <a:gd name="connsiteY25" fmla="*/ 3266978 h 3467868"/>
                  <a:gd name="connsiteX26" fmla="*/ 200889 w 3034539"/>
                  <a:gd name="connsiteY26" fmla="*/ 3467868 h 3467868"/>
                  <a:gd name="connsiteX27" fmla="*/ 372785 w 3034539"/>
                  <a:gd name="connsiteY27" fmla="*/ 3467868 h 3467868"/>
                  <a:gd name="connsiteX28" fmla="*/ 255426 w 3034539"/>
                  <a:gd name="connsiteY28" fmla="*/ 3191041 h 3467868"/>
                  <a:gd name="connsiteX29" fmla="*/ 432845 w 3034539"/>
                  <a:gd name="connsiteY29" fmla="*/ 3013623 h 3467868"/>
                  <a:gd name="connsiteX30" fmla="*/ 486001 w 3034539"/>
                  <a:gd name="connsiteY30" fmla="*/ 3013623 h 3467868"/>
                  <a:gd name="connsiteX31" fmla="*/ 2548538 w 3034539"/>
                  <a:gd name="connsiteY31" fmla="*/ 2299118 h 3467868"/>
                  <a:gd name="connsiteX32" fmla="*/ 2548538 w 3034539"/>
                  <a:gd name="connsiteY32" fmla="*/ 3013623 h 3467868"/>
                  <a:gd name="connsiteX33" fmla="*/ 2601694 w 3034539"/>
                  <a:gd name="connsiteY33" fmla="*/ 3013623 h 3467868"/>
                  <a:gd name="connsiteX34" fmla="*/ 2779113 w 3034539"/>
                  <a:gd name="connsiteY34" fmla="*/ 3191041 h 3467868"/>
                  <a:gd name="connsiteX35" fmla="*/ 2661754 w 3034539"/>
                  <a:gd name="connsiteY35" fmla="*/ 3467868 h 3467868"/>
                  <a:gd name="connsiteX36" fmla="*/ 2833650 w 3034539"/>
                  <a:gd name="connsiteY36" fmla="*/ 3467868 h 3467868"/>
                  <a:gd name="connsiteX37" fmla="*/ 3034539 w 3034539"/>
                  <a:gd name="connsiteY37" fmla="*/ 3266978 h 3467868"/>
                  <a:gd name="connsiteX38" fmla="*/ 2548538 w 3034539"/>
                  <a:gd name="connsiteY38" fmla="*/ 2299118 h 3467868"/>
                  <a:gd name="connsiteX39" fmla="*/ 1395251 w 3034539"/>
                  <a:gd name="connsiteY39" fmla="*/ 2083894 h 3467868"/>
                  <a:gd name="connsiteX40" fmla="*/ 1449616 w 3034539"/>
                  <a:gd name="connsiteY40" fmla="*/ 2130395 h 3467868"/>
                  <a:gd name="connsiteX41" fmla="*/ 1708495 w 3034539"/>
                  <a:gd name="connsiteY41" fmla="*/ 3036815 h 3467868"/>
                  <a:gd name="connsiteX42" fmla="*/ 1664313 w 3034539"/>
                  <a:gd name="connsiteY42" fmla="*/ 3116894 h 3467868"/>
                  <a:gd name="connsiteX43" fmla="*/ 1584233 w 3034539"/>
                  <a:gd name="connsiteY43" fmla="*/ 3072713 h 3467868"/>
                  <a:gd name="connsiteX44" fmla="*/ 1325354 w 3034539"/>
                  <a:gd name="connsiteY44" fmla="*/ 2166293 h 3467868"/>
                  <a:gd name="connsiteX45" fmla="*/ 1369536 w 3034539"/>
                  <a:gd name="connsiteY45" fmla="*/ 2086213 h 3467868"/>
                  <a:gd name="connsiteX46" fmla="*/ 1395251 w 3034539"/>
                  <a:gd name="connsiteY46" fmla="*/ 2083894 h 3467868"/>
                  <a:gd name="connsiteX47" fmla="*/ 2208993 w 3034539"/>
                  <a:gd name="connsiteY47" fmla="*/ 1851497 h 3467868"/>
                  <a:gd name="connsiteX48" fmla="*/ 825546 w 3034539"/>
                  <a:gd name="connsiteY48" fmla="*/ 1851497 h 3467868"/>
                  <a:gd name="connsiteX49" fmla="*/ 594972 w 3034539"/>
                  <a:gd name="connsiteY49" fmla="*/ 2082071 h 3467868"/>
                  <a:gd name="connsiteX50" fmla="*/ 594972 w 3034539"/>
                  <a:gd name="connsiteY50" fmla="*/ 3119656 h 3467868"/>
                  <a:gd name="connsiteX51" fmla="*/ 433432 w 3034539"/>
                  <a:gd name="connsiteY51" fmla="*/ 3119656 h 3467868"/>
                  <a:gd name="connsiteX52" fmla="*/ 364397 w 3034539"/>
                  <a:gd name="connsiteY52" fmla="*/ 3188690 h 3467868"/>
                  <a:gd name="connsiteX53" fmla="*/ 641225 w 3034539"/>
                  <a:gd name="connsiteY53" fmla="*/ 3465517 h 3467868"/>
                  <a:gd name="connsiteX54" fmla="*/ 2393315 w 3034539"/>
                  <a:gd name="connsiteY54" fmla="*/ 3465517 h 3467868"/>
                  <a:gd name="connsiteX55" fmla="*/ 2670142 w 3034539"/>
                  <a:gd name="connsiteY55" fmla="*/ 3188690 h 3467868"/>
                  <a:gd name="connsiteX56" fmla="*/ 2601108 w 3034539"/>
                  <a:gd name="connsiteY56" fmla="*/ 3119656 h 3467868"/>
                  <a:gd name="connsiteX57" fmla="*/ 2439568 w 3034539"/>
                  <a:gd name="connsiteY57" fmla="*/ 3119656 h 3467868"/>
                  <a:gd name="connsiteX58" fmla="*/ 2439568 w 3034539"/>
                  <a:gd name="connsiteY58" fmla="*/ 2082071 h 3467868"/>
                  <a:gd name="connsiteX59" fmla="*/ 2208993 w 3034539"/>
                  <a:gd name="connsiteY59" fmla="*/ 1851497 h 3467868"/>
                  <a:gd name="connsiteX60" fmla="*/ 1517270 w 3034539"/>
                  <a:gd name="connsiteY60" fmla="*/ 0 h 3467868"/>
                  <a:gd name="connsiteX61" fmla="*/ 650890 w 3034539"/>
                  <a:gd name="connsiteY61" fmla="*/ 866380 h 3467868"/>
                  <a:gd name="connsiteX62" fmla="*/ 1517270 w 3034539"/>
                  <a:gd name="connsiteY62" fmla="*/ 1732759 h 3467868"/>
                  <a:gd name="connsiteX63" fmla="*/ 2383650 w 3034539"/>
                  <a:gd name="connsiteY63" fmla="*/ 866380 h 3467868"/>
                  <a:gd name="connsiteX64" fmla="*/ 1517270 w 3034539"/>
                  <a:gd name="connsiteY64" fmla="*/ 0 h 346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34539" h="3467868">
                    <a:moveTo>
                      <a:pt x="1873141" y="2310748"/>
                    </a:moveTo>
                    <a:cubicBezTo>
                      <a:pt x="1889709" y="2310748"/>
                      <a:pt x="1906278" y="2317133"/>
                      <a:pt x="1919049" y="2329904"/>
                    </a:cubicBezTo>
                    <a:lnTo>
                      <a:pt x="2145482" y="2556336"/>
                    </a:lnTo>
                    <a:cubicBezTo>
                      <a:pt x="2171024" y="2581879"/>
                      <a:pt x="2171024" y="2622609"/>
                      <a:pt x="2145482" y="2648152"/>
                    </a:cubicBezTo>
                    <a:lnTo>
                      <a:pt x="1919049" y="2874584"/>
                    </a:lnTo>
                    <a:cubicBezTo>
                      <a:pt x="1893507" y="2900127"/>
                      <a:pt x="1852776" y="2900127"/>
                      <a:pt x="1827234" y="2874584"/>
                    </a:cubicBezTo>
                    <a:cubicBezTo>
                      <a:pt x="1801691" y="2849041"/>
                      <a:pt x="1801691" y="2808311"/>
                      <a:pt x="1827234" y="2782769"/>
                    </a:cubicBezTo>
                    <a:lnTo>
                      <a:pt x="1827234" y="2783459"/>
                    </a:lnTo>
                    <a:lnTo>
                      <a:pt x="2008103" y="2602589"/>
                    </a:lnTo>
                    <a:lnTo>
                      <a:pt x="1827234" y="2421720"/>
                    </a:lnTo>
                    <a:cubicBezTo>
                      <a:pt x="1801691" y="2396177"/>
                      <a:pt x="1801691" y="2355447"/>
                      <a:pt x="1827234" y="2329904"/>
                    </a:cubicBezTo>
                    <a:cubicBezTo>
                      <a:pt x="1840005" y="2317133"/>
                      <a:pt x="1856573" y="2310748"/>
                      <a:pt x="1873141" y="2310748"/>
                    </a:cubicBezTo>
                    <a:close/>
                    <a:moveTo>
                      <a:pt x="1160708" y="2309884"/>
                    </a:moveTo>
                    <a:cubicBezTo>
                      <a:pt x="1177276" y="2309884"/>
                      <a:pt x="1193844" y="2316098"/>
                      <a:pt x="1206616" y="2328524"/>
                    </a:cubicBezTo>
                    <a:cubicBezTo>
                      <a:pt x="1232158" y="2354066"/>
                      <a:pt x="1232158" y="2394796"/>
                      <a:pt x="1206616" y="2420339"/>
                    </a:cubicBezTo>
                    <a:lnTo>
                      <a:pt x="1025746" y="2601209"/>
                    </a:lnTo>
                    <a:lnTo>
                      <a:pt x="1206616" y="2782078"/>
                    </a:lnTo>
                    <a:cubicBezTo>
                      <a:pt x="1232158" y="2807621"/>
                      <a:pt x="1232158" y="2848351"/>
                      <a:pt x="1206616" y="2873894"/>
                    </a:cubicBezTo>
                    <a:cubicBezTo>
                      <a:pt x="1181073" y="2899437"/>
                      <a:pt x="1140343" y="2899437"/>
                      <a:pt x="1114800" y="2873894"/>
                    </a:cubicBezTo>
                    <a:lnTo>
                      <a:pt x="888368" y="2647462"/>
                    </a:lnTo>
                    <a:lnTo>
                      <a:pt x="888368" y="2646771"/>
                    </a:lnTo>
                    <a:cubicBezTo>
                      <a:pt x="862825" y="2621229"/>
                      <a:pt x="862825" y="2580498"/>
                      <a:pt x="888368" y="2554956"/>
                    </a:cubicBezTo>
                    <a:lnTo>
                      <a:pt x="1114800" y="2328524"/>
                    </a:lnTo>
                    <a:cubicBezTo>
                      <a:pt x="1127571" y="2316098"/>
                      <a:pt x="1144139" y="2309884"/>
                      <a:pt x="1160708" y="2309884"/>
                    </a:cubicBezTo>
                    <a:close/>
                    <a:moveTo>
                      <a:pt x="486001" y="2299118"/>
                    </a:moveTo>
                    <a:cubicBezTo>
                      <a:pt x="191225" y="2518647"/>
                      <a:pt x="0" y="2870722"/>
                      <a:pt x="0" y="3266978"/>
                    </a:cubicBezTo>
                    <a:cubicBezTo>
                      <a:pt x="0" y="3378123"/>
                      <a:pt x="89744" y="3467868"/>
                      <a:pt x="200889" y="3467868"/>
                    </a:cubicBezTo>
                    <a:lnTo>
                      <a:pt x="372785" y="3467868"/>
                    </a:lnTo>
                    <a:cubicBezTo>
                      <a:pt x="300299" y="3397453"/>
                      <a:pt x="255426" y="3289069"/>
                      <a:pt x="255426" y="3191041"/>
                    </a:cubicBezTo>
                    <a:cubicBezTo>
                      <a:pt x="255426" y="3093012"/>
                      <a:pt x="334816" y="3013623"/>
                      <a:pt x="432845" y="3013623"/>
                    </a:cubicBezTo>
                    <a:lnTo>
                      <a:pt x="486001" y="3013623"/>
                    </a:lnTo>
                    <a:close/>
                    <a:moveTo>
                      <a:pt x="2548538" y="2299118"/>
                    </a:moveTo>
                    <a:lnTo>
                      <a:pt x="2548538" y="3013623"/>
                    </a:lnTo>
                    <a:lnTo>
                      <a:pt x="2601694" y="3013623"/>
                    </a:lnTo>
                    <a:cubicBezTo>
                      <a:pt x="2699723" y="3013623"/>
                      <a:pt x="2779113" y="3093012"/>
                      <a:pt x="2779113" y="3191041"/>
                    </a:cubicBezTo>
                    <a:cubicBezTo>
                      <a:pt x="2779113" y="3289069"/>
                      <a:pt x="2734240" y="3397453"/>
                      <a:pt x="2661754" y="3467868"/>
                    </a:cubicBezTo>
                    <a:lnTo>
                      <a:pt x="2833650" y="3467868"/>
                    </a:lnTo>
                    <a:cubicBezTo>
                      <a:pt x="2944795" y="3467868"/>
                      <a:pt x="3034539" y="3378123"/>
                      <a:pt x="3034539" y="3266978"/>
                    </a:cubicBezTo>
                    <a:cubicBezTo>
                      <a:pt x="3034539" y="2870722"/>
                      <a:pt x="2843314" y="2518647"/>
                      <a:pt x="2548538" y="2299118"/>
                    </a:cubicBezTo>
                    <a:close/>
                    <a:moveTo>
                      <a:pt x="1395251" y="2083894"/>
                    </a:moveTo>
                    <a:cubicBezTo>
                      <a:pt x="1420363" y="2086774"/>
                      <a:pt x="1442367" y="2104507"/>
                      <a:pt x="1449616" y="2130395"/>
                    </a:cubicBezTo>
                    <a:lnTo>
                      <a:pt x="1708495" y="3036815"/>
                    </a:lnTo>
                    <a:cubicBezTo>
                      <a:pt x="1718850" y="3071332"/>
                      <a:pt x="1698830" y="3107230"/>
                      <a:pt x="1664313" y="3116894"/>
                    </a:cubicBezTo>
                    <a:cubicBezTo>
                      <a:pt x="1629796" y="3127250"/>
                      <a:pt x="1593898" y="3107230"/>
                      <a:pt x="1584233" y="3072713"/>
                    </a:cubicBezTo>
                    <a:lnTo>
                      <a:pt x="1325354" y="2166293"/>
                    </a:lnTo>
                    <a:cubicBezTo>
                      <a:pt x="1314999" y="2131776"/>
                      <a:pt x="1335019" y="2095878"/>
                      <a:pt x="1369536" y="2086213"/>
                    </a:cubicBezTo>
                    <a:cubicBezTo>
                      <a:pt x="1378165" y="2083624"/>
                      <a:pt x="1386881" y="2082934"/>
                      <a:pt x="1395251" y="2083894"/>
                    </a:cubicBezTo>
                    <a:close/>
                    <a:moveTo>
                      <a:pt x="2208993" y="1851497"/>
                    </a:moveTo>
                    <a:lnTo>
                      <a:pt x="825546" y="1851497"/>
                    </a:lnTo>
                    <a:cubicBezTo>
                      <a:pt x="698523" y="1851497"/>
                      <a:pt x="594972" y="1955048"/>
                      <a:pt x="594972" y="2082071"/>
                    </a:cubicBezTo>
                    <a:lnTo>
                      <a:pt x="594972" y="3119656"/>
                    </a:lnTo>
                    <a:lnTo>
                      <a:pt x="433432" y="3119656"/>
                    </a:lnTo>
                    <a:cubicBezTo>
                      <a:pt x="395463" y="3119656"/>
                      <a:pt x="364397" y="3036124"/>
                      <a:pt x="364397" y="3188690"/>
                    </a:cubicBezTo>
                    <a:cubicBezTo>
                      <a:pt x="364397" y="3341256"/>
                      <a:pt x="488659" y="3465517"/>
                      <a:pt x="641225" y="3465517"/>
                    </a:cubicBezTo>
                    <a:lnTo>
                      <a:pt x="2393315" y="3465517"/>
                    </a:lnTo>
                    <a:cubicBezTo>
                      <a:pt x="2545880" y="3465517"/>
                      <a:pt x="2670142" y="3341256"/>
                      <a:pt x="2670142" y="3188690"/>
                    </a:cubicBezTo>
                    <a:cubicBezTo>
                      <a:pt x="2670142" y="3150721"/>
                      <a:pt x="2639077" y="3119656"/>
                      <a:pt x="2601108" y="3119656"/>
                    </a:cubicBezTo>
                    <a:lnTo>
                      <a:pt x="2439568" y="3119656"/>
                    </a:lnTo>
                    <a:lnTo>
                      <a:pt x="2439568" y="2082071"/>
                    </a:lnTo>
                    <a:cubicBezTo>
                      <a:pt x="2439568" y="1955048"/>
                      <a:pt x="2336016" y="1851497"/>
                      <a:pt x="2208993" y="1851497"/>
                    </a:cubicBezTo>
                    <a:close/>
                    <a:moveTo>
                      <a:pt x="1517270" y="0"/>
                    </a:moveTo>
                    <a:cubicBezTo>
                      <a:pt x="1038781" y="0"/>
                      <a:pt x="650890" y="387891"/>
                      <a:pt x="650890" y="866380"/>
                    </a:cubicBezTo>
                    <a:cubicBezTo>
                      <a:pt x="650890" y="1344868"/>
                      <a:pt x="1038781" y="1732759"/>
                      <a:pt x="1517270" y="1732759"/>
                    </a:cubicBezTo>
                    <a:cubicBezTo>
                      <a:pt x="1995758" y="1732759"/>
                      <a:pt x="2383650" y="1344868"/>
                      <a:pt x="2383650" y="866380"/>
                    </a:cubicBezTo>
                    <a:cubicBezTo>
                      <a:pt x="2383650" y="387891"/>
                      <a:pt x="1995758" y="0"/>
                      <a:pt x="1517270" y="0"/>
                    </a:cubicBezTo>
                    <a:close/>
                  </a:path>
                </a:pathLst>
              </a:custGeom>
              <a:grpFill/>
              <a:ln w="6889" cap="flat">
                <a:noFill/>
                <a:prstDash val="solid"/>
                <a:miter/>
              </a:ln>
            </p:spPr>
            <p:txBody>
              <a:bodyPr rtlCol="0" anchor="ctr"/>
              <a:lstStyle/>
              <a:p>
                <a:endParaRPr lang="en-US"/>
              </a:p>
            </p:txBody>
          </p:sp>
          <p:sp>
            <p:nvSpPr>
              <p:cNvPr id="236" name="Forma libre 235">
                <a:extLst>
                  <a:ext uri="{FF2B5EF4-FFF2-40B4-BE49-F238E27FC236}">
                    <a16:creationId xmlns:a16="http://schemas.microsoft.com/office/drawing/2014/main" id="{F62DD438-3FF2-EA8F-222C-64DDD670DBAE}"/>
                  </a:ext>
                </a:extLst>
              </p:cNvPr>
              <p:cNvSpPr/>
              <p:nvPr/>
            </p:nvSpPr>
            <p:spPr>
              <a:xfrm flipH="1">
                <a:off x="7232145" y="1180594"/>
                <a:ext cx="240229" cy="274533"/>
              </a:xfrm>
              <a:custGeom>
                <a:avLst/>
                <a:gdLst>
                  <a:gd name="connsiteX0" fmla="*/ 1873141 w 3034539"/>
                  <a:gd name="connsiteY0" fmla="*/ 2310748 h 3467868"/>
                  <a:gd name="connsiteX1" fmla="*/ 1919049 w 3034539"/>
                  <a:gd name="connsiteY1" fmla="*/ 2329904 h 3467868"/>
                  <a:gd name="connsiteX2" fmla="*/ 2145482 w 3034539"/>
                  <a:gd name="connsiteY2" fmla="*/ 2556336 h 3467868"/>
                  <a:gd name="connsiteX3" fmla="*/ 2145482 w 3034539"/>
                  <a:gd name="connsiteY3" fmla="*/ 2648152 h 3467868"/>
                  <a:gd name="connsiteX4" fmla="*/ 1919049 w 3034539"/>
                  <a:gd name="connsiteY4" fmla="*/ 2874584 h 3467868"/>
                  <a:gd name="connsiteX5" fmla="*/ 1827234 w 3034539"/>
                  <a:gd name="connsiteY5" fmla="*/ 2874584 h 3467868"/>
                  <a:gd name="connsiteX6" fmla="*/ 1827234 w 3034539"/>
                  <a:gd name="connsiteY6" fmla="*/ 2782769 h 3467868"/>
                  <a:gd name="connsiteX7" fmla="*/ 1827234 w 3034539"/>
                  <a:gd name="connsiteY7" fmla="*/ 2783459 h 3467868"/>
                  <a:gd name="connsiteX8" fmla="*/ 2008103 w 3034539"/>
                  <a:gd name="connsiteY8" fmla="*/ 2602589 h 3467868"/>
                  <a:gd name="connsiteX9" fmla="*/ 1827234 w 3034539"/>
                  <a:gd name="connsiteY9" fmla="*/ 2421720 h 3467868"/>
                  <a:gd name="connsiteX10" fmla="*/ 1827234 w 3034539"/>
                  <a:gd name="connsiteY10" fmla="*/ 2329904 h 3467868"/>
                  <a:gd name="connsiteX11" fmla="*/ 1873141 w 3034539"/>
                  <a:gd name="connsiteY11" fmla="*/ 2310748 h 3467868"/>
                  <a:gd name="connsiteX12" fmla="*/ 1160708 w 3034539"/>
                  <a:gd name="connsiteY12" fmla="*/ 2309884 h 3467868"/>
                  <a:gd name="connsiteX13" fmla="*/ 1206616 w 3034539"/>
                  <a:gd name="connsiteY13" fmla="*/ 2328524 h 3467868"/>
                  <a:gd name="connsiteX14" fmla="*/ 1206616 w 3034539"/>
                  <a:gd name="connsiteY14" fmla="*/ 2420339 h 3467868"/>
                  <a:gd name="connsiteX15" fmla="*/ 1025746 w 3034539"/>
                  <a:gd name="connsiteY15" fmla="*/ 2601209 h 3467868"/>
                  <a:gd name="connsiteX16" fmla="*/ 1206616 w 3034539"/>
                  <a:gd name="connsiteY16" fmla="*/ 2782078 h 3467868"/>
                  <a:gd name="connsiteX17" fmla="*/ 1206616 w 3034539"/>
                  <a:gd name="connsiteY17" fmla="*/ 2873894 h 3467868"/>
                  <a:gd name="connsiteX18" fmla="*/ 1114800 w 3034539"/>
                  <a:gd name="connsiteY18" fmla="*/ 2873894 h 3467868"/>
                  <a:gd name="connsiteX19" fmla="*/ 888368 w 3034539"/>
                  <a:gd name="connsiteY19" fmla="*/ 2647462 h 3467868"/>
                  <a:gd name="connsiteX20" fmla="*/ 888368 w 3034539"/>
                  <a:gd name="connsiteY20" fmla="*/ 2646771 h 3467868"/>
                  <a:gd name="connsiteX21" fmla="*/ 888368 w 3034539"/>
                  <a:gd name="connsiteY21" fmla="*/ 2554956 h 3467868"/>
                  <a:gd name="connsiteX22" fmla="*/ 1114800 w 3034539"/>
                  <a:gd name="connsiteY22" fmla="*/ 2328524 h 3467868"/>
                  <a:gd name="connsiteX23" fmla="*/ 1160708 w 3034539"/>
                  <a:gd name="connsiteY23" fmla="*/ 2309884 h 3467868"/>
                  <a:gd name="connsiteX24" fmla="*/ 486001 w 3034539"/>
                  <a:gd name="connsiteY24" fmla="*/ 2299118 h 3467868"/>
                  <a:gd name="connsiteX25" fmla="*/ 0 w 3034539"/>
                  <a:gd name="connsiteY25" fmla="*/ 3266978 h 3467868"/>
                  <a:gd name="connsiteX26" fmla="*/ 200889 w 3034539"/>
                  <a:gd name="connsiteY26" fmla="*/ 3467868 h 3467868"/>
                  <a:gd name="connsiteX27" fmla="*/ 372785 w 3034539"/>
                  <a:gd name="connsiteY27" fmla="*/ 3467868 h 3467868"/>
                  <a:gd name="connsiteX28" fmla="*/ 255426 w 3034539"/>
                  <a:gd name="connsiteY28" fmla="*/ 3191041 h 3467868"/>
                  <a:gd name="connsiteX29" fmla="*/ 432845 w 3034539"/>
                  <a:gd name="connsiteY29" fmla="*/ 3013623 h 3467868"/>
                  <a:gd name="connsiteX30" fmla="*/ 486001 w 3034539"/>
                  <a:gd name="connsiteY30" fmla="*/ 3013623 h 3467868"/>
                  <a:gd name="connsiteX31" fmla="*/ 2548538 w 3034539"/>
                  <a:gd name="connsiteY31" fmla="*/ 2299118 h 3467868"/>
                  <a:gd name="connsiteX32" fmla="*/ 2548538 w 3034539"/>
                  <a:gd name="connsiteY32" fmla="*/ 3013623 h 3467868"/>
                  <a:gd name="connsiteX33" fmla="*/ 2601694 w 3034539"/>
                  <a:gd name="connsiteY33" fmla="*/ 3013623 h 3467868"/>
                  <a:gd name="connsiteX34" fmla="*/ 2779113 w 3034539"/>
                  <a:gd name="connsiteY34" fmla="*/ 3191041 h 3467868"/>
                  <a:gd name="connsiteX35" fmla="*/ 2661754 w 3034539"/>
                  <a:gd name="connsiteY35" fmla="*/ 3467868 h 3467868"/>
                  <a:gd name="connsiteX36" fmla="*/ 2833650 w 3034539"/>
                  <a:gd name="connsiteY36" fmla="*/ 3467868 h 3467868"/>
                  <a:gd name="connsiteX37" fmla="*/ 3034539 w 3034539"/>
                  <a:gd name="connsiteY37" fmla="*/ 3266978 h 3467868"/>
                  <a:gd name="connsiteX38" fmla="*/ 2548538 w 3034539"/>
                  <a:gd name="connsiteY38" fmla="*/ 2299118 h 3467868"/>
                  <a:gd name="connsiteX39" fmla="*/ 1395251 w 3034539"/>
                  <a:gd name="connsiteY39" fmla="*/ 2083894 h 3467868"/>
                  <a:gd name="connsiteX40" fmla="*/ 1449616 w 3034539"/>
                  <a:gd name="connsiteY40" fmla="*/ 2130395 h 3467868"/>
                  <a:gd name="connsiteX41" fmla="*/ 1708495 w 3034539"/>
                  <a:gd name="connsiteY41" fmla="*/ 3036815 h 3467868"/>
                  <a:gd name="connsiteX42" fmla="*/ 1664313 w 3034539"/>
                  <a:gd name="connsiteY42" fmla="*/ 3116894 h 3467868"/>
                  <a:gd name="connsiteX43" fmla="*/ 1584233 w 3034539"/>
                  <a:gd name="connsiteY43" fmla="*/ 3072713 h 3467868"/>
                  <a:gd name="connsiteX44" fmla="*/ 1325354 w 3034539"/>
                  <a:gd name="connsiteY44" fmla="*/ 2166293 h 3467868"/>
                  <a:gd name="connsiteX45" fmla="*/ 1369536 w 3034539"/>
                  <a:gd name="connsiteY45" fmla="*/ 2086213 h 3467868"/>
                  <a:gd name="connsiteX46" fmla="*/ 1395251 w 3034539"/>
                  <a:gd name="connsiteY46" fmla="*/ 2083894 h 3467868"/>
                  <a:gd name="connsiteX47" fmla="*/ 2208993 w 3034539"/>
                  <a:gd name="connsiteY47" fmla="*/ 1851497 h 3467868"/>
                  <a:gd name="connsiteX48" fmla="*/ 825546 w 3034539"/>
                  <a:gd name="connsiteY48" fmla="*/ 1851497 h 3467868"/>
                  <a:gd name="connsiteX49" fmla="*/ 594972 w 3034539"/>
                  <a:gd name="connsiteY49" fmla="*/ 2082071 h 3467868"/>
                  <a:gd name="connsiteX50" fmla="*/ 594972 w 3034539"/>
                  <a:gd name="connsiteY50" fmla="*/ 3119656 h 3467868"/>
                  <a:gd name="connsiteX51" fmla="*/ 433432 w 3034539"/>
                  <a:gd name="connsiteY51" fmla="*/ 3119656 h 3467868"/>
                  <a:gd name="connsiteX52" fmla="*/ 364397 w 3034539"/>
                  <a:gd name="connsiteY52" fmla="*/ 3188690 h 3467868"/>
                  <a:gd name="connsiteX53" fmla="*/ 641225 w 3034539"/>
                  <a:gd name="connsiteY53" fmla="*/ 3465517 h 3467868"/>
                  <a:gd name="connsiteX54" fmla="*/ 2393315 w 3034539"/>
                  <a:gd name="connsiteY54" fmla="*/ 3465517 h 3467868"/>
                  <a:gd name="connsiteX55" fmla="*/ 2670142 w 3034539"/>
                  <a:gd name="connsiteY55" fmla="*/ 3188690 h 3467868"/>
                  <a:gd name="connsiteX56" fmla="*/ 2601108 w 3034539"/>
                  <a:gd name="connsiteY56" fmla="*/ 3119656 h 3467868"/>
                  <a:gd name="connsiteX57" fmla="*/ 2439568 w 3034539"/>
                  <a:gd name="connsiteY57" fmla="*/ 3119656 h 3467868"/>
                  <a:gd name="connsiteX58" fmla="*/ 2439568 w 3034539"/>
                  <a:gd name="connsiteY58" fmla="*/ 2082071 h 3467868"/>
                  <a:gd name="connsiteX59" fmla="*/ 2208993 w 3034539"/>
                  <a:gd name="connsiteY59" fmla="*/ 1851497 h 3467868"/>
                  <a:gd name="connsiteX60" fmla="*/ 1517270 w 3034539"/>
                  <a:gd name="connsiteY60" fmla="*/ 0 h 3467868"/>
                  <a:gd name="connsiteX61" fmla="*/ 650890 w 3034539"/>
                  <a:gd name="connsiteY61" fmla="*/ 866380 h 3467868"/>
                  <a:gd name="connsiteX62" fmla="*/ 1517270 w 3034539"/>
                  <a:gd name="connsiteY62" fmla="*/ 1732759 h 3467868"/>
                  <a:gd name="connsiteX63" fmla="*/ 2383650 w 3034539"/>
                  <a:gd name="connsiteY63" fmla="*/ 866380 h 3467868"/>
                  <a:gd name="connsiteX64" fmla="*/ 1517270 w 3034539"/>
                  <a:gd name="connsiteY64" fmla="*/ 0 h 3467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034539" h="3467868">
                    <a:moveTo>
                      <a:pt x="1873141" y="2310748"/>
                    </a:moveTo>
                    <a:cubicBezTo>
                      <a:pt x="1889709" y="2310748"/>
                      <a:pt x="1906278" y="2317133"/>
                      <a:pt x="1919049" y="2329904"/>
                    </a:cubicBezTo>
                    <a:lnTo>
                      <a:pt x="2145482" y="2556336"/>
                    </a:lnTo>
                    <a:cubicBezTo>
                      <a:pt x="2171024" y="2581879"/>
                      <a:pt x="2171024" y="2622609"/>
                      <a:pt x="2145482" y="2648152"/>
                    </a:cubicBezTo>
                    <a:lnTo>
                      <a:pt x="1919049" y="2874584"/>
                    </a:lnTo>
                    <a:cubicBezTo>
                      <a:pt x="1893507" y="2900127"/>
                      <a:pt x="1852776" y="2900127"/>
                      <a:pt x="1827234" y="2874584"/>
                    </a:cubicBezTo>
                    <a:cubicBezTo>
                      <a:pt x="1801691" y="2849041"/>
                      <a:pt x="1801691" y="2808311"/>
                      <a:pt x="1827234" y="2782769"/>
                    </a:cubicBezTo>
                    <a:lnTo>
                      <a:pt x="1827234" y="2783459"/>
                    </a:lnTo>
                    <a:lnTo>
                      <a:pt x="2008103" y="2602589"/>
                    </a:lnTo>
                    <a:lnTo>
                      <a:pt x="1827234" y="2421720"/>
                    </a:lnTo>
                    <a:cubicBezTo>
                      <a:pt x="1801691" y="2396177"/>
                      <a:pt x="1801691" y="2355447"/>
                      <a:pt x="1827234" y="2329904"/>
                    </a:cubicBezTo>
                    <a:cubicBezTo>
                      <a:pt x="1840005" y="2317133"/>
                      <a:pt x="1856573" y="2310748"/>
                      <a:pt x="1873141" y="2310748"/>
                    </a:cubicBezTo>
                    <a:close/>
                    <a:moveTo>
                      <a:pt x="1160708" y="2309884"/>
                    </a:moveTo>
                    <a:cubicBezTo>
                      <a:pt x="1177276" y="2309884"/>
                      <a:pt x="1193844" y="2316098"/>
                      <a:pt x="1206616" y="2328524"/>
                    </a:cubicBezTo>
                    <a:cubicBezTo>
                      <a:pt x="1232158" y="2354066"/>
                      <a:pt x="1232158" y="2394796"/>
                      <a:pt x="1206616" y="2420339"/>
                    </a:cubicBezTo>
                    <a:lnTo>
                      <a:pt x="1025746" y="2601209"/>
                    </a:lnTo>
                    <a:lnTo>
                      <a:pt x="1206616" y="2782078"/>
                    </a:lnTo>
                    <a:cubicBezTo>
                      <a:pt x="1232158" y="2807621"/>
                      <a:pt x="1232158" y="2848351"/>
                      <a:pt x="1206616" y="2873894"/>
                    </a:cubicBezTo>
                    <a:cubicBezTo>
                      <a:pt x="1181073" y="2899437"/>
                      <a:pt x="1140343" y="2899437"/>
                      <a:pt x="1114800" y="2873894"/>
                    </a:cubicBezTo>
                    <a:lnTo>
                      <a:pt x="888368" y="2647462"/>
                    </a:lnTo>
                    <a:lnTo>
                      <a:pt x="888368" y="2646771"/>
                    </a:lnTo>
                    <a:cubicBezTo>
                      <a:pt x="862825" y="2621229"/>
                      <a:pt x="862825" y="2580498"/>
                      <a:pt x="888368" y="2554956"/>
                    </a:cubicBezTo>
                    <a:lnTo>
                      <a:pt x="1114800" y="2328524"/>
                    </a:lnTo>
                    <a:cubicBezTo>
                      <a:pt x="1127571" y="2316098"/>
                      <a:pt x="1144139" y="2309884"/>
                      <a:pt x="1160708" y="2309884"/>
                    </a:cubicBezTo>
                    <a:close/>
                    <a:moveTo>
                      <a:pt x="486001" y="2299118"/>
                    </a:moveTo>
                    <a:cubicBezTo>
                      <a:pt x="191225" y="2518647"/>
                      <a:pt x="0" y="2870722"/>
                      <a:pt x="0" y="3266978"/>
                    </a:cubicBezTo>
                    <a:cubicBezTo>
                      <a:pt x="0" y="3378123"/>
                      <a:pt x="89744" y="3467868"/>
                      <a:pt x="200889" y="3467868"/>
                    </a:cubicBezTo>
                    <a:lnTo>
                      <a:pt x="372785" y="3467868"/>
                    </a:lnTo>
                    <a:cubicBezTo>
                      <a:pt x="300299" y="3397453"/>
                      <a:pt x="255426" y="3289069"/>
                      <a:pt x="255426" y="3191041"/>
                    </a:cubicBezTo>
                    <a:cubicBezTo>
                      <a:pt x="255426" y="3093012"/>
                      <a:pt x="334816" y="3013623"/>
                      <a:pt x="432845" y="3013623"/>
                    </a:cubicBezTo>
                    <a:lnTo>
                      <a:pt x="486001" y="3013623"/>
                    </a:lnTo>
                    <a:close/>
                    <a:moveTo>
                      <a:pt x="2548538" y="2299118"/>
                    </a:moveTo>
                    <a:lnTo>
                      <a:pt x="2548538" y="3013623"/>
                    </a:lnTo>
                    <a:lnTo>
                      <a:pt x="2601694" y="3013623"/>
                    </a:lnTo>
                    <a:cubicBezTo>
                      <a:pt x="2699723" y="3013623"/>
                      <a:pt x="2779113" y="3093012"/>
                      <a:pt x="2779113" y="3191041"/>
                    </a:cubicBezTo>
                    <a:cubicBezTo>
                      <a:pt x="2779113" y="3289069"/>
                      <a:pt x="2734240" y="3397453"/>
                      <a:pt x="2661754" y="3467868"/>
                    </a:cubicBezTo>
                    <a:lnTo>
                      <a:pt x="2833650" y="3467868"/>
                    </a:lnTo>
                    <a:cubicBezTo>
                      <a:pt x="2944795" y="3467868"/>
                      <a:pt x="3034539" y="3378123"/>
                      <a:pt x="3034539" y="3266978"/>
                    </a:cubicBezTo>
                    <a:cubicBezTo>
                      <a:pt x="3034539" y="2870722"/>
                      <a:pt x="2843314" y="2518647"/>
                      <a:pt x="2548538" y="2299118"/>
                    </a:cubicBezTo>
                    <a:close/>
                    <a:moveTo>
                      <a:pt x="1395251" y="2083894"/>
                    </a:moveTo>
                    <a:cubicBezTo>
                      <a:pt x="1420363" y="2086774"/>
                      <a:pt x="1442367" y="2104507"/>
                      <a:pt x="1449616" y="2130395"/>
                    </a:cubicBezTo>
                    <a:lnTo>
                      <a:pt x="1708495" y="3036815"/>
                    </a:lnTo>
                    <a:cubicBezTo>
                      <a:pt x="1718850" y="3071332"/>
                      <a:pt x="1698830" y="3107230"/>
                      <a:pt x="1664313" y="3116894"/>
                    </a:cubicBezTo>
                    <a:cubicBezTo>
                      <a:pt x="1629796" y="3127250"/>
                      <a:pt x="1593898" y="3107230"/>
                      <a:pt x="1584233" y="3072713"/>
                    </a:cubicBezTo>
                    <a:lnTo>
                      <a:pt x="1325354" y="2166293"/>
                    </a:lnTo>
                    <a:cubicBezTo>
                      <a:pt x="1314999" y="2131776"/>
                      <a:pt x="1335019" y="2095878"/>
                      <a:pt x="1369536" y="2086213"/>
                    </a:cubicBezTo>
                    <a:cubicBezTo>
                      <a:pt x="1378165" y="2083624"/>
                      <a:pt x="1386881" y="2082934"/>
                      <a:pt x="1395251" y="2083894"/>
                    </a:cubicBezTo>
                    <a:close/>
                    <a:moveTo>
                      <a:pt x="2208993" y="1851497"/>
                    </a:moveTo>
                    <a:lnTo>
                      <a:pt x="825546" y="1851497"/>
                    </a:lnTo>
                    <a:cubicBezTo>
                      <a:pt x="698523" y="1851497"/>
                      <a:pt x="594972" y="1955048"/>
                      <a:pt x="594972" y="2082071"/>
                    </a:cubicBezTo>
                    <a:lnTo>
                      <a:pt x="594972" y="3119656"/>
                    </a:lnTo>
                    <a:lnTo>
                      <a:pt x="433432" y="3119656"/>
                    </a:lnTo>
                    <a:cubicBezTo>
                      <a:pt x="395463" y="3119656"/>
                      <a:pt x="364397" y="3036124"/>
                      <a:pt x="364397" y="3188690"/>
                    </a:cubicBezTo>
                    <a:cubicBezTo>
                      <a:pt x="364397" y="3341256"/>
                      <a:pt x="488659" y="3465517"/>
                      <a:pt x="641225" y="3465517"/>
                    </a:cubicBezTo>
                    <a:lnTo>
                      <a:pt x="2393315" y="3465517"/>
                    </a:lnTo>
                    <a:cubicBezTo>
                      <a:pt x="2545880" y="3465517"/>
                      <a:pt x="2670142" y="3341256"/>
                      <a:pt x="2670142" y="3188690"/>
                    </a:cubicBezTo>
                    <a:cubicBezTo>
                      <a:pt x="2670142" y="3150721"/>
                      <a:pt x="2639077" y="3119656"/>
                      <a:pt x="2601108" y="3119656"/>
                    </a:cubicBezTo>
                    <a:lnTo>
                      <a:pt x="2439568" y="3119656"/>
                    </a:lnTo>
                    <a:lnTo>
                      <a:pt x="2439568" y="2082071"/>
                    </a:lnTo>
                    <a:cubicBezTo>
                      <a:pt x="2439568" y="1955048"/>
                      <a:pt x="2336016" y="1851497"/>
                      <a:pt x="2208993" y="1851497"/>
                    </a:cubicBezTo>
                    <a:close/>
                    <a:moveTo>
                      <a:pt x="1517270" y="0"/>
                    </a:moveTo>
                    <a:cubicBezTo>
                      <a:pt x="1038781" y="0"/>
                      <a:pt x="650890" y="387891"/>
                      <a:pt x="650890" y="866380"/>
                    </a:cubicBezTo>
                    <a:cubicBezTo>
                      <a:pt x="650890" y="1344868"/>
                      <a:pt x="1038781" y="1732759"/>
                      <a:pt x="1517270" y="1732759"/>
                    </a:cubicBezTo>
                    <a:cubicBezTo>
                      <a:pt x="1995758" y="1732759"/>
                      <a:pt x="2383650" y="1344868"/>
                      <a:pt x="2383650" y="866380"/>
                    </a:cubicBezTo>
                    <a:cubicBezTo>
                      <a:pt x="2383650" y="387891"/>
                      <a:pt x="1995758" y="0"/>
                      <a:pt x="1517270" y="0"/>
                    </a:cubicBezTo>
                    <a:close/>
                  </a:path>
                </a:pathLst>
              </a:custGeom>
              <a:grpFill/>
              <a:ln w="6889" cap="flat">
                <a:noFill/>
                <a:prstDash val="solid"/>
                <a:miter/>
              </a:ln>
            </p:spPr>
            <p:txBody>
              <a:bodyPr rtlCol="0" anchor="ctr"/>
              <a:lstStyle/>
              <a:p>
                <a:endParaRPr lang="en-US"/>
              </a:p>
            </p:txBody>
          </p:sp>
        </p:grpSp>
        <p:sp>
          <p:nvSpPr>
            <p:cNvPr id="162" name="CuadroTexto 161">
              <a:extLst>
                <a:ext uri="{FF2B5EF4-FFF2-40B4-BE49-F238E27FC236}">
                  <a16:creationId xmlns:a16="http://schemas.microsoft.com/office/drawing/2014/main" id="{4939A326-A16A-04F3-E354-00CC8CFEA2AA}"/>
                </a:ext>
              </a:extLst>
            </p:cNvPr>
            <p:cNvSpPr txBox="1"/>
            <p:nvPr/>
          </p:nvSpPr>
          <p:spPr>
            <a:xfrm>
              <a:off x="6068854" y="998655"/>
              <a:ext cx="394340" cy="76944"/>
            </a:xfrm>
            <a:prstGeom prst="rect">
              <a:avLst/>
            </a:prstGeom>
            <a:noFill/>
          </p:spPr>
          <p:txBody>
            <a:bodyPr wrap="none" lIns="0" tIns="0" rIns="0" bIns="0">
              <a:spAutoFit/>
            </a:bodyPr>
            <a:lstStyle/>
            <a:p>
              <a:pPr algn="ctr"/>
              <a:r>
                <a:rPr lang="es-AR" sz="500">
                  <a:solidFill>
                    <a:schemeClr val="accent4"/>
                  </a:solidFill>
                  <a:latin typeface="Roboto Medium" panose="02000000000000000000" pitchFamily="2" charset="0"/>
                  <a:ea typeface="Roboto Medium" panose="02000000000000000000" pitchFamily="2" charset="0"/>
                  <a:cs typeface="Arial" pitchFamily="34" charset="0"/>
                </a:rPr>
                <a:t>DEVELOPERS</a:t>
              </a:r>
              <a:endParaRPr lang="en-US" sz="500">
                <a:solidFill>
                  <a:schemeClr val="accent4"/>
                </a:solidFill>
              </a:endParaRPr>
            </a:p>
          </p:txBody>
        </p:sp>
        <p:grpSp>
          <p:nvGrpSpPr>
            <p:cNvPr id="164" name="Grupo 163">
              <a:extLst>
                <a:ext uri="{FF2B5EF4-FFF2-40B4-BE49-F238E27FC236}">
                  <a16:creationId xmlns:a16="http://schemas.microsoft.com/office/drawing/2014/main" id="{54CE955D-F489-3FBF-397E-85B3E2CFD318}"/>
                </a:ext>
              </a:extLst>
            </p:cNvPr>
            <p:cNvGrpSpPr/>
            <p:nvPr/>
          </p:nvGrpSpPr>
          <p:grpSpPr>
            <a:xfrm>
              <a:off x="7193848" y="1768836"/>
              <a:ext cx="861647" cy="338954"/>
              <a:chOff x="6836018" y="241789"/>
              <a:chExt cx="861647" cy="338954"/>
            </a:xfrm>
          </p:grpSpPr>
          <p:sp>
            <p:nvSpPr>
              <p:cNvPr id="218" name="Rectángulo redondeado 217">
                <a:extLst>
                  <a:ext uri="{FF2B5EF4-FFF2-40B4-BE49-F238E27FC236}">
                    <a16:creationId xmlns:a16="http://schemas.microsoft.com/office/drawing/2014/main" id="{34FAF2CF-7C99-DF75-1D2F-3A350934AB68}"/>
                  </a:ext>
                </a:extLst>
              </p:cNvPr>
              <p:cNvSpPr/>
              <p:nvPr/>
            </p:nvSpPr>
            <p:spPr>
              <a:xfrm>
                <a:off x="6836018" y="241789"/>
                <a:ext cx="861647" cy="338954"/>
              </a:xfrm>
              <a:prstGeom prst="roundRect">
                <a:avLst/>
              </a:prstGeom>
              <a:solidFill>
                <a:schemeClr val="bg2"/>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219" name="CuadroTexto 218">
                <a:extLst>
                  <a:ext uri="{FF2B5EF4-FFF2-40B4-BE49-F238E27FC236}">
                    <a16:creationId xmlns:a16="http://schemas.microsoft.com/office/drawing/2014/main" id="{8698EDE1-3E63-D1E5-6C46-443D66D7AF22}"/>
                  </a:ext>
                </a:extLst>
              </p:cNvPr>
              <p:cNvSpPr txBox="1"/>
              <p:nvPr/>
            </p:nvSpPr>
            <p:spPr>
              <a:xfrm>
                <a:off x="6909373" y="372794"/>
                <a:ext cx="714939" cy="76944"/>
              </a:xfrm>
              <a:prstGeom prst="rect">
                <a:avLst/>
              </a:prstGeom>
              <a:noFill/>
            </p:spPr>
            <p:txBody>
              <a:bodyPr wrap="none" lIns="0" tIns="0" rIns="0" bIns="0">
                <a:spAutoFit/>
              </a:bodyPr>
              <a:lstStyle/>
              <a:p>
                <a:pPr algn="ctr"/>
                <a:r>
                  <a:rPr lang="es-AR" sz="500">
                    <a:solidFill>
                      <a:srgbClr val="FFFFFF"/>
                    </a:solidFill>
                    <a:latin typeface="Roboto Medium" panose="02000000000000000000" pitchFamily="2" charset="0"/>
                    <a:ea typeface="Roboto Medium" panose="02000000000000000000" pitchFamily="2" charset="0"/>
                    <a:cs typeface="Arial" pitchFamily="34" charset="0"/>
                  </a:rPr>
                  <a:t>OTHERS AGGREGATORS</a:t>
                </a:r>
                <a:endParaRPr lang="en-US" sz="500">
                  <a:solidFill>
                    <a:srgbClr val="FFFFFF"/>
                  </a:solidFill>
                </a:endParaRPr>
              </a:p>
            </p:txBody>
          </p:sp>
        </p:grpSp>
        <p:grpSp>
          <p:nvGrpSpPr>
            <p:cNvPr id="167" name="Grupo 166">
              <a:extLst>
                <a:ext uri="{FF2B5EF4-FFF2-40B4-BE49-F238E27FC236}">
                  <a16:creationId xmlns:a16="http://schemas.microsoft.com/office/drawing/2014/main" id="{C6E11F27-DFEC-25E4-B14C-F2D4C4408033}"/>
                </a:ext>
              </a:extLst>
            </p:cNvPr>
            <p:cNvGrpSpPr/>
            <p:nvPr/>
          </p:nvGrpSpPr>
          <p:grpSpPr>
            <a:xfrm>
              <a:off x="4206425" y="2383095"/>
              <a:ext cx="861647" cy="338954"/>
              <a:chOff x="6836018" y="241789"/>
              <a:chExt cx="861647" cy="338954"/>
            </a:xfrm>
          </p:grpSpPr>
          <p:sp>
            <p:nvSpPr>
              <p:cNvPr id="191" name="Rectángulo redondeado 190">
                <a:extLst>
                  <a:ext uri="{FF2B5EF4-FFF2-40B4-BE49-F238E27FC236}">
                    <a16:creationId xmlns:a16="http://schemas.microsoft.com/office/drawing/2014/main" id="{97C97B83-A7E9-2553-618F-43BF011A13DD}"/>
                  </a:ext>
                </a:extLst>
              </p:cNvPr>
              <p:cNvSpPr/>
              <p:nvPr/>
            </p:nvSpPr>
            <p:spPr>
              <a:xfrm>
                <a:off x="6836018" y="241789"/>
                <a:ext cx="861647" cy="338954"/>
              </a:xfrm>
              <a:prstGeom prst="roundRect">
                <a:avLst/>
              </a:prstGeom>
              <a:solidFill>
                <a:schemeClr val="tx1">
                  <a:lumMod val="50000"/>
                  <a:lumOff val="50000"/>
                </a:schemeClr>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92" name="CuadroTexto 191">
                <a:extLst>
                  <a:ext uri="{FF2B5EF4-FFF2-40B4-BE49-F238E27FC236}">
                    <a16:creationId xmlns:a16="http://schemas.microsoft.com/office/drawing/2014/main" id="{0A50EC77-0C96-0D33-F207-B19F5D0D4B6F}"/>
                  </a:ext>
                </a:extLst>
              </p:cNvPr>
              <p:cNvSpPr txBox="1"/>
              <p:nvPr/>
            </p:nvSpPr>
            <p:spPr>
              <a:xfrm>
                <a:off x="6950250" y="372794"/>
                <a:ext cx="633187" cy="76944"/>
              </a:xfrm>
              <a:prstGeom prst="rect">
                <a:avLst/>
              </a:prstGeom>
              <a:noFill/>
            </p:spPr>
            <p:txBody>
              <a:bodyPr wrap="none" lIns="0" tIns="0" rIns="0" bIns="0">
                <a:spAutoFit/>
              </a:bodyPr>
              <a:lstStyle/>
              <a:p>
                <a:pPr algn="ctr"/>
                <a:r>
                  <a:rPr lang="es-AR" sz="500">
                    <a:solidFill>
                      <a:srgbClr val="FFFFFF"/>
                    </a:solidFill>
                    <a:latin typeface="Roboto Medium" panose="02000000000000000000" pitchFamily="2" charset="0"/>
                    <a:ea typeface="Roboto Medium" panose="02000000000000000000" pitchFamily="2" charset="0"/>
                    <a:cs typeface="Arial" pitchFamily="34" charset="0"/>
                  </a:rPr>
                  <a:t>OTHERS PLATFORMS</a:t>
                </a:r>
                <a:endParaRPr lang="en-US" sz="500">
                  <a:solidFill>
                    <a:srgbClr val="FFFFFF"/>
                  </a:solidFill>
                </a:endParaRPr>
              </a:p>
            </p:txBody>
          </p:sp>
        </p:grpSp>
        <p:grpSp>
          <p:nvGrpSpPr>
            <p:cNvPr id="169" name="Grupo 168">
              <a:extLst>
                <a:ext uri="{FF2B5EF4-FFF2-40B4-BE49-F238E27FC236}">
                  <a16:creationId xmlns:a16="http://schemas.microsoft.com/office/drawing/2014/main" id="{72FF54E1-0D57-DB5D-E5AE-2EADA598275F}"/>
                </a:ext>
              </a:extLst>
            </p:cNvPr>
            <p:cNvGrpSpPr/>
            <p:nvPr/>
          </p:nvGrpSpPr>
          <p:grpSpPr>
            <a:xfrm>
              <a:off x="6926806" y="3001147"/>
              <a:ext cx="1395730" cy="382103"/>
              <a:chOff x="6566218" y="2858047"/>
              <a:chExt cx="1395730" cy="382103"/>
            </a:xfrm>
          </p:grpSpPr>
          <p:grpSp>
            <p:nvGrpSpPr>
              <p:cNvPr id="171" name="Grupo 170">
                <a:extLst>
                  <a:ext uri="{FF2B5EF4-FFF2-40B4-BE49-F238E27FC236}">
                    <a16:creationId xmlns:a16="http://schemas.microsoft.com/office/drawing/2014/main" id="{21CD2545-973A-24DB-25DE-A763C12D4FB3}"/>
                  </a:ext>
                </a:extLst>
              </p:cNvPr>
              <p:cNvGrpSpPr/>
              <p:nvPr/>
            </p:nvGrpSpPr>
            <p:grpSpPr>
              <a:xfrm>
                <a:off x="6566218" y="2858047"/>
                <a:ext cx="646942" cy="382103"/>
                <a:chOff x="6566218" y="2858047"/>
                <a:chExt cx="646942" cy="382103"/>
              </a:xfrm>
            </p:grpSpPr>
            <p:sp>
              <p:nvSpPr>
                <p:cNvPr id="179" name="Rectángulo redondeado 178">
                  <a:extLst>
                    <a:ext uri="{FF2B5EF4-FFF2-40B4-BE49-F238E27FC236}">
                      <a16:creationId xmlns:a16="http://schemas.microsoft.com/office/drawing/2014/main" id="{79D1D935-2602-625E-3C03-9ACFCDF0CE82}"/>
                    </a:ext>
                  </a:extLst>
                </p:cNvPr>
                <p:cNvSpPr/>
                <p:nvPr/>
              </p:nvSpPr>
              <p:spPr>
                <a:xfrm>
                  <a:off x="6566218" y="2858047"/>
                  <a:ext cx="646942" cy="236304"/>
                </a:xfrm>
                <a:prstGeom prst="roundRect">
                  <a:avLst/>
                </a:prstGeom>
                <a:solidFill>
                  <a:schemeClr val="tx2">
                    <a:lumMod val="20000"/>
                    <a:lumOff val="80000"/>
                  </a:schemeClr>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80" name="Rectángulo redondeado 179">
                  <a:extLst>
                    <a:ext uri="{FF2B5EF4-FFF2-40B4-BE49-F238E27FC236}">
                      <a16:creationId xmlns:a16="http://schemas.microsoft.com/office/drawing/2014/main" id="{38975001-0953-10E5-FA9C-70175ED0A882}"/>
                    </a:ext>
                  </a:extLst>
                </p:cNvPr>
                <p:cNvSpPr/>
                <p:nvPr/>
              </p:nvSpPr>
              <p:spPr>
                <a:xfrm>
                  <a:off x="6566218" y="3003846"/>
                  <a:ext cx="646942" cy="236304"/>
                </a:xfrm>
                <a:prstGeom prst="roundRect">
                  <a:avLst/>
                </a:prstGeom>
                <a:solidFill>
                  <a:schemeClr val="tx2"/>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181" name="Grupo 180">
                  <a:extLst>
                    <a:ext uri="{FF2B5EF4-FFF2-40B4-BE49-F238E27FC236}">
                      <a16:creationId xmlns:a16="http://schemas.microsoft.com/office/drawing/2014/main" id="{BFA0C0CB-9530-0432-A62E-C2F89A8A985A}"/>
                    </a:ext>
                  </a:extLst>
                </p:cNvPr>
                <p:cNvGrpSpPr/>
                <p:nvPr/>
              </p:nvGrpSpPr>
              <p:grpSpPr>
                <a:xfrm>
                  <a:off x="6712462" y="2884853"/>
                  <a:ext cx="354452" cy="92333"/>
                  <a:chOff x="5452207" y="2880393"/>
                  <a:chExt cx="354452" cy="92333"/>
                </a:xfrm>
              </p:grpSpPr>
              <p:pic>
                <p:nvPicPr>
                  <p:cNvPr id="183" name="Gráfico 182">
                    <a:extLst>
                      <a:ext uri="{FF2B5EF4-FFF2-40B4-BE49-F238E27FC236}">
                        <a16:creationId xmlns:a16="http://schemas.microsoft.com/office/drawing/2014/main" id="{FBD3C2C5-2D94-3BEB-BDB9-B7344A45915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457952" y="2880602"/>
                    <a:ext cx="80426" cy="91915"/>
                  </a:xfrm>
                  <a:prstGeom prst="rect">
                    <a:avLst/>
                  </a:prstGeom>
                </p:spPr>
              </p:pic>
              <p:sp>
                <p:nvSpPr>
                  <p:cNvPr id="184" name="CuadroTexto 183">
                    <a:extLst>
                      <a:ext uri="{FF2B5EF4-FFF2-40B4-BE49-F238E27FC236}">
                        <a16:creationId xmlns:a16="http://schemas.microsoft.com/office/drawing/2014/main" id="{264A75BE-DD86-5ACE-2FA8-A721B50147FC}"/>
                      </a:ext>
                    </a:extLst>
                  </p:cNvPr>
                  <p:cNvSpPr txBox="1"/>
                  <p:nvPr/>
                </p:nvSpPr>
                <p:spPr>
                  <a:xfrm>
                    <a:off x="5622313" y="2880393"/>
                    <a:ext cx="184346" cy="92333"/>
                  </a:xfrm>
                  <a:prstGeom prst="rect">
                    <a:avLst/>
                  </a:prstGeom>
                  <a:noFill/>
                </p:spPr>
                <p:txBody>
                  <a:bodyPr wrap="none" lIns="0" tIns="0" rIns="0" bIns="0">
                    <a:spAutoFit/>
                  </a:bodyPr>
                  <a:lstStyle/>
                  <a:p>
                    <a:r>
                      <a:rPr lang="es-AR" sz="600">
                        <a:solidFill>
                          <a:schemeClr val="tx2"/>
                        </a:solidFill>
                        <a:latin typeface="Roboto Medium" panose="02000000000000000000" pitchFamily="2" charset="0"/>
                        <a:ea typeface="Roboto Medium" panose="02000000000000000000" pitchFamily="2" charset="0"/>
                      </a:rPr>
                      <a:t>NaaS</a:t>
                    </a:r>
                    <a:endParaRPr lang="en-US" sz="600">
                      <a:solidFill>
                        <a:schemeClr val="tx2"/>
                      </a:solidFill>
                    </a:endParaRPr>
                  </a:p>
                </p:txBody>
              </p:sp>
            </p:grpSp>
            <p:sp>
              <p:nvSpPr>
                <p:cNvPr id="182" name="CuadroTexto 181">
                  <a:extLst>
                    <a:ext uri="{FF2B5EF4-FFF2-40B4-BE49-F238E27FC236}">
                      <a16:creationId xmlns:a16="http://schemas.microsoft.com/office/drawing/2014/main" id="{58C5B13B-AB37-B51D-ACC8-7FE24D12717C}"/>
                    </a:ext>
                  </a:extLst>
                </p:cNvPr>
                <p:cNvSpPr txBox="1"/>
                <p:nvPr/>
              </p:nvSpPr>
              <p:spPr>
                <a:xfrm>
                  <a:off x="6744616" y="3069300"/>
                  <a:ext cx="290144" cy="123111"/>
                </a:xfrm>
                <a:prstGeom prst="rect">
                  <a:avLst/>
                </a:prstGeom>
                <a:noFill/>
              </p:spPr>
              <p:txBody>
                <a:bodyPr wrap="none" lIns="0" tIns="0" rIns="0" bIns="0">
                  <a:spAutoFit/>
                </a:bodyPr>
                <a:lstStyle/>
                <a:p>
                  <a:pPr algn="ctr"/>
                  <a:r>
                    <a:rPr lang="es-AR" sz="800">
                      <a:solidFill>
                        <a:srgbClr val="FFFFFF"/>
                      </a:solidFill>
                      <a:latin typeface="Roboto Medium" panose="02000000000000000000" pitchFamily="2" charset="0"/>
                      <a:ea typeface="Roboto Medium" panose="02000000000000000000" pitchFamily="2" charset="0"/>
                    </a:rPr>
                    <a:t>CSP A</a:t>
                  </a:r>
                  <a:endParaRPr lang="en-US" sz="800">
                    <a:solidFill>
                      <a:srgbClr val="FFFFFF"/>
                    </a:solidFill>
                  </a:endParaRPr>
                </a:p>
              </p:txBody>
            </p:sp>
          </p:grpSp>
          <p:grpSp>
            <p:nvGrpSpPr>
              <p:cNvPr id="172" name="Grupo 171">
                <a:extLst>
                  <a:ext uri="{FF2B5EF4-FFF2-40B4-BE49-F238E27FC236}">
                    <a16:creationId xmlns:a16="http://schemas.microsoft.com/office/drawing/2014/main" id="{C1365807-C253-0393-F70F-5DF45A13C8A0}"/>
                  </a:ext>
                </a:extLst>
              </p:cNvPr>
              <p:cNvGrpSpPr/>
              <p:nvPr/>
            </p:nvGrpSpPr>
            <p:grpSpPr>
              <a:xfrm>
                <a:off x="7315006" y="2858047"/>
                <a:ext cx="646942" cy="382103"/>
                <a:chOff x="7531308" y="2858047"/>
                <a:chExt cx="646942" cy="382103"/>
              </a:xfrm>
            </p:grpSpPr>
            <p:sp>
              <p:nvSpPr>
                <p:cNvPr id="173" name="Rectángulo redondeado 172">
                  <a:extLst>
                    <a:ext uri="{FF2B5EF4-FFF2-40B4-BE49-F238E27FC236}">
                      <a16:creationId xmlns:a16="http://schemas.microsoft.com/office/drawing/2014/main" id="{E21D1C2B-BEC0-D77D-B34E-7141FDBB693E}"/>
                    </a:ext>
                  </a:extLst>
                </p:cNvPr>
                <p:cNvSpPr/>
                <p:nvPr/>
              </p:nvSpPr>
              <p:spPr>
                <a:xfrm>
                  <a:off x="7531308" y="2858047"/>
                  <a:ext cx="646942" cy="236304"/>
                </a:xfrm>
                <a:prstGeom prst="roundRect">
                  <a:avLst/>
                </a:prstGeom>
                <a:solidFill>
                  <a:schemeClr val="tx2">
                    <a:lumMod val="20000"/>
                    <a:lumOff val="80000"/>
                  </a:schemeClr>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74" name="Rectángulo redondeado 173">
                  <a:extLst>
                    <a:ext uri="{FF2B5EF4-FFF2-40B4-BE49-F238E27FC236}">
                      <a16:creationId xmlns:a16="http://schemas.microsoft.com/office/drawing/2014/main" id="{7CF8363D-420C-A9CB-4CD9-5BC4320A9F8E}"/>
                    </a:ext>
                  </a:extLst>
                </p:cNvPr>
                <p:cNvSpPr/>
                <p:nvPr/>
              </p:nvSpPr>
              <p:spPr>
                <a:xfrm>
                  <a:off x="7531308" y="3003846"/>
                  <a:ext cx="646942" cy="236304"/>
                </a:xfrm>
                <a:prstGeom prst="roundRect">
                  <a:avLst/>
                </a:prstGeom>
                <a:solidFill>
                  <a:schemeClr val="tx2"/>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175" name="Grupo 174">
                  <a:extLst>
                    <a:ext uri="{FF2B5EF4-FFF2-40B4-BE49-F238E27FC236}">
                      <a16:creationId xmlns:a16="http://schemas.microsoft.com/office/drawing/2014/main" id="{CBC4F6B4-800A-6A4C-F86E-A95D752E47E2}"/>
                    </a:ext>
                  </a:extLst>
                </p:cNvPr>
                <p:cNvGrpSpPr/>
                <p:nvPr/>
              </p:nvGrpSpPr>
              <p:grpSpPr>
                <a:xfrm>
                  <a:off x="7677552" y="2884853"/>
                  <a:ext cx="354452" cy="92333"/>
                  <a:chOff x="5452207" y="2880393"/>
                  <a:chExt cx="354452" cy="92333"/>
                </a:xfrm>
              </p:grpSpPr>
              <p:pic>
                <p:nvPicPr>
                  <p:cNvPr id="177" name="Gráfico 176">
                    <a:extLst>
                      <a:ext uri="{FF2B5EF4-FFF2-40B4-BE49-F238E27FC236}">
                        <a16:creationId xmlns:a16="http://schemas.microsoft.com/office/drawing/2014/main" id="{58E7FB97-0DC6-AE4B-D0FF-9F0AD439AE2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457952" y="2880602"/>
                    <a:ext cx="80426" cy="91915"/>
                  </a:xfrm>
                  <a:prstGeom prst="rect">
                    <a:avLst/>
                  </a:prstGeom>
                </p:spPr>
              </p:pic>
              <p:sp>
                <p:nvSpPr>
                  <p:cNvPr id="178" name="CuadroTexto 177">
                    <a:extLst>
                      <a:ext uri="{FF2B5EF4-FFF2-40B4-BE49-F238E27FC236}">
                        <a16:creationId xmlns:a16="http://schemas.microsoft.com/office/drawing/2014/main" id="{449F3218-A5A7-5C67-21B2-617C077AF15C}"/>
                      </a:ext>
                    </a:extLst>
                  </p:cNvPr>
                  <p:cNvSpPr txBox="1"/>
                  <p:nvPr/>
                </p:nvSpPr>
                <p:spPr>
                  <a:xfrm>
                    <a:off x="5622313" y="2880393"/>
                    <a:ext cx="184346" cy="92333"/>
                  </a:xfrm>
                  <a:prstGeom prst="rect">
                    <a:avLst/>
                  </a:prstGeom>
                  <a:noFill/>
                </p:spPr>
                <p:txBody>
                  <a:bodyPr wrap="none" lIns="0" tIns="0" rIns="0" bIns="0">
                    <a:spAutoFit/>
                  </a:bodyPr>
                  <a:lstStyle/>
                  <a:p>
                    <a:r>
                      <a:rPr lang="es-AR" sz="600">
                        <a:solidFill>
                          <a:schemeClr val="tx2"/>
                        </a:solidFill>
                        <a:latin typeface="Roboto Medium" panose="02000000000000000000" pitchFamily="2" charset="0"/>
                        <a:ea typeface="Roboto Medium" panose="02000000000000000000" pitchFamily="2" charset="0"/>
                      </a:rPr>
                      <a:t>NaaS</a:t>
                    </a:r>
                    <a:endParaRPr lang="en-US" sz="600">
                      <a:solidFill>
                        <a:schemeClr val="tx2"/>
                      </a:solidFill>
                    </a:endParaRPr>
                  </a:p>
                </p:txBody>
              </p:sp>
            </p:grpSp>
            <p:sp>
              <p:nvSpPr>
                <p:cNvPr id="176" name="CuadroTexto 175">
                  <a:extLst>
                    <a:ext uri="{FF2B5EF4-FFF2-40B4-BE49-F238E27FC236}">
                      <a16:creationId xmlns:a16="http://schemas.microsoft.com/office/drawing/2014/main" id="{C9A07E9F-7532-D9F0-15DC-58226DCDF54B}"/>
                    </a:ext>
                  </a:extLst>
                </p:cNvPr>
                <p:cNvSpPr txBox="1"/>
                <p:nvPr/>
              </p:nvSpPr>
              <p:spPr>
                <a:xfrm>
                  <a:off x="7712110" y="3069300"/>
                  <a:ext cx="285335" cy="123111"/>
                </a:xfrm>
                <a:prstGeom prst="rect">
                  <a:avLst/>
                </a:prstGeom>
                <a:noFill/>
              </p:spPr>
              <p:txBody>
                <a:bodyPr wrap="none" lIns="0" tIns="0" rIns="0" bIns="0">
                  <a:spAutoFit/>
                </a:bodyPr>
                <a:lstStyle/>
                <a:p>
                  <a:pPr algn="ctr"/>
                  <a:r>
                    <a:rPr lang="es-AR" sz="800">
                      <a:solidFill>
                        <a:srgbClr val="FFFFFF"/>
                      </a:solidFill>
                      <a:latin typeface="Roboto Medium" panose="02000000000000000000" pitchFamily="2" charset="0"/>
                      <a:ea typeface="Roboto Medium" panose="02000000000000000000" pitchFamily="2" charset="0"/>
                    </a:rPr>
                    <a:t>CSP B</a:t>
                  </a:r>
                  <a:endParaRPr lang="en-US" sz="800">
                    <a:solidFill>
                      <a:srgbClr val="FFFFFF"/>
                    </a:solidFill>
                  </a:endParaRPr>
                </a:p>
              </p:txBody>
            </p:sp>
          </p:grpSp>
        </p:grpSp>
        <p:sp>
          <p:nvSpPr>
            <p:cNvPr id="157" name="Rectángulo redondeado 156">
              <a:extLst>
                <a:ext uri="{FF2B5EF4-FFF2-40B4-BE49-F238E27FC236}">
                  <a16:creationId xmlns:a16="http://schemas.microsoft.com/office/drawing/2014/main" id="{14991643-BC6C-2EDF-B1AC-7B086727BA92}"/>
                </a:ext>
              </a:extLst>
            </p:cNvPr>
            <p:cNvSpPr/>
            <p:nvPr/>
          </p:nvSpPr>
          <p:spPr>
            <a:xfrm>
              <a:off x="5636116" y="2298101"/>
              <a:ext cx="989687" cy="1163232"/>
            </a:xfrm>
            <a:prstGeom prst="roundRect">
              <a:avLst>
                <a:gd name="adj" fmla="val 8554"/>
              </a:avLst>
            </a:prstGeom>
            <a:solidFill>
              <a:schemeClr val="tx1">
                <a:lumMod val="10000"/>
                <a:lumOff val="90000"/>
              </a:schemeClr>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163" name="Grupo 162">
              <a:extLst>
                <a:ext uri="{FF2B5EF4-FFF2-40B4-BE49-F238E27FC236}">
                  <a16:creationId xmlns:a16="http://schemas.microsoft.com/office/drawing/2014/main" id="{88B9D64C-9F2D-8BE9-1889-EE1629A9C86B}"/>
                </a:ext>
              </a:extLst>
            </p:cNvPr>
            <p:cNvGrpSpPr/>
            <p:nvPr/>
          </p:nvGrpSpPr>
          <p:grpSpPr>
            <a:xfrm>
              <a:off x="5700136" y="1768836"/>
              <a:ext cx="861647" cy="338954"/>
              <a:chOff x="5213838" y="241789"/>
              <a:chExt cx="861647" cy="338954"/>
            </a:xfrm>
          </p:grpSpPr>
          <p:sp>
            <p:nvSpPr>
              <p:cNvPr id="220" name="Rectángulo redondeado 219">
                <a:extLst>
                  <a:ext uri="{FF2B5EF4-FFF2-40B4-BE49-F238E27FC236}">
                    <a16:creationId xmlns:a16="http://schemas.microsoft.com/office/drawing/2014/main" id="{8E64B460-5C22-B7BC-9C1F-C6811E7100D4}"/>
                  </a:ext>
                </a:extLst>
              </p:cNvPr>
              <p:cNvSpPr/>
              <p:nvPr/>
            </p:nvSpPr>
            <p:spPr>
              <a:xfrm>
                <a:off x="5213838" y="241789"/>
                <a:ext cx="861647" cy="338954"/>
              </a:xfrm>
              <a:prstGeom prst="roundRect">
                <a:avLst/>
              </a:prstGeom>
              <a:solidFill>
                <a:schemeClr val="bg2"/>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221" name="Gráfico 8">
                <a:extLst>
                  <a:ext uri="{FF2B5EF4-FFF2-40B4-BE49-F238E27FC236}">
                    <a16:creationId xmlns:a16="http://schemas.microsoft.com/office/drawing/2014/main" id="{90E295EB-DF0D-E72B-1226-81FE20E90839}"/>
                  </a:ext>
                </a:extLst>
              </p:cNvPr>
              <p:cNvGrpSpPr/>
              <p:nvPr/>
            </p:nvGrpSpPr>
            <p:grpSpPr>
              <a:xfrm>
                <a:off x="5301759" y="306445"/>
                <a:ext cx="685804" cy="117016"/>
                <a:chOff x="1384935" y="2029473"/>
                <a:chExt cx="6367462" cy="1086455"/>
              </a:xfrm>
              <a:solidFill>
                <a:srgbClr val="FFFFFF"/>
              </a:solidFill>
            </p:grpSpPr>
            <p:sp>
              <p:nvSpPr>
                <p:cNvPr id="223" name="Forma libre 222">
                  <a:extLst>
                    <a:ext uri="{FF2B5EF4-FFF2-40B4-BE49-F238E27FC236}">
                      <a16:creationId xmlns:a16="http://schemas.microsoft.com/office/drawing/2014/main" id="{DC5B33AB-E216-10F0-9890-691EBE9DFE0D}"/>
                    </a:ext>
                  </a:extLst>
                </p:cNvPr>
                <p:cNvSpPr/>
                <p:nvPr/>
              </p:nvSpPr>
              <p:spPr>
                <a:xfrm>
                  <a:off x="6443662" y="2244481"/>
                  <a:ext cx="561153" cy="643120"/>
                </a:xfrm>
                <a:custGeom>
                  <a:avLst/>
                  <a:gdLst>
                    <a:gd name="connsiteX0" fmla="*/ 353377 w 561153"/>
                    <a:gd name="connsiteY0" fmla="*/ 0 h 643120"/>
                    <a:gd name="connsiteX1" fmla="*/ 198120 w 561153"/>
                    <a:gd name="connsiteY1" fmla="*/ 42811 h 643120"/>
                    <a:gd name="connsiteX2" fmla="*/ 129540 w 561153"/>
                    <a:gd name="connsiteY2" fmla="*/ 135093 h 643120"/>
                    <a:gd name="connsiteX3" fmla="*/ 124777 w 561153"/>
                    <a:gd name="connsiteY3" fmla="*/ 135093 h 643120"/>
                    <a:gd name="connsiteX4" fmla="*/ 116205 w 561153"/>
                    <a:gd name="connsiteY4" fmla="*/ 16173 h 643120"/>
                    <a:gd name="connsiteX5" fmla="*/ 0 w 561153"/>
                    <a:gd name="connsiteY5" fmla="*/ 16173 h 643120"/>
                    <a:gd name="connsiteX6" fmla="*/ 0 w 561153"/>
                    <a:gd name="connsiteY6" fmla="*/ 642169 h 643120"/>
                    <a:gd name="connsiteX7" fmla="*/ 135255 w 561153"/>
                    <a:gd name="connsiteY7" fmla="*/ 642169 h 643120"/>
                    <a:gd name="connsiteX8" fmla="*/ 135255 w 561153"/>
                    <a:gd name="connsiteY8" fmla="*/ 293019 h 643120"/>
                    <a:gd name="connsiteX9" fmla="*/ 169545 w 561153"/>
                    <a:gd name="connsiteY9" fmla="*/ 178856 h 643120"/>
                    <a:gd name="connsiteX10" fmla="*/ 311468 w 561153"/>
                    <a:gd name="connsiteY10" fmla="*/ 116066 h 643120"/>
                    <a:gd name="connsiteX11" fmla="*/ 395288 w 561153"/>
                    <a:gd name="connsiteY11" fmla="*/ 151267 h 643120"/>
                    <a:gd name="connsiteX12" fmla="*/ 425768 w 561153"/>
                    <a:gd name="connsiteY12" fmla="*/ 267333 h 643120"/>
                    <a:gd name="connsiteX13" fmla="*/ 425768 w 561153"/>
                    <a:gd name="connsiteY13" fmla="*/ 643121 h 643120"/>
                    <a:gd name="connsiteX14" fmla="*/ 561023 w 561153"/>
                    <a:gd name="connsiteY14" fmla="*/ 643121 h 643120"/>
                    <a:gd name="connsiteX15" fmla="*/ 561023 w 561153"/>
                    <a:gd name="connsiteY15" fmla="*/ 251160 h 643120"/>
                    <a:gd name="connsiteX16" fmla="*/ 508635 w 561153"/>
                    <a:gd name="connsiteY16" fmla="*/ 68498 h 643120"/>
                    <a:gd name="connsiteX17" fmla="*/ 352425 w 561153"/>
                    <a:gd name="connsiteY17" fmla="*/ 951 h 64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1153" h="643120">
                      <a:moveTo>
                        <a:pt x="353377" y="0"/>
                      </a:moveTo>
                      <a:cubicBezTo>
                        <a:pt x="301943" y="0"/>
                        <a:pt x="234315" y="14270"/>
                        <a:pt x="198120" y="42811"/>
                      </a:cubicBezTo>
                      <a:cubicBezTo>
                        <a:pt x="170498" y="64693"/>
                        <a:pt x="148590" y="90379"/>
                        <a:pt x="129540" y="135093"/>
                      </a:cubicBezTo>
                      <a:lnTo>
                        <a:pt x="124777" y="135093"/>
                      </a:lnTo>
                      <a:lnTo>
                        <a:pt x="116205" y="16173"/>
                      </a:lnTo>
                      <a:lnTo>
                        <a:pt x="0" y="16173"/>
                      </a:lnTo>
                      <a:lnTo>
                        <a:pt x="0" y="642169"/>
                      </a:lnTo>
                      <a:cubicBezTo>
                        <a:pt x="0" y="642169"/>
                        <a:pt x="135255" y="642169"/>
                        <a:pt x="135255" y="642169"/>
                      </a:cubicBezTo>
                      <a:lnTo>
                        <a:pt x="135255" y="293019"/>
                      </a:lnTo>
                      <a:cubicBezTo>
                        <a:pt x="135255" y="253062"/>
                        <a:pt x="148590" y="210251"/>
                        <a:pt x="169545" y="178856"/>
                      </a:cubicBezTo>
                      <a:cubicBezTo>
                        <a:pt x="189548" y="150315"/>
                        <a:pt x="249555" y="116066"/>
                        <a:pt x="311468" y="116066"/>
                      </a:cubicBezTo>
                      <a:cubicBezTo>
                        <a:pt x="373380" y="116066"/>
                        <a:pt x="377190" y="127483"/>
                        <a:pt x="395288" y="151267"/>
                      </a:cubicBezTo>
                      <a:cubicBezTo>
                        <a:pt x="416243" y="176002"/>
                        <a:pt x="425768" y="215959"/>
                        <a:pt x="425768" y="267333"/>
                      </a:cubicBezTo>
                      <a:lnTo>
                        <a:pt x="425768" y="643121"/>
                      </a:lnTo>
                      <a:lnTo>
                        <a:pt x="561023" y="643121"/>
                      </a:lnTo>
                      <a:lnTo>
                        <a:pt x="561023" y="251160"/>
                      </a:lnTo>
                      <a:cubicBezTo>
                        <a:pt x="562927" y="174099"/>
                        <a:pt x="543877" y="112261"/>
                        <a:pt x="508635" y="68498"/>
                      </a:cubicBezTo>
                      <a:cubicBezTo>
                        <a:pt x="472440" y="23784"/>
                        <a:pt x="418148" y="951"/>
                        <a:pt x="352425" y="951"/>
                      </a:cubicBezTo>
                      <a:close/>
                    </a:path>
                  </a:pathLst>
                </a:custGeom>
                <a:grpFill/>
                <a:ln w="9525" cap="flat">
                  <a:noFill/>
                  <a:prstDash val="solid"/>
                  <a:miter/>
                </a:ln>
              </p:spPr>
              <p:txBody>
                <a:bodyPr rtlCol="0" anchor="ctr"/>
                <a:lstStyle/>
                <a:p>
                  <a:endParaRPr lang="en-US"/>
                </a:p>
              </p:txBody>
            </p:sp>
            <p:sp>
              <p:nvSpPr>
                <p:cNvPr id="224" name="Forma libre 223">
                  <a:extLst>
                    <a:ext uri="{FF2B5EF4-FFF2-40B4-BE49-F238E27FC236}">
                      <a16:creationId xmlns:a16="http://schemas.microsoft.com/office/drawing/2014/main" id="{BEDCB190-10A7-3517-DF1D-AACDA3EDE45B}"/>
                    </a:ext>
                  </a:extLst>
                </p:cNvPr>
                <p:cNvSpPr/>
                <p:nvPr/>
              </p:nvSpPr>
              <p:spPr>
                <a:xfrm>
                  <a:off x="3646169" y="2244481"/>
                  <a:ext cx="561153" cy="643120"/>
                </a:xfrm>
                <a:custGeom>
                  <a:avLst/>
                  <a:gdLst>
                    <a:gd name="connsiteX0" fmla="*/ 353378 w 561153"/>
                    <a:gd name="connsiteY0" fmla="*/ 0 h 643120"/>
                    <a:gd name="connsiteX1" fmla="*/ 198120 w 561153"/>
                    <a:gd name="connsiteY1" fmla="*/ 42811 h 643120"/>
                    <a:gd name="connsiteX2" fmla="*/ 129540 w 561153"/>
                    <a:gd name="connsiteY2" fmla="*/ 135093 h 643120"/>
                    <a:gd name="connsiteX3" fmla="*/ 124778 w 561153"/>
                    <a:gd name="connsiteY3" fmla="*/ 135093 h 643120"/>
                    <a:gd name="connsiteX4" fmla="*/ 116205 w 561153"/>
                    <a:gd name="connsiteY4" fmla="*/ 16173 h 643120"/>
                    <a:gd name="connsiteX5" fmla="*/ 0 w 561153"/>
                    <a:gd name="connsiteY5" fmla="*/ 16173 h 643120"/>
                    <a:gd name="connsiteX6" fmla="*/ 0 w 561153"/>
                    <a:gd name="connsiteY6" fmla="*/ 642169 h 643120"/>
                    <a:gd name="connsiteX7" fmla="*/ 135255 w 561153"/>
                    <a:gd name="connsiteY7" fmla="*/ 642169 h 643120"/>
                    <a:gd name="connsiteX8" fmla="*/ 135255 w 561153"/>
                    <a:gd name="connsiteY8" fmla="*/ 293019 h 643120"/>
                    <a:gd name="connsiteX9" fmla="*/ 169545 w 561153"/>
                    <a:gd name="connsiteY9" fmla="*/ 178856 h 643120"/>
                    <a:gd name="connsiteX10" fmla="*/ 311468 w 561153"/>
                    <a:gd name="connsiteY10" fmla="*/ 116066 h 643120"/>
                    <a:gd name="connsiteX11" fmla="*/ 395288 w 561153"/>
                    <a:gd name="connsiteY11" fmla="*/ 151267 h 643120"/>
                    <a:gd name="connsiteX12" fmla="*/ 425768 w 561153"/>
                    <a:gd name="connsiteY12" fmla="*/ 267333 h 643120"/>
                    <a:gd name="connsiteX13" fmla="*/ 425768 w 561153"/>
                    <a:gd name="connsiteY13" fmla="*/ 643121 h 643120"/>
                    <a:gd name="connsiteX14" fmla="*/ 561023 w 561153"/>
                    <a:gd name="connsiteY14" fmla="*/ 643121 h 643120"/>
                    <a:gd name="connsiteX15" fmla="*/ 561023 w 561153"/>
                    <a:gd name="connsiteY15" fmla="*/ 251160 h 643120"/>
                    <a:gd name="connsiteX16" fmla="*/ 508635 w 561153"/>
                    <a:gd name="connsiteY16" fmla="*/ 68498 h 643120"/>
                    <a:gd name="connsiteX17" fmla="*/ 352425 w 561153"/>
                    <a:gd name="connsiteY17" fmla="*/ 951 h 64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1153" h="643120">
                      <a:moveTo>
                        <a:pt x="353378" y="0"/>
                      </a:moveTo>
                      <a:cubicBezTo>
                        <a:pt x="301943" y="0"/>
                        <a:pt x="234315" y="14270"/>
                        <a:pt x="198120" y="42811"/>
                      </a:cubicBezTo>
                      <a:cubicBezTo>
                        <a:pt x="170498" y="64693"/>
                        <a:pt x="148590" y="90379"/>
                        <a:pt x="129540" y="135093"/>
                      </a:cubicBezTo>
                      <a:lnTo>
                        <a:pt x="124778" y="135093"/>
                      </a:lnTo>
                      <a:lnTo>
                        <a:pt x="116205" y="16173"/>
                      </a:lnTo>
                      <a:lnTo>
                        <a:pt x="0" y="16173"/>
                      </a:lnTo>
                      <a:lnTo>
                        <a:pt x="0" y="642169"/>
                      </a:lnTo>
                      <a:lnTo>
                        <a:pt x="135255" y="642169"/>
                      </a:lnTo>
                      <a:lnTo>
                        <a:pt x="135255" y="293019"/>
                      </a:lnTo>
                      <a:cubicBezTo>
                        <a:pt x="135255" y="253062"/>
                        <a:pt x="148590" y="210251"/>
                        <a:pt x="169545" y="178856"/>
                      </a:cubicBezTo>
                      <a:cubicBezTo>
                        <a:pt x="189548" y="150315"/>
                        <a:pt x="249555" y="116066"/>
                        <a:pt x="311468" y="116066"/>
                      </a:cubicBezTo>
                      <a:cubicBezTo>
                        <a:pt x="373380" y="116066"/>
                        <a:pt x="377190" y="127483"/>
                        <a:pt x="395288" y="151267"/>
                      </a:cubicBezTo>
                      <a:cubicBezTo>
                        <a:pt x="416243" y="176002"/>
                        <a:pt x="425768" y="215959"/>
                        <a:pt x="425768" y="267333"/>
                      </a:cubicBezTo>
                      <a:lnTo>
                        <a:pt x="425768" y="643121"/>
                      </a:lnTo>
                      <a:lnTo>
                        <a:pt x="561023" y="643121"/>
                      </a:lnTo>
                      <a:lnTo>
                        <a:pt x="561023" y="251160"/>
                      </a:lnTo>
                      <a:cubicBezTo>
                        <a:pt x="562928" y="174099"/>
                        <a:pt x="543878" y="112261"/>
                        <a:pt x="508635" y="68498"/>
                      </a:cubicBezTo>
                      <a:cubicBezTo>
                        <a:pt x="472440" y="23784"/>
                        <a:pt x="418148" y="951"/>
                        <a:pt x="352425" y="951"/>
                      </a:cubicBezTo>
                      <a:close/>
                    </a:path>
                  </a:pathLst>
                </a:custGeom>
                <a:grpFill/>
                <a:ln w="9525" cap="flat">
                  <a:noFill/>
                  <a:prstDash val="solid"/>
                  <a:miter/>
                </a:ln>
              </p:spPr>
              <p:txBody>
                <a:bodyPr rtlCol="0" anchor="ctr"/>
                <a:lstStyle/>
                <a:p>
                  <a:endParaRPr lang="en-US"/>
                </a:p>
              </p:txBody>
            </p:sp>
            <p:sp>
              <p:nvSpPr>
                <p:cNvPr id="225" name="Forma libre 224">
                  <a:extLst>
                    <a:ext uri="{FF2B5EF4-FFF2-40B4-BE49-F238E27FC236}">
                      <a16:creationId xmlns:a16="http://schemas.microsoft.com/office/drawing/2014/main" id="{39FCB4CF-1192-0DF7-88D1-4742F9D7A762}"/>
                    </a:ext>
                  </a:extLst>
                </p:cNvPr>
                <p:cNvSpPr/>
                <p:nvPr/>
              </p:nvSpPr>
              <p:spPr>
                <a:xfrm>
                  <a:off x="2921317" y="2238773"/>
                  <a:ext cx="599122" cy="663099"/>
                </a:xfrm>
                <a:custGeom>
                  <a:avLst/>
                  <a:gdLst>
                    <a:gd name="connsiteX0" fmla="*/ 311467 w 599122"/>
                    <a:gd name="connsiteY0" fmla="*/ 951 h 663099"/>
                    <a:gd name="connsiteX1" fmla="*/ 90488 w 599122"/>
                    <a:gd name="connsiteY1" fmla="*/ 95136 h 663099"/>
                    <a:gd name="connsiteX2" fmla="*/ 0 w 599122"/>
                    <a:gd name="connsiteY2" fmla="*/ 332977 h 663099"/>
                    <a:gd name="connsiteX3" fmla="*/ 86678 w 599122"/>
                    <a:gd name="connsiteY3" fmla="*/ 569866 h 663099"/>
                    <a:gd name="connsiteX4" fmla="*/ 323850 w 599122"/>
                    <a:gd name="connsiteY4" fmla="*/ 663099 h 663099"/>
                    <a:gd name="connsiteX5" fmla="*/ 470535 w 599122"/>
                    <a:gd name="connsiteY5" fmla="*/ 630753 h 663099"/>
                    <a:gd name="connsiteX6" fmla="*/ 588645 w 599122"/>
                    <a:gd name="connsiteY6" fmla="*/ 538471 h 663099"/>
                    <a:gd name="connsiteX7" fmla="*/ 591502 w 599122"/>
                    <a:gd name="connsiteY7" fmla="*/ 534665 h 663099"/>
                    <a:gd name="connsiteX8" fmla="*/ 512445 w 599122"/>
                    <a:gd name="connsiteY8" fmla="*/ 454751 h 663099"/>
                    <a:gd name="connsiteX9" fmla="*/ 508635 w 599122"/>
                    <a:gd name="connsiteY9" fmla="*/ 459508 h 663099"/>
                    <a:gd name="connsiteX10" fmla="*/ 336233 w 599122"/>
                    <a:gd name="connsiteY10" fmla="*/ 537520 h 663099"/>
                    <a:gd name="connsiteX11" fmla="*/ 142875 w 599122"/>
                    <a:gd name="connsiteY11" fmla="*/ 388156 h 663099"/>
                    <a:gd name="connsiteX12" fmla="*/ 598170 w 599122"/>
                    <a:gd name="connsiteY12" fmla="*/ 388156 h 663099"/>
                    <a:gd name="connsiteX13" fmla="*/ 598170 w 599122"/>
                    <a:gd name="connsiteY13" fmla="*/ 383399 h 663099"/>
                    <a:gd name="connsiteX14" fmla="*/ 599123 w 599122"/>
                    <a:gd name="connsiteY14" fmla="*/ 300630 h 663099"/>
                    <a:gd name="connsiteX15" fmla="*/ 521970 w 599122"/>
                    <a:gd name="connsiteY15" fmla="*/ 89428 h 663099"/>
                    <a:gd name="connsiteX16" fmla="*/ 311467 w 599122"/>
                    <a:gd name="connsiteY16" fmla="*/ 0 h 663099"/>
                    <a:gd name="connsiteX17" fmla="*/ 142875 w 599122"/>
                    <a:gd name="connsiteY17" fmla="*/ 281603 h 663099"/>
                    <a:gd name="connsiteX18" fmla="*/ 314325 w 599122"/>
                    <a:gd name="connsiteY18" fmla="*/ 132239 h 663099"/>
                    <a:gd name="connsiteX19" fmla="*/ 465773 w 599122"/>
                    <a:gd name="connsiteY19" fmla="*/ 281603 h 663099"/>
                    <a:gd name="connsiteX20" fmla="*/ 142875 w 599122"/>
                    <a:gd name="connsiteY20" fmla="*/ 281603 h 66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9122" h="663099">
                      <a:moveTo>
                        <a:pt x="311467" y="951"/>
                      </a:moveTo>
                      <a:cubicBezTo>
                        <a:pt x="226695" y="951"/>
                        <a:pt x="147638" y="35200"/>
                        <a:pt x="90488" y="95136"/>
                      </a:cubicBezTo>
                      <a:cubicBezTo>
                        <a:pt x="31433" y="156975"/>
                        <a:pt x="0" y="241646"/>
                        <a:pt x="0" y="332977"/>
                      </a:cubicBezTo>
                      <a:cubicBezTo>
                        <a:pt x="0" y="424308"/>
                        <a:pt x="29528" y="509930"/>
                        <a:pt x="86678" y="569866"/>
                      </a:cubicBezTo>
                      <a:cubicBezTo>
                        <a:pt x="145733" y="631704"/>
                        <a:pt x="227648" y="663099"/>
                        <a:pt x="323850" y="663099"/>
                      </a:cubicBezTo>
                      <a:cubicBezTo>
                        <a:pt x="420052" y="663099"/>
                        <a:pt x="425767" y="651683"/>
                        <a:pt x="470535" y="630753"/>
                      </a:cubicBezTo>
                      <a:cubicBezTo>
                        <a:pt x="517208" y="608872"/>
                        <a:pt x="557213" y="578428"/>
                        <a:pt x="588645" y="538471"/>
                      </a:cubicBezTo>
                      <a:lnTo>
                        <a:pt x="591502" y="534665"/>
                      </a:lnTo>
                      <a:lnTo>
                        <a:pt x="512445" y="454751"/>
                      </a:lnTo>
                      <a:lnTo>
                        <a:pt x="508635" y="459508"/>
                      </a:lnTo>
                      <a:cubicBezTo>
                        <a:pt x="465773" y="508979"/>
                        <a:pt x="402908" y="537520"/>
                        <a:pt x="336233" y="537520"/>
                      </a:cubicBezTo>
                      <a:cubicBezTo>
                        <a:pt x="221933" y="537520"/>
                        <a:pt x="158115" y="489000"/>
                        <a:pt x="142875" y="388156"/>
                      </a:cubicBezTo>
                      <a:lnTo>
                        <a:pt x="598170" y="388156"/>
                      </a:lnTo>
                      <a:lnTo>
                        <a:pt x="598170" y="383399"/>
                      </a:lnTo>
                      <a:cubicBezTo>
                        <a:pt x="599123" y="339636"/>
                        <a:pt x="599123" y="323463"/>
                        <a:pt x="599123" y="300630"/>
                      </a:cubicBezTo>
                      <a:cubicBezTo>
                        <a:pt x="599123" y="219765"/>
                        <a:pt x="572452" y="145558"/>
                        <a:pt x="521970" y="89428"/>
                      </a:cubicBezTo>
                      <a:cubicBezTo>
                        <a:pt x="471488" y="30444"/>
                        <a:pt x="398145" y="0"/>
                        <a:pt x="311467" y="0"/>
                      </a:cubicBezTo>
                      <a:close/>
                      <a:moveTo>
                        <a:pt x="142875" y="281603"/>
                      </a:moveTo>
                      <a:cubicBezTo>
                        <a:pt x="157163" y="180759"/>
                        <a:pt x="212408" y="132239"/>
                        <a:pt x="314325" y="132239"/>
                      </a:cubicBezTo>
                      <a:cubicBezTo>
                        <a:pt x="416242" y="132239"/>
                        <a:pt x="461963" y="192175"/>
                        <a:pt x="465773" y="281603"/>
                      </a:cubicBezTo>
                      <a:lnTo>
                        <a:pt x="142875" y="281603"/>
                      </a:lnTo>
                      <a:close/>
                    </a:path>
                  </a:pathLst>
                </a:custGeom>
                <a:grpFill/>
                <a:ln w="9525" cap="flat">
                  <a:noFill/>
                  <a:prstDash val="solid"/>
                  <a:miter/>
                </a:ln>
              </p:spPr>
              <p:txBody>
                <a:bodyPr rtlCol="0" anchor="ctr"/>
                <a:lstStyle/>
                <a:p>
                  <a:endParaRPr lang="en-US"/>
                </a:p>
              </p:txBody>
            </p:sp>
            <p:sp>
              <p:nvSpPr>
                <p:cNvPr id="226" name="Forma libre 225">
                  <a:extLst>
                    <a:ext uri="{FF2B5EF4-FFF2-40B4-BE49-F238E27FC236}">
                      <a16:creationId xmlns:a16="http://schemas.microsoft.com/office/drawing/2014/main" id="{EB22D707-1660-E8B2-E986-EFBD79D8485F}"/>
                    </a:ext>
                  </a:extLst>
                </p:cNvPr>
                <p:cNvSpPr/>
                <p:nvPr/>
              </p:nvSpPr>
              <p:spPr>
                <a:xfrm>
                  <a:off x="1400175" y="2243530"/>
                  <a:ext cx="666750" cy="249256"/>
                </a:xfrm>
                <a:custGeom>
                  <a:avLst/>
                  <a:gdLst>
                    <a:gd name="connsiteX0" fmla="*/ 333375 w 666750"/>
                    <a:gd name="connsiteY0" fmla="*/ 137947 h 249256"/>
                    <a:gd name="connsiteX1" fmla="*/ 519113 w 666750"/>
                    <a:gd name="connsiteY1" fmla="*/ 249257 h 249256"/>
                    <a:gd name="connsiteX2" fmla="*/ 666750 w 666750"/>
                    <a:gd name="connsiteY2" fmla="*/ 249257 h 249256"/>
                    <a:gd name="connsiteX3" fmla="*/ 333375 w 666750"/>
                    <a:gd name="connsiteY3" fmla="*/ 0 h 249256"/>
                    <a:gd name="connsiteX4" fmla="*/ 0 w 666750"/>
                    <a:gd name="connsiteY4" fmla="*/ 249257 h 249256"/>
                    <a:gd name="connsiteX5" fmla="*/ 148590 w 666750"/>
                    <a:gd name="connsiteY5" fmla="*/ 249257 h 249256"/>
                    <a:gd name="connsiteX6" fmla="*/ 333375 w 666750"/>
                    <a:gd name="connsiteY6" fmla="*/ 137947 h 24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49256">
                      <a:moveTo>
                        <a:pt x="333375" y="137947"/>
                      </a:moveTo>
                      <a:cubicBezTo>
                        <a:pt x="413385" y="137947"/>
                        <a:pt x="482917" y="182661"/>
                        <a:pt x="519113" y="249257"/>
                      </a:cubicBezTo>
                      <a:lnTo>
                        <a:pt x="666750" y="249257"/>
                      </a:lnTo>
                      <a:cubicBezTo>
                        <a:pt x="623888" y="104650"/>
                        <a:pt x="490538" y="0"/>
                        <a:pt x="333375" y="0"/>
                      </a:cubicBezTo>
                      <a:cubicBezTo>
                        <a:pt x="176213" y="0"/>
                        <a:pt x="42863" y="105601"/>
                        <a:pt x="0" y="249257"/>
                      </a:cubicBezTo>
                      <a:lnTo>
                        <a:pt x="148590" y="249257"/>
                      </a:lnTo>
                      <a:cubicBezTo>
                        <a:pt x="182880" y="183613"/>
                        <a:pt x="253365" y="137947"/>
                        <a:pt x="333375" y="137947"/>
                      </a:cubicBezTo>
                      <a:close/>
                    </a:path>
                  </a:pathLst>
                </a:custGeom>
                <a:grpFill/>
                <a:ln w="9525" cap="flat">
                  <a:noFill/>
                  <a:prstDash val="solid"/>
                  <a:miter/>
                </a:ln>
              </p:spPr>
              <p:txBody>
                <a:bodyPr rtlCol="0" anchor="ctr"/>
                <a:lstStyle/>
                <a:p>
                  <a:endParaRPr lang="en-US"/>
                </a:p>
              </p:txBody>
            </p:sp>
            <p:sp>
              <p:nvSpPr>
                <p:cNvPr id="227" name="Forma libre 226">
                  <a:extLst>
                    <a:ext uri="{FF2B5EF4-FFF2-40B4-BE49-F238E27FC236}">
                      <a16:creationId xmlns:a16="http://schemas.microsoft.com/office/drawing/2014/main" id="{C8E98470-9674-4228-C770-846676DD5CDF}"/>
                    </a:ext>
                  </a:extLst>
                </p:cNvPr>
                <p:cNvSpPr/>
                <p:nvPr/>
              </p:nvSpPr>
              <p:spPr>
                <a:xfrm>
                  <a:off x="1384935" y="2500457"/>
                  <a:ext cx="695324" cy="439469"/>
                </a:xfrm>
                <a:custGeom>
                  <a:avLst/>
                  <a:gdLst>
                    <a:gd name="connsiteX0" fmla="*/ 556260 w 695324"/>
                    <a:gd name="connsiteY0" fmla="*/ 59876 h 439469"/>
                    <a:gd name="connsiteX1" fmla="*/ 558165 w 695324"/>
                    <a:gd name="connsiteY1" fmla="*/ 91271 h 439469"/>
                    <a:gd name="connsiteX2" fmla="*/ 347663 w 695324"/>
                    <a:gd name="connsiteY2" fmla="*/ 301522 h 439469"/>
                    <a:gd name="connsiteX3" fmla="*/ 137160 w 695324"/>
                    <a:gd name="connsiteY3" fmla="*/ 91271 h 439469"/>
                    <a:gd name="connsiteX4" fmla="*/ 139065 w 695324"/>
                    <a:gd name="connsiteY4" fmla="*/ 59876 h 439469"/>
                    <a:gd name="connsiteX5" fmla="*/ 952 w 695324"/>
                    <a:gd name="connsiteY5" fmla="*/ 59876 h 439469"/>
                    <a:gd name="connsiteX6" fmla="*/ 0 w 695324"/>
                    <a:gd name="connsiteY6" fmla="*/ 91271 h 439469"/>
                    <a:gd name="connsiteX7" fmla="*/ 347663 w 695324"/>
                    <a:gd name="connsiteY7" fmla="*/ 439469 h 439469"/>
                    <a:gd name="connsiteX8" fmla="*/ 695325 w 695324"/>
                    <a:gd name="connsiteY8" fmla="*/ 91271 h 439469"/>
                    <a:gd name="connsiteX9" fmla="*/ 694373 w 695324"/>
                    <a:gd name="connsiteY9" fmla="*/ 59876 h 439469"/>
                    <a:gd name="connsiteX10" fmla="*/ 556260 w 695324"/>
                    <a:gd name="connsiteY10" fmla="*/ 59876 h 4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324" h="439469">
                      <a:moveTo>
                        <a:pt x="556260" y="59876"/>
                      </a:moveTo>
                      <a:cubicBezTo>
                        <a:pt x="557213" y="70341"/>
                        <a:pt x="558165" y="80806"/>
                        <a:pt x="558165" y="91271"/>
                      </a:cubicBezTo>
                      <a:cubicBezTo>
                        <a:pt x="558165" y="207337"/>
                        <a:pt x="463867" y="301522"/>
                        <a:pt x="347663" y="301522"/>
                      </a:cubicBezTo>
                      <a:cubicBezTo>
                        <a:pt x="231457" y="301522"/>
                        <a:pt x="137160" y="207337"/>
                        <a:pt x="137160" y="91271"/>
                      </a:cubicBezTo>
                      <a:cubicBezTo>
                        <a:pt x="137160" y="-24796"/>
                        <a:pt x="138113" y="70341"/>
                        <a:pt x="139065" y="59876"/>
                      </a:cubicBezTo>
                      <a:lnTo>
                        <a:pt x="952" y="59876"/>
                      </a:lnTo>
                      <a:cubicBezTo>
                        <a:pt x="0" y="70341"/>
                        <a:pt x="0" y="80806"/>
                        <a:pt x="0" y="91271"/>
                      </a:cubicBezTo>
                      <a:cubicBezTo>
                        <a:pt x="0" y="283446"/>
                        <a:pt x="156210" y="439469"/>
                        <a:pt x="347663" y="439469"/>
                      </a:cubicBezTo>
                      <a:cubicBezTo>
                        <a:pt x="539115" y="439469"/>
                        <a:pt x="695325" y="282494"/>
                        <a:pt x="695325" y="91271"/>
                      </a:cubicBezTo>
                      <a:cubicBezTo>
                        <a:pt x="695325" y="-99953"/>
                        <a:pt x="695325" y="70341"/>
                        <a:pt x="694373" y="59876"/>
                      </a:cubicBezTo>
                      <a:lnTo>
                        <a:pt x="556260" y="59876"/>
                      </a:lnTo>
                      <a:close/>
                    </a:path>
                  </a:pathLst>
                </a:custGeom>
                <a:grpFill/>
                <a:ln w="9525" cap="flat">
                  <a:noFill/>
                  <a:prstDash val="solid"/>
                  <a:miter/>
                </a:ln>
              </p:spPr>
              <p:txBody>
                <a:bodyPr rtlCol="0" anchor="ctr"/>
                <a:lstStyle/>
                <a:p>
                  <a:endParaRPr lang="en-US"/>
                </a:p>
              </p:txBody>
            </p:sp>
            <p:sp>
              <p:nvSpPr>
                <p:cNvPr id="228" name="Forma libre 227">
                  <a:extLst>
                    <a:ext uri="{FF2B5EF4-FFF2-40B4-BE49-F238E27FC236}">
                      <a16:creationId xmlns:a16="http://schemas.microsoft.com/office/drawing/2014/main" id="{AAE8C262-4CF9-F209-3ECE-9D09D84DE1DC}"/>
                    </a:ext>
                  </a:extLst>
                </p:cNvPr>
                <p:cNvSpPr/>
                <p:nvPr/>
              </p:nvSpPr>
              <p:spPr>
                <a:xfrm>
                  <a:off x="7127557" y="2029473"/>
                  <a:ext cx="624840" cy="874301"/>
                </a:xfrm>
                <a:custGeom>
                  <a:avLst/>
                  <a:gdLst>
                    <a:gd name="connsiteX0" fmla="*/ 494348 w 624840"/>
                    <a:gd name="connsiteY0" fmla="*/ 951 h 874301"/>
                    <a:gd name="connsiteX1" fmla="*/ 490538 w 624840"/>
                    <a:gd name="connsiteY1" fmla="*/ 350101 h 874301"/>
                    <a:gd name="connsiteX2" fmla="*/ 275273 w 624840"/>
                    <a:gd name="connsiteY2" fmla="*/ 215959 h 874301"/>
                    <a:gd name="connsiteX3" fmla="*/ 0 w 624840"/>
                    <a:gd name="connsiteY3" fmla="*/ 544179 h 874301"/>
                    <a:gd name="connsiteX4" fmla="*/ 279082 w 624840"/>
                    <a:gd name="connsiteY4" fmla="*/ 874302 h 874301"/>
                    <a:gd name="connsiteX5" fmla="*/ 508635 w 624840"/>
                    <a:gd name="connsiteY5" fmla="*/ 736354 h 874301"/>
                    <a:gd name="connsiteX6" fmla="*/ 510540 w 624840"/>
                    <a:gd name="connsiteY6" fmla="*/ 856226 h 874301"/>
                    <a:gd name="connsiteX7" fmla="*/ 624840 w 624840"/>
                    <a:gd name="connsiteY7" fmla="*/ 856226 h 874301"/>
                    <a:gd name="connsiteX8" fmla="*/ 624840 w 624840"/>
                    <a:gd name="connsiteY8" fmla="*/ 0 h 874301"/>
                    <a:gd name="connsiteX9" fmla="*/ 493395 w 624840"/>
                    <a:gd name="connsiteY9" fmla="*/ 0 h 874301"/>
                    <a:gd name="connsiteX10" fmla="*/ 315278 w 624840"/>
                    <a:gd name="connsiteY10" fmla="*/ 753479 h 874301"/>
                    <a:gd name="connsiteX11" fmla="*/ 135255 w 624840"/>
                    <a:gd name="connsiteY11" fmla="*/ 544179 h 874301"/>
                    <a:gd name="connsiteX12" fmla="*/ 316230 w 624840"/>
                    <a:gd name="connsiteY12" fmla="*/ 334879 h 874301"/>
                    <a:gd name="connsiteX13" fmla="*/ 490538 w 624840"/>
                    <a:gd name="connsiteY13" fmla="*/ 544179 h 874301"/>
                    <a:gd name="connsiteX14" fmla="*/ 314325 w 624840"/>
                    <a:gd name="connsiteY14" fmla="*/ 753479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4840" h="874301">
                      <a:moveTo>
                        <a:pt x="494348" y="951"/>
                      </a:moveTo>
                      <a:lnTo>
                        <a:pt x="490538" y="350101"/>
                      </a:lnTo>
                      <a:cubicBezTo>
                        <a:pt x="453390" y="254014"/>
                        <a:pt x="378143" y="215959"/>
                        <a:pt x="275273" y="215959"/>
                      </a:cubicBezTo>
                      <a:cubicBezTo>
                        <a:pt x="113348" y="215959"/>
                        <a:pt x="0" y="353907"/>
                        <a:pt x="0" y="544179"/>
                      </a:cubicBezTo>
                      <a:cubicBezTo>
                        <a:pt x="0" y="734451"/>
                        <a:pt x="117157" y="874302"/>
                        <a:pt x="279082" y="874302"/>
                      </a:cubicBezTo>
                      <a:cubicBezTo>
                        <a:pt x="441007" y="874302"/>
                        <a:pt x="472440" y="827685"/>
                        <a:pt x="508635" y="736354"/>
                      </a:cubicBezTo>
                      <a:lnTo>
                        <a:pt x="510540" y="856226"/>
                      </a:lnTo>
                      <a:lnTo>
                        <a:pt x="624840" y="856226"/>
                      </a:lnTo>
                      <a:lnTo>
                        <a:pt x="624840" y="0"/>
                      </a:lnTo>
                      <a:lnTo>
                        <a:pt x="493395" y="0"/>
                      </a:lnTo>
                      <a:close/>
                      <a:moveTo>
                        <a:pt x="315278" y="753479"/>
                      </a:moveTo>
                      <a:cubicBezTo>
                        <a:pt x="209550" y="753479"/>
                        <a:pt x="135255" y="669759"/>
                        <a:pt x="135255" y="544179"/>
                      </a:cubicBezTo>
                      <a:cubicBezTo>
                        <a:pt x="135255" y="418599"/>
                        <a:pt x="214313" y="334879"/>
                        <a:pt x="316230" y="334879"/>
                      </a:cubicBezTo>
                      <a:cubicBezTo>
                        <a:pt x="418148" y="334879"/>
                        <a:pt x="490538" y="430967"/>
                        <a:pt x="490538" y="544179"/>
                      </a:cubicBezTo>
                      <a:cubicBezTo>
                        <a:pt x="490538" y="657391"/>
                        <a:pt x="423863" y="753479"/>
                        <a:pt x="314325" y="753479"/>
                      </a:cubicBezTo>
                      <a:close/>
                    </a:path>
                  </a:pathLst>
                </a:custGeom>
                <a:grpFill/>
                <a:ln w="9525" cap="flat">
                  <a:noFill/>
                  <a:prstDash val="solid"/>
                  <a:miter/>
                </a:ln>
              </p:spPr>
              <p:txBody>
                <a:bodyPr rtlCol="0" anchor="ctr"/>
                <a:lstStyle/>
                <a:p>
                  <a:endParaRPr lang="en-US"/>
                </a:p>
              </p:txBody>
            </p:sp>
            <p:sp>
              <p:nvSpPr>
                <p:cNvPr id="229" name="Forma libre 228">
                  <a:extLst>
                    <a:ext uri="{FF2B5EF4-FFF2-40B4-BE49-F238E27FC236}">
                      <a16:creationId xmlns:a16="http://schemas.microsoft.com/office/drawing/2014/main" id="{3FBE2233-8035-4B78-36D9-967F37EC466D}"/>
                    </a:ext>
                  </a:extLst>
                </p:cNvPr>
                <p:cNvSpPr/>
                <p:nvPr/>
              </p:nvSpPr>
              <p:spPr>
                <a:xfrm>
                  <a:off x="2202179" y="2241627"/>
                  <a:ext cx="625792" cy="874301"/>
                </a:xfrm>
                <a:custGeom>
                  <a:avLst/>
                  <a:gdLst>
                    <a:gd name="connsiteX0" fmla="*/ 345758 w 625792"/>
                    <a:gd name="connsiteY0" fmla="*/ 0 h 874301"/>
                    <a:gd name="connsiteX1" fmla="*/ 116205 w 625792"/>
                    <a:gd name="connsiteY1" fmla="*/ 137947 h 874301"/>
                    <a:gd name="connsiteX2" fmla="*/ 114300 w 625792"/>
                    <a:gd name="connsiteY2" fmla="*/ 18076 h 874301"/>
                    <a:gd name="connsiteX3" fmla="*/ 0 w 625792"/>
                    <a:gd name="connsiteY3" fmla="*/ 18076 h 874301"/>
                    <a:gd name="connsiteX4" fmla="*/ 0 w 625792"/>
                    <a:gd name="connsiteY4" fmla="*/ 874302 h 874301"/>
                    <a:gd name="connsiteX5" fmla="*/ 131445 w 625792"/>
                    <a:gd name="connsiteY5" fmla="*/ 874302 h 874301"/>
                    <a:gd name="connsiteX6" fmla="*/ 135255 w 625792"/>
                    <a:gd name="connsiteY6" fmla="*/ 525152 h 874301"/>
                    <a:gd name="connsiteX7" fmla="*/ 350520 w 625792"/>
                    <a:gd name="connsiteY7" fmla="*/ 659294 h 874301"/>
                    <a:gd name="connsiteX8" fmla="*/ 625793 w 625792"/>
                    <a:gd name="connsiteY8" fmla="*/ 331074 h 874301"/>
                    <a:gd name="connsiteX9" fmla="*/ 346710 w 625792"/>
                    <a:gd name="connsiteY9" fmla="*/ 951 h 874301"/>
                    <a:gd name="connsiteX10" fmla="*/ 309563 w 625792"/>
                    <a:gd name="connsiteY10" fmla="*/ 539422 h 874301"/>
                    <a:gd name="connsiteX11" fmla="*/ 135255 w 625792"/>
                    <a:gd name="connsiteY11" fmla="*/ 330123 h 874301"/>
                    <a:gd name="connsiteX12" fmla="*/ 311467 w 625792"/>
                    <a:gd name="connsiteY12" fmla="*/ 120823 h 874301"/>
                    <a:gd name="connsiteX13" fmla="*/ 491490 w 625792"/>
                    <a:gd name="connsiteY13" fmla="*/ 330123 h 874301"/>
                    <a:gd name="connsiteX14" fmla="*/ 310515 w 625792"/>
                    <a:gd name="connsiteY14" fmla="*/ 539422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792" h="874301">
                      <a:moveTo>
                        <a:pt x="345758" y="0"/>
                      </a:moveTo>
                      <a:cubicBezTo>
                        <a:pt x="240030" y="0"/>
                        <a:pt x="152400" y="46617"/>
                        <a:pt x="116205" y="137947"/>
                      </a:cubicBezTo>
                      <a:lnTo>
                        <a:pt x="114300" y="18076"/>
                      </a:lnTo>
                      <a:lnTo>
                        <a:pt x="0" y="18076"/>
                      </a:lnTo>
                      <a:lnTo>
                        <a:pt x="0" y="874302"/>
                      </a:lnTo>
                      <a:lnTo>
                        <a:pt x="131445" y="874302"/>
                      </a:lnTo>
                      <a:lnTo>
                        <a:pt x="135255" y="525152"/>
                      </a:lnTo>
                      <a:cubicBezTo>
                        <a:pt x="172403" y="621239"/>
                        <a:pt x="247650" y="659294"/>
                        <a:pt x="350520" y="659294"/>
                      </a:cubicBezTo>
                      <a:cubicBezTo>
                        <a:pt x="512445" y="659294"/>
                        <a:pt x="625793" y="521346"/>
                        <a:pt x="625793" y="331074"/>
                      </a:cubicBezTo>
                      <a:cubicBezTo>
                        <a:pt x="625793" y="140802"/>
                        <a:pt x="508635" y="951"/>
                        <a:pt x="346710" y="951"/>
                      </a:cubicBezTo>
                      <a:close/>
                      <a:moveTo>
                        <a:pt x="309563" y="539422"/>
                      </a:moveTo>
                      <a:cubicBezTo>
                        <a:pt x="196215" y="539422"/>
                        <a:pt x="135255" y="443335"/>
                        <a:pt x="135255" y="330123"/>
                      </a:cubicBezTo>
                      <a:cubicBezTo>
                        <a:pt x="135255" y="216911"/>
                        <a:pt x="201930" y="120823"/>
                        <a:pt x="311467" y="120823"/>
                      </a:cubicBezTo>
                      <a:cubicBezTo>
                        <a:pt x="421005" y="120823"/>
                        <a:pt x="491490" y="204543"/>
                        <a:pt x="491490" y="330123"/>
                      </a:cubicBezTo>
                      <a:cubicBezTo>
                        <a:pt x="491490" y="455702"/>
                        <a:pt x="412433" y="539422"/>
                        <a:pt x="310515" y="539422"/>
                      </a:cubicBezTo>
                      <a:close/>
                    </a:path>
                  </a:pathLst>
                </a:custGeom>
                <a:grpFill/>
                <a:ln w="9525" cap="flat">
                  <a:noFill/>
                  <a:prstDash val="solid"/>
                  <a:miter/>
                </a:ln>
              </p:spPr>
              <p:txBody>
                <a:bodyPr rtlCol="0" anchor="ctr"/>
                <a:lstStyle/>
                <a:p>
                  <a:endParaRPr lang="en-US"/>
                </a:p>
              </p:txBody>
            </p:sp>
            <p:sp>
              <p:nvSpPr>
                <p:cNvPr id="230" name="Forma libre 229">
                  <a:extLst>
                    <a:ext uri="{FF2B5EF4-FFF2-40B4-BE49-F238E27FC236}">
                      <a16:creationId xmlns:a16="http://schemas.microsoft.com/office/drawing/2014/main" id="{AC1FEF7D-B734-C34A-AE69-22EAAB6488CC}"/>
                    </a:ext>
                  </a:extLst>
                </p:cNvPr>
                <p:cNvSpPr/>
                <p:nvPr/>
              </p:nvSpPr>
              <p:spPr>
                <a:xfrm>
                  <a:off x="5015865" y="2241627"/>
                  <a:ext cx="625792" cy="874301"/>
                </a:xfrm>
                <a:custGeom>
                  <a:avLst/>
                  <a:gdLst>
                    <a:gd name="connsiteX0" fmla="*/ 345757 w 625792"/>
                    <a:gd name="connsiteY0" fmla="*/ 0 h 874301"/>
                    <a:gd name="connsiteX1" fmla="*/ 116205 w 625792"/>
                    <a:gd name="connsiteY1" fmla="*/ 137947 h 874301"/>
                    <a:gd name="connsiteX2" fmla="*/ 114300 w 625792"/>
                    <a:gd name="connsiteY2" fmla="*/ 18076 h 874301"/>
                    <a:gd name="connsiteX3" fmla="*/ 0 w 625792"/>
                    <a:gd name="connsiteY3" fmla="*/ 18076 h 874301"/>
                    <a:gd name="connsiteX4" fmla="*/ 0 w 625792"/>
                    <a:gd name="connsiteY4" fmla="*/ 874302 h 874301"/>
                    <a:gd name="connsiteX5" fmla="*/ 131445 w 625792"/>
                    <a:gd name="connsiteY5" fmla="*/ 874302 h 874301"/>
                    <a:gd name="connsiteX6" fmla="*/ 135255 w 625792"/>
                    <a:gd name="connsiteY6" fmla="*/ 525152 h 874301"/>
                    <a:gd name="connsiteX7" fmla="*/ 350520 w 625792"/>
                    <a:gd name="connsiteY7" fmla="*/ 659294 h 874301"/>
                    <a:gd name="connsiteX8" fmla="*/ 625792 w 625792"/>
                    <a:gd name="connsiteY8" fmla="*/ 331074 h 874301"/>
                    <a:gd name="connsiteX9" fmla="*/ 346710 w 625792"/>
                    <a:gd name="connsiteY9" fmla="*/ 951 h 874301"/>
                    <a:gd name="connsiteX10" fmla="*/ 309563 w 625792"/>
                    <a:gd name="connsiteY10" fmla="*/ 539422 h 874301"/>
                    <a:gd name="connsiteX11" fmla="*/ 135255 w 625792"/>
                    <a:gd name="connsiteY11" fmla="*/ 330123 h 874301"/>
                    <a:gd name="connsiteX12" fmla="*/ 311467 w 625792"/>
                    <a:gd name="connsiteY12" fmla="*/ 120823 h 874301"/>
                    <a:gd name="connsiteX13" fmla="*/ 491490 w 625792"/>
                    <a:gd name="connsiteY13" fmla="*/ 330123 h 874301"/>
                    <a:gd name="connsiteX14" fmla="*/ 310515 w 625792"/>
                    <a:gd name="connsiteY14" fmla="*/ 539422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792" h="874301">
                      <a:moveTo>
                        <a:pt x="345757" y="0"/>
                      </a:moveTo>
                      <a:cubicBezTo>
                        <a:pt x="240030" y="0"/>
                        <a:pt x="152400" y="46617"/>
                        <a:pt x="116205" y="137947"/>
                      </a:cubicBezTo>
                      <a:lnTo>
                        <a:pt x="114300" y="18076"/>
                      </a:lnTo>
                      <a:lnTo>
                        <a:pt x="0" y="18076"/>
                      </a:lnTo>
                      <a:lnTo>
                        <a:pt x="0" y="874302"/>
                      </a:lnTo>
                      <a:lnTo>
                        <a:pt x="131445" y="874302"/>
                      </a:lnTo>
                      <a:lnTo>
                        <a:pt x="135255" y="525152"/>
                      </a:lnTo>
                      <a:cubicBezTo>
                        <a:pt x="172403" y="621239"/>
                        <a:pt x="247650" y="659294"/>
                        <a:pt x="350520" y="659294"/>
                      </a:cubicBezTo>
                      <a:cubicBezTo>
                        <a:pt x="512445" y="659294"/>
                        <a:pt x="625792" y="521346"/>
                        <a:pt x="625792" y="331074"/>
                      </a:cubicBezTo>
                      <a:cubicBezTo>
                        <a:pt x="625792" y="140802"/>
                        <a:pt x="508635" y="951"/>
                        <a:pt x="346710" y="951"/>
                      </a:cubicBezTo>
                      <a:close/>
                      <a:moveTo>
                        <a:pt x="309563" y="539422"/>
                      </a:moveTo>
                      <a:cubicBezTo>
                        <a:pt x="196215" y="539422"/>
                        <a:pt x="135255" y="443335"/>
                        <a:pt x="135255" y="330123"/>
                      </a:cubicBezTo>
                      <a:cubicBezTo>
                        <a:pt x="135255" y="216911"/>
                        <a:pt x="201930" y="120823"/>
                        <a:pt x="311467" y="120823"/>
                      </a:cubicBezTo>
                      <a:cubicBezTo>
                        <a:pt x="421005" y="120823"/>
                        <a:pt x="491490" y="204543"/>
                        <a:pt x="491490" y="330123"/>
                      </a:cubicBezTo>
                      <a:cubicBezTo>
                        <a:pt x="491490" y="455702"/>
                        <a:pt x="412432" y="539422"/>
                        <a:pt x="310515" y="539422"/>
                      </a:cubicBezTo>
                      <a:close/>
                    </a:path>
                  </a:pathLst>
                </a:custGeom>
                <a:grpFill/>
                <a:ln w="9525" cap="flat">
                  <a:noFill/>
                  <a:prstDash val="solid"/>
                  <a:miter/>
                </a:ln>
              </p:spPr>
              <p:txBody>
                <a:bodyPr rtlCol="0" anchor="ctr"/>
                <a:lstStyle/>
                <a:p>
                  <a:endParaRPr lang="en-US"/>
                </a:p>
              </p:txBody>
            </p:sp>
            <p:sp>
              <p:nvSpPr>
                <p:cNvPr id="231" name="Forma libre 230">
                  <a:extLst>
                    <a:ext uri="{FF2B5EF4-FFF2-40B4-BE49-F238E27FC236}">
                      <a16:creationId xmlns:a16="http://schemas.microsoft.com/office/drawing/2014/main" id="{D8004C14-2A23-777E-8E46-BFA92B8EE872}"/>
                    </a:ext>
                  </a:extLst>
                </p:cNvPr>
                <p:cNvSpPr/>
                <p:nvPr/>
              </p:nvSpPr>
              <p:spPr>
                <a:xfrm>
                  <a:off x="4304347" y="2263508"/>
                  <a:ext cx="609600" cy="623142"/>
                </a:xfrm>
                <a:custGeom>
                  <a:avLst/>
                  <a:gdLst>
                    <a:gd name="connsiteX0" fmla="*/ 597218 w 609600"/>
                    <a:gd name="connsiteY0" fmla="*/ 0 h 623142"/>
                    <a:gd name="connsiteX1" fmla="*/ 454343 w 609600"/>
                    <a:gd name="connsiteY1" fmla="*/ 0 h 623142"/>
                    <a:gd name="connsiteX2" fmla="*/ 311468 w 609600"/>
                    <a:gd name="connsiteY2" fmla="*/ 217862 h 623142"/>
                    <a:gd name="connsiteX3" fmla="*/ 304800 w 609600"/>
                    <a:gd name="connsiteY3" fmla="*/ 217862 h 623142"/>
                    <a:gd name="connsiteX4" fmla="*/ 150495 w 609600"/>
                    <a:gd name="connsiteY4" fmla="*/ 0 h 623142"/>
                    <a:gd name="connsiteX5" fmla="*/ 0 w 609600"/>
                    <a:gd name="connsiteY5" fmla="*/ 0 h 623142"/>
                    <a:gd name="connsiteX6" fmla="*/ 220028 w 609600"/>
                    <a:gd name="connsiteY6" fmla="*/ 307290 h 623142"/>
                    <a:gd name="connsiteX7" fmla="*/ 0 w 609600"/>
                    <a:gd name="connsiteY7" fmla="*/ 623142 h 623142"/>
                    <a:gd name="connsiteX8" fmla="*/ 142875 w 609600"/>
                    <a:gd name="connsiteY8" fmla="*/ 623142 h 623142"/>
                    <a:gd name="connsiteX9" fmla="*/ 291465 w 609600"/>
                    <a:gd name="connsiteY9" fmla="*/ 395767 h 623142"/>
                    <a:gd name="connsiteX10" fmla="*/ 299085 w 609600"/>
                    <a:gd name="connsiteY10" fmla="*/ 395767 h 623142"/>
                    <a:gd name="connsiteX11" fmla="*/ 458153 w 609600"/>
                    <a:gd name="connsiteY11" fmla="*/ 623142 h 623142"/>
                    <a:gd name="connsiteX12" fmla="*/ 609600 w 609600"/>
                    <a:gd name="connsiteY12" fmla="*/ 623142 h 623142"/>
                    <a:gd name="connsiteX13" fmla="*/ 385763 w 609600"/>
                    <a:gd name="connsiteY13" fmla="*/ 307290 h 623142"/>
                    <a:gd name="connsiteX14" fmla="*/ 597218 w 609600"/>
                    <a:gd name="connsiteY14" fmla="*/ 0 h 6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00" h="623142">
                      <a:moveTo>
                        <a:pt x="597218" y="0"/>
                      </a:moveTo>
                      <a:lnTo>
                        <a:pt x="454343" y="0"/>
                      </a:lnTo>
                      <a:lnTo>
                        <a:pt x="311468" y="217862"/>
                      </a:lnTo>
                      <a:lnTo>
                        <a:pt x="304800" y="217862"/>
                      </a:lnTo>
                      <a:lnTo>
                        <a:pt x="150495" y="0"/>
                      </a:lnTo>
                      <a:lnTo>
                        <a:pt x="0" y="0"/>
                      </a:lnTo>
                      <a:lnTo>
                        <a:pt x="220028" y="307290"/>
                      </a:lnTo>
                      <a:lnTo>
                        <a:pt x="0" y="623142"/>
                      </a:lnTo>
                      <a:lnTo>
                        <a:pt x="142875" y="623142"/>
                      </a:lnTo>
                      <a:lnTo>
                        <a:pt x="291465" y="395767"/>
                      </a:lnTo>
                      <a:lnTo>
                        <a:pt x="299085" y="395767"/>
                      </a:lnTo>
                      <a:lnTo>
                        <a:pt x="458153" y="623142"/>
                      </a:lnTo>
                      <a:lnTo>
                        <a:pt x="609600" y="623142"/>
                      </a:lnTo>
                      <a:lnTo>
                        <a:pt x="385763" y="307290"/>
                      </a:lnTo>
                      <a:lnTo>
                        <a:pt x="597218" y="0"/>
                      </a:lnTo>
                      <a:close/>
                    </a:path>
                  </a:pathLst>
                </a:custGeom>
                <a:grpFill/>
                <a:ln w="9525" cap="flat">
                  <a:noFill/>
                  <a:prstDash val="solid"/>
                  <a:miter/>
                </a:ln>
              </p:spPr>
              <p:txBody>
                <a:bodyPr rtlCol="0" anchor="ctr"/>
                <a:lstStyle/>
                <a:p>
                  <a:endParaRPr lang="en-US"/>
                </a:p>
              </p:txBody>
            </p:sp>
            <p:sp>
              <p:nvSpPr>
                <p:cNvPr id="232" name="Forma libre 231">
                  <a:extLst>
                    <a:ext uri="{FF2B5EF4-FFF2-40B4-BE49-F238E27FC236}">
                      <a16:creationId xmlns:a16="http://schemas.microsoft.com/office/drawing/2014/main" id="{5043ED6A-F238-E6CB-8EAE-A900DA0FC11D}"/>
                    </a:ext>
                  </a:extLst>
                </p:cNvPr>
                <p:cNvSpPr/>
                <p:nvPr/>
              </p:nvSpPr>
              <p:spPr>
                <a:xfrm>
                  <a:off x="5723572" y="2245432"/>
                  <a:ext cx="607694" cy="656439"/>
                </a:xfrm>
                <a:custGeom>
                  <a:avLst/>
                  <a:gdLst>
                    <a:gd name="connsiteX0" fmla="*/ 541972 w 607694"/>
                    <a:gd name="connsiteY0" fmla="*/ 514687 h 656439"/>
                    <a:gd name="connsiteX1" fmla="*/ 541972 w 607694"/>
                    <a:gd name="connsiteY1" fmla="*/ 234986 h 656439"/>
                    <a:gd name="connsiteX2" fmla="*/ 298132 w 607694"/>
                    <a:gd name="connsiteY2" fmla="*/ 0 h 656439"/>
                    <a:gd name="connsiteX3" fmla="*/ 18097 w 607694"/>
                    <a:gd name="connsiteY3" fmla="*/ 195981 h 656439"/>
                    <a:gd name="connsiteX4" fmla="*/ 122872 w 607694"/>
                    <a:gd name="connsiteY4" fmla="*/ 240695 h 656439"/>
                    <a:gd name="connsiteX5" fmla="*/ 298132 w 607694"/>
                    <a:gd name="connsiteY5" fmla="*/ 110358 h 656439"/>
                    <a:gd name="connsiteX6" fmla="*/ 415290 w 607694"/>
                    <a:gd name="connsiteY6" fmla="*/ 250208 h 656439"/>
                    <a:gd name="connsiteX7" fmla="*/ 415290 w 607694"/>
                    <a:gd name="connsiteY7" fmla="*/ 288263 h 656439"/>
                    <a:gd name="connsiteX8" fmla="*/ 247650 w 607694"/>
                    <a:gd name="connsiteY8" fmla="*/ 288263 h 656439"/>
                    <a:gd name="connsiteX9" fmla="*/ 0 w 607694"/>
                    <a:gd name="connsiteY9" fmla="*/ 483292 h 656439"/>
                    <a:gd name="connsiteX10" fmla="*/ 199072 w 607694"/>
                    <a:gd name="connsiteY10" fmla="*/ 656440 h 656439"/>
                    <a:gd name="connsiteX11" fmla="*/ 438150 w 607694"/>
                    <a:gd name="connsiteY11" fmla="*/ 510881 h 656439"/>
                    <a:gd name="connsiteX12" fmla="*/ 443865 w 607694"/>
                    <a:gd name="connsiteY12" fmla="*/ 510881 h 656439"/>
                    <a:gd name="connsiteX13" fmla="*/ 443865 w 607694"/>
                    <a:gd name="connsiteY13" fmla="*/ 550839 h 656439"/>
                    <a:gd name="connsiteX14" fmla="*/ 526732 w 607694"/>
                    <a:gd name="connsiteY14" fmla="*/ 642169 h 656439"/>
                    <a:gd name="connsiteX15" fmla="*/ 607695 w 607694"/>
                    <a:gd name="connsiteY15" fmla="*/ 642169 h 656439"/>
                    <a:gd name="connsiteX16" fmla="*/ 607695 w 607694"/>
                    <a:gd name="connsiteY16" fmla="*/ 538471 h 656439"/>
                    <a:gd name="connsiteX17" fmla="*/ 560070 w 607694"/>
                    <a:gd name="connsiteY17" fmla="*/ 538471 h 656439"/>
                    <a:gd name="connsiteX18" fmla="*/ 543877 w 607694"/>
                    <a:gd name="connsiteY18" fmla="*/ 516590 h 656439"/>
                    <a:gd name="connsiteX19" fmla="*/ 228600 w 607694"/>
                    <a:gd name="connsiteY19" fmla="*/ 542276 h 656439"/>
                    <a:gd name="connsiteX20" fmla="*/ 135255 w 607694"/>
                    <a:gd name="connsiteY20" fmla="*/ 471876 h 656439"/>
                    <a:gd name="connsiteX21" fmla="*/ 315277 w 607694"/>
                    <a:gd name="connsiteY21" fmla="*/ 379594 h 656439"/>
                    <a:gd name="connsiteX22" fmla="*/ 410527 w 607694"/>
                    <a:gd name="connsiteY22" fmla="*/ 379594 h 656439"/>
                    <a:gd name="connsiteX23" fmla="*/ 229552 w 607694"/>
                    <a:gd name="connsiteY23" fmla="*/ 541325 h 6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7694" h="656439">
                      <a:moveTo>
                        <a:pt x="541972" y="514687"/>
                      </a:moveTo>
                      <a:lnTo>
                        <a:pt x="541972" y="234986"/>
                      </a:lnTo>
                      <a:cubicBezTo>
                        <a:pt x="541972" y="85623"/>
                        <a:pt x="448627" y="0"/>
                        <a:pt x="298132" y="0"/>
                      </a:cubicBezTo>
                      <a:cubicBezTo>
                        <a:pt x="147638" y="0"/>
                        <a:pt x="59055" y="72304"/>
                        <a:pt x="18097" y="195981"/>
                      </a:cubicBezTo>
                      <a:lnTo>
                        <a:pt x="122872" y="240695"/>
                      </a:lnTo>
                      <a:cubicBezTo>
                        <a:pt x="160020" y="149364"/>
                        <a:pt x="217170" y="110358"/>
                        <a:pt x="298132" y="110358"/>
                      </a:cubicBezTo>
                      <a:cubicBezTo>
                        <a:pt x="379095" y="110358"/>
                        <a:pt x="415290" y="158878"/>
                        <a:pt x="415290" y="250208"/>
                      </a:cubicBezTo>
                      <a:lnTo>
                        <a:pt x="415290" y="288263"/>
                      </a:lnTo>
                      <a:lnTo>
                        <a:pt x="247650" y="288263"/>
                      </a:lnTo>
                      <a:cubicBezTo>
                        <a:pt x="112395" y="288263"/>
                        <a:pt x="0" y="355809"/>
                        <a:pt x="0" y="483292"/>
                      </a:cubicBezTo>
                      <a:cubicBezTo>
                        <a:pt x="0" y="610774"/>
                        <a:pt x="89535" y="656440"/>
                        <a:pt x="199072" y="656440"/>
                      </a:cubicBezTo>
                      <a:cubicBezTo>
                        <a:pt x="308610" y="656440"/>
                        <a:pt x="400050" y="593650"/>
                        <a:pt x="438150" y="510881"/>
                      </a:cubicBezTo>
                      <a:lnTo>
                        <a:pt x="443865" y="510881"/>
                      </a:lnTo>
                      <a:lnTo>
                        <a:pt x="443865" y="550839"/>
                      </a:lnTo>
                      <a:cubicBezTo>
                        <a:pt x="442913" y="609823"/>
                        <a:pt x="470535" y="642169"/>
                        <a:pt x="526732" y="642169"/>
                      </a:cubicBezTo>
                      <a:lnTo>
                        <a:pt x="607695" y="642169"/>
                      </a:lnTo>
                      <a:lnTo>
                        <a:pt x="607695" y="538471"/>
                      </a:lnTo>
                      <a:lnTo>
                        <a:pt x="560070" y="538471"/>
                      </a:lnTo>
                      <a:cubicBezTo>
                        <a:pt x="549592" y="538471"/>
                        <a:pt x="543877" y="529909"/>
                        <a:pt x="543877" y="516590"/>
                      </a:cubicBezTo>
                      <a:close/>
                      <a:moveTo>
                        <a:pt x="228600" y="542276"/>
                      </a:moveTo>
                      <a:cubicBezTo>
                        <a:pt x="180022" y="542276"/>
                        <a:pt x="135255" y="521346"/>
                        <a:pt x="135255" y="471876"/>
                      </a:cubicBezTo>
                      <a:cubicBezTo>
                        <a:pt x="135255" y="422405"/>
                        <a:pt x="214313" y="379594"/>
                        <a:pt x="315277" y="379594"/>
                      </a:cubicBezTo>
                      <a:lnTo>
                        <a:pt x="410527" y="379594"/>
                      </a:lnTo>
                      <a:cubicBezTo>
                        <a:pt x="401002" y="461411"/>
                        <a:pt x="318135" y="541325"/>
                        <a:pt x="229552" y="541325"/>
                      </a:cubicBezTo>
                      <a:close/>
                    </a:path>
                  </a:pathLst>
                </a:custGeom>
                <a:grpFill/>
                <a:ln w="9525" cap="flat">
                  <a:noFill/>
                  <a:prstDash val="solid"/>
                  <a:miter/>
                </a:ln>
              </p:spPr>
              <p:txBody>
                <a:bodyPr rtlCol="0" anchor="ctr"/>
                <a:lstStyle/>
                <a:p>
                  <a:endParaRPr lang="en-US"/>
                </a:p>
              </p:txBody>
            </p:sp>
          </p:grpSp>
          <p:sp>
            <p:nvSpPr>
              <p:cNvPr id="222" name="CuadroTexto 221">
                <a:extLst>
                  <a:ext uri="{FF2B5EF4-FFF2-40B4-BE49-F238E27FC236}">
                    <a16:creationId xmlns:a16="http://schemas.microsoft.com/office/drawing/2014/main" id="{FE8DC7E8-5829-5AE1-16ED-AD4E6BD85BF4}"/>
                  </a:ext>
                </a:extLst>
              </p:cNvPr>
              <p:cNvSpPr txBox="1"/>
              <p:nvPr/>
            </p:nvSpPr>
            <p:spPr>
              <a:xfrm>
                <a:off x="5368143" y="461613"/>
                <a:ext cx="553037" cy="76944"/>
              </a:xfrm>
              <a:prstGeom prst="rect">
                <a:avLst/>
              </a:prstGeom>
              <a:noFill/>
            </p:spPr>
            <p:txBody>
              <a:bodyPr wrap="none" lIns="0" tIns="0" rIns="0" bIns="0">
                <a:spAutoFit/>
              </a:bodyPr>
              <a:lstStyle/>
              <a:p>
                <a:pPr algn="ctr"/>
                <a:r>
                  <a:rPr lang="es-AR" sz="500">
                    <a:solidFill>
                      <a:srgbClr val="FFFFFF"/>
                    </a:solidFill>
                    <a:latin typeface="Roboto Medium" panose="02000000000000000000" pitchFamily="2" charset="0"/>
                    <a:ea typeface="Roboto Medium" panose="02000000000000000000" pitchFamily="2" charset="0"/>
                    <a:cs typeface="Arial" pitchFamily="34" charset="0"/>
                  </a:rPr>
                  <a:t>AGGREGATOR ROL</a:t>
                </a:r>
                <a:endParaRPr lang="en-US" sz="500">
                  <a:solidFill>
                    <a:srgbClr val="FFFFFF"/>
                  </a:solidFill>
                </a:endParaRPr>
              </a:p>
            </p:txBody>
          </p:sp>
        </p:grpSp>
        <p:grpSp>
          <p:nvGrpSpPr>
            <p:cNvPr id="166" name="Grupo 165">
              <a:extLst>
                <a:ext uri="{FF2B5EF4-FFF2-40B4-BE49-F238E27FC236}">
                  <a16:creationId xmlns:a16="http://schemas.microsoft.com/office/drawing/2014/main" id="{37F03065-DF98-587A-BC56-D2227962DA98}"/>
                </a:ext>
              </a:extLst>
            </p:cNvPr>
            <p:cNvGrpSpPr/>
            <p:nvPr/>
          </p:nvGrpSpPr>
          <p:grpSpPr>
            <a:xfrm>
              <a:off x="5700136" y="2383095"/>
              <a:ext cx="861647" cy="338954"/>
              <a:chOff x="5213838" y="2302478"/>
              <a:chExt cx="861647" cy="338954"/>
            </a:xfrm>
          </p:grpSpPr>
          <p:sp>
            <p:nvSpPr>
              <p:cNvPr id="193" name="Rectángulo redondeado 192">
                <a:extLst>
                  <a:ext uri="{FF2B5EF4-FFF2-40B4-BE49-F238E27FC236}">
                    <a16:creationId xmlns:a16="http://schemas.microsoft.com/office/drawing/2014/main" id="{C60F2219-902B-DBDE-26A2-2CFC08F63B50}"/>
                  </a:ext>
                </a:extLst>
              </p:cNvPr>
              <p:cNvSpPr/>
              <p:nvPr/>
            </p:nvSpPr>
            <p:spPr>
              <a:xfrm>
                <a:off x="5213838" y="2302478"/>
                <a:ext cx="861647" cy="338954"/>
              </a:xfrm>
              <a:prstGeom prst="roundRect">
                <a:avLst/>
              </a:prstGeom>
              <a:solidFill>
                <a:schemeClr val="bg2"/>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194" name="Gráfico 8">
                <a:extLst>
                  <a:ext uri="{FF2B5EF4-FFF2-40B4-BE49-F238E27FC236}">
                    <a16:creationId xmlns:a16="http://schemas.microsoft.com/office/drawing/2014/main" id="{7089E9DF-C314-3ED8-271C-B9877FC6D063}"/>
                  </a:ext>
                </a:extLst>
              </p:cNvPr>
              <p:cNvGrpSpPr/>
              <p:nvPr/>
            </p:nvGrpSpPr>
            <p:grpSpPr>
              <a:xfrm>
                <a:off x="5301759" y="2413447"/>
                <a:ext cx="685804" cy="117016"/>
                <a:chOff x="1384935" y="2029473"/>
                <a:chExt cx="6367462" cy="1086455"/>
              </a:xfrm>
              <a:solidFill>
                <a:srgbClr val="FFFFFF"/>
              </a:solidFill>
            </p:grpSpPr>
            <p:sp>
              <p:nvSpPr>
                <p:cNvPr id="195" name="Forma libre 194">
                  <a:extLst>
                    <a:ext uri="{FF2B5EF4-FFF2-40B4-BE49-F238E27FC236}">
                      <a16:creationId xmlns:a16="http://schemas.microsoft.com/office/drawing/2014/main" id="{BD4D0E14-835D-2F87-918D-92751C84370F}"/>
                    </a:ext>
                  </a:extLst>
                </p:cNvPr>
                <p:cNvSpPr/>
                <p:nvPr/>
              </p:nvSpPr>
              <p:spPr>
                <a:xfrm>
                  <a:off x="6443662" y="2244481"/>
                  <a:ext cx="561153" cy="643120"/>
                </a:xfrm>
                <a:custGeom>
                  <a:avLst/>
                  <a:gdLst>
                    <a:gd name="connsiteX0" fmla="*/ 353377 w 561153"/>
                    <a:gd name="connsiteY0" fmla="*/ 0 h 643120"/>
                    <a:gd name="connsiteX1" fmla="*/ 198120 w 561153"/>
                    <a:gd name="connsiteY1" fmla="*/ 42811 h 643120"/>
                    <a:gd name="connsiteX2" fmla="*/ 129540 w 561153"/>
                    <a:gd name="connsiteY2" fmla="*/ 135093 h 643120"/>
                    <a:gd name="connsiteX3" fmla="*/ 124777 w 561153"/>
                    <a:gd name="connsiteY3" fmla="*/ 135093 h 643120"/>
                    <a:gd name="connsiteX4" fmla="*/ 116205 w 561153"/>
                    <a:gd name="connsiteY4" fmla="*/ 16173 h 643120"/>
                    <a:gd name="connsiteX5" fmla="*/ 0 w 561153"/>
                    <a:gd name="connsiteY5" fmla="*/ 16173 h 643120"/>
                    <a:gd name="connsiteX6" fmla="*/ 0 w 561153"/>
                    <a:gd name="connsiteY6" fmla="*/ 642169 h 643120"/>
                    <a:gd name="connsiteX7" fmla="*/ 135255 w 561153"/>
                    <a:gd name="connsiteY7" fmla="*/ 642169 h 643120"/>
                    <a:gd name="connsiteX8" fmla="*/ 135255 w 561153"/>
                    <a:gd name="connsiteY8" fmla="*/ 293019 h 643120"/>
                    <a:gd name="connsiteX9" fmla="*/ 169545 w 561153"/>
                    <a:gd name="connsiteY9" fmla="*/ 178856 h 643120"/>
                    <a:gd name="connsiteX10" fmla="*/ 311468 w 561153"/>
                    <a:gd name="connsiteY10" fmla="*/ 116066 h 643120"/>
                    <a:gd name="connsiteX11" fmla="*/ 395288 w 561153"/>
                    <a:gd name="connsiteY11" fmla="*/ 151267 h 643120"/>
                    <a:gd name="connsiteX12" fmla="*/ 425768 w 561153"/>
                    <a:gd name="connsiteY12" fmla="*/ 267333 h 643120"/>
                    <a:gd name="connsiteX13" fmla="*/ 425768 w 561153"/>
                    <a:gd name="connsiteY13" fmla="*/ 643121 h 643120"/>
                    <a:gd name="connsiteX14" fmla="*/ 561023 w 561153"/>
                    <a:gd name="connsiteY14" fmla="*/ 643121 h 643120"/>
                    <a:gd name="connsiteX15" fmla="*/ 561023 w 561153"/>
                    <a:gd name="connsiteY15" fmla="*/ 251160 h 643120"/>
                    <a:gd name="connsiteX16" fmla="*/ 508635 w 561153"/>
                    <a:gd name="connsiteY16" fmla="*/ 68498 h 643120"/>
                    <a:gd name="connsiteX17" fmla="*/ 352425 w 561153"/>
                    <a:gd name="connsiteY17" fmla="*/ 951 h 64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1153" h="643120">
                      <a:moveTo>
                        <a:pt x="353377" y="0"/>
                      </a:moveTo>
                      <a:cubicBezTo>
                        <a:pt x="301943" y="0"/>
                        <a:pt x="234315" y="14270"/>
                        <a:pt x="198120" y="42811"/>
                      </a:cubicBezTo>
                      <a:cubicBezTo>
                        <a:pt x="170498" y="64693"/>
                        <a:pt x="148590" y="90379"/>
                        <a:pt x="129540" y="135093"/>
                      </a:cubicBezTo>
                      <a:lnTo>
                        <a:pt x="124777" y="135093"/>
                      </a:lnTo>
                      <a:lnTo>
                        <a:pt x="116205" y="16173"/>
                      </a:lnTo>
                      <a:lnTo>
                        <a:pt x="0" y="16173"/>
                      </a:lnTo>
                      <a:lnTo>
                        <a:pt x="0" y="642169"/>
                      </a:lnTo>
                      <a:cubicBezTo>
                        <a:pt x="0" y="642169"/>
                        <a:pt x="135255" y="642169"/>
                        <a:pt x="135255" y="642169"/>
                      </a:cubicBezTo>
                      <a:lnTo>
                        <a:pt x="135255" y="293019"/>
                      </a:lnTo>
                      <a:cubicBezTo>
                        <a:pt x="135255" y="253062"/>
                        <a:pt x="148590" y="210251"/>
                        <a:pt x="169545" y="178856"/>
                      </a:cubicBezTo>
                      <a:cubicBezTo>
                        <a:pt x="189548" y="150315"/>
                        <a:pt x="249555" y="116066"/>
                        <a:pt x="311468" y="116066"/>
                      </a:cubicBezTo>
                      <a:cubicBezTo>
                        <a:pt x="373380" y="116066"/>
                        <a:pt x="377190" y="127483"/>
                        <a:pt x="395288" y="151267"/>
                      </a:cubicBezTo>
                      <a:cubicBezTo>
                        <a:pt x="416243" y="176002"/>
                        <a:pt x="425768" y="215959"/>
                        <a:pt x="425768" y="267333"/>
                      </a:cubicBezTo>
                      <a:lnTo>
                        <a:pt x="425768" y="643121"/>
                      </a:lnTo>
                      <a:lnTo>
                        <a:pt x="561023" y="643121"/>
                      </a:lnTo>
                      <a:lnTo>
                        <a:pt x="561023" y="251160"/>
                      </a:lnTo>
                      <a:cubicBezTo>
                        <a:pt x="562927" y="174099"/>
                        <a:pt x="543877" y="112261"/>
                        <a:pt x="508635" y="68498"/>
                      </a:cubicBezTo>
                      <a:cubicBezTo>
                        <a:pt x="472440" y="23784"/>
                        <a:pt x="418148" y="951"/>
                        <a:pt x="352425" y="951"/>
                      </a:cubicBezTo>
                      <a:close/>
                    </a:path>
                  </a:pathLst>
                </a:custGeom>
                <a:grpFill/>
                <a:ln w="9525" cap="flat">
                  <a:noFill/>
                  <a:prstDash val="solid"/>
                  <a:miter/>
                </a:ln>
              </p:spPr>
              <p:txBody>
                <a:bodyPr rtlCol="0" anchor="ctr"/>
                <a:lstStyle/>
                <a:p>
                  <a:endParaRPr lang="en-US"/>
                </a:p>
              </p:txBody>
            </p:sp>
            <p:sp>
              <p:nvSpPr>
                <p:cNvPr id="196" name="Forma libre 195">
                  <a:extLst>
                    <a:ext uri="{FF2B5EF4-FFF2-40B4-BE49-F238E27FC236}">
                      <a16:creationId xmlns:a16="http://schemas.microsoft.com/office/drawing/2014/main" id="{15F687AB-0298-E46A-CB45-F0C2DA4117DF}"/>
                    </a:ext>
                  </a:extLst>
                </p:cNvPr>
                <p:cNvSpPr/>
                <p:nvPr/>
              </p:nvSpPr>
              <p:spPr>
                <a:xfrm>
                  <a:off x="3646169" y="2244481"/>
                  <a:ext cx="561153" cy="643120"/>
                </a:xfrm>
                <a:custGeom>
                  <a:avLst/>
                  <a:gdLst>
                    <a:gd name="connsiteX0" fmla="*/ 353378 w 561153"/>
                    <a:gd name="connsiteY0" fmla="*/ 0 h 643120"/>
                    <a:gd name="connsiteX1" fmla="*/ 198120 w 561153"/>
                    <a:gd name="connsiteY1" fmla="*/ 42811 h 643120"/>
                    <a:gd name="connsiteX2" fmla="*/ 129540 w 561153"/>
                    <a:gd name="connsiteY2" fmla="*/ 135093 h 643120"/>
                    <a:gd name="connsiteX3" fmla="*/ 124778 w 561153"/>
                    <a:gd name="connsiteY3" fmla="*/ 135093 h 643120"/>
                    <a:gd name="connsiteX4" fmla="*/ 116205 w 561153"/>
                    <a:gd name="connsiteY4" fmla="*/ 16173 h 643120"/>
                    <a:gd name="connsiteX5" fmla="*/ 0 w 561153"/>
                    <a:gd name="connsiteY5" fmla="*/ 16173 h 643120"/>
                    <a:gd name="connsiteX6" fmla="*/ 0 w 561153"/>
                    <a:gd name="connsiteY6" fmla="*/ 642169 h 643120"/>
                    <a:gd name="connsiteX7" fmla="*/ 135255 w 561153"/>
                    <a:gd name="connsiteY7" fmla="*/ 642169 h 643120"/>
                    <a:gd name="connsiteX8" fmla="*/ 135255 w 561153"/>
                    <a:gd name="connsiteY8" fmla="*/ 293019 h 643120"/>
                    <a:gd name="connsiteX9" fmla="*/ 169545 w 561153"/>
                    <a:gd name="connsiteY9" fmla="*/ 178856 h 643120"/>
                    <a:gd name="connsiteX10" fmla="*/ 311468 w 561153"/>
                    <a:gd name="connsiteY10" fmla="*/ 116066 h 643120"/>
                    <a:gd name="connsiteX11" fmla="*/ 395288 w 561153"/>
                    <a:gd name="connsiteY11" fmla="*/ 151267 h 643120"/>
                    <a:gd name="connsiteX12" fmla="*/ 425768 w 561153"/>
                    <a:gd name="connsiteY12" fmla="*/ 267333 h 643120"/>
                    <a:gd name="connsiteX13" fmla="*/ 425768 w 561153"/>
                    <a:gd name="connsiteY13" fmla="*/ 643121 h 643120"/>
                    <a:gd name="connsiteX14" fmla="*/ 561023 w 561153"/>
                    <a:gd name="connsiteY14" fmla="*/ 643121 h 643120"/>
                    <a:gd name="connsiteX15" fmla="*/ 561023 w 561153"/>
                    <a:gd name="connsiteY15" fmla="*/ 251160 h 643120"/>
                    <a:gd name="connsiteX16" fmla="*/ 508635 w 561153"/>
                    <a:gd name="connsiteY16" fmla="*/ 68498 h 643120"/>
                    <a:gd name="connsiteX17" fmla="*/ 352425 w 561153"/>
                    <a:gd name="connsiteY17" fmla="*/ 951 h 64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1153" h="643120">
                      <a:moveTo>
                        <a:pt x="353378" y="0"/>
                      </a:moveTo>
                      <a:cubicBezTo>
                        <a:pt x="301943" y="0"/>
                        <a:pt x="234315" y="14270"/>
                        <a:pt x="198120" y="42811"/>
                      </a:cubicBezTo>
                      <a:cubicBezTo>
                        <a:pt x="170498" y="64693"/>
                        <a:pt x="148590" y="90379"/>
                        <a:pt x="129540" y="135093"/>
                      </a:cubicBezTo>
                      <a:lnTo>
                        <a:pt x="124778" y="135093"/>
                      </a:lnTo>
                      <a:lnTo>
                        <a:pt x="116205" y="16173"/>
                      </a:lnTo>
                      <a:lnTo>
                        <a:pt x="0" y="16173"/>
                      </a:lnTo>
                      <a:lnTo>
                        <a:pt x="0" y="642169"/>
                      </a:lnTo>
                      <a:lnTo>
                        <a:pt x="135255" y="642169"/>
                      </a:lnTo>
                      <a:lnTo>
                        <a:pt x="135255" y="293019"/>
                      </a:lnTo>
                      <a:cubicBezTo>
                        <a:pt x="135255" y="253062"/>
                        <a:pt x="148590" y="210251"/>
                        <a:pt x="169545" y="178856"/>
                      </a:cubicBezTo>
                      <a:cubicBezTo>
                        <a:pt x="189548" y="150315"/>
                        <a:pt x="249555" y="116066"/>
                        <a:pt x="311468" y="116066"/>
                      </a:cubicBezTo>
                      <a:cubicBezTo>
                        <a:pt x="373380" y="116066"/>
                        <a:pt x="377190" y="127483"/>
                        <a:pt x="395288" y="151267"/>
                      </a:cubicBezTo>
                      <a:cubicBezTo>
                        <a:pt x="416243" y="176002"/>
                        <a:pt x="425768" y="215959"/>
                        <a:pt x="425768" y="267333"/>
                      </a:cubicBezTo>
                      <a:lnTo>
                        <a:pt x="425768" y="643121"/>
                      </a:lnTo>
                      <a:lnTo>
                        <a:pt x="561023" y="643121"/>
                      </a:lnTo>
                      <a:lnTo>
                        <a:pt x="561023" y="251160"/>
                      </a:lnTo>
                      <a:cubicBezTo>
                        <a:pt x="562928" y="174099"/>
                        <a:pt x="543878" y="112261"/>
                        <a:pt x="508635" y="68498"/>
                      </a:cubicBezTo>
                      <a:cubicBezTo>
                        <a:pt x="472440" y="23784"/>
                        <a:pt x="418148" y="951"/>
                        <a:pt x="352425" y="951"/>
                      </a:cubicBezTo>
                      <a:close/>
                    </a:path>
                  </a:pathLst>
                </a:custGeom>
                <a:grpFill/>
                <a:ln w="9525" cap="flat">
                  <a:noFill/>
                  <a:prstDash val="solid"/>
                  <a:miter/>
                </a:ln>
              </p:spPr>
              <p:txBody>
                <a:bodyPr rtlCol="0" anchor="ctr"/>
                <a:lstStyle/>
                <a:p>
                  <a:endParaRPr lang="en-US"/>
                </a:p>
              </p:txBody>
            </p:sp>
            <p:sp>
              <p:nvSpPr>
                <p:cNvPr id="197" name="Forma libre 196">
                  <a:extLst>
                    <a:ext uri="{FF2B5EF4-FFF2-40B4-BE49-F238E27FC236}">
                      <a16:creationId xmlns:a16="http://schemas.microsoft.com/office/drawing/2014/main" id="{14192490-1493-D542-3947-353583125312}"/>
                    </a:ext>
                  </a:extLst>
                </p:cNvPr>
                <p:cNvSpPr/>
                <p:nvPr/>
              </p:nvSpPr>
              <p:spPr>
                <a:xfrm>
                  <a:off x="2921317" y="2238773"/>
                  <a:ext cx="599122" cy="663099"/>
                </a:xfrm>
                <a:custGeom>
                  <a:avLst/>
                  <a:gdLst>
                    <a:gd name="connsiteX0" fmla="*/ 311467 w 599122"/>
                    <a:gd name="connsiteY0" fmla="*/ 951 h 663099"/>
                    <a:gd name="connsiteX1" fmla="*/ 90488 w 599122"/>
                    <a:gd name="connsiteY1" fmla="*/ 95136 h 663099"/>
                    <a:gd name="connsiteX2" fmla="*/ 0 w 599122"/>
                    <a:gd name="connsiteY2" fmla="*/ 332977 h 663099"/>
                    <a:gd name="connsiteX3" fmla="*/ 86678 w 599122"/>
                    <a:gd name="connsiteY3" fmla="*/ 569866 h 663099"/>
                    <a:gd name="connsiteX4" fmla="*/ 323850 w 599122"/>
                    <a:gd name="connsiteY4" fmla="*/ 663099 h 663099"/>
                    <a:gd name="connsiteX5" fmla="*/ 470535 w 599122"/>
                    <a:gd name="connsiteY5" fmla="*/ 630753 h 663099"/>
                    <a:gd name="connsiteX6" fmla="*/ 588645 w 599122"/>
                    <a:gd name="connsiteY6" fmla="*/ 538471 h 663099"/>
                    <a:gd name="connsiteX7" fmla="*/ 591502 w 599122"/>
                    <a:gd name="connsiteY7" fmla="*/ 534665 h 663099"/>
                    <a:gd name="connsiteX8" fmla="*/ 512445 w 599122"/>
                    <a:gd name="connsiteY8" fmla="*/ 454751 h 663099"/>
                    <a:gd name="connsiteX9" fmla="*/ 508635 w 599122"/>
                    <a:gd name="connsiteY9" fmla="*/ 459508 h 663099"/>
                    <a:gd name="connsiteX10" fmla="*/ 336233 w 599122"/>
                    <a:gd name="connsiteY10" fmla="*/ 537520 h 663099"/>
                    <a:gd name="connsiteX11" fmla="*/ 142875 w 599122"/>
                    <a:gd name="connsiteY11" fmla="*/ 388156 h 663099"/>
                    <a:gd name="connsiteX12" fmla="*/ 598170 w 599122"/>
                    <a:gd name="connsiteY12" fmla="*/ 388156 h 663099"/>
                    <a:gd name="connsiteX13" fmla="*/ 598170 w 599122"/>
                    <a:gd name="connsiteY13" fmla="*/ 383399 h 663099"/>
                    <a:gd name="connsiteX14" fmla="*/ 599123 w 599122"/>
                    <a:gd name="connsiteY14" fmla="*/ 300630 h 663099"/>
                    <a:gd name="connsiteX15" fmla="*/ 521970 w 599122"/>
                    <a:gd name="connsiteY15" fmla="*/ 89428 h 663099"/>
                    <a:gd name="connsiteX16" fmla="*/ 311467 w 599122"/>
                    <a:gd name="connsiteY16" fmla="*/ 0 h 663099"/>
                    <a:gd name="connsiteX17" fmla="*/ 142875 w 599122"/>
                    <a:gd name="connsiteY17" fmla="*/ 281603 h 663099"/>
                    <a:gd name="connsiteX18" fmla="*/ 314325 w 599122"/>
                    <a:gd name="connsiteY18" fmla="*/ 132239 h 663099"/>
                    <a:gd name="connsiteX19" fmla="*/ 465773 w 599122"/>
                    <a:gd name="connsiteY19" fmla="*/ 281603 h 663099"/>
                    <a:gd name="connsiteX20" fmla="*/ 142875 w 599122"/>
                    <a:gd name="connsiteY20" fmla="*/ 281603 h 66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9122" h="663099">
                      <a:moveTo>
                        <a:pt x="311467" y="951"/>
                      </a:moveTo>
                      <a:cubicBezTo>
                        <a:pt x="226695" y="951"/>
                        <a:pt x="147638" y="35200"/>
                        <a:pt x="90488" y="95136"/>
                      </a:cubicBezTo>
                      <a:cubicBezTo>
                        <a:pt x="31433" y="156975"/>
                        <a:pt x="0" y="241646"/>
                        <a:pt x="0" y="332977"/>
                      </a:cubicBezTo>
                      <a:cubicBezTo>
                        <a:pt x="0" y="424308"/>
                        <a:pt x="29528" y="509930"/>
                        <a:pt x="86678" y="569866"/>
                      </a:cubicBezTo>
                      <a:cubicBezTo>
                        <a:pt x="145733" y="631704"/>
                        <a:pt x="227648" y="663099"/>
                        <a:pt x="323850" y="663099"/>
                      </a:cubicBezTo>
                      <a:cubicBezTo>
                        <a:pt x="420052" y="663099"/>
                        <a:pt x="425767" y="651683"/>
                        <a:pt x="470535" y="630753"/>
                      </a:cubicBezTo>
                      <a:cubicBezTo>
                        <a:pt x="517208" y="608872"/>
                        <a:pt x="557213" y="578428"/>
                        <a:pt x="588645" y="538471"/>
                      </a:cubicBezTo>
                      <a:lnTo>
                        <a:pt x="591502" y="534665"/>
                      </a:lnTo>
                      <a:lnTo>
                        <a:pt x="512445" y="454751"/>
                      </a:lnTo>
                      <a:lnTo>
                        <a:pt x="508635" y="459508"/>
                      </a:lnTo>
                      <a:cubicBezTo>
                        <a:pt x="465773" y="508979"/>
                        <a:pt x="402908" y="537520"/>
                        <a:pt x="336233" y="537520"/>
                      </a:cubicBezTo>
                      <a:cubicBezTo>
                        <a:pt x="221933" y="537520"/>
                        <a:pt x="158115" y="489000"/>
                        <a:pt x="142875" y="388156"/>
                      </a:cubicBezTo>
                      <a:lnTo>
                        <a:pt x="598170" y="388156"/>
                      </a:lnTo>
                      <a:lnTo>
                        <a:pt x="598170" y="383399"/>
                      </a:lnTo>
                      <a:cubicBezTo>
                        <a:pt x="599123" y="339636"/>
                        <a:pt x="599123" y="323463"/>
                        <a:pt x="599123" y="300630"/>
                      </a:cubicBezTo>
                      <a:cubicBezTo>
                        <a:pt x="599123" y="219765"/>
                        <a:pt x="572452" y="145558"/>
                        <a:pt x="521970" y="89428"/>
                      </a:cubicBezTo>
                      <a:cubicBezTo>
                        <a:pt x="471488" y="30444"/>
                        <a:pt x="398145" y="0"/>
                        <a:pt x="311467" y="0"/>
                      </a:cubicBezTo>
                      <a:close/>
                      <a:moveTo>
                        <a:pt x="142875" y="281603"/>
                      </a:moveTo>
                      <a:cubicBezTo>
                        <a:pt x="157163" y="180759"/>
                        <a:pt x="212408" y="132239"/>
                        <a:pt x="314325" y="132239"/>
                      </a:cubicBezTo>
                      <a:cubicBezTo>
                        <a:pt x="416242" y="132239"/>
                        <a:pt x="461963" y="192175"/>
                        <a:pt x="465773" y="281603"/>
                      </a:cubicBezTo>
                      <a:lnTo>
                        <a:pt x="142875" y="281603"/>
                      </a:lnTo>
                      <a:close/>
                    </a:path>
                  </a:pathLst>
                </a:custGeom>
                <a:grpFill/>
                <a:ln w="9525" cap="flat">
                  <a:noFill/>
                  <a:prstDash val="solid"/>
                  <a:miter/>
                </a:ln>
              </p:spPr>
              <p:txBody>
                <a:bodyPr rtlCol="0" anchor="ctr"/>
                <a:lstStyle/>
                <a:p>
                  <a:endParaRPr lang="en-US"/>
                </a:p>
              </p:txBody>
            </p:sp>
            <p:sp>
              <p:nvSpPr>
                <p:cNvPr id="198" name="Forma libre 197">
                  <a:extLst>
                    <a:ext uri="{FF2B5EF4-FFF2-40B4-BE49-F238E27FC236}">
                      <a16:creationId xmlns:a16="http://schemas.microsoft.com/office/drawing/2014/main" id="{D37B7A20-2185-FD18-36D2-B7B1EDADA852}"/>
                    </a:ext>
                  </a:extLst>
                </p:cNvPr>
                <p:cNvSpPr/>
                <p:nvPr/>
              </p:nvSpPr>
              <p:spPr>
                <a:xfrm>
                  <a:off x="1400175" y="2243530"/>
                  <a:ext cx="666750" cy="249256"/>
                </a:xfrm>
                <a:custGeom>
                  <a:avLst/>
                  <a:gdLst>
                    <a:gd name="connsiteX0" fmla="*/ 333375 w 666750"/>
                    <a:gd name="connsiteY0" fmla="*/ 137947 h 249256"/>
                    <a:gd name="connsiteX1" fmla="*/ 519113 w 666750"/>
                    <a:gd name="connsiteY1" fmla="*/ 249257 h 249256"/>
                    <a:gd name="connsiteX2" fmla="*/ 666750 w 666750"/>
                    <a:gd name="connsiteY2" fmla="*/ 249257 h 249256"/>
                    <a:gd name="connsiteX3" fmla="*/ 333375 w 666750"/>
                    <a:gd name="connsiteY3" fmla="*/ 0 h 249256"/>
                    <a:gd name="connsiteX4" fmla="*/ 0 w 666750"/>
                    <a:gd name="connsiteY4" fmla="*/ 249257 h 249256"/>
                    <a:gd name="connsiteX5" fmla="*/ 148590 w 666750"/>
                    <a:gd name="connsiteY5" fmla="*/ 249257 h 249256"/>
                    <a:gd name="connsiteX6" fmla="*/ 333375 w 666750"/>
                    <a:gd name="connsiteY6" fmla="*/ 137947 h 24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49256">
                      <a:moveTo>
                        <a:pt x="333375" y="137947"/>
                      </a:moveTo>
                      <a:cubicBezTo>
                        <a:pt x="413385" y="137947"/>
                        <a:pt x="482917" y="182661"/>
                        <a:pt x="519113" y="249257"/>
                      </a:cubicBezTo>
                      <a:lnTo>
                        <a:pt x="666750" y="249257"/>
                      </a:lnTo>
                      <a:cubicBezTo>
                        <a:pt x="623888" y="104650"/>
                        <a:pt x="490538" y="0"/>
                        <a:pt x="333375" y="0"/>
                      </a:cubicBezTo>
                      <a:cubicBezTo>
                        <a:pt x="176213" y="0"/>
                        <a:pt x="42863" y="105601"/>
                        <a:pt x="0" y="249257"/>
                      </a:cubicBezTo>
                      <a:lnTo>
                        <a:pt x="148590" y="249257"/>
                      </a:lnTo>
                      <a:cubicBezTo>
                        <a:pt x="182880" y="183613"/>
                        <a:pt x="253365" y="137947"/>
                        <a:pt x="333375" y="137947"/>
                      </a:cubicBezTo>
                      <a:close/>
                    </a:path>
                  </a:pathLst>
                </a:custGeom>
                <a:grpFill/>
                <a:ln w="9525" cap="flat">
                  <a:noFill/>
                  <a:prstDash val="solid"/>
                  <a:miter/>
                </a:ln>
              </p:spPr>
              <p:txBody>
                <a:bodyPr rtlCol="0" anchor="ctr"/>
                <a:lstStyle/>
                <a:p>
                  <a:endParaRPr lang="en-US"/>
                </a:p>
              </p:txBody>
            </p:sp>
            <p:sp>
              <p:nvSpPr>
                <p:cNvPr id="199" name="Forma libre 198">
                  <a:extLst>
                    <a:ext uri="{FF2B5EF4-FFF2-40B4-BE49-F238E27FC236}">
                      <a16:creationId xmlns:a16="http://schemas.microsoft.com/office/drawing/2014/main" id="{E5781A6C-E458-B9CB-D4C1-59C771856BA4}"/>
                    </a:ext>
                  </a:extLst>
                </p:cNvPr>
                <p:cNvSpPr/>
                <p:nvPr/>
              </p:nvSpPr>
              <p:spPr>
                <a:xfrm>
                  <a:off x="1384935" y="2500457"/>
                  <a:ext cx="695324" cy="439469"/>
                </a:xfrm>
                <a:custGeom>
                  <a:avLst/>
                  <a:gdLst>
                    <a:gd name="connsiteX0" fmla="*/ 556260 w 695324"/>
                    <a:gd name="connsiteY0" fmla="*/ 59876 h 439469"/>
                    <a:gd name="connsiteX1" fmla="*/ 558165 w 695324"/>
                    <a:gd name="connsiteY1" fmla="*/ 91271 h 439469"/>
                    <a:gd name="connsiteX2" fmla="*/ 347663 w 695324"/>
                    <a:gd name="connsiteY2" fmla="*/ 301522 h 439469"/>
                    <a:gd name="connsiteX3" fmla="*/ 137160 w 695324"/>
                    <a:gd name="connsiteY3" fmla="*/ 91271 h 439469"/>
                    <a:gd name="connsiteX4" fmla="*/ 139065 w 695324"/>
                    <a:gd name="connsiteY4" fmla="*/ 59876 h 439469"/>
                    <a:gd name="connsiteX5" fmla="*/ 952 w 695324"/>
                    <a:gd name="connsiteY5" fmla="*/ 59876 h 439469"/>
                    <a:gd name="connsiteX6" fmla="*/ 0 w 695324"/>
                    <a:gd name="connsiteY6" fmla="*/ 91271 h 439469"/>
                    <a:gd name="connsiteX7" fmla="*/ 347663 w 695324"/>
                    <a:gd name="connsiteY7" fmla="*/ 439469 h 439469"/>
                    <a:gd name="connsiteX8" fmla="*/ 695325 w 695324"/>
                    <a:gd name="connsiteY8" fmla="*/ 91271 h 439469"/>
                    <a:gd name="connsiteX9" fmla="*/ 694373 w 695324"/>
                    <a:gd name="connsiteY9" fmla="*/ 59876 h 439469"/>
                    <a:gd name="connsiteX10" fmla="*/ 556260 w 695324"/>
                    <a:gd name="connsiteY10" fmla="*/ 59876 h 4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324" h="439469">
                      <a:moveTo>
                        <a:pt x="556260" y="59876"/>
                      </a:moveTo>
                      <a:cubicBezTo>
                        <a:pt x="557213" y="70341"/>
                        <a:pt x="558165" y="80806"/>
                        <a:pt x="558165" y="91271"/>
                      </a:cubicBezTo>
                      <a:cubicBezTo>
                        <a:pt x="558165" y="207337"/>
                        <a:pt x="463867" y="301522"/>
                        <a:pt x="347663" y="301522"/>
                      </a:cubicBezTo>
                      <a:cubicBezTo>
                        <a:pt x="231457" y="301522"/>
                        <a:pt x="137160" y="207337"/>
                        <a:pt x="137160" y="91271"/>
                      </a:cubicBezTo>
                      <a:cubicBezTo>
                        <a:pt x="137160" y="-24796"/>
                        <a:pt x="138113" y="70341"/>
                        <a:pt x="139065" y="59876"/>
                      </a:cubicBezTo>
                      <a:lnTo>
                        <a:pt x="952" y="59876"/>
                      </a:lnTo>
                      <a:cubicBezTo>
                        <a:pt x="0" y="70341"/>
                        <a:pt x="0" y="80806"/>
                        <a:pt x="0" y="91271"/>
                      </a:cubicBezTo>
                      <a:cubicBezTo>
                        <a:pt x="0" y="283446"/>
                        <a:pt x="156210" y="439469"/>
                        <a:pt x="347663" y="439469"/>
                      </a:cubicBezTo>
                      <a:cubicBezTo>
                        <a:pt x="539115" y="439469"/>
                        <a:pt x="695325" y="282494"/>
                        <a:pt x="695325" y="91271"/>
                      </a:cubicBezTo>
                      <a:cubicBezTo>
                        <a:pt x="695325" y="-99953"/>
                        <a:pt x="695325" y="70341"/>
                        <a:pt x="694373" y="59876"/>
                      </a:cubicBezTo>
                      <a:lnTo>
                        <a:pt x="556260" y="59876"/>
                      </a:lnTo>
                      <a:close/>
                    </a:path>
                  </a:pathLst>
                </a:custGeom>
                <a:grpFill/>
                <a:ln w="9525" cap="flat">
                  <a:noFill/>
                  <a:prstDash val="solid"/>
                  <a:miter/>
                </a:ln>
              </p:spPr>
              <p:txBody>
                <a:bodyPr rtlCol="0" anchor="ctr"/>
                <a:lstStyle/>
                <a:p>
                  <a:endParaRPr lang="en-US"/>
                </a:p>
              </p:txBody>
            </p:sp>
            <p:sp>
              <p:nvSpPr>
                <p:cNvPr id="200" name="Forma libre 199">
                  <a:extLst>
                    <a:ext uri="{FF2B5EF4-FFF2-40B4-BE49-F238E27FC236}">
                      <a16:creationId xmlns:a16="http://schemas.microsoft.com/office/drawing/2014/main" id="{0E2ACD89-A223-263E-24E5-752183AFCC4C}"/>
                    </a:ext>
                  </a:extLst>
                </p:cNvPr>
                <p:cNvSpPr/>
                <p:nvPr/>
              </p:nvSpPr>
              <p:spPr>
                <a:xfrm>
                  <a:off x="7127557" y="2029473"/>
                  <a:ext cx="624840" cy="874301"/>
                </a:xfrm>
                <a:custGeom>
                  <a:avLst/>
                  <a:gdLst>
                    <a:gd name="connsiteX0" fmla="*/ 494348 w 624840"/>
                    <a:gd name="connsiteY0" fmla="*/ 951 h 874301"/>
                    <a:gd name="connsiteX1" fmla="*/ 490538 w 624840"/>
                    <a:gd name="connsiteY1" fmla="*/ 350101 h 874301"/>
                    <a:gd name="connsiteX2" fmla="*/ 275273 w 624840"/>
                    <a:gd name="connsiteY2" fmla="*/ 215959 h 874301"/>
                    <a:gd name="connsiteX3" fmla="*/ 0 w 624840"/>
                    <a:gd name="connsiteY3" fmla="*/ 544179 h 874301"/>
                    <a:gd name="connsiteX4" fmla="*/ 279082 w 624840"/>
                    <a:gd name="connsiteY4" fmla="*/ 874302 h 874301"/>
                    <a:gd name="connsiteX5" fmla="*/ 508635 w 624840"/>
                    <a:gd name="connsiteY5" fmla="*/ 736354 h 874301"/>
                    <a:gd name="connsiteX6" fmla="*/ 510540 w 624840"/>
                    <a:gd name="connsiteY6" fmla="*/ 856226 h 874301"/>
                    <a:gd name="connsiteX7" fmla="*/ 624840 w 624840"/>
                    <a:gd name="connsiteY7" fmla="*/ 856226 h 874301"/>
                    <a:gd name="connsiteX8" fmla="*/ 624840 w 624840"/>
                    <a:gd name="connsiteY8" fmla="*/ 0 h 874301"/>
                    <a:gd name="connsiteX9" fmla="*/ 493395 w 624840"/>
                    <a:gd name="connsiteY9" fmla="*/ 0 h 874301"/>
                    <a:gd name="connsiteX10" fmla="*/ 315278 w 624840"/>
                    <a:gd name="connsiteY10" fmla="*/ 753479 h 874301"/>
                    <a:gd name="connsiteX11" fmla="*/ 135255 w 624840"/>
                    <a:gd name="connsiteY11" fmla="*/ 544179 h 874301"/>
                    <a:gd name="connsiteX12" fmla="*/ 316230 w 624840"/>
                    <a:gd name="connsiteY12" fmla="*/ 334879 h 874301"/>
                    <a:gd name="connsiteX13" fmla="*/ 490538 w 624840"/>
                    <a:gd name="connsiteY13" fmla="*/ 544179 h 874301"/>
                    <a:gd name="connsiteX14" fmla="*/ 314325 w 624840"/>
                    <a:gd name="connsiteY14" fmla="*/ 753479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4840" h="874301">
                      <a:moveTo>
                        <a:pt x="494348" y="951"/>
                      </a:moveTo>
                      <a:lnTo>
                        <a:pt x="490538" y="350101"/>
                      </a:lnTo>
                      <a:cubicBezTo>
                        <a:pt x="453390" y="254014"/>
                        <a:pt x="378143" y="215959"/>
                        <a:pt x="275273" y="215959"/>
                      </a:cubicBezTo>
                      <a:cubicBezTo>
                        <a:pt x="113348" y="215959"/>
                        <a:pt x="0" y="353907"/>
                        <a:pt x="0" y="544179"/>
                      </a:cubicBezTo>
                      <a:cubicBezTo>
                        <a:pt x="0" y="734451"/>
                        <a:pt x="117157" y="874302"/>
                        <a:pt x="279082" y="874302"/>
                      </a:cubicBezTo>
                      <a:cubicBezTo>
                        <a:pt x="441007" y="874302"/>
                        <a:pt x="472440" y="827685"/>
                        <a:pt x="508635" y="736354"/>
                      </a:cubicBezTo>
                      <a:lnTo>
                        <a:pt x="510540" y="856226"/>
                      </a:lnTo>
                      <a:lnTo>
                        <a:pt x="624840" y="856226"/>
                      </a:lnTo>
                      <a:lnTo>
                        <a:pt x="624840" y="0"/>
                      </a:lnTo>
                      <a:lnTo>
                        <a:pt x="493395" y="0"/>
                      </a:lnTo>
                      <a:close/>
                      <a:moveTo>
                        <a:pt x="315278" y="753479"/>
                      </a:moveTo>
                      <a:cubicBezTo>
                        <a:pt x="209550" y="753479"/>
                        <a:pt x="135255" y="669759"/>
                        <a:pt x="135255" y="544179"/>
                      </a:cubicBezTo>
                      <a:cubicBezTo>
                        <a:pt x="135255" y="418599"/>
                        <a:pt x="214313" y="334879"/>
                        <a:pt x="316230" y="334879"/>
                      </a:cubicBezTo>
                      <a:cubicBezTo>
                        <a:pt x="418148" y="334879"/>
                        <a:pt x="490538" y="430967"/>
                        <a:pt x="490538" y="544179"/>
                      </a:cubicBezTo>
                      <a:cubicBezTo>
                        <a:pt x="490538" y="657391"/>
                        <a:pt x="423863" y="753479"/>
                        <a:pt x="314325" y="753479"/>
                      </a:cubicBezTo>
                      <a:close/>
                    </a:path>
                  </a:pathLst>
                </a:custGeom>
                <a:grpFill/>
                <a:ln w="9525" cap="flat">
                  <a:noFill/>
                  <a:prstDash val="solid"/>
                  <a:miter/>
                </a:ln>
              </p:spPr>
              <p:txBody>
                <a:bodyPr rtlCol="0" anchor="ctr"/>
                <a:lstStyle/>
                <a:p>
                  <a:endParaRPr lang="en-US"/>
                </a:p>
              </p:txBody>
            </p:sp>
            <p:sp>
              <p:nvSpPr>
                <p:cNvPr id="201" name="Forma libre 200">
                  <a:extLst>
                    <a:ext uri="{FF2B5EF4-FFF2-40B4-BE49-F238E27FC236}">
                      <a16:creationId xmlns:a16="http://schemas.microsoft.com/office/drawing/2014/main" id="{5BEEE4EA-31B9-7353-D465-3AA2045FFAD7}"/>
                    </a:ext>
                  </a:extLst>
                </p:cNvPr>
                <p:cNvSpPr/>
                <p:nvPr/>
              </p:nvSpPr>
              <p:spPr>
                <a:xfrm>
                  <a:off x="2202179" y="2241627"/>
                  <a:ext cx="625792" cy="874301"/>
                </a:xfrm>
                <a:custGeom>
                  <a:avLst/>
                  <a:gdLst>
                    <a:gd name="connsiteX0" fmla="*/ 345758 w 625792"/>
                    <a:gd name="connsiteY0" fmla="*/ 0 h 874301"/>
                    <a:gd name="connsiteX1" fmla="*/ 116205 w 625792"/>
                    <a:gd name="connsiteY1" fmla="*/ 137947 h 874301"/>
                    <a:gd name="connsiteX2" fmla="*/ 114300 w 625792"/>
                    <a:gd name="connsiteY2" fmla="*/ 18076 h 874301"/>
                    <a:gd name="connsiteX3" fmla="*/ 0 w 625792"/>
                    <a:gd name="connsiteY3" fmla="*/ 18076 h 874301"/>
                    <a:gd name="connsiteX4" fmla="*/ 0 w 625792"/>
                    <a:gd name="connsiteY4" fmla="*/ 874302 h 874301"/>
                    <a:gd name="connsiteX5" fmla="*/ 131445 w 625792"/>
                    <a:gd name="connsiteY5" fmla="*/ 874302 h 874301"/>
                    <a:gd name="connsiteX6" fmla="*/ 135255 w 625792"/>
                    <a:gd name="connsiteY6" fmla="*/ 525152 h 874301"/>
                    <a:gd name="connsiteX7" fmla="*/ 350520 w 625792"/>
                    <a:gd name="connsiteY7" fmla="*/ 659294 h 874301"/>
                    <a:gd name="connsiteX8" fmla="*/ 625793 w 625792"/>
                    <a:gd name="connsiteY8" fmla="*/ 331074 h 874301"/>
                    <a:gd name="connsiteX9" fmla="*/ 346710 w 625792"/>
                    <a:gd name="connsiteY9" fmla="*/ 951 h 874301"/>
                    <a:gd name="connsiteX10" fmla="*/ 309563 w 625792"/>
                    <a:gd name="connsiteY10" fmla="*/ 539422 h 874301"/>
                    <a:gd name="connsiteX11" fmla="*/ 135255 w 625792"/>
                    <a:gd name="connsiteY11" fmla="*/ 330123 h 874301"/>
                    <a:gd name="connsiteX12" fmla="*/ 311467 w 625792"/>
                    <a:gd name="connsiteY12" fmla="*/ 120823 h 874301"/>
                    <a:gd name="connsiteX13" fmla="*/ 491490 w 625792"/>
                    <a:gd name="connsiteY13" fmla="*/ 330123 h 874301"/>
                    <a:gd name="connsiteX14" fmla="*/ 310515 w 625792"/>
                    <a:gd name="connsiteY14" fmla="*/ 539422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792" h="874301">
                      <a:moveTo>
                        <a:pt x="345758" y="0"/>
                      </a:moveTo>
                      <a:cubicBezTo>
                        <a:pt x="240030" y="0"/>
                        <a:pt x="152400" y="46617"/>
                        <a:pt x="116205" y="137947"/>
                      </a:cubicBezTo>
                      <a:lnTo>
                        <a:pt x="114300" y="18076"/>
                      </a:lnTo>
                      <a:lnTo>
                        <a:pt x="0" y="18076"/>
                      </a:lnTo>
                      <a:lnTo>
                        <a:pt x="0" y="874302"/>
                      </a:lnTo>
                      <a:lnTo>
                        <a:pt x="131445" y="874302"/>
                      </a:lnTo>
                      <a:lnTo>
                        <a:pt x="135255" y="525152"/>
                      </a:lnTo>
                      <a:cubicBezTo>
                        <a:pt x="172403" y="621239"/>
                        <a:pt x="247650" y="659294"/>
                        <a:pt x="350520" y="659294"/>
                      </a:cubicBezTo>
                      <a:cubicBezTo>
                        <a:pt x="512445" y="659294"/>
                        <a:pt x="625793" y="521346"/>
                        <a:pt x="625793" y="331074"/>
                      </a:cubicBezTo>
                      <a:cubicBezTo>
                        <a:pt x="625793" y="140802"/>
                        <a:pt x="508635" y="951"/>
                        <a:pt x="346710" y="951"/>
                      </a:cubicBezTo>
                      <a:close/>
                      <a:moveTo>
                        <a:pt x="309563" y="539422"/>
                      </a:moveTo>
                      <a:cubicBezTo>
                        <a:pt x="196215" y="539422"/>
                        <a:pt x="135255" y="443335"/>
                        <a:pt x="135255" y="330123"/>
                      </a:cubicBezTo>
                      <a:cubicBezTo>
                        <a:pt x="135255" y="216911"/>
                        <a:pt x="201930" y="120823"/>
                        <a:pt x="311467" y="120823"/>
                      </a:cubicBezTo>
                      <a:cubicBezTo>
                        <a:pt x="421005" y="120823"/>
                        <a:pt x="491490" y="204543"/>
                        <a:pt x="491490" y="330123"/>
                      </a:cubicBezTo>
                      <a:cubicBezTo>
                        <a:pt x="491490" y="455702"/>
                        <a:pt x="412433" y="539422"/>
                        <a:pt x="310515" y="539422"/>
                      </a:cubicBezTo>
                      <a:close/>
                    </a:path>
                  </a:pathLst>
                </a:custGeom>
                <a:grpFill/>
                <a:ln w="9525" cap="flat">
                  <a:noFill/>
                  <a:prstDash val="solid"/>
                  <a:miter/>
                </a:ln>
              </p:spPr>
              <p:txBody>
                <a:bodyPr rtlCol="0" anchor="ctr"/>
                <a:lstStyle/>
                <a:p>
                  <a:endParaRPr lang="en-US"/>
                </a:p>
              </p:txBody>
            </p:sp>
            <p:sp>
              <p:nvSpPr>
                <p:cNvPr id="202" name="Forma libre 201">
                  <a:extLst>
                    <a:ext uri="{FF2B5EF4-FFF2-40B4-BE49-F238E27FC236}">
                      <a16:creationId xmlns:a16="http://schemas.microsoft.com/office/drawing/2014/main" id="{E1FF83E5-4A1F-9FBC-FAC6-1D98B32731DD}"/>
                    </a:ext>
                  </a:extLst>
                </p:cNvPr>
                <p:cNvSpPr/>
                <p:nvPr/>
              </p:nvSpPr>
              <p:spPr>
                <a:xfrm>
                  <a:off x="5015865" y="2241627"/>
                  <a:ext cx="625792" cy="874301"/>
                </a:xfrm>
                <a:custGeom>
                  <a:avLst/>
                  <a:gdLst>
                    <a:gd name="connsiteX0" fmla="*/ 345757 w 625792"/>
                    <a:gd name="connsiteY0" fmla="*/ 0 h 874301"/>
                    <a:gd name="connsiteX1" fmla="*/ 116205 w 625792"/>
                    <a:gd name="connsiteY1" fmla="*/ 137947 h 874301"/>
                    <a:gd name="connsiteX2" fmla="*/ 114300 w 625792"/>
                    <a:gd name="connsiteY2" fmla="*/ 18076 h 874301"/>
                    <a:gd name="connsiteX3" fmla="*/ 0 w 625792"/>
                    <a:gd name="connsiteY3" fmla="*/ 18076 h 874301"/>
                    <a:gd name="connsiteX4" fmla="*/ 0 w 625792"/>
                    <a:gd name="connsiteY4" fmla="*/ 874302 h 874301"/>
                    <a:gd name="connsiteX5" fmla="*/ 131445 w 625792"/>
                    <a:gd name="connsiteY5" fmla="*/ 874302 h 874301"/>
                    <a:gd name="connsiteX6" fmla="*/ 135255 w 625792"/>
                    <a:gd name="connsiteY6" fmla="*/ 525152 h 874301"/>
                    <a:gd name="connsiteX7" fmla="*/ 350520 w 625792"/>
                    <a:gd name="connsiteY7" fmla="*/ 659294 h 874301"/>
                    <a:gd name="connsiteX8" fmla="*/ 625792 w 625792"/>
                    <a:gd name="connsiteY8" fmla="*/ 331074 h 874301"/>
                    <a:gd name="connsiteX9" fmla="*/ 346710 w 625792"/>
                    <a:gd name="connsiteY9" fmla="*/ 951 h 874301"/>
                    <a:gd name="connsiteX10" fmla="*/ 309563 w 625792"/>
                    <a:gd name="connsiteY10" fmla="*/ 539422 h 874301"/>
                    <a:gd name="connsiteX11" fmla="*/ 135255 w 625792"/>
                    <a:gd name="connsiteY11" fmla="*/ 330123 h 874301"/>
                    <a:gd name="connsiteX12" fmla="*/ 311467 w 625792"/>
                    <a:gd name="connsiteY12" fmla="*/ 120823 h 874301"/>
                    <a:gd name="connsiteX13" fmla="*/ 491490 w 625792"/>
                    <a:gd name="connsiteY13" fmla="*/ 330123 h 874301"/>
                    <a:gd name="connsiteX14" fmla="*/ 310515 w 625792"/>
                    <a:gd name="connsiteY14" fmla="*/ 539422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792" h="874301">
                      <a:moveTo>
                        <a:pt x="345757" y="0"/>
                      </a:moveTo>
                      <a:cubicBezTo>
                        <a:pt x="240030" y="0"/>
                        <a:pt x="152400" y="46617"/>
                        <a:pt x="116205" y="137947"/>
                      </a:cubicBezTo>
                      <a:lnTo>
                        <a:pt x="114300" y="18076"/>
                      </a:lnTo>
                      <a:lnTo>
                        <a:pt x="0" y="18076"/>
                      </a:lnTo>
                      <a:lnTo>
                        <a:pt x="0" y="874302"/>
                      </a:lnTo>
                      <a:lnTo>
                        <a:pt x="131445" y="874302"/>
                      </a:lnTo>
                      <a:lnTo>
                        <a:pt x="135255" y="525152"/>
                      </a:lnTo>
                      <a:cubicBezTo>
                        <a:pt x="172403" y="621239"/>
                        <a:pt x="247650" y="659294"/>
                        <a:pt x="350520" y="659294"/>
                      </a:cubicBezTo>
                      <a:cubicBezTo>
                        <a:pt x="512445" y="659294"/>
                        <a:pt x="625792" y="521346"/>
                        <a:pt x="625792" y="331074"/>
                      </a:cubicBezTo>
                      <a:cubicBezTo>
                        <a:pt x="625792" y="140802"/>
                        <a:pt x="508635" y="951"/>
                        <a:pt x="346710" y="951"/>
                      </a:cubicBezTo>
                      <a:close/>
                      <a:moveTo>
                        <a:pt x="309563" y="539422"/>
                      </a:moveTo>
                      <a:cubicBezTo>
                        <a:pt x="196215" y="539422"/>
                        <a:pt x="135255" y="443335"/>
                        <a:pt x="135255" y="330123"/>
                      </a:cubicBezTo>
                      <a:cubicBezTo>
                        <a:pt x="135255" y="216911"/>
                        <a:pt x="201930" y="120823"/>
                        <a:pt x="311467" y="120823"/>
                      </a:cubicBezTo>
                      <a:cubicBezTo>
                        <a:pt x="421005" y="120823"/>
                        <a:pt x="491490" y="204543"/>
                        <a:pt x="491490" y="330123"/>
                      </a:cubicBezTo>
                      <a:cubicBezTo>
                        <a:pt x="491490" y="455702"/>
                        <a:pt x="412432" y="539422"/>
                        <a:pt x="310515" y="539422"/>
                      </a:cubicBezTo>
                      <a:close/>
                    </a:path>
                  </a:pathLst>
                </a:custGeom>
                <a:grpFill/>
                <a:ln w="9525" cap="flat">
                  <a:noFill/>
                  <a:prstDash val="solid"/>
                  <a:miter/>
                </a:ln>
              </p:spPr>
              <p:txBody>
                <a:bodyPr rtlCol="0" anchor="ctr"/>
                <a:lstStyle/>
                <a:p>
                  <a:endParaRPr lang="en-US"/>
                </a:p>
              </p:txBody>
            </p:sp>
            <p:sp>
              <p:nvSpPr>
                <p:cNvPr id="203" name="Forma libre 202">
                  <a:extLst>
                    <a:ext uri="{FF2B5EF4-FFF2-40B4-BE49-F238E27FC236}">
                      <a16:creationId xmlns:a16="http://schemas.microsoft.com/office/drawing/2014/main" id="{A9359609-0E5A-F715-B8FD-0F0EBC265818}"/>
                    </a:ext>
                  </a:extLst>
                </p:cNvPr>
                <p:cNvSpPr/>
                <p:nvPr/>
              </p:nvSpPr>
              <p:spPr>
                <a:xfrm>
                  <a:off x="4304347" y="2263508"/>
                  <a:ext cx="609600" cy="623142"/>
                </a:xfrm>
                <a:custGeom>
                  <a:avLst/>
                  <a:gdLst>
                    <a:gd name="connsiteX0" fmla="*/ 597218 w 609600"/>
                    <a:gd name="connsiteY0" fmla="*/ 0 h 623142"/>
                    <a:gd name="connsiteX1" fmla="*/ 454343 w 609600"/>
                    <a:gd name="connsiteY1" fmla="*/ 0 h 623142"/>
                    <a:gd name="connsiteX2" fmla="*/ 311468 w 609600"/>
                    <a:gd name="connsiteY2" fmla="*/ 217862 h 623142"/>
                    <a:gd name="connsiteX3" fmla="*/ 304800 w 609600"/>
                    <a:gd name="connsiteY3" fmla="*/ 217862 h 623142"/>
                    <a:gd name="connsiteX4" fmla="*/ 150495 w 609600"/>
                    <a:gd name="connsiteY4" fmla="*/ 0 h 623142"/>
                    <a:gd name="connsiteX5" fmla="*/ 0 w 609600"/>
                    <a:gd name="connsiteY5" fmla="*/ 0 h 623142"/>
                    <a:gd name="connsiteX6" fmla="*/ 220028 w 609600"/>
                    <a:gd name="connsiteY6" fmla="*/ 307290 h 623142"/>
                    <a:gd name="connsiteX7" fmla="*/ 0 w 609600"/>
                    <a:gd name="connsiteY7" fmla="*/ 623142 h 623142"/>
                    <a:gd name="connsiteX8" fmla="*/ 142875 w 609600"/>
                    <a:gd name="connsiteY8" fmla="*/ 623142 h 623142"/>
                    <a:gd name="connsiteX9" fmla="*/ 291465 w 609600"/>
                    <a:gd name="connsiteY9" fmla="*/ 395767 h 623142"/>
                    <a:gd name="connsiteX10" fmla="*/ 299085 w 609600"/>
                    <a:gd name="connsiteY10" fmla="*/ 395767 h 623142"/>
                    <a:gd name="connsiteX11" fmla="*/ 458153 w 609600"/>
                    <a:gd name="connsiteY11" fmla="*/ 623142 h 623142"/>
                    <a:gd name="connsiteX12" fmla="*/ 609600 w 609600"/>
                    <a:gd name="connsiteY12" fmla="*/ 623142 h 623142"/>
                    <a:gd name="connsiteX13" fmla="*/ 385763 w 609600"/>
                    <a:gd name="connsiteY13" fmla="*/ 307290 h 623142"/>
                    <a:gd name="connsiteX14" fmla="*/ 597218 w 609600"/>
                    <a:gd name="connsiteY14" fmla="*/ 0 h 6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00" h="623142">
                      <a:moveTo>
                        <a:pt x="597218" y="0"/>
                      </a:moveTo>
                      <a:lnTo>
                        <a:pt x="454343" y="0"/>
                      </a:lnTo>
                      <a:lnTo>
                        <a:pt x="311468" y="217862"/>
                      </a:lnTo>
                      <a:lnTo>
                        <a:pt x="304800" y="217862"/>
                      </a:lnTo>
                      <a:lnTo>
                        <a:pt x="150495" y="0"/>
                      </a:lnTo>
                      <a:lnTo>
                        <a:pt x="0" y="0"/>
                      </a:lnTo>
                      <a:lnTo>
                        <a:pt x="220028" y="307290"/>
                      </a:lnTo>
                      <a:lnTo>
                        <a:pt x="0" y="623142"/>
                      </a:lnTo>
                      <a:lnTo>
                        <a:pt x="142875" y="623142"/>
                      </a:lnTo>
                      <a:lnTo>
                        <a:pt x="291465" y="395767"/>
                      </a:lnTo>
                      <a:lnTo>
                        <a:pt x="299085" y="395767"/>
                      </a:lnTo>
                      <a:lnTo>
                        <a:pt x="458153" y="623142"/>
                      </a:lnTo>
                      <a:lnTo>
                        <a:pt x="609600" y="623142"/>
                      </a:lnTo>
                      <a:lnTo>
                        <a:pt x="385763" y="307290"/>
                      </a:lnTo>
                      <a:lnTo>
                        <a:pt x="597218" y="0"/>
                      </a:lnTo>
                      <a:close/>
                    </a:path>
                  </a:pathLst>
                </a:custGeom>
                <a:grpFill/>
                <a:ln w="9525" cap="flat">
                  <a:noFill/>
                  <a:prstDash val="solid"/>
                  <a:miter/>
                </a:ln>
              </p:spPr>
              <p:txBody>
                <a:bodyPr rtlCol="0" anchor="ctr"/>
                <a:lstStyle/>
                <a:p>
                  <a:endParaRPr lang="en-US"/>
                </a:p>
              </p:txBody>
            </p:sp>
            <p:sp>
              <p:nvSpPr>
                <p:cNvPr id="204" name="Forma libre 203">
                  <a:extLst>
                    <a:ext uri="{FF2B5EF4-FFF2-40B4-BE49-F238E27FC236}">
                      <a16:creationId xmlns:a16="http://schemas.microsoft.com/office/drawing/2014/main" id="{28A5B9E7-1699-B5FF-E868-3F7A538617D0}"/>
                    </a:ext>
                  </a:extLst>
                </p:cNvPr>
                <p:cNvSpPr/>
                <p:nvPr/>
              </p:nvSpPr>
              <p:spPr>
                <a:xfrm>
                  <a:off x="5723572" y="2245432"/>
                  <a:ext cx="607694" cy="656439"/>
                </a:xfrm>
                <a:custGeom>
                  <a:avLst/>
                  <a:gdLst>
                    <a:gd name="connsiteX0" fmla="*/ 541972 w 607694"/>
                    <a:gd name="connsiteY0" fmla="*/ 514687 h 656439"/>
                    <a:gd name="connsiteX1" fmla="*/ 541972 w 607694"/>
                    <a:gd name="connsiteY1" fmla="*/ 234986 h 656439"/>
                    <a:gd name="connsiteX2" fmla="*/ 298132 w 607694"/>
                    <a:gd name="connsiteY2" fmla="*/ 0 h 656439"/>
                    <a:gd name="connsiteX3" fmla="*/ 18097 w 607694"/>
                    <a:gd name="connsiteY3" fmla="*/ 195981 h 656439"/>
                    <a:gd name="connsiteX4" fmla="*/ 122872 w 607694"/>
                    <a:gd name="connsiteY4" fmla="*/ 240695 h 656439"/>
                    <a:gd name="connsiteX5" fmla="*/ 298132 w 607694"/>
                    <a:gd name="connsiteY5" fmla="*/ 110358 h 656439"/>
                    <a:gd name="connsiteX6" fmla="*/ 415290 w 607694"/>
                    <a:gd name="connsiteY6" fmla="*/ 250208 h 656439"/>
                    <a:gd name="connsiteX7" fmla="*/ 415290 w 607694"/>
                    <a:gd name="connsiteY7" fmla="*/ 288263 h 656439"/>
                    <a:gd name="connsiteX8" fmla="*/ 247650 w 607694"/>
                    <a:gd name="connsiteY8" fmla="*/ 288263 h 656439"/>
                    <a:gd name="connsiteX9" fmla="*/ 0 w 607694"/>
                    <a:gd name="connsiteY9" fmla="*/ 483292 h 656439"/>
                    <a:gd name="connsiteX10" fmla="*/ 199072 w 607694"/>
                    <a:gd name="connsiteY10" fmla="*/ 656440 h 656439"/>
                    <a:gd name="connsiteX11" fmla="*/ 438150 w 607694"/>
                    <a:gd name="connsiteY11" fmla="*/ 510881 h 656439"/>
                    <a:gd name="connsiteX12" fmla="*/ 443865 w 607694"/>
                    <a:gd name="connsiteY12" fmla="*/ 510881 h 656439"/>
                    <a:gd name="connsiteX13" fmla="*/ 443865 w 607694"/>
                    <a:gd name="connsiteY13" fmla="*/ 550839 h 656439"/>
                    <a:gd name="connsiteX14" fmla="*/ 526732 w 607694"/>
                    <a:gd name="connsiteY14" fmla="*/ 642169 h 656439"/>
                    <a:gd name="connsiteX15" fmla="*/ 607695 w 607694"/>
                    <a:gd name="connsiteY15" fmla="*/ 642169 h 656439"/>
                    <a:gd name="connsiteX16" fmla="*/ 607695 w 607694"/>
                    <a:gd name="connsiteY16" fmla="*/ 538471 h 656439"/>
                    <a:gd name="connsiteX17" fmla="*/ 560070 w 607694"/>
                    <a:gd name="connsiteY17" fmla="*/ 538471 h 656439"/>
                    <a:gd name="connsiteX18" fmla="*/ 543877 w 607694"/>
                    <a:gd name="connsiteY18" fmla="*/ 516590 h 656439"/>
                    <a:gd name="connsiteX19" fmla="*/ 228600 w 607694"/>
                    <a:gd name="connsiteY19" fmla="*/ 542276 h 656439"/>
                    <a:gd name="connsiteX20" fmla="*/ 135255 w 607694"/>
                    <a:gd name="connsiteY20" fmla="*/ 471876 h 656439"/>
                    <a:gd name="connsiteX21" fmla="*/ 315277 w 607694"/>
                    <a:gd name="connsiteY21" fmla="*/ 379594 h 656439"/>
                    <a:gd name="connsiteX22" fmla="*/ 410527 w 607694"/>
                    <a:gd name="connsiteY22" fmla="*/ 379594 h 656439"/>
                    <a:gd name="connsiteX23" fmla="*/ 229552 w 607694"/>
                    <a:gd name="connsiteY23" fmla="*/ 541325 h 6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7694" h="656439">
                      <a:moveTo>
                        <a:pt x="541972" y="514687"/>
                      </a:moveTo>
                      <a:lnTo>
                        <a:pt x="541972" y="234986"/>
                      </a:lnTo>
                      <a:cubicBezTo>
                        <a:pt x="541972" y="85623"/>
                        <a:pt x="448627" y="0"/>
                        <a:pt x="298132" y="0"/>
                      </a:cubicBezTo>
                      <a:cubicBezTo>
                        <a:pt x="147638" y="0"/>
                        <a:pt x="59055" y="72304"/>
                        <a:pt x="18097" y="195981"/>
                      </a:cubicBezTo>
                      <a:lnTo>
                        <a:pt x="122872" y="240695"/>
                      </a:lnTo>
                      <a:cubicBezTo>
                        <a:pt x="160020" y="149364"/>
                        <a:pt x="217170" y="110358"/>
                        <a:pt x="298132" y="110358"/>
                      </a:cubicBezTo>
                      <a:cubicBezTo>
                        <a:pt x="379095" y="110358"/>
                        <a:pt x="415290" y="158878"/>
                        <a:pt x="415290" y="250208"/>
                      </a:cubicBezTo>
                      <a:lnTo>
                        <a:pt x="415290" y="288263"/>
                      </a:lnTo>
                      <a:lnTo>
                        <a:pt x="247650" y="288263"/>
                      </a:lnTo>
                      <a:cubicBezTo>
                        <a:pt x="112395" y="288263"/>
                        <a:pt x="0" y="355809"/>
                        <a:pt x="0" y="483292"/>
                      </a:cubicBezTo>
                      <a:cubicBezTo>
                        <a:pt x="0" y="610774"/>
                        <a:pt x="89535" y="656440"/>
                        <a:pt x="199072" y="656440"/>
                      </a:cubicBezTo>
                      <a:cubicBezTo>
                        <a:pt x="308610" y="656440"/>
                        <a:pt x="400050" y="593650"/>
                        <a:pt x="438150" y="510881"/>
                      </a:cubicBezTo>
                      <a:lnTo>
                        <a:pt x="443865" y="510881"/>
                      </a:lnTo>
                      <a:lnTo>
                        <a:pt x="443865" y="550839"/>
                      </a:lnTo>
                      <a:cubicBezTo>
                        <a:pt x="442913" y="609823"/>
                        <a:pt x="470535" y="642169"/>
                        <a:pt x="526732" y="642169"/>
                      </a:cubicBezTo>
                      <a:lnTo>
                        <a:pt x="607695" y="642169"/>
                      </a:lnTo>
                      <a:lnTo>
                        <a:pt x="607695" y="538471"/>
                      </a:lnTo>
                      <a:lnTo>
                        <a:pt x="560070" y="538471"/>
                      </a:lnTo>
                      <a:cubicBezTo>
                        <a:pt x="549592" y="538471"/>
                        <a:pt x="543877" y="529909"/>
                        <a:pt x="543877" y="516590"/>
                      </a:cubicBezTo>
                      <a:close/>
                      <a:moveTo>
                        <a:pt x="228600" y="542276"/>
                      </a:moveTo>
                      <a:cubicBezTo>
                        <a:pt x="180022" y="542276"/>
                        <a:pt x="135255" y="521346"/>
                        <a:pt x="135255" y="471876"/>
                      </a:cubicBezTo>
                      <a:cubicBezTo>
                        <a:pt x="135255" y="422405"/>
                        <a:pt x="214313" y="379594"/>
                        <a:pt x="315277" y="379594"/>
                      </a:cubicBezTo>
                      <a:lnTo>
                        <a:pt x="410527" y="379594"/>
                      </a:lnTo>
                      <a:cubicBezTo>
                        <a:pt x="401002" y="461411"/>
                        <a:pt x="318135" y="541325"/>
                        <a:pt x="229552" y="541325"/>
                      </a:cubicBezTo>
                      <a:close/>
                    </a:path>
                  </a:pathLst>
                </a:custGeom>
                <a:grpFill/>
                <a:ln w="9525" cap="flat">
                  <a:noFill/>
                  <a:prstDash val="solid"/>
                  <a:miter/>
                </a:ln>
              </p:spPr>
              <p:txBody>
                <a:bodyPr rtlCol="0" anchor="ctr"/>
                <a:lstStyle/>
                <a:p>
                  <a:endParaRPr lang="en-US"/>
                </a:p>
              </p:txBody>
            </p:sp>
          </p:grpSp>
        </p:grpSp>
        <p:grpSp>
          <p:nvGrpSpPr>
            <p:cNvPr id="168" name="Grupo 167">
              <a:extLst>
                <a:ext uri="{FF2B5EF4-FFF2-40B4-BE49-F238E27FC236}">
                  <a16:creationId xmlns:a16="http://schemas.microsoft.com/office/drawing/2014/main" id="{1F26C266-D026-7CB9-03D2-2F9EE755D88E}"/>
                </a:ext>
              </a:extLst>
            </p:cNvPr>
            <p:cNvGrpSpPr/>
            <p:nvPr/>
          </p:nvGrpSpPr>
          <p:grpSpPr>
            <a:xfrm>
              <a:off x="5807488" y="3001147"/>
              <a:ext cx="646942" cy="382103"/>
              <a:chOff x="5321191" y="2858047"/>
              <a:chExt cx="646942" cy="382103"/>
            </a:xfrm>
          </p:grpSpPr>
          <p:sp>
            <p:nvSpPr>
              <p:cNvPr id="185" name="Rectángulo redondeado 184">
                <a:extLst>
                  <a:ext uri="{FF2B5EF4-FFF2-40B4-BE49-F238E27FC236}">
                    <a16:creationId xmlns:a16="http://schemas.microsoft.com/office/drawing/2014/main" id="{DDF4684B-62F8-B2A3-2865-677843AE4F74}"/>
                  </a:ext>
                </a:extLst>
              </p:cNvPr>
              <p:cNvSpPr/>
              <p:nvPr/>
            </p:nvSpPr>
            <p:spPr>
              <a:xfrm>
                <a:off x="5321191" y="2858047"/>
                <a:ext cx="646942" cy="236304"/>
              </a:xfrm>
              <a:prstGeom prst="roundRect">
                <a:avLst/>
              </a:prstGeom>
              <a:solidFill>
                <a:schemeClr val="tx2">
                  <a:lumMod val="20000"/>
                  <a:lumOff val="80000"/>
                </a:schemeClr>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86" name="Rectángulo redondeado 185">
                <a:extLst>
                  <a:ext uri="{FF2B5EF4-FFF2-40B4-BE49-F238E27FC236}">
                    <a16:creationId xmlns:a16="http://schemas.microsoft.com/office/drawing/2014/main" id="{D78224D3-6ADD-338B-AF4F-D66FDDDA1B4C}"/>
                  </a:ext>
                </a:extLst>
              </p:cNvPr>
              <p:cNvSpPr/>
              <p:nvPr/>
            </p:nvSpPr>
            <p:spPr>
              <a:xfrm>
                <a:off x="5321191" y="3003846"/>
                <a:ext cx="646942" cy="236304"/>
              </a:xfrm>
              <a:prstGeom prst="roundRect">
                <a:avLst/>
              </a:prstGeom>
              <a:solidFill>
                <a:schemeClr val="tx2"/>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pic>
            <p:nvPicPr>
              <p:cNvPr id="187" name="Gráfico 186">
                <a:extLst>
                  <a:ext uri="{FF2B5EF4-FFF2-40B4-BE49-F238E27FC236}">
                    <a16:creationId xmlns:a16="http://schemas.microsoft.com/office/drawing/2014/main" id="{E2DCA2CB-B584-06CD-1CE0-27D1064286E7}"/>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327411" y="3016810"/>
                <a:ext cx="634500" cy="219297"/>
              </a:xfrm>
              <a:prstGeom prst="rect">
                <a:avLst/>
              </a:prstGeom>
            </p:spPr>
          </p:pic>
          <p:grpSp>
            <p:nvGrpSpPr>
              <p:cNvPr id="188" name="Grupo 187">
                <a:extLst>
                  <a:ext uri="{FF2B5EF4-FFF2-40B4-BE49-F238E27FC236}">
                    <a16:creationId xmlns:a16="http://schemas.microsoft.com/office/drawing/2014/main" id="{0D40FA9C-CBDF-75DA-F86A-8BD20D5878D4}"/>
                  </a:ext>
                </a:extLst>
              </p:cNvPr>
              <p:cNvGrpSpPr/>
              <p:nvPr/>
            </p:nvGrpSpPr>
            <p:grpSpPr>
              <a:xfrm>
                <a:off x="5452207" y="2884853"/>
                <a:ext cx="354452" cy="92333"/>
                <a:chOff x="5452207" y="2880393"/>
                <a:chExt cx="354452" cy="92333"/>
              </a:xfrm>
            </p:grpSpPr>
            <p:pic>
              <p:nvPicPr>
                <p:cNvPr id="189" name="Gráfico 188">
                  <a:extLst>
                    <a:ext uri="{FF2B5EF4-FFF2-40B4-BE49-F238E27FC236}">
                      <a16:creationId xmlns:a16="http://schemas.microsoft.com/office/drawing/2014/main" id="{67EBDFAD-F8DD-E134-B6A2-BBE24EFB7B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rot="5400000">
                  <a:off x="5457952" y="2880602"/>
                  <a:ext cx="80426" cy="91915"/>
                </a:xfrm>
                <a:prstGeom prst="rect">
                  <a:avLst/>
                </a:prstGeom>
              </p:spPr>
            </p:pic>
            <p:sp>
              <p:nvSpPr>
                <p:cNvPr id="190" name="CuadroTexto 189">
                  <a:extLst>
                    <a:ext uri="{FF2B5EF4-FFF2-40B4-BE49-F238E27FC236}">
                      <a16:creationId xmlns:a16="http://schemas.microsoft.com/office/drawing/2014/main" id="{616CFC5B-FC4B-64CD-CF67-C14D830BE245}"/>
                    </a:ext>
                  </a:extLst>
                </p:cNvPr>
                <p:cNvSpPr txBox="1"/>
                <p:nvPr/>
              </p:nvSpPr>
              <p:spPr>
                <a:xfrm>
                  <a:off x="5622313" y="2880393"/>
                  <a:ext cx="184346" cy="92333"/>
                </a:xfrm>
                <a:prstGeom prst="rect">
                  <a:avLst/>
                </a:prstGeom>
                <a:noFill/>
              </p:spPr>
              <p:txBody>
                <a:bodyPr wrap="none" lIns="0" tIns="0" rIns="0" bIns="0">
                  <a:spAutoFit/>
                </a:bodyPr>
                <a:lstStyle/>
                <a:p>
                  <a:r>
                    <a:rPr lang="es-AR" sz="600">
                      <a:solidFill>
                        <a:schemeClr val="tx2"/>
                      </a:solidFill>
                      <a:latin typeface="Roboto Medium" panose="02000000000000000000" pitchFamily="2" charset="0"/>
                      <a:ea typeface="Roboto Medium" panose="02000000000000000000" pitchFamily="2" charset="0"/>
                    </a:rPr>
                    <a:t>NaaS</a:t>
                  </a:r>
                  <a:endParaRPr lang="en-US" sz="600">
                    <a:solidFill>
                      <a:schemeClr val="tx2"/>
                    </a:solidFill>
                  </a:endParaRPr>
                </a:p>
              </p:txBody>
            </p:sp>
          </p:grpSp>
        </p:grpSp>
        <p:cxnSp>
          <p:nvCxnSpPr>
            <p:cNvPr id="170" name="Conector recto 169">
              <a:extLst>
                <a:ext uri="{FF2B5EF4-FFF2-40B4-BE49-F238E27FC236}">
                  <a16:creationId xmlns:a16="http://schemas.microsoft.com/office/drawing/2014/main" id="{9A3C43E8-8ABD-B377-A9ED-C0E4E0B29AE4}"/>
                </a:ext>
              </a:extLst>
            </p:cNvPr>
            <p:cNvCxnSpPr>
              <a:cxnSpLocks/>
            </p:cNvCxnSpPr>
            <p:nvPr/>
          </p:nvCxnSpPr>
          <p:spPr>
            <a:xfrm flipH="1" flipV="1">
              <a:off x="6130959" y="2105301"/>
              <a:ext cx="1" cy="277794"/>
            </a:xfrm>
            <a:prstGeom prst="line">
              <a:avLst/>
            </a:prstGeom>
            <a:ln w="12700" cap="rnd">
              <a:solidFill>
                <a:schemeClr val="accent2"/>
              </a:solidFill>
              <a:prstDash val="sysDot"/>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1" name="Conector recto 240">
              <a:extLst>
                <a:ext uri="{FF2B5EF4-FFF2-40B4-BE49-F238E27FC236}">
                  <a16:creationId xmlns:a16="http://schemas.microsoft.com/office/drawing/2014/main" id="{59E23B39-3E5B-1127-BBE9-DDD1CEF4288D}"/>
                </a:ext>
              </a:extLst>
            </p:cNvPr>
            <p:cNvCxnSpPr>
              <a:cxnSpLocks/>
            </p:cNvCxnSpPr>
            <p:nvPr/>
          </p:nvCxnSpPr>
          <p:spPr>
            <a:xfrm flipH="1" flipV="1">
              <a:off x="6130959" y="1489590"/>
              <a:ext cx="1" cy="277794"/>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nvGrpSpPr>
            <p:cNvPr id="248" name="Grupo 247">
              <a:extLst>
                <a:ext uri="{FF2B5EF4-FFF2-40B4-BE49-F238E27FC236}">
                  <a16:creationId xmlns:a16="http://schemas.microsoft.com/office/drawing/2014/main" id="{4A764AD5-F92B-EB6E-339B-8B3890B5938D}"/>
                </a:ext>
              </a:extLst>
            </p:cNvPr>
            <p:cNvGrpSpPr/>
            <p:nvPr/>
          </p:nvGrpSpPr>
          <p:grpSpPr>
            <a:xfrm>
              <a:off x="5924884" y="2720848"/>
              <a:ext cx="412150" cy="277794"/>
              <a:chOff x="5693722" y="2720848"/>
              <a:chExt cx="412150" cy="277794"/>
            </a:xfrm>
          </p:grpSpPr>
          <p:cxnSp>
            <p:nvCxnSpPr>
              <p:cNvPr id="245" name="Conector recto 244">
                <a:extLst>
                  <a:ext uri="{FF2B5EF4-FFF2-40B4-BE49-F238E27FC236}">
                    <a16:creationId xmlns:a16="http://schemas.microsoft.com/office/drawing/2014/main" id="{3051C555-12A8-2B9E-90F0-9C323E5962A4}"/>
                  </a:ext>
                </a:extLst>
              </p:cNvPr>
              <p:cNvCxnSpPr>
                <a:cxnSpLocks/>
              </p:cNvCxnSpPr>
              <p:nvPr/>
            </p:nvCxnSpPr>
            <p:spPr>
              <a:xfrm flipH="1" flipV="1">
                <a:off x="5899796" y="2720848"/>
                <a:ext cx="1" cy="277794"/>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6" name="Conector recto 245">
                <a:extLst>
                  <a:ext uri="{FF2B5EF4-FFF2-40B4-BE49-F238E27FC236}">
                    <a16:creationId xmlns:a16="http://schemas.microsoft.com/office/drawing/2014/main" id="{B9D6FA57-446B-DFBA-BFA9-E8E3D46B7428}"/>
                  </a:ext>
                </a:extLst>
              </p:cNvPr>
              <p:cNvCxnSpPr>
                <a:cxnSpLocks/>
              </p:cNvCxnSpPr>
              <p:nvPr/>
            </p:nvCxnSpPr>
            <p:spPr>
              <a:xfrm flipH="1" flipV="1">
                <a:off x="5693722" y="2720848"/>
                <a:ext cx="1" cy="277794"/>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47" name="Conector recto 246">
                <a:extLst>
                  <a:ext uri="{FF2B5EF4-FFF2-40B4-BE49-F238E27FC236}">
                    <a16:creationId xmlns:a16="http://schemas.microsoft.com/office/drawing/2014/main" id="{42463E86-A1B4-4BC9-C7C1-42D4173F8429}"/>
                  </a:ext>
                </a:extLst>
              </p:cNvPr>
              <p:cNvCxnSpPr>
                <a:cxnSpLocks/>
              </p:cNvCxnSpPr>
              <p:nvPr/>
            </p:nvCxnSpPr>
            <p:spPr>
              <a:xfrm flipH="1" flipV="1">
                <a:off x="6105871" y="2720848"/>
                <a:ext cx="1" cy="277794"/>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cxnSp>
          <p:nvCxnSpPr>
            <p:cNvPr id="251" name="Conector: angular 56">
              <a:extLst>
                <a:ext uri="{FF2B5EF4-FFF2-40B4-BE49-F238E27FC236}">
                  <a16:creationId xmlns:a16="http://schemas.microsoft.com/office/drawing/2014/main" id="{2A7B70A4-A6EB-F43B-34E9-BDDE25C3EBA0}"/>
                </a:ext>
              </a:extLst>
            </p:cNvPr>
            <p:cNvCxnSpPr>
              <a:cxnSpLocks/>
            </p:cNvCxnSpPr>
            <p:nvPr/>
          </p:nvCxnSpPr>
          <p:spPr bwMode="auto">
            <a:xfrm rot="10800000">
              <a:off x="4637250" y="2720848"/>
              <a:ext cx="1170239" cy="360000"/>
            </a:xfrm>
            <a:prstGeom prst="bentConnector2">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295" name="Conector recto 294">
              <a:extLst>
                <a:ext uri="{FF2B5EF4-FFF2-40B4-BE49-F238E27FC236}">
                  <a16:creationId xmlns:a16="http://schemas.microsoft.com/office/drawing/2014/main" id="{B7B7D4CB-32BD-3DC5-6661-66E4D1DB3EEA}"/>
                </a:ext>
              </a:extLst>
            </p:cNvPr>
            <p:cNvCxnSpPr>
              <a:cxnSpLocks/>
              <a:endCxn id="193" idx="1"/>
            </p:cNvCxnSpPr>
            <p:nvPr/>
          </p:nvCxnSpPr>
          <p:spPr>
            <a:xfrm>
              <a:off x="5068072" y="2552572"/>
              <a:ext cx="632064" cy="0"/>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4" name="Conector recto 303">
              <a:extLst>
                <a:ext uri="{FF2B5EF4-FFF2-40B4-BE49-F238E27FC236}">
                  <a16:creationId xmlns:a16="http://schemas.microsoft.com/office/drawing/2014/main" id="{C15568FB-8068-5BC0-A396-67E2EA3E1A51}"/>
                </a:ext>
              </a:extLst>
            </p:cNvPr>
            <p:cNvCxnSpPr>
              <a:cxnSpLocks/>
            </p:cNvCxnSpPr>
            <p:nvPr/>
          </p:nvCxnSpPr>
          <p:spPr>
            <a:xfrm>
              <a:off x="6561784" y="2552572"/>
              <a:ext cx="632064" cy="0"/>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05" name="Conector recto 304">
              <a:extLst>
                <a:ext uri="{FF2B5EF4-FFF2-40B4-BE49-F238E27FC236}">
                  <a16:creationId xmlns:a16="http://schemas.microsoft.com/office/drawing/2014/main" id="{4500D500-888D-D92D-0963-1104DE521C74}"/>
                </a:ext>
              </a:extLst>
            </p:cNvPr>
            <p:cNvCxnSpPr>
              <a:cxnSpLocks/>
            </p:cNvCxnSpPr>
            <p:nvPr/>
          </p:nvCxnSpPr>
          <p:spPr>
            <a:xfrm flipV="1">
              <a:off x="4637249" y="2106140"/>
              <a:ext cx="1493709" cy="276080"/>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sp>
          <p:nvSpPr>
            <p:cNvPr id="337" name="Rectángulo redondeado 336">
              <a:extLst>
                <a:ext uri="{FF2B5EF4-FFF2-40B4-BE49-F238E27FC236}">
                  <a16:creationId xmlns:a16="http://schemas.microsoft.com/office/drawing/2014/main" id="{6CF5808F-5627-0636-ED6B-97762F9B7FCC}"/>
                </a:ext>
              </a:extLst>
            </p:cNvPr>
            <p:cNvSpPr/>
            <p:nvPr/>
          </p:nvSpPr>
          <p:spPr>
            <a:xfrm>
              <a:off x="7311081" y="2330896"/>
              <a:ext cx="861647" cy="338954"/>
            </a:xfrm>
            <a:prstGeom prst="roundRect">
              <a:avLst/>
            </a:prstGeom>
            <a:solidFill>
              <a:schemeClr val="tx1">
                <a:lumMod val="10000"/>
                <a:lumOff val="90000"/>
              </a:schemeClr>
            </a:solidFill>
            <a:ln w="8890" cap="rnd" cmpd="sng">
              <a:solidFill>
                <a:schemeClr val="tx1">
                  <a:lumMod val="25000"/>
                  <a:lumOff val="75000"/>
                </a:schemeClr>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338" name="Grupo 337">
              <a:extLst>
                <a:ext uri="{FF2B5EF4-FFF2-40B4-BE49-F238E27FC236}">
                  <a16:creationId xmlns:a16="http://schemas.microsoft.com/office/drawing/2014/main" id="{F0F9094C-BAE1-DEE3-F3D9-806F14BB6187}"/>
                </a:ext>
              </a:extLst>
            </p:cNvPr>
            <p:cNvGrpSpPr/>
            <p:nvPr/>
          </p:nvGrpSpPr>
          <p:grpSpPr>
            <a:xfrm>
              <a:off x="7193848" y="2383095"/>
              <a:ext cx="861647" cy="338954"/>
              <a:chOff x="5213838" y="606670"/>
              <a:chExt cx="861647" cy="338954"/>
            </a:xfrm>
          </p:grpSpPr>
          <p:sp>
            <p:nvSpPr>
              <p:cNvPr id="339" name="Rectángulo redondeado 338">
                <a:extLst>
                  <a:ext uri="{FF2B5EF4-FFF2-40B4-BE49-F238E27FC236}">
                    <a16:creationId xmlns:a16="http://schemas.microsoft.com/office/drawing/2014/main" id="{88566A7C-0BF0-FF7F-386F-A0A6F9D66B47}"/>
                  </a:ext>
                </a:extLst>
              </p:cNvPr>
              <p:cNvSpPr/>
              <p:nvPr/>
            </p:nvSpPr>
            <p:spPr>
              <a:xfrm>
                <a:off x="5213838" y="606670"/>
                <a:ext cx="861647" cy="338954"/>
              </a:xfrm>
              <a:prstGeom prst="roundRect">
                <a:avLst/>
              </a:prstGeom>
              <a:solidFill>
                <a:schemeClr val="bg2"/>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nvGrpSpPr>
              <p:cNvPr id="340" name="Gráfico 8">
                <a:extLst>
                  <a:ext uri="{FF2B5EF4-FFF2-40B4-BE49-F238E27FC236}">
                    <a16:creationId xmlns:a16="http://schemas.microsoft.com/office/drawing/2014/main" id="{F9B48EBA-7713-C7A0-72EC-2F6681495AE3}"/>
                  </a:ext>
                </a:extLst>
              </p:cNvPr>
              <p:cNvGrpSpPr/>
              <p:nvPr/>
            </p:nvGrpSpPr>
            <p:grpSpPr>
              <a:xfrm>
                <a:off x="5301759" y="671326"/>
                <a:ext cx="685804" cy="117016"/>
                <a:chOff x="1384935" y="2029473"/>
                <a:chExt cx="6367462" cy="1086455"/>
              </a:xfrm>
              <a:solidFill>
                <a:srgbClr val="FFFFFF"/>
              </a:solidFill>
            </p:grpSpPr>
            <p:sp>
              <p:nvSpPr>
                <p:cNvPr id="342" name="Forma libre 341">
                  <a:extLst>
                    <a:ext uri="{FF2B5EF4-FFF2-40B4-BE49-F238E27FC236}">
                      <a16:creationId xmlns:a16="http://schemas.microsoft.com/office/drawing/2014/main" id="{C9AD4974-F9B2-0A58-2154-209957597727}"/>
                    </a:ext>
                  </a:extLst>
                </p:cNvPr>
                <p:cNvSpPr/>
                <p:nvPr/>
              </p:nvSpPr>
              <p:spPr>
                <a:xfrm>
                  <a:off x="6443662" y="2244481"/>
                  <a:ext cx="561153" cy="643120"/>
                </a:xfrm>
                <a:custGeom>
                  <a:avLst/>
                  <a:gdLst>
                    <a:gd name="connsiteX0" fmla="*/ 353377 w 561153"/>
                    <a:gd name="connsiteY0" fmla="*/ 0 h 643120"/>
                    <a:gd name="connsiteX1" fmla="*/ 198120 w 561153"/>
                    <a:gd name="connsiteY1" fmla="*/ 42811 h 643120"/>
                    <a:gd name="connsiteX2" fmla="*/ 129540 w 561153"/>
                    <a:gd name="connsiteY2" fmla="*/ 135093 h 643120"/>
                    <a:gd name="connsiteX3" fmla="*/ 124777 w 561153"/>
                    <a:gd name="connsiteY3" fmla="*/ 135093 h 643120"/>
                    <a:gd name="connsiteX4" fmla="*/ 116205 w 561153"/>
                    <a:gd name="connsiteY4" fmla="*/ 16173 h 643120"/>
                    <a:gd name="connsiteX5" fmla="*/ 0 w 561153"/>
                    <a:gd name="connsiteY5" fmla="*/ 16173 h 643120"/>
                    <a:gd name="connsiteX6" fmla="*/ 0 w 561153"/>
                    <a:gd name="connsiteY6" fmla="*/ 642169 h 643120"/>
                    <a:gd name="connsiteX7" fmla="*/ 135255 w 561153"/>
                    <a:gd name="connsiteY7" fmla="*/ 642169 h 643120"/>
                    <a:gd name="connsiteX8" fmla="*/ 135255 w 561153"/>
                    <a:gd name="connsiteY8" fmla="*/ 293019 h 643120"/>
                    <a:gd name="connsiteX9" fmla="*/ 169545 w 561153"/>
                    <a:gd name="connsiteY9" fmla="*/ 178856 h 643120"/>
                    <a:gd name="connsiteX10" fmla="*/ 311468 w 561153"/>
                    <a:gd name="connsiteY10" fmla="*/ 116066 h 643120"/>
                    <a:gd name="connsiteX11" fmla="*/ 395288 w 561153"/>
                    <a:gd name="connsiteY11" fmla="*/ 151267 h 643120"/>
                    <a:gd name="connsiteX12" fmla="*/ 425768 w 561153"/>
                    <a:gd name="connsiteY12" fmla="*/ 267333 h 643120"/>
                    <a:gd name="connsiteX13" fmla="*/ 425768 w 561153"/>
                    <a:gd name="connsiteY13" fmla="*/ 643121 h 643120"/>
                    <a:gd name="connsiteX14" fmla="*/ 561023 w 561153"/>
                    <a:gd name="connsiteY14" fmla="*/ 643121 h 643120"/>
                    <a:gd name="connsiteX15" fmla="*/ 561023 w 561153"/>
                    <a:gd name="connsiteY15" fmla="*/ 251160 h 643120"/>
                    <a:gd name="connsiteX16" fmla="*/ 508635 w 561153"/>
                    <a:gd name="connsiteY16" fmla="*/ 68498 h 643120"/>
                    <a:gd name="connsiteX17" fmla="*/ 352425 w 561153"/>
                    <a:gd name="connsiteY17" fmla="*/ 951 h 64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1153" h="643120">
                      <a:moveTo>
                        <a:pt x="353377" y="0"/>
                      </a:moveTo>
                      <a:cubicBezTo>
                        <a:pt x="301943" y="0"/>
                        <a:pt x="234315" y="14270"/>
                        <a:pt x="198120" y="42811"/>
                      </a:cubicBezTo>
                      <a:cubicBezTo>
                        <a:pt x="170498" y="64693"/>
                        <a:pt x="148590" y="90379"/>
                        <a:pt x="129540" y="135093"/>
                      </a:cubicBezTo>
                      <a:lnTo>
                        <a:pt x="124777" y="135093"/>
                      </a:lnTo>
                      <a:lnTo>
                        <a:pt x="116205" y="16173"/>
                      </a:lnTo>
                      <a:lnTo>
                        <a:pt x="0" y="16173"/>
                      </a:lnTo>
                      <a:lnTo>
                        <a:pt x="0" y="642169"/>
                      </a:lnTo>
                      <a:cubicBezTo>
                        <a:pt x="0" y="642169"/>
                        <a:pt x="135255" y="642169"/>
                        <a:pt x="135255" y="642169"/>
                      </a:cubicBezTo>
                      <a:lnTo>
                        <a:pt x="135255" y="293019"/>
                      </a:lnTo>
                      <a:cubicBezTo>
                        <a:pt x="135255" y="253062"/>
                        <a:pt x="148590" y="210251"/>
                        <a:pt x="169545" y="178856"/>
                      </a:cubicBezTo>
                      <a:cubicBezTo>
                        <a:pt x="189548" y="150315"/>
                        <a:pt x="249555" y="116066"/>
                        <a:pt x="311468" y="116066"/>
                      </a:cubicBezTo>
                      <a:cubicBezTo>
                        <a:pt x="373380" y="116066"/>
                        <a:pt x="377190" y="127483"/>
                        <a:pt x="395288" y="151267"/>
                      </a:cubicBezTo>
                      <a:cubicBezTo>
                        <a:pt x="416243" y="176002"/>
                        <a:pt x="425768" y="215959"/>
                        <a:pt x="425768" y="267333"/>
                      </a:cubicBezTo>
                      <a:lnTo>
                        <a:pt x="425768" y="643121"/>
                      </a:lnTo>
                      <a:lnTo>
                        <a:pt x="561023" y="643121"/>
                      </a:lnTo>
                      <a:lnTo>
                        <a:pt x="561023" y="251160"/>
                      </a:lnTo>
                      <a:cubicBezTo>
                        <a:pt x="562927" y="174099"/>
                        <a:pt x="543877" y="112261"/>
                        <a:pt x="508635" y="68498"/>
                      </a:cubicBezTo>
                      <a:cubicBezTo>
                        <a:pt x="472440" y="23784"/>
                        <a:pt x="418148" y="951"/>
                        <a:pt x="352425" y="951"/>
                      </a:cubicBezTo>
                      <a:close/>
                    </a:path>
                  </a:pathLst>
                </a:custGeom>
                <a:grpFill/>
                <a:ln w="9525" cap="flat">
                  <a:noFill/>
                  <a:prstDash val="solid"/>
                  <a:miter/>
                </a:ln>
              </p:spPr>
              <p:txBody>
                <a:bodyPr rtlCol="0" anchor="ctr"/>
                <a:lstStyle/>
                <a:p>
                  <a:endParaRPr lang="en-US"/>
                </a:p>
              </p:txBody>
            </p:sp>
            <p:sp>
              <p:nvSpPr>
                <p:cNvPr id="343" name="Forma libre 342">
                  <a:extLst>
                    <a:ext uri="{FF2B5EF4-FFF2-40B4-BE49-F238E27FC236}">
                      <a16:creationId xmlns:a16="http://schemas.microsoft.com/office/drawing/2014/main" id="{3F38988B-7AC8-2D5C-5CF0-7056765E2AFE}"/>
                    </a:ext>
                  </a:extLst>
                </p:cNvPr>
                <p:cNvSpPr/>
                <p:nvPr/>
              </p:nvSpPr>
              <p:spPr>
                <a:xfrm>
                  <a:off x="3646169" y="2244481"/>
                  <a:ext cx="561153" cy="643120"/>
                </a:xfrm>
                <a:custGeom>
                  <a:avLst/>
                  <a:gdLst>
                    <a:gd name="connsiteX0" fmla="*/ 353378 w 561153"/>
                    <a:gd name="connsiteY0" fmla="*/ 0 h 643120"/>
                    <a:gd name="connsiteX1" fmla="*/ 198120 w 561153"/>
                    <a:gd name="connsiteY1" fmla="*/ 42811 h 643120"/>
                    <a:gd name="connsiteX2" fmla="*/ 129540 w 561153"/>
                    <a:gd name="connsiteY2" fmla="*/ 135093 h 643120"/>
                    <a:gd name="connsiteX3" fmla="*/ 124778 w 561153"/>
                    <a:gd name="connsiteY3" fmla="*/ 135093 h 643120"/>
                    <a:gd name="connsiteX4" fmla="*/ 116205 w 561153"/>
                    <a:gd name="connsiteY4" fmla="*/ 16173 h 643120"/>
                    <a:gd name="connsiteX5" fmla="*/ 0 w 561153"/>
                    <a:gd name="connsiteY5" fmla="*/ 16173 h 643120"/>
                    <a:gd name="connsiteX6" fmla="*/ 0 w 561153"/>
                    <a:gd name="connsiteY6" fmla="*/ 642169 h 643120"/>
                    <a:gd name="connsiteX7" fmla="*/ 135255 w 561153"/>
                    <a:gd name="connsiteY7" fmla="*/ 642169 h 643120"/>
                    <a:gd name="connsiteX8" fmla="*/ 135255 w 561153"/>
                    <a:gd name="connsiteY8" fmla="*/ 293019 h 643120"/>
                    <a:gd name="connsiteX9" fmla="*/ 169545 w 561153"/>
                    <a:gd name="connsiteY9" fmla="*/ 178856 h 643120"/>
                    <a:gd name="connsiteX10" fmla="*/ 311468 w 561153"/>
                    <a:gd name="connsiteY10" fmla="*/ 116066 h 643120"/>
                    <a:gd name="connsiteX11" fmla="*/ 395288 w 561153"/>
                    <a:gd name="connsiteY11" fmla="*/ 151267 h 643120"/>
                    <a:gd name="connsiteX12" fmla="*/ 425768 w 561153"/>
                    <a:gd name="connsiteY12" fmla="*/ 267333 h 643120"/>
                    <a:gd name="connsiteX13" fmla="*/ 425768 w 561153"/>
                    <a:gd name="connsiteY13" fmla="*/ 643121 h 643120"/>
                    <a:gd name="connsiteX14" fmla="*/ 561023 w 561153"/>
                    <a:gd name="connsiteY14" fmla="*/ 643121 h 643120"/>
                    <a:gd name="connsiteX15" fmla="*/ 561023 w 561153"/>
                    <a:gd name="connsiteY15" fmla="*/ 251160 h 643120"/>
                    <a:gd name="connsiteX16" fmla="*/ 508635 w 561153"/>
                    <a:gd name="connsiteY16" fmla="*/ 68498 h 643120"/>
                    <a:gd name="connsiteX17" fmla="*/ 352425 w 561153"/>
                    <a:gd name="connsiteY17" fmla="*/ 951 h 64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1153" h="643120">
                      <a:moveTo>
                        <a:pt x="353378" y="0"/>
                      </a:moveTo>
                      <a:cubicBezTo>
                        <a:pt x="301943" y="0"/>
                        <a:pt x="234315" y="14270"/>
                        <a:pt x="198120" y="42811"/>
                      </a:cubicBezTo>
                      <a:cubicBezTo>
                        <a:pt x="170498" y="64693"/>
                        <a:pt x="148590" y="90379"/>
                        <a:pt x="129540" y="135093"/>
                      </a:cubicBezTo>
                      <a:lnTo>
                        <a:pt x="124778" y="135093"/>
                      </a:lnTo>
                      <a:lnTo>
                        <a:pt x="116205" y="16173"/>
                      </a:lnTo>
                      <a:lnTo>
                        <a:pt x="0" y="16173"/>
                      </a:lnTo>
                      <a:lnTo>
                        <a:pt x="0" y="642169"/>
                      </a:lnTo>
                      <a:lnTo>
                        <a:pt x="135255" y="642169"/>
                      </a:lnTo>
                      <a:lnTo>
                        <a:pt x="135255" y="293019"/>
                      </a:lnTo>
                      <a:cubicBezTo>
                        <a:pt x="135255" y="253062"/>
                        <a:pt x="148590" y="210251"/>
                        <a:pt x="169545" y="178856"/>
                      </a:cubicBezTo>
                      <a:cubicBezTo>
                        <a:pt x="189548" y="150315"/>
                        <a:pt x="249555" y="116066"/>
                        <a:pt x="311468" y="116066"/>
                      </a:cubicBezTo>
                      <a:cubicBezTo>
                        <a:pt x="373380" y="116066"/>
                        <a:pt x="377190" y="127483"/>
                        <a:pt x="395288" y="151267"/>
                      </a:cubicBezTo>
                      <a:cubicBezTo>
                        <a:pt x="416243" y="176002"/>
                        <a:pt x="425768" y="215959"/>
                        <a:pt x="425768" y="267333"/>
                      </a:cubicBezTo>
                      <a:lnTo>
                        <a:pt x="425768" y="643121"/>
                      </a:lnTo>
                      <a:lnTo>
                        <a:pt x="561023" y="643121"/>
                      </a:lnTo>
                      <a:lnTo>
                        <a:pt x="561023" y="251160"/>
                      </a:lnTo>
                      <a:cubicBezTo>
                        <a:pt x="562928" y="174099"/>
                        <a:pt x="543878" y="112261"/>
                        <a:pt x="508635" y="68498"/>
                      </a:cubicBezTo>
                      <a:cubicBezTo>
                        <a:pt x="472440" y="23784"/>
                        <a:pt x="418148" y="951"/>
                        <a:pt x="352425" y="951"/>
                      </a:cubicBezTo>
                      <a:close/>
                    </a:path>
                  </a:pathLst>
                </a:custGeom>
                <a:grpFill/>
                <a:ln w="9525" cap="flat">
                  <a:noFill/>
                  <a:prstDash val="solid"/>
                  <a:miter/>
                </a:ln>
              </p:spPr>
              <p:txBody>
                <a:bodyPr rtlCol="0" anchor="ctr"/>
                <a:lstStyle/>
                <a:p>
                  <a:endParaRPr lang="en-US"/>
                </a:p>
              </p:txBody>
            </p:sp>
            <p:sp>
              <p:nvSpPr>
                <p:cNvPr id="344" name="Forma libre 343">
                  <a:extLst>
                    <a:ext uri="{FF2B5EF4-FFF2-40B4-BE49-F238E27FC236}">
                      <a16:creationId xmlns:a16="http://schemas.microsoft.com/office/drawing/2014/main" id="{E695068D-7292-4071-2FAC-F840E28038F8}"/>
                    </a:ext>
                  </a:extLst>
                </p:cNvPr>
                <p:cNvSpPr/>
                <p:nvPr/>
              </p:nvSpPr>
              <p:spPr>
                <a:xfrm>
                  <a:off x="2921317" y="2238773"/>
                  <a:ext cx="599122" cy="663099"/>
                </a:xfrm>
                <a:custGeom>
                  <a:avLst/>
                  <a:gdLst>
                    <a:gd name="connsiteX0" fmla="*/ 311467 w 599122"/>
                    <a:gd name="connsiteY0" fmla="*/ 951 h 663099"/>
                    <a:gd name="connsiteX1" fmla="*/ 90488 w 599122"/>
                    <a:gd name="connsiteY1" fmla="*/ 95136 h 663099"/>
                    <a:gd name="connsiteX2" fmla="*/ 0 w 599122"/>
                    <a:gd name="connsiteY2" fmla="*/ 332977 h 663099"/>
                    <a:gd name="connsiteX3" fmla="*/ 86678 w 599122"/>
                    <a:gd name="connsiteY3" fmla="*/ 569866 h 663099"/>
                    <a:gd name="connsiteX4" fmla="*/ 323850 w 599122"/>
                    <a:gd name="connsiteY4" fmla="*/ 663099 h 663099"/>
                    <a:gd name="connsiteX5" fmla="*/ 470535 w 599122"/>
                    <a:gd name="connsiteY5" fmla="*/ 630753 h 663099"/>
                    <a:gd name="connsiteX6" fmla="*/ 588645 w 599122"/>
                    <a:gd name="connsiteY6" fmla="*/ 538471 h 663099"/>
                    <a:gd name="connsiteX7" fmla="*/ 591502 w 599122"/>
                    <a:gd name="connsiteY7" fmla="*/ 534665 h 663099"/>
                    <a:gd name="connsiteX8" fmla="*/ 512445 w 599122"/>
                    <a:gd name="connsiteY8" fmla="*/ 454751 h 663099"/>
                    <a:gd name="connsiteX9" fmla="*/ 508635 w 599122"/>
                    <a:gd name="connsiteY9" fmla="*/ 459508 h 663099"/>
                    <a:gd name="connsiteX10" fmla="*/ 336233 w 599122"/>
                    <a:gd name="connsiteY10" fmla="*/ 537520 h 663099"/>
                    <a:gd name="connsiteX11" fmla="*/ 142875 w 599122"/>
                    <a:gd name="connsiteY11" fmla="*/ 388156 h 663099"/>
                    <a:gd name="connsiteX12" fmla="*/ 598170 w 599122"/>
                    <a:gd name="connsiteY12" fmla="*/ 388156 h 663099"/>
                    <a:gd name="connsiteX13" fmla="*/ 598170 w 599122"/>
                    <a:gd name="connsiteY13" fmla="*/ 383399 h 663099"/>
                    <a:gd name="connsiteX14" fmla="*/ 599123 w 599122"/>
                    <a:gd name="connsiteY14" fmla="*/ 300630 h 663099"/>
                    <a:gd name="connsiteX15" fmla="*/ 521970 w 599122"/>
                    <a:gd name="connsiteY15" fmla="*/ 89428 h 663099"/>
                    <a:gd name="connsiteX16" fmla="*/ 311467 w 599122"/>
                    <a:gd name="connsiteY16" fmla="*/ 0 h 663099"/>
                    <a:gd name="connsiteX17" fmla="*/ 142875 w 599122"/>
                    <a:gd name="connsiteY17" fmla="*/ 281603 h 663099"/>
                    <a:gd name="connsiteX18" fmla="*/ 314325 w 599122"/>
                    <a:gd name="connsiteY18" fmla="*/ 132239 h 663099"/>
                    <a:gd name="connsiteX19" fmla="*/ 465773 w 599122"/>
                    <a:gd name="connsiteY19" fmla="*/ 281603 h 663099"/>
                    <a:gd name="connsiteX20" fmla="*/ 142875 w 599122"/>
                    <a:gd name="connsiteY20" fmla="*/ 281603 h 66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9122" h="663099">
                      <a:moveTo>
                        <a:pt x="311467" y="951"/>
                      </a:moveTo>
                      <a:cubicBezTo>
                        <a:pt x="226695" y="951"/>
                        <a:pt x="147638" y="35200"/>
                        <a:pt x="90488" y="95136"/>
                      </a:cubicBezTo>
                      <a:cubicBezTo>
                        <a:pt x="31433" y="156975"/>
                        <a:pt x="0" y="241646"/>
                        <a:pt x="0" y="332977"/>
                      </a:cubicBezTo>
                      <a:cubicBezTo>
                        <a:pt x="0" y="424308"/>
                        <a:pt x="29528" y="509930"/>
                        <a:pt x="86678" y="569866"/>
                      </a:cubicBezTo>
                      <a:cubicBezTo>
                        <a:pt x="145733" y="631704"/>
                        <a:pt x="227648" y="663099"/>
                        <a:pt x="323850" y="663099"/>
                      </a:cubicBezTo>
                      <a:cubicBezTo>
                        <a:pt x="420052" y="663099"/>
                        <a:pt x="425767" y="651683"/>
                        <a:pt x="470535" y="630753"/>
                      </a:cubicBezTo>
                      <a:cubicBezTo>
                        <a:pt x="517208" y="608872"/>
                        <a:pt x="557213" y="578428"/>
                        <a:pt x="588645" y="538471"/>
                      </a:cubicBezTo>
                      <a:lnTo>
                        <a:pt x="591502" y="534665"/>
                      </a:lnTo>
                      <a:lnTo>
                        <a:pt x="512445" y="454751"/>
                      </a:lnTo>
                      <a:lnTo>
                        <a:pt x="508635" y="459508"/>
                      </a:lnTo>
                      <a:cubicBezTo>
                        <a:pt x="465773" y="508979"/>
                        <a:pt x="402908" y="537520"/>
                        <a:pt x="336233" y="537520"/>
                      </a:cubicBezTo>
                      <a:cubicBezTo>
                        <a:pt x="221933" y="537520"/>
                        <a:pt x="158115" y="489000"/>
                        <a:pt x="142875" y="388156"/>
                      </a:cubicBezTo>
                      <a:lnTo>
                        <a:pt x="598170" y="388156"/>
                      </a:lnTo>
                      <a:lnTo>
                        <a:pt x="598170" y="383399"/>
                      </a:lnTo>
                      <a:cubicBezTo>
                        <a:pt x="599123" y="339636"/>
                        <a:pt x="599123" y="323463"/>
                        <a:pt x="599123" y="300630"/>
                      </a:cubicBezTo>
                      <a:cubicBezTo>
                        <a:pt x="599123" y="219765"/>
                        <a:pt x="572452" y="145558"/>
                        <a:pt x="521970" y="89428"/>
                      </a:cubicBezTo>
                      <a:cubicBezTo>
                        <a:pt x="471488" y="30444"/>
                        <a:pt x="398145" y="0"/>
                        <a:pt x="311467" y="0"/>
                      </a:cubicBezTo>
                      <a:close/>
                      <a:moveTo>
                        <a:pt x="142875" y="281603"/>
                      </a:moveTo>
                      <a:cubicBezTo>
                        <a:pt x="157163" y="180759"/>
                        <a:pt x="212408" y="132239"/>
                        <a:pt x="314325" y="132239"/>
                      </a:cubicBezTo>
                      <a:cubicBezTo>
                        <a:pt x="416242" y="132239"/>
                        <a:pt x="461963" y="192175"/>
                        <a:pt x="465773" y="281603"/>
                      </a:cubicBezTo>
                      <a:lnTo>
                        <a:pt x="142875" y="281603"/>
                      </a:lnTo>
                      <a:close/>
                    </a:path>
                  </a:pathLst>
                </a:custGeom>
                <a:grpFill/>
                <a:ln w="9525" cap="flat">
                  <a:noFill/>
                  <a:prstDash val="solid"/>
                  <a:miter/>
                </a:ln>
              </p:spPr>
              <p:txBody>
                <a:bodyPr rtlCol="0" anchor="ctr"/>
                <a:lstStyle/>
                <a:p>
                  <a:endParaRPr lang="en-US"/>
                </a:p>
              </p:txBody>
            </p:sp>
            <p:sp>
              <p:nvSpPr>
                <p:cNvPr id="345" name="Forma libre 344">
                  <a:extLst>
                    <a:ext uri="{FF2B5EF4-FFF2-40B4-BE49-F238E27FC236}">
                      <a16:creationId xmlns:a16="http://schemas.microsoft.com/office/drawing/2014/main" id="{F4FD8650-5A0E-57AE-8FF3-D43C381450E7}"/>
                    </a:ext>
                  </a:extLst>
                </p:cNvPr>
                <p:cNvSpPr/>
                <p:nvPr/>
              </p:nvSpPr>
              <p:spPr>
                <a:xfrm>
                  <a:off x="1400175" y="2243530"/>
                  <a:ext cx="666750" cy="249256"/>
                </a:xfrm>
                <a:custGeom>
                  <a:avLst/>
                  <a:gdLst>
                    <a:gd name="connsiteX0" fmla="*/ 333375 w 666750"/>
                    <a:gd name="connsiteY0" fmla="*/ 137947 h 249256"/>
                    <a:gd name="connsiteX1" fmla="*/ 519113 w 666750"/>
                    <a:gd name="connsiteY1" fmla="*/ 249257 h 249256"/>
                    <a:gd name="connsiteX2" fmla="*/ 666750 w 666750"/>
                    <a:gd name="connsiteY2" fmla="*/ 249257 h 249256"/>
                    <a:gd name="connsiteX3" fmla="*/ 333375 w 666750"/>
                    <a:gd name="connsiteY3" fmla="*/ 0 h 249256"/>
                    <a:gd name="connsiteX4" fmla="*/ 0 w 666750"/>
                    <a:gd name="connsiteY4" fmla="*/ 249257 h 249256"/>
                    <a:gd name="connsiteX5" fmla="*/ 148590 w 666750"/>
                    <a:gd name="connsiteY5" fmla="*/ 249257 h 249256"/>
                    <a:gd name="connsiteX6" fmla="*/ 333375 w 666750"/>
                    <a:gd name="connsiteY6" fmla="*/ 137947 h 24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49256">
                      <a:moveTo>
                        <a:pt x="333375" y="137947"/>
                      </a:moveTo>
                      <a:cubicBezTo>
                        <a:pt x="413385" y="137947"/>
                        <a:pt x="482917" y="182661"/>
                        <a:pt x="519113" y="249257"/>
                      </a:cubicBezTo>
                      <a:lnTo>
                        <a:pt x="666750" y="249257"/>
                      </a:lnTo>
                      <a:cubicBezTo>
                        <a:pt x="623888" y="104650"/>
                        <a:pt x="490538" y="0"/>
                        <a:pt x="333375" y="0"/>
                      </a:cubicBezTo>
                      <a:cubicBezTo>
                        <a:pt x="176213" y="0"/>
                        <a:pt x="42863" y="105601"/>
                        <a:pt x="0" y="249257"/>
                      </a:cubicBezTo>
                      <a:lnTo>
                        <a:pt x="148590" y="249257"/>
                      </a:lnTo>
                      <a:cubicBezTo>
                        <a:pt x="182880" y="183613"/>
                        <a:pt x="253365" y="137947"/>
                        <a:pt x="333375" y="137947"/>
                      </a:cubicBezTo>
                      <a:close/>
                    </a:path>
                  </a:pathLst>
                </a:custGeom>
                <a:grpFill/>
                <a:ln w="9525" cap="flat">
                  <a:noFill/>
                  <a:prstDash val="solid"/>
                  <a:miter/>
                </a:ln>
              </p:spPr>
              <p:txBody>
                <a:bodyPr rtlCol="0" anchor="ctr"/>
                <a:lstStyle/>
                <a:p>
                  <a:endParaRPr lang="en-US"/>
                </a:p>
              </p:txBody>
            </p:sp>
            <p:sp>
              <p:nvSpPr>
                <p:cNvPr id="346" name="Forma libre 345">
                  <a:extLst>
                    <a:ext uri="{FF2B5EF4-FFF2-40B4-BE49-F238E27FC236}">
                      <a16:creationId xmlns:a16="http://schemas.microsoft.com/office/drawing/2014/main" id="{C9930D05-CA86-BF9C-31D6-6EC2E82C2B19}"/>
                    </a:ext>
                  </a:extLst>
                </p:cNvPr>
                <p:cNvSpPr/>
                <p:nvPr/>
              </p:nvSpPr>
              <p:spPr>
                <a:xfrm>
                  <a:off x="1384935" y="2500457"/>
                  <a:ext cx="695324" cy="439469"/>
                </a:xfrm>
                <a:custGeom>
                  <a:avLst/>
                  <a:gdLst>
                    <a:gd name="connsiteX0" fmla="*/ 556260 w 695324"/>
                    <a:gd name="connsiteY0" fmla="*/ 59876 h 439469"/>
                    <a:gd name="connsiteX1" fmla="*/ 558165 w 695324"/>
                    <a:gd name="connsiteY1" fmla="*/ 91271 h 439469"/>
                    <a:gd name="connsiteX2" fmla="*/ 347663 w 695324"/>
                    <a:gd name="connsiteY2" fmla="*/ 301522 h 439469"/>
                    <a:gd name="connsiteX3" fmla="*/ 137160 w 695324"/>
                    <a:gd name="connsiteY3" fmla="*/ 91271 h 439469"/>
                    <a:gd name="connsiteX4" fmla="*/ 139065 w 695324"/>
                    <a:gd name="connsiteY4" fmla="*/ 59876 h 439469"/>
                    <a:gd name="connsiteX5" fmla="*/ 952 w 695324"/>
                    <a:gd name="connsiteY5" fmla="*/ 59876 h 439469"/>
                    <a:gd name="connsiteX6" fmla="*/ 0 w 695324"/>
                    <a:gd name="connsiteY6" fmla="*/ 91271 h 439469"/>
                    <a:gd name="connsiteX7" fmla="*/ 347663 w 695324"/>
                    <a:gd name="connsiteY7" fmla="*/ 439469 h 439469"/>
                    <a:gd name="connsiteX8" fmla="*/ 695325 w 695324"/>
                    <a:gd name="connsiteY8" fmla="*/ 91271 h 439469"/>
                    <a:gd name="connsiteX9" fmla="*/ 694373 w 695324"/>
                    <a:gd name="connsiteY9" fmla="*/ 59876 h 439469"/>
                    <a:gd name="connsiteX10" fmla="*/ 556260 w 695324"/>
                    <a:gd name="connsiteY10" fmla="*/ 59876 h 4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324" h="439469">
                      <a:moveTo>
                        <a:pt x="556260" y="59876"/>
                      </a:moveTo>
                      <a:cubicBezTo>
                        <a:pt x="557213" y="70341"/>
                        <a:pt x="558165" y="80806"/>
                        <a:pt x="558165" y="91271"/>
                      </a:cubicBezTo>
                      <a:cubicBezTo>
                        <a:pt x="558165" y="207337"/>
                        <a:pt x="463867" y="301522"/>
                        <a:pt x="347663" y="301522"/>
                      </a:cubicBezTo>
                      <a:cubicBezTo>
                        <a:pt x="231457" y="301522"/>
                        <a:pt x="137160" y="207337"/>
                        <a:pt x="137160" y="91271"/>
                      </a:cubicBezTo>
                      <a:cubicBezTo>
                        <a:pt x="137160" y="-24796"/>
                        <a:pt x="138113" y="70341"/>
                        <a:pt x="139065" y="59876"/>
                      </a:cubicBezTo>
                      <a:lnTo>
                        <a:pt x="952" y="59876"/>
                      </a:lnTo>
                      <a:cubicBezTo>
                        <a:pt x="0" y="70341"/>
                        <a:pt x="0" y="80806"/>
                        <a:pt x="0" y="91271"/>
                      </a:cubicBezTo>
                      <a:cubicBezTo>
                        <a:pt x="0" y="283446"/>
                        <a:pt x="156210" y="439469"/>
                        <a:pt x="347663" y="439469"/>
                      </a:cubicBezTo>
                      <a:cubicBezTo>
                        <a:pt x="539115" y="439469"/>
                        <a:pt x="695325" y="282494"/>
                        <a:pt x="695325" y="91271"/>
                      </a:cubicBezTo>
                      <a:cubicBezTo>
                        <a:pt x="695325" y="-99953"/>
                        <a:pt x="695325" y="70341"/>
                        <a:pt x="694373" y="59876"/>
                      </a:cubicBezTo>
                      <a:lnTo>
                        <a:pt x="556260" y="59876"/>
                      </a:lnTo>
                      <a:close/>
                    </a:path>
                  </a:pathLst>
                </a:custGeom>
                <a:grpFill/>
                <a:ln w="9525" cap="flat">
                  <a:noFill/>
                  <a:prstDash val="solid"/>
                  <a:miter/>
                </a:ln>
              </p:spPr>
              <p:txBody>
                <a:bodyPr rtlCol="0" anchor="ctr"/>
                <a:lstStyle/>
                <a:p>
                  <a:endParaRPr lang="en-US"/>
                </a:p>
              </p:txBody>
            </p:sp>
            <p:sp>
              <p:nvSpPr>
                <p:cNvPr id="347" name="Forma libre 346">
                  <a:extLst>
                    <a:ext uri="{FF2B5EF4-FFF2-40B4-BE49-F238E27FC236}">
                      <a16:creationId xmlns:a16="http://schemas.microsoft.com/office/drawing/2014/main" id="{EC9D7FC2-398D-4F4B-56E3-0694B1EB57CF}"/>
                    </a:ext>
                  </a:extLst>
                </p:cNvPr>
                <p:cNvSpPr/>
                <p:nvPr/>
              </p:nvSpPr>
              <p:spPr>
                <a:xfrm>
                  <a:off x="7127557" y="2029473"/>
                  <a:ext cx="624840" cy="874301"/>
                </a:xfrm>
                <a:custGeom>
                  <a:avLst/>
                  <a:gdLst>
                    <a:gd name="connsiteX0" fmla="*/ 494348 w 624840"/>
                    <a:gd name="connsiteY0" fmla="*/ 951 h 874301"/>
                    <a:gd name="connsiteX1" fmla="*/ 490538 w 624840"/>
                    <a:gd name="connsiteY1" fmla="*/ 350101 h 874301"/>
                    <a:gd name="connsiteX2" fmla="*/ 275273 w 624840"/>
                    <a:gd name="connsiteY2" fmla="*/ 215959 h 874301"/>
                    <a:gd name="connsiteX3" fmla="*/ 0 w 624840"/>
                    <a:gd name="connsiteY3" fmla="*/ 544179 h 874301"/>
                    <a:gd name="connsiteX4" fmla="*/ 279082 w 624840"/>
                    <a:gd name="connsiteY4" fmla="*/ 874302 h 874301"/>
                    <a:gd name="connsiteX5" fmla="*/ 508635 w 624840"/>
                    <a:gd name="connsiteY5" fmla="*/ 736354 h 874301"/>
                    <a:gd name="connsiteX6" fmla="*/ 510540 w 624840"/>
                    <a:gd name="connsiteY6" fmla="*/ 856226 h 874301"/>
                    <a:gd name="connsiteX7" fmla="*/ 624840 w 624840"/>
                    <a:gd name="connsiteY7" fmla="*/ 856226 h 874301"/>
                    <a:gd name="connsiteX8" fmla="*/ 624840 w 624840"/>
                    <a:gd name="connsiteY8" fmla="*/ 0 h 874301"/>
                    <a:gd name="connsiteX9" fmla="*/ 493395 w 624840"/>
                    <a:gd name="connsiteY9" fmla="*/ 0 h 874301"/>
                    <a:gd name="connsiteX10" fmla="*/ 315278 w 624840"/>
                    <a:gd name="connsiteY10" fmla="*/ 753479 h 874301"/>
                    <a:gd name="connsiteX11" fmla="*/ 135255 w 624840"/>
                    <a:gd name="connsiteY11" fmla="*/ 544179 h 874301"/>
                    <a:gd name="connsiteX12" fmla="*/ 316230 w 624840"/>
                    <a:gd name="connsiteY12" fmla="*/ 334879 h 874301"/>
                    <a:gd name="connsiteX13" fmla="*/ 490538 w 624840"/>
                    <a:gd name="connsiteY13" fmla="*/ 544179 h 874301"/>
                    <a:gd name="connsiteX14" fmla="*/ 314325 w 624840"/>
                    <a:gd name="connsiteY14" fmla="*/ 753479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4840" h="874301">
                      <a:moveTo>
                        <a:pt x="494348" y="951"/>
                      </a:moveTo>
                      <a:lnTo>
                        <a:pt x="490538" y="350101"/>
                      </a:lnTo>
                      <a:cubicBezTo>
                        <a:pt x="453390" y="254014"/>
                        <a:pt x="378143" y="215959"/>
                        <a:pt x="275273" y="215959"/>
                      </a:cubicBezTo>
                      <a:cubicBezTo>
                        <a:pt x="113348" y="215959"/>
                        <a:pt x="0" y="353907"/>
                        <a:pt x="0" y="544179"/>
                      </a:cubicBezTo>
                      <a:cubicBezTo>
                        <a:pt x="0" y="734451"/>
                        <a:pt x="117157" y="874302"/>
                        <a:pt x="279082" y="874302"/>
                      </a:cubicBezTo>
                      <a:cubicBezTo>
                        <a:pt x="441007" y="874302"/>
                        <a:pt x="472440" y="827685"/>
                        <a:pt x="508635" y="736354"/>
                      </a:cubicBezTo>
                      <a:lnTo>
                        <a:pt x="510540" y="856226"/>
                      </a:lnTo>
                      <a:lnTo>
                        <a:pt x="624840" y="856226"/>
                      </a:lnTo>
                      <a:lnTo>
                        <a:pt x="624840" y="0"/>
                      </a:lnTo>
                      <a:lnTo>
                        <a:pt x="493395" y="0"/>
                      </a:lnTo>
                      <a:close/>
                      <a:moveTo>
                        <a:pt x="315278" y="753479"/>
                      </a:moveTo>
                      <a:cubicBezTo>
                        <a:pt x="209550" y="753479"/>
                        <a:pt x="135255" y="669759"/>
                        <a:pt x="135255" y="544179"/>
                      </a:cubicBezTo>
                      <a:cubicBezTo>
                        <a:pt x="135255" y="418599"/>
                        <a:pt x="214313" y="334879"/>
                        <a:pt x="316230" y="334879"/>
                      </a:cubicBezTo>
                      <a:cubicBezTo>
                        <a:pt x="418148" y="334879"/>
                        <a:pt x="490538" y="430967"/>
                        <a:pt x="490538" y="544179"/>
                      </a:cubicBezTo>
                      <a:cubicBezTo>
                        <a:pt x="490538" y="657391"/>
                        <a:pt x="423863" y="753479"/>
                        <a:pt x="314325" y="753479"/>
                      </a:cubicBezTo>
                      <a:close/>
                    </a:path>
                  </a:pathLst>
                </a:custGeom>
                <a:grpFill/>
                <a:ln w="9525" cap="flat">
                  <a:noFill/>
                  <a:prstDash val="solid"/>
                  <a:miter/>
                </a:ln>
              </p:spPr>
              <p:txBody>
                <a:bodyPr rtlCol="0" anchor="ctr"/>
                <a:lstStyle/>
                <a:p>
                  <a:endParaRPr lang="en-US"/>
                </a:p>
              </p:txBody>
            </p:sp>
            <p:sp>
              <p:nvSpPr>
                <p:cNvPr id="348" name="Forma libre 347">
                  <a:extLst>
                    <a:ext uri="{FF2B5EF4-FFF2-40B4-BE49-F238E27FC236}">
                      <a16:creationId xmlns:a16="http://schemas.microsoft.com/office/drawing/2014/main" id="{7791FBFB-8EBB-2553-2293-0897F079AE4D}"/>
                    </a:ext>
                  </a:extLst>
                </p:cNvPr>
                <p:cNvSpPr/>
                <p:nvPr/>
              </p:nvSpPr>
              <p:spPr>
                <a:xfrm>
                  <a:off x="2202179" y="2241627"/>
                  <a:ext cx="625792" cy="874301"/>
                </a:xfrm>
                <a:custGeom>
                  <a:avLst/>
                  <a:gdLst>
                    <a:gd name="connsiteX0" fmla="*/ 345758 w 625792"/>
                    <a:gd name="connsiteY0" fmla="*/ 0 h 874301"/>
                    <a:gd name="connsiteX1" fmla="*/ 116205 w 625792"/>
                    <a:gd name="connsiteY1" fmla="*/ 137947 h 874301"/>
                    <a:gd name="connsiteX2" fmla="*/ 114300 w 625792"/>
                    <a:gd name="connsiteY2" fmla="*/ 18076 h 874301"/>
                    <a:gd name="connsiteX3" fmla="*/ 0 w 625792"/>
                    <a:gd name="connsiteY3" fmla="*/ 18076 h 874301"/>
                    <a:gd name="connsiteX4" fmla="*/ 0 w 625792"/>
                    <a:gd name="connsiteY4" fmla="*/ 874302 h 874301"/>
                    <a:gd name="connsiteX5" fmla="*/ 131445 w 625792"/>
                    <a:gd name="connsiteY5" fmla="*/ 874302 h 874301"/>
                    <a:gd name="connsiteX6" fmla="*/ 135255 w 625792"/>
                    <a:gd name="connsiteY6" fmla="*/ 525152 h 874301"/>
                    <a:gd name="connsiteX7" fmla="*/ 350520 w 625792"/>
                    <a:gd name="connsiteY7" fmla="*/ 659294 h 874301"/>
                    <a:gd name="connsiteX8" fmla="*/ 625793 w 625792"/>
                    <a:gd name="connsiteY8" fmla="*/ 331074 h 874301"/>
                    <a:gd name="connsiteX9" fmla="*/ 346710 w 625792"/>
                    <a:gd name="connsiteY9" fmla="*/ 951 h 874301"/>
                    <a:gd name="connsiteX10" fmla="*/ 309563 w 625792"/>
                    <a:gd name="connsiteY10" fmla="*/ 539422 h 874301"/>
                    <a:gd name="connsiteX11" fmla="*/ 135255 w 625792"/>
                    <a:gd name="connsiteY11" fmla="*/ 330123 h 874301"/>
                    <a:gd name="connsiteX12" fmla="*/ 311467 w 625792"/>
                    <a:gd name="connsiteY12" fmla="*/ 120823 h 874301"/>
                    <a:gd name="connsiteX13" fmla="*/ 491490 w 625792"/>
                    <a:gd name="connsiteY13" fmla="*/ 330123 h 874301"/>
                    <a:gd name="connsiteX14" fmla="*/ 310515 w 625792"/>
                    <a:gd name="connsiteY14" fmla="*/ 539422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792" h="874301">
                      <a:moveTo>
                        <a:pt x="345758" y="0"/>
                      </a:moveTo>
                      <a:cubicBezTo>
                        <a:pt x="240030" y="0"/>
                        <a:pt x="152400" y="46617"/>
                        <a:pt x="116205" y="137947"/>
                      </a:cubicBezTo>
                      <a:lnTo>
                        <a:pt x="114300" y="18076"/>
                      </a:lnTo>
                      <a:lnTo>
                        <a:pt x="0" y="18076"/>
                      </a:lnTo>
                      <a:lnTo>
                        <a:pt x="0" y="874302"/>
                      </a:lnTo>
                      <a:lnTo>
                        <a:pt x="131445" y="874302"/>
                      </a:lnTo>
                      <a:lnTo>
                        <a:pt x="135255" y="525152"/>
                      </a:lnTo>
                      <a:cubicBezTo>
                        <a:pt x="172403" y="621239"/>
                        <a:pt x="247650" y="659294"/>
                        <a:pt x="350520" y="659294"/>
                      </a:cubicBezTo>
                      <a:cubicBezTo>
                        <a:pt x="512445" y="659294"/>
                        <a:pt x="625793" y="521346"/>
                        <a:pt x="625793" y="331074"/>
                      </a:cubicBezTo>
                      <a:cubicBezTo>
                        <a:pt x="625793" y="140802"/>
                        <a:pt x="508635" y="951"/>
                        <a:pt x="346710" y="951"/>
                      </a:cubicBezTo>
                      <a:close/>
                      <a:moveTo>
                        <a:pt x="309563" y="539422"/>
                      </a:moveTo>
                      <a:cubicBezTo>
                        <a:pt x="196215" y="539422"/>
                        <a:pt x="135255" y="443335"/>
                        <a:pt x="135255" y="330123"/>
                      </a:cubicBezTo>
                      <a:cubicBezTo>
                        <a:pt x="135255" y="216911"/>
                        <a:pt x="201930" y="120823"/>
                        <a:pt x="311467" y="120823"/>
                      </a:cubicBezTo>
                      <a:cubicBezTo>
                        <a:pt x="421005" y="120823"/>
                        <a:pt x="491490" y="204543"/>
                        <a:pt x="491490" y="330123"/>
                      </a:cubicBezTo>
                      <a:cubicBezTo>
                        <a:pt x="491490" y="455702"/>
                        <a:pt x="412433" y="539422"/>
                        <a:pt x="310515" y="539422"/>
                      </a:cubicBezTo>
                      <a:close/>
                    </a:path>
                  </a:pathLst>
                </a:custGeom>
                <a:grpFill/>
                <a:ln w="9525" cap="flat">
                  <a:noFill/>
                  <a:prstDash val="solid"/>
                  <a:miter/>
                </a:ln>
              </p:spPr>
              <p:txBody>
                <a:bodyPr rtlCol="0" anchor="ctr"/>
                <a:lstStyle/>
                <a:p>
                  <a:endParaRPr lang="en-US"/>
                </a:p>
              </p:txBody>
            </p:sp>
            <p:sp>
              <p:nvSpPr>
                <p:cNvPr id="349" name="Forma libre 348">
                  <a:extLst>
                    <a:ext uri="{FF2B5EF4-FFF2-40B4-BE49-F238E27FC236}">
                      <a16:creationId xmlns:a16="http://schemas.microsoft.com/office/drawing/2014/main" id="{F1B1B72C-F93B-0292-38E8-69159DFF8272}"/>
                    </a:ext>
                  </a:extLst>
                </p:cNvPr>
                <p:cNvSpPr/>
                <p:nvPr/>
              </p:nvSpPr>
              <p:spPr>
                <a:xfrm>
                  <a:off x="5015865" y="2241627"/>
                  <a:ext cx="625792" cy="874301"/>
                </a:xfrm>
                <a:custGeom>
                  <a:avLst/>
                  <a:gdLst>
                    <a:gd name="connsiteX0" fmla="*/ 345757 w 625792"/>
                    <a:gd name="connsiteY0" fmla="*/ 0 h 874301"/>
                    <a:gd name="connsiteX1" fmla="*/ 116205 w 625792"/>
                    <a:gd name="connsiteY1" fmla="*/ 137947 h 874301"/>
                    <a:gd name="connsiteX2" fmla="*/ 114300 w 625792"/>
                    <a:gd name="connsiteY2" fmla="*/ 18076 h 874301"/>
                    <a:gd name="connsiteX3" fmla="*/ 0 w 625792"/>
                    <a:gd name="connsiteY3" fmla="*/ 18076 h 874301"/>
                    <a:gd name="connsiteX4" fmla="*/ 0 w 625792"/>
                    <a:gd name="connsiteY4" fmla="*/ 874302 h 874301"/>
                    <a:gd name="connsiteX5" fmla="*/ 131445 w 625792"/>
                    <a:gd name="connsiteY5" fmla="*/ 874302 h 874301"/>
                    <a:gd name="connsiteX6" fmla="*/ 135255 w 625792"/>
                    <a:gd name="connsiteY6" fmla="*/ 525152 h 874301"/>
                    <a:gd name="connsiteX7" fmla="*/ 350520 w 625792"/>
                    <a:gd name="connsiteY7" fmla="*/ 659294 h 874301"/>
                    <a:gd name="connsiteX8" fmla="*/ 625792 w 625792"/>
                    <a:gd name="connsiteY8" fmla="*/ 331074 h 874301"/>
                    <a:gd name="connsiteX9" fmla="*/ 346710 w 625792"/>
                    <a:gd name="connsiteY9" fmla="*/ 951 h 874301"/>
                    <a:gd name="connsiteX10" fmla="*/ 309563 w 625792"/>
                    <a:gd name="connsiteY10" fmla="*/ 539422 h 874301"/>
                    <a:gd name="connsiteX11" fmla="*/ 135255 w 625792"/>
                    <a:gd name="connsiteY11" fmla="*/ 330123 h 874301"/>
                    <a:gd name="connsiteX12" fmla="*/ 311467 w 625792"/>
                    <a:gd name="connsiteY12" fmla="*/ 120823 h 874301"/>
                    <a:gd name="connsiteX13" fmla="*/ 491490 w 625792"/>
                    <a:gd name="connsiteY13" fmla="*/ 330123 h 874301"/>
                    <a:gd name="connsiteX14" fmla="*/ 310515 w 625792"/>
                    <a:gd name="connsiteY14" fmla="*/ 539422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792" h="874301">
                      <a:moveTo>
                        <a:pt x="345757" y="0"/>
                      </a:moveTo>
                      <a:cubicBezTo>
                        <a:pt x="240030" y="0"/>
                        <a:pt x="152400" y="46617"/>
                        <a:pt x="116205" y="137947"/>
                      </a:cubicBezTo>
                      <a:lnTo>
                        <a:pt x="114300" y="18076"/>
                      </a:lnTo>
                      <a:lnTo>
                        <a:pt x="0" y="18076"/>
                      </a:lnTo>
                      <a:lnTo>
                        <a:pt x="0" y="874302"/>
                      </a:lnTo>
                      <a:lnTo>
                        <a:pt x="131445" y="874302"/>
                      </a:lnTo>
                      <a:lnTo>
                        <a:pt x="135255" y="525152"/>
                      </a:lnTo>
                      <a:cubicBezTo>
                        <a:pt x="172403" y="621239"/>
                        <a:pt x="247650" y="659294"/>
                        <a:pt x="350520" y="659294"/>
                      </a:cubicBezTo>
                      <a:cubicBezTo>
                        <a:pt x="512445" y="659294"/>
                        <a:pt x="625792" y="521346"/>
                        <a:pt x="625792" y="331074"/>
                      </a:cubicBezTo>
                      <a:cubicBezTo>
                        <a:pt x="625792" y="140802"/>
                        <a:pt x="508635" y="951"/>
                        <a:pt x="346710" y="951"/>
                      </a:cubicBezTo>
                      <a:close/>
                      <a:moveTo>
                        <a:pt x="309563" y="539422"/>
                      </a:moveTo>
                      <a:cubicBezTo>
                        <a:pt x="196215" y="539422"/>
                        <a:pt x="135255" y="443335"/>
                        <a:pt x="135255" y="330123"/>
                      </a:cubicBezTo>
                      <a:cubicBezTo>
                        <a:pt x="135255" y="216911"/>
                        <a:pt x="201930" y="120823"/>
                        <a:pt x="311467" y="120823"/>
                      </a:cubicBezTo>
                      <a:cubicBezTo>
                        <a:pt x="421005" y="120823"/>
                        <a:pt x="491490" y="204543"/>
                        <a:pt x="491490" y="330123"/>
                      </a:cubicBezTo>
                      <a:cubicBezTo>
                        <a:pt x="491490" y="455702"/>
                        <a:pt x="412432" y="539422"/>
                        <a:pt x="310515" y="539422"/>
                      </a:cubicBezTo>
                      <a:close/>
                    </a:path>
                  </a:pathLst>
                </a:custGeom>
                <a:grpFill/>
                <a:ln w="9525" cap="flat">
                  <a:noFill/>
                  <a:prstDash val="solid"/>
                  <a:miter/>
                </a:ln>
              </p:spPr>
              <p:txBody>
                <a:bodyPr rtlCol="0" anchor="ctr"/>
                <a:lstStyle/>
                <a:p>
                  <a:endParaRPr lang="en-US"/>
                </a:p>
              </p:txBody>
            </p:sp>
            <p:sp>
              <p:nvSpPr>
                <p:cNvPr id="350" name="Forma libre 349">
                  <a:extLst>
                    <a:ext uri="{FF2B5EF4-FFF2-40B4-BE49-F238E27FC236}">
                      <a16:creationId xmlns:a16="http://schemas.microsoft.com/office/drawing/2014/main" id="{BD9E8450-5108-866C-6250-D0BD34A3376B}"/>
                    </a:ext>
                  </a:extLst>
                </p:cNvPr>
                <p:cNvSpPr/>
                <p:nvPr/>
              </p:nvSpPr>
              <p:spPr>
                <a:xfrm>
                  <a:off x="4304347" y="2263508"/>
                  <a:ext cx="609600" cy="623142"/>
                </a:xfrm>
                <a:custGeom>
                  <a:avLst/>
                  <a:gdLst>
                    <a:gd name="connsiteX0" fmla="*/ 597218 w 609600"/>
                    <a:gd name="connsiteY0" fmla="*/ 0 h 623142"/>
                    <a:gd name="connsiteX1" fmla="*/ 454343 w 609600"/>
                    <a:gd name="connsiteY1" fmla="*/ 0 h 623142"/>
                    <a:gd name="connsiteX2" fmla="*/ 311468 w 609600"/>
                    <a:gd name="connsiteY2" fmla="*/ 217862 h 623142"/>
                    <a:gd name="connsiteX3" fmla="*/ 304800 w 609600"/>
                    <a:gd name="connsiteY3" fmla="*/ 217862 h 623142"/>
                    <a:gd name="connsiteX4" fmla="*/ 150495 w 609600"/>
                    <a:gd name="connsiteY4" fmla="*/ 0 h 623142"/>
                    <a:gd name="connsiteX5" fmla="*/ 0 w 609600"/>
                    <a:gd name="connsiteY5" fmla="*/ 0 h 623142"/>
                    <a:gd name="connsiteX6" fmla="*/ 220028 w 609600"/>
                    <a:gd name="connsiteY6" fmla="*/ 307290 h 623142"/>
                    <a:gd name="connsiteX7" fmla="*/ 0 w 609600"/>
                    <a:gd name="connsiteY7" fmla="*/ 623142 h 623142"/>
                    <a:gd name="connsiteX8" fmla="*/ 142875 w 609600"/>
                    <a:gd name="connsiteY8" fmla="*/ 623142 h 623142"/>
                    <a:gd name="connsiteX9" fmla="*/ 291465 w 609600"/>
                    <a:gd name="connsiteY9" fmla="*/ 395767 h 623142"/>
                    <a:gd name="connsiteX10" fmla="*/ 299085 w 609600"/>
                    <a:gd name="connsiteY10" fmla="*/ 395767 h 623142"/>
                    <a:gd name="connsiteX11" fmla="*/ 458153 w 609600"/>
                    <a:gd name="connsiteY11" fmla="*/ 623142 h 623142"/>
                    <a:gd name="connsiteX12" fmla="*/ 609600 w 609600"/>
                    <a:gd name="connsiteY12" fmla="*/ 623142 h 623142"/>
                    <a:gd name="connsiteX13" fmla="*/ 385763 w 609600"/>
                    <a:gd name="connsiteY13" fmla="*/ 307290 h 623142"/>
                    <a:gd name="connsiteX14" fmla="*/ 597218 w 609600"/>
                    <a:gd name="connsiteY14" fmla="*/ 0 h 6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00" h="623142">
                      <a:moveTo>
                        <a:pt x="597218" y="0"/>
                      </a:moveTo>
                      <a:lnTo>
                        <a:pt x="454343" y="0"/>
                      </a:lnTo>
                      <a:lnTo>
                        <a:pt x="311468" y="217862"/>
                      </a:lnTo>
                      <a:lnTo>
                        <a:pt x="304800" y="217862"/>
                      </a:lnTo>
                      <a:lnTo>
                        <a:pt x="150495" y="0"/>
                      </a:lnTo>
                      <a:lnTo>
                        <a:pt x="0" y="0"/>
                      </a:lnTo>
                      <a:lnTo>
                        <a:pt x="220028" y="307290"/>
                      </a:lnTo>
                      <a:lnTo>
                        <a:pt x="0" y="623142"/>
                      </a:lnTo>
                      <a:lnTo>
                        <a:pt x="142875" y="623142"/>
                      </a:lnTo>
                      <a:lnTo>
                        <a:pt x="291465" y="395767"/>
                      </a:lnTo>
                      <a:lnTo>
                        <a:pt x="299085" y="395767"/>
                      </a:lnTo>
                      <a:lnTo>
                        <a:pt x="458153" y="623142"/>
                      </a:lnTo>
                      <a:lnTo>
                        <a:pt x="609600" y="623142"/>
                      </a:lnTo>
                      <a:lnTo>
                        <a:pt x="385763" y="307290"/>
                      </a:lnTo>
                      <a:lnTo>
                        <a:pt x="597218" y="0"/>
                      </a:lnTo>
                      <a:close/>
                    </a:path>
                  </a:pathLst>
                </a:custGeom>
                <a:grpFill/>
                <a:ln w="9525" cap="flat">
                  <a:noFill/>
                  <a:prstDash val="solid"/>
                  <a:miter/>
                </a:ln>
              </p:spPr>
              <p:txBody>
                <a:bodyPr rtlCol="0" anchor="ctr"/>
                <a:lstStyle/>
                <a:p>
                  <a:endParaRPr lang="en-US"/>
                </a:p>
              </p:txBody>
            </p:sp>
            <p:sp>
              <p:nvSpPr>
                <p:cNvPr id="351" name="Forma libre 350">
                  <a:extLst>
                    <a:ext uri="{FF2B5EF4-FFF2-40B4-BE49-F238E27FC236}">
                      <a16:creationId xmlns:a16="http://schemas.microsoft.com/office/drawing/2014/main" id="{8095569F-7827-891F-9FAB-045713D6C853}"/>
                    </a:ext>
                  </a:extLst>
                </p:cNvPr>
                <p:cNvSpPr/>
                <p:nvPr/>
              </p:nvSpPr>
              <p:spPr>
                <a:xfrm>
                  <a:off x="5723572" y="2245432"/>
                  <a:ext cx="607694" cy="656439"/>
                </a:xfrm>
                <a:custGeom>
                  <a:avLst/>
                  <a:gdLst>
                    <a:gd name="connsiteX0" fmla="*/ 541972 w 607694"/>
                    <a:gd name="connsiteY0" fmla="*/ 514687 h 656439"/>
                    <a:gd name="connsiteX1" fmla="*/ 541972 w 607694"/>
                    <a:gd name="connsiteY1" fmla="*/ 234986 h 656439"/>
                    <a:gd name="connsiteX2" fmla="*/ 298132 w 607694"/>
                    <a:gd name="connsiteY2" fmla="*/ 0 h 656439"/>
                    <a:gd name="connsiteX3" fmla="*/ 18097 w 607694"/>
                    <a:gd name="connsiteY3" fmla="*/ 195981 h 656439"/>
                    <a:gd name="connsiteX4" fmla="*/ 122872 w 607694"/>
                    <a:gd name="connsiteY4" fmla="*/ 240695 h 656439"/>
                    <a:gd name="connsiteX5" fmla="*/ 298132 w 607694"/>
                    <a:gd name="connsiteY5" fmla="*/ 110358 h 656439"/>
                    <a:gd name="connsiteX6" fmla="*/ 415290 w 607694"/>
                    <a:gd name="connsiteY6" fmla="*/ 250208 h 656439"/>
                    <a:gd name="connsiteX7" fmla="*/ 415290 w 607694"/>
                    <a:gd name="connsiteY7" fmla="*/ 288263 h 656439"/>
                    <a:gd name="connsiteX8" fmla="*/ 247650 w 607694"/>
                    <a:gd name="connsiteY8" fmla="*/ 288263 h 656439"/>
                    <a:gd name="connsiteX9" fmla="*/ 0 w 607694"/>
                    <a:gd name="connsiteY9" fmla="*/ 483292 h 656439"/>
                    <a:gd name="connsiteX10" fmla="*/ 199072 w 607694"/>
                    <a:gd name="connsiteY10" fmla="*/ 656440 h 656439"/>
                    <a:gd name="connsiteX11" fmla="*/ 438150 w 607694"/>
                    <a:gd name="connsiteY11" fmla="*/ 510881 h 656439"/>
                    <a:gd name="connsiteX12" fmla="*/ 443865 w 607694"/>
                    <a:gd name="connsiteY12" fmla="*/ 510881 h 656439"/>
                    <a:gd name="connsiteX13" fmla="*/ 443865 w 607694"/>
                    <a:gd name="connsiteY13" fmla="*/ 550839 h 656439"/>
                    <a:gd name="connsiteX14" fmla="*/ 526732 w 607694"/>
                    <a:gd name="connsiteY14" fmla="*/ 642169 h 656439"/>
                    <a:gd name="connsiteX15" fmla="*/ 607695 w 607694"/>
                    <a:gd name="connsiteY15" fmla="*/ 642169 h 656439"/>
                    <a:gd name="connsiteX16" fmla="*/ 607695 w 607694"/>
                    <a:gd name="connsiteY16" fmla="*/ 538471 h 656439"/>
                    <a:gd name="connsiteX17" fmla="*/ 560070 w 607694"/>
                    <a:gd name="connsiteY17" fmla="*/ 538471 h 656439"/>
                    <a:gd name="connsiteX18" fmla="*/ 543877 w 607694"/>
                    <a:gd name="connsiteY18" fmla="*/ 516590 h 656439"/>
                    <a:gd name="connsiteX19" fmla="*/ 228600 w 607694"/>
                    <a:gd name="connsiteY19" fmla="*/ 542276 h 656439"/>
                    <a:gd name="connsiteX20" fmla="*/ 135255 w 607694"/>
                    <a:gd name="connsiteY20" fmla="*/ 471876 h 656439"/>
                    <a:gd name="connsiteX21" fmla="*/ 315277 w 607694"/>
                    <a:gd name="connsiteY21" fmla="*/ 379594 h 656439"/>
                    <a:gd name="connsiteX22" fmla="*/ 410527 w 607694"/>
                    <a:gd name="connsiteY22" fmla="*/ 379594 h 656439"/>
                    <a:gd name="connsiteX23" fmla="*/ 229552 w 607694"/>
                    <a:gd name="connsiteY23" fmla="*/ 541325 h 6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7694" h="656439">
                      <a:moveTo>
                        <a:pt x="541972" y="514687"/>
                      </a:moveTo>
                      <a:lnTo>
                        <a:pt x="541972" y="234986"/>
                      </a:lnTo>
                      <a:cubicBezTo>
                        <a:pt x="541972" y="85623"/>
                        <a:pt x="448627" y="0"/>
                        <a:pt x="298132" y="0"/>
                      </a:cubicBezTo>
                      <a:cubicBezTo>
                        <a:pt x="147638" y="0"/>
                        <a:pt x="59055" y="72304"/>
                        <a:pt x="18097" y="195981"/>
                      </a:cubicBezTo>
                      <a:lnTo>
                        <a:pt x="122872" y="240695"/>
                      </a:lnTo>
                      <a:cubicBezTo>
                        <a:pt x="160020" y="149364"/>
                        <a:pt x="217170" y="110358"/>
                        <a:pt x="298132" y="110358"/>
                      </a:cubicBezTo>
                      <a:cubicBezTo>
                        <a:pt x="379095" y="110358"/>
                        <a:pt x="415290" y="158878"/>
                        <a:pt x="415290" y="250208"/>
                      </a:cubicBezTo>
                      <a:lnTo>
                        <a:pt x="415290" y="288263"/>
                      </a:lnTo>
                      <a:lnTo>
                        <a:pt x="247650" y="288263"/>
                      </a:lnTo>
                      <a:cubicBezTo>
                        <a:pt x="112395" y="288263"/>
                        <a:pt x="0" y="355809"/>
                        <a:pt x="0" y="483292"/>
                      </a:cubicBezTo>
                      <a:cubicBezTo>
                        <a:pt x="0" y="610774"/>
                        <a:pt x="89535" y="656440"/>
                        <a:pt x="199072" y="656440"/>
                      </a:cubicBezTo>
                      <a:cubicBezTo>
                        <a:pt x="308610" y="656440"/>
                        <a:pt x="400050" y="593650"/>
                        <a:pt x="438150" y="510881"/>
                      </a:cubicBezTo>
                      <a:lnTo>
                        <a:pt x="443865" y="510881"/>
                      </a:lnTo>
                      <a:lnTo>
                        <a:pt x="443865" y="550839"/>
                      </a:lnTo>
                      <a:cubicBezTo>
                        <a:pt x="442913" y="609823"/>
                        <a:pt x="470535" y="642169"/>
                        <a:pt x="526732" y="642169"/>
                      </a:cubicBezTo>
                      <a:lnTo>
                        <a:pt x="607695" y="642169"/>
                      </a:lnTo>
                      <a:lnTo>
                        <a:pt x="607695" y="538471"/>
                      </a:lnTo>
                      <a:lnTo>
                        <a:pt x="560070" y="538471"/>
                      </a:lnTo>
                      <a:cubicBezTo>
                        <a:pt x="549592" y="538471"/>
                        <a:pt x="543877" y="529909"/>
                        <a:pt x="543877" y="516590"/>
                      </a:cubicBezTo>
                      <a:close/>
                      <a:moveTo>
                        <a:pt x="228600" y="542276"/>
                      </a:moveTo>
                      <a:cubicBezTo>
                        <a:pt x="180022" y="542276"/>
                        <a:pt x="135255" y="521346"/>
                        <a:pt x="135255" y="471876"/>
                      </a:cubicBezTo>
                      <a:cubicBezTo>
                        <a:pt x="135255" y="422405"/>
                        <a:pt x="214313" y="379594"/>
                        <a:pt x="315277" y="379594"/>
                      </a:cubicBezTo>
                      <a:lnTo>
                        <a:pt x="410527" y="379594"/>
                      </a:lnTo>
                      <a:cubicBezTo>
                        <a:pt x="401002" y="461411"/>
                        <a:pt x="318135" y="541325"/>
                        <a:pt x="229552" y="541325"/>
                      </a:cubicBezTo>
                      <a:close/>
                    </a:path>
                  </a:pathLst>
                </a:custGeom>
                <a:grpFill/>
                <a:ln w="9525" cap="flat">
                  <a:noFill/>
                  <a:prstDash val="solid"/>
                  <a:miter/>
                </a:ln>
              </p:spPr>
              <p:txBody>
                <a:bodyPr rtlCol="0" anchor="ctr"/>
                <a:lstStyle/>
                <a:p>
                  <a:endParaRPr lang="en-US"/>
                </a:p>
              </p:txBody>
            </p:sp>
          </p:grpSp>
          <p:sp>
            <p:nvSpPr>
              <p:cNvPr id="341" name="CuadroTexto 340">
                <a:extLst>
                  <a:ext uri="{FF2B5EF4-FFF2-40B4-BE49-F238E27FC236}">
                    <a16:creationId xmlns:a16="http://schemas.microsoft.com/office/drawing/2014/main" id="{AA467E32-8C37-E497-6BBE-980D8AC9BB03}"/>
                  </a:ext>
                </a:extLst>
              </p:cNvPr>
              <p:cNvSpPr txBox="1"/>
              <p:nvPr/>
            </p:nvSpPr>
            <p:spPr>
              <a:xfrm>
                <a:off x="5296813" y="826494"/>
                <a:ext cx="695703" cy="76944"/>
              </a:xfrm>
              <a:prstGeom prst="rect">
                <a:avLst/>
              </a:prstGeom>
              <a:noFill/>
            </p:spPr>
            <p:txBody>
              <a:bodyPr wrap="none" lIns="0" tIns="0" rIns="0" bIns="0">
                <a:spAutoFit/>
              </a:bodyPr>
              <a:lstStyle/>
              <a:p>
                <a:pPr algn="ctr"/>
                <a:r>
                  <a:rPr lang="es-AR" sz="500">
                    <a:solidFill>
                      <a:srgbClr val="FFFFFF"/>
                    </a:solidFill>
                    <a:latin typeface="Roboto Medium" panose="02000000000000000000" pitchFamily="2" charset="0"/>
                    <a:ea typeface="Roboto Medium" panose="02000000000000000000" pitchFamily="2" charset="0"/>
                    <a:cs typeface="Arial" pitchFamily="34" charset="0"/>
                  </a:rPr>
                  <a:t>PLATFORM INSTANCES</a:t>
                </a:r>
                <a:endParaRPr lang="en-US" sz="500">
                  <a:solidFill>
                    <a:srgbClr val="FFFFFF"/>
                  </a:solidFill>
                </a:endParaRPr>
              </a:p>
            </p:txBody>
          </p:sp>
        </p:grpSp>
        <p:cxnSp>
          <p:nvCxnSpPr>
            <p:cNvPr id="352" name="Conector recto 351">
              <a:extLst>
                <a:ext uri="{FF2B5EF4-FFF2-40B4-BE49-F238E27FC236}">
                  <a16:creationId xmlns:a16="http://schemas.microsoft.com/office/drawing/2014/main" id="{85357F1F-5661-02E0-CE63-3F27198BF0DE}"/>
                </a:ext>
              </a:extLst>
            </p:cNvPr>
            <p:cNvCxnSpPr>
              <a:cxnSpLocks/>
            </p:cNvCxnSpPr>
            <p:nvPr/>
          </p:nvCxnSpPr>
          <p:spPr>
            <a:xfrm>
              <a:off x="6130961" y="2106140"/>
              <a:ext cx="1493709" cy="276080"/>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3" name="Conector recto 352">
              <a:extLst>
                <a:ext uri="{FF2B5EF4-FFF2-40B4-BE49-F238E27FC236}">
                  <a16:creationId xmlns:a16="http://schemas.microsoft.com/office/drawing/2014/main" id="{6E0A5F74-05DD-118D-DC41-5A19782CB098}"/>
                </a:ext>
              </a:extLst>
            </p:cNvPr>
            <p:cNvCxnSpPr>
              <a:cxnSpLocks/>
              <a:stCxn id="179" idx="0"/>
              <a:endCxn id="339" idx="2"/>
            </p:cNvCxnSpPr>
            <p:nvPr/>
          </p:nvCxnSpPr>
          <p:spPr>
            <a:xfrm flipV="1">
              <a:off x="7250277" y="2722049"/>
              <a:ext cx="374395" cy="279098"/>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6" name="Conector recto 355">
              <a:extLst>
                <a:ext uri="{FF2B5EF4-FFF2-40B4-BE49-F238E27FC236}">
                  <a16:creationId xmlns:a16="http://schemas.microsoft.com/office/drawing/2014/main" id="{25683254-37DB-FAE8-BB8D-F7B96945D52A}"/>
                </a:ext>
              </a:extLst>
            </p:cNvPr>
            <p:cNvCxnSpPr>
              <a:cxnSpLocks/>
            </p:cNvCxnSpPr>
            <p:nvPr/>
          </p:nvCxnSpPr>
          <p:spPr>
            <a:xfrm flipV="1">
              <a:off x="7970143" y="2667175"/>
              <a:ext cx="133672" cy="331467"/>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8" name="Conector recto 357">
              <a:extLst>
                <a:ext uri="{FF2B5EF4-FFF2-40B4-BE49-F238E27FC236}">
                  <a16:creationId xmlns:a16="http://schemas.microsoft.com/office/drawing/2014/main" id="{4A9D9178-3C05-1E1B-F4C9-E4FDC8760FB6}"/>
                </a:ext>
              </a:extLst>
            </p:cNvPr>
            <p:cNvCxnSpPr>
              <a:cxnSpLocks/>
            </p:cNvCxnSpPr>
            <p:nvPr/>
          </p:nvCxnSpPr>
          <p:spPr>
            <a:xfrm flipH="1" flipV="1">
              <a:off x="7624671" y="2105301"/>
              <a:ext cx="1" cy="277794"/>
            </a:xfrm>
            <a:prstGeom prst="line">
              <a:avLst/>
            </a:prstGeom>
            <a:ln w="12700" cap="rnd">
              <a:solidFill>
                <a:schemeClr val="accent2"/>
              </a:solidFill>
              <a:prstDash val="sysDot"/>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59" name="Conector recto 358">
              <a:extLst>
                <a:ext uri="{FF2B5EF4-FFF2-40B4-BE49-F238E27FC236}">
                  <a16:creationId xmlns:a16="http://schemas.microsoft.com/office/drawing/2014/main" id="{7DDA1F77-E94D-0215-64D3-3F85F1FBF715}"/>
                </a:ext>
              </a:extLst>
            </p:cNvPr>
            <p:cNvCxnSpPr>
              <a:cxnSpLocks/>
            </p:cNvCxnSpPr>
            <p:nvPr/>
          </p:nvCxnSpPr>
          <p:spPr>
            <a:xfrm flipH="1" flipV="1">
              <a:off x="7624671" y="1489590"/>
              <a:ext cx="1" cy="277794"/>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cxnSp>
          <p:nvCxnSpPr>
            <p:cNvPr id="360" name="Conector recto 359">
              <a:extLst>
                <a:ext uri="{FF2B5EF4-FFF2-40B4-BE49-F238E27FC236}">
                  <a16:creationId xmlns:a16="http://schemas.microsoft.com/office/drawing/2014/main" id="{DE88DC05-5DD4-486B-E89B-8B7C4391101C}"/>
                </a:ext>
              </a:extLst>
            </p:cNvPr>
            <p:cNvCxnSpPr>
              <a:cxnSpLocks/>
            </p:cNvCxnSpPr>
            <p:nvPr/>
          </p:nvCxnSpPr>
          <p:spPr>
            <a:xfrm flipV="1">
              <a:off x="6127052" y="2106140"/>
              <a:ext cx="1493709" cy="276080"/>
            </a:xfrm>
            <a:prstGeom prst="line">
              <a:avLst/>
            </a:prstGeom>
            <a:ln w="8890" cap="rnd">
              <a:solidFill>
                <a:schemeClr val="accent2"/>
              </a:solidFill>
              <a:prstDash val="sysDash"/>
              <a:round/>
              <a:headEnd type="triangle" w="sm" len="sm"/>
              <a:tailEnd type="triangle" w="sm" len="sm"/>
            </a:ln>
          </p:spPr>
          <p:style>
            <a:lnRef idx="1">
              <a:schemeClr val="accent1"/>
            </a:lnRef>
            <a:fillRef idx="0">
              <a:schemeClr val="accent1"/>
            </a:fillRef>
            <a:effectRef idx="0">
              <a:schemeClr val="accent1"/>
            </a:effectRef>
            <a:fontRef idx="minor">
              <a:schemeClr val="tx1"/>
            </a:fontRef>
          </p:style>
        </p:cxnSp>
      </p:grpSp>
      <p:sp>
        <p:nvSpPr>
          <p:cNvPr id="362" name="Rectángulo redondeado 361">
            <a:extLst>
              <a:ext uri="{FF2B5EF4-FFF2-40B4-BE49-F238E27FC236}">
                <a16:creationId xmlns:a16="http://schemas.microsoft.com/office/drawing/2014/main" id="{12623D82-2268-97AA-F4F4-5BB45D9144B1}"/>
              </a:ext>
            </a:extLst>
          </p:cNvPr>
          <p:cNvSpPr/>
          <p:nvPr/>
        </p:nvSpPr>
        <p:spPr>
          <a:xfrm>
            <a:off x="1705795" y="2235403"/>
            <a:ext cx="831337" cy="233671"/>
          </a:xfrm>
          <a:prstGeom prst="roundRect">
            <a:avLst/>
          </a:prstGeom>
          <a:solidFill>
            <a:schemeClr val="accent1"/>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36000" rIns="180000" bIns="36000" rtlCol="0" anchor="ctr" anchorCtr="0">
            <a:spAutoFit/>
          </a:bodyPr>
          <a:lstStyle/>
          <a:p>
            <a:pPr algn="ctr">
              <a:spcBef>
                <a:spcPts val="1000"/>
              </a:spcBef>
            </a:pPr>
            <a:r>
              <a:rPr lang="es-AR" sz="900">
                <a:solidFill>
                  <a:srgbClr val="FFFFFF"/>
                </a:solidFill>
                <a:latin typeface="Roboto Medium" panose="02000000000000000000" pitchFamily="2" charset="0"/>
                <a:ea typeface="Roboto Medium" panose="02000000000000000000" pitchFamily="2" charset="0"/>
                <a:cs typeface="Arial" pitchFamily="34" charset="0"/>
              </a:rPr>
              <a:t>Platform</a:t>
            </a:r>
            <a:endParaRPr lang="en-US" sz="900" b="1">
              <a:solidFill>
                <a:schemeClr val="tx1"/>
              </a:solidFill>
            </a:endParaRPr>
          </a:p>
        </p:txBody>
      </p:sp>
      <p:sp>
        <p:nvSpPr>
          <p:cNvPr id="364" name="Marcador de texto 8">
            <a:extLst>
              <a:ext uri="{FF2B5EF4-FFF2-40B4-BE49-F238E27FC236}">
                <a16:creationId xmlns:a16="http://schemas.microsoft.com/office/drawing/2014/main" id="{028A32AF-1D16-8017-B628-3E47C0D80658}"/>
              </a:ext>
            </a:extLst>
          </p:cNvPr>
          <p:cNvSpPr txBox="1">
            <a:spLocks/>
          </p:cNvSpPr>
          <p:nvPr/>
        </p:nvSpPr>
        <p:spPr>
          <a:xfrm>
            <a:off x="523784" y="4091085"/>
            <a:ext cx="3195360" cy="349702"/>
          </a:xfrm>
          <a:prstGeom prst="rect">
            <a:avLst/>
          </a:prstGeom>
        </p:spPr>
        <p:txBody>
          <a:bodyPr wrap="square" lIns="0" tIns="7200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35437">
              <a:lnSpc>
                <a:spcPct val="100000"/>
              </a:lnSpc>
              <a:spcBef>
                <a:spcPts val="476"/>
              </a:spcBef>
              <a:buNone/>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Comercilize the Platform as a Service to other Mobile Operators and also enter in the Open Gateway agregation business.</a:t>
            </a:r>
          </a:p>
        </p:txBody>
      </p:sp>
      <p:sp>
        <p:nvSpPr>
          <p:cNvPr id="365" name="Rectángulo redondeado 364">
            <a:extLst>
              <a:ext uri="{FF2B5EF4-FFF2-40B4-BE49-F238E27FC236}">
                <a16:creationId xmlns:a16="http://schemas.microsoft.com/office/drawing/2014/main" id="{935C2980-CDD0-A9AC-E88F-4BC090C347ED}"/>
              </a:ext>
            </a:extLst>
          </p:cNvPr>
          <p:cNvSpPr/>
          <p:nvPr/>
        </p:nvSpPr>
        <p:spPr>
          <a:xfrm>
            <a:off x="1420026" y="3860921"/>
            <a:ext cx="1402875" cy="233671"/>
          </a:xfrm>
          <a:prstGeom prst="roundRect">
            <a:avLst/>
          </a:prstGeom>
          <a:solidFill>
            <a:schemeClr val="accent1"/>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36000" rIns="180000" bIns="36000" rtlCol="0" anchor="ctr" anchorCtr="0">
            <a:spAutoFit/>
          </a:bodyPr>
          <a:lstStyle/>
          <a:p>
            <a:pPr algn="ctr">
              <a:spcBef>
                <a:spcPts val="1000"/>
              </a:spcBef>
            </a:pPr>
            <a:r>
              <a:rPr lang="es-AR" sz="900">
                <a:solidFill>
                  <a:srgbClr val="FFFFFF"/>
                </a:solidFill>
                <a:latin typeface="Roboto Medium" panose="02000000000000000000" pitchFamily="2" charset="0"/>
                <a:ea typeface="Roboto Medium" panose="02000000000000000000" pitchFamily="2" charset="0"/>
                <a:cs typeface="Arial" pitchFamily="34" charset="0"/>
              </a:rPr>
              <a:t>Business oportunity</a:t>
            </a:r>
          </a:p>
        </p:txBody>
      </p:sp>
      <p:sp>
        <p:nvSpPr>
          <p:cNvPr id="366" name="Marcador de texto 8">
            <a:extLst>
              <a:ext uri="{FF2B5EF4-FFF2-40B4-BE49-F238E27FC236}">
                <a16:creationId xmlns:a16="http://schemas.microsoft.com/office/drawing/2014/main" id="{C5583329-6C1F-64D2-501A-9094CBE49BF9}"/>
              </a:ext>
            </a:extLst>
          </p:cNvPr>
          <p:cNvSpPr txBox="1">
            <a:spLocks/>
          </p:cNvSpPr>
          <p:nvPr/>
        </p:nvSpPr>
        <p:spPr>
          <a:xfrm>
            <a:off x="4773981" y="4091085"/>
            <a:ext cx="3291203" cy="349702"/>
          </a:xfrm>
          <a:prstGeom prst="rect">
            <a:avLst/>
          </a:prstGeom>
        </p:spPr>
        <p:txBody>
          <a:bodyPr wrap="square" lIns="0" tIns="7200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435437">
              <a:lnSpc>
                <a:spcPct val="100000"/>
              </a:lnSpc>
              <a:spcBef>
                <a:spcPts val="476"/>
              </a:spcBef>
              <a:buNone/>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Transform Telcos into Techcos, enabling new digital experiences by connecting Operators, Developers, and Enterprises.</a:t>
            </a:r>
          </a:p>
        </p:txBody>
      </p:sp>
      <p:sp>
        <p:nvSpPr>
          <p:cNvPr id="367" name="Rectángulo redondeado 366">
            <a:extLst>
              <a:ext uri="{FF2B5EF4-FFF2-40B4-BE49-F238E27FC236}">
                <a16:creationId xmlns:a16="http://schemas.microsoft.com/office/drawing/2014/main" id="{C4CDAD96-C412-498D-3C63-0EB558FF3E0A}"/>
              </a:ext>
            </a:extLst>
          </p:cNvPr>
          <p:cNvSpPr/>
          <p:nvPr/>
        </p:nvSpPr>
        <p:spPr>
          <a:xfrm>
            <a:off x="5728489" y="3860921"/>
            <a:ext cx="1286343" cy="233671"/>
          </a:xfrm>
          <a:prstGeom prst="roundRect">
            <a:avLst/>
          </a:prstGeom>
          <a:solidFill>
            <a:schemeClr val="accent1"/>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none" lIns="180000" tIns="36000" rIns="180000" bIns="36000" rtlCol="0" anchor="ctr" anchorCtr="0">
            <a:spAutoFit/>
          </a:bodyPr>
          <a:lstStyle/>
          <a:p>
            <a:pPr algn="ctr">
              <a:spcBef>
                <a:spcPts val="1000"/>
              </a:spcBef>
            </a:pPr>
            <a:r>
              <a:rPr lang="es-AR" sz="900">
                <a:solidFill>
                  <a:srgbClr val="FFFFFF"/>
                </a:solidFill>
                <a:latin typeface="Roboto Medium" panose="02000000000000000000" pitchFamily="2" charset="0"/>
                <a:ea typeface="Roboto Medium" panose="02000000000000000000" pitchFamily="2" charset="0"/>
                <a:cs typeface="Arial" pitchFamily="34" charset="0"/>
              </a:rPr>
              <a:t>Value proposition</a:t>
            </a:r>
          </a:p>
        </p:txBody>
      </p:sp>
    </p:spTree>
    <p:extLst>
      <p:ext uri="{BB962C8B-B14F-4D97-AF65-F5344CB8AC3E}">
        <p14:creationId xmlns:p14="http://schemas.microsoft.com/office/powerpoint/2010/main" val="2200614519"/>
      </p:ext>
    </p:extLst>
  </p:cSld>
  <p:clrMapOvr>
    <a:masterClrMapping/>
  </p:clrMapOvr>
  <mc:AlternateContent xmlns:mc="http://schemas.openxmlformats.org/markup-compatibility/2006" xmlns:p14="http://schemas.microsoft.com/office/powerpoint/2010/main">
    <mc:Choice Requires="p14">
      <p:transition p14:dur="40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D0D63E73-FBAD-BC92-0320-D4C595A2B397}"/>
              </a:ext>
            </a:extLst>
          </p:cNvPr>
          <p:cNvPicPr>
            <a:picLocks noChangeAspect="1"/>
          </p:cNvPicPr>
          <p:nvPr/>
        </p:nvPicPr>
        <p:blipFill rotWithShape="1">
          <a:blip r:embed="rId3">
            <a:extLst>
              <a:ext uri="{28A0092B-C50C-407E-A947-70E740481C1C}">
                <a14:useLocalDpi xmlns:a14="http://schemas.microsoft.com/office/drawing/2010/main" val="0"/>
              </a:ext>
            </a:extLst>
          </a:blip>
          <a:srcRect l="26797" t="9606" r="26797" b="45130"/>
          <a:stretch/>
        </p:blipFill>
        <p:spPr>
          <a:xfrm>
            <a:off x="3763618" y="1515106"/>
            <a:ext cx="4768382" cy="3102163"/>
          </a:xfrm>
          <a:prstGeom prst="roundRect">
            <a:avLst>
              <a:gd name="adj" fmla="val 2000"/>
            </a:avLst>
          </a:prstGeom>
          <a:ln w="6350">
            <a:noFill/>
          </a:ln>
        </p:spPr>
      </p:pic>
      <p:sp>
        <p:nvSpPr>
          <p:cNvPr id="3" name="Title 1">
            <a:extLst>
              <a:ext uri="{FF2B5EF4-FFF2-40B4-BE49-F238E27FC236}">
                <a16:creationId xmlns:a16="http://schemas.microsoft.com/office/drawing/2014/main" id="{DDB093B1-C55A-709D-2ABD-181203DED070}"/>
              </a:ext>
            </a:extLst>
          </p:cNvPr>
          <p:cNvSpPr txBox="1">
            <a:spLocks/>
          </p:cNvSpPr>
          <p:nvPr/>
        </p:nvSpPr>
        <p:spPr>
          <a:xfrm>
            <a:off x="612000" y="806178"/>
            <a:ext cx="3058554" cy="331629"/>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solidFill>
                  <a:schemeClr val="bg2"/>
                </a:solidFill>
                <a:latin typeface="Pulso" pitchFamily="2" charset="0"/>
              </a:rPr>
              <a:t>Transformation</a:t>
            </a:r>
          </a:p>
        </p:txBody>
      </p:sp>
      <p:sp>
        <p:nvSpPr>
          <p:cNvPr id="14" name="Title 1">
            <a:extLst>
              <a:ext uri="{FF2B5EF4-FFF2-40B4-BE49-F238E27FC236}">
                <a16:creationId xmlns:a16="http://schemas.microsoft.com/office/drawing/2014/main" id="{7749CB7E-29A4-49C8-6E8B-30E9EF4BB158}"/>
              </a:ext>
            </a:extLst>
          </p:cNvPr>
          <p:cNvSpPr txBox="1">
            <a:spLocks/>
          </p:cNvSpPr>
          <p:nvPr/>
        </p:nvSpPr>
        <p:spPr>
          <a:xfrm>
            <a:off x="612000" y="1510693"/>
            <a:ext cx="3668744"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buClr>
                <a:schemeClr val="accent1"/>
              </a:buClr>
              <a:defRPr/>
            </a:pPr>
            <a:r>
              <a:rPr lang="en-US" sz="1500" b="0" spc="-40">
                <a:solidFill>
                  <a:schemeClr val="accent1"/>
                </a:solidFill>
                <a:latin typeface="Pulso Light" pitchFamily="2" charset="0"/>
              </a:rPr>
              <a:t>Hard</a:t>
            </a:r>
          </a:p>
        </p:txBody>
      </p:sp>
      <p:sp>
        <p:nvSpPr>
          <p:cNvPr id="15" name="Marcador de texto 8">
            <a:extLst>
              <a:ext uri="{FF2B5EF4-FFF2-40B4-BE49-F238E27FC236}">
                <a16:creationId xmlns:a16="http://schemas.microsoft.com/office/drawing/2014/main" id="{6CDB7866-B661-CE73-D8A3-DD0383625D5A}"/>
              </a:ext>
            </a:extLst>
          </p:cNvPr>
          <p:cNvSpPr txBox="1">
            <a:spLocks/>
          </p:cNvSpPr>
          <p:nvPr/>
        </p:nvSpPr>
        <p:spPr>
          <a:xfrm>
            <a:off x="796223" y="1825480"/>
            <a:ext cx="2026765" cy="466794"/>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indent="-177800" defTabSz="435437">
              <a:lnSpc>
                <a:spcPct val="100000"/>
              </a:lnSpc>
              <a:spcBef>
                <a:spcPts val="0"/>
              </a:spcBef>
              <a:spcAft>
                <a:spcPts val="400"/>
              </a:spcAft>
              <a:buClr>
                <a:schemeClr val="accent1"/>
              </a:buClr>
              <a:defRPr/>
            </a:pPr>
            <a:r>
              <a:rPr lang="en-US" sz="900">
                <a:solidFill>
                  <a:schemeClr val="accent1"/>
                </a:solidFill>
                <a:latin typeface="Roboto Light" panose="02000000000000000000" pitchFamily="2" charset="0"/>
                <a:ea typeface="Roboto Light" panose="02000000000000000000" pitchFamily="2" charset="0"/>
                <a:cs typeface="Arial" panose="020B0604020202020204" pitchFamily="34" charset="0"/>
              </a:rPr>
              <a:t>Platformization </a:t>
            </a: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of Core Systems.</a:t>
            </a:r>
          </a:p>
          <a:p>
            <a:pPr marL="180975" indent="-177800" defTabSz="435437">
              <a:lnSpc>
                <a:spcPct val="100000"/>
              </a:lnSpc>
              <a:spcBef>
                <a:spcPts val="0"/>
              </a:spcBef>
              <a:spcAft>
                <a:spcPts val="400"/>
              </a:spcAft>
              <a:buClr>
                <a:schemeClr val="accent1"/>
              </a:buClr>
              <a:defRPr/>
            </a:pPr>
            <a:r>
              <a:rPr lang="en-US" sz="900">
                <a:solidFill>
                  <a:schemeClr val="accent1"/>
                </a:solidFill>
                <a:latin typeface="Roboto Light" panose="02000000000000000000" pitchFamily="2" charset="0"/>
                <a:ea typeface="Roboto Light" panose="02000000000000000000" pitchFamily="2" charset="0"/>
                <a:cs typeface="Arial" panose="020B0604020202020204" pitchFamily="34" charset="0"/>
              </a:rPr>
              <a:t>Network transformation </a:t>
            </a: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into digital platforms: 5G ecosystem.</a:t>
            </a:r>
          </a:p>
        </p:txBody>
      </p:sp>
      <p:sp>
        <p:nvSpPr>
          <p:cNvPr id="16" name="Title 1">
            <a:extLst>
              <a:ext uri="{FF2B5EF4-FFF2-40B4-BE49-F238E27FC236}">
                <a16:creationId xmlns:a16="http://schemas.microsoft.com/office/drawing/2014/main" id="{E8EA796A-4CDB-1ED3-6AED-B2EBDD701DA9}"/>
              </a:ext>
            </a:extLst>
          </p:cNvPr>
          <p:cNvSpPr txBox="1">
            <a:spLocks/>
          </p:cNvSpPr>
          <p:nvPr/>
        </p:nvSpPr>
        <p:spPr>
          <a:xfrm>
            <a:off x="612000" y="2539945"/>
            <a:ext cx="3668744"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buClr>
                <a:schemeClr val="accent1"/>
              </a:buClr>
              <a:defRPr/>
            </a:pPr>
            <a:r>
              <a:rPr lang="en-US" sz="1500" b="0" spc="-40">
                <a:solidFill>
                  <a:schemeClr val="accent1"/>
                </a:solidFill>
                <a:latin typeface="Pulso Light" pitchFamily="2" charset="0"/>
              </a:rPr>
              <a:t>Soft</a:t>
            </a:r>
          </a:p>
        </p:txBody>
      </p:sp>
      <p:sp>
        <p:nvSpPr>
          <p:cNvPr id="17" name="Marcador de texto 8">
            <a:extLst>
              <a:ext uri="{FF2B5EF4-FFF2-40B4-BE49-F238E27FC236}">
                <a16:creationId xmlns:a16="http://schemas.microsoft.com/office/drawing/2014/main" id="{519957AF-5E4A-377C-4D3F-DBD123E3E86A}"/>
              </a:ext>
            </a:extLst>
          </p:cNvPr>
          <p:cNvSpPr txBox="1">
            <a:spLocks/>
          </p:cNvSpPr>
          <p:nvPr/>
        </p:nvSpPr>
        <p:spPr>
          <a:xfrm>
            <a:off x="796223" y="2854732"/>
            <a:ext cx="3073686" cy="518091"/>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0975" indent="-177800" defTabSz="435437">
              <a:lnSpc>
                <a:spcPct val="100000"/>
              </a:lnSpc>
              <a:spcBef>
                <a:spcPts val="0"/>
              </a:spcBef>
              <a:spcAft>
                <a:spcPts val="400"/>
              </a:spcAft>
              <a:buClr>
                <a:schemeClr val="accent1"/>
              </a:buClr>
              <a:defRPr/>
            </a:pPr>
            <a:r>
              <a:rPr lang="en-US" sz="900">
                <a:solidFill>
                  <a:schemeClr val="accent1"/>
                </a:solidFill>
                <a:latin typeface="Roboto Light" panose="02000000000000000000" pitchFamily="2" charset="0"/>
                <a:ea typeface="Roboto Light" panose="02000000000000000000" pitchFamily="2" charset="0"/>
                <a:cs typeface="Arial" panose="020B0604020202020204" pitchFamily="34" charset="0"/>
              </a:rPr>
              <a:t>Organizational efficiency.</a:t>
            </a:r>
          </a:p>
          <a:p>
            <a:pPr marL="180975" indent="-177800" defTabSz="435437">
              <a:lnSpc>
                <a:spcPct val="100000"/>
              </a:lnSpc>
              <a:spcBef>
                <a:spcPts val="0"/>
              </a:spcBef>
              <a:spcAft>
                <a:spcPts val="400"/>
              </a:spcAft>
              <a:buClr>
                <a:schemeClr val="accent1"/>
              </a:buClr>
              <a:defRPr/>
            </a:pPr>
            <a:r>
              <a:rPr lang="en-US" sz="900">
                <a:solidFill>
                  <a:schemeClr val="accent1"/>
                </a:solidFill>
                <a:latin typeface="Roboto Light" panose="02000000000000000000" pitchFamily="2" charset="0"/>
                <a:ea typeface="Roboto Light" panose="02000000000000000000" pitchFamily="2" charset="0"/>
                <a:cs typeface="Arial" panose="020B0604020202020204" pitchFamily="34" charset="0"/>
              </a:rPr>
              <a:t>Customer-centric agile </a:t>
            </a: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organization.</a:t>
            </a:r>
          </a:p>
          <a:p>
            <a:pPr marL="180975" indent="-177800" defTabSz="435437">
              <a:lnSpc>
                <a:spcPct val="100000"/>
              </a:lnSpc>
              <a:spcBef>
                <a:spcPts val="0"/>
              </a:spcBef>
              <a:spcAft>
                <a:spcPts val="400"/>
              </a:spcAft>
              <a:buClr>
                <a:schemeClr val="accent1"/>
              </a:buClr>
              <a:defRPr/>
            </a:pPr>
            <a:r>
              <a:rPr lang="en-US" sz="900">
                <a:solidFill>
                  <a:schemeClr val="accent1"/>
                </a:solidFill>
                <a:latin typeface="Roboto Light" panose="02000000000000000000" pitchFamily="2" charset="0"/>
                <a:ea typeface="Roboto Light" panose="02000000000000000000" pitchFamily="2" charset="0"/>
                <a:cs typeface="Arial" panose="020B0604020202020204" pitchFamily="34" charset="0"/>
              </a:rPr>
              <a:t>Differential</a:t>
            </a: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 value proposition.</a:t>
            </a:r>
          </a:p>
        </p:txBody>
      </p:sp>
    </p:spTree>
    <p:extLst>
      <p:ext uri="{BB962C8B-B14F-4D97-AF65-F5344CB8AC3E}">
        <p14:creationId xmlns:p14="http://schemas.microsoft.com/office/powerpoint/2010/main" val="344432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2"/>
    </p:ext>
  </p:extLs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Cerrar corchete 80">
            <a:extLst>
              <a:ext uri="{FF2B5EF4-FFF2-40B4-BE49-F238E27FC236}">
                <a16:creationId xmlns:a16="http://schemas.microsoft.com/office/drawing/2014/main" id="{19DF72E7-6772-8EE5-8BBA-255CF0BEB3B8}"/>
              </a:ext>
            </a:extLst>
          </p:cNvPr>
          <p:cNvSpPr/>
          <p:nvPr/>
        </p:nvSpPr>
        <p:spPr>
          <a:xfrm>
            <a:off x="6685928" y="2207073"/>
            <a:ext cx="108000" cy="1075880"/>
          </a:xfrm>
          <a:prstGeom prst="rightBracket">
            <a:avLst>
              <a:gd name="adj" fmla="val 110482"/>
            </a:avLst>
          </a:prstGeom>
          <a:ln w="1397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solidFill>
                <a:schemeClr val="tx1"/>
              </a:solidFill>
              <a:latin typeface="+mn-lt"/>
              <a:cs typeface="+mn-cs"/>
            </a:endParaRPr>
          </a:p>
        </p:txBody>
      </p:sp>
      <p:sp>
        <p:nvSpPr>
          <p:cNvPr id="98" name="Rectángulo 97">
            <a:extLst>
              <a:ext uri="{FF2B5EF4-FFF2-40B4-BE49-F238E27FC236}">
                <a16:creationId xmlns:a16="http://schemas.microsoft.com/office/drawing/2014/main" id="{A426BAC0-547C-5131-97EB-F005DE894C0D}"/>
              </a:ext>
            </a:extLst>
          </p:cNvPr>
          <p:cNvSpPr/>
          <p:nvPr/>
        </p:nvSpPr>
        <p:spPr>
          <a:xfrm>
            <a:off x="6871484" y="2619881"/>
            <a:ext cx="1050750" cy="246221"/>
          </a:xfrm>
          <a:prstGeom prst="rect">
            <a:avLst/>
          </a:prstGeom>
          <a:noFill/>
          <a:ln w="25400" cap="flat" cmpd="sng" algn="ctr">
            <a:noFill/>
            <a:prstDash val="solid"/>
          </a:ln>
          <a:effectLst/>
        </p:spPr>
        <p:txBody>
          <a:bodyPr wrap="square" lIns="0" tIns="0" rIns="0" bIns="0" rtlCol="0" anchor="ctr">
            <a:spAutoFit/>
          </a:bodyPr>
          <a:lstStyle/>
          <a:p>
            <a:pPr algn="ctr" defTabSz="642967" fontAlgn="auto">
              <a:spcBef>
                <a:spcPts val="0"/>
              </a:spcBef>
              <a:spcAft>
                <a:spcPts val="0"/>
              </a:spcAft>
              <a:defRPr/>
            </a:pPr>
            <a:r>
              <a:rPr lang="es-AR" sz="800" kern="0">
                <a:solidFill>
                  <a:schemeClr val="tx1"/>
                </a:solidFill>
                <a:latin typeface="Roboto Medium" panose="02000000000000000000" pitchFamily="2" charset="0"/>
                <a:ea typeface="Roboto Medium" panose="02000000000000000000" pitchFamily="2" charset="0"/>
              </a:rPr>
              <a:t>Customer Experience Focus (ARPU)</a:t>
            </a:r>
          </a:p>
        </p:txBody>
      </p:sp>
      <p:sp>
        <p:nvSpPr>
          <p:cNvPr id="100" name="Rectángulo 99">
            <a:extLst>
              <a:ext uri="{FF2B5EF4-FFF2-40B4-BE49-F238E27FC236}">
                <a16:creationId xmlns:a16="http://schemas.microsoft.com/office/drawing/2014/main" id="{B4819493-EE3C-C4D4-9E41-E39EC2E9F744}"/>
              </a:ext>
            </a:extLst>
          </p:cNvPr>
          <p:cNvSpPr/>
          <p:nvPr/>
        </p:nvSpPr>
        <p:spPr>
          <a:xfrm>
            <a:off x="6880455" y="3531772"/>
            <a:ext cx="1042308" cy="246221"/>
          </a:xfrm>
          <a:prstGeom prst="rect">
            <a:avLst/>
          </a:prstGeom>
          <a:noFill/>
          <a:ln w="25400" cap="flat" cmpd="sng" algn="ctr">
            <a:noFill/>
            <a:prstDash val="solid"/>
          </a:ln>
          <a:effectLst/>
        </p:spPr>
        <p:txBody>
          <a:bodyPr wrap="square" lIns="0" tIns="0" rIns="0" bIns="0" rtlCol="0" anchor="ctr">
            <a:spAutoFit/>
          </a:bodyPr>
          <a:lstStyle/>
          <a:p>
            <a:pPr algn="ctr" defTabSz="642967" fontAlgn="auto">
              <a:spcBef>
                <a:spcPts val="0"/>
              </a:spcBef>
              <a:spcAft>
                <a:spcPts val="0"/>
              </a:spcAft>
              <a:defRPr/>
            </a:pPr>
            <a:r>
              <a:rPr lang="es-AR" sz="800" kern="0">
                <a:solidFill>
                  <a:schemeClr val="tx1"/>
                </a:solidFill>
                <a:latin typeface="Roboto Medium" panose="02000000000000000000" pitchFamily="2" charset="0"/>
                <a:ea typeface="Roboto Medium" panose="02000000000000000000" pitchFamily="2" charset="0"/>
              </a:rPr>
              <a:t>Increased OPEX efficiency</a:t>
            </a:r>
          </a:p>
        </p:txBody>
      </p:sp>
      <p:sp>
        <p:nvSpPr>
          <p:cNvPr id="121" name="CuadroTexto 120">
            <a:extLst>
              <a:ext uri="{FF2B5EF4-FFF2-40B4-BE49-F238E27FC236}">
                <a16:creationId xmlns:a16="http://schemas.microsoft.com/office/drawing/2014/main" id="{9C2A2558-694A-2D4E-0D18-B99B0696B8A0}"/>
              </a:ext>
            </a:extLst>
          </p:cNvPr>
          <p:cNvSpPr txBox="1"/>
          <p:nvPr/>
        </p:nvSpPr>
        <p:spPr>
          <a:xfrm>
            <a:off x="3125598" y="1716214"/>
            <a:ext cx="985435" cy="222240"/>
          </a:xfrm>
          <a:prstGeom prst="rect">
            <a:avLst/>
          </a:prstGeom>
          <a:noFill/>
        </p:spPr>
        <p:txBody>
          <a:bodyPr wrap="square" rtlCol="0">
            <a:spAutoFit/>
          </a:bodyPr>
          <a:lstStyle/>
          <a:p>
            <a:pPr algn="ctr" defTabSz="642967" fontAlgn="auto">
              <a:spcBef>
                <a:spcPts val="0"/>
              </a:spcBef>
              <a:spcAft>
                <a:spcPts val="0"/>
              </a:spcAft>
              <a:defRPr/>
            </a:pPr>
            <a:r>
              <a:rPr lang="es-AR" sz="844" kern="0">
                <a:solidFill>
                  <a:srgbClr val="3C00A0"/>
                </a:solidFill>
                <a:latin typeface="Roboto Medium" panose="02000000000000000000" pitchFamily="2" charset="0"/>
                <a:ea typeface="Roboto Medium" panose="02000000000000000000" pitchFamily="2" charset="0"/>
              </a:rPr>
              <a:t>Platforms</a:t>
            </a:r>
          </a:p>
        </p:txBody>
      </p:sp>
      <p:sp>
        <p:nvSpPr>
          <p:cNvPr id="123" name="Rectángulo: esquinas redondeadas 1">
            <a:extLst>
              <a:ext uri="{FF2B5EF4-FFF2-40B4-BE49-F238E27FC236}">
                <a16:creationId xmlns:a16="http://schemas.microsoft.com/office/drawing/2014/main" id="{E09C4337-CD54-78EF-F7D0-14646C42B820}"/>
              </a:ext>
            </a:extLst>
          </p:cNvPr>
          <p:cNvSpPr/>
          <p:nvPr/>
        </p:nvSpPr>
        <p:spPr>
          <a:xfrm>
            <a:off x="2520852" y="3334216"/>
            <a:ext cx="553146" cy="637517"/>
          </a:xfrm>
          <a:prstGeom prst="roundRect">
            <a:avLst>
              <a:gd name="adj" fmla="val 4986"/>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r>
              <a:rPr lang="es-AR" sz="844" b="1">
                <a:solidFill>
                  <a:prstClr val="white"/>
                </a:solidFill>
                <a:latin typeface="Roboto" panose="02000000000000000000" pitchFamily="2" charset="0"/>
                <a:ea typeface="Roboto" panose="02000000000000000000" pitchFamily="2" charset="0"/>
              </a:rPr>
              <a:t>Back END</a:t>
            </a:r>
          </a:p>
        </p:txBody>
      </p:sp>
      <p:sp>
        <p:nvSpPr>
          <p:cNvPr id="127" name="Rectángulo: esquinas redondeadas 43">
            <a:extLst>
              <a:ext uri="{FF2B5EF4-FFF2-40B4-BE49-F238E27FC236}">
                <a16:creationId xmlns:a16="http://schemas.microsoft.com/office/drawing/2014/main" id="{48F50BA0-7F94-D463-4C93-2050390D6FB5}"/>
              </a:ext>
            </a:extLst>
          </p:cNvPr>
          <p:cNvSpPr/>
          <p:nvPr/>
        </p:nvSpPr>
        <p:spPr>
          <a:xfrm>
            <a:off x="2520852" y="1972184"/>
            <a:ext cx="553146" cy="1317411"/>
          </a:xfrm>
          <a:prstGeom prst="roundRect">
            <a:avLst>
              <a:gd name="adj" fmla="val 5099"/>
            </a:avLst>
          </a:prstGeom>
          <a:solidFill>
            <a:schemeClr val="bg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r>
              <a:rPr lang="es-AR" sz="844" b="1">
                <a:solidFill>
                  <a:prstClr val="white"/>
                </a:solidFill>
                <a:latin typeface="Roboto" panose="02000000000000000000" pitchFamily="2" charset="0"/>
                <a:ea typeface="Roboto" panose="02000000000000000000" pitchFamily="2" charset="0"/>
              </a:rPr>
              <a:t>Front END</a:t>
            </a:r>
          </a:p>
        </p:txBody>
      </p:sp>
      <p:sp>
        <p:nvSpPr>
          <p:cNvPr id="102" name="Cerrar corchete 101">
            <a:extLst>
              <a:ext uri="{FF2B5EF4-FFF2-40B4-BE49-F238E27FC236}">
                <a16:creationId xmlns:a16="http://schemas.microsoft.com/office/drawing/2014/main" id="{E8828787-7C75-A141-DA1A-BC1497591187}"/>
              </a:ext>
            </a:extLst>
          </p:cNvPr>
          <p:cNvSpPr/>
          <p:nvPr/>
        </p:nvSpPr>
        <p:spPr>
          <a:xfrm>
            <a:off x="6685928" y="3334216"/>
            <a:ext cx="108000" cy="627474"/>
          </a:xfrm>
          <a:prstGeom prst="rightBracket">
            <a:avLst>
              <a:gd name="adj" fmla="val 110646"/>
            </a:avLst>
          </a:prstGeom>
          <a:ln w="1397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solidFill>
                <a:schemeClr val="tx1"/>
              </a:solidFill>
              <a:latin typeface="+mn-lt"/>
              <a:cs typeface="+mn-cs"/>
            </a:endParaRPr>
          </a:p>
        </p:txBody>
      </p:sp>
      <p:sp>
        <p:nvSpPr>
          <p:cNvPr id="105" name="CuadroTexto 104">
            <a:extLst>
              <a:ext uri="{FF2B5EF4-FFF2-40B4-BE49-F238E27FC236}">
                <a16:creationId xmlns:a16="http://schemas.microsoft.com/office/drawing/2014/main" id="{E80B8509-8E3E-E2E9-23B3-1832EED666C6}"/>
              </a:ext>
            </a:extLst>
          </p:cNvPr>
          <p:cNvSpPr txBox="1"/>
          <p:nvPr/>
        </p:nvSpPr>
        <p:spPr>
          <a:xfrm>
            <a:off x="8110283" y="2834086"/>
            <a:ext cx="511933" cy="129907"/>
          </a:xfrm>
          <a:prstGeom prst="rect">
            <a:avLst/>
          </a:prstGeom>
          <a:noFill/>
          <a:ln w="25400" cap="flat" cmpd="sng" algn="ctr">
            <a:noFill/>
            <a:prstDash val="solid"/>
          </a:ln>
          <a:effectLst/>
        </p:spPr>
        <p:txBody>
          <a:bodyPr wrap="square" lIns="0" tIns="0" rIns="0" bIns="0" rtlCol="0" anchor="ctr">
            <a:spAutoFit/>
          </a:bodyPr>
          <a:lstStyle>
            <a:defPPr>
              <a:defRPr lang="en-US"/>
            </a:defPPr>
            <a:lvl1pPr marR="0" lvl="0" indent="0" algn="ctr" defTabSz="914400" fontAlgn="auto">
              <a:lnSpc>
                <a:spcPct val="100000"/>
              </a:lnSpc>
              <a:spcBef>
                <a:spcPts val="0"/>
              </a:spcBef>
              <a:spcAft>
                <a:spcPts val="0"/>
              </a:spcAft>
              <a:buClrTx/>
              <a:buSzTx/>
              <a:buFontTx/>
              <a:buNone/>
              <a:tabLst/>
              <a:defRPr kumimoji="0" sz="1200" u="none" strike="noStrike" kern="0" cap="none" spc="0" normalizeH="0" baseline="0">
                <a:ln>
                  <a:noFill/>
                </a:ln>
                <a:solidFill>
                  <a:schemeClr val="tx1">
                    <a:lumMod val="75000"/>
                    <a:lumOff val="25000"/>
                  </a:schemeClr>
                </a:solidFill>
                <a:effectLst/>
                <a:uLnTx/>
                <a:uFillTx/>
                <a:latin typeface="Montserrat" pitchFamily="2" charset="77"/>
              </a:defRPr>
            </a:lvl1pPr>
          </a:lstStyle>
          <a:p>
            <a:pPr defTabSz="642967">
              <a:defRPr/>
            </a:pPr>
            <a:r>
              <a:rPr lang="es-AR" sz="844" b="1">
                <a:solidFill>
                  <a:schemeClr val="bg2"/>
                </a:solidFill>
                <a:latin typeface="Roboto" panose="02000000000000000000" pitchFamily="2" charset="0"/>
                <a:ea typeface="Roboto" panose="02000000000000000000" pitchFamily="2" charset="0"/>
              </a:rPr>
              <a:t>GEN AI</a:t>
            </a:r>
          </a:p>
        </p:txBody>
      </p:sp>
      <p:sp>
        <p:nvSpPr>
          <p:cNvPr id="107" name="Cerrar corchete 106">
            <a:extLst>
              <a:ext uri="{FF2B5EF4-FFF2-40B4-BE49-F238E27FC236}">
                <a16:creationId xmlns:a16="http://schemas.microsoft.com/office/drawing/2014/main" id="{1A0E2E26-DEDF-B18A-A43B-13F7007DA25E}"/>
              </a:ext>
            </a:extLst>
          </p:cNvPr>
          <p:cNvSpPr/>
          <p:nvPr/>
        </p:nvSpPr>
        <p:spPr>
          <a:xfrm>
            <a:off x="7923385" y="2402524"/>
            <a:ext cx="108000" cy="1366595"/>
          </a:xfrm>
          <a:prstGeom prst="rightBracket">
            <a:avLst>
              <a:gd name="adj" fmla="val 96862"/>
            </a:avLst>
          </a:prstGeom>
          <a:ln w="13970" cap="rnd">
            <a:solidFill>
              <a:schemeClr val="accent1"/>
            </a:solidFill>
            <a:prstDash val="sysDot"/>
            <a:roun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solidFill>
                <a:schemeClr val="tx1"/>
              </a:solidFill>
              <a:latin typeface="+mn-lt"/>
              <a:cs typeface="+mn-cs"/>
            </a:endParaRPr>
          </a:p>
        </p:txBody>
      </p:sp>
      <p:pic>
        <p:nvPicPr>
          <p:cNvPr id="115" name="Imagen 114">
            <a:extLst>
              <a:ext uri="{FF2B5EF4-FFF2-40B4-BE49-F238E27FC236}">
                <a16:creationId xmlns:a16="http://schemas.microsoft.com/office/drawing/2014/main" id="{62F16F22-0F7C-02F6-761D-717101C906AD}"/>
              </a:ext>
            </a:extLst>
          </p:cNvPr>
          <p:cNvPicPr>
            <a:picLocks noChangeAspect="1"/>
          </p:cNvPicPr>
          <p:nvPr/>
        </p:nvPicPr>
        <p:blipFill>
          <a:blip r:embed="rId2"/>
          <a:stretch>
            <a:fillRect/>
          </a:stretch>
        </p:blipFill>
        <p:spPr>
          <a:xfrm>
            <a:off x="8201640" y="2974677"/>
            <a:ext cx="329217" cy="329217"/>
          </a:xfrm>
          <a:prstGeom prst="rect">
            <a:avLst/>
          </a:prstGeom>
        </p:spPr>
      </p:pic>
      <p:sp>
        <p:nvSpPr>
          <p:cNvPr id="178" name="CuadroTexto 177">
            <a:extLst>
              <a:ext uri="{FF2B5EF4-FFF2-40B4-BE49-F238E27FC236}">
                <a16:creationId xmlns:a16="http://schemas.microsoft.com/office/drawing/2014/main" id="{6448E60F-327E-0BCC-F743-384F161A661C}"/>
              </a:ext>
            </a:extLst>
          </p:cNvPr>
          <p:cNvSpPr txBox="1"/>
          <p:nvPr/>
        </p:nvSpPr>
        <p:spPr>
          <a:xfrm>
            <a:off x="7057692" y="4475517"/>
            <a:ext cx="455823" cy="92333"/>
          </a:xfrm>
          <a:prstGeom prst="rect">
            <a:avLst/>
          </a:prstGeom>
          <a:noFill/>
        </p:spPr>
        <p:txBody>
          <a:bodyPr wrap="square" lIns="0" tIns="0" rIns="0" bIns="0" rtlCol="0">
            <a:spAutoFit/>
          </a:bodyPr>
          <a:lstStyle>
            <a:defPPr>
              <a:defRPr lang="en-US"/>
            </a:defPPr>
            <a:lvl1pPr algn="r" defTabSz="642967" fontAlgn="auto">
              <a:spcBef>
                <a:spcPts val="0"/>
              </a:spcBef>
              <a:spcAft>
                <a:spcPts val="0"/>
              </a:spcAft>
              <a:defRPr sz="600" i="1">
                <a:solidFill>
                  <a:srgbClr val="24272A">
                    <a:lumMod val="75000"/>
                    <a:lumOff val="25000"/>
                  </a:srgbClr>
                </a:solidFill>
                <a:latin typeface="Roboto Light" panose="02000000000000000000" pitchFamily="2" charset="0"/>
                <a:ea typeface="Roboto Light" panose="02000000000000000000" pitchFamily="2" charset="0"/>
                <a:cs typeface="Open Sans Light" panose="020B0306030504020204" pitchFamily="34" charset="0"/>
              </a:defRPr>
            </a:lvl1pPr>
          </a:lstStyle>
          <a:p>
            <a:pPr algn="l"/>
            <a:r>
              <a:rPr lang="es-AR">
                <a:solidFill>
                  <a:schemeClr val="tx1">
                    <a:lumMod val="75000"/>
                    <a:lumOff val="25000"/>
                  </a:schemeClr>
                </a:solidFill>
              </a:rPr>
              <a:t>At work</a:t>
            </a:r>
          </a:p>
        </p:txBody>
      </p:sp>
      <p:sp>
        <p:nvSpPr>
          <p:cNvPr id="179" name="CuadroTexto 178">
            <a:extLst>
              <a:ext uri="{FF2B5EF4-FFF2-40B4-BE49-F238E27FC236}">
                <a16:creationId xmlns:a16="http://schemas.microsoft.com/office/drawing/2014/main" id="{BD881A7D-6B9A-05FD-EEC1-35FF65E0A167}"/>
              </a:ext>
            </a:extLst>
          </p:cNvPr>
          <p:cNvSpPr txBox="1"/>
          <p:nvPr/>
        </p:nvSpPr>
        <p:spPr>
          <a:xfrm>
            <a:off x="7759604" y="4465110"/>
            <a:ext cx="973188" cy="92333"/>
          </a:xfrm>
          <a:prstGeom prst="rect">
            <a:avLst/>
          </a:prstGeom>
          <a:noFill/>
        </p:spPr>
        <p:txBody>
          <a:bodyPr wrap="square" lIns="0" tIns="0" rIns="0" bIns="0" rtlCol="0">
            <a:spAutoFit/>
          </a:bodyPr>
          <a:lstStyle>
            <a:defPPr>
              <a:defRPr lang="en-US"/>
            </a:defPPr>
            <a:lvl1pPr algn="r" defTabSz="642967" fontAlgn="auto">
              <a:spcBef>
                <a:spcPts val="0"/>
              </a:spcBef>
              <a:spcAft>
                <a:spcPts val="0"/>
              </a:spcAft>
              <a:defRPr sz="600" i="1">
                <a:solidFill>
                  <a:srgbClr val="24272A">
                    <a:lumMod val="75000"/>
                    <a:lumOff val="25000"/>
                  </a:srgbClr>
                </a:solidFill>
                <a:latin typeface="Roboto Light" panose="02000000000000000000" pitchFamily="2" charset="0"/>
                <a:ea typeface="Roboto Light" panose="02000000000000000000" pitchFamily="2" charset="0"/>
                <a:cs typeface="Open Sans Light" panose="020B0306030504020204" pitchFamily="34" charset="0"/>
              </a:defRPr>
            </a:lvl1pPr>
          </a:lstStyle>
          <a:p>
            <a:pPr algn="l"/>
            <a:r>
              <a:rPr lang="es-AR">
                <a:solidFill>
                  <a:schemeClr val="tx1">
                    <a:lumMod val="75000"/>
                    <a:lumOff val="25000"/>
                  </a:schemeClr>
                </a:solidFill>
              </a:rPr>
              <a:t>Under investigation</a:t>
            </a:r>
          </a:p>
        </p:txBody>
      </p:sp>
      <p:sp>
        <p:nvSpPr>
          <p:cNvPr id="15" name="Title 1">
            <a:extLst>
              <a:ext uri="{FF2B5EF4-FFF2-40B4-BE49-F238E27FC236}">
                <a16:creationId xmlns:a16="http://schemas.microsoft.com/office/drawing/2014/main" id="{B703BF8E-018B-0B37-D9A0-174A906FE505}"/>
              </a:ext>
            </a:extLst>
          </p:cNvPr>
          <p:cNvSpPr txBox="1">
            <a:spLocks/>
          </p:cNvSpPr>
          <p:nvPr/>
        </p:nvSpPr>
        <p:spPr>
          <a:xfrm>
            <a:off x="612000" y="806178"/>
            <a:ext cx="3058554" cy="331629"/>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solidFill>
                  <a:schemeClr val="bg2"/>
                </a:solidFill>
                <a:latin typeface="Pulso" pitchFamily="2" charset="0"/>
              </a:rPr>
              <a:t>Transformation</a:t>
            </a:r>
          </a:p>
        </p:txBody>
      </p:sp>
      <p:sp>
        <p:nvSpPr>
          <p:cNvPr id="19" name="Marcador de texto 8">
            <a:extLst>
              <a:ext uri="{FF2B5EF4-FFF2-40B4-BE49-F238E27FC236}">
                <a16:creationId xmlns:a16="http://schemas.microsoft.com/office/drawing/2014/main" id="{0E90A3F9-960D-7F39-EE6E-C898FA420F91}"/>
              </a:ext>
            </a:extLst>
          </p:cNvPr>
          <p:cNvSpPr txBox="1">
            <a:spLocks/>
          </p:cNvSpPr>
          <p:nvPr/>
        </p:nvSpPr>
        <p:spPr>
          <a:xfrm>
            <a:off x="612000" y="1913545"/>
            <a:ext cx="1432327" cy="1064137"/>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175" indent="0" defTabSz="435437">
              <a:lnSpc>
                <a:spcPct val="130000"/>
              </a:lnSpc>
              <a:spcBef>
                <a:spcPts val="0"/>
              </a:spcBef>
              <a:spcAft>
                <a:spcPts val="1200"/>
              </a:spcAft>
              <a:buClr>
                <a:schemeClr val="accent1"/>
              </a:buClr>
              <a:buNone/>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Ensure the availability of enabling platforms for businesses and markets, which allows us to achieve scalability, regionalization and operational efficiencies.</a:t>
            </a:r>
          </a:p>
        </p:txBody>
      </p:sp>
      <p:sp>
        <p:nvSpPr>
          <p:cNvPr id="20" name="Title 1">
            <a:extLst>
              <a:ext uri="{FF2B5EF4-FFF2-40B4-BE49-F238E27FC236}">
                <a16:creationId xmlns:a16="http://schemas.microsoft.com/office/drawing/2014/main" id="{9E23DC89-1E0E-E4B4-773E-363655BADE4A}"/>
              </a:ext>
            </a:extLst>
          </p:cNvPr>
          <p:cNvSpPr txBox="1">
            <a:spLocks/>
          </p:cNvSpPr>
          <p:nvPr/>
        </p:nvSpPr>
        <p:spPr>
          <a:xfrm>
            <a:off x="612000" y="1510693"/>
            <a:ext cx="2745493" cy="230832"/>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accent1"/>
                </a:solidFill>
                <a:latin typeface="Pulso Light" pitchFamily="2" charset="0"/>
              </a:rPr>
              <a:t>Plataformization E2E</a:t>
            </a:r>
          </a:p>
        </p:txBody>
      </p:sp>
      <p:pic>
        <p:nvPicPr>
          <p:cNvPr id="217" name="Imagen 216">
            <a:extLst>
              <a:ext uri="{FF2B5EF4-FFF2-40B4-BE49-F238E27FC236}">
                <a16:creationId xmlns:a16="http://schemas.microsoft.com/office/drawing/2014/main" id="{C1753644-3A39-BE75-3B00-A75649F50B16}"/>
              </a:ext>
            </a:extLst>
          </p:cNvPr>
          <p:cNvPicPr>
            <a:picLocks/>
          </p:cNvPicPr>
          <p:nvPr/>
        </p:nvPicPr>
        <p:blipFill>
          <a:blip r:embed="rId3"/>
          <a:stretch>
            <a:fillRect/>
          </a:stretch>
        </p:blipFill>
        <p:spPr>
          <a:xfrm>
            <a:off x="4348294" y="1308157"/>
            <a:ext cx="397978" cy="397978"/>
          </a:xfrm>
          <a:prstGeom prst="rect">
            <a:avLst/>
          </a:prstGeom>
        </p:spPr>
      </p:pic>
      <p:pic>
        <p:nvPicPr>
          <p:cNvPr id="218" name="Imagen 217">
            <a:extLst>
              <a:ext uri="{FF2B5EF4-FFF2-40B4-BE49-F238E27FC236}">
                <a16:creationId xmlns:a16="http://schemas.microsoft.com/office/drawing/2014/main" id="{4F0BFD2F-4A28-9BEF-B321-C9D146009028}"/>
              </a:ext>
            </a:extLst>
          </p:cNvPr>
          <p:cNvPicPr>
            <a:picLocks noChangeAspect="1"/>
          </p:cNvPicPr>
          <p:nvPr/>
        </p:nvPicPr>
        <p:blipFill>
          <a:blip r:embed="rId4"/>
          <a:stretch>
            <a:fillRect/>
          </a:stretch>
        </p:blipFill>
        <p:spPr>
          <a:xfrm>
            <a:off x="5479456" y="1308157"/>
            <a:ext cx="397978" cy="397978"/>
          </a:xfrm>
          <a:prstGeom prst="rect">
            <a:avLst/>
          </a:prstGeom>
        </p:spPr>
      </p:pic>
      <p:pic>
        <p:nvPicPr>
          <p:cNvPr id="219" name="Imagen 218">
            <a:extLst>
              <a:ext uri="{FF2B5EF4-FFF2-40B4-BE49-F238E27FC236}">
                <a16:creationId xmlns:a16="http://schemas.microsoft.com/office/drawing/2014/main" id="{030057DF-24C8-0C69-0B8C-00BA5B4F0A18}"/>
              </a:ext>
            </a:extLst>
          </p:cNvPr>
          <p:cNvPicPr>
            <a:picLocks noChangeAspect="1"/>
          </p:cNvPicPr>
          <p:nvPr/>
        </p:nvPicPr>
        <p:blipFill>
          <a:blip r:embed="rId5"/>
          <a:stretch>
            <a:fillRect/>
          </a:stretch>
        </p:blipFill>
        <p:spPr>
          <a:xfrm>
            <a:off x="4914566" y="1308157"/>
            <a:ext cx="397978" cy="397978"/>
          </a:xfrm>
          <a:prstGeom prst="rect">
            <a:avLst/>
          </a:prstGeom>
        </p:spPr>
      </p:pic>
      <p:sp>
        <p:nvSpPr>
          <p:cNvPr id="223" name="CuadroTexto 222">
            <a:extLst>
              <a:ext uri="{FF2B5EF4-FFF2-40B4-BE49-F238E27FC236}">
                <a16:creationId xmlns:a16="http://schemas.microsoft.com/office/drawing/2014/main" id="{E44A2735-2D14-D195-335F-7CA61822F5AE}"/>
              </a:ext>
            </a:extLst>
          </p:cNvPr>
          <p:cNvSpPr txBox="1"/>
          <p:nvPr/>
        </p:nvSpPr>
        <p:spPr>
          <a:xfrm>
            <a:off x="4276437" y="1766074"/>
            <a:ext cx="541692" cy="92333"/>
          </a:xfrm>
          <a:prstGeom prst="rect">
            <a:avLst/>
          </a:prstGeom>
          <a:noFill/>
        </p:spPr>
        <p:txBody>
          <a:bodyPr wrap="square" lIns="0" tIns="0" rIns="0" bIns="0" rtlCol="0" anchor="ctr" anchorCtr="0">
            <a:spAutoFit/>
          </a:bodyPr>
          <a:lstStyle/>
          <a:p>
            <a:pPr algn="ctr" defTabSz="642967" fontAlgn="auto">
              <a:spcBef>
                <a:spcPts val="0"/>
              </a:spcBef>
              <a:spcAft>
                <a:spcPts val="0"/>
              </a:spcAft>
              <a:defRPr/>
            </a:pPr>
            <a:r>
              <a:rPr lang="es-AR" sz="600">
                <a:solidFill>
                  <a:schemeClr val="tx1"/>
                </a:solidFill>
                <a:latin typeface="Roboto Medium" panose="02000000000000000000" pitchFamily="2" charset="0"/>
                <a:ea typeface="Roboto Medium" panose="02000000000000000000" pitchFamily="2" charset="0"/>
                <a:cs typeface="Roboto" panose="02000000000000000000" pitchFamily="2" charset="0"/>
              </a:rPr>
              <a:t>ARGENTINA</a:t>
            </a:r>
          </a:p>
        </p:txBody>
      </p:sp>
      <p:sp>
        <p:nvSpPr>
          <p:cNvPr id="224" name="CuadroTexto 223">
            <a:extLst>
              <a:ext uri="{FF2B5EF4-FFF2-40B4-BE49-F238E27FC236}">
                <a16:creationId xmlns:a16="http://schemas.microsoft.com/office/drawing/2014/main" id="{C8CCDB3D-C729-8D3A-D00D-6E13DF6ED851}"/>
              </a:ext>
            </a:extLst>
          </p:cNvPr>
          <p:cNvSpPr txBox="1"/>
          <p:nvPr/>
        </p:nvSpPr>
        <p:spPr>
          <a:xfrm>
            <a:off x="4862651" y="1766074"/>
            <a:ext cx="501808" cy="92333"/>
          </a:xfrm>
          <a:prstGeom prst="rect">
            <a:avLst/>
          </a:prstGeom>
          <a:noFill/>
        </p:spPr>
        <p:txBody>
          <a:bodyPr wrap="square" lIns="0" tIns="0" rIns="0" bIns="0" rtlCol="0" anchor="ctr" anchorCtr="0">
            <a:spAutoFit/>
          </a:bodyPr>
          <a:lstStyle/>
          <a:p>
            <a:pPr algn="ctr" defTabSz="642967" fontAlgn="auto">
              <a:spcBef>
                <a:spcPts val="0"/>
              </a:spcBef>
              <a:spcAft>
                <a:spcPts val="0"/>
              </a:spcAft>
              <a:defRPr/>
            </a:pPr>
            <a:r>
              <a:rPr lang="es-AR" sz="600">
                <a:solidFill>
                  <a:schemeClr val="tx1"/>
                </a:solidFill>
                <a:latin typeface="Roboto Medium" panose="02000000000000000000" pitchFamily="2" charset="0"/>
                <a:ea typeface="Roboto Medium" panose="02000000000000000000" pitchFamily="2" charset="0"/>
                <a:cs typeface="Roboto" panose="02000000000000000000" pitchFamily="2" charset="0"/>
              </a:rPr>
              <a:t>PARAGUAY</a:t>
            </a:r>
          </a:p>
        </p:txBody>
      </p:sp>
      <p:sp>
        <p:nvSpPr>
          <p:cNvPr id="225" name="CuadroTexto 224">
            <a:extLst>
              <a:ext uri="{FF2B5EF4-FFF2-40B4-BE49-F238E27FC236}">
                <a16:creationId xmlns:a16="http://schemas.microsoft.com/office/drawing/2014/main" id="{BD050687-98C8-5816-9272-B43533E170AB}"/>
              </a:ext>
            </a:extLst>
          </p:cNvPr>
          <p:cNvSpPr txBox="1"/>
          <p:nvPr/>
        </p:nvSpPr>
        <p:spPr>
          <a:xfrm>
            <a:off x="5427541" y="1766074"/>
            <a:ext cx="501809" cy="92333"/>
          </a:xfrm>
          <a:prstGeom prst="rect">
            <a:avLst/>
          </a:prstGeom>
          <a:noFill/>
        </p:spPr>
        <p:txBody>
          <a:bodyPr wrap="square" lIns="0" tIns="0" rIns="0" bIns="0" rtlCol="0" anchor="ctr" anchorCtr="0">
            <a:spAutoFit/>
          </a:bodyPr>
          <a:lstStyle/>
          <a:p>
            <a:pPr algn="ctr" defTabSz="642967" fontAlgn="auto">
              <a:spcBef>
                <a:spcPts val="0"/>
              </a:spcBef>
              <a:spcAft>
                <a:spcPts val="0"/>
              </a:spcAft>
              <a:defRPr/>
            </a:pPr>
            <a:r>
              <a:rPr lang="es-AR" sz="600">
                <a:solidFill>
                  <a:schemeClr val="tx1"/>
                </a:solidFill>
                <a:latin typeface="Roboto Medium" panose="02000000000000000000" pitchFamily="2" charset="0"/>
                <a:ea typeface="Roboto Medium" panose="02000000000000000000" pitchFamily="2" charset="0"/>
                <a:cs typeface="Roboto" panose="02000000000000000000" pitchFamily="2" charset="0"/>
              </a:rPr>
              <a:t>URUGUAY</a:t>
            </a:r>
          </a:p>
        </p:txBody>
      </p:sp>
      <p:sp>
        <p:nvSpPr>
          <p:cNvPr id="227" name="CuadroTexto 226">
            <a:extLst>
              <a:ext uri="{FF2B5EF4-FFF2-40B4-BE49-F238E27FC236}">
                <a16:creationId xmlns:a16="http://schemas.microsoft.com/office/drawing/2014/main" id="{E52D3CDB-C22D-218E-2C87-85145C0C62FA}"/>
              </a:ext>
            </a:extLst>
          </p:cNvPr>
          <p:cNvSpPr txBox="1"/>
          <p:nvPr/>
        </p:nvSpPr>
        <p:spPr>
          <a:xfrm>
            <a:off x="5992430" y="1766074"/>
            <a:ext cx="501809" cy="92333"/>
          </a:xfrm>
          <a:prstGeom prst="rect">
            <a:avLst/>
          </a:prstGeom>
          <a:noFill/>
        </p:spPr>
        <p:txBody>
          <a:bodyPr wrap="square" lIns="0" tIns="0" rIns="0" bIns="0" rtlCol="0" anchor="ctr" anchorCtr="0">
            <a:spAutoFit/>
          </a:bodyPr>
          <a:lstStyle>
            <a:defPPr>
              <a:defRPr lang="en-US"/>
            </a:defPPr>
            <a:lvl1pPr algn="ctr" defTabSz="642967" fontAlgn="auto">
              <a:spcBef>
                <a:spcPts val="0"/>
              </a:spcBef>
              <a:spcAft>
                <a:spcPts val="0"/>
              </a:spcAft>
              <a:defRPr sz="600" spc="-10">
                <a:solidFill>
                  <a:schemeClr val="tx1"/>
                </a:solidFill>
                <a:latin typeface="Roboto Medium" panose="02000000000000000000" pitchFamily="2" charset="0"/>
                <a:ea typeface="Roboto Medium" panose="02000000000000000000" pitchFamily="2" charset="0"/>
                <a:cs typeface="Roboto" panose="02000000000000000000" pitchFamily="2" charset="0"/>
              </a:defRPr>
            </a:lvl1pPr>
          </a:lstStyle>
          <a:p>
            <a:r>
              <a:rPr lang="es-AR" spc="0">
                <a:solidFill>
                  <a:schemeClr val="accent1"/>
                </a:solidFill>
              </a:rPr>
              <a:t>New Markets</a:t>
            </a:r>
          </a:p>
        </p:txBody>
      </p:sp>
      <p:cxnSp>
        <p:nvCxnSpPr>
          <p:cNvPr id="254" name="Conector recto 253">
            <a:extLst>
              <a:ext uri="{FF2B5EF4-FFF2-40B4-BE49-F238E27FC236}">
                <a16:creationId xmlns:a16="http://schemas.microsoft.com/office/drawing/2014/main" id="{638FEFB4-B7B3-168E-C15C-4156A5905DCC}"/>
              </a:ext>
            </a:extLst>
          </p:cNvPr>
          <p:cNvCxnSpPr>
            <a:cxnSpLocks/>
          </p:cNvCxnSpPr>
          <p:nvPr/>
        </p:nvCxnSpPr>
        <p:spPr>
          <a:xfrm flipV="1">
            <a:off x="4254634" y="3087319"/>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55" name="Conector recto 254">
            <a:extLst>
              <a:ext uri="{FF2B5EF4-FFF2-40B4-BE49-F238E27FC236}">
                <a16:creationId xmlns:a16="http://schemas.microsoft.com/office/drawing/2014/main" id="{A2E61537-8719-4AF8-B627-D92F8154B8B4}"/>
              </a:ext>
            </a:extLst>
          </p:cNvPr>
          <p:cNvCxnSpPr>
            <a:cxnSpLocks/>
          </p:cNvCxnSpPr>
          <p:nvPr/>
        </p:nvCxnSpPr>
        <p:spPr>
          <a:xfrm flipV="1">
            <a:off x="4254634" y="3314697"/>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56" name="Conector recto 255">
            <a:extLst>
              <a:ext uri="{FF2B5EF4-FFF2-40B4-BE49-F238E27FC236}">
                <a16:creationId xmlns:a16="http://schemas.microsoft.com/office/drawing/2014/main" id="{5EF846D4-5B2D-7ABC-C6A4-25257B0F80B0}"/>
              </a:ext>
            </a:extLst>
          </p:cNvPr>
          <p:cNvCxnSpPr>
            <a:cxnSpLocks/>
          </p:cNvCxnSpPr>
          <p:nvPr/>
        </p:nvCxnSpPr>
        <p:spPr>
          <a:xfrm flipV="1">
            <a:off x="4254634" y="3542075"/>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57" name="Conector recto 256">
            <a:extLst>
              <a:ext uri="{FF2B5EF4-FFF2-40B4-BE49-F238E27FC236}">
                <a16:creationId xmlns:a16="http://schemas.microsoft.com/office/drawing/2014/main" id="{164EB322-C45B-CF55-9691-01B0A591391F}"/>
              </a:ext>
            </a:extLst>
          </p:cNvPr>
          <p:cNvCxnSpPr>
            <a:cxnSpLocks/>
          </p:cNvCxnSpPr>
          <p:nvPr/>
        </p:nvCxnSpPr>
        <p:spPr>
          <a:xfrm flipV="1">
            <a:off x="4254634" y="3769453"/>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58" name="Conector recto 257">
            <a:extLst>
              <a:ext uri="{FF2B5EF4-FFF2-40B4-BE49-F238E27FC236}">
                <a16:creationId xmlns:a16="http://schemas.microsoft.com/office/drawing/2014/main" id="{6CBA6849-8995-A808-4181-97A3D916910D}"/>
              </a:ext>
            </a:extLst>
          </p:cNvPr>
          <p:cNvCxnSpPr>
            <a:cxnSpLocks/>
          </p:cNvCxnSpPr>
          <p:nvPr/>
        </p:nvCxnSpPr>
        <p:spPr>
          <a:xfrm flipV="1">
            <a:off x="4254634" y="3996831"/>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59" name="Conector recto 258">
            <a:extLst>
              <a:ext uri="{FF2B5EF4-FFF2-40B4-BE49-F238E27FC236}">
                <a16:creationId xmlns:a16="http://schemas.microsoft.com/office/drawing/2014/main" id="{C4F22984-E9AB-0B55-4C96-6C39ED3D1B39}"/>
              </a:ext>
            </a:extLst>
          </p:cNvPr>
          <p:cNvCxnSpPr>
            <a:cxnSpLocks/>
          </p:cNvCxnSpPr>
          <p:nvPr/>
        </p:nvCxnSpPr>
        <p:spPr>
          <a:xfrm flipV="1">
            <a:off x="4254634" y="4224217"/>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60" name="Conector recto 259">
            <a:extLst>
              <a:ext uri="{FF2B5EF4-FFF2-40B4-BE49-F238E27FC236}">
                <a16:creationId xmlns:a16="http://schemas.microsoft.com/office/drawing/2014/main" id="{89180505-07BC-AC9D-5BD8-8DA3BA4D5E33}"/>
              </a:ext>
            </a:extLst>
          </p:cNvPr>
          <p:cNvCxnSpPr>
            <a:cxnSpLocks/>
          </p:cNvCxnSpPr>
          <p:nvPr/>
        </p:nvCxnSpPr>
        <p:spPr>
          <a:xfrm flipV="1">
            <a:off x="4254634" y="1948495"/>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61" name="Conector recto 260">
            <a:extLst>
              <a:ext uri="{FF2B5EF4-FFF2-40B4-BE49-F238E27FC236}">
                <a16:creationId xmlns:a16="http://schemas.microsoft.com/office/drawing/2014/main" id="{5A667A29-13FD-D142-CDB3-0F12BC107C37}"/>
              </a:ext>
            </a:extLst>
          </p:cNvPr>
          <p:cNvCxnSpPr>
            <a:cxnSpLocks/>
          </p:cNvCxnSpPr>
          <p:nvPr/>
        </p:nvCxnSpPr>
        <p:spPr>
          <a:xfrm flipV="1">
            <a:off x="4254634" y="2175873"/>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63" name="Conector recto 262">
            <a:extLst>
              <a:ext uri="{FF2B5EF4-FFF2-40B4-BE49-F238E27FC236}">
                <a16:creationId xmlns:a16="http://schemas.microsoft.com/office/drawing/2014/main" id="{BDD98B23-5B13-3F80-B9F1-9E44D043C792}"/>
              </a:ext>
            </a:extLst>
          </p:cNvPr>
          <p:cNvCxnSpPr>
            <a:cxnSpLocks/>
          </p:cNvCxnSpPr>
          <p:nvPr/>
        </p:nvCxnSpPr>
        <p:spPr>
          <a:xfrm flipV="1">
            <a:off x="4254634" y="2403251"/>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64" name="Conector recto 263">
            <a:extLst>
              <a:ext uri="{FF2B5EF4-FFF2-40B4-BE49-F238E27FC236}">
                <a16:creationId xmlns:a16="http://schemas.microsoft.com/office/drawing/2014/main" id="{950CA1DD-BDE7-8EE2-A24C-EB3FC7342034}"/>
              </a:ext>
            </a:extLst>
          </p:cNvPr>
          <p:cNvCxnSpPr>
            <a:cxnSpLocks/>
          </p:cNvCxnSpPr>
          <p:nvPr/>
        </p:nvCxnSpPr>
        <p:spPr>
          <a:xfrm flipV="1">
            <a:off x="4254634" y="2630629"/>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65" name="Conector recto 264">
            <a:extLst>
              <a:ext uri="{FF2B5EF4-FFF2-40B4-BE49-F238E27FC236}">
                <a16:creationId xmlns:a16="http://schemas.microsoft.com/office/drawing/2014/main" id="{549ADD99-6A9D-1931-31DD-6F45C0E0204B}"/>
              </a:ext>
            </a:extLst>
          </p:cNvPr>
          <p:cNvCxnSpPr>
            <a:cxnSpLocks/>
          </p:cNvCxnSpPr>
          <p:nvPr/>
        </p:nvCxnSpPr>
        <p:spPr>
          <a:xfrm flipV="1">
            <a:off x="4254634" y="2859941"/>
            <a:ext cx="2312832" cy="0"/>
          </a:xfrm>
          <a:prstGeom prst="line">
            <a:avLst/>
          </a:prstGeom>
          <a:ln w="0" cap="rnd">
            <a:solidFill>
              <a:schemeClr val="tx1">
                <a:lumMod val="50000"/>
                <a:lumOff val="50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48" name="Forma libre 147">
            <a:extLst>
              <a:ext uri="{FF2B5EF4-FFF2-40B4-BE49-F238E27FC236}">
                <a16:creationId xmlns:a16="http://schemas.microsoft.com/office/drawing/2014/main" id="{5AC40F5F-05DA-5040-024A-28CD3A58E5DE}"/>
              </a:ext>
            </a:extLst>
          </p:cNvPr>
          <p:cNvSpPr>
            <a:spLocks noChangeAspect="1"/>
          </p:cNvSpPr>
          <p:nvPr/>
        </p:nvSpPr>
        <p:spPr>
          <a:xfrm>
            <a:off x="7583934" y="4450080"/>
            <a:ext cx="143206" cy="143206"/>
          </a:xfrm>
          <a:custGeom>
            <a:avLst/>
            <a:gdLst>
              <a:gd name="connsiteX0" fmla="*/ 301841 w 573676"/>
              <a:gd name="connsiteY0" fmla="*/ 257150 h 573676"/>
              <a:gd name="connsiteX1" fmla="*/ 236432 w 573676"/>
              <a:gd name="connsiteY1" fmla="*/ 322559 h 573676"/>
              <a:gd name="connsiteX2" fmla="*/ 301841 w 573676"/>
              <a:gd name="connsiteY2" fmla="*/ 387968 h 573676"/>
              <a:gd name="connsiteX3" fmla="*/ 367250 w 573676"/>
              <a:gd name="connsiteY3" fmla="*/ 322559 h 573676"/>
              <a:gd name="connsiteX4" fmla="*/ 301841 w 573676"/>
              <a:gd name="connsiteY4" fmla="*/ 257150 h 573676"/>
              <a:gd name="connsiteX5" fmla="*/ 301920 w 573676"/>
              <a:gd name="connsiteY5" fmla="*/ 228097 h 573676"/>
              <a:gd name="connsiteX6" fmla="*/ 396462 w 573676"/>
              <a:gd name="connsiteY6" fmla="*/ 322638 h 573676"/>
              <a:gd name="connsiteX7" fmla="*/ 396383 w 573676"/>
              <a:gd name="connsiteY7" fmla="*/ 322559 h 573676"/>
              <a:gd name="connsiteX8" fmla="*/ 301841 w 573676"/>
              <a:gd name="connsiteY8" fmla="*/ 417100 h 573676"/>
              <a:gd name="connsiteX9" fmla="*/ 246116 w 573676"/>
              <a:gd name="connsiteY9" fmla="*/ 398922 h 573676"/>
              <a:gd name="connsiteX10" fmla="*/ 188566 w 573676"/>
              <a:gd name="connsiteY10" fmla="*/ 456472 h 573676"/>
              <a:gd name="connsiteX11" fmla="*/ 168006 w 573676"/>
              <a:gd name="connsiteY11" fmla="*/ 456472 h 573676"/>
              <a:gd name="connsiteX12" fmla="*/ 168006 w 573676"/>
              <a:gd name="connsiteY12" fmla="*/ 435913 h 573676"/>
              <a:gd name="connsiteX13" fmla="*/ 225557 w 573676"/>
              <a:gd name="connsiteY13" fmla="*/ 378363 h 573676"/>
              <a:gd name="connsiteX14" fmla="*/ 207379 w 573676"/>
              <a:gd name="connsiteY14" fmla="*/ 322638 h 573676"/>
              <a:gd name="connsiteX15" fmla="*/ 301920 w 573676"/>
              <a:gd name="connsiteY15" fmla="*/ 228097 h 573676"/>
              <a:gd name="connsiteX16" fmla="*/ 337640 w 573676"/>
              <a:gd name="connsiteY16" fmla="*/ 83626 h 573676"/>
              <a:gd name="connsiteX17" fmla="*/ 337640 w 573676"/>
              <a:gd name="connsiteY17" fmla="*/ 185232 h 573676"/>
              <a:gd name="connsiteX18" fmla="*/ 439247 w 573676"/>
              <a:gd name="connsiteY18" fmla="*/ 185232 h 573676"/>
              <a:gd name="connsiteX19" fmla="*/ 185232 w 573676"/>
              <a:gd name="connsiteY19" fmla="*/ 83626 h 573676"/>
              <a:gd name="connsiteX20" fmla="*/ 134428 w 573676"/>
              <a:gd name="connsiteY20" fmla="*/ 134429 h 573676"/>
              <a:gd name="connsiteX21" fmla="*/ 134428 w 573676"/>
              <a:gd name="connsiteY21" fmla="*/ 439247 h 573676"/>
              <a:gd name="connsiteX22" fmla="*/ 185232 w 573676"/>
              <a:gd name="connsiteY22" fmla="*/ 490050 h 573676"/>
              <a:gd name="connsiteX23" fmla="*/ 388445 w 573676"/>
              <a:gd name="connsiteY23" fmla="*/ 490050 h 573676"/>
              <a:gd name="connsiteX24" fmla="*/ 439248 w 573676"/>
              <a:gd name="connsiteY24" fmla="*/ 439247 h 573676"/>
              <a:gd name="connsiteX25" fmla="*/ 439248 w 573676"/>
              <a:gd name="connsiteY25" fmla="*/ 210634 h 573676"/>
              <a:gd name="connsiteX26" fmla="*/ 337642 w 573676"/>
              <a:gd name="connsiteY26" fmla="*/ 210634 h 573676"/>
              <a:gd name="connsiteX27" fmla="*/ 312240 w 573676"/>
              <a:gd name="connsiteY27" fmla="*/ 185232 h 573676"/>
              <a:gd name="connsiteX28" fmla="*/ 312240 w 573676"/>
              <a:gd name="connsiteY28" fmla="*/ 83626 h 573676"/>
              <a:gd name="connsiteX29" fmla="*/ 286838 w 573676"/>
              <a:gd name="connsiteY29" fmla="*/ 0 h 573676"/>
              <a:gd name="connsiteX30" fmla="*/ 573676 w 573676"/>
              <a:gd name="connsiteY30" fmla="*/ 286838 h 573676"/>
              <a:gd name="connsiteX31" fmla="*/ 286838 w 573676"/>
              <a:gd name="connsiteY31" fmla="*/ 573676 h 573676"/>
              <a:gd name="connsiteX32" fmla="*/ 0 w 573676"/>
              <a:gd name="connsiteY32" fmla="*/ 286838 h 573676"/>
              <a:gd name="connsiteX33" fmla="*/ 286838 w 573676"/>
              <a:gd name="connsiteY33" fmla="*/ 0 h 57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3676" h="573676">
                <a:moveTo>
                  <a:pt x="301841" y="257150"/>
                </a:moveTo>
                <a:cubicBezTo>
                  <a:pt x="265717" y="257150"/>
                  <a:pt x="236432" y="286435"/>
                  <a:pt x="236432" y="322559"/>
                </a:cubicBezTo>
                <a:cubicBezTo>
                  <a:pt x="236432" y="358683"/>
                  <a:pt x="265717" y="387968"/>
                  <a:pt x="301841" y="387968"/>
                </a:cubicBezTo>
                <a:cubicBezTo>
                  <a:pt x="337966" y="387968"/>
                  <a:pt x="367250" y="358683"/>
                  <a:pt x="367250" y="322559"/>
                </a:cubicBezTo>
                <a:cubicBezTo>
                  <a:pt x="367250" y="286435"/>
                  <a:pt x="337966" y="257150"/>
                  <a:pt x="301841" y="257150"/>
                </a:cubicBezTo>
                <a:close/>
                <a:moveTo>
                  <a:pt x="301920" y="228097"/>
                </a:moveTo>
                <a:cubicBezTo>
                  <a:pt x="354153" y="228097"/>
                  <a:pt x="396462" y="270406"/>
                  <a:pt x="396462" y="322638"/>
                </a:cubicBezTo>
                <a:lnTo>
                  <a:pt x="396383" y="322559"/>
                </a:lnTo>
                <a:cubicBezTo>
                  <a:pt x="396383" y="374791"/>
                  <a:pt x="354073" y="417100"/>
                  <a:pt x="301841" y="417100"/>
                </a:cubicBezTo>
                <a:cubicBezTo>
                  <a:pt x="249609" y="417100"/>
                  <a:pt x="261754" y="410353"/>
                  <a:pt x="246116" y="398922"/>
                </a:cubicBezTo>
                <a:lnTo>
                  <a:pt x="188566" y="456472"/>
                </a:lnTo>
                <a:cubicBezTo>
                  <a:pt x="182850" y="462188"/>
                  <a:pt x="173642" y="462188"/>
                  <a:pt x="168006" y="456472"/>
                </a:cubicBezTo>
                <a:cubicBezTo>
                  <a:pt x="162291" y="450757"/>
                  <a:pt x="162291" y="441549"/>
                  <a:pt x="168006" y="435913"/>
                </a:cubicBezTo>
                <a:lnTo>
                  <a:pt x="225557" y="378363"/>
                </a:lnTo>
                <a:cubicBezTo>
                  <a:pt x="214126" y="362725"/>
                  <a:pt x="207379" y="343436"/>
                  <a:pt x="207379" y="322638"/>
                </a:cubicBezTo>
                <a:cubicBezTo>
                  <a:pt x="207379" y="270406"/>
                  <a:pt x="249688" y="228097"/>
                  <a:pt x="301920" y="228097"/>
                </a:cubicBezTo>
                <a:close/>
                <a:moveTo>
                  <a:pt x="337640" y="83626"/>
                </a:moveTo>
                <a:lnTo>
                  <a:pt x="337640" y="185232"/>
                </a:lnTo>
                <a:lnTo>
                  <a:pt x="439247" y="185232"/>
                </a:lnTo>
                <a:close/>
                <a:moveTo>
                  <a:pt x="185232" y="83626"/>
                </a:moveTo>
                <a:cubicBezTo>
                  <a:pt x="157210" y="83626"/>
                  <a:pt x="134428" y="106408"/>
                  <a:pt x="134428" y="134429"/>
                </a:cubicBezTo>
                <a:lnTo>
                  <a:pt x="134428" y="439247"/>
                </a:lnTo>
                <a:cubicBezTo>
                  <a:pt x="134428" y="467268"/>
                  <a:pt x="157210" y="490050"/>
                  <a:pt x="185232" y="490050"/>
                </a:cubicBezTo>
                <a:lnTo>
                  <a:pt x="388445" y="490050"/>
                </a:lnTo>
                <a:cubicBezTo>
                  <a:pt x="416466" y="490050"/>
                  <a:pt x="439248" y="467268"/>
                  <a:pt x="439248" y="439247"/>
                </a:cubicBezTo>
                <a:lnTo>
                  <a:pt x="439248" y="210634"/>
                </a:lnTo>
                <a:lnTo>
                  <a:pt x="337642" y="210634"/>
                </a:lnTo>
                <a:cubicBezTo>
                  <a:pt x="323591" y="210634"/>
                  <a:pt x="312240" y="199282"/>
                  <a:pt x="312240" y="185232"/>
                </a:cubicBezTo>
                <a:lnTo>
                  <a:pt x="312240" y="83626"/>
                </a:lnTo>
                <a:close/>
                <a:moveTo>
                  <a:pt x="286838" y="0"/>
                </a:moveTo>
                <a:cubicBezTo>
                  <a:pt x="445254" y="0"/>
                  <a:pt x="573676" y="128422"/>
                  <a:pt x="573676" y="286838"/>
                </a:cubicBezTo>
                <a:cubicBezTo>
                  <a:pt x="573676" y="445254"/>
                  <a:pt x="445254" y="573676"/>
                  <a:pt x="286838" y="573676"/>
                </a:cubicBezTo>
                <a:cubicBezTo>
                  <a:pt x="128422" y="573676"/>
                  <a:pt x="0" y="445254"/>
                  <a:pt x="0" y="286838"/>
                </a:cubicBezTo>
                <a:cubicBezTo>
                  <a:pt x="0" y="128422"/>
                  <a:pt x="128422" y="0"/>
                  <a:pt x="286838" y="0"/>
                </a:cubicBezTo>
                <a:close/>
              </a:path>
            </a:pathLst>
          </a:custGeom>
          <a:solidFill>
            <a:srgbClr val="3682BA"/>
          </a:solidFill>
          <a:ln w="98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mn-lt"/>
              <a:cs typeface="+mn-cs"/>
            </a:endParaRPr>
          </a:p>
        </p:txBody>
      </p:sp>
      <p:sp>
        <p:nvSpPr>
          <p:cNvPr id="143" name="Forma libre 142">
            <a:extLst>
              <a:ext uri="{FF2B5EF4-FFF2-40B4-BE49-F238E27FC236}">
                <a16:creationId xmlns:a16="http://schemas.microsoft.com/office/drawing/2014/main" id="{B2947BBA-5EB3-1E40-E60E-8C1AB69F7215}"/>
              </a:ext>
            </a:extLst>
          </p:cNvPr>
          <p:cNvSpPr>
            <a:spLocks noChangeAspect="1"/>
          </p:cNvSpPr>
          <p:nvPr/>
        </p:nvSpPr>
        <p:spPr>
          <a:xfrm>
            <a:off x="6875814" y="4450080"/>
            <a:ext cx="143206" cy="143206"/>
          </a:xfrm>
          <a:custGeom>
            <a:avLst/>
            <a:gdLst>
              <a:gd name="connsiteX0" fmla="*/ 227890 w 455568"/>
              <a:gd name="connsiteY0" fmla="*/ 184790 h 455568"/>
              <a:gd name="connsiteX1" fmla="*/ 270727 w 455568"/>
              <a:gd name="connsiteY1" fmla="*/ 227627 h 455568"/>
              <a:gd name="connsiteX2" fmla="*/ 227890 w 455568"/>
              <a:gd name="connsiteY2" fmla="*/ 270468 h 455568"/>
              <a:gd name="connsiteX3" fmla="*/ 185053 w 455568"/>
              <a:gd name="connsiteY3" fmla="*/ 227627 h 455568"/>
              <a:gd name="connsiteX4" fmla="*/ 227890 w 455568"/>
              <a:gd name="connsiteY4" fmla="*/ 184790 h 455568"/>
              <a:gd name="connsiteX5" fmla="*/ 227785 w 455568"/>
              <a:gd name="connsiteY5" fmla="*/ 90984 h 455568"/>
              <a:gd name="connsiteX6" fmla="*/ 205064 w 455568"/>
              <a:gd name="connsiteY6" fmla="*/ 92862 h 455568"/>
              <a:gd name="connsiteX7" fmla="*/ 195372 w 455568"/>
              <a:gd name="connsiteY7" fmla="*/ 102346 h 455568"/>
              <a:gd name="connsiteX8" fmla="*/ 188699 w 455568"/>
              <a:gd name="connsiteY8" fmla="*/ 132884 h 455568"/>
              <a:gd name="connsiteX9" fmla="*/ 165144 w 455568"/>
              <a:gd name="connsiteY9" fmla="*/ 146434 h 455568"/>
              <a:gd name="connsiteX10" fmla="*/ 135335 w 455568"/>
              <a:gd name="connsiteY10" fmla="*/ 136950 h 455568"/>
              <a:gd name="connsiteX11" fmla="*/ 122201 w 455568"/>
              <a:gd name="connsiteY11" fmla="*/ 140596 h 455568"/>
              <a:gd name="connsiteX12" fmla="*/ 110321 w 455568"/>
              <a:gd name="connsiteY12" fmla="*/ 157274 h 455568"/>
              <a:gd name="connsiteX13" fmla="*/ 107820 w 455568"/>
              <a:gd name="connsiteY13" fmla="*/ 161650 h 455568"/>
              <a:gd name="connsiteX14" fmla="*/ 99375 w 455568"/>
              <a:gd name="connsiteY14" fmla="*/ 179995 h 455568"/>
              <a:gd name="connsiteX15" fmla="*/ 102817 w 455568"/>
              <a:gd name="connsiteY15" fmla="*/ 193129 h 455568"/>
              <a:gd name="connsiteX16" fmla="*/ 125953 w 455568"/>
              <a:gd name="connsiteY16" fmla="*/ 214183 h 455568"/>
              <a:gd name="connsiteX17" fmla="*/ 125016 w 455568"/>
              <a:gd name="connsiteY17" fmla="*/ 227733 h 455568"/>
              <a:gd name="connsiteX18" fmla="*/ 125953 w 455568"/>
              <a:gd name="connsiteY18" fmla="*/ 241388 h 455568"/>
              <a:gd name="connsiteX19" fmla="*/ 102817 w 455568"/>
              <a:gd name="connsiteY19" fmla="*/ 262442 h 455568"/>
              <a:gd name="connsiteX20" fmla="*/ 99375 w 455568"/>
              <a:gd name="connsiteY20" fmla="*/ 275573 h 455568"/>
              <a:gd name="connsiteX21" fmla="*/ 107820 w 455568"/>
              <a:gd name="connsiteY21" fmla="*/ 293918 h 455568"/>
              <a:gd name="connsiteX22" fmla="*/ 110321 w 455568"/>
              <a:gd name="connsiteY22" fmla="*/ 298297 h 455568"/>
              <a:gd name="connsiteX23" fmla="*/ 122201 w 455568"/>
              <a:gd name="connsiteY23" fmla="*/ 314972 h 455568"/>
              <a:gd name="connsiteX24" fmla="*/ 135335 w 455568"/>
              <a:gd name="connsiteY24" fmla="*/ 318621 h 455568"/>
              <a:gd name="connsiteX25" fmla="*/ 165144 w 455568"/>
              <a:gd name="connsiteY25" fmla="*/ 309137 h 455568"/>
              <a:gd name="connsiteX26" fmla="*/ 188699 w 455568"/>
              <a:gd name="connsiteY26" fmla="*/ 322687 h 455568"/>
              <a:gd name="connsiteX27" fmla="*/ 195372 w 455568"/>
              <a:gd name="connsiteY27" fmla="*/ 353225 h 455568"/>
              <a:gd name="connsiteX28" fmla="*/ 205064 w 455568"/>
              <a:gd name="connsiteY28" fmla="*/ 362709 h 455568"/>
              <a:gd name="connsiteX29" fmla="*/ 227785 w 455568"/>
              <a:gd name="connsiteY29" fmla="*/ 364584 h 455568"/>
              <a:gd name="connsiteX30" fmla="*/ 250508 w 455568"/>
              <a:gd name="connsiteY30" fmla="*/ 362709 h 455568"/>
              <a:gd name="connsiteX31" fmla="*/ 260200 w 455568"/>
              <a:gd name="connsiteY31" fmla="*/ 353225 h 455568"/>
              <a:gd name="connsiteX32" fmla="*/ 266873 w 455568"/>
              <a:gd name="connsiteY32" fmla="*/ 322687 h 455568"/>
              <a:gd name="connsiteX33" fmla="*/ 290428 w 455568"/>
              <a:gd name="connsiteY33" fmla="*/ 309137 h 455568"/>
              <a:gd name="connsiteX34" fmla="*/ 320237 w 455568"/>
              <a:gd name="connsiteY34" fmla="*/ 318621 h 455568"/>
              <a:gd name="connsiteX35" fmla="*/ 333371 w 455568"/>
              <a:gd name="connsiteY35" fmla="*/ 314972 h 455568"/>
              <a:gd name="connsiteX36" fmla="*/ 345251 w 455568"/>
              <a:gd name="connsiteY36" fmla="*/ 298297 h 455568"/>
              <a:gd name="connsiteX37" fmla="*/ 347753 w 455568"/>
              <a:gd name="connsiteY37" fmla="*/ 293918 h 455568"/>
              <a:gd name="connsiteX38" fmla="*/ 356197 w 455568"/>
              <a:gd name="connsiteY38" fmla="*/ 275573 h 455568"/>
              <a:gd name="connsiteX39" fmla="*/ 352755 w 455568"/>
              <a:gd name="connsiteY39" fmla="*/ 262442 h 455568"/>
              <a:gd name="connsiteX40" fmla="*/ 329619 w 455568"/>
              <a:gd name="connsiteY40" fmla="*/ 241388 h 455568"/>
              <a:gd name="connsiteX41" fmla="*/ 330556 w 455568"/>
              <a:gd name="connsiteY41" fmla="*/ 227838 h 455568"/>
              <a:gd name="connsiteX42" fmla="*/ 329619 w 455568"/>
              <a:gd name="connsiteY42" fmla="*/ 214288 h 455568"/>
              <a:gd name="connsiteX43" fmla="*/ 352755 w 455568"/>
              <a:gd name="connsiteY43" fmla="*/ 193231 h 455568"/>
              <a:gd name="connsiteX44" fmla="*/ 356197 w 455568"/>
              <a:gd name="connsiteY44" fmla="*/ 180101 h 455568"/>
              <a:gd name="connsiteX45" fmla="*/ 347753 w 455568"/>
              <a:gd name="connsiteY45" fmla="*/ 161650 h 455568"/>
              <a:gd name="connsiteX46" fmla="*/ 345251 w 455568"/>
              <a:gd name="connsiteY46" fmla="*/ 157274 h 455568"/>
              <a:gd name="connsiteX47" fmla="*/ 333371 w 455568"/>
              <a:gd name="connsiteY47" fmla="*/ 140596 h 455568"/>
              <a:gd name="connsiteX48" fmla="*/ 320237 w 455568"/>
              <a:gd name="connsiteY48" fmla="*/ 136950 h 455568"/>
              <a:gd name="connsiteX49" fmla="*/ 290428 w 455568"/>
              <a:gd name="connsiteY49" fmla="*/ 146434 h 455568"/>
              <a:gd name="connsiteX50" fmla="*/ 266873 w 455568"/>
              <a:gd name="connsiteY50" fmla="*/ 132884 h 455568"/>
              <a:gd name="connsiteX51" fmla="*/ 260200 w 455568"/>
              <a:gd name="connsiteY51" fmla="*/ 102346 h 455568"/>
              <a:gd name="connsiteX52" fmla="*/ 250508 w 455568"/>
              <a:gd name="connsiteY52" fmla="*/ 92862 h 455568"/>
              <a:gd name="connsiteX53" fmla="*/ 227785 w 455568"/>
              <a:gd name="connsiteY53" fmla="*/ 90984 h 455568"/>
              <a:gd name="connsiteX54" fmla="*/ 227784 w 455568"/>
              <a:gd name="connsiteY54" fmla="*/ 0 h 455568"/>
              <a:gd name="connsiteX55" fmla="*/ 455568 w 455568"/>
              <a:gd name="connsiteY55" fmla="*/ 227784 h 455568"/>
              <a:gd name="connsiteX56" fmla="*/ 227784 w 455568"/>
              <a:gd name="connsiteY56" fmla="*/ 455568 h 455568"/>
              <a:gd name="connsiteX57" fmla="*/ 0 w 455568"/>
              <a:gd name="connsiteY57" fmla="*/ 227784 h 455568"/>
              <a:gd name="connsiteX58" fmla="*/ 227784 w 455568"/>
              <a:gd name="connsiteY58"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5568" h="455568">
                <a:moveTo>
                  <a:pt x="227890" y="184790"/>
                </a:moveTo>
                <a:cubicBezTo>
                  <a:pt x="251551" y="184790"/>
                  <a:pt x="270727" y="203969"/>
                  <a:pt x="270727" y="227627"/>
                </a:cubicBezTo>
                <a:cubicBezTo>
                  <a:pt x="270727" y="251288"/>
                  <a:pt x="251551" y="270468"/>
                  <a:pt x="227890" y="270468"/>
                </a:cubicBezTo>
                <a:cubicBezTo>
                  <a:pt x="204229" y="270468"/>
                  <a:pt x="185053" y="251288"/>
                  <a:pt x="185053" y="227627"/>
                </a:cubicBezTo>
                <a:cubicBezTo>
                  <a:pt x="185053" y="203969"/>
                  <a:pt x="204229" y="184790"/>
                  <a:pt x="227890" y="184790"/>
                </a:cubicBezTo>
                <a:close/>
                <a:moveTo>
                  <a:pt x="227785" y="90984"/>
                </a:moveTo>
                <a:cubicBezTo>
                  <a:pt x="220072" y="90984"/>
                  <a:pt x="212466" y="91611"/>
                  <a:pt x="205064" y="92862"/>
                </a:cubicBezTo>
                <a:cubicBezTo>
                  <a:pt x="200167" y="93693"/>
                  <a:pt x="196415" y="97551"/>
                  <a:pt x="195372" y="102346"/>
                </a:cubicBezTo>
                <a:lnTo>
                  <a:pt x="188699" y="132884"/>
                </a:lnTo>
                <a:cubicBezTo>
                  <a:pt x="180258" y="136323"/>
                  <a:pt x="172335" y="141015"/>
                  <a:pt x="165144" y="146434"/>
                </a:cubicBezTo>
                <a:lnTo>
                  <a:pt x="135335" y="136950"/>
                </a:lnTo>
                <a:cubicBezTo>
                  <a:pt x="130646" y="135491"/>
                  <a:pt x="125329" y="136742"/>
                  <a:pt x="122201" y="140596"/>
                </a:cubicBezTo>
                <a:cubicBezTo>
                  <a:pt x="117825" y="145807"/>
                  <a:pt x="113865" y="151437"/>
                  <a:pt x="110321" y="157274"/>
                </a:cubicBezTo>
                <a:lnTo>
                  <a:pt x="107820" y="161650"/>
                </a:lnTo>
                <a:cubicBezTo>
                  <a:pt x="104589" y="167593"/>
                  <a:pt x="101669" y="173639"/>
                  <a:pt x="99375" y="179995"/>
                </a:cubicBezTo>
                <a:cubicBezTo>
                  <a:pt x="97708" y="184687"/>
                  <a:pt x="99065" y="189898"/>
                  <a:pt x="102817" y="193129"/>
                </a:cubicBezTo>
                <a:lnTo>
                  <a:pt x="125953" y="214183"/>
                </a:lnTo>
                <a:cubicBezTo>
                  <a:pt x="125329" y="218664"/>
                  <a:pt x="125016" y="223146"/>
                  <a:pt x="125016" y="227733"/>
                </a:cubicBezTo>
                <a:cubicBezTo>
                  <a:pt x="125016" y="232320"/>
                  <a:pt x="125329" y="236904"/>
                  <a:pt x="125953" y="241388"/>
                </a:cubicBezTo>
                <a:lnTo>
                  <a:pt x="102817" y="262442"/>
                </a:lnTo>
                <a:cubicBezTo>
                  <a:pt x="99167" y="265775"/>
                  <a:pt x="97708" y="270989"/>
                  <a:pt x="99375" y="275573"/>
                </a:cubicBezTo>
                <a:cubicBezTo>
                  <a:pt x="101774" y="281932"/>
                  <a:pt x="104589" y="288080"/>
                  <a:pt x="107820" y="293918"/>
                </a:cubicBezTo>
                <a:lnTo>
                  <a:pt x="110321" y="298297"/>
                </a:lnTo>
                <a:cubicBezTo>
                  <a:pt x="113865" y="304237"/>
                  <a:pt x="117825" y="309761"/>
                  <a:pt x="122201" y="314972"/>
                </a:cubicBezTo>
                <a:cubicBezTo>
                  <a:pt x="125329" y="318724"/>
                  <a:pt x="130646" y="320080"/>
                  <a:pt x="135335" y="318621"/>
                </a:cubicBezTo>
                <a:lnTo>
                  <a:pt x="165144" y="309137"/>
                </a:lnTo>
                <a:cubicBezTo>
                  <a:pt x="172335" y="314658"/>
                  <a:pt x="180258" y="319245"/>
                  <a:pt x="188699" y="322687"/>
                </a:cubicBezTo>
                <a:lnTo>
                  <a:pt x="195372" y="353225"/>
                </a:lnTo>
                <a:cubicBezTo>
                  <a:pt x="196415" y="358123"/>
                  <a:pt x="200167" y="361980"/>
                  <a:pt x="205064" y="362709"/>
                </a:cubicBezTo>
                <a:cubicBezTo>
                  <a:pt x="212466" y="363960"/>
                  <a:pt x="220072" y="364584"/>
                  <a:pt x="227785" y="364584"/>
                </a:cubicBezTo>
                <a:cubicBezTo>
                  <a:pt x="235500" y="364584"/>
                  <a:pt x="243106" y="363960"/>
                  <a:pt x="250508" y="362709"/>
                </a:cubicBezTo>
                <a:cubicBezTo>
                  <a:pt x="255406" y="361875"/>
                  <a:pt x="259158" y="358020"/>
                  <a:pt x="260200" y="353225"/>
                </a:cubicBezTo>
                <a:lnTo>
                  <a:pt x="266873" y="322687"/>
                </a:lnTo>
                <a:cubicBezTo>
                  <a:pt x="275314" y="319245"/>
                  <a:pt x="283234" y="314556"/>
                  <a:pt x="290428" y="309137"/>
                </a:cubicBezTo>
                <a:lnTo>
                  <a:pt x="320237" y="318621"/>
                </a:lnTo>
                <a:cubicBezTo>
                  <a:pt x="324927" y="320080"/>
                  <a:pt x="330243" y="318829"/>
                  <a:pt x="333371" y="314972"/>
                </a:cubicBezTo>
                <a:cubicBezTo>
                  <a:pt x="337747" y="309761"/>
                  <a:pt x="341707" y="304131"/>
                  <a:pt x="345251" y="298297"/>
                </a:cubicBezTo>
                <a:lnTo>
                  <a:pt x="347753" y="293918"/>
                </a:lnTo>
                <a:cubicBezTo>
                  <a:pt x="350983" y="287978"/>
                  <a:pt x="353904" y="281932"/>
                  <a:pt x="356197" y="275573"/>
                </a:cubicBezTo>
                <a:cubicBezTo>
                  <a:pt x="357864" y="270884"/>
                  <a:pt x="356508" y="265673"/>
                  <a:pt x="352755" y="262442"/>
                </a:cubicBezTo>
                <a:lnTo>
                  <a:pt x="329619" y="241388"/>
                </a:lnTo>
                <a:cubicBezTo>
                  <a:pt x="330243" y="236904"/>
                  <a:pt x="330556" y="232422"/>
                  <a:pt x="330556" y="227838"/>
                </a:cubicBezTo>
                <a:cubicBezTo>
                  <a:pt x="330556" y="223251"/>
                  <a:pt x="330243" y="218664"/>
                  <a:pt x="329619" y="214288"/>
                </a:cubicBezTo>
                <a:lnTo>
                  <a:pt x="352755" y="193231"/>
                </a:lnTo>
                <a:cubicBezTo>
                  <a:pt x="356405" y="189898"/>
                  <a:pt x="357864" y="184687"/>
                  <a:pt x="356197" y="180101"/>
                </a:cubicBezTo>
                <a:cubicBezTo>
                  <a:pt x="353798" y="173639"/>
                  <a:pt x="350983" y="167593"/>
                  <a:pt x="347753" y="161650"/>
                </a:cubicBezTo>
                <a:lnTo>
                  <a:pt x="345251" y="157274"/>
                </a:lnTo>
                <a:cubicBezTo>
                  <a:pt x="341707" y="151331"/>
                  <a:pt x="337747" y="145807"/>
                  <a:pt x="333371" y="140596"/>
                </a:cubicBezTo>
                <a:cubicBezTo>
                  <a:pt x="330243" y="136844"/>
                  <a:pt x="324927" y="135491"/>
                  <a:pt x="320237" y="136950"/>
                </a:cubicBezTo>
                <a:lnTo>
                  <a:pt x="290428" y="146434"/>
                </a:lnTo>
                <a:cubicBezTo>
                  <a:pt x="283234" y="140910"/>
                  <a:pt x="275314" y="136323"/>
                  <a:pt x="266873" y="132884"/>
                </a:cubicBezTo>
                <a:lnTo>
                  <a:pt x="260200" y="102346"/>
                </a:lnTo>
                <a:cubicBezTo>
                  <a:pt x="259158" y="97446"/>
                  <a:pt x="255406" y="93591"/>
                  <a:pt x="250508" y="92862"/>
                </a:cubicBezTo>
                <a:cubicBezTo>
                  <a:pt x="243106" y="91611"/>
                  <a:pt x="235500" y="90984"/>
                  <a:pt x="227785" y="90984"/>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chemeClr val="accent6"/>
          </a:solidFill>
          <a:ln w="353" cap="flat">
            <a:noFill/>
            <a:prstDash val="solid"/>
            <a:miter/>
          </a:ln>
        </p:spPr>
        <p:txBody>
          <a:bodyPr rtlCol="0" anchor="ctr"/>
          <a:lstStyle/>
          <a:p>
            <a:endParaRPr lang="en-US"/>
          </a:p>
        </p:txBody>
      </p:sp>
      <p:grpSp>
        <p:nvGrpSpPr>
          <p:cNvPr id="203" name="Grupo 202">
            <a:extLst>
              <a:ext uri="{FF2B5EF4-FFF2-40B4-BE49-F238E27FC236}">
                <a16:creationId xmlns:a16="http://schemas.microsoft.com/office/drawing/2014/main" id="{EBCE44BE-0669-FE1C-9286-5D348C979C8F}"/>
              </a:ext>
            </a:extLst>
          </p:cNvPr>
          <p:cNvGrpSpPr/>
          <p:nvPr/>
        </p:nvGrpSpPr>
        <p:grpSpPr>
          <a:xfrm>
            <a:off x="3133144" y="1972184"/>
            <a:ext cx="3200190" cy="180000"/>
            <a:chOff x="3133144" y="1972281"/>
            <a:chExt cx="3200190" cy="180000"/>
          </a:xfrm>
        </p:grpSpPr>
        <p:grpSp>
          <p:nvGrpSpPr>
            <p:cNvPr id="111" name="Grupo 110">
              <a:extLst>
                <a:ext uri="{FF2B5EF4-FFF2-40B4-BE49-F238E27FC236}">
                  <a16:creationId xmlns:a16="http://schemas.microsoft.com/office/drawing/2014/main" id="{DCFD1D32-B17A-838E-37D1-C302BB90BADF}"/>
                </a:ext>
              </a:extLst>
            </p:cNvPr>
            <p:cNvGrpSpPr/>
            <p:nvPr/>
          </p:nvGrpSpPr>
          <p:grpSpPr>
            <a:xfrm>
              <a:off x="3133144" y="1973687"/>
              <a:ext cx="1004678" cy="177188"/>
              <a:chOff x="3040721" y="2204224"/>
              <a:chExt cx="1004678" cy="177188"/>
            </a:xfrm>
          </p:grpSpPr>
          <p:sp>
            <p:nvSpPr>
              <p:cNvPr id="78" name="Rectángulo: esquinas redondeadas 10">
                <a:extLst>
                  <a:ext uri="{FF2B5EF4-FFF2-40B4-BE49-F238E27FC236}">
                    <a16:creationId xmlns:a16="http://schemas.microsoft.com/office/drawing/2014/main" id="{A9B8800A-F5B5-0348-B00B-2105434F5235}"/>
                  </a:ext>
                </a:extLst>
              </p:cNvPr>
              <p:cNvSpPr/>
              <p:nvPr/>
            </p:nvSpPr>
            <p:spPr>
              <a:xfrm>
                <a:off x="3040721" y="2204224"/>
                <a:ext cx="1004678" cy="177188"/>
              </a:xfrm>
              <a:prstGeom prst="roundRect">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endParaRPr lang="es-AR" sz="703">
                  <a:solidFill>
                    <a:prstClr val="white"/>
                  </a:solidFill>
                  <a:latin typeface="Montserrat Medium" pitchFamily="2" charset="77"/>
                </a:endParaRPr>
              </a:p>
            </p:txBody>
          </p:sp>
          <p:grpSp>
            <p:nvGrpSpPr>
              <p:cNvPr id="79" name="Gráfico 8">
                <a:extLst>
                  <a:ext uri="{FF2B5EF4-FFF2-40B4-BE49-F238E27FC236}">
                    <a16:creationId xmlns:a16="http://schemas.microsoft.com/office/drawing/2014/main" id="{58C7025E-9D33-0252-2B45-923C1E900426}"/>
                  </a:ext>
                </a:extLst>
              </p:cNvPr>
              <p:cNvGrpSpPr/>
              <p:nvPr/>
            </p:nvGrpSpPr>
            <p:grpSpPr>
              <a:xfrm>
                <a:off x="3190206" y="2232612"/>
                <a:ext cx="705709" cy="120413"/>
                <a:chOff x="1384935" y="2029473"/>
                <a:chExt cx="6367462" cy="1086455"/>
              </a:xfrm>
              <a:solidFill>
                <a:srgbClr val="FFFFFF"/>
              </a:solidFill>
            </p:grpSpPr>
            <p:sp>
              <p:nvSpPr>
                <p:cNvPr id="80" name="Forma libre 79">
                  <a:extLst>
                    <a:ext uri="{FF2B5EF4-FFF2-40B4-BE49-F238E27FC236}">
                      <a16:creationId xmlns:a16="http://schemas.microsoft.com/office/drawing/2014/main" id="{40A0FBA5-F437-AF75-3192-743D3579DA80}"/>
                    </a:ext>
                  </a:extLst>
                </p:cNvPr>
                <p:cNvSpPr/>
                <p:nvPr/>
              </p:nvSpPr>
              <p:spPr>
                <a:xfrm>
                  <a:off x="6443662" y="2244481"/>
                  <a:ext cx="561153" cy="643120"/>
                </a:xfrm>
                <a:custGeom>
                  <a:avLst/>
                  <a:gdLst>
                    <a:gd name="connsiteX0" fmla="*/ 353377 w 561153"/>
                    <a:gd name="connsiteY0" fmla="*/ 0 h 643120"/>
                    <a:gd name="connsiteX1" fmla="*/ 198120 w 561153"/>
                    <a:gd name="connsiteY1" fmla="*/ 42811 h 643120"/>
                    <a:gd name="connsiteX2" fmla="*/ 129540 w 561153"/>
                    <a:gd name="connsiteY2" fmla="*/ 135093 h 643120"/>
                    <a:gd name="connsiteX3" fmla="*/ 124777 w 561153"/>
                    <a:gd name="connsiteY3" fmla="*/ 135093 h 643120"/>
                    <a:gd name="connsiteX4" fmla="*/ 116205 w 561153"/>
                    <a:gd name="connsiteY4" fmla="*/ 16173 h 643120"/>
                    <a:gd name="connsiteX5" fmla="*/ 0 w 561153"/>
                    <a:gd name="connsiteY5" fmla="*/ 16173 h 643120"/>
                    <a:gd name="connsiteX6" fmla="*/ 0 w 561153"/>
                    <a:gd name="connsiteY6" fmla="*/ 642169 h 643120"/>
                    <a:gd name="connsiteX7" fmla="*/ 135255 w 561153"/>
                    <a:gd name="connsiteY7" fmla="*/ 642169 h 643120"/>
                    <a:gd name="connsiteX8" fmla="*/ 135255 w 561153"/>
                    <a:gd name="connsiteY8" fmla="*/ 293019 h 643120"/>
                    <a:gd name="connsiteX9" fmla="*/ 169545 w 561153"/>
                    <a:gd name="connsiteY9" fmla="*/ 178856 h 643120"/>
                    <a:gd name="connsiteX10" fmla="*/ 311468 w 561153"/>
                    <a:gd name="connsiteY10" fmla="*/ 116066 h 643120"/>
                    <a:gd name="connsiteX11" fmla="*/ 395288 w 561153"/>
                    <a:gd name="connsiteY11" fmla="*/ 151267 h 643120"/>
                    <a:gd name="connsiteX12" fmla="*/ 425768 w 561153"/>
                    <a:gd name="connsiteY12" fmla="*/ 267333 h 643120"/>
                    <a:gd name="connsiteX13" fmla="*/ 425768 w 561153"/>
                    <a:gd name="connsiteY13" fmla="*/ 643121 h 643120"/>
                    <a:gd name="connsiteX14" fmla="*/ 561023 w 561153"/>
                    <a:gd name="connsiteY14" fmla="*/ 643121 h 643120"/>
                    <a:gd name="connsiteX15" fmla="*/ 561023 w 561153"/>
                    <a:gd name="connsiteY15" fmla="*/ 251160 h 643120"/>
                    <a:gd name="connsiteX16" fmla="*/ 508635 w 561153"/>
                    <a:gd name="connsiteY16" fmla="*/ 68498 h 643120"/>
                    <a:gd name="connsiteX17" fmla="*/ 352425 w 561153"/>
                    <a:gd name="connsiteY17" fmla="*/ 951 h 64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1153" h="643120">
                      <a:moveTo>
                        <a:pt x="353377" y="0"/>
                      </a:moveTo>
                      <a:cubicBezTo>
                        <a:pt x="301943" y="0"/>
                        <a:pt x="234315" y="14270"/>
                        <a:pt x="198120" y="42811"/>
                      </a:cubicBezTo>
                      <a:cubicBezTo>
                        <a:pt x="170498" y="64693"/>
                        <a:pt x="148590" y="90379"/>
                        <a:pt x="129540" y="135093"/>
                      </a:cubicBezTo>
                      <a:lnTo>
                        <a:pt x="124777" y="135093"/>
                      </a:lnTo>
                      <a:lnTo>
                        <a:pt x="116205" y="16173"/>
                      </a:lnTo>
                      <a:lnTo>
                        <a:pt x="0" y="16173"/>
                      </a:lnTo>
                      <a:lnTo>
                        <a:pt x="0" y="642169"/>
                      </a:lnTo>
                      <a:cubicBezTo>
                        <a:pt x="0" y="642169"/>
                        <a:pt x="135255" y="642169"/>
                        <a:pt x="135255" y="642169"/>
                      </a:cubicBezTo>
                      <a:lnTo>
                        <a:pt x="135255" y="293019"/>
                      </a:lnTo>
                      <a:cubicBezTo>
                        <a:pt x="135255" y="253062"/>
                        <a:pt x="148590" y="210251"/>
                        <a:pt x="169545" y="178856"/>
                      </a:cubicBezTo>
                      <a:cubicBezTo>
                        <a:pt x="189548" y="150315"/>
                        <a:pt x="249555" y="116066"/>
                        <a:pt x="311468" y="116066"/>
                      </a:cubicBezTo>
                      <a:cubicBezTo>
                        <a:pt x="373380" y="116066"/>
                        <a:pt x="377190" y="127483"/>
                        <a:pt x="395288" y="151267"/>
                      </a:cubicBezTo>
                      <a:cubicBezTo>
                        <a:pt x="416243" y="176002"/>
                        <a:pt x="425768" y="215959"/>
                        <a:pt x="425768" y="267333"/>
                      </a:cubicBezTo>
                      <a:lnTo>
                        <a:pt x="425768" y="643121"/>
                      </a:lnTo>
                      <a:lnTo>
                        <a:pt x="561023" y="643121"/>
                      </a:lnTo>
                      <a:lnTo>
                        <a:pt x="561023" y="251160"/>
                      </a:lnTo>
                      <a:cubicBezTo>
                        <a:pt x="562927" y="174099"/>
                        <a:pt x="543877" y="112261"/>
                        <a:pt x="508635" y="68498"/>
                      </a:cubicBezTo>
                      <a:cubicBezTo>
                        <a:pt x="472440" y="23784"/>
                        <a:pt x="418148" y="951"/>
                        <a:pt x="352425" y="951"/>
                      </a:cubicBezTo>
                      <a:close/>
                    </a:path>
                  </a:pathLst>
                </a:custGeom>
                <a:grpFill/>
                <a:ln w="9525" cap="flat">
                  <a:noFill/>
                  <a:prstDash val="solid"/>
                  <a:miter/>
                </a:ln>
              </p:spPr>
              <p:txBody>
                <a:bodyPr rtlCol="0" anchor="ctr"/>
                <a:lstStyle/>
                <a:p>
                  <a:endParaRPr lang="en-US"/>
                </a:p>
              </p:txBody>
            </p:sp>
            <p:sp>
              <p:nvSpPr>
                <p:cNvPr id="82" name="Forma libre 81">
                  <a:extLst>
                    <a:ext uri="{FF2B5EF4-FFF2-40B4-BE49-F238E27FC236}">
                      <a16:creationId xmlns:a16="http://schemas.microsoft.com/office/drawing/2014/main" id="{33996670-D981-9525-975F-2AA47A0B4216}"/>
                    </a:ext>
                  </a:extLst>
                </p:cNvPr>
                <p:cNvSpPr/>
                <p:nvPr/>
              </p:nvSpPr>
              <p:spPr>
                <a:xfrm>
                  <a:off x="3646169" y="2244481"/>
                  <a:ext cx="561153" cy="643120"/>
                </a:xfrm>
                <a:custGeom>
                  <a:avLst/>
                  <a:gdLst>
                    <a:gd name="connsiteX0" fmla="*/ 353378 w 561153"/>
                    <a:gd name="connsiteY0" fmla="*/ 0 h 643120"/>
                    <a:gd name="connsiteX1" fmla="*/ 198120 w 561153"/>
                    <a:gd name="connsiteY1" fmla="*/ 42811 h 643120"/>
                    <a:gd name="connsiteX2" fmla="*/ 129540 w 561153"/>
                    <a:gd name="connsiteY2" fmla="*/ 135093 h 643120"/>
                    <a:gd name="connsiteX3" fmla="*/ 124778 w 561153"/>
                    <a:gd name="connsiteY3" fmla="*/ 135093 h 643120"/>
                    <a:gd name="connsiteX4" fmla="*/ 116205 w 561153"/>
                    <a:gd name="connsiteY4" fmla="*/ 16173 h 643120"/>
                    <a:gd name="connsiteX5" fmla="*/ 0 w 561153"/>
                    <a:gd name="connsiteY5" fmla="*/ 16173 h 643120"/>
                    <a:gd name="connsiteX6" fmla="*/ 0 w 561153"/>
                    <a:gd name="connsiteY6" fmla="*/ 642169 h 643120"/>
                    <a:gd name="connsiteX7" fmla="*/ 135255 w 561153"/>
                    <a:gd name="connsiteY7" fmla="*/ 642169 h 643120"/>
                    <a:gd name="connsiteX8" fmla="*/ 135255 w 561153"/>
                    <a:gd name="connsiteY8" fmla="*/ 293019 h 643120"/>
                    <a:gd name="connsiteX9" fmla="*/ 169545 w 561153"/>
                    <a:gd name="connsiteY9" fmla="*/ 178856 h 643120"/>
                    <a:gd name="connsiteX10" fmla="*/ 311468 w 561153"/>
                    <a:gd name="connsiteY10" fmla="*/ 116066 h 643120"/>
                    <a:gd name="connsiteX11" fmla="*/ 395288 w 561153"/>
                    <a:gd name="connsiteY11" fmla="*/ 151267 h 643120"/>
                    <a:gd name="connsiteX12" fmla="*/ 425768 w 561153"/>
                    <a:gd name="connsiteY12" fmla="*/ 267333 h 643120"/>
                    <a:gd name="connsiteX13" fmla="*/ 425768 w 561153"/>
                    <a:gd name="connsiteY13" fmla="*/ 643121 h 643120"/>
                    <a:gd name="connsiteX14" fmla="*/ 561023 w 561153"/>
                    <a:gd name="connsiteY14" fmla="*/ 643121 h 643120"/>
                    <a:gd name="connsiteX15" fmla="*/ 561023 w 561153"/>
                    <a:gd name="connsiteY15" fmla="*/ 251160 h 643120"/>
                    <a:gd name="connsiteX16" fmla="*/ 508635 w 561153"/>
                    <a:gd name="connsiteY16" fmla="*/ 68498 h 643120"/>
                    <a:gd name="connsiteX17" fmla="*/ 352425 w 561153"/>
                    <a:gd name="connsiteY17" fmla="*/ 951 h 643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61153" h="643120">
                      <a:moveTo>
                        <a:pt x="353378" y="0"/>
                      </a:moveTo>
                      <a:cubicBezTo>
                        <a:pt x="301943" y="0"/>
                        <a:pt x="234315" y="14270"/>
                        <a:pt x="198120" y="42811"/>
                      </a:cubicBezTo>
                      <a:cubicBezTo>
                        <a:pt x="170498" y="64693"/>
                        <a:pt x="148590" y="90379"/>
                        <a:pt x="129540" y="135093"/>
                      </a:cubicBezTo>
                      <a:lnTo>
                        <a:pt x="124778" y="135093"/>
                      </a:lnTo>
                      <a:lnTo>
                        <a:pt x="116205" y="16173"/>
                      </a:lnTo>
                      <a:lnTo>
                        <a:pt x="0" y="16173"/>
                      </a:lnTo>
                      <a:lnTo>
                        <a:pt x="0" y="642169"/>
                      </a:lnTo>
                      <a:lnTo>
                        <a:pt x="135255" y="642169"/>
                      </a:lnTo>
                      <a:lnTo>
                        <a:pt x="135255" y="293019"/>
                      </a:lnTo>
                      <a:cubicBezTo>
                        <a:pt x="135255" y="253062"/>
                        <a:pt x="148590" y="210251"/>
                        <a:pt x="169545" y="178856"/>
                      </a:cubicBezTo>
                      <a:cubicBezTo>
                        <a:pt x="189548" y="150315"/>
                        <a:pt x="249555" y="116066"/>
                        <a:pt x="311468" y="116066"/>
                      </a:cubicBezTo>
                      <a:cubicBezTo>
                        <a:pt x="373380" y="116066"/>
                        <a:pt x="377190" y="127483"/>
                        <a:pt x="395288" y="151267"/>
                      </a:cubicBezTo>
                      <a:cubicBezTo>
                        <a:pt x="416243" y="176002"/>
                        <a:pt x="425768" y="215959"/>
                        <a:pt x="425768" y="267333"/>
                      </a:cubicBezTo>
                      <a:lnTo>
                        <a:pt x="425768" y="643121"/>
                      </a:lnTo>
                      <a:lnTo>
                        <a:pt x="561023" y="643121"/>
                      </a:lnTo>
                      <a:lnTo>
                        <a:pt x="561023" y="251160"/>
                      </a:lnTo>
                      <a:cubicBezTo>
                        <a:pt x="562928" y="174099"/>
                        <a:pt x="543878" y="112261"/>
                        <a:pt x="508635" y="68498"/>
                      </a:cubicBezTo>
                      <a:cubicBezTo>
                        <a:pt x="472440" y="23784"/>
                        <a:pt x="418148" y="951"/>
                        <a:pt x="352425" y="951"/>
                      </a:cubicBezTo>
                      <a:close/>
                    </a:path>
                  </a:pathLst>
                </a:custGeom>
                <a:grpFill/>
                <a:ln w="9525" cap="flat">
                  <a:noFill/>
                  <a:prstDash val="solid"/>
                  <a:miter/>
                </a:ln>
              </p:spPr>
              <p:txBody>
                <a:bodyPr rtlCol="0" anchor="ctr"/>
                <a:lstStyle/>
                <a:p>
                  <a:endParaRPr lang="en-US"/>
                </a:p>
              </p:txBody>
            </p:sp>
            <p:sp>
              <p:nvSpPr>
                <p:cNvPr id="84" name="Forma libre 83">
                  <a:extLst>
                    <a:ext uri="{FF2B5EF4-FFF2-40B4-BE49-F238E27FC236}">
                      <a16:creationId xmlns:a16="http://schemas.microsoft.com/office/drawing/2014/main" id="{6DB71CE1-66E8-CCF9-1B15-1626199A1016}"/>
                    </a:ext>
                  </a:extLst>
                </p:cNvPr>
                <p:cNvSpPr/>
                <p:nvPr/>
              </p:nvSpPr>
              <p:spPr>
                <a:xfrm>
                  <a:off x="2921317" y="2238773"/>
                  <a:ext cx="599122" cy="663099"/>
                </a:xfrm>
                <a:custGeom>
                  <a:avLst/>
                  <a:gdLst>
                    <a:gd name="connsiteX0" fmla="*/ 311467 w 599122"/>
                    <a:gd name="connsiteY0" fmla="*/ 951 h 663099"/>
                    <a:gd name="connsiteX1" fmla="*/ 90488 w 599122"/>
                    <a:gd name="connsiteY1" fmla="*/ 95136 h 663099"/>
                    <a:gd name="connsiteX2" fmla="*/ 0 w 599122"/>
                    <a:gd name="connsiteY2" fmla="*/ 332977 h 663099"/>
                    <a:gd name="connsiteX3" fmla="*/ 86678 w 599122"/>
                    <a:gd name="connsiteY3" fmla="*/ 569866 h 663099"/>
                    <a:gd name="connsiteX4" fmla="*/ 323850 w 599122"/>
                    <a:gd name="connsiteY4" fmla="*/ 663099 h 663099"/>
                    <a:gd name="connsiteX5" fmla="*/ 470535 w 599122"/>
                    <a:gd name="connsiteY5" fmla="*/ 630753 h 663099"/>
                    <a:gd name="connsiteX6" fmla="*/ 588645 w 599122"/>
                    <a:gd name="connsiteY6" fmla="*/ 538471 h 663099"/>
                    <a:gd name="connsiteX7" fmla="*/ 591502 w 599122"/>
                    <a:gd name="connsiteY7" fmla="*/ 534665 h 663099"/>
                    <a:gd name="connsiteX8" fmla="*/ 512445 w 599122"/>
                    <a:gd name="connsiteY8" fmla="*/ 454751 h 663099"/>
                    <a:gd name="connsiteX9" fmla="*/ 508635 w 599122"/>
                    <a:gd name="connsiteY9" fmla="*/ 459508 h 663099"/>
                    <a:gd name="connsiteX10" fmla="*/ 336233 w 599122"/>
                    <a:gd name="connsiteY10" fmla="*/ 537520 h 663099"/>
                    <a:gd name="connsiteX11" fmla="*/ 142875 w 599122"/>
                    <a:gd name="connsiteY11" fmla="*/ 388156 h 663099"/>
                    <a:gd name="connsiteX12" fmla="*/ 598170 w 599122"/>
                    <a:gd name="connsiteY12" fmla="*/ 388156 h 663099"/>
                    <a:gd name="connsiteX13" fmla="*/ 598170 w 599122"/>
                    <a:gd name="connsiteY13" fmla="*/ 383399 h 663099"/>
                    <a:gd name="connsiteX14" fmla="*/ 599123 w 599122"/>
                    <a:gd name="connsiteY14" fmla="*/ 300630 h 663099"/>
                    <a:gd name="connsiteX15" fmla="*/ 521970 w 599122"/>
                    <a:gd name="connsiteY15" fmla="*/ 89428 h 663099"/>
                    <a:gd name="connsiteX16" fmla="*/ 311467 w 599122"/>
                    <a:gd name="connsiteY16" fmla="*/ 0 h 663099"/>
                    <a:gd name="connsiteX17" fmla="*/ 142875 w 599122"/>
                    <a:gd name="connsiteY17" fmla="*/ 281603 h 663099"/>
                    <a:gd name="connsiteX18" fmla="*/ 314325 w 599122"/>
                    <a:gd name="connsiteY18" fmla="*/ 132239 h 663099"/>
                    <a:gd name="connsiteX19" fmla="*/ 465773 w 599122"/>
                    <a:gd name="connsiteY19" fmla="*/ 281603 h 663099"/>
                    <a:gd name="connsiteX20" fmla="*/ 142875 w 599122"/>
                    <a:gd name="connsiteY20" fmla="*/ 281603 h 663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99122" h="663099">
                      <a:moveTo>
                        <a:pt x="311467" y="951"/>
                      </a:moveTo>
                      <a:cubicBezTo>
                        <a:pt x="226695" y="951"/>
                        <a:pt x="147638" y="35200"/>
                        <a:pt x="90488" y="95136"/>
                      </a:cubicBezTo>
                      <a:cubicBezTo>
                        <a:pt x="31433" y="156975"/>
                        <a:pt x="0" y="241646"/>
                        <a:pt x="0" y="332977"/>
                      </a:cubicBezTo>
                      <a:cubicBezTo>
                        <a:pt x="0" y="424308"/>
                        <a:pt x="29528" y="509930"/>
                        <a:pt x="86678" y="569866"/>
                      </a:cubicBezTo>
                      <a:cubicBezTo>
                        <a:pt x="145733" y="631704"/>
                        <a:pt x="227648" y="663099"/>
                        <a:pt x="323850" y="663099"/>
                      </a:cubicBezTo>
                      <a:cubicBezTo>
                        <a:pt x="420052" y="663099"/>
                        <a:pt x="425767" y="651683"/>
                        <a:pt x="470535" y="630753"/>
                      </a:cubicBezTo>
                      <a:cubicBezTo>
                        <a:pt x="517208" y="608872"/>
                        <a:pt x="557213" y="578428"/>
                        <a:pt x="588645" y="538471"/>
                      </a:cubicBezTo>
                      <a:lnTo>
                        <a:pt x="591502" y="534665"/>
                      </a:lnTo>
                      <a:lnTo>
                        <a:pt x="512445" y="454751"/>
                      </a:lnTo>
                      <a:lnTo>
                        <a:pt x="508635" y="459508"/>
                      </a:lnTo>
                      <a:cubicBezTo>
                        <a:pt x="465773" y="508979"/>
                        <a:pt x="402908" y="537520"/>
                        <a:pt x="336233" y="537520"/>
                      </a:cubicBezTo>
                      <a:cubicBezTo>
                        <a:pt x="221933" y="537520"/>
                        <a:pt x="158115" y="489000"/>
                        <a:pt x="142875" y="388156"/>
                      </a:cubicBezTo>
                      <a:lnTo>
                        <a:pt x="598170" y="388156"/>
                      </a:lnTo>
                      <a:lnTo>
                        <a:pt x="598170" y="383399"/>
                      </a:lnTo>
                      <a:cubicBezTo>
                        <a:pt x="599123" y="339636"/>
                        <a:pt x="599123" y="323463"/>
                        <a:pt x="599123" y="300630"/>
                      </a:cubicBezTo>
                      <a:cubicBezTo>
                        <a:pt x="599123" y="219765"/>
                        <a:pt x="572452" y="145558"/>
                        <a:pt x="521970" y="89428"/>
                      </a:cubicBezTo>
                      <a:cubicBezTo>
                        <a:pt x="471488" y="30444"/>
                        <a:pt x="398145" y="0"/>
                        <a:pt x="311467" y="0"/>
                      </a:cubicBezTo>
                      <a:close/>
                      <a:moveTo>
                        <a:pt x="142875" y="281603"/>
                      </a:moveTo>
                      <a:cubicBezTo>
                        <a:pt x="157163" y="180759"/>
                        <a:pt x="212408" y="132239"/>
                        <a:pt x="314325" y="132239"/>
                      </a:cubicBezTo>
                      <a:cubicBezTo>
                        <a:pt x="416242" y="132239"/>
                        <a:pt x="461963" y="192175"/>
                        <a:pt x="465773" y="281603"/>
                      </a:cubicBezTo>
                      <a:lnTo>
                        <a:pt x="142875" y="281603"/>
                      </a:lnTo>
                      <a:close/>
                    </a:path>
                  </a:pathLst>
                </a:custGeom>
                <a:grpFill/>
                <a:ln w="9525" cap="flat">
                  <a:noFill/>
                  <a:prstDash val="solid"/>
                  <a:miter/>
                </a:ln>
              </p:spPr>
              <p:txBody>
                <a:bodyPr rtlCol="0" anchor="ctr"/>
                <a:lstStyle/>
                <a:p>
                  <a:endParaRPr lang="en-US"/>
                </a:p>
              </p:txBody>
            </p:sp>
            <p:sp>
              <p:nvSpPr>
                <p:cNvPr id="94" name="Forma libre 93">
                  <a:extLst>
                    <a:ext uri="{FF2B5EF4-FFF2-40B4-BE49-F238E27FC236}">
                      <a16:creationId xmlns:a16="http://schemas.microsoft.com/office/drawing/2014/main" id="{72CA6E27-B733-E8E7-C6FF-B1EF7F0D6BE9}"/>
                    </a:ext>
                  </a:extLst>
                </p:cNvPr>
                <p:cNvSpPr/>
                <p:nvPr/>
              </p:nvSpPr>
              <p:spPr>
                <a:xfrm>
                  <a:off x="1400175" y="2243530"/>
                  <a:ext cx="666750" cy="249256"/>
                </a:xfrm>
                <a:custGeom>
                  <a:avLst/>
                  <a:gdLst>
                    <a:gd name="connsiteX0" fmla="*/ 333375 w 666750"/>
                    <a:gd name="connsiteY0" fmla="*/ 137947 h 249256"/>
                    <a:gd name="connsiteX1" fmla="*/ 519113 w 666750"/>
                    <a:gd name="connsiteY1" fmla="*/ 249257 h 249256"/>
                    <a:gd name="connsiteX2" fmla="*/ 666750 w 666750"/>
                    <a:gd name="connsiteY2" fmla="*/ 249257 h 249256"/>
                    <a:gd name="connsiteX3" fmla="*/ 333375 w 666750"/>
                    <a:gd name="connsiteY3" fmla="*/ 0 h 249256"/>
                    <a:gd name="connsiteX4" fmla="*/ 0 w 666750"/>
                    <a:gd name="connsiteY4" fmla="*/ 249257 h 249256"/>
                    <a:gd name="connsiteX5" fmla="*/ 148590 w 666750"/>
                    <a:gd name="connsiteY5" fmla="*/ 249257 h 249256"/>
                    <a:gd name="connsiteX6" fmla="*/ 333375 w 666750"/>
                    <a:gd name="connsiteY6" fmla="*/ 137947 h 249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6750" h="249256">
                      <a:moveTo>
                        <a:pt x="333375" y="137947"/>
                      </a:moveTo>
                      <a:cubicBezTo>
                        <a:pt x="413385" y="137947"/>
                        <a:pt x="482917" y="182661"/>
                        <a:pt x="519113" y="249257"/>
                      </a:cubicBezTo>
                      <a:lnTo>
                        <a:pt x="666750" y="249257"/>
                      </a:lnTo>
                      <a:cubicBezTo>
                        <a:pt x="623888" y="104650"/>
                        <a:pt x="490538" y="0"/>
                        <a:pt x="333375" y="0"/>
                      </a:cubicBezTo>
                      <a:cubicBezTo>
                        <a:pt x="176213" y="0"/>
                        <a:pt x="42863" y="105601"/>
                        <a:pt x="0" y="249257"/>
                      </a:cubicBezTo>
                      <a:lnTo>
                        <a:pt x="148590" y="249257"/>
                      </a:lnTo>
                      <a:cubicBezTo>
                        <a:pt x="182880" y="183613"/>
                        <a:pt x="253365" y="137947"/>
                        <a:pt x="333375" y="137947"/>
                      </a:cubicBezTo>
                      <a:close/>
                    </a:path>
                  </a:pathLst>
                </a:custGeom>
                <a:grpFill/>
                <a:ln w="9525" cap="flat">
                  <a:noFill/>
                  <a:prstDash val="solid"/>
                  <a:miter/>
                </a:ln>
              </p:spPr>
              <p:txBody>
                <a:bodyPr rtlCol="0" anchor="ctr"/>
                <a:lstStyle/>
                <a:p>
                  <a:endParaRPr lang="en-US"/>
                </a:p>
              </p:txBody>
            </p:sp>
            <p:sp>
              <p:nvSpPr>
                <p:cNvPr id="95" name="Forma libre 94">
                  <a:extLst>
                    <a:ext uri="{FF2B5EF4-FFF2-40B4-BE49-F238E27FC236}">
                      <a16:creationId xmlns:a16="http://schemas.microsoft.com/office/drawing/2014/main" id="{B5097B65-E9AE-2953-6401-4C3C712AE967}"/>
                    </a:ext>
                  </a:extLst>
                </p:cNvPr>
                <p:cNvSpPr/>
                <p:nvPr/>
              </p:nvSpPr>
              <p:spPr>
                <a:xfrm>
                  <a:off x="1384935" y="2500457"/>
                  <a:ext cx="695324" cy="439469"/>
                </a:xfrm>
                <a:custGeom>
                  <a:avLst/>
                  <a:gdLst>
                    <a:gd name="connsiteX0" fmla="*/ 556260 w 695324"/>
                    <a:gd name="connsiteY0" fmla="*/ 59876 h 439469"/>
                    <a:gd name="connsiteX1" fmla="*/ 558165 w 695324"/>
                    <a:gd name="connsiteY1" fmla="*/ 91271 h 439469"/>
                    <a:gd name="connsiteX2" fmla="*/ 347663 w 695324"/>
                    <a:gd name="connsiteY2" fmla="*/ 301522 h 439469"/>
                    <a:gd name="connsiteX3" fmla="*/ 137160 w 695324"/>
                    <a:gd name="connsiteY3" fmla="*/ 91271 h 439469"/>
                    <a:gd name="connsiteX4" fmla="*/ 139065 w 695324"/>
                    <a:gd name="connsiteY4" fmla="*/ 59876 h 439469"/>
                    <a:gd name="connsiteX5" fmla="*/ 952 w 695324"/>
                    <a:gd name="connsiteY5" fmla="*/ 59876 h 439469"/>
                    <a:gd name="connsiteX6" fmla="*/ 0 w 695324"/>
                    <a:gd name="connsiteY6" fmla="*/ 91271 h 439469"/>
                    <a:gd name="connsiteX7" fmla="*/ 347663 w 695324"/>
                    <a:gd name="connsiteY7" fmla="*/ 439469 h 439469"/>
                    <a:gd name="connsiteX8" fmla="*/ 695325 w 695324"/>
                    <a:gd name="connsiteY8" fmla="*/ 91271 h 439469"/>
                    <a:gd name="connsiteX9" fmla="*/ 694373 w 695324"/>
                    <a:gd name="connsiteY9" fmla="*/ 59876 h 439469"/>
                    <a:gd name="connsiteX10" fmla="*/ 556260 w 695324"/>
                    <a:gd name="connsiteY10" fmla="*/ 59876 h 439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5324" h="439469">
                      <a:moveTo>
                        <a:pt x="556260" y="59876"/>
                      </a:moveTo>
                      <a:cubicBezTo>
                        <a:pt x="557213" y="70341"/>
                        <a:pt x="558165" y="80806"/>
                        <a:pt x="558165" y="91271"/>
                      </a:cubicBezTo>
                      <a:cubicBezTo>
                        <a:pt x="558165" y="207337"/>
                        <a:pt x="463867" y="301522"/>
                        <a:pt x="347663" y="301522"/>
                      </a:cubicBezTo>
                      <a:cubicBezTo>
                        <a:pt x="231457" y="301522"/>
                        <a:pt x="137160" y="207337"/>
                        <a:pt x="137160" y="91271"/>
                      </a:cubicBezTo>
                      <a:cubicBezTo>
                        <a:pt x="137160" y="-24796"/>
                        <a:pt x="138113" y="70341"/>
                        <a:pt x="139065" y="59876"/>
                      </a:cubicBezTo>
                      <a:lnTo>
                        <a:pt x="952" y="59876"/>
                      </a:lnTo>
                      <a:cubicBezTo>
                        <a:pt x="0" y="70341"/>
                        <a:pt x="0" y="80806"/>
                        <a:pt x="0" y="91271"/>
                      </a:cubicBezTo>
                      <a:cubicBezTo>
                        <a:pt x="0" y="283446"/>
                        <a:pt x="156210" y="439469"/>
                        <a:pt x="347663" y="439469"/>
                      </a:cubicBezTo>
                      <a:cubicBezTo>
                        <a:pt x="539115" y="439469"/>
                        <a:pt x="695325" y="282494"/>
                        <a:pt x="695325" y="91271"/>
                      </a:cubicBezTo>
                      <a:cubicBezTo>
                        <a:pt x="695325" y="-99953"/>
                        <a:pt x="695325" y="70341"/>
                        <a:pt x="694373" y="59876"/>
                      </a:cubicBezTo>
                      <a:lnTo>
                        <a:pt x="556260" y="59876"/>
                      </a:lnTo>
                      <a:close/>
                    </a:path>
                  </a:pathLst>
                </a:custGeom>
                <a:grpFill/>
                <a:ln w="9525" cap="flat">
                  <a:noFill/>
                  <a:prstDash val="solid"/>
                  <a:miter/>
                </a:ln>
              </p:spPr>
              <p:txBody>
                <a:bodyPr rtlCol="0" anchor="ctr"/>
                <a:lstStyle/>
                <a:p>
                  <a:endParaRPr lang="en-US"/>
                </a:p>
              </p:txBody>
            </p:sp>
            <p:sp>
              <p:nvSpPr>
                <p:cNvPr id="96" name="Forma libre 95">
                  <a:extLst>
                    <a:ext uri="{FF2B5EF4-FFF2-40B4-BE49-F238E27FC236}">
                      <a16:creationId xmlns:a16="http://schemas.microsoft.com/office/drawing/2014/main" id="{6B40E807-641C-B46E-F549-F441F0F6F00E}"/>
                    </a:ext>
                  </a:extLst>
                </p:cNvPr>
                <p:cNvSpPr/>
                <p:nvPr/>
              </p:nvSpPr>
              <p:spPr>
                <a:xfrm>
                  <a:off x="7127557" y="2029473"/>
                  <a:ext cx="624840" cy="874301"/>
                </a:xfrm>
                <a:custGeom>
                  <a:avLst/>
                  <a:gdLst>
                    <a:gd name="connsiteX0" fmla="*/ 494348 w 624840"/>
                    <a:gd name="connsiteY0" fmla="*/ 951 h 874301"/>
                    <a:gd name="connsiteX1" fmla="*/ 490538 w 624840"/>
                    <a:gd name="connsiteY1" fmla="*/ 350101 h 874301"/>
                    <a:gd name="connsiteX2" fmla="*/ 275273 w 624840"/>
                    <a:gd name="connsiteY2" fmla="*/ 215959 h 874301"/>
                    <a:gd name="connsiteX3" fmla="*/ 0 w 624840"/>
                    <a:gd name="connsiteY3" fmla="*/ 544179 h 874301"/>
                    <a:gd name="connsiteX4" fmla="*/ 279082 w 624840"/>
                    <a:gd name="connsiteY4" fmla="*/ 874302 h 874301"/>
                    <a:gd name="connsiteX5" fmla="*/ 508635 w 624840"/>
                    <a:gd name="connsiteY5" fmla="*/ 736354 h 874301"/>
                    <a:gd name="connsiteX6" fmla="*/ 510540 w 624840"/>
                    <a:gd name="connsiteY6" fmla="*/ 856226 h 874301"/>
                    <a:gd name="connsiteX7" fmla="*/ 624840 w 624840"/>
                    <a:gd name="connsiteY7" fmla="*/ 856226 h 874301"/>
                    <a:gd name="connsiteX8" fmla="*/ 624840 w 624840"/>
                    <a:gd name="connsiteY8" fmla="*/ 0 h 874301"/>
                    <a:gd name="connsiteX9" fmla="*/ 493395 w 624840"/>
                    <a:gd name="connsiteY9" fmla="*/ 0 h 874301"/>
                    <a:gd name="connsiteX10" fmla="*/ 315278 w 624840"/>
                    <a:gd name="connsiteY10" fmla="*/ 753479 h 874301"/>
                    <a:gd name="connsiteX11" fmla="*/ 135255 w 624840"/>
                    <a:gd name="connsiteY11" fmla="*/ 544179 h 874301"/>
                    <a:gd name="connsiteX12" fmla="*/ 316230 w 624840"/>
                    <a:gd name="connsiteY12" fmla="*/ 334879 h 874301"/>
                    <a:gd name="connsiteX13" fmla="*/ 490538 w 624840"/>
                    <a:gd name="connsiteY13" fmla="*/ 544179 h 874301"/>
                    <a:gd name="connsiteX14" fmla="*/ 314325 w 624840"/>
                    <a:gd name="connsiteY14" fmla="*/ 753479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4840" h="874301">
                      <a:moveTo>
                        <a:pt x="494348" y="951"/>
                      </a:moveTo>
                      <a:lnTo>
                        <a:pt x="490538" y="350101"/>
                      </a:lnTo>
                      <a:cubicBezTo>
                        <a:pt x="453390" y="254014"/>
                        <a:pt x="378143" y="215959"/>
                        <a:pt x="275273" y="215959"/>
                      </a:cubicBezTo>
                      <a:cubicBezTo>
                        <a:pt x="113348" y="215959"/>
                        <a:pt x="0" y="353907"/>
                        <a:pt x="0" y="544179"/>
                      </a:cubicBezTo>
                      <a:cubicBezTo>
                        <a:pt x="0" y="734451"/>
                        <a:pt x="117157" y="874302"/>
                        <a:pt x="279082" y="874302"/>
                      </a:cubicBezTo>
                      <a:cubicBezTo>
                        <a:pt x="441007" y="874302"/>
                        <a:pt x="472440" y="827685"/>
                        <a:pt x="508635" y="736354"/>
                      </a:cubicBezTo>
                      <a:lnTo>
                        <a:pt x="510540" y="856226"/>
                      </a:lnTo>
                      <a:lnTo>
                        <a:pt x="624840" y="856226"/>
                      </a:lnTo>
                      <a:lnTo>
                        <a:pt x="624840" y="0"/>
                      </a:lnTo>
                      <a:lnTo>
                        <a:pt x="493395" y="0"/>
                      </a:lnTo>
                      <a:close/>
                      <a:moveTo>
                        <a:pt x="315278" y="753479"/>
                      </a:moveTo>
                      <a:cubicBezTo>
                        <a:pt x="209550" y="753479"/>
                        <a:pt x="135255" y="669759"/>
                        <a:pt x="135255" y="544179"/>
                      </a:cubicBezTo>
                      <a:cubicBezTo>
                        <a:pt x="135255" y="418599"/>
                        <a:pt x="214313" y="334879"/>
                        <a:pt x="316230" y="334879"/>
                      </a:cubicBezTo>
                      <a:cubicBezTo>
                        <a:pt x="418148" y="334879"/>
                        <a:pt x="490538" y="430967"/>
                        <a:pt x="490538" y="544179"/>
                      </a:cubicBezTo>
                      <a:cubicBezTo>
                        <a:pt x="490538" y="657391"/>
                        <a:pt x="423863" y="753479"/>
                        <a:pt x="314325" y="753479"/>
                      </a:cubicBezTo>
                      <a:close/>
                    </a:path>
                  </a:pathLst>
                </a:custGeom>
                <a:grpFill/>
                <a:ln w="9525" cap="flat">
                  <a:noFill/>
                  <a:prstDash val="solid"/>
                  <a:miter/>
                </a:ln>
              </p:spPr>
              <p:txBody>
                <a:bodyPr rtlCol="0" anchor="ctr"/>
                <a:lstStyle/>
                <a:p>
                  <a:endParaRPr lang="en-US"/>
                </a:p>
              </p:txBody>
            </p:sp>
            <p:sp>
              <p:nvSpPr>
                <p:cNvPr id="97" name="Forma libre 96">
                  <a:extLst>
                    <a:ext uri="{FF2B5EF4-FFF2-40B4-BE49-F238E27FC236}">
                      <a16:creationId xmlns:a16="http://schemas.microsoft.com/office/drawing/2014/main" id="{AA95624A-1CF8-DB1B-8E4A-368B4B8E5F6D}"/>
                    </a:ext>
                  </a:extLst>
                </p:cNvPr>
                <p:cNvSpPr/>
                <p:nvPr/>
              </p:nvSpPr>
              <p:spPr>
                <a:xfrm>
                  <a:off x="2202179" y="2241627"/>
                  <a:ext cx="625792" cy="874301"/>
                </a:xfrm>
                <a:custGeom>
                  <a:avLst/>
                  <a:gdLst>
                    <a:gd name="connsiteX0" fmla="*/ 345758 w 625792"/>
                    <a:gd name="connsiteY0" fmla="*/ 0 h 874301"/>
                    <a:gd name="connsiteX1" fmla="*/ 116205 w 625792"/>
                    <a:gd name="connsiteY1" fmla="*/ 137947 h 874301"/>
                    <a:gd name="connsiteX2" fmla="*/ 114300 w 625792"/>
                    <a:gd name="connsiteY2" fmla="*/ 18076 h 874301"/>
                    <a:gd name="connsiteX3" fmla="*/ 0 w 625792"/>
                    <a:gd name="connsiteY3" fmla="*/ 18076 h 874301"/>
                    <a:gd name="connsiteX4" fmla="*/ 0 w 625792"/>
                    <a:gd name="connsiteY4" fmla="*/ 874302 h 874301"/>
                    <a:gd name="connsiteX5" fmla="*/ 131445 w 625792"/>
                    <a:gd name="connsiteY5" fmla="*/ 874302 h 874301"/>
                    <a:gd name="connsiteX6" fmla="*/ 135255 w 625792"/>
                    <a:gd name="connsiteY6" fmla="*/ 525152 h 874301"/>
                    <a:gd name="connsiteX7" fmla="*/ 350520 w 625792"/>
                    <a:gd name="connsiteY7" fmla="*/ 659294 h 874301"/>
                    <a:gd name="connsiteX8" fmla="*/ 625793 w 625792"/>
                    <a:gd name="connsiteY8" fmla="*/ 331074 h 874301"/>
                    <a:gd name="connsiteX9" fmla="*/ 346710 w 625792"/>
                    <a:gd name="connsiteY9" fmla="*/ 951 h 874301"/>
                    <a:gd name="connsiteX10" fmla="*/ 309563 w 625792"/>
                    <a:gd name="connsiteY10" fmla="*/ 539422 h 874301"/>
                    <a:gd name="connsiteX11" fmla="*/ 135255 w 625792"/>
                    <a:gd name="connsiteY11" fmla="*/ 330123 h 874301"/>
                    <a:gd name="connsiteX12" fmla="*/ 311467 w 625792"/>
                    <a:gd name="connsiteY12" fmla="*/ 120823 h 874301"/>
                    <a:gd name="connsiteX13" fmla="*/ 491490 w 625792"/>
                    <a:gd name="connsiteY13" fmla="*/ 330123 h 874301"/>
                    <a:gd name="connsiteX14" fmla="*/ 310515 w 625792"/>
                    <a:gd name="connsiteY14" fmla="*/ 539422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792" h="874301">
                      <a:moveTo>
                        <a:pt x="345758" y="0"/>
                      </a:moveTo>
                      <a:cubicBezTo>
                        <a:pt x="240030" y="0"/>
                        <a:pt x="152400" y="46617"/>
                        <a:pt x="116205" y="137947"/>
                      </a:cubicBezTo>
                      <a:lnTo>
                        <a:pt x="114300" y="18076"/>
                      </a:lnTo>
                      <a:lnTo>
                        <a:pt x="0" y="18076"/>
                      </a:lnTo>
                      <a:lnTo>
                        <a:pt x="0" y="874302"/>
                      </a:lnTo>
                      <a:lnTo>
                        <a:pt x="131445" y="874302"/>
                      </a:lnTo>
                      <a:lnTo>
                        <a:pt x="135255" y="525152"/>
                      </a:lnTo>
                      <a:cubicBezTo>
                        <a:pt x="172403" y="621239"/>
                        <a:pt x="247650" y="659294"/>
                        <a:pt x="350520" y="659294"/>
                      </a:cubicBezTo>
                      <a:cubicBezTo>
                        <a:pt x="512445" y="659294"/>
                        <a:pt x="625793" y="521346"/>
                        <a:pt x="625793" y="331074"/>
                      </a:cubicBezTo>
                      <a:cubicBezTo>
                        <a:pt x="625793" y="140802"/>
                        <a:pt x="508635" y="951"/>
                        <a:pt x="346710" y="951"/>
                      </a:cubicBezTo>
                      <a:close/>
                      <a:moveTo>
                        <a:pt x="309563" y="539422"/>
                      </a:moveTo>
                      <a:cubicBezTo>
                        <a:pt x="196215" y="539422"/>
                        <a:pt x="135255" y="443335"/>
                        <a:pt x="135255" y="330123"/>
                      </a:cubicBezTo>
                      <a:cubicBezTo>
                        <a:pt x="135255" y="216911"/>
                        <a:pt x="201930" y="120823"/>
                        <a:pt x="311467" y="120823"/>
                      </a:cubicBezTo>
                      <a:cubicBezTo>
                        <a:pt x="421005" y="120823"/>
                        <a:pt x="491490" y="204543"/>
                        <a:pt x="491490" y="330123"/>
                      </a:cubicBezTo>
                      <a:cubicBezTo>
                        <a:pt x="491490" y="455702"/>
                        <a:pt x="412433" y="539422"/>
                        <a:pt x="310515" y="539422"/>
                      </a:cubicBezTo>
                      <a:close/>
                    </a:path>
                  </a:pathLst>
                </a:custGeom>
                <a:grpFill/>
                <a:ln w="9525" cap="flat">
                  <a:noFill/>
                  <a:prstDash val="solid"/>
                  <a:miter/>
                </a:ln>
              </p:spPr>
              <p:txBody>
                <a:bodyPr rtlCol="0" anchor="ctr"/>
                <a:lstStyle/>
                <a:p>
                  <a:endParaRPr lang="en-US"/>
                </a:p>
              </p:txBody>
            </p:sp>
            <p:sp>
              <p:nvSpPr>
                <p:cNvPr id="99" name="Forma libre 98">
                  <a:extLst>
                    <a:ext uri="{FF2B5EF4-FFF2-40B4-BE49-F238E27FC236}">
                      <a16:creationId xmlns:a16="http://schemas.microsoft.com/office/drawing/2014/main" id="{6FD64AF9-CD28-5D2D-8EB6-DD77A378DC1A}"/>
                    </a:ext>
                  </a:extLst>
                </p:cNvPr>
                <p:cNvSpPr/>
                <p:nvPr/>
              </p:nvSpPr>
              <p:spPr>
                <a:xfrm>
                  <a:off x="5015865" y="2241627"/>
                  <a:ext cx="625792" cy="874301"/>
                </a:xfrm>
                <a:custGeom>
                  <a:avLst/>
                  <a:gdLst>
                    <a:gd name="connsiteX0" fmla="*/ 345757 w 625792"/>
                    <a:gd name="connsiteY0" fmla="*/ 0 h 874301"/>
                    <a:gd name="connsiteX1" fmla="*/ 116205 w 625792"/>
                    <a:gd name="connsiteY1" fmla="*/ 137947 h 874301"/>
                    <a:gd name="connsiteX2" fmla="*/ 114300 w 625792"/>
                    <a:gd name="connsiteY2" fmla="*/ 18076 h 874301"/>
                    <a:gd name="connsiteX3" fmla="*/ 0 w 625792"/>
                    <a:gd name="connsiteY3" fmla="*/ 18076 h 874301"/>
                    <a:gd name="connsiteX4" fmla="*/ 0 w 625792"/>
                    <a:gd name="connsiteY4" fmla="*/ 874302 h 874301"/>
                    <a:gd name="connsiteX5" fmla="*/ 131445 w 625792"/>
                    <a:gd name="connsiteY5" fmla="*/ 874302 h 874301"/>
                    <a:gd name="connsiteX6" fmla="*/ 135255 w 625792"/>
                    <a:gd name="connsiteY6" fmla="*/ 525152 h 874301"/>
                    <a:gd name="connsiteX7" fmla="*/ 350520 w 625792"/>
                    <a:gd name="connsiteY7" fmla="*/ 659294 h 874301"/>
                    <a:gd name="connsiteX8" fmla="*/ 625792 w 625792"/>
                    <a:gd name="connsiteY8" fmla="*/ 331074 h 874301"/>
                    <a:gd name="connsiteX9" fmla="*/ 346710 w 625792"/>
                    <a:gd name="connsiteY9" fmla="*/ 951 h 874301"/>
                    <a:gd name="connsiteX10" fmla="*/ 309563 w 625792"/>
                    <a:gd name="connsiteY10" fmla="*/ 539422 h 874301"/>
                    <a:gd name="connsiteX11" fmla="*/ 135255 w 625792"/>
                    <a:gd name="connsiteY11" fmla="*/ 330123 h 874301"/>
                    <a:gd name="connsiteX12" fmla="*/ 311467 w 625792"/>
                    <a:gd name="connsiteY12" fmla="*/ 120823 h 874301"/>
                    <a:gd name="connsiteX13" fmla="*/ 491490 w 625792"/>
                    <a:gd name="connsiteY13" fmla="*/ 330123 h 874301"/>
                    <a:gd name="connsiteX14" fmla="*/ 310515 w 625792"/>
                    <a:gd name="connsiteY14" fmla="*/ 539422 h 874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25792" h="874301">
                      <a:moveTo>
                        <a:pt x="345757" y="0"/>
                      </a:moveTo>
                      <a:cubicBezTo>
                        <a:pt x="240030" y="0"/>
                        <a:pt x="152400" y="46617"/>
                        <a:pt x="116205" y="137947"/>
                      </a:cubicBezTo>
                      <a:lnTo>
                        <a:pt x="114300" y="18076"/>
                      </a:lnTo>
                      <a:lnTo>
                        <a:pt x="0" y="18076"/>
                      </a:lnTo>
                      <a:lnTo>
                        <a:pt x="0" y="874302"/>
                      </a:lnTo>
                      <a:lnTo>
                        <a:pt x="131445" y="874302"/>
                      </a:lnTo>
                      <a:lnTo>
                        <a:pt x="135255" y="525152"/>
                      </a:lnTo>
                      <a:cubicBezTo>
                        <a:pt x="172403" y="621239"/>
                        <a:pt x="247650" y="659294"/>
                        <a:pt x="350520" y="659294"/>
                      </a:cubicBezTo>
                      <a:cubicBezTo>
                        <a:pt x="512445" y="659294"/>
                        <a:pt x="625792" y="521346"/>
                        <a:pt x="625792" y="331074"/>
                      </a:cubicBezTo>
                      <a:cubicBezTo>
                        <a:pt x="625792" y="140802"/>
                        <a:pt x="508635" y="951"/>
                        <a:pt x="346710" y="951"/>
                      </a:cubicBezTo>
                      <a:close/>
                      <a:moveTo>
                        <a:pt x="309563" y="539422"/>
                      </a:moveTo>
                      <a:cubicBezTo>
                        <a:pt x="196215" y="539422"/>
                        <a:pt x="135255" y="443335"/>
                        <a:pt x="135255" y="330123"/>
                      </a:cubicBezTo>
                      <a:cubicBezTo>
                        <a:pt x="135255" y="216911"/>
                        <a:pt x="201930" y="120823"/>
                        <a:pt x="311467" y="120823"/>
                      </a:cubicBezTo>
                      <a:cubicBezTo>
                        <a:pt x="421005" y="120823"/>
                        <a:pt x="491490" y="204543"/>
                        <a:pt x="491490" y="330123"/>
                      </a:cubicBezTo>
                      <a:cubicBezTo>
                        <a:pt x="491490" y="455702"/>
                        <a:pt x="412432" y="539422"/>
                        <a:pt x="310515" y="539422"/>
                      </a:cubicBezTo>
                      <a:close/>
                    </a:path>
                  </a:pathLst>
                </a:custGeom>
                <a:grpFill/>
                <a:ln w="9525" cap="flat">
                  <a:noFill/>
                  <a:prstDash val="solid"/>
                  <a:miter/>
                </a:ln>
              </p:spPr>
              <p:txBody>
                <a:bodyPr rtlCol="0" anchor="ctr"/>
                <a:lstStyle/>
                <a:p>
                  <a:endParaRPr lang="en-US"/>
                </a:p>
              </p:txBody>
            </p:sp>
            <p:sp>
              <p:nvSpPr>
                <p:cNvPr id="101" name="Forma libre 100">
                  <a:extLst>
                    <a:ext uri="{FF2B5EF4-FFF2-40B4-BE49-F238E27FC236}">
                      <a16:creationId xmlns:a16="http://schemas.microsoft.com/office/drawing/2014/main" id="{7E09F454-C87B-60D2-9F6A-527AE340E0B8}"/>
                    </a:ext>
                  </a:extLst>
                </p:cNvPr>
                <p:cNvSpPr/>
                <p:nvPr/>
              </p:nvSpPr>
              <p:spPr>
                <a:xfrm>
                  <a:off x="4304347" y="2263508"/>
                  <a:ext cx="609600" cy="623142"/>
                </a:xfrm>
                <a:custGeom>
                  <a:avLst/>
                  <a:gdLst>
                    <a:gd name="connsiteX0" fmla="*/ 597218 w 609600"/>
                    <a:gd name="connsiteY0" fmla="*/ 0 h 623142"/>
                    <a:gd name="connsiteX1" fmla="*/ 454343 w 609600"/>
                    <a:gd name="connsiteY1" fmla="*/ 0 h 623142"/>
                    <a:gd name="connsiteX2" fmla="*/ 311468 w 609600"/>
                    <a:gd name="connsiteY2" fmla="*/ 217862 h 623142"/>
                    <a:gd name="connsiteX3" fmla="*/ 304800 w 609600"/>
                    <a:gd name="connsiteY3" fmla="*/ 217862 h 623142"/>
                    <a:gd name="connsiteX4" fmla="*/ 150495 w 609600"/>
                    <a:gd name="connsiteY4" fmla="*/ 0 h 623142"/>
                    <a:gd name="connsiteX5" fmla="*/ 0 w 609600"/>
                    <a:gd name="connsiteY5" fmla="*/ 0 h 623142"/>
                    <a:gd name="connsiteX6" fmla="*/ 220028 w 609600"/>
                    <a:gd name="connsiteY6" fmla="*/ 307290 h 623142"/>
                    <a:gd name="connsiteX7" fmla="*/ 0 w 609600"/>
                    <a:gd name="connsiteY7" fmla="*/ 623142 h 623142"/>
                    <a:gd name="connsiteX8" fmla="*/ 142875 w 609600"/>
                    <a:gd name="connsiteY8" fmla="*/ 623142 h 623142"/>
                    <a:gd name="connsiteX9" fmla="*/ 291465 w 609600"/>
                    <a:gd name="connsiteY9" fmla="*/ 395767 h 623142"/>
                    <a:gd name="connsiteX10" fmla="*/ 299085 w 609600"/>
                    <a:gd name="connsiteY10" fmla="*/ 395767 h 623142"/>
                    <a:gd name="connsiteX11" fmla="*/ 458153 w 609600"/>
                    <a:gd name="connsiteY11" fmla="*/ 623142 h 623142"/>
                    <a:gd name="connsiteX12" fmla="*/ 609600 w 609600"/>
                    <a:gd name="connsiteY12" fmla="*/ 623142 h 623142"/>
                    <a:gd name="connsiteX13" fmla="*/ 385763 w 609600"/>
                    <a:gd name="connsiteY13" fmla="*/ 307290 h 623142"/>
                    <a:gd name="connsiteX14" fmla="*/ 597218 w 609600"/>
                    <a:gd name="connsiteY14" fmla="*/ 0 h 623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9600" h="623142">
                      <a:moveTo>
                        <a:pt x="597218" y="0"/>
                      </a:moveTo>
                      <a:lnTo>
                        <a:pt x="454343" y="0"/>
                      </a:lnTo>
                      <a:lnTo>
                        <a:pt x="311468" y="217862"/>
                      </a:lnTo>
                      <a:lnTo>
                        <a:pt x="304800" y="217862"/>
                      </a:lnTo>
                      <a:lnTo>
                        <a:pt x="150495" y="0"/>
                      </a:lnTo>
                      <a:lnTo>
                        <a:pt x="0" y="0"/>
                      </a:lnTo>
                      <a:lnTo>
                        <a:pt x="220028" y="307290"/>
                      </a:lnTo>
                      <a:lnTo>
                        <a:pt x="0" y="623142"/>
                      </a:lnTo>
                      <a:lnTo>
                        <a:pt x="142875" y="623142"/>
                      </a:lnTo>
                      <a:lnTo>
                        <a:pt x="291465" y="395767"/>
                      </a:lnTo>
                      <a:lnTo>
                        <a:pt x="299085" y="395767"/>
                      </a:lnTo>
                      <a:lnTo>
                        <a:pt x="458153" y="623142"/>
                      </a:lnTo>
                      <a:lnTo>
                        <a:pt x="609600" y="623142"/>
                      </a:lnTo>
                      <a:lnTo>
                        <a:pt x="385763" y="307290"/>
                      </a:lnTo>
                      <a:lnTo>
                        <a:pt x="597218" y="0"/>
                      </a:lnTo>
                      <a:close/>
                    </a:path>
                  </a:pathLst>
                </a:custGeom>
                <a:grpFill/>
                <a:ln w="9525" cap="flat">
                  <a:noFill/>
                  <a:prstDash val="solid"/>
                  <a:miter/>
                </a:ln>
              </p:spPr>
              <p:txBody>
                <a:bodyPr rtlCol="0" anchor="ctr"/>
                <a:lstStyle/>
                <a:p>
                  <a:endParaRPr lang="en-US"/>
                </a:p>
              </p:txBody>
            </p:sp>
            <p:sp>
              <p:nvSpPr>
                <p:cNvPr id="104" name="Forma libre 103">
                  <a:extLst>
                    <a:ext uri="{FF2B5EF4-FFF2-40B4-BE49-F238E27FC236}">
                      <a16:creationId xmlns:a16="http://schemas.microsoft.com/office/drawing/2014/main" id="{410E01C7-35E8-9227-CB69-9E773B075A10}"/>
                    </a:ext>
                  </a:extLst>
                </p:cNvPr>
                <p:cNvSpPr/>
                <p:nvPr/>
              </p:nvSpPr>
              <p:spPr>
                <a:xfrm>
                  <a:off x="5723572" y="2245432"/>
                  <a:ext cx="607694" cy="656439"/>
                </a:xfrm>
                <a:custGeom>
                  <a:avLst/>
                  <a:gdLst>
                    <a:gd name="connsiteX0" fmla="*/ 541972 w 607694"/>
                    <a:gd name="connsiteY0" fmla="*/ 514687 h 656439"/>
                    <a:gd name="connsiteX1" fmla="*/ 541972 w 607694"/>
                    <a:gd name="connsiteY1" fmla="*/ 234986 h 656439"/>
                    <a:gd name="connsiteX2" fmla="*/ 298132 w 607694"/>
                    <a:gd name="connsiteY2" fmla="*/ 0 h 656439"/>
                    <a:gd name="connsiteX3" fmla="*/ 18097 w 607694"/>
                    <a:gd name="connsiteY3" fmla="*/ 195981 h 656439"/>
                    <a:gd name="connsiteX4" fmla="*/ 122872 w 607694"/>
                    <a:gd name="connsiteY4" fmla="*/ 240695 h 656439"/>
                    <a:gd name="connsiteX5" fmla="*/ 298132 w 607694"/>
                    <a:gd name="connsiteY5" fmla="*/ 110358 h 656439"/>
                    <a:gd name="connsiteX6" fmla="*/ 415290 w 607694"/>
                    <a:gd name="connsiteY6" fmla="*/ 250208 h 656439"/>
                    <a:gd name="connsiteX7" fmla="*/ 415290 w 607694"/>
                    <a:gd name="connsiteY7" fmla="*/ 288263 h 656439"/>
                    <a:gd name="connsiteX8" fmla="*/ 247650 w 607694"/>
                    <a:gd name="connsiteY8" fmla="*/ 288263 h 656439"/>
                    <a:gd name="connsiteX9" fmla="*/ 0 w 607694"/>
                    <a:gd name="connsiteY9" fmla="*/ 483292 h 656439"/>
                    <a:gd name="connsiteX10" fmla="*/ 199072 w 607694"/>
                    <a:gd name="connsiteY10" fmla="*/ 656440 h 656439"/>
                    <a:gd name="connsiteX11" fmla="*/ 438150 w 607694"/>
                    <a:gd name="connsiteY11" fmla="*/ 510881 h 656439"/>
                    <a:gd name="connsiteX12" fmla="*/ 443865 w 607694"/>
                    <a:gd name="connsiteY12" fmla="*/ 510881 h 656439"/>
                    <a:gd name="connsiteX13" fmla="*/ 443865 w 607694"/>
                    <a:gd name="connsiteY13" fmla="*/ 550839 h 656439"/>
                    <a:gd name="connsiteX14" fmla="*/ 526732 w 607694"/>
                    <a:gd name="connsiteY14" fmla="*/ 642169 h 656439"/>
                    <a:gd name="connsiteX15" fmla="*/ 607695 w 607694"/>
                    <a:gd name="connsiteY15" fmla="*/ 642169 h 656439"/>
                    <a:gd name="connsiteX16" fmla="*/ 607695 w 607694"/>
                    <a:gd name="connsiteY16" fmla="*/ 538471 h 656439"/>
                    <a:gd name="connsiteX17" fmla="*/ 560070 w 607694"/>
                    <a:gd name="connsiteY17" fmla="*/ 538471 h 656439"/>
                    <a:gd name="connsiteX18" fmla="*/ 543877 w 607694"/>
                    <a:gd name="connsiteY18" fmla="*/ 516590 h 656439"/>
                    <a:gd name="connsiteX19" fmla="*/ 228600 w 607694"/>
                    <a:gd name="connsiteY19" fmla="*/ 542276 h 656439"/>
                    <a:gd name="connsiteX20" fmla="*/ 135255 w 607694"/>
                    <a:gd name="connsiteY20" fmla="*/ 471876 h 656439"/>
                    <a:gd name="connsiteX21" fmla="*/ 315277 w 607694"/>
                    <a:gd name="connsiteY21" fmla="*/ 379594 h 656439"/>
                    <a:gd name="connsiteX22" fmla="*/ 410527 w 607694"/>
                    <a:gd name="connsiteY22" fmla="*/ 379594 h 656439"/>
                    <a:gd name="connsiteX23" fmla="*/ 229552 w 607694"/>
                    <a:gd name="connsiteY23" fmla="*/ 541325 h 656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7694" h="656439">
                      <a:moveTo>
                        <a:pt x="541972" y="514687"/>
                      </a:moveTo>
                      <a:lnTo>
                        <a:pt x="541972" y="234986"/>
                      </a:lnTo>
                      <a:cubicBezTo>
                        <a:pt x="541972" y="85623"/>
                        <a:pt x="448627" y="0"/>
                        <a:pt x="298132" y="0"/>
                      </a:cubicBezTo>
                      <a:cubicBezTo>
                        <a:pt x="147638" y="0"/>
                        <a:pt x="59055" y="72304"/>
                        <a:pt x="18097" y="195981"/>
                      </a:cubicBezTo>
                      <a:lnTo>
                        <a:pt x="122872" y="240695"/>
                      </a:lnTo>
                      <a:cubicBezTo>
                        <a:pt x="160020" y="149364"/>
                        <a:pt x="217170" y="110358"/>
                        <a:pt x="298132" y="110358"/>
                      </a:cubicBezTo>
                      <a:cubicBezTo>
                        <a:pt x="379095" y="110358"/>
                        <a:pt x="415290" y="158878"/>
                        <a:pt x="415290" y="250208"/>
                      </a:cubicBezTo>
                      <a:lnTo>
                        <a:pt x="415290" y="288263"/>
                      </a:lnTo>
                      <a:lnTo>
                        <a:pt x="247650" y="288263"/>
                      </a:lnTo>
                      <a:cubicBezTo>
                        <a:pt x="112395" y="288263"/>
                        <a:pt x="0" y="355809"/>
                        <a:pt x="0" y="483292"/>
                      </a:cubicBezTo>
                      <a:cubicBezTo>
                        <a:pt x="0" y="610774"/>
                        <a:pt x="89535" y="656440"/>
                        <a:pt x="199072" y="656440"/>
                      </a:cubicBezTo>
                      <a:cubicBezTo>
                        <a:pt x="308610" y="656440"/>
                        <a:pt x="400050" y="593650"/>
                        <a:pt x="438150" y="510881"/>
                      </a:cubicBezTo>
                      <a:lnTo>
                        <a:pt x="443865" y="510881"/>
                      </a:lnTo>
                      <a:lnTo>
                        <a:pt x="443865" y="550839"/>
                      </a:lnTo>
                      <a:cubicBezTo>
                        <a:pt x="442913" y="609823"/>
                        <a:pt x="470535" y="642169"/>
                        <a:pt x="526732" y="642169"/>
                      </a:cubicBezTo>
                      <a:lnTo>
                        <a:pt x="607695" y="642169"/>
                      </a:lnTo>
                      <a:lnTo>
                        <a:pt x="607695" y="538471"/>
                      </a:lnTo>
                      <a:lnTo>
                        <a:pt x="560070" y="538471"/>
                      </a:lnTo>
                      <a:cubicBezTo>
                        <a:pt x="549592" y="538471"/>
                        <a:pt x="543877" y="529909"/>
                        <a:pt x="543877" y="516590"/>
                      </a:cubicBezTo>
                      <a:close/>
                      <a:moveTo>
                        <a:pt x="228600" y="542276"/>
                      </a:moveTo>
                      <a:cubicBezTo>
                        <a:pt x="180022" y="542276"/>
                        <a:pt x="135255" y="521346"/>
                        <a:pt x="135255" y="471876"/>
                      </a:cubicBezTo>
                      <a:cubicBezTo>
                        <a:pt x="135255" y="422405"/>
                        <a:pt x="214313" y="379594"/>
                        <a:pt x="315277" y="379594"/>
                      </a:cubicBezTo>
                      <a:lnTo>
                        <a:pt x="410527" y="379594"/>
                      </a:lnTo>
                      <a:cubicBezTo>
                        <a:pt x="401002" y="461411"/>
                        <a:pt x="318135" y="541325"/>
                        <a:pt x="229552" y="541325"/>
                      </a:cubicBezTo>
                      <a:close/>
                    </a:path>
                  </a:pathLst>
                </a:custGeom>
                <a:grpFill/>
                <a:ln w="9525" cap="flat">
                  <a:noFill/>
                  <a:prstDash val="solid"/>
                  <a:miter/>
                </a:ln>
              </p:spPr>
              <p:txBody>
                <a:bodyPr rtlCol="0" anchor="ctr"/>
                <a:lstStyle/>
                <a:p>
                  <a:endParaRPr lang="en-US"/>
                </a:p>
              </p:txBody>
            </p:sp>
          </p:grpSp>
        </p:grpSp>
        <p:grpSp>
          <p:nvGrpSpPr>
            <p:cNvPr id="153" name="Grupo 152">
              <a:extLst>
                <a:ext uri="{FF2B5EF4-FFF2-40B4-BE49-F238E27FC236}">
                  <a16:creationId xmlns:a16="http://schemas.microsoft.com/office/drawing/2014/main" id="{3EF41EBC-ED51-A2F4-03FC-DAA5008EC3F0}"/>
                </a:ext>
              </a:extLst>
            </p:cNvPr>
            <p:cNvGrpSpPr/>
            <p:nvPr/>
          </p:nvGrpSpPr>
          <p:grpSpPr>
            <a:xfrm>
              <a:off x="4457283" y="1972281"/>
              <a:ext cx="1876051" cy="180000"/>
              <a:chOff x="4457283" y="1033654"/>
              <a:chExt cx="1876051" cy="180000"/>
            </a:xfrm>
          </p:grpSpPr>
          <p:sp>
            <p:nvSpPr>
              <p:cNvPr id="154" name="Forma libre 153">
                <a:extLst>
                  <a:ext uri="{FF2B5EF4-FFF2-40B4-BE49-F238E27FC236}">
                    <a16:creationId xmlns:a16="http://schemas.microsoft.com/office/drawing/2014/main" id="{F61F7C97-2AFD-B8D1-F09D-3CD842803609}"/>
                  </a:ext>
                </a:extLst>
              </p:cNvPr>
              <p:cNvSpPr>
                <a:spLocks noChangeAspect="1"/>
              </p:cNvSpPr>
              <p:nvPr/>
            </p:nvSpPr>
            <p:spPr>
              <a:xfrm>
                <a:off x="4457283" y="1033654"/>
                <a:ext cx="180000" cy="180000"/>
              </a:xfrm>
              <a:custGeom>
                <a:avLst/>
                <a:gdLst>
                  <a:gd name="connsiteX0" fmla="*/ 227890 w 455568"/>
                  <a:gd name="connsiteY0" fmla="*/ 184790 h 455568"/>
                  <a:gd name="connsiteX1" fmla="*/ 270727 w 455568"/>
                  <a:gd name="connsiteY1" fmla="*/ 227627 h 455568"/>
                  <a:gd name="connsiteX2" fmla="*/ 227890 w 455568"/>
                  <a:gd name="connsiteY2" fmla="*/ 270468 h 455568"/>
                  <a:gd name="connsiteX3" fmla="*/ 185053 w 455568"/>
                  <a:gd name="connsiteY3" fmla="*/ 227627 h 455568"/>
                  <a:gd name="connsiteX4" fmla="*/ 227890 w 455568"/>
                  <a:gd name="connsiteY4" fmla="*/ 184790 h 455568"/>
                  <a:gd name="connsiteX5" fmla="*/ 227785 w 455568"/>
                  <a:gd name="connsiteY5" fmla="*/ 90984 h 455568"/>
                  <a:gd name="connsiteX6" fmla="*/ 205064 w 455568"/>
                  <a:gd name="connsiteY6" fmla="*/ 92862 h 455568"/>
                  <a:gd name="connsiteX7" fmla="*/ 195372 w 455568"/>
                  <a:gd name="connsiteY7" fmla="*/ 102346 h 455568"/>
                  <a:gd name="connsiteX8" fmla="*/ 188699 w 455568"/>
                  <a:gd name="connsiteY8" fmla="*/ 132884 h 455568"/>
                  <a:gd name="connsiteX9" fmla="*/ 165144 w 455568"/>
                  <a:gd name="connsiteY9" fmla="*/ 146434 h 455568"/>
                  <a:gd name="connsiteX10" fmla="*/ 135335 w 455568"/>
                  <a:gd name="connsiteY10" fmla="*/ 136950 h 455568"/>
                  <a:gd name="connsiteX11" fmla="*/ 122201 w 455568"/>
                  <a:gd name="connsiteY11" fmla="*/ 140596 h 455568"/>
                  <a:gd name="connsiteX12" fmla="*/ 110321 w 455568"/>
                  <a:gd name="connsiteY12" fmla="*/ 157274 h 455568"/>
                  <a:gd name="connsiteX13" fmla="*/ 107820 w 455568"/>
                  <a:gd name="connsiteY13" fmla="*/ 161650 h 455568"/>
                  <a:gd name="connsiteX14" fmla="*/ 99375 w 455568"/>
                  <a:gd name="connsiteY14" fmla="*/ 179995 h 455568"/>
                  <a:gd name="connsiteX15" fmla="*/ 102817 w 455568"/>
                  <a:gd name="connsiteY15" fmla="*/ 193129 h 455568"/>
                  <a:gd name="connsiteX16" fmla="*/ 125953 w 455568"/>
                  <a:gd name="connsiteY16" fmla="*/ 214183 h 455568"/>
                  <a:gd name="connsiteX17" fmla="*/ 125016 w 455568"/>
                  <a:gd name="connsiteY17" fmla="*/ 227733 h 455568"/>
                  <a:gd name="connsiteX18" fmla="*/ 125953 w 455568"/>
                  <a:gd name="connsiteY18" fmla="*/ 241388 h 455568"/>
                  <a:gd name="connsiteX19" fmla="*/ 102817 w 455568"/>
                  <a:gd name="connsiteY19" fmla="*/ 262442 h 455568"/>
                  <a:gd name="connsiteX20" fmla="*/ 99375 w 455568"/>
                  <a:gd name="connsiteY20" fmla="*/ 275573 h 455568"/>
                  <a:gd name="connsiteX21" fmla="*/ 107820 w 455568"/>
                  <a:gd name="connsiteY21" fmla="*/ 293918 h 455568"/>
                  <a:gd name="connsiteX22" fmla="*/ 110321 w 455568"/>
                  <a:gd name="connsiteY22" fmla="*/ 298297 h 455568"/>
                  <a:gd name="connsiteX23" fmla="*/ 122201 w 455568"/>
                  <a:gd name="connsiteY23" fmla="*/ 314972 h 455568"/>
                  <a:gd name="connsiteX24" fmla="*/ 135335 w 455568"/>
                  <a:gd name="connsiteY24" fmla="*/ 318621 h 455568"/>
                  <a:gd name="connsiteX25" fmla="*/ 165144 w 455568"/>
                  <a:gd name="connsiteY25" fmla="*/ 309137 h 455568"/>
                  <a:gd name="connsiteX26" fmla="*/ 188699 w 455568"/>
                  <a:gd name="connsiteY26" fmla="*/ 322687 h 455568"/>
                  <a:gd name="connsiteX27" fmla="*/ 195372 w 455568"/>
                  <a:gd name="connsiteY27" fmla="*/ 353225 h 455568"/>
                  <a:gd name="connsiteX28" fmla="*/ 205064 w 455568"/>
                  <a:gd name="connsiteY28" fmla="*/ 362709 h 455568"/>
                  <a:gd name="connsiteX29" fmla="*/ 227785 w 455568"/>
                  <a:gd name="connsiteY29" fmla="*/ 364584 h 455568"/>
                  <a:gd name="connsiteX30" fmla="*/ 250508 w 455568"/>
                  <a:gd name="connsiteY30" fmla="*/ 362709 h 455568"/>
                  <a:gd name="connsiteX31" fmla="*/ 260200 w 455568"/>
                  <a:gd name="connsiteY31" fmla="*/ 353225 h 455568"/>
                  <a:gd name="connsiteX32" fmla="*/ 266873 w 455568"/>
                  <a:gd name="connsiteY32" fmla="*/ 322687 h 455568"/>
                  <a:gd name="connsiteX33" fmla="*/ 290428 w 455568"/>
                  <a:gd name="connsiteY33" fmla="*/ 309137 h 455568"/>
                  <a:gd name="connsiteX34" fmla="*/ 320237 w 455568"/>
                  <a:gd name="connsiteY34" fmla="*/ 318621 h 455568"/>
                  <a:gd name="connsiteX35" fmla="*/ 333371 w 455568"/>
                  <a:gd name="connsiteY35" fmla="*/ 314972 h 455568"/>
                  <a:gd name="connsiteX36" fmla="*/ 345251 w 455568"/>
                  <a:gd name="connsiteY36" fmla="*/ 298297 h 455568"/>
                  <a:gd name="connsiteX37" fmla="*/ 347753 w 455568"/>
                  <a:gd name="connsiteY37" fmla="*/ 293918 h 455568"/>
                  <a:gd name="connsiteX38" fmla="*/ 356197 w 455568"/>
                  <a:gd name="connsiteY38" fmla="*/ 275573 h 455568"/>
                  <a:gd name="connsiteX39" fmla="*/ 352755 w 455568"/>
                  <a:gd name="connsiteY39" fmla="*/ 262442 h 455568"/>
                  <a:gd name="connsiteX40" fmla="*/ 329619 w 455568"/>
                  <a:gd name="connsiteY40" fmla="*/ 241388 h 455568"/>
                  <a:gd name="connsiteX41" fmla="*/ 330556 w 455568"/>
                  <a:gd name="connsiteY41" fmla="*/ 227838 h 455568"/>
                  <a:gd name="connsiteX42" fmla="*/ 329619 w 455568"/>
                  <a:gd name="connsiteY42" fmla="*/ 214288 h 455568"/>
                  <a:gd name="connsiteX43" fmla="*/ 352755 w 455568"/>
                  <a:gd name="connsiteY43" fmla="*/ 193231 h 455568"/>
                  <a:gd name="connsiteX44" fmla="*/ 356197 w 455568"/>
                  <a:gd name="connsiteY44" fmla="*/ 180101 h 455568"/>
                  <a:gd name="connsiteX45" fmla="*/ 347753 w 455568"/>
                  <a:gd name="connsiteY45" fmla="*/ 161650 h 455568"/>
                  <a:gd name="connsiteX46" fmla="*/ 345251 w 455568"/>
                  <a:gd name="connsiteY46" fmla="*/ 157274 h 455568"/>
                  <a:gd name="connsiteX47" fmla="*/ 333371 w 455568"/>
                  <a:gd name="connsiteY47" fmla="*/ 140596 h 455568"/>
                  <a:gd name="connsiteX48" fmla="*/ 320237 w 455568"/>
                  <a:gd name="connsiteY48" fmla="*/ 136950 h 455568"/>
                  <a:gd name="connsiteX49" fmla="*/ 290428 w 455568"/>
                  <a:gd name="connsiteY49" fmla="*/ 146434 h 455568"/>
                  <a:gd name="connsiteX50" fmla="*/ 266873 w 455568"/>
                  <a:gd name="connsiteY50" fmla="*/ 132884 h 455568"/>
                  <a:gd name="connsiteX51" fmla="*/ 260200 w 455568"/>
                  <a:gd name="connsiteY51" fmla="*/ 102346 h 455568"/>
                  <a:gd name="connsiteX52" fmla="*/ 250508 w 455568"/>
                  <a:gd name="connsiteY52" fmla="*/ 92862 h 455568"/>
                  <a:gd name="connsiteX53" fmla="*/ 227785 w 455568"/>
                  <a:gd name="connsiteY53" fmla="*/ 90984 h 455568"/>
                  <a:gd name="connsiteX54" fmla="*/ 227784 w 455568"/>
                  <a:gd name="connsiteY54" fmla="*/ 0 h 455568"/>
                  <a:gd name="connsiteX55" fmla="*/ 455568 w 455568"/>
                  <a:gd name="connsiteY55" fmla="*/ 227784 h 455568"/>
                  <a:gd name="connsiteX56" fmla="*/ 227784 w 455568"/>
                  <a:gd name="connsiteY56" fmla="*/ 455568 h 455568"/>
                  <a:gd name="connsiteX57" fmla="*/ 0 w 455568"/>
                  <a:gd name="connsiteY57" fmla="*/ 227784 h 455568"/>
                  <a:gd name="connsiteX58" fmla="*/ 227784 w 455568"/>
                  <a:gd name="connsiteY58"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5568" h="455568">
                    <a:moveTo>
                      <a:pt x="227890" y="184790"/>
                    </a:moveTo>
                    <a:cubicBezTo>
                      <a:pt x="251551" y="184790"/>
                      <a:pt x="270727" y="203969"/>
                      <a:pt x="270727" y="227627"/>
                    </a:cubicBezTo>
                    <a:cubicBezTo>
                      <a:pt x="270727" y="251288"/>
                      <a:pt x="251551" y="270468"/>
                      <a:pt x="227890" y="270468"/>
                    </a:cubicBezTo>
                    <a:cubicBezTo>
                      <a:pt x="204229" y="270468"/>
                      <a:pt x="185053" y="251288"/>
                      <a:pt x="185053" y="227627"/>
                    </a:cubicBezTo>
                    <a:cubicBezTo>
                      <a:pt x="185053" y="203969"/>
                      <a:pt x="204229" y="184790"/>
                      <a:pt x="227890" y="184790"/>
                    </a:cubicBezTo>
                    <a:close/>
                    <a:moveTo>
                      <a:pt x="227785" y="90984"/>
                    </a:moveTo>
                    <a:cubicBezTo>
                      <a:pt x="220072" y="90984"/>
                      <a:pt x="212466" y="91611"/>
                      <a:pt x="205064" y="92862"/>
                    </a:cubicBezTo>
                    <a:cubicBezTo>
                      <a:pt x="200167" y="93693"/>
                      <a:pt x="196415" y="97551"/>
                      <a:pt x="195372" y="102346"/>
                    </a:cubicBezTo>
                    <a:lnTo>
                      <a:pt x="188699" y="132884"/>
                    </a:lnTo>
                    <a:cubicBezTo>
                      <a:pt x="180258" y="136323"/>
                      <a:pt x="172335" y="141015"/>
                      <a:pt x="165144" y="146434"/>
                    </a:cubicBezTo>
                    <a:lnTo>
                      <a:pt x="135335" y="136950"/>
                    </a:lnTo>
                    <a:cubicBezTo>
                      <a:pt x="130646" y="135491"/>
                      <a:pt x="125329" y="136742"/>
                      <a:pt x="122201" y="140596"/>
                    </a:cubicBezTo>
                    <a:cubicBezTo>
                      <a:pt x="117825" y="145807"/>
                      <a:pt x="113865" y="151437"/>
                      <a:pt x="110321" y="157274"/>
                    </a:cubicBezTo>
                    <a:lnTo>
                      <a:pt x="107820" y="161650"/>
                    </a:lnTo>
                    <a:cubicBezTo>
                      <a:pt x="104589" y="167593"/>
                      <a:pt x="101669" y="173639"/>
                      <a:pt x="99375" y="179995"/>
                    </a:cubicBezTo>
                    <a:cubicBezTo>
                      <a:pt x="97708" y="184687"/>
                      <a:pt x="99065" y="189898"/>
                      <a:pt x="102817" y="193129"/>
                    </a:cubicBezTo>
                    <a:lnTo>
                      <a:pt x="125953" y="214183"/>
                    </a:lnTo>
                    <a:cubicBezTo>
                      <a:pt x="125329" y="218664"/>
                      <a:pt x="125016" y="223146"/>
                      <a:pt x="125016" y="227733"/>
                    </a:cubicBezTo>
                    <a:cubicBezTo>
                      <a:pt x="125016" y="232320"/>
                      <a:pt x="125329" y="236904"/>
                      <a:pt x="125953" y="241388"/>
                    </a:cubicBezTo>
                    <a:lnTo>
                      <a:pt x="102817" y="262442"/>
                    </a:lnTo>
                    <a:cubicBezTo>
                      <a:pt x="99167" y="265775"/>
                      <a:pt x="97708" y="270989"/>
                      <a:pt x="99375" y="275573"/>
                    </a:cubicBezTo>
                    <a:cubicBezTo>
                      <a:pt x="101774" y="281932"/>
                      <a:pt x="104589" y="288080"/>
                      <a:pt x="107820" y="293918"/>
                    </a:cubicBezTo>
                    <a:lnTo>
                      <a:pt x="110321" y="298297"/>
                    </a:lnTo>
                    <a:cubicBezTo>
                      <a:pt x="113865" y="304237"/>
                      <a:pt x="117825" y="309761"/>
                      <a:pt x="122201" y="314972"/>
                    </a:cubicBezTo>
                    <a:cubicBezTo>
                      <a:pt x="125329" y="318724"/>
                      <a:pt x="130646" y="320080"/>
                      <a:pt x="135335" y="318621"/>
                    </a:cubicBezTo>
                    <a:lnTo>
                      <a:pt x="165144" y="309137"/>
                    </a:lnTo>
                    <a:cubicBezTo>
                      <a:pt x="172335" y="314658"/>
                      <a:pt x="180258" y="319245"/>
                      <a:pt x="188699" y="322687"/>
                    </a:cubicBezTo>
                    <a:lnTo>
                      <a:pt x="195372" y="353225"/>
                    </a:lnTo>
                    <a:cubicBezTo>
                      <a:pt x="196415" y="358123"/>
                      <a:pt x="200167" y="361980"/>
                      <a:pt x="205064" y="362709"/>
                    </a:cubicBezTo>
                    <a:cubicBezTo>
                      <a:pt x="212466" y="363960"/>
                      <a:pt x="220072" y="364584"/>
                      <a:pt x="227785" y="364584"/>
                    </a:cubicBezTo>
                    <a:cubicBezTo>
                      <a:pt x="235500" y="364584"/>
                      <a:pt x="243106" y="363960"/>
                      <a:pt x="250508" y="362709"/>
                    </a:cubicBezTo>
                    <a:cubicBezTo>
                      <a:pt x="255406" y="361875"/>
                      <a:pt x="259158" y="358020"/>
                      <a:pt x="260200" y="353225"/>
                    </a:cubicBezTo>
                    <a:lnTo>
                      <a:pt x="266873" y="322687"/>
                    </a:lnTo>
                    <a:cubicBezTo>
                      <a:pt x="275314" y="319245"/>
                      <a:pt x="283234" y="314556"/>
                      <a:pt x="290428" y="309137"/>
                    </a:cubicBezTo>
                    <a:lnTo>
                      <a:pt x="320237" y="318621"/>
                    </a:lnTo>
                    <a:cubicBezTo>
                      <a:pt x="324927" y="320080"/>
                      <a:pt x="330243" y="318829"/>
                      <a:pt x="333371" y="314972"/>
                    </a:cubicBezTo>
                    <a:cubicBezTo>
                      <a:pt x="337747" y="309761"/>
                      <a:pt x="341707" y="304131"/>
                      <a:pt x="345251" y="298297"/>
                    </a:cubicBezTo>
                    <a:lnTo>
                      <a:pt x="347753" y="293918"/>
                    </a:lnTo>
                    <a:cubicBezTo>
                      <a:pt x="350983" y="287978"/>
                      <a:pt x="353904" y="281932"/>
                      <a:pt x="356197" y="275573"/>
                    </a:cubicBezTo>
                    <a:cubicBezTo>
                      <a:pt x="357864" y="270884"/>
                      <a:pt x="356508" y="265673"/>
                      <a:pt x="352755" y="262442"/>
                    </a:cubicBezTo>
                    <a:lnTo>
                      <a:pt x="329619" y="241388"/>
                    </a:lnTo>
                    <a:cubicBezTo>
                      <a:pt x="330243" y="236904"/>
                      <a:pt x="330556" y="232422"/>
                      <a:pt x="330556" y="227838"/>
                    </a:cubicBezTo>
                    <a:cubicBezTo>
                      <a:pt x="330556" y="223251"/>
                      <a:pt x="330243" y="218664"/>
                      <a:pt x="329619" y="214288"/>
                    </a:cubicBezTo>
                    <a:lnTo>
                      <a:pt x="352755" y="193231"/>
                    </a:lnTo>
                    <a:cubicBezTo>
                      <a:pt x="356405" y="189898"/>
                      <a:pt x="357864" y="184687"/>
                      <a:pt x="356197" y="180101"/>
                    </a:cubicBezTo>
                    <a:cubicBezTo>
                      <a:pt x="353798" y="173639"/>
                      <a:pt x="350983" y="167593"/>
                      <a:pt x="347753" y="161650"/>
                    </a:cubicBezTo>
                    <a:lnTo>
                      <a:pt x="345251" y="157274"/>
                    </a:lnTo>
                    <a:cubicBezTo>
                      <a:pt x="341707" y="151331"/>
                      <a:pt x="337747" y="145807"/>
                      <a:pt x="333371" y="140596"/>
                    </a:cubicBezTo>
                    <a:cubicBezTo>
                      <a:pt x="330243" y="136844"/>
                      <a:pt x="324927" y="135491"/>
                      <a:pt x="320237" y="136950"/>
                    </a:cubicBezTo>
                    <a:lnTo>
                      <a:pt x="290428" y="146434"/>
                    </a:lnTo>
                    <a:cubicBezTo>
                      <a:pt x="283234" y="140910"/>
                      <a:pt x="275314" y="136323"/>
                      <a:pt x="266873" y="132884"/>
                    </a:cubicBezTo>
                    <a:lnTo>
                      <a:pt x="260200" y="102346"/>
                    </a:lnTo>
                    <a:cubicBezTo>
                      <a:pt x="259158" y="97446"/>
                      <a:pt x="255406" y="93591"/>
                      <a:pt x="250508" y="92862"/>
                    </a:cubicBezTo>
                    <a:cubicBezTo>
                      <a:pt x="243106" y="91611"/>
                      <a:pt x="235500" y="90984"/>
                      <a:pt x="227785" y="90984"/>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chemeClr val="accent6"/>
              </a:solidFill>
              <a:ln w="353" cap="flat">
                <a:noFill/>
                <a:prstDash val="solid"/>
                <a:miter/>
              </a:ln>
            </p:spPr>
            <p:txBody>
              <a:bodyPr rtlCol="0" anchor="ctr"/>
              <a:lstStyle/>
              <a:p>
                <a:endParaRPr lang="en-US"/>
              </a:p>
            </p:txBody>
          </p:sp>
          <p:sp>
            <p:nvSpPr>
              <p:cNvPr id="156" name="Forma libre 155">
                <a:extLst>
                  <a:ext uri="{FF2B5EF4-FFF2-40B4-BE49-F238E27FC236}">
                    <a16:creationId xmlns:a16="http://schemas.microsoft.com/office/drawing/2014/main" id="{5E243E44-4C88-ECBD-502A-C41071A1EBD7}"/>
                  </a:ext>
                </a:extLst>
              </p:cNvPr>
              <p:cNvSpPr>
                <a:spLocks noChangeAspect="1"/>
              </p:cNvSpPr>
              <p:nvPr/>
            </p:nvSpPr>
            <p:spPr>
              <a:xfrm>
                <a:off x="5023555" y="1033654"/>
                <a:ext cx="180000" cy="180000"/>
              </a:xfrm>
              <a:custGeom>
                <a:avLst/>
                <a:gdLst>
                  <a:gd name="connsiteX0" fmla="*/ 227890 w 455568"/>
                  <a:gd name="connsiteY0" fmla="*/ 184790 h 455568"/>
                  <a:gd name="connsiteX1" fmla="*/ 270727 w 455568"/>
                  <a:gd name="connsiteY1" fmla="*/ 227627 h 455568"/>
                  <a:gd name="connsiteX2" fmla="*/ 227890 w 455568"/>
                  <a:gd name="connsiteY2" fmla="*/ 270468 h 455568"/>
                  <a:gd name="connsiteX3" fmla="*/ 185053 w 455568"/>
                  <a:gd name="connsiteY3" fmla="*/ 227627 h 455568"/>
                  <a:gd name="connsiteX4" fmla="*/ 227890 w 455568"/>
                  <a:gd name="connsiteY4" fmla="*/ 184790 h 455568"/>
                  <a:gd name="connsiteX5" fmla="*/ 227785 w 455568"/>
                  <a:gd name="connsiteY5" fmla="*/ 90984 h 455568"/>
                  <a:gd name="connsiteX6" fmla="*/ 205064 w 455568"/>
                  <a:gd name="connsiteY6" fmla="*/ 92862 h 455568"/>
                  <a:gd name="connsiteX7" fmla="*/ 195372 w 455568"/>
                  <a:gd name="connsiteY7" fmla="*/ 102346 h 455568"/>
                  <a:gd name="connsiteX8" fmla="*/ 188699 w 455568"/>
                  <a:gd name="connsiteY8" fmla="*/ 132884 h 455568"/>
                  <a:gd name="connsiteX9" fmla="*/ 165144 w 455568"/>
                  <a:gd name="connsiteY9" fmla="*/ 146434 h 455568"/>
                  <a:gd name="connsiteX10" fmla="*/ 135335 w 455568"/>
                  <a:gd name="connsiteY10" fmla="*/ 136950 h 455568"/>
                  <a:gd name="connsiteX11" fmla="*/ 122201 w 455568"/>
                  <a:gd name="connsiteY11" fmla="*/ 140596 h 455568"/>
                  <a:gd name="connsiteX12" fmla="*/ 110321 w 455568"/>
                  <a:gd name="connsiteY12" fmla="*/ 157274 h 455568"/>
                  <a:gd name="connsiteX13" fmla="*/ 107820 w 455568"/>
                  <a:gd name="connsiteY13" fmla="*/ 161650 h 455568"/>
                  <a:gd name="connsiteX14" fmla="*/ 99375 w 455568"/>
                  <a:gd name="connsiteY14" fmla="*/ 179995 h 455568"/>
                  <a:gd name="connsiteX15" fmla="*/ 102817 w 455568"/>
                  <a:gd name="connsiteY15" fmla="*/ 193129 h 455568"/>
                  <a:gd name="connsiteX16" fmla="*/ 125953 w 455568"/>
                  <a:gd name="connsiteY16" fmla="*/ 214183 h 455568"/>
                  <a:gd name="connsiteX17" fmla="*/ 125016 w 455568"/>
                  <a:gd name="connsiteY17" fmla="*/ 227733 h 455568"/>
                  <a:gd name="connsiteX18" fmla="*/ 125953 w 455568"/>
                  <a:gd name="connsiteY18" fmla="*/ 241388 h 455568"/>
                  <a:gd name="connsiteX19" fmla="*/ 102817 w 455568"/>
                  <a:gd name="connsiteY19" fmla="*/ 262442 h 455568"/>
                  <a:gd name="connsiteX20" fmla="*/ 99375 w 455568"/>
                  <a:gd name="connsiteY20" fmla="*/ 275573 h 455568"/>
                  <a:gd name="connsiteX21" fmla="*/ 107820 w 455568"/>
                  <a:gd name="connsiteY21" fmla="*/ 293918 h 455568"/>
                  <a:gd name="connsiteX22" fmla="*/ 110321 w 455568"/>
                  <a:gd name="connsiteY22" fmla="*/ 298297 h 455568"/>
                  <a:gd name="connsiteX23" fmla="*/ 122201 w 455568"/>
                  <a:gd name="connsiteY23" fmla="*/ 314972 h 455568"/>
                  <a:gd name="connsiteX24" fmla="*/ 135335 w 455568"/>
                  <a:gd name="connsiteY24" fmla="*/ 318621 h 455568"/>
                  <a:gd name="connsiteX25" fmla="*/ 165144 w 455568"/>
                  <a:gd name="connsiteY25" fmla="*/ 309137 h 455568"/>
                  <a:gd name="connsiteX26" fmla="*/ 188699 w 455568"/>
                  <a:gd name="connsiteY26" fmla="*/ 322687 h 455568"/>
                  <a:gd name="connsiteX27" fmla="*/ 195372 w 455568"/>
                  <a:gd name="connsiteY27" fmla="*/ 353225 h 455568"/>
                  <a:gd name="connsiteX28" fmla="*/ 205064 w 455568"/>
                  <a:gd name="connsiteY28" fmla="*/ 362709 h 455568"/>
                  <a:gd name="connsiteX29" fmla="*/ 227785 w 455568"/>
                  <a:gd name="connsiteY29" fmla="*/ 364584 h 455568"/>
                  <a:gd name="connsiteX30" fmla="*/ 250508 w 455568"/>
                  <a:gd name="connsiteY30" fmla="*/ 362709 h 455568"/>
                  <a:gd name="connsiteX31" fmla="*/ 260200 w 455568"/>
                  <a:gd name="connsiteY31" fmla="*/ 353225 h 455568"/>
                  <a:gd name="connsiteX32" fmla="*/ 266873 w 455568"/>
                  <a:gd name="connsiteY32" fmla="*/ 322687 h 455568"/>
                  <a:gd name="connsiteX33" fmla="*/ 290428 w 455568"/>
                  <a:gd name="connsiteY33" fmla="*/ 309137 h 455568"/>
                  <a:gd name="connsiteX34" fmla="*/ 320237 w 455568"/>
                  <a:gd name="connsiteY34" fmla="*/ 318621 h 455568"/>
                  <a:gd name="connsiteX35" fmla="*/ 333371 w 455568"/>
                  <a:gd name="connsiteY35" fmla="*/ 314972 h 455568"/>
                  <a:gd name="connsiteX36" fmla="*/ 345251 w 455568"/>
                  <a:gd name="connsiteY36" fmla="*/ 298297 h 455568"/>
                  <a:gd name="connsiteX37" fmla="*/ 347753 w 455568"/>
                  <a:gd name="connsiteY37" fmla="*/ 293918 h 455568"/>
                  <a:gd name="connsiteX38" fmla="*/ 356197 w 455568"/>
                  <a:gd name="connsiteY38" fmla="*/ 275573 h 455568"/>
                  <a:gd name="connsiteX39" fmla="*/ 352755 w 455568"/>
                  <a:gd name="connsiteY39" fmla="*/ 262442 h 455568"/>
                  <a:gd name="connsiteX40" fmla="*/ 329619 w 455568"/>
                  <a:gd name="connsiteY40" fmla="*/ 241388 h 455568"/>
                  <a:gd name="connsiteX41" fmla="*/ 330556 w 455568"/>
                  <a:gd name="connsiteY41" fmla="*/ 227838 h 455568"/>
                  <a:gd name="connsiteX42" fmla="*/ 329619 w 455568"/>
                  <a:gd name="connsiteY42" fmla="*/ 214288 h 455568"/>
                  <a:gd name="connsiteX43" fmla="*/ 352755 w 455568"/>
                  <a:gd name="connsiteY43" fmla="*/ 193231 h 455568"/>
                  <a:gd name="connsiteX44" fmla="*/ 356197 w 455568"/>
                  <a:gd name="connsiteY44" fmla="*/ 180101 h 455568"/>
                  <a:gd name="connsiteX45" fmla="*/ 347753 w 455568"/>
                  <a:gd name="connsiteY45" fmla="*/ 161650 h 455568"/>
                  <a:gd name="connsiteX46" fmla="*/ 345251 w 455568"/>
                  <a:gd name="connsiteY46" fmla="*/ 157274 h 455568"/>
                  <a:gd name="connsiteX47" fmla="*/ 333371 w 455568"/>
                  <a:gd name="connsiteY47" fmla="*/ 140596 h 455568"/>
                  <a:gd name="connsiteX48" fmla="*/ 320237 w 455568"/>
                  <a:gd name="connsiteY48" fmla="*/ 136950 h 455568"/>
                  <a:gd name="connsiteX49" fmla="*/ 290428 w 455568"/>
                  <a:gd name="connsiteY49" fmla="*/ 146434 h 455568"/>
                  <a:gd name="connsiteX50" fmla="*/ 266873 w 455568"/>
                  <a:gd name="connsiteY50" fmla="*/ 132884 h 455568"/>
                  <a:gd name="connsiteX51" fmla="*/ 260200 w 455568"/>
                  <a:gd name="connsiteY51" fmla="*/ 102346 h 455568"/>
                  <a:gd name="connsiteX52" fmla="*/ 250508 w 455568"/>
                  <a:gd name="connsiteY52" fmla="*/ 92862 h 455568"/>
                  <a:gd name="connsiteX53" fmla="*/ 227785 w 455568"/>
                  <a:gd name="connsiteY53" fmla="*/ 90984 h 455568"/>
                  <a:gd name="connsiteX54" fmla="*/ 227784 w 455568"/>
                  <a:gd name="connsiteY54" fmla="*/ 0 h 455568"/>
                  <a:gd name="connsiteX55" fmla="*/ 455568 w 455568"/>
                  <a:gd name="connsiteY55" fmla="*/ 227784 h 455568"/>
                  <a:gd name="connsiteX56" fmla="*/ 227784 w 455568"/>
                  <a:gd name="connsiteY56" fmla="*/ 455568 h 455568"/>
                  <a:gd name="connsiteX57" fmla="*/ 0 w 455568"/>
                  <a:gd name="connsiteY57" fmla="*/ 227784 h 455568"/>
                  <a:gd name="connsiteX58" fmla="*/ 227784 w 455568"/>
                  <a:gd name="connsiteY58"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5568" h="455568">
                    <a:moveTo>
                      <a:pt x="227890" y="184790"/>
                    </a:moveTo>
                    <a:cubicBezTo>
                      <a:pt x="251551" y="184790"/>
                      <a:pt x="270727" y="203969"/>
                      <a:pt x="270727" y="227627"/>
                    </a:cubicBezTo>
                    <a:cubicBezTo>
                      <a:pt x="270727" y="251288"/>
                      <a:pt x="251551" y="270468"/>
                      <a:pt x="227890" y="270468"/>
                    </a:cubicBezTo>
                    <a:cubicBezTo>
                      <a:pt x="204229" y="270468"/>
                      <a:pt x="185053" y="251288"/>
                      <a:pt x="185053" y="227627"/>
                    </a:cubicBezTo>
                    <a:cubicBezTo>
                      <a:pt x="185053" y="203969"/>
                      <a:pt x="204229" y="184790"/>
                      <a:pt x="227890" y="184790"/>
                    </a:cubicBezTo>
                    <a:close/>
                    <a:moveTo>
                      <a:pt x="227785" y="90984"/>
                    </a:moveTo>
                    <a:cubicBezTo>
                      <a:pt x="220072" y="90984"/>
                      <a:pt x="212466" y="91611"/>
                      <a:pt x="205064" y="92862"/>
                    </a:cubicBezTo>
                    <a:cubicBezTo>
                      <a:pt x="200167" y="93693"/>
                      <a:pt x="196415" y="97551"/>
                      <a:pt x="195372" y="102346"/>
                    </a:cubicBezTo>
                    <a:lnTo>
                      <a:pt x="188699" y="132884"/>
                    </a:lnTo>
                    <a:cubicBezTo>
                      <a:pt x="180258" y="136323"/>
                      <a:pt x="172335" y="141015"/>
                      <a:pt x="165144" y="146434"/>
                    </a:cubicBezTo>
                    <a:lnTo>
                      <a:pt x="135335" y="136950"/>
                    </a:lnTo>
                    <a:cubicBezTo>
                      <a:pt x="130646" y="135491"/>
                      <a:pt x="125329" y="136742"/>
                      <a:pt x="122201" y="140596"/>
                    </a:cubicBezTo>
                    <a:cubicBezTo>
                      <a:pt x="117825" y="145807"/>
                      <a:pt x="113865" y="151437"/>
                      <a:pt x="110321" y="157274"/>
                    </a:cubicBezTo>
                    <a:lnTo>
                      <a:pt x="107820" y="161650"/>
                    </a:lnTo>
                    <a:cubicBezTo>
                      <a:pt x="104589" y="167593"/>
                      <a:pt x="101669" y="173639"/>
                      <a:pt x="99375" y="179995"/>
                    </a:cubicBezTo>
                    <a:cubicBezTo>
                      <a:pt x="97708" y="184687"/>
                      <a:pt x="99065" y="189898"/>
                      <a:pt x="102817" y="193129"/>
                    </a:cubicBezTo>
                    <a:lnTo>
                      <a:pt x="125953" y="214183"/>
                    </a:lnTo>
                    <a:cubicBezTo>
                      <a:pt x="125329" y="218664"/>
                      <a:pt x="125016" y="223146"/>
                      <a:pt x="125016" y="227733"/>
                    </a:cubicBezTo>
                    <a:cubicBezTo>
                      <a:pt x="125016" y="232320"/>
                      <a:pt x="125329" y="236904"/>
                      <a:pt x="125953" y="241388"/>
                    </a:cubicBezTo>
                    <a:lnTo>
                      <a:pt x="102817" y="262442"/>
                    </a:lnTo>
                    <a:cubicBezTo>
                      <a:pt x="99167" y="265775"/>
                      <a:pt x="97708" y="270989"/>
                      <a:pt x="99375" y="275573"/>
                    </a:cubicBezTo>
                    <a:cubicBezTo>
                      <a:pt x="101774" y="281932"/>
                      <a:pt x="104589" y="288080"/>
                      <a:pt x="107820" y="293918"/>
                    </a:cubicBezTo>
                    <a:lnTo>
                      <a:pt x="110321" y="298297"/>
                    </a:lnTo>
                    <a:cubicBezTo>
                      <a:pt x="113865" y="304237"/>
                      <a:pt x="117825" y="309761"/>
                      <a:pt x="122201" y="314972"/>
                    </a:cubicBezTo>
                    <a:cubicBezTo>
                      <a:pt x="125329" y="318724"/>
                      <a:pt x="130646" y="320080"/>
                      <a:pt x="135335" y="318621"/>
                    </a:cubicBezTo>
                    <a:lnTo>
                      <a:pt x="165144" y="309137"/>
                    </a:lnTo>
                    <a:cubicBezTo>
                      <a:pt x="172335" y="314658"/>
                      <a:pt x="180258" y="319245"/>
                      <a:pt x="188699" y="322687"/>
                    </a:cubicBezTo>
                    <a:lnTo>
                      <a:pt x="195372" y="353225"/>
                    </a:lnTo>
                    <a:cubicBezTo>
                      <a:pt x="196415" y="358123"/>
                      <a:pt x="200167" y="361980"/>
                      <a:pt x="205064" y="362709"/>
                    </a:cubicBezTo>
                    <a:cubicBezTo>
                      <a:pt x="212466" y="363960"/>
                      <a:pt x="220072" y="364584"/>
                      <a:pt x="227785" y="364584"/>
                    </a:cubicBezTo>
                    <a:cubicBezTo>
                      <a:pt x="235500" y="364584"/>
                      <a:pt x="243106" y="363960"/>
                      <a:pt x="250508" y="362709"/>
                    </a:cubicBezTo>
                    <a:cubicBezTo>
                      <a:pt x="255406" y="361875"/>
                      <a:pt x="259158" y="358020"/>
                      <a:pt x="260200" y="353225"/>
                    </a:cubicBezTo>
                    <a:lnTo>
                      <a:pt x="266873" y="322687"/>
                    </a:lnTo>
                    <a:cubicBezTo>
                      <a:pt x="275314" y="319245"/>
                      <a:pt x="283234" y="314556"/>
                      <a:pt x="290428" y="309137"/>
                    </a:cubicBezTo>
                    <a:lnTo>
                      <a:pt x="320237" y="318621"/>
                    </a:lnTo>
                    <a:cubicBezTo>
                      <a:pt x="324927" y="320080"/>
                      <a:pt x="330243" y="318829"/>
                      <a:pt x="333371" y="314972"/>
                    </a:cubicBezTo>
                    <a:cubicBezTo>
                      <a:pt x="337747" y="309761"/>
                      <a:pt x="341707" y="304131"/>
                      <a:pt x="345251" y="298297"/>
                    </a:cubicBezTo>
                    <a:lnTo>
                      <a:pt x="347753" y="293918"/>
                    </a:lnTo>
                    <a:cubicBezTo>
                      <a:pt x="350983" y="287978"/>
                      <a:pt x="353904" y="281932"/>
                      <a:pt x="356197" y="275573"/>
                    </a:cubicBezTo>
                    <a:cubicBezTo>
                      <a:pt x="357864" y="270884"/>
                      <a:pt x="356508" y="265673"/>
                      <a:pt x="352755" y="262442"/>
                    </a:cubicBezTo>
                    <a:lnTo>
                      <a:pt x="329619" y="241388"/>
                    </a:lnTo>
                    <a:cubicBezTo>
                      <a:pt x="330243" y="236904"/>
                      <a:pt x="330556" y="232422"/>
                      <a:pt x="330556" y="227838"/>
                    </a:cubicBezTo>
                    <a:cubicBezTo>
                      <a:pt x="330556" y="223251"/>
                      <a:pt x="330243" y="218664"/>
                      <a:pt x="329619" y="214288"/>
                    </a:cubicBezTo>
                    <a:lnTo>
                      <a:pt x="352755" y="193231"/>
                    </a:lnTo>
                    <a:cubicBezTo>
                      <a:pt x="356405" y="189898"/>
                      <a:pt x="357864" y="184687"/>
                      <a:pt x="356197" y="180101"/>
                    </a:cubicBezTo>
                    <a:cubicBezTo>
                      <a:pt x="353798" y="173639"/>
                      <a:pt x="350983" y="167593"/>
                      <a:pt x="347753" y="161650"/>
                    </a:cubicBezTo>
                    <a:lnTo>
                      <a:pt x="345251" y="157274"/>
                    </a:lnTo>
                    <a:cubicBezTo>
                      <a:pt x="341707" y="151331"/>
                      <a:pt x="337747" y="145807"/>
                      <a:pt x="333371" y="140596"/>
                    </a:cubicBezTo>
                    <a:cubicBezTo>
                      <a:pt x="330243" y="136844"/>
                      <a:pt x="324927" y="135491"/>
                      <a:pt x="320237" y="136950"/>
                    </a:cubicBezTo>
                    <a:lnTo>
                      <a:pt x="290428" y="146434"/>
                    </a:lnTo>
                    <a:cubicBezTo>
                      <a:pt x="283234" y="140910"/>
                      <a:pt x="275314" y="136323"/>
                      <a:pt x="266873" y="132884"/>
                    </a:cubicBezTo>
                    <a:lnTo>
                      <a:pt x="260200" y="102346"/>
                    </a:lnTo>
                    <a:cubicBezTo>
                      <a:pt x="259158" y="97446"/>
                      <a:pt x="255406" y="93591"/>
                      <a:pt x="250508" y="92862"/>
                    </a:cubicBezTo>
                    <a:cubicBezTo>
                      <a:pt x="243106" y="91611"/>
                      <a:pt x="235500" y="90984"/>
                      <a:pt x="227785" y="90984"/>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chemeClr val="accent6"/>
              </a:solidFill>
              <a:ln w="353" cap="flat">
                <a:noFill/>
                <a:prstDash val="solid"/>
                <a:miter/>
              </a:ln>
            </p:spPr>
            <p:txBody>
              <a:bodyPr rtlCol="0" anchor="ctr"/>
              <a:lstStyle/>
              <a:p>
                <a:endParaRPr lang="en-US"/>
              </a:p>
            </p:txBody>
          </p:sp>
          <p:sp>
            <p:nvSpPr>
              <p:cNvPr id="157" name="Forma libre 156">
                <a:extLst>
                  <a:ext uri="{FF2B5EF4-FFF2-40B4-BE49-F238E27FC236}">
                    <a16:creationId xmlns:a16="http://schemas.microsoft.com/office/drawing/2014/main" id="{EE6E39F3-6B49-FED0-4562-E491C0CA1FD9}"/>
                  </a:ext>
                </a:extLst>
              </p:cNvPr>
              <p:cNvSpPr>
                <a:spLocks noChangeAspect="1"/>
              </p:cNvSpPr>
              <p:nvPr/>
            </p:nvSpPr>
            <p:spPr>
              <a:xfrm>
                <a:off x="5588445" y="1033654"/>
                <a:ext cx="180000" cy="180000"/>
              </a:xfrm>
              <a:custGeom>
                <a:avLst/>
                <a:gdLst>
                  <a:gd name="connsiteX0" fmla="*/ 227890 w 455568"/>
                  <a:gd name="connsiteY0" fmla="*/ 184790 h 455568"/>
                  <a:gd name="connsiteX1" fmla="*/ 270727 w 455568"/>
                  <a:gd name="connsiteY1" fmla="*/ 227627 h 455568"/>
                  <a:gd name="connsiteX2" fmla="*/ 227890 w 455568"/>
                  <a:gd name="connsiteY2" fmla="*/ 270468 h 455568"/>
                  <a:gd name="connsiteX3" fmla="*/ 185053 w 455568"/>
                  <a:gd name="connsiteY3" fmla="*/ 227627 h 455568"/>
                  <a:gd name="connsiteX4" fmla="*/ 227890 w 455568"/>
                  <a:gd name="connsiteY4" fmla="*/ 184790 h 455568"/>
                  <a:gd name="connsiteX5" fmla="*/ 227785 w 455568"/>
                  <a:gd name="connsiteY5" fmla="*/ 90984 h 455568"/>
                  <a:gd name="connsiteX6" fmla="*/ 205064 w 455568"/>
                  <a:gd name="connsiteY6" fmla="*/ 92862 h 455568"/>
                  <a:gd name="connsiteX7" fmla="*/ 195372 w 455568"/>
                  <a:gd name="connsiteY7" fmla="*/ 102346 h 455568"/>
                  <a:gd name="connsiteX8" fmla="*/ 188699 w 455568"/>
                  <a:gd name="connsiteY8" fmla="*/ 132884 h 455568"/>
                  <a:gd name="connsiteX9" fmla="*/ 165144 w 455568"/>
                  <a:gd name="connsiteY9" fmla="*/ 146434 h 455568"/>
                  <a:gd name="connsiteX10" fmla="*/ 135335 w 455568"/>
                  <a:gd name="connsiteY10" fmla="*/ 136950 h 455568"/>
                  <a:gd name="connsiteX11" fmla="*/ 122201 w 455568"/>
                  <a:gd name="connsiteY11" fmla="*/ 140596 h 455568"/>
                  <a:gd name="connsiteX12" fmla="*/ 110321 w 455568"/>
                  <a:gd name="connsiteY12" fmla="*/ 157274 h 455568"/>
                  <a:gd name="connsiteX13" fmla="*/ 107820 w 455568"/>
                  <a:gd name="connsiteY13" fmla="*/ 161650 h 455568"/>
                  <a:gd name="connsiteX14" fmla="*/ 99375 w 455568"/>
                  <a:gd name="connsiteY14" fmla="*/ 179995 h 455568"/>
                  <a:gd name="connsiteX15" fmla="*/ 102817 w 455568"/>
                  <a:gd name="connsiteY15" fmla="*/ 193129 h 455568"/>
                  <a:gd name="connsiteX16" fmla="*/ 125953 w 455568"/>
                  <a:gd name="connsiteY16" fmla="*/ 214183 h 455568"/>
                  <a:gd name="connsiteX17" fmla="*/ 125016 w 455568"/>
                  <a:gd name="connsiteY17" fmla="*/ 227733 h 455568"/>
                  <a:gd name="connsiteX18" fmla="*/ 125953 w 455568"/>
                  <a:gd name="connsiteY18" fmla="*/ 241388 h 455568"/>
                  <a:gd name="connsiteX19" fmla="*/ 102817 w 455568"/>
                  <a:gd name="connsiteY19" fmla="*/ 262442 h 455568"/>
                  <a:gd name="connsiteX20" fmla="*/ 99375 w 455568"/>
                  <a:gd name="connsiteY20" fmla="*/ 275573 h 455568"/>
                  <a:gd name="connsiteX21" fmla="*/ 107820 w 455568"/>
                  <a:gd name="connsiteY21" fmla="*/ 293918 h 455568"/>
                  <a:gd name="connsiteX22" fmla="*/ 110321 w 455568"/>
                  <a:gd name="connsiteY22" fmla="*/ 298297 h 455568"/>
                  <a:gd name="connsiteX23" fmla="*/ 122201 w 455568"/>
                  <a:gd name="connsiteY23" fmla="*/ 314972 h 455568"/>
                  <a:gd name="connsiteX24" fmla="*/ 135335 w 455568"/>
                  <a:gd name="connsiteY24" fmla="*/ 318621 h 455568"/>
                  <a:gd name="connsiteX25" fmla="*/ 165144 w 455568"/>
                  <a:gd name="connsiteY25" fmla="*/ 309137 h 455568"/>
                  <a:gd name="connsiteX26" fmla="*/ 188699 w 455568"/>
                  <a:gd name="connsiteY26" fmla="*/ 322687 h 455568"/>
                  <a:gd name="connsiteX27" fmla="*/ 195372 w 455568"/>
                  <a:gd name="connsiteY27" fmla="*/ 353225 h 455568"/>
                  <a:gd name="connsiteX28" fmla="*/ 205064 w 455568"/>
                  <a:gd name="connsiteY28" fmla="*/ 362709 h 455568"/>
                  <a:gd name="connsiteX29" fmla="*/ 227785 w 455568"/>
                  <a:gd name="connsiteY29" fmla="*/ 364584 h 455568"/>
                  <a:gd name="connsiteX30" fmla="*/ 250508 w 455568"/>
                  <a:gd name="connsiteY30" fmla="*/ 362709 h 455568"/>
                  <a:gd name="connsiteX31" fmla="*/ 260200 w 455568"/>
                  <a:gd name="connsiteY31" fmla="*/ 353225 h 455568"/>
                  <a:gd name="connsiteX32" fmla="*/ 266873 w 455568"/>
                  <a:gd name="connsiteY32" fmla="*/ 322687 h 455568"/>
                  <a:gd name="connsiteX33" fmla="*/ 290428 w 455568"/>
                  <a:gd name="connsiteY33" fmla="*/ 309137 h 455568"/>
                  <a:gd name="connsiteX34" fmla="*/ 320237 w 455568"/>
                  <a:gd name="connsiteY34" fmla="*/ 318621 h 455568"/>
                  <a:gd name="connsiteX35" fmla="*/ 333371 w 455568"/>
                  <a:gd name="connsiteY35" fmla="*/ 314972 h 455568"/>
                  <a:gd name="connsiteX36" fmla="*/ 345251 w 455568"/>
                  <a:gd name="connsiteY36" fmla="*/ 298297 h 455568"/>
                  <a:gd name="connsiteX37" fmla="*/ 347753 w 455568"/>
                  <a:gd name="connsiteY37" fmla="*/ 293918 h 455568"/>
                  <a:gd name="connsiteX38" fmla="*/ 356197 w 455568"/>
                  <a:gd name="connsiteY38" fmla="*/ 275573 h 455568"/>
                  <a:gd name="connsiteX39" fmla="*/ 352755 w 455568"/>
                  <a:gd name="connsiteY39" fmla="*/ 262442 h 455568"/>
                  <a:gd name="connsiteX40" fmla="*/ 329619 w 455568"/>
                  <a:gd name="connsiteY40" fmla="*/ 241388 h 455568"/>
                  <a:gd name="connsiteX41" fmla="*/ 330556 w 455568"/>
                  <a:gd name="connsiteY41" fmla="*/ 227838 h 455568"/>
                  <a:gd name="connsiteX42" fmla="*/ 329619 w 455568"/>
                  <a:gd name="connsiteY42" fmla="*/ 214288 h 455568"/>
                  <a:gd name="connsiteX43" fmla="*/ 352755 w 455568"/>
                  <a:gd name="connsiteY43" fmla="*/ 193231 h 455568"/>
                  <a:gd name="connsiteX44" fmla="*/ 356197 w 455568"/>
                  <a:gd name="connsiteY44" fmla="*/ 180101 h 455568"/>
                  <a:gd name="connsiteX45" fmla="*/ 347753 w 455568"/>
                  <a:gd name="connsiteY45" fmla="*/ 161650 h 455568"/>
                  <a:gd name="connsiteX46" fmla="*/ 345251 w 455568"/>
                  <a:gd name="connsiteY46" fmla="*/ 157274 h 455568"/>
                  <a:gd name="connsiteX47" fmla="*/ 333371 w 455568"/>
                  <a:gd name="connsiteY47" fmla="*/ 140596 h 455568"/>
                  <a:gd name="connsiteX48" fmla="*/ 320237 w 455568"/>
                  <a:gd name="connsiteY48" fmla="*/ 136950 h 455568"/>
                  <a:gd name="connsiteX49" fmla="*/ 290428 w 455568"/>
                  <a:gd name="connsiteY49" fmla="*/ 146434 h 455568"/>
                  <a:gd name="connsiteX50" fmla="*/ 266873 w 455568"/>
                  <a:gd name="connsiteY50" fmla="*/ 132884 h 455568"/>
                  <a:gd name="connsiteX51" fmla="*/ 260200 w 455568"/>
                  <a:gd name="connsiteY51" fmla="*/ 102346 h 455568"/>
                  <a:gd name="connsiteX52" fmla="*/ 250508 w 455568"/>
                  <a:gd name="connsiteY52" fmla="*/ 92862 h 455568"/>
                  <a:gd name="connsiteX53" fmla="*/ 227785 w 455568"/>
                  <a:gd name="connsiteY53" fmla="*/ 90984 h 455568"/>
                  <a:gd name="connsiteX54" fmla="*/ 227784 w 455568"/>
                  <a:gd name="connsiteY54" fmla="*/ 0 h 455568"/>
                  <a:gd name="connsiteX55" fmla="*/ 455568 w 455568"/>
                  <a:gd name="connsiteY55" fmla="*/ 227784 h 455568"/>
                  <a:gd name="connsiteX56" fmla="*/ 227784 w 455568"/>
                  <a:gd name="connsiteY56" fmla="*/ 455568 h 455568"/>
                  <a:gd name="connsiteX57" fmla="*/ 0 w 455568"/>
                  <a:gd name="connsiteY57" fmla="*/ 227784 h 455568"/>
                  <a:gd name="connsiteX58" fmla="*/ 227784 w 455568"/>
                  <a:gd name="connsiteY58"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5568" h="455568">
                    <a:moveTo>
                      <a:pt x="227890" y="184790"/>
                    </a:moveTo>
                    <a:cubicBezTo>
                      <a:pt x="251551" y="184790"/>
                      <a:pt x="270727" y="203969"/>
                      <a:pt x="270727" y="227627"/>
                    </a:cubicBezTo>
                    <a:cubicBezTo>
                      <a:pt x="270727" y="251288"/>
                      <a:pt x="251551" y="270468"/>
                      <a:pt x="227890" y="270468"/>
                    </a:cubicBezTo>
                    <a:cubicBezTo>
                      <a:pt x="204229" y="270468"/>
                      <a:pt x="185053" y="251288"/>
                      <a:pt x="185053" y="227627"/>
                    </a:cubicBezTo>
                    <a:cubicBezTo>
                      <a:pt x="185053" y="203969"/>
                      <a:pt x="204229" y="184790"/>
                      <a:pt x="227890" y="184790"/>
                    </a:cubicBezTo>
                    <a:close/>
                    <a:moveTo>
                      <a:pt x="227785" y="90984"/>
                    </a:moveTo>
                    <a:cubicBezTo>
                      <a:pt x="220072" y="90984"/>
                      <a:pt x="212466" y="91611"/>
                      <a:pt x="205064" y="92862"/>
                    </a:cubicBezTo>
                    <a:cubicBezTo>
                      <a:pt x="200167" y="93693"/>
                      <a:pt x="196415" y="97551"/>
                      <a:pt x="195372" y="102346"/>
                    </a:cubicBezTo>
                    <a:lnTo>
                      <a:pt x="188699" y="132884"/>
                    </a:lnTo>
                    <a:cubicBezTo>
                      <a:pt x="180258" y="136323"/>
                      <a:pt x="172335" y="141015"/>
                      <a:pt x="165144" y="146434"/>
                    </a:cubicBezTo>
                    <a:lnTo>
                      <a:pt x="135335" y="136950"/>
                    </a:lnTo>
                    <a:cubicBezTo>
                      <a:pt x="130646" y="135491"/>
                      <a:pt x="125329" y="136742"/>
                      <a:pt x="122201" y="140596"/>
                    </a:cubicBezTo>
                    <a:cubicBezTo>
                      <a:pt x="117825" y="145807"/>
                      <a:pt x="113865" y="151437"/>
                      <a:pt x="110321" y="157274"/>
                    </a:cubicBezTo>
                    <a:lnTo>
                      <a:pt x="107820" y="161650"/>
                    </a:lnTo>
                    <a:cubicBezTo>
                      <a:pt x="104589" y="167593"/>
                      <a:pt x="101669" y="173639"/>
                      <a:pt x="99375" y="179995"/>
                    </a:cubicBezTo>
                    <a:cubicBezTo>
                      <a:pt x="97708" y="184687"/>
                      <a:pt x="99065" y="189898"/>
                      <a:pt x="102817" y="193129"/>
                    </a:cubicBezTo>
                    <a:lnTo>
                      <a:pt x="125953" y="214183"/>
                    </a:lnTo>
                    <a:cubicBezTo>
                      <a:pt x="125329" y="218664"/>
                      <a:pt x="125016" y="223146"/>
                      <a:pt x="125016" y="227733"/>
                    </a:cubicBezTo>
                    <a:cubicBezTo>
                      <a:pt x="125016" y="232320"/>
                      <a:pt x="125329" y="236904"/>
                      <a:pt x="125953" y="241388"/>
                    </a:cubicBezTo>
                    <a:lnTo>
                      <a:pt x="102817" y="262442"/>
                    </a:lnTo>
                    <a:cubicBezTo>
                      <a:pt x="99167" y="265775"/>
                      <a:pt x="97708" y="270989"/>
                      <a:pt x="99375" y="275573"/>
                    </a:cubicBezTo>
                    <a:cubicBezTo>
                      <a:pt x="101774" y="281932"/>
                      <a:pt x="104589" y="288080"/>
                      <a:pt x="107820" y="293918"/>
                    </a:cubicBezTo>
                    <a:lnTo>
                      <a:pt x="110321" y="298297"/>
                    </a:lnTo>
                    <a:cubicBezTo>
                      <a:pt x="113865" y="304237"/>
                      <a:pt x="117825" y="309761"/>
                      <a:pt x="122201" y="314972"/>
                    </a:cubicBezTo>
                    <a:cubicBezTo>
                      <a:pt x="125329" y="318724"/>
                      <a:pt x="130646" y="320080"/>
                      <a:pt x="135335" y="318621"/>
                    </a:cubicBezTo>
                    <a:lnTo>
                      <a:pt x="165144" y="309137"/>
                    </a:lnTo>
                    <a:cubicBezTo>
                      <a:pt x="172335" y="314658"/>
                      <a:pt x="180258" y="319245"/>
                      <a:pt x="188699" y="322687"/>
                    </a:cubicBezTo>
                    <a:lnTo>
                      <a:pt x="195372" y="353225"/>
                    </a:lnTo>
                    <a:cubicBezTo>
                      <a:pt x="196415" y="358123"/>
                      <a:pt x="200167" y="361980"/>
                      <a:pt x="205064" y="362709"/>
                    </a:cubicBezTo>
                    <a:cubicBezTo>
                      <a:pt x="212466" y="363960"/>
                      <a:pt x="220072" y="364584"/>
                      <a:pt x="227785" y="364584"/>
                    </a:cubicBezTo>
                    <a:cubicBezTo>
                      <a:pt x="235500" y="364584"/>
                      <a:pt x="243106" y="363960"/>
                      <a:pt x="250508" y="362709"/>
                    </a:cubicBezTo>
                    <a:cubicBezTo>
                      <a:pt x="255406" y="361875"/>
                      <a:pt x="259158" y="358020"/>
                      <a:pt x="260200" y="353225"/>
                    </a:cubicBezTo>
                    <a:lnTo>
                      <a:pt x="266873" y="322687"/>
                    </a:lnTo>
                    <a:cubicBezTo>
                      <a:pt x="275314" y="319245"/>
                      <a:pt x="283234" y="314556"/>
                      <a:pt x="290428" y="309137"/>
                    </a:cubicBezTo>
                    <a:lnTo>
                      <a:pt x="320237" y="318621"/>
                    </a:lnTo>
                    <a:cubicBezTo>
                      <a:pt x="324927" y="320080"/>
                      <a:pt x="330243" y="318829"/>
                      <a:pt x="333371" y="314972"/>
                    </a:cubicBezTo>
                    <a:cubicBezTo>
                      <a:pt x="337747" y="309761"/>
                      <a:pt x="341707" y="304131"/>
                      <a:pt x="345251" y="298297"/>
                    </a:cubicBezTo>
                    <a:lnTo>
                      <a:pt x="347753" y="293918"/>
                    </a:lnTo>
                    <a:cubicBezTo>
                      <a:pt x="350983" y="287978"/>
                      <a:pt x="353904" y="281932"/>
                      <a:pt x="356197" y="275573"/>
                    </a:cubicBezTo>
                    <a:cubicBezTo>
                      <a:pt x="357864" y="270884"/>
                      <a:pt x="356508" y="265673"/>
                      <a:pt x="352755" y="262442"/>
                    </a:cubicBezTo>
                    <a:lnTo>
                      <a:pt x="329619" y="241388"/>
                    </a:lnTo>
                    <a:cubicBezTo>
                      <a:pt x="330243" y="236904"/>
                      <a:pt x="330556" y="232422"/>
                      <a:pt x="330556" y="227838"/>
                    </a:cubicBezTo>
                    <a:cubicBezTo>
                      <a:pt x="330556" y="223251"/>
                      <a:pt x="330243" y="218664"/>
                      <a:pt x="329619" y="214288"/>
                    </a:cubicBezTo>
                    <a:lnTo>
                      <a:pt x="352755" y="193231"/>
                    </a:lnTo>
                    <a:cubicBezTo>
                      <a:pt x="356405" y="189898"/>
                      <a:pt x="357864" y="184687"/>
                      <a:pt x="356197" y="180101"/>
                    </a:cubicBezTo>
                    <a:cubicBezTo>
                      <a:pt x="353798" y="173639"/>
                      <a:pt x="350983" y="167593"/>
                      <a:pt x="347753" y="161650"/>
                    </a:cubicBezTo>
                    <a:lnTo>
                      <a:pt x="345251" y="157274"/>
                    </a:lnTo>
                    <a:cubicBezTo>
                      <a:pt x="341707" y="151331"/>
                      <a:pt x="337747" y="145807"/>
                      <a:pt x="333371" y="140596"/>
                    </a:cubicBezTo>
                    <a:cubicBezTo>
                      <a:pt x="330243" y="136844"/>
                      <a:pt x="324927" y="135491"/>
                      <a:pt x="320237" y="136950"/>
                    </a:cubicBezTo>
                    <a:lnTo>
                      <a:pt x="290428" y="146434"/>
                    </a:lnTo>
                    <a:cubicBezTo>
                      <a:pt x="283234" y="140910"/>
                      <a:pt x="275314" y="136323"/>
                      <a:pt x="266873" y="132884"/>
                    </a:cubicBezTo>
                    <a:lnTo>
                      <a:pt x="260200" y="102346"/>
                    </a:lnTo>
                    <a:cubicBezTo>
                      <a:pt x="259158" y="97446"/>
                      <a:pt x="255406" y="93591"/>
                      <a:pt x="250508" y="92862"/>
                    </a:cubicBezTo>
                    <a:cubicBezTo>
                      <a:pt x="243106" y="91611"/>
                      <a:pt x="235500" y="90984"/>
                      <a:pt x="227785" y="90984"/>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chemeClr val="accent6"/>
              </a:solidFill>
              <a:ln w="353" cap="flat">
                <a:noFill/>
                <a:prstDash val="solid"/>
                <a:miter/>
              </a:ln>
            </p:spPr>
            <p:txBody>
              <a:bodyPr rtlCol="0" anchor="ctr"/>
              <a:lstStyle/>
              <a:p>
                <a:endParaRPr lang="en-US"/>
              </a:p>
            </p:txBody>
          </p:sp>
          <p:sp>
            <p:nvSpPr>
              <p:cNvPr id="158" name="Forma libre 157">
                <a:extLst>
                  <a:ext uri="{FF2B5EF4-FFF2-40B4-BE49-F238E27FC236}">
                    <a16:creationId xmlns:a16="http://schemas.microsoft.com/office/drawing/2014/main" id="{56988386-E794-FD8D-D1E3-C134561CE437}"/>
                  </a:ext>
                </a:extLst>
              </p:cNvPr>
              <p:cNvSpPr>
                <a:spLocks noChangeAspect="1"/>
              </p:cNvSpPr>
              <p:nvPr/>
            </p:nvSpPr>
            <p:spPr>
              <a:xfrm>
                <a:off x="6153334" y="1033654"/>
                <a:ext cx="180000" cy="180000"/>
              </a:xfrm>
              <a:custGeom>
                <a:avLst/>
                <a:gdLst>
                  <a:gd name="connsiteX0" fmla="*/ 227890 w 455568"/>
                  <a:gd name="connsiteY0" fmla="*/ 184790 h 455568"/>
                  <a:gd name="connsiteX1" fmla="*/ 270727 w 455568"/>
                  <a:gd name="connsiteY1" fmla="*/ 227627 h 455568"/>
                  <a:gd name="connsiteX2" fmla="*/ 227890 w 455568"/>
                  <a:gd name="connsiteY2" fmla="*/ 270468 h 455568"/>
                  <a:gd name="connsiteX3" fmla="*/ 185053 w 455568"/>
                  <a:gd name="connsiteY3" fmla="*/ 227627 h 455568"/>
                  <a:gd name="connsiteX4" fmla="*/ 227890 w 455568"/>
                  <a:gd name="connsiteY4" fmla="*/ 184790 h 455568"/>
                  <a:gd name="connsiteX5" fmla="*/ 227785 w 455568"/>
                  <a:gd name="connsiteY5" fmla="*/ 90984 h 455568"/>
                  <a:gd name="connsiteX6" fmla="*/ 205064 w 455568"/>
                  <a:gd name="connsiteY6" fmla="*/ 92862 h 455568"/>
                  <a:gd name="connsiteX7" fmla="*/ 195372 w 455568"/>
                  <a:gd name="connsiteY7" fmla="*/ 102346 h 455568"/>
                  <a:gd name="connsiteX8" fmla="*/ 188699 w 455568"/>
                  <a:gd name="connsiteY8" fmla="*/ 132884 h 455568"/>
                  <a:gd name="connsiteX9" fmla="*/ 165144 w 455568"/>
                  <a:gd name="connsiteY9" fmla="*/ 146434 h 455568"/>
                  <a:gd name="connsiteX10" fmla="*/ 135335 w 455568"/>
                  <a:gd name="connsiteY10" fmla="*/ 136950 h 455568"/>
                  <a:gd name="connsiteX11" fmla="*/ 122201 w 455568"/>
                  <a:gd name="connsiteY11" fmla="*/ 140596 h 455568"/>
                  <a:gd name="connsiteX12" fmla="*/ 110321 w 455568"/>
                  <a:gd name="connsiteY12" fmla="*/ 157274 h 455568"/>
                  <a:gd name="connsiteX13" fmla="*/ 107820 w 455568"/>
                  <a:gd name="connsiteY13" fmla="*/ 161650 h 455568"/>
                  <a:gd name="connsiteX14" fmla="*/ 99375 w 455568"/>
                  <a:gd name="connsiteY14" fmla="*/ 179995 h 455568"/>
                  <a:gd name="connsiteX15" fmla="*/ 102817 w 455568"/>
                  <a:gd name="connsiteY15" fmla="*/ 193129 h 455568"/>
                  <a:gd name="connsiteX16" fmla="*/ 125953 w 455568"/>
                  <a:gd name="connsiteY16" fmla="*/ 214183 h 455568"/>
                  <a:gd name="connsiteX17" fmla="*/ 125016 w 455568"/>
                  <a:gd name="connsiteY17" fmla="*/ 227733 h 455568"/>
                  <a:gd name="connsiteX18" fmla="*/ 125953 w 455568"/>
                  <a:gd name="connsiteY18" fmla="*/ 241388 h 455568"/>
                  <a:gd name="connsiteX19" fmla="*/ 102817 w 455568"/>
                  <a:gd name="connsiteY19" fmla="*/ 262442 h 455568"/>
                  <a:gd name="connsiteX20" fmla="*/ 99375 w 455568"/>
                  <a:gd name="connsiteY20" fmla="*/ 275573 h 455568"/>
                  <a:gd name="connsiteX21" fmla="*/ 107820 w 455568"/>
                  <a:gd name="connsiteY21" fmla="*/ 293918 h 455568"/>
                  <a:gd name="connsiteX22" fmla="*/ 110321 w 455568"/>
                  <a:gd name="connsiteY22" fmla="*/ 298297 h 455568"/>
                  <a:gd name="connsiteX23" fmla="*/ 122201 w 455568"/>
                  <a:gd name="connsiteY23" fmla="*/ 314972 h 455568"/>
                  <a:gd name="connsiteX24" fmla="*/ 135335 w 455568"/>
                  <a:gd name="connsiteY24" fmla="*/ 318621 h 455568"/>
                  <a:gd name="connsiteX25" fmla="*/ 165144 w 455568"/>
                  <a:gd name="connsiteY25" fmla="*/ 309137 h 455568"/>
                  <a:gd name="connsiteX26" fmla="*/ 188699 w 455568"/>
                  <a:gd name="connsiteY26" fmla="*/ 322687 h 455568"/>
                  <a:gd name="connsiteX27" fmla="*/ 195372 w 455568"/>
                  <a:gd name="connsiteY27" fmla="*/ 353225 h 455568"/>
                  <a:gd name="connsiteX28" fmla="*/ 205064 w 455568"/>
                  <a:gd name="connsiteY28" fmla="*/ 362709 h 455568"/>
                  <a:gd name="connsiteX29" fmla="*/ 227785 w 455568"/>
                  <a:gd name="connsiteY29" fmla="*/ 364584 h 455568"/>
                  <a:gd name="connsiteX30" fmla="*/ 250508 w 455568"/>
                  <a:gd name="connsiteY30" fmla="*/ 362709 h 455568"/>
                  <a:gd name="connsiteX31" fmla="*/ 260200 w 455568"/>
                  <a:gd name="connsiteY31" fmla="*/ 353225 h 455568"/>
                  <a:gd name="connsiteX32" fmla="*/ 266873 w 455568"/>
                  <a:gd name="connsiteY32" fmla="*/ 322687 h 455568"/>
                  <a:gd name="connsiteX33" fmla="*/ 290428 w 455568"/>
                  <a:gd name="connsiteY33" fmla="*/ 309137 h 455568"/>
                  <a:gd name="connsiteX34" fmla="*/ 320237 w 455568"/>
                  <a:gd name="connsiteY34" fmla="*/ 318621 h 455568"/>
                  <a:gd name="connsiteX35" fmla="*/ 333371 w 455568"/>
                  <a:gd name="connsiteY35" fmla="*/ 314972 h 455568"/>
                  <a:gd name="connsiteX36" fmla="*/ 345251 w 455568"/>
                  <a:gd name="connsiteY36" fmla="*/ 298297 h 455568"/>
                  <a:gd name="connsiteX37" fmla="*/ 347753 w 455568"/>
                  <a:gd name="connsiteY37" fmla="*/ 293918 h 455568"/>
                  <a:gd name="connsiteX38" fmla="*/ 356197 w 455568"/>
                  <a:gd name="connsiteY38" fmla="*/ 275573 h 455568"/>
                  <a:gd name="connsiteX39" fmla="*/ 352755 w 455568"/>
                  <a:gd name="connsiteY39" fmla="*/ 262442 h 455568"/>
                  <a:gd name="connsiteX40" fmla="*/ 329619 w 455568"/>
                  <a:gd name="connsiteY40" fmla="*/ 241388 h 455568"/>
                  <a:gd name="connsiteX41" fmla="*/ 330556 w 455568"/>
                  <a:gd name="connsiteY41" fmla="*/ 227838 h 455568"/>
                  <a:gd name="connsiteX42" fmla="*/ 329619 w 455568"/>
                  <a:gd name="connsiteY42" fmla="*/ 214288 h 455568"/>
                  <a:gd name="connsiteX43" fmla="*/ 352755 w 455568"/>
                  <a:gd name="connsiteY43" fmla="*/ 193231 h 455568"/>
                  <a:gd name="connsiteX44" fmla="*/ 356197 w 455568"/>
                  <a:gd name="connsiteY44" fmla="*/ 180101 h 455568"/>
                  <a:gd name="connsiteX45" fmla="*/ 347753 w 455568"/>
                  <a:gd name="connsiteY45" fmla="*/ 161650 h 455568"/>
                  <a:gd name="connsiteX46" fmla="*/ 345251 w 455568"/>
                  <a:gd name="connsiteY46" fmla="*/ 157274 h 455568"/>
                  <a:gd name="connsiteX47" fmla="*/ 333371 w 455568"/>
                  <a:gd name="connsiteY47" fmla="*/ 140596 h 455568"/>
                  <a:gd name="connsiteX48" fmla="*/ 320237 w 455568"/>
                  <a:gd name="connsiteY48" fmla="*/ 136950 h 455568"/>
                  <a:gd name="connsiteX49" fmla="*/ 290428 w 455568"/>
                  <a:gd name="connsiteY49" fmla="*/ 146434 h 455568"/>
                  <a:gd name="connsiteX50" fmla="*/ 266873 w 455568"/>
                  <a:gd name="connsiteY50" fmla="*/ 132884 h 455568"/>
                  <a:gd name="connsiteX51" fmla="*/ 260200 w 455568"/>
                  <a:gd name="connsiteY51" fmla="*/ 102346 h 455568"/>
                  <a:gd name="connsiteX52" fmla="*/ 250508 w 455568"/>
                  <a:gd name="connsiteY52" fmla="*/ 92862 h 455568"/>
                  <a:gd name="connsiteX53" fmla="*/ 227785 w 455568"/>
                  <a:gd name="connsiteY53" fmla="*/ 90984 h 455568"/>
                  <a:gd name="connsiteX54" fmla="*/ 227784 w 455568"/>
                  <a:gd name="connsiteY54" fmla="*/ 0 h 455568"/>
                  <a:gd name="connsiteX55" fmla="*/ 455568 w 455568"/>
                  <a:gd name="connsiteY55" fmla="*/ 227784 h 455568"/>
                  <a:gd name="connsiteX56" fmla="*/ 227784 w 455568"/>
                  <a:gd name="connsiteY56" fmla="*/ 455568 h 455568"/>
                  <a:gd name="connsiteX57" fmla="*/ 0 w 455568"/>
                  <a:gd name="connsiteY57" fmla="*/ 227784 h 455568"/>
                  <a:gd name="connsiteX58" fmla="*/ 227784 w 455568"/>
                  <a:gd name="connsiteY58"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5568" h="455568">
                    <a:moveTo>
                      <a:pt x="227890" y="184790"/>
                    </a:moveTo>
                    <a:cubicBezTo>
                      <a:pt x="251551" y="184790"/>
                      <a:pt x="270727" y="203969"/>
                      <a:pt x="270727" y="227627"/>
                    </a:cubicBezTo>
                    <a:cubicBezTo>
                      <a:pt x="270727" y="251288"/>
                      <a:pt x="251551" y="270468"/>
                      <a:pt x="227890" y="270468"/>
                    </a:cubicBezTo>
                    <a:cubicBezTo>
                      <a:pt x="204229" y="270468"/>
                      <a:pt x="185053" y="251288"/>
                      <a:pt x="185053" y="227627"/>
                    </a:cubicBezTo>
                    <a:cubicBezTo>
                      <a:pt x="185053" y="203969"/>
                      <a:pt x="204229" y="184790"/>
                      <a:pt x="227890" y="184790"/>
                    </a:cubicBezTo>
                    <a:close/>
                    <a:moveTo>
                      <a:pt x="227785" y="90984"/>
                    </a:moveTo>
                    <a:cubicBezTo>
                      <a:pt x="220072" y="90984"/>
                      <a:pt x="212466" y="91611"/>
                      <a:pt x="205064" y="92862"/>
                    </a:cubicBezTo>
                    <a:cubicBezTo>
                      <a:pt x="200167" y="93693"/>
                      <a:pt x="196415" y="97551"/>
                      <a:pt x="195372" y="102346"/>
                    </a:cubicBezTo>
                    <a:lnTo>
                      <a:pt x="188699" y="132884"/>
                    </a:lnTo>
                    <a:cubicBezTo>
                      <a:pt x="180258" y="136323"/>
                      <a:pt x="172335" y="141015"/>
                      <a:pt x="165144" y="146434"/>
                    </a:cubicBezTo>
                    <a:lnTo>
                      <a:pt x="135335" y="136950"/>
                    </a:lnTo>
                    <a:cubicBezTo>
                      <a:pt x="130646" y="135491"/>
                      <a:pt x="125329" y="136742"/>
                      <a:pt x="122201" y="140596"/>
                    </a:cubicBezTo>
                    <a:cubicBezTo>
                      <a:pt x="117825" y="145807"/>
                      <a:pt x="113865" y="151437"/>
                      <a:pt x="110321" y="157274"/>
                    </a:cubicBezTo>
                    <a:lnTo>
                      <a:pt x="107820" y="161650"/>
                    </a:lnTo>
                    <a:cubicBezTo>
                      <a:pt x="104589" y="167593"/>
                      <a:pt x="101669" y="173639"/>
                      <a:pt x="99375" y="179995"/>
                    </a:cubicBezTo>
                    <a:cubicBezTo>
                      <a:pt x="97708" y="184687"/>
                      <a:pt x="99065" y="189898"/>
                      <a:pt x="102817" y="193129"/>
                    </a:cubicBezTo>
                    <a:lnTo>
                      <a:pt x="125953" y="214183"/>
                    </a:lnTo>
                    <a:cubicBezTo>
                      <a:pt x="125329" y="218664"/>
                      <a:pt x="125016" y="223146"/>
                      <a:pt x="125016" y="227733"/>
                    </a:cubicBezTo>
                    <a:cubicBezTo>
                      <a:pt x="125016" y="232320"/>
                      <a:pt x="125329" y="236904"/>
                      <a:pt x="125953" y="241388"/>
                    </a:cubicBezTo>
                    <a:lnTo>
                      <a:pt x="102817" y="262442"/>
                    </a:lnTo>
                    <a:cubicBezTo>
                      <a:pt x="99167" y="265775"/>
                      <a:pt x="97708" y="270989"/>
                      <a:pt x="99375" y="275573"/>
                    </a:cubicBezTo>
                    <a:cubicBezTo>
                      <a:pt x="101774" y="281932"/>
                      <a:pt x="104589" y="288080"/>
                      <a:pt x="107820" y="293918"/>
                    </a:cubicBezTo>
                    <a:lnTo>
                      <a:pt x="110321" y="298297"/>
                    </a:lnTo>
                    <a:cubicBezTo>
                      <a:pt x="113865" y="304237"/>
                      <a:pt x="117825" y="309761"/>
                      <a:pt x="122201" y="314972"/>
                    </a:cubicBezTo>
                    <a:cubicBezTo>
                      <a:pt x="125329" y="318724"/>
                      <a:pt x="130646" y="320080"/>
                      <a:pt x="135335" y="318621"/>
                    </a:cubicBezTo>
                    <a:lnTo>
                      <a:pt x="165144" y="309137"/>
                    </a:lnTo>
                    <a:cubicBezTo>
                      <a:pt x="172335" y="314658"/>
                      <a:pt x="180258" y="319245"/>
                      <a:pt x="188699" y="322687"/>
                    </a:cubicBezTo>
                    <a:lnTo>
                      <a:pt x="195372" y="353225"/>
                    </a:lnTo>
                    <a:cubicBezTo>
                      <a:pt x="196415" y="358123"/>
                      <a:pt x="200167" y="361980"/>
                      <a:pt x="205064" y="362709"/>
                    </a:cubicBezTo>
                    <a:cubicBezTo>
                      <a:pt x="212466" y="363960"/>
                      <a:pt x="220072" y="364584"/>
                      <a:pt x="227785" y="364584"/>
                    </a:cubicBezTo>
                    <a:cubicBezTo>
                      <a:pt x="235500" y="364584"/>
                      <a:pt x="243106" y="363960"/>
                      <a:pt x="250508" y="362709"/>
                    </a:cubicBezTo>
                    <a:cubicBezTo>
                      <a:pt x="255406" y="361875"/>
                      <a:pt x="259158" y="358020"/>
                      <a:pt x="260200" y="353225"/>
                    </a:cubicBezTo>
                    <a:lnTo>
                      <a:pt x="266873" y="322687"/>
                    </a:lnTo>
                    <a:cubicBezTo>
                      <a:pt x="275314" y="319245"/>
                      <a:pt x="283234" y="314556"/>
                      <a:pt x="290428" y="309137"/>
                    </a:cubicBezTo>
                    <a:lnTo>
                      <a:pt x="320237" y="318621"/>
                    </a:lnTo>
                    <a:cubicBezTo>
                      <a:pt x="324927" y="320080"/>
                      <a:pt x="330243" y="318829"/>
                      <a:pt x="333371" y="314972"/>
                    </a:cubicBezTo>
                    <a:cubicBezTo>
                      <a:pt x="337747" y="309761"/>
                      <a:pt x="341707" y="304131"/>
                      <a:pt x="345251" y="298297"/>
                    </a:cubicBezTo>
                    <a:lnTo>
                      <a:pt x="347753" y="293918"/>
                    </a:lnTo>
                    <a:cubicBezTo>
                      <a:pt x="350983" y="287978"/>
                      <a:pt x="353904" y="281932"/>
                      <a:pt x="356197" y="275573"/>
                    </a:cubicBezTo>
                    <a:cubicBezTo>
                      <a:pt x="357864" y="270884"/>
                      <a:pt x="356508" y="265673"/>
                      <a:pt x="352755" y="262442"/>
                    </a:cubicBezTo>
                    <a:lnTo>
                      <a:pt x="329619" y="241388"/>
                    </a:lnTo>
                    <a:cubicBezTo>
                      <a:pt x="330243" y="236904"/>
                      <a:pt x="330556" y="232422"/>
                      <a:pt x="330556" y="227838"/>
                    </a:cubicBezTo>
                    <a:cubicBezTo>
                      <a:pt x="330556" y="223251"/>
                      <a:pt x="330243" y="218664"/>
                      <a:pt x="329619" y="214288"/>
                    </a:cubicBezTo>
                    <a:lnTo>
                      <a:pt x="352755" y="193231"/>
                    </a:lnTo>
                    <a:cubicBezTo>
                      <a:pt x="356405" y="189898"/>
                      <a:pt x="357864" y="184687"/>
                      <a:pt x="356197" y="180101"/>
                    </a:cubicBezTo>
                    <a:cubicBezTo>
                      <a:pt x="353798" y="173639"/>
                      <a:pt x="350983" y="167593"/>
                      <a:pt x="347753" y="161650"/>
                    </a:cubicBezTo>
                    <a:lnTo>
                      <a:pt x="345251" y="157274"/>
                    </a:lnTo>
                    <a:cubicBezTo>
                      <a:pt x="341707" y="151331"/>
                      <a:pt x="337747" y="145807"/>
                      <a:pt x="333371" y="140596"/>
                    </a:cubicBezTo>
                    <a:cubicBezTo>
                      <a:pt x="330243" y="136844"/>
                      <a:pt x="324927" y="135491"/>
                      <a:pt x="320237" y="136950"/>
                    </a:cubicBezTo>
                    <a:lnTo>
                      <a:pt x="290428" y="146434"/>
                    </a:lnTo>
                    <a:cubicBezTo>
                      <a:pt x="283234" y="140910"/>
                      <a:pt x="275314" y="136323"/>
                      <a:pt x="266873" y="132884"/>
                    </a:cubicBezTo>
                    <a:lnTo>
                      <a:pt x="260200" y="102346"/>
                    </a:lnTo>
                    <a:cubicBezTo>
                      <a:pt x="259158" y="97446"/>
                      <a:pt x="255406" y="93591"/>
                      <a:pt x="250508" y="92862"/>
                    </a:cubicBezTo>
                    <a:cubicBezTo>
                      <a:pt x="243106" y="91611"/>
                      <a:pt x="235500" y="90984"/>
                      <a:pt x="227785" y="90984"/>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chemeClr val="accent6"/>
              </a:solidFill>
              <a:ln w="353" cap="flat">
                <a:noFill/>
                <a:prstDash val="solid"/>
                <a:miter/>
              </a:ln>
            </p:spPr>
            <p:txBody>
              <a:bodyPr rtlCol="0" anchor="ctr"/>
              <a:lstStyle/>
              <a:p>
                <a:endParaRPr lang="en-US"/>
              </a:p>
            </p:txBody>
          </p:sp>
        </p:grpSp>
      </p:grpSp>
      <p:grpSp>
        <p:nvGrpSpPr>
          <p:cNvPr id="202" name="Grupo 201">
            <a:extLst>
              <a:ext uri="{FF2B5EF4-FFF2-40B4-BE49-F238E27FC236}">
                <a16:creationId xmlns:a16="http://schemas.microsoft.com/office/drawing/2014/main" id="{F6B37611-56FD-AB45-AE59-BF7A9FF67D59}"/>
              </a:ext>
            </a:extLst>
          </p:cNvPr>
          <p:cNvGrpSpPr/>
          <p:nvPr/>
        </p:nvGrpSpPr>
        <p:grpSpPr>
          <a:xfrm>
            <a:off x="3130342" y="2199562"/>
            <a:ext cx="2073213" cy="180000"/>
            <a:chOff x="3130342" y="2196963"/>
            <a:chExt cx="2073213" cy="180000"/>
          </a:xfrm>
        </p:grpSpPr>
        <p:grpSp>
          <p:nvGrpSpPr>
            <p:cNvPr id="52" name="Grupo 51">
              <a:extLst>
                <a:ext uri="{FF2B5EF4-FFF2-40B4-BE49-F238E27FC236}">
                  <a16:creationId xmlns:a16="http://schemas.microsoft.com/office/drawing/2014/main" id="{B70575DB-B931-53EF-C804-5B116793DA1E}"/>
                </a:ext>
              </a:extLst>
            </p:cNvPr>
            <p:cNvGrpSpPr/>
            <p:nvPr/>
          </p:nvGrpSpPr>
          <p:grpSpPr>
            <a:xfrm>
              <a:off x="3130342" y="2198369"/>
              <a:ext cx="1004678" cy="177188"/>
              <a:chOff x="3034634" y="3421681"/>
              <a:chExt cx="1428875" cy="252000"/>
            </a:xfrm>
          </p:grpSpPr>
          <p:sp>
            <p:nvSpPr>
              <p:cNvPr id="53" name="Rectángulo: esquinas redondeadas 10">
                <a:extLst>
                  <a:ext uri="{FF2B5EF4-FFF2-40B4-BE49-F238E27FC236}">
                    <a16:creationId xmlns:a16="http://schemas.microsoft.com/office/drawing/2014/main" id="{87183345-F172-F82D-34C0-DF79F0957885}"/>
                  </a:ext>
                </a:extLst>
              </p:cNvPr>
              <p:cNvSpPr/>
              <p:nvPr/>
            </p:nvSpPr>
            <p:spPr>
              <a:xfrm>
                <a:off x="3034634" y="3421681"/>
                <a:ext cx="1428875" cy="252000"/>
              </a:xfrm>
              <a:prstGeom prst="roundRect">
                <a:avLst/>
              </a:prstGeom>
              <a:solidFill>
                <a:srgbClr val="5950F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endParaRPr lang="es-AR" sz="703">
                  <a:solidFill>
                    <a:prstClr val="white"/>
                  </a:solidFill>
                  <a:latin typeface="Montserrat Medium" pitchFamily="2" charset="77"/>
                </a:endParaRPr>
              </a:p>
            </p:txBody>
          </p:sp>
          <p:pic>
            <p:nvPicPr>
              <p:cNvPr id="54" name="Imagen 53">
                <a:extLst>
                  <a:ext uri="{FF2B5EF4-FFF2-40B4-BE49-F238E27FC236}">
                    <a16:creationId xmlns:a16="http://schemas.microsoft.com/office/drawing/2014/main" id="{35E699EE-AA19-E455-0B88-801DA313DAF2}"/>
                  </a:ext>
                </a:extLst>
              </p:cNvPr>
              <p:cNvPicPr>
                <a:picLocks noChangeAspect="1"/>
              </p:cNvPicPr>
              <p:nvPr/>
            </p:nvPicPr>
            <p:blipFill rotWithShape="1">
              <a:blip r:embed="rId6"/>
              <a:srcRect l="2583" t="17759" r="3386" b="4644"/>
              <a:stretch/>
            </p:blipFill>
            <p:spPr>
              <a:xfrm>
                <a:off x="3073097" y="3450877"/>
                <a:ext cx="1311088" cy="211737"/>
              </a:xfrm>
              <a:prstGeom prst="rect">
                <a:avLst/>
              </a:prstGeom>
            </p:spPr>
          </p:pic>
        </p:grpSp>
        <p:grpSp>
          <p:nvGrpSpPr>
            <p:cNvPr id="163" name="Grupo 162">
              <a:extLst>
                <a:ext uri="{FF2B5EF4-FFF2-40B4-BE49-F238E27FC236}">
                  <a16:creationId xmlns:a16="http://schemas.microsoft.com/office/drawing/2014/main" id="{2C99FDFE-8B8D-D2AD-0737-EE852ECC751D}"/>
                </a:ext>
              </a:extLst>
            </p:cNvPr>
            <p:cNvGrpSpPr/>
            <p:nvPr/>
          </p:nvGrpSpPr>
          <p:grpSpPr>
            <a:xfrm>
              <a:off x="4457283" y="2196963"/>
              <a:ext cx="746272" cy="180000"/>
              <a:chOff x="4457283" y="806178"/>
              <a:chExt cx="746272" cy="180000"/>
            </a:xfrm>
          </p:grpSpPr>
          <p:sp>
            <p:nvSpPr>
              <p:cNvPr id="164" name="Forma libre 163">
                <a:extLst>
                  <a:ext uri="{FF2B5EF4-FFF2-40B4-BE49-F238E27FC236}">
                    <a16:creationId xmlns:a16="http://schemas.microsoft.com/office/drawing/2014/main" id="{74F296DC-A7AB-4684-A543-06A73615D6D5}"/>
                  </a:ext>
                </a:extLst>
              </p:cNvPr>
              <p:cNvSpPr>
                <a:spLocks noChangeAspect="1"/>
              </p:cNvSpPr>
              <p:nvPr/>
            </p:nvSpPr>
            <p:spPr>
              <a:xfrm>
                <a:off x="4457283" y="80617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65" name="Forma libre 164">
                <a:extLst>
                  <a:ext uri="{FF2B5EF4-FFF2-40B4-BE49-F238E27FC236}">
                    <a16:creationId xmlns:a16="http://schemas.microsoft.com/office/drawing/2014/main" id="{64B472B0-2871-5003-B7DC-E493D4FA2B83}"/>
                  </a:ext>
                </a:extLst>
              </p:cNvPr>
              <p:cNvSpPr>
                <a:spLocks noChangeAspect="1"/>
              </p:cNvSpPr>
              <p:nvPr/>
            </p:nvSpPr>
            <p:spPr>
              <a:xfrm>
                <a:off x="5023555" y="80617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grpSp>
      <p:grpSp>
        <p:nvGrpSpPr>
          <p:cNvPr id="201" name="Grupo 200">
            <a:extLst>
              <a:ext uri="{FF2B5EF4-FFF2-40B4-BE49-F238E27FC236}">
                <a16:creationId xmlns:a16="http://schemas.microsoft.com/office/drawing/2014/main" id="{4323F679-9102-8C6D-959E-91E8C1041976}"/>
              </a:ext>
            </a:extLst>
          </p:cNvPr>
          <p:cNvGrpSpPr/>
          <p:nvPr/>
        </p:nvGrpSpPr>
        <p:grpSpPr>
          <a:xfrm>
            <a:off x="3130342" y="2426940"/>
            <a:ext cx="2073213" cy="180000"/>
            <a:chOff x="3130342" y="2422925"/>
            <a:chExt cx="2073213" cy="180000"/>
          </a:xfrm>
        </p:grpSpPr>
        <p:grpSp>
          <p:nvGrpSpPr>
            <p:cNvPr id="46" name="Grupo 45">
              <a:extLst>
                <a:ext uri="{FF2B5EF4-FFF2-40B4-BE49-F238E27FC236}">
                  <a16:creationId xmlns:a16="http://schemas.microsoft.com/office/drawing/2014/main" id="{AAA50BAF-85E0-AF5C-2EA7-E9151502A0F3}"/>
                </a:ext>
              </a:extLst>
            </p:cNvPr>
            <p:cNvGrpSpPr/>
            <p:nvPr/>
          </p:nvGrpSpPr>
          <p:grpSpPr>
            <a:xfrm>
              <a:off x="3130342" y="2424331"/>
              <a:ext cx="1004678" cy="177188"/>
              <a:chOff x="3034634" y="3744068"/>
              <a:chExt cx="1428875" cy="252000"/>
            </a:xfrm>
          </p:grpSpPr>
          <p:sp>
            <p:nvSpPr>
              <p:cNvPr id="47" name="Rectángulo: esquinas redondeadas 10">
                <a:extLst>
                  <a:ext uri="{FF2B5EF4-FFF2-40B4-BE49-F238E27FC236}">
                    <a16:creationId xmlns:a16="http://schemas.microsoft.com/office/drawing/2014/main" id="{482D9E29-C4AD-3CA7-9702-5440403CD6CB}"/>
                  </a:ext>
                </a:extLst>
              </p:cNvPr>
              <p:cNvSpPr/>
              <p:nvPr/>
            </p:nvSpPr>
            <p:spPr>
              <a:xfrm>
                <a:off x="3034634" y="3744068"/>
                <a:ext cx="1428875" cy="252000"/>
              </a:xfrm>
              <a:prstGeom prst="roundRect">
                <a:avLst/>
              </a:prstGeom>
              <a:solidFill>
                <a:srgbClr val="052C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endParaRPr lang="es-AR" sz="703">
                  <a:solidFill>
                    <a:prstClr val="white"/>
                  </a:solidFill>
                  <a:latin typeface="Montserrat Medium" pitchFamily="2" charset="77"/>
                </a:endParaRPr>
              </a:p>
            </p:txBody>
          </p:sp>
          <p:pic>
            <p:nvPicPr>
              <p:cNvPr id="48" name="Picture 2">
                <a:extLst>
                  <a:ext uri="{FF2B5EF4-FFF2-40B4-BE49-F238E27FC236}">
                    <a16:creationId xmlns:a16="http://schemas.microsoft.com/office/drawing/2014/main" id="{2A943984-6D2A-A19B-E555-0A548C9F97D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703" t="16572" r="5708" b="11289"/>
              <a:stretch/>
            </p:blipFill>
            <p:spPr bwMode="auto">
              <a:xfrm>
                <a:off x="3127412" y="3784025"/>
                <a:ext cx="1216960" cy="1815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7" name="Grupo 166">
              <a:extLst>
                <a:ext uri="{FF2B5EF4-FFF2-40B4-BE49-F238E27FC236}">
                  <a16:creationId xmlns:a16="http://schemas.microsoft.com/office/drawing/2014/main" id="{1FBFE66D-8B49-B29D-F38A-CA5E0829E9F7}"/>
                </a:ext>
              </a:extLst>
            </p:cNvPr>
            <p:cNvGrpSpPr/>
            <p:nvPr/>
          </p:nvGrpSpPr>
          <p:grpSpPr>
            <a:xfrm>
              <a:off x="4457283" y="2422925"/>
              <a:ext cx="746272" cy="180000"/>
              <a:chOff x="4457283" y="362501"/>
              <a:chExt cx="746272" cy="180000"/>
            </a:xfrm>
          </p:grpSpPr>
          <p:sp>
            <p:nvSpPr>
              <p:cNvPr id="168" name="Forma libre 167">
                <a:extLst>
                  <a:ext uri="{FF2B5EF4-FFF2-40B4-BE49-F238E27FC236}">
                    <a16:creationId xmlns:a16="http://schemas.microsoft.com/office/drawing/2014/main" id="{F78B684D-9F75-9668-52D6-5D020046F71C}"/>
                  </a:ext>
                </a:extLst>
              </p:cNvPr>
              <p:cNvSpPr>
                <a:spLocks noChangeAspect="1"/>
              </p:cNvSpPr>
              <p:nvPr/>
            </p:nvSpPr>
            <p:spPr>
              <a:xfrm>
                <a:off x="4457283" y="362501"/>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69" name="Forma libre 168">
                <a:extLst>
                  <a:ext uri="{FF2B5EF4-FFF2-40B4-BE49-F238E27FC236}">
                    <a16:creationId xmlns:a16="http://schemas.microsoft.com/office/drawing/2014/main" id="{EED4D2F5-A537-A906-5630-96F5873A25CF}"/>
                  </a:ext>
                </a:extLst>
              </p:cNvPr>
              <p:cNvSpPr>
                <a:spLocks noChangeAspect="1"/>
              </p:cNvSpPr>
              <p:nvPr/>
            </p:nvSpPr>
            <p:spPr>
              <a:xfrm>
                <a:off x="5023555" y="362501"/>
                <a:ext cx="180000" cy="180000"/>
              </a:xfrm>
              <a:custGeom>
                <a:avLst/>
                <a:gdLst>
                  <a:gd name="connsiteX0" fmla="*/ 227890 w 455568"/>
                  <a:gd name="connsiteY0" fmla="*/ 184790 h 455568"/>
                  <a:gd name="connsiteX1" fmla="*/ 270727 w 455568"/>
                  <a:gd name="connsiteY1" fmla="*/ 227627 h 455568"/>
                  <a:gd name="connsiteX2" fmla="*/ 227890 w 455568"/>
                  <a:gd name="connsiteY2" fmla="*/ 270468 h 455568"/>
                  <a:gd name="connsiteX3" fmla="*/ 185053 w 455568"/>
                  <a:gd name="connsiteY3" fmla="*/ 227627 h 455568"/>
                  <a:gd name="connsiteX4" fmla="*/ 227890 w 455568"/>
                  <a:gd name="connsiteY4" fmla="*/ 184790 h 455568"/>
                  <a:gd name="connsiteX5" fmla="*/ 227785 w 455568"/>
                  <a:gd name="connsiteY5" fmla="*/ 90984 h 455568"/>
                  <a:gd name="connsiteX6" fmla="*/ 205064 w 455568"/>
                  <a:gd name="connsiteY6" fmla="*/ 92862 h 455568"/>
                  <a:gd name="connsiteX7" fmla="*/ 195372 w 455568"/>
                  <a:gd name="connsiteY7" fmla="*/ 102346 h 455568"/>
                  <a:gd name="connsiteX8" fmla="*/ 188699 w 455568"/>
                  <a:gd name="connsiteY8" fmla="*/ 132884 h 455568"/>
                  <a:gd name="connsiteX9" fmla="*/ 165144 w 455568"/>
                  <a:gd name="connsiteY9" fmla="*/ 146434 h 455568"/>
                  <a:gd name="connsiteX10" fmla="*/ 135335 w 455568"/>
                  <a:gd name="connsiteY10" fmla="*/ 136950 h 455568"/>
                  <a:gd name="connsiteX11" fmla="*/ 122201 w 455568"/>
                  <a:gd name="connsiteY11" fmla="*/ 140596 h 455568"/>
                  <a:gd name="connsiteX12" fmla="*/ 110321 w 455568"/>
                  <a:gd name="connsiteY12" fmla="*/ 157274 h 455568"/>
                  <a:gd name="connsiteX13" fmla="*/ 107820 w 455568"/>
                  <a:gd name="connsiteY13" fmla="*/ 161650 h 455568"/>
                  <a:gd name="connsiteX14" fmla="*/ 99375 w 455568"/>
                  <a:gd name="connsiteY14" fmla="*/ 179995 h 455568"/>
                  <a:gd name="connsiteX15" fmla="*/ 102817 w 455568"/>
                  <a:gd name="connsiteY15" fmla="*/ 193129 h 455568"/>
                  <a:gd name="connsiteX16" fmla="*/ 125953 w 455568"/>
                  <a:gd name="connsiteY16" fmla="*/ 214183 h 455568"/>
                  <a:gd name="connsiteX17" fmla="*/ 125016 w 455568"/>
                  <a:gd name="connsiteY17" fmla="*/ 227733 h 455568"/>
                  <a:gd name="connsiteX18" fmla="*/ 125953 w 455568"/>
                  <a:gd name="connsiteY18" fmla="*/ 241388 h 455568"/>
                  <a:gd name="connsiteX19" fmla="*/ 102817 w 455568"/>
                  <a:gd name="connsiteY19" fmla="*/ 262442 h 455568"/>
                  <a:gd name="connsiteX20" fmla="*/ 99375 w 455568"/>
                  <a:gd name="connsiteY20" fmla="*/ 275573 h 455568"/>
                  <a:gd name="connsiteX21" fmla="*/ 107820 w 455568"/>
                  <a:gd name="connsiteY21" fmla="*/ 293918 h 455568"/>
                  <a:gd name="connsiteX22" fmla="*/ 110321 w 455568"/>
                  <a:gd name="connsiteY22" fmla="*/ 298297 h 455568"/>
                  <a:gd name="connsiteX23" fmla="*/ 122201 w 455568"/>
                  <a:gd name="connsiteY23" fmla="*/ 314972 h 455568"/>
                  <a:gd name="connsiteX24" fmla="*/ 135335 w 455568"/>
                  <a:gd name="connsiteY24" fmla="*/ 318621 h 455568"/>
                  <a:gd name="connsiteX25" fmla="*/ 165144 w 455568"/>
                  <a:gd name="connsiteY25" fmla="*/ 309137 h 455568"/>
                  <a:gd name="connsiteX26" fmla="*/ 188699 w 455568"/>
                  <a:gd name="connsiteY26" fmla="*/ 322687 h 455568"/>
                  <a:gd name="connsiteX27" fmla="*/ 195372 w 455568"/>
                  <a:gd name="connsiteY27" fmla="*/ 353225 h 455568"/>
                  <a:gd name="connsiteX28" fmla="*/ 205064 w 455568"/>
                  <a:gd name="connsiteY28" fmla="*/ 362709 h 455568"/>
                  <a:gd name="connsiteX29" fmla="*/ 227785 w 455568"/>
                  <a:gd name="connsiteY29" fmla="*/ 364584 h 455568"/>
                  <a:gd name="connsiteX30" fmla="*/ 250508 w 455568"/>
                  <a:gd name="connsiteY30" fmla="*/ 362709 h 455568"/>
                  <a:gd name="connsiteX31" fmla="*/ 260200 w 455568"/>
                  <a:gd name="connsiteY31" fmla="*/ 353225 h 455568"/>
                  <a:gd name="connsiteX32" fmla="*/ 266873 w 455568"/>
                  <a:gd name="connsiteY32" fmla="*/ 322687 h 455568"/>
                  <a:gd name="connsiteX33" fmla="*/ 290428 w 455568"/>
                  <a:gd name="connsiteY33" fmla="*/ 309137 h 455568"/>
                  <a:gd name="connsiteX34" fmla="*/ 320237 w 455568"/>
                  <a:gd name="connsiteY34" fmla="*/ 318621 h 455568"/>
                  <a:gd name="connsiteX35" fmla="*/ 333371 w 455568"/>
                  <a:gd name="connsiteY35" fmla="*/ 314972 h 455568"/>
                  <a:gd name="connsiteX36" fmla="*/ 345251 w 455568"/>
                  <a:gd name="connsiteY36" fmla="*/ 298297 h 455568"/>
                  <a:gd name="connsiteX37" fmla="*/ 347753 w 455568"/>
                  <a:gd name="connsiteY37" fmla="*/ 293918 h 455568"/>
                  <a:gd name="connsiteX38" fmla="*/ 356197 w 455568"/>
                  <a:gd name="connsiteY38" fmla="*/ 275573 h 455568"/>
                  <a:gd name="connsiteX39" fmla="*/ 352755 w 455568"/>
                  <a:gd name="connsiteY39" fmla="*/ 262442 h 455568"/>
                  <a:gd name="connsiteX40" fmla="*/ 329619 w 455568"/>
                  <a:gd name="connsiteY40" fmla="*/ 241388 h 455568"/>
                  <a:gd name="connsiteX41" fmla="*/ 330556 w 455568"/>
                  <a:gd name="connsiteY41" fmla="*/ 227838 h 455568"/>
                  <a:gd name="connsiteX42" fmla="*/ 329619 w 455568"/>
                  <a:gd name="connsiteY42" fmla="*/ 214288 h 455568"/>
                  <a:gd name="connsiteX43" fmla="*/ 352755 w 455568"/>
                  <a:gd name="connsiteY43" fmla="*/ 193231 h 455568"/>
                  <a:gd name="connsiteX44" fmla="*/ 356197 w 455568"/>
                  <a:gd name="connsiteY44" fmla="*/ 180101 h 455568"/>
                  <a:gd name="connsiteX45" fmla="*/ 347753 w 455568"/>
                  <a:gd name="connsiteY45" fmla="*/ 161650 h 455568"/>
                  <a:gd name="connsiteX46" fmla="*/ 345251 w 455568"/>
                  <a:gd name="connsiteY46" fmla="*/ 157274 h 455568"/>
                  <a:gd name="connsiteX47" fmla="*/ 333371 w 455568"/>
                  <a:gd name="connsiteY47" fmla="*/ 140596 h 455568"/>
                  <a:gd name="connsiteX48" fmla="*/ 320237 w 455568"/>
                  <a:gd name="connsiteY48" fmla="*/ 136950 h 455568"/>
                  <a:gd name="connsiteX49" fmla="*/ 290428 w 455568"/>
                  <a:gd name="connsiteY49" fmla="*/ 146434 h 455568"/>
                  <a:gd name="connsiteX50" fmla="*/ 266873 w 455568"/>
                  <a:gd name="connsiteY50" fmla="*/ 132884 h 455568"/>
                  <a:gd name="connsiteX51" fmla="*/ 260200 w 455568"/>
                  <a:gd name="connsiteY51" fmla="*/ 102346 h 455568"/>
                  <a:gd name="connsiteX52" fmla="*/ 250508 w 455568"/>
                  <a:gd name="connsiteY52" fmla="*/ 92862 h 455568"/>
                  <a:gd name="connsiteX53" fmla="*/ 227785 w 455568"/>
                  <a:gd name="connsiteY53" fmla="*/ 90984 h 455568"/>
                  <a:gd name="connsiteX54" fmla="*/ 227784 w 455568"/>
                  <a:gd name="connsiteY54" fmla="*/ 0 h 455568"/>
                  <a:gd name="connsiteX55" fmla="*/ 455568 w 455568"/>
                  <a:gd name="connsiteY55" fmla="*/ 227784 h 455568"/>
                  <a:gd name="connsiteX56" fmla="*/ 227784 w 455568"/>
                  <a:gd name="connsiteY56" fmla="*/ 455568 h 455568"/>
                  <a:gd name="connsiteX57" fmla="*/ 0 w 455568"/>
                  <a:gd name="connsiteY57" fmla="*/ 227784 h 455568"/>
                  <a:gd name="connsiteX58" fmla="*/ 227784 w 455568"/>
                  <a:gd name="connsiteY58"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455568" h="455568">
                    <a:moveTo>
                      <a:pt x="227890" y="184790"/>
                    </a:moveTo>
                    <a:cubicBezTo>
                      <a:pt x="251551" y="184790"/>
                      <a:pt x="270727" y="203969"/>
                      <a:pt x="270727" y="227627"/>
                    </a:cubicBezTo>
                    <a:cubicBezTo>
                      <a:pt x="270727" y="251288"/>
                      <a:pt x="251551" y="270468"/>
                      <a:pt x="227890" y="270468"/>
                    </a:cubicBezTo>
                    <a:cubicBezTo>
                      <a:pt x="204229" y="270468"/>
                      <a:pt x="185053" y="251288"/>
                      <a:pt x="185053" y="227627"/>
                    </a:cubicBezTo>
                    <a:cubicBezTo>
                      <a:pt x="185053" y="203969"/>
                      <a:pt x="204229" y="184790"/>
                      <a:pt x="227890" y="184790"/>
                    </a:cubicBezTo>
                    <a:close/>
                    <a:moveTo>
                      <a:pt x="227785" y="90984"/>
                    </a:moveTo>
                    <a:cubicBezTo>
                      <a:pt x="220072" y="90984"/>
                      <a:pt x="212466" y="91611"/>
                      <a:pt x="205064" y="92862"/>
                    </a:cubicBezTo>
                    <a:cubicBezTo>
                      <a:pt x="200167" y="93693"/>
                      <a:pt x="196415" y="97551"/>
                      <a:pt x="195372" y="102346"/>
                    </a:cubicBezTo>
                    <a:lnTo>
                      <a:pt x="188699" y="132884"/>
                    </a:lnTo>
                    <a:cubicBezTo>
                      <a:pt x="180258" y="136323"/>
                      <a:pt x="172335" y="141015"/>
                      <a:pt x="165144" y="146434"/>
                    </a:cubicBezTo>
                    <a:lnTo>
                      <a:pt x="135335" y="136950"/>
                    </a:lnTo>
                    <a:cubicBezTo>
                      <a:pt x="130646" y="135491"/>
                      <a:pt x="125329" y="136742"/>
                      <a:pt x="122201" y="140596"/>
                    </a:cubicBezTo>
                    <a:cubicBezTo>
                      <a:pt x="117825" y="145807"/>
                      <a:pt x="113865" y="151437"/>
                      <a:pt x="110321" y="157274"/>
                    </a:cubicBezTo>
                    <a:lnTo>
                      <a:pt x="107820" y="161650"/>
                    </a:lnTo>
                    <a:cubicBezTo>
                      <a:pt x="104589" y="167593"/>
                      <a:pt x="101669" y="173639"/>
                      <a:pt x="99375" y="179995"/>
                    </a:cubicBezTo>
                    <a:cubicBezTo>
                      <a:pt x="97708" y="184687"/>
                      <a:pt x="99065" y="189898"/>
                      <a:pt x="102817" y="193129"/>
                    </a:cubicBezTo>
                    <a:lnTo>
                      <a:pt x="125953" y="214183"/>
                    </a:lnTo>
                    <a:cubicBezTo>
                      <a:pt x="125329" y="218664"/>
                      <a:pt x="125016" y="223146"/>
                      <a:pt x="125016" y="227733"/>
                    </a:cubicBezTo>
                    <a:cubicBezTo>
                      <a:pt x="125016" y="232320"/>
                      <a:pt x="125329" y="236904"/>
                      <a:pt x="125953" y="241388"/>
                    </a:cubicBezTo>
                    <a:lnTo>
                      <a:pt x="102817" y="262442"/>
                    </a:lnTo>
                    <a:cubicBezTo>
                      <a:pt x="99167" y="265775"/>
                      <a:pt x="97708" y="270989"/>
                      <a:pt x="99375" y="275573"/>
                    </a:cubicBezTo>
                    <a:cubicBezTo>
                      <a:pt x="101774" y="281932"/>
                      <a:pt x="104589" y="288080"/>
                      <a:pt x="107820" y="293918"/>
                    </a:cubicBezTo>
                    <a:lnTo>
                      <a:pt x="110321" y="298297"/>
                    </a:lnTo>
                    <a:cubicBezTo>
                      <a:pt x="113865" y="304237"/>
                      <a:pt x="117825" y="309761"/>
                      <a:pt x="122201" y="314972"/>
                    </a:cubicBezTo>
                    <a:cubicBezTo>
                      <a:pt x="125329" y="318724"/>
                      <a:pt x="130646" y="320080"/>
                      <a:pt x="135335" y="318621"/>
                    </a:cubicBezTo>
                    <a:lnTo>
                      <a:pt x="165144" y="309137"/>
                    </a:lnTo>
                    <a:cubicBezTo>
                      <a:pt x="172335" y="314658"/>
                      <a:pt x="180258" y="319245"/>
                      <a:pt x="188699" y="322687"/>
                    </a:cubicBezTo>
                    <a:lnTo>
                      <a:pt x="195372" y="353225"/>
                    </a:lnTo>
                    <a:cubicBezTo>
                      <a:pt x="196415" y="358123"/>
                      <a:pt x="200167" y="361980"/>
                      <a:pt x="205064" y="362709"/>
                    </a:cubicBezTo>
                    <a:cubicBezTo>
                      <a:pt x="212466" y="363960"/>
                      <a:pt x="220072" y="364584"/>
                      <a:pt x="227785" y="364584"/>
                    </a:cubicBezTo>
                    <a:cubicBezTo>
                      <a:pt x="235500" y="364584"/>
                      <a:pt x="243106" y="363960"/>
                      <a:pt x="250508" y="362709"/>
                    </a:cubicBezTo>
                    <a:cubicBezTo>
                      <a:pt x="255406" y="361875"/>
                      <a:pt x="259158" y="358020"/>
                      <a:pt x="260200" y="353225"/>
                    </a:cubicBezTo>
                    <a:lnTo>
                      <a:pt x="266873" y="322687"/>
                    </a:lnTo>
                    <a:cubicBezTo>
                      <a:pt x="275314" y="319245"/>
                      <a:pt x="283234" y="314556"/>
                      <a:pt x="290428" y="309137"/>
                    </a:cubicBezTo>
                    <a:lnTo>
                      <a:pt x="320237" y="318621"/>
                    </a:lnTo>
                    <a:cubicBezTo>
                      <a:pt x="324927" y="320080"/>
                      <a:pt x="330243" y="318829"/>
                      <a:pt x="333371" y="314972"/>
                    </a:cubicBezTo>
                    <a:cubicBezTo>
                      <a:pt x="337747" y="309761"/>
                      <a:pt x="341707" y="304131"/>
                      <a:pt x="345251" y="298297"/>
                    </a:cubicBezTo>
                    <a:lnTo>
                      <a:pt x="347753" y="293918"/>
                    </a:lnTo>
                    <a:cubicBezTo>
                      <a:pt x="350983" y="287978"/>
                      <a:pt x="353904" y="281932"/>
                      <a:pt x="356197" y="275573"/>
                    </a:cubicBezTo>
                    <a:cubicBezTo>
                      <a:pt x="357864" y="270884"/>
                      <a:pt x="356508" y="265673"/>
                      <a:pt x="352755" y="262442"/>
                    </a:cubicBezTo>
                    <a:lnTo>
                      <a:pt x="329619" y="241388"/>
                    </a:lnTo>
                    <a:cubicBezTo>
                      <a:pt x="330243" y="236904"/>
                      <a:pt x="330556" y="232422"/>
                      <a:pt x="330556" y="227838"/>
                    </a:cubicBezTo>
                    <a:cubicBezTo>
                      <a:pt x="330556" y="223251"/>
                      <a:pt x="330243" y="218664"/>
                      <a:pt x="329619" y="214288"/>
                    </a:cubicBezTo>
                    <a:lnTo>
                      <a:pt x="352755" y="193231"/>
                    </a:lnTo>
                    <a:cubicBezTo>
                      <a:pt x="356405" y="189898"/>
                      <a:pt x="357864" y="184687"/>
                      <a:pt x="356197" y="180101"/>
                    </a:cubicBezTo>
                    <a:cubicBezTo>
                      <a:pt x="353798" y="173639"/>
                      <a:pt x="350983" y="167593"/>
                      <a:pt x="347753" y="161650"/>
                    </a:cubicBezTo>
                    <a:lnTo>
                      <a:pt x="345251" y="157274"/>
                    </a:lnTo>
                    <a:cubicBezTo>
                      <a:pt x="341707" y="151331"/>
                      <a:pt x="337747" y="145807"/>
                      <a:pt x="333371" y="140596"/>
                    </a:cubicBezTo>
                    <a:cubicBezTo>
                      <a:pt x="330243" y="136844"/>
                      <a:pt x="324927" y="135491"/>
                      <a:pt x="320237" y="136950"/>
                    </a:cubicBezTo>
                    <a:lnTo>
                      <a:pt x="290428" y="146434"/>
                    </a:lnTo>
                    <a:cubicBezTo>
                      <a:pt x="283234" y="140910"/>
                      <a:pt x="275314" y="136323"/>
                      <a:pt x="266873" y="132884"/>
                    </a:cubicBezTo>
                    <a:lnTo>
                      <a:pt x="260200" y="102346"/>
                    </a:lnTo>
                    <a:cubicBezTo>
                      <a:pt x="259158" y="97446"/>
                      <a:pt x="255406" y="93591"/>
                      <a:pt x="250508" y="92862"/>
                    </a:cubicBezTo>
                    <a:cubicBezTo>
                      <a:pt x="243106" y="91611"/>
                      <a:pt x="235500" y="90984"/>
                      <a:pt x="227785" y="90984"/>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chemeClr val="accent6"/>
              </a:solidFill>
              <a:ln w="353" cap="flat">
                <a:noFill/>
                <a:prstDash val="solid"/>
                <a:miter/>
              </a:ln>
            </p:spPr>
            <p:txBody>
              <a:bodyPr rtlCol="0" anchor="ctr"/>
              <a:lstStyle/>
              <a:p>
                <a:endParaRPr lang="en-US"/>
              </a:p>
            </p:txBody>
          </p:sp>
        </p:grpSp>
      </p:grpSp>
      <p:grpSp>
        <p:nvGrpSpPr>
          <p:cNvPr id="200" name="Grupo 199">
            <a:extLst>
              <a:ext uri="{FF2B5EF4-FFF2-40B4-BE49-F238E27FC236}">
                <a16:creationId xmlns:a16="http://schemas.microsoft.com/office/drawing/2014/main" id="{12AF77F4-981F-353D-1157-E7FCFD3E7ED5}"/>
              </a:ext>
            </a:extLst>
          </p:cNvPr>
          <p:cNvGrpSpPr/>
          <p:nvPr/>
        </p:nvGrpSpPr>
        <p:grpSpPr>
          <a:xfrm>
            <a:off x="3130342" y="2654318"/>
            <a:ext cx="2638103" cy="181934"/>
            <a:chOff x="3130342" y="2647920"/>
            <a:chExt cx="2638103" cy="181934"/>
          </a:xfrm>
        </p:grpSpPr>
        <p:grpSp>
          <p:nvGrpSpPr>
            <p:cNvPr id="155" name="Grupo 154">
              <a:extLst>
                <a:ext uri="{FF2B5EF4-FFF2-40B4-BE49-F238E27FC236}">
                  <a16:creationId xmlns:a16="http://schemas.microsoft.com/office/drawing/2014/main" id="{9BF3F4D5-6117-3285-FE5E-69E0B18C98B1}"/>
                </a:ext>
              </a:extLst>
            </p:cNvPr>
            <p:cNvGrpSpPr/>
            <p:nvPr/>
          </p:nvGrpSpPr>
          <p:grpSpPr>
            <a:xfrm>
              <a:off x="3130342" y="2647920"/>
              <a:ext cx="1004678" cy="181934"/>
              <a:chOff x="3034634" y="4059705"/>
              <a:chExt cx="1428875" cy="258750"/>
            </a:xfrm>
          </p:grpSpPr>
          <p:sp>
            <p:nvSpPr>
              <p:cNvPr id="137" name="Rectángulo: esquinas redondeadas 9">
                <a:extLst>
                  <a:ext uri="{FF2B5EF4-FFF2-40B4-BE49-F238E27FC236}">
                    <a16:creationId xmlns:a16="http://schemas.microsoft.com/office/drawing/2014/main" id="{91382E70-200F-E5CA-46C4-0ED80BB81B8E}"/>
                  </a:ext>
                </a:extLst>
              </p:cNvPr>
              <p:cNvSpPr/>
              <p:nvPr/>
            </p:nvSpPr>
            <p:spPr>
              <a:xfrm>
                <a:off x="3034634" y="4066455"/>
                <a:ext cx="1428875" cy="252000"/>
              </a:xfrm>
              <a:prstGeom prst="roundRect">
                <a:avLst/>
              </a:prstGeom>
              <a:solidFill>
                <a:schemeClr val="bg1">
                  <a:lumMod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endParaRPr lang="es-AR" sz="703">
                  <a:solidFill>
                    <a:prstClr val="white"/>
                  </a:solidFill>
                  <a:latin typeface="Montserrat Medium" pitchFamily="2" charset="77"/>
                </a:endParaRPr>
              </a:p>
            </p:txBody>
          </p:sp>
          <p:pic>
            <p:nvPicPr>
              <p:cNvPr id="140" name="Gráfico 139">
                <a:extLst>
                  <a:ext uri="{FF2B5EF4-FFF2-40B4-BE49-F238E27FC236}">
                    <a16:creationId xmlns:a16="http://schemas.microsoft.com/office/drawing/2014/main" id="{E186392A-1EF9-435F-6EBB-BE30C70F9D92}"/>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4566" t="12806" r="-4566" b="23571"/>
              <a:stretch/>
            </p:blipFill>
            <p:spPr>
              <a:xfrm>
                <a:off x="3396695" y="4059705"/>
                <a:ext cx="732978" cy="250720"/>
              </a:xfrm>
              <a:prstGeom prst="rect">
                <a:avLst/>
              </a:prstGeom>
            </p:spPr>
          </p:pic>
        </p:grpSp>
        <p:grpSp>
          <p:nvGrpSpPr>
            <p:cNvPr id="174" name="Grupo 173">
              <a:extLst>
                <a:ext uri="{FF2B5EF4-FFF2-40B4-BE49-F238E27FC236}">
                  <a16:creationId xmlns:a16="http://schemas.microsoft.com/office/drawing/2014/main" id="{CCB0C389-1C41-A467-DE35-66801D135396}"/>
                </a:ext>
              </a:extLst>
            </p:cNvPr>
            <p:cNvGrpSpPr/>
            <p:nvPr/>
          </p:nvGrpSpPr>
          <p:grpSpPr>
            <a:xfrm>
              <a:off x="4457283" y="2648887"/>
              <a:ext cx="1311162" cy="180000"/>
              <a:chOff x="4457283" y="1078698"/>
              <a:chExt cx="1311162" cy="180000"/>
            </a:xfrm>
          </p:grpSpPr>
          <p:sp>
            <p:nvSpPr>
              <p:cNvPr id="171" name="Forma libre 170">
                <a:extLst>
                  <a:ext uri="{FF2B5EF4-FFF2-40B4-BE49-F238E27FC236}">
                    <a16:creationId xmlns:a16="http://schemas.microsoft.com/office/drawing/2014/main" id="{82FA816D-8E5B-4077-3B4B-40D025399CB7}"/>
                  </a:ext>
                </a:extLst>
              </p:cNvPr>
              <p:cNvSpPr>
                <a:spLocks noChangeAspect="1"/>
              </p:cNvSpPr>
              <p:nvPr/>
            </p:nvSpPr>
            <p:spPr>
              <a:xfrm>
                <a:off x="5023555" y="107869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72" name="Forma libre 171">
                <a:extLst>
                  <a:ext uri="{FF2B5EF4-FFF2-40B4-BE49-F238E27FC236}">
                    <a16:creationId xmlns:a16="http://schemas.microsoft.com/office/drawing/2014/main" id="{231228C4-AAC4-AE5D-89B5-B11622074074}"/>
                  </a:ext>
                </a:extLst>
              </p:cNvPr>
              <p:cNvSpPr>
                <a:spLocks noChangeAspect="1"/>
              </p:cNvSpPr>
              <p:nvPr/>
            </p:nvSpPr>
            <p:spPr>
              <a:xfrm>
                <a:off x="5588445" y="107869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73" name="Forma libre 172">
                <a:extLst>
                  <a:ext uri="{FF2B5EF4-FFF2-40B4-BE49-F238E27FC236}">
                    <a16:creationId xmlns:a16="http://schemas.microsoft.com/office/drawing/2014/main" id="{C7E097E3-6361-EB68-8E57-F7565976CC5E}"/>
                  </a:ext>
                </a:extLst>
              </p:cNvPr>
              <p:cNvSpPr>
                <a:spLocks noChangeAspect="1"/>
              </p:cNvSpPr>
              <p:nvPr/>
            </p:nvSpPr>
            <p:spPr>
              <a:xfrm>
                <a:off x="4457283" y="107869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grpSp>
      <p:grpSp>
        <p:nvGrpSpPr>
          <p:cNvPr id="199" name="Grupo 198">
            <a:extLst>
              <a:ext uri="{FF2B5EF4-FFF2-40B4-BE49-F238E27FC236}">
                <a16:creationId xmlns:a16="http://schemas.microsoft.com/office/drawing/2014/main" id="{6E4D0073-D8E4-5A08-4D9A-FDBE5EDC9ABE}"/>
              </a:ext>
            </a:extLst>
          </p:cNvPr>
          <p:cNvGrpSpPr/>
          <p:nvPr/>
        </p:nvGrpSpPr>
        <p:grpSpPr>
          <a:xfrm>
            <a:off x="3130342" y="2883630"/>
            <a:ext cx="2073213" cy="180000"/>
            <a:chOff x="3130342" y="2877222"/>
            <a:chExt cx="2073213" cy="180000"/>
          </a:xfrm>
        </p:grpSpPr>
        <p:sp>
          <p:nvSpPr>
            <p:cNvPr id="117" name="Rectángulo: esquinas redondeadas 10">
              <a:extLst>
                <a:ext uri="{FF2B5EF4-FFF2-40B4-BE49-F238E27FC236}">
                  <a16:creationId xmlns:a16="http://schemas.microsoft.com/office/drawing/2014/main" id="{12B7DCF3-BDB1-6046-8CE4-62A29BBB15C0}"/>
                </a:ext>
              </a:extLst>
            </p:cNvPr>
            <p:cNvSpPr/>
            <p:nvPr/>
          </p:nvSpPr>
          <p:spPr>
            <a:xfrm>
              <a:off x="3130342" y="2878628"/>
              <a:ext cx="1004678" cy="177188"/>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r>
                <a:rPr lang="es-AR" sz="703">
                  <a:solidFill>
                    <a:prstClr val="white"/>
                  </a:solidFill>
                  <a:latin typeface="Roboto Medium" panose="02000000000000000000" pitchFamily="2" charset="0"/>
                  <a:ea typeface="Roboto Medium" panose="02000000000000000000" pitchFamily="2" charset="0"/>
                </a:rPr>
                <a:t>Digital Experience</a:t>
              </a:r>
            </a:p>
          </p:txBody>
        </p:sp>
        <p:grpSp>
          <p:nvGrpSpPr>
            <p:cNvPr id="180" name="Grupo 179">
              <a:extLst>
                <a:ext uri="{FF2B5EF4-FFF2-40B4-BE49-F238E27FC236}">
                  <a16:creationId xmlns:a16="http://schemas.microsoft.com/office/drawing/2014/main" id="{221F5164-C502-F824-9F66-AF459A9ABFCB}"/>
                </a:ext>
              </a:extLst>
            </p:cNvPr>
            <p:cNvGrpSpPr/>
            <p:nvPr/>
          </p:nvGrpSpPr>
          <p:grpSpPr>
            <a:xfrm>
              <a:off x="4457283" y="2877222"/>
              <a:ext cx="746272" cy="180000"/>
              <a:chOff x="4457283" y="175101"/>
              <a:chExt cx="746272" cy="180000"/>
            </a:xfrm>
          </p:grpSpPr>
          <p:sp>
            <p:nvSpPr>
              <p:cNvPr id="181" name="Forma libre 180">
                <a:extLst>
                  <a:ext uri="{FF2B5EF4-FFF2-40B4-BE49-F238E27FC236}">
                    <a16:creationId xmlns:a16="http://schemas.microsoft.com/office/drawing/2014/main" id="{DEA95016-28AB-2747-9810-AE2D720358E3}"/>
                  </a:ext>
                </a:extLst>
              </p:cNvPr>
              <p:cNvSpPr>
                <a:spLocks noChangeAspect="1"/>
              </p:cNvSpPr>
              <p:nvPr/>
            </p:nvSpPr>
            <p:spPr>
              <a:xfrm>
                <a:off x="5023555" y="175101"/>
                <a:ext cx="180000" cy="180000"/>
              </a:xfrm>
              <a:custGeom>
                <a:avLst/>
                <a:gdLst>
                  <a:gd name="connsiteX0" fmla="*/ 301841 w 573676"/>
                  <a:gd name="connsiteY0" fmla="*/ 257150 h 573676"/>
                  <a:gd name="connsiteX1" fmla="*/ 236432 w 573676"/>
                  <a:gd name="connsiteY1" fmla="*/ 322559 h 573676"/>
                  <a:gd name="connsiteX2" fmla="*/ 301841 w 573676"/>
                  <a:gd name="connsiteY2" fmla="*/ 387968 h 573676"/>
                  <a:gd name="connsiteX3" fmla="*/ 367250 w 573676"/>
                  <a:gd name="connsiteY3" fmla="*/ 322559 h 573676"/>
                  <a:gd name="connsiteX4" fmla="*/ 301841 w 573676"/>
                  <a:gd name="connsiteY4" fmla="*/ 257150 h 573676"/>
                  <a:gd name="connsiteX5" fmla="*/ 301920 w 573676"/>
                  <a:gd name="connsiteY5" fmla="*/ 228097 h 573676"/>
                  <a:gd name="connsiteX6" fmla="*/ 396462 w 573676"/>
                  <a:gd name="connsiteY6" fmla="*/ 322638 h 573676"/>
                  <a:gd name="connsiteX7" fmla="*/ 396383 w 573676"/>
                  <a:gd name="connsiteY7" fmla="*/ 322559 h 573676"/>
                  <a:gd name="connsiteX8" fmla="*/ 301841 w 573676"/>
                  <a:gd name="connsiteY8" fmla="*/ 417100 h 573676"/>
                  <a:gd name="connsiteX9" fmla="*/ 246116 w 573676"/>
                  <a:gd name="connsiteY9" fmla="*/ 398922 h 573676"/>
                  <a:gd name="connsiteX10" fmla="*/ 188566 w 573676"/>
                  <a:gd name="connsiteY10" fmla="*/ 456472 h 573676"/>
                  <a:gd name="connsiteX11" fmla="*/ 168006 w 573676"/>
                  <a:gd name="connsiteY11" fmla="*/ 456472 h 573676"/>
                  <a:gd name="connsiteX12" fmla="*/ 168006 w 573676"/>
                  <a:gd name="connsiteY12" fmla="*/ 435913 h 573676"/>
                  <a:gd name="connsiteX13" fmla="*/ 225557 w 573676"/>
                  <a:gd name="connsiteY13" fmla="*/ 378363 h 573676"/>
                  <a:gd name="connsiteX14" fmla="*/ 207379 w 573676"/>
                  <a:gd name="connsiteY14" fmla="*/ 322638 h 573676"/>
                  <a:gd name="connsiteX15" fmla="*/ 301920 w 573676"/>
                  <a:gd name="connsiteY15" fmla="*/ 228097 h 573676"/>
                  <a:gd name="connsiteX16" fmla="*/ 337640 w 573676"/>
                  <a:gd name="connsiteY16" fmla="*/ 83626 h 573676"/>
                  <a:gd name="connsiteX17" fmla="*/ 337640 w 573676"/>
                  <a:gd name="connsiteY17" fmla="*/ 185232 h 573676"/>
                  <a:gd name="connsiteX18" fmla="*/ 439247 w 573676"/>
                  <a:gd name="connsiteY18" fmla="*/ 185232 h 573676"/>
                  <a:gd name="connsiteX19" fmla="*/ 185232 w 573676"/>
                  <a:gd name="connsiteY19" fmla="*/ 83626 h 573676"/>
                  <a:gd name="connsiteX20" fmla="*/ 134428 w 573676"/>
                  <a:gd name="connsiteY20" fmla="*/ 134429 h 573676"/>
                  <a:gd name="connsiteX21" fmla="*/ 134428 w 573676"/>
                  <a:gd name="connsiteY21" fmla="*/ 439247 h 573676"/>
                  <a:gd name="connsiteX22" fmla="*/ 185232 w 573676"/>
                  <a:gd name="connsiteY22" fmla="*/ 490050 h 573676"/>
                  <a:gd name="connsiteX23" fmla="*/ 388445 w 573676"/>
                  <a:gd name="connsiteY23" fmla="*/ 490050 h 573676"/>
                  <a:gd name="connsiteX24" fmla="*/ 439248 w 573676"/>
                  <a:gd name="connsiteY24" fmla="*/ 439247 h 573676"/>
                  <a:gd name="connsiteX25" fmla="*/ 439248 w 573676"/>
                  <a:gd name="connsiteY25" fmla="*/ 210634 h 573676"/>
                  <a:gd name="connsiteX26" fmla="*/ 337642 w 573676"/>
                  <a:gd name="connsiteY26" fmla="*/ 210634 h 573676"/>
                  <a:gd name="connsiteX27" fmla="*/ 312240 w 573676"/>
                  <a:gd name="connsiteY27" fmla="*/ 185232 h 573676"/>
                  <a:gd name="connsiteX28" fmla="*/ 312240 w 573676"/>
                  <a:gd name="connsiteY28" fmla="*/ 83626 h 573676"/>
                  <a:gd name="connsiteX29" fmla="*/ 286838 w 573676"/>
                  <a:gd name="connsiteY29" fmla="*/ 0 h 573676"/>
                  <a:gd name="connsiteX30" fmla="*/ 573676 w 573676"/>
                  <a:gd name="connsiteY30" fmla="*/ 286838 h 573676"/>
                  <a:gd name="connsiteX31" fmla="*/ 286838 w 573676"/>
                  <a:gd name="connsiteY31" fmla="*/ 573676 h 573676"/>
                  <a:gd name="connsiteX32" fmla="*/ 0 w 573676"/>
                  <a:gd name="connsiteY32" fmla="*/ 286838 h 573676"/>
                  <a:gd name="connsiteX33" fmla="*/ 286838 w 573676"/>
                  <a:gd name="connsiteY33" fmla="*/ 0 h 57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3676" h="573676">
                    <a:moveTo>
                      <a:pt x="301841" y="257150"/>
                    </a:moveTo>
                    <a:cubicBezTo>
                      <a:pt x="265717" y="257150"/>
                      <a:pt x="236432" y="286435"/>
                      <a:pt x="236432" y="322559"/>
                    </a:cubicBezTo>
                    <a:cubicBezTo>
                      <a:pt x="236432" y="358683"/>
                      <a:pt x="265717" y="387968"/>
                      <a:pt x="301841" y="387968"/>
                    </a:cubicBezTo>
                    <a:cubicBezTo>
                      <a:pt x="337966" y="387968"/>
                      <a:pt x="367250" y="358683"/>
                      <a:pt x="367250" y="322559"/>
                    </a:cubicBezTo>
                    <a:cubicBezTo>
                      <a:pt x="367250" y="286435"/>
                      <a:pt x="337966" y="257150"/>
                      <a:pt x="301841" y="257150"/>
                    </a:cubicBezTo>
                    <a:close/>
                    <a:moveTo>
                      <a:pt x="301920" y="228097"/>
                    </a:moveTo>
                    <a:cubicBezTo>
                      <a:pt x="354153" y="228097"/>
                      <a:pt x="396462" y="270406"/>
                      <a:pt x="396462" y="322638"/>
                    </a:cubicBezTo>
                    <a:lnTo>
                      <a:pt x="396383" y="322559"/>
                    </a:lnTo>
                    <a:cubicBezTo>
                      <a:pt x="396383" y="374791"/>
                      <a:pt x="354073" y="417100"/>
                      <a:pt x="301841" y="417100"/>
                    </a:cubicBezTo>
                    <a:cubicBezTo>
                      <a:pt x="249609" y="417100"/>
                      <a:pt x="261754" y="410353"/>
                      <a:pt x="246116" y="398922"/>
                    </a:cubicBezTo>
                    <a:lnTo>
                      <a:pt x="188566" y="456472"/>
                    </a:lnTo>
                    <a:cubicBezTo>
                      <a:pt x="182850" y="462188"/>
                      <a:pt x="173642" y="462188"/>
                      <a:pt x="168006" y="456472"/>
                    </a:cubicBezTo>
                    <a:cubicBezTo>
                      <a:pt x="162291" y="450757"/>
                      <a:pt x="162291" y="441549"/>
                      <a:pt x="168006" y="435913"/>
                    </a:cubicBezTo>
                    <a:lnTo>
                      <a:pt x="225557" y="378363"/>
                    </a:lnTo>
                    <a:cubicBezTo>
                      <a:pt x="214126" y="362725"/>
                      <a:pt x="207379" y="343436"/>
                      <a:pt x="207379" y="322638"/>
                    </a:cubicBezTo>
                    <a:cubicBezTo>
                      <a:pt x="207379" y="270406"/>
                      <a:pt x="249688" y="228097"/>
                      <a:pt x="301920" y="228097"/>
                    </a:cubicBezTo>
                    <a:close/>
                    <a:moveTo>
                      <a:pt x="337640" y="83626"/>
                    </a:moveTo>
                    <a:lnTo>
                      <a:pt x="337640" y="185232"/>
                    </a:lnTo>
                    <a:lnTo>
                      <a:pt x="439247" y="185232"/>
                    </a:lnTo>
                    <a:close/>
                    <a:moveTo>
                      <a:pt x="185232" y="83626"/>
                    </a:moveTo>
                    <a:cubicBezTo>
                      <a:pt x="157210" y="83626"/>
                      <a:pt x="134428" y="106408"/>
                      <a:pt x="134428" y="134429"/>
                    </a:cubicBezTo>
                    <a:lnTo>
                      <a:pt x="134428" y="439247"/>
                    </a:lnTo>
                    <a:cubicBezTo>
                      <a:pt x="134428" y="467268"/>
                      <a:pt x="157210" y="490050"/>
                      <a:pt x="185232" y="490050"/>
                    </a:cubicBezTo>
                    <a:lnTo>
                      <a:pt x="388445" y="490050"/>
                    </a:lnTo>
                    <a:cubicBezTo>
                      <a:pt x="416466" y="490050"/>
                      <a:pt x="439248" y="467268"/>
                      <a:pt x="439248" y="439247"/>
                    </a:cubicBezTo>
                    <a:lnTo>
                      <a:pt x="439248" y="210634"/>
                    </a:lnTo>
                    <a:lnTo>
                      <a:pt x="337642" y="210634"/>
                    </a:lnTo>
                    <a:cubicBezTo>
                      <a:pt x="323591" y="210634"/>
                      <a:pt x="312240" y="199282"/>
                      <a:pt x="312240" y="185232"/>
                    </a:cubicBezTo>
                    <a:lnTo>
                      <a:pt x="312240" y="83626"/>
                    </a:lnTo>
                    <a:close/>
                    <a:moveTo>
                      <a:pt x="286838" y="0"/>
                    </a:moveTo>
                    <a:cubicBezTo>
                      <a:pt x="445254" y="0"/>
                      <a:pt x="573676" y="128422"/>
                      <a:pt x="573676" y="286838"/>
                    </a:cubicBezTo>
                    <a:cubicBezTo>
                      <a:pt x="573676" y="445254"/>
                      <a:pt x="445254" y="573676"/>
                      <a:pt x="286838" y="573676"/>
                    </a:cubicBezTo>
                    <a:cubicBezTo>
                      <a:pt x="128422" y="573676"/>
                      <a:pt x="0" y="445254"/>
                      <a:pt x="0" y="286838"/>
                    </a:cubicBezTo>
                    <a:cubicBezTo>
                      <a:pt x="0" y="128422"/>
                      <a:pt x="128422" y="0"/>
                      <a:pt x="286838" y="0"/>
                    </a:cubicBezTo>
                    <a:close/>
                  </a:path>
                </a:pathLst>
              </a:custGeom>
              <a:solidFill>
                <a:srgbClr val="3682BA"/>
              </a:solidFill>
              <a:ln w="98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mn-lt"/>
                  <a:cs typeface="+mn-cs"/>
                </a:endParaRPr>
              </a:p>
            </p:txBody>
          </p:sp>
          <p:sp>
            <p:nvSpPr>
              <p:cNvPr id="182" name="Forma libre 181">
                <a:extLst>
                  <a:ext uri="{FF2B5EF4-FFF2-40B4-BE49-F238E27FC236}">
                    <a16:creationId xmlns:a16="http://schemas.microsoft.com/office/drawing/2014/main" id="{CC556D6B-5918-5923-951A-FC76D3CF4F20}"/>
                  </a:ext>
                </a:extLst>
              </p:cNvPr>
              <p:cNvSpPr>
                <a:spLocks noChangeAspect="1"/>
              </p:cNvSpPr>
              <p:nvPr/>
            </p:nvSpPr>
            <p:spPr>
              <a:xfrm>
                <a:off x="4457283" y="175101"/>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grpSp>
      <p:grpSp>
        <p:nvGrpSpPr>
          <p:cNvPr id="198" name="Grupo 197">
            <a:extLst>
              <a:ext uri="{FF2B5EF4-FFF2-40B4-BE49-F238E27FC236}">
                <a16:creationId xmlns:a16="http://schemas.microsoft.com/office/drawing/2014/main" id="{3446345B-8A8A-657D-D7F4-15D58AD44E2E}"/>
              </a:ext>
            </a:extLst>
          </p:cNvPr>
          <p:cNvGrpSpPr/>
          <p:nvPr/>
        </p:nvGrpSpPr>
        <p:grpSpPr>
          <a:xfrm>
            <a:off x="3130342" y="3111008"/>
            <a:ext cx="1506941" cy="180000"/>
            <a:chOff x="3130342" y="3103185"/>
            <a:chExt cx="1506941" cy="180000"/>
          </a:xfrm>
        </p:grpSpPr>
        <p:sp>
          <p:nvSpPr>
            <p:cNvPr id="116" name="Rectángulo: esquinas redondeadas 9">
              <a:extLst>
                <a:ext uri="{FF2B5EF4-FFF2-40B4-BE49-F238E27FC236}">
                  <a16:creationId xmlns:a16="http://schemas.microsoft.com/office/drawing/2014/main" id="{2E237416-5DD4-F427-A3FC-F60889AE8964}"/>
                </a:ext>
              </a:extLst>
            </p:cNvPr>
            <p:cNvSpPr/>
            <p:nvPr/>
          </p:nvSpPr>
          <p:spPr>
            <a:xfrm>
              <a:off x="3130342" y="3104591"/>
              <a:ext cx="1004678" cy="177188"/>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r>
                <a:rPr lang="es-AR" sz="703">
                  <a:solidFill>
                    <a:prstClr val="white"/>
                  </a:solidFill>
                  <a:latin typeface="Roboto Medium" panose="02000000000000000000" pitchFamily="2" charset="0"/>
                  <a:ea typeface="Roboto Medium" panose="02000000000000000000" pitchFamily="2" charset="0"/>
                </a:rPr>
                <a:t>B2B</a:t>
              </a:r>
            </a:p>
          </p:txBody>
        </p:sp>
        <p:sp>
          <p:nvSpPr>
            <p:cNvPr id="183" name="Forma libre 182">
              <a:extLst>
                <a:ext uri="{FF2B5EF4-FFF2-40B4-BE49-F238E27FC236}">
                  <a16:creationId xmlns:a16="http://schemas.microsoft.com/office/drawing/2014/main" id="{E2B9741B-657C-AFAD-3CAB-1688C7A707BD}"/>
                </a:ext>
              </a:extLst>
            </p:cNvPr>
            <p:cNvSpPr>
              <a:spLocks noChangeAspect="1"/>
            </p:cNvSpPr>
            <p:nvPr/>
          </p:nvSpPr>
          <p:spPr>
            <a:xfrm>
              <a:off x="4457283" y="3103185"/>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grpSp>
        <p:nvGrpSpPr>
          <p:cNvPr id="204" name="Grupo 203">
            <a:extLst>
              <a:ext uri="{FF2B5EF4-FFF2-40B4-BE49-F238E27FC236}">
                <a16:creationId xmlns:a16="http://schemas.microsoft.com/office/drawing/2014/main" id="{B79A427F-AC77-7877-9004-30D2CC71F507}"/>
              </a:ext>
            </a:extLst>
          </p:cNvPr>
          <p:cNvGrpSpPr/>
          <p:nvPr/>
        </p:nvGrpSpPr>
        <p:grpSpPr>
          <a:xfrm>
            <a:off x="3130342" y="3338386"/>
            <a:ext cx="2638103" cy="180000"/>
            <a:chOff x="3130342" y="3327872"/>
            <a:chExt cx="2638103" cy="180000"/>
          </a:xfrm>
        </p:grpSpPr>
        <p:sp>
          <p:nvSpPr>
            <p:cNvPr id="119" name="Rectángulo: esquinas redondeadas 13">
              <a:extLst>
                <a:ext uri="{FF2B5EF4-FFF2-40B4-BE49-F238E27FC236}">
                  <a16:creationId xmlns:a16="http://schemas.microsoft.com/office/drawing/2014/main" id="{9C712C03-D066-80BE-2F99-81D0B7FAA022}"/>
                </a:ext>
              </a:extLst>
            </p:cNvPr>
            <p:cNvSpPr/>
            <p:nvPr/>
          </p:nvSpPr>
          <p:spPr>
            <a:xfrm>
              <a:off x="3130342" y="3329278"/>
              <a:ext cx="1004678" cy="177188"/>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r>
                <a:rPr lang="es-AR" sz="703">
                  <a:solidFill>
                    <a:prstClr val="white"/>
                  </a:solidFill>
                  <a:latin typeface="Roboto Medium" panose="02000000000000000000" pitchFamily="2" charset="0"/>
                  <a:ea typeface="Roboto Medium" panose="02000000000000000000" pitchFamily="2" charset="0"/>
                </a:rPr>
                <a:t>Back Office</a:t>
              </a:r>
            </a:p>
          </p:txBody>
        </p:sp>
        <p:grpSp>
          <p:nvGrpSpPr>
            <p:cNvPr id="184" name="Grupo 183">
              <a:extLst>
                <a:ext uri="{FF2B5EF4-FFF2-40B4-BE49-F238E27FC236}">
                  <a16:creationId xmlns:a16="http://schemas.microsoft.com/office/drawing/2014/main" id="{CF305A4E-2C54-0361-63D6-737348F7F0F3}"/>
                </a:ext>
              </a:extLst>
            </p:cNvPr>
            <p:cNvGrpSpPr/>
            <p:nvPr/>
          </p:nvGrpSpPr>
          <p:grpSpPr>
            <a:xfrm>
              <a:off x="4457283" y="3327872"/>
              <a:ext cx="1311162" cy="180000"/>
              <a:chOff x="4457283" y="1078698"/>
              <a:chExt cx="1311162" cy="180000"/>
            </a:xfrm>
          </p:grpSpPr>
          <p:sp>
            <p:nvSpPr>
              <p:cNvPr id="185" name="Forma libre 184">
                <a:extLst>
                  <a:ext uri="{FF2B5EF4-FFF2-40B4-BE49-F238E27FC236}">
                    <a16:creationId xmlns:a16="http://schemas.microsoft.com/office/drawing/2014/main" id="{5DA534FD-35B3-5429-58BF-BC58D7196F67}"/>
                  </a:ext>
                </a:extLst>
              </p:cNvPr>
              <p:cNvSpPr>
                <a:spLocks noChangeAspect="1"/>
              </p:cNvSpPr>
              <p:nvPr/>
            </p:nvSpPr>
            <p:spPr>
              <a:xfrm>
                <a:off x="5023555" y="107869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86" name="Forma libre 185">
                <a:extLst>
                  <a:ext uri="{FF2B5EF4-FFF2-40B4-BE49-F238E27FC236}">
                    <a16:creationId xmlns:a16="http://schemas.microsoft.com/office/drawing/2014/main" id="{46432985-06E6-B3EF-08B0-A2DE03A88B09}"/>
                  </a:ext>
                </a:extLst>
              </p:cNvPr>
              <p:cNvSpPr>
                <a:spLocks noChangeAspect="1"/>
              </p:cNvSpPr>
              <p:nvPr/>
            </p:nvSpPr>
            <p:spPr>
              <a:xfrm>
                <a:off x="5588445" y="107869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87" name="Forma libre 186">
                <a:extLst>
                  <a:ext uri="{FF2B5EF4-FFF2-40B4-BE49-F238E27FC236}">
                    <a16:creationId xmlns:a16="http://schemas.microsoft.com/office/drawing/2014/main" id="{826D60BD-BA9A-25F2-F18A-6D47D8E280E1}"/>
                  </a:ext>
                </a:extLst>
              </p:cNvPr>
              <p:cNvSpPr>
                <a:spLocks noChangeAspect="1"/>
              </p:cNvSpPr>
              <p:nvPr/>
            </p:nvSpPr>
            <p:spPr>
              <a:xfrm>
                <a:off x="4457283" y="107869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grpSp>
      <p:grpSp>
        <p:nvGrpSpPr>
          <p:cNvPr id="205" name="Grupo 204">
            <a:extLst>
              <a:ext uri="{FF2B5EF4-FFF2-40B4-BE49-F238E27FC236}">
                <a16:creationId xmlns:a16="http://schemas.microsoft.com/office/drawing/2014/main" id="{000ECF04-312D-7564-FA9A-6CFA66DFADCA}"/>
              </a:ext>
            </a:extLst>
          </p:cNvPr>
          <p:cNvGrpSpPr/>
          <p:nvPr/>
        </p:nvGrpSpPr>
        <p:grpSpPr>
          <a:xfrm>
            <a:off x="3120548" y="3565764"/>
            <a:ext cx="2647897" cy="180000"/>
            <a:chOff x="3120548" y="3562793"/>
            <a:chExt cx="2647897" cy="180000"/>
          </a:xfrm>
        </p:grpSpPr>
        <p:sp>
          <p:nvSpPr>
            <p:cNvPr id="120" name="Rectángulo: esquinas redondeadas 15">
              <a:extLst>
                <a:ext uri="{FF2B5EF4-FFF2-40B4-BE49-F238E27FC236}">
                  <a16:creationId xmlns:a16="http://schemas.microsoft.com/office/drawing/2014/main" id="{573F1838-7707-E8EC-AD40-44959D4263B0}"/>
                </a:ext>
              </a:extLst>
            </p:cNvPr>
            <p:cNvSpPr/>
            <p:nvPr/>
          </p:nvSpPr>
          <p:spPr>
            <a:xfrm>
              <a:off x="3120548" y="3564199"/>
              <a:ext cx="1004678" cy="177188"/>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r>
                <a:rPr lang="es-AR" sz="703">
                  <a:solidFill>
                    <a:prstClr val="white"/>
                  </a:solidFill>
                  <a:latin typeface="Roboto Medium" panose="02000000000000000000" pitchFamily="2" charset="0"/>
                  <a:ea typeface="Roboto Medium" panose="02000000000000000000" pitchFamily="2" charset="0"/>
                </a:rPr>
                <a:t>OSS</a:t>
              </a:r>
            </a:p>
          </p:txBody>
        </p:sp>
        <p:grpSp>
          <p:nvGrpSpPr>
            <p:cNvPr id="188" name="Grupo 187">
              <a:extLst>
                <a:ext uri="{FF2B5EF4-FFF2-40B4-BE49-F238E27FC236}">
                  <a16:creationId xmlns:a16="http://schemas.microsoft.com/office/drawing/2014/main" id="{85E663D6-9C0E-EF99-6A35-9FC725B126D0}"/>
                </a:ext>
              </a:extLst>
            </p:cNvPr>
            <p:cNvGrpSpPr/>
            <p:nvPr/>
          </p:nvGrpSpPr>
          <p:grpSpPr>
            <a:xfrm>
              <a:off x="4457283" y="3562793"/>
              <a:ext cx="1311162" cy="180000"/>
              <a:chOff x="4457283" y="1078698"/>
              <a:chExt cx="1311162" cy="180000"/>
            </a:xfrm>
          </p:grpSpPr>
          <p:sp>
            <p:nvSpPr>
              <p:cNvPr id="189" name="Forma libre 188">
                <a:extLst>
                  <a:ext uri="{FF2B5EF4-FFF2-40B4-BE49-F238E27FC236}">
                    <a16:creationId xmlns:a16="http://schemas.microsoft.com/office/drawing/2014/main" id="{2D40094A-3EC6-9BA9-63B8-5EFC8D4AF25E}"/>
                  </a:ext>
                </a:extLst>
              </p:cNvPr>
              <p:cNvSpPr>
                <a:spLocks noChangeAspect="1"/>
              </p:cNvSpPr>
              <p:nvPr/>
            </p:nvSpPr>
            <p:spPr>
              <a:xfrm>
                <a:off x="5023555" y="107869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90" name="Forma libre 189">
                <a:extLst>
                  <a:ext uri="{FF2B5EF4-FFF2-40B4-BE49-F238E27FC236}">
                    <a16:creationId xmlns:a16="http://schemas.microsoft.com/office/drawing/2014/main" id="{86362BEB-3259-2817-344A-119AA9BB324C}"/>
                  </a:ext>
                </a:extLst>
              </p:cNvPr>
              <p:cNvSpPr>
                <a:spLocks noChangeAspect="1"/>
              </p:cNvSpPr>
              <p:nvPr/>
            </p:nvSpPr>
            <p:spPr>
              <a:xfrm>
                <a:off x="5588445" y="107869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91" name="Forma libre 190">
                <a:extLst>
                  <a:ext uri="{FF2B5EF4-FFF2-40B4-BE49-F238E27FC236}">
                    <a16:creationId xmlns:a16="http://schemas.microsoft.com/office/drawing/2014/main" id="{A17BC3B7-D042-75CB-9725-F5DB2A0EDD5B}"/>
                  </a:ext>
                </a:extLst>
              </p:cNvPr>
              <p:cNvSpPr>
                <a:spLocks noChangeAspect="1"/>
              </p:cNvSpPr>
              <p:nvPr/>
            </p:nvSpPr>
            <p:spPr>
              <a:xfrm>
                <a:off x="4457283" y="107869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grpSp>
      <p:grpSp>
        <p:nvGrpSpPr>
          <p:cNvPr id="206" name="Grupo 205">
            <a:extLst>
              <a:ext uri="{FF2B5EF4-FFF2-40B4-BE49-F238E27FC236}">
                <a16:creationId xmlns:a16="http://schemas.microsoft.com/office/drawing/2014/main" id="{36BE715C-9554-214E-3191-7B24DDD380B8}"/>
              </a:ext>
            </a:extLst>
          </p:cNvPr>
          <p:cNvGrpSpPr/>
          <p:nvPr/>
        </p:nvGrpSpPr>
        <p:grpSpPr>
          <a:xfrm>
            <a:off x="3115977" y="3793142"/>
            <a:ext cx="2087578" cy="180000"/>
            <a:chOff x="3115977" y="3796308"/>
            <a:chExt cx="2087578" cy="180000"/>
          </a:xfrm>
        </p:grpSpPr>
        <p:sp>
          <p:nvSpPr>
            <p:cNvPr id="122" name="Rectángulo: esquinas redondeadas 110">
              <a:extLst>
                <a:ext uri="{FF2B5EF4-FFF2-40B4-BE49-F238E27FC236}">
                  <a16:creationId xmlns:a16="http://schemas.microsoft.com/office/drawing/2014/main" id="{0862BAAF-7BC7-59AD-1E6C-B508C54F3599}"/>
                </a:ext>
              </a:extLst>
            </p:cNvPr>
            <p:cNvSpPr/>
            <p:nvPr/>
          </p:nvSpPr>
          <p:spPr>
            <a:xfrm>
              <a:off x="3115977" y="3797714"/>
              <a:ext cx="1004678" cy="177188"/>
            </a:xfrm>
            <a:prstGeom prst="roundRect">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r>
                <a:rPr lang="es-AR" sz="703">
                  <a:solidFill>
                    <a:prstClr val="white"/>
                  </a:solidFill>
                  <a:latin typeface="Roboto Medium" panose="02000000000000000000" pitchFamily="2" charset="0"/>
                  <a:ea typeface="Roboto Medium" panose="02000000000000000000" pitchFamily="2" charset="0"/>
                </a:rPr>
                <a:t>BSS B2C</a:t>
              </a:r>
            </a:p>
          </p:txBody>
        </p:sp>
        <p:grpSp>
          <p:nvGrpSpPr>
            <p:cNvPr id="192" name="Grupo 191">
              <a:extLst>
                <a:ext uri="{FF2B5EF4-FFF2-40B4-BE49-F238E27FC236}">
                  <a16:creationId xmlns:a16="http://schemas.microsoft.com/office/drawing/2014/main" id="{8D7CB764-9CDA-6EA2-0DFB-4042B8DCE0D7}"/>
                </a:ext>
              </a:extLst>
            </p:cNvPr>
            <p:cNvGrpSpPr/>
            <p:nvPr/>
          </p:nvGrpSpPr>
          <p:grpSpPr>
            <a:xfrm>
              <a:off x="4457283" y="3796308"/>
              <a:ext cx="746272" cy="180000"/>
              <a:chOff x="4457283" y="175101"/>
              <a:chExt cx="746272" cy="180000"/>
            </a:xfrm>
          </p:grpSpPr>
          <p:sp>
            <p:nvSpPr>
              <p:cNvPr id="193" name="Forma libre 192">
                <a:extLst>
                  <a:ext uri="{FF2B5EF4-FFF2-40B4-BE49-F238E27FC236}">
                    <a16:creationId xmlns:a16="http://schemas.microsoft.com/office/drawing/2014/main" id="{CB167BF9-35F2-1675-6FAE-FA77E354F25F}"/>
                  </a:ext>
                </a:extLst>
              </p:cNvPr>
              <p:cNvSpPr>
                <a:spLocks noChangeAspect="1"/>
              </p:cNvSpPr>
              <p:nvPr/>
            </p:nvSpPr>
            <p:spPr>
              <a:xfrm>
                <a:off x="5023555" y="175101"/>
                <a:ext cx="180000" cy="180000"/>
              </a:xfrm>
              <a:custGeom>
                <a:avLst/>
                <a:gdLst>
                  <a:gd name="connsiteX0" fmla="*/ 301841 w 573676"/>
                  <a:gd name="connsiteY0" fmla="*/ 257150 h 573676"/>
                  <a:gd name="connsiteX1" fmla="*/ 236432 w 573676"/>
                  <a:gd name="connsiteY1" fmla="*/ 322559 h 573676"/>
                  <a:gd name="connsiteX2" fmla="*/ 301841 w 573676"/>
                  <a:gd name="connsiteY2" fmla="*/ 387968 h 573676"/>
                  <a:gd name="connsiteX3" fmla="*/ 367250 w 573676"/>
                  <a:gd name="connsiteY3" fmla="*/ 322559 h 573676"/>
                  <a:gd name="connsiteX4" fmla="*/ 301841 w 573676"/>
                  <a:gd name="connsiteY4" fmla="*/ 257150 h 573676"/>
                  <a:gd name="connsiteX5" fmla="*/ 301920 w 573676"/>
                  <a:gd name="connsiteY5" fmla="*/ 228097 h 573676"/>
                  <a:gd name="connsiteX6" fmla="*/ 396462 w 573676"/>
                  <a:gd name="connsiteY6" fmla="*/ 322638 h 573676"/>
                  <a:gd name="connsiteX7" fmla="*/ 396383 w 573676"/>
                  <a:gd name="connsiteY7" fmla="*/ 322559 h 573676"/>
                  <a:gd name="connsiteX8" fmla="*/ 301841 w 573676"/>
                  <a:gd name="connsiteY8" fmla="*/ 417100 h 573676"/>
                  <a:gd name="connsiteX9" fmla="*/ 246116 w 573676"/>
                  <a:gd name="connsiteY9" fmla="*/ 398922 h 573676"/>
                  <a:gd name="connsiteX10" fmla="*/ 188566 w 573676"/>
                  <a:gd name="connsiteY10" fmla="*/ 456472 h 573676"/>
                  <a:gd name="connsiteX11" fmla="*/ 168006 w 573676"/>
                  <a:gd name="connsiteY11" fmla="*/ 456472 h 573676"/>
                  <a:gd name="connsiteX12" fmla="*/ 168006 w 573676"/>
                  <a:gd name="connsiteY12" fmla="*/ 435913 h 573676"/>
                  <a:gd name="connsiteX13" fmla="*/ 225557 w 573676"/>
                  <a:gd name="connsiteY13" fmla="*/ 378363 h 573676"/>
                  <a:gd name="connsiteX14" fmla="*/ 207379 w 573676"/>
                  <a:gd name="connsiteY14" fmla="*/ 322638 h 573676"/>
                  <a:gd name="connsiteX15" fmla="*/ 301920 w 573676"/>
                  <a:gd name="connsiteY15" fmla="*/ 228097 h 573676"/>
                  <a:gd name="connsiteX16" fmla="*/ 337640 w 573676"/>
                  <a:gd name="connsiteY16" fmla="*/ 83626 h 573676"/>
                  <a:gd name="connsiteX17" fmla="*/ 337640 w 573676"/>
                  <a:gd name="connsiteY17" fmla="*/ 185232 h 573676"/>
                  <a:gd name="connsiteX18" fmla="*/ 439247 w 573676"/>
                  <a:gd name="connsiteY18" fmla="*/ 185232 h 573676"/>
                  <a:gd name="connsiteX19" fmla="*/ 185232 w 573676"/>
                  <a:gd name="connsiteY19" fmla="*/ 83626 h 573676"/>
                  <a:gd name="connsiteX20" fmla="*/ 134428 w 573676"/>
                  <a:gd name="connsiteY20" fmla="*/ 134429 h 573676"/>
                  <a:gd name="connsiteX21" fmla="*/ 134428 w 573676"/>
                  <a:gd name="connsiteY21" fmla="*/ 439247 h 573676"/>
                  <a:gd name="connsiteX22" fmla="*/ 185232 w 573676"/>
                  <a:gd name="connsiteY22" fmla="*/ 490050 h 573676"/>
                  <a:gd name="connsiteX23" fmla="*/ 388445 w 573676"/>
                  <a:gd name="connsiteY23" fmla="*/ 490050 h 573676"/>
                  <a:gd name="connsiteX24" fmla="*/ 439248 w 573676"/>
                  <a:gd name="connsiteY24" fmla="*/ 439247 h 573676"/>
                  <a:gd name="connsiteX25" fmla="*/ 439248 w 573676"/>
                  <a:gd name="connsiteY25" fmla="*/ 210634 h 573676"/>
                  <a:gd name="connsiteX26" fmla="*/ 337642 w 573676"/>
                  <a:gd name="connsiteY26" fmla="*/ 210634 h 573676"/>
                  <a:gd name="connsiteX27" fmla="*/ 312240 w 573676"/>
                  <a:gd name="connsiteY27" fmla="*/ 185232 h 573676"/>
                  <a:gd name="connsiteX28" fmla="*/ 312240 w 573676"/>
                  <a:gd name="connsiteY28" fmla="*/ 83626 h 573676"/>
                  <a:gd name="connsiteX29" fmla="*/ 286838 w 573676"/>
                  <a:gd name="connsiteY29" fmla="*/ 0 h 573676"/>
                  <a:gd name="connsiteX30" fmla="*/ 573676 w 573676"/>
                  <a:gd name="connsiteY30" fmla="*/ 286838 h 573676"/>
                  <a:gd name="connsiteX31" fmla="*/ 286838 w 573676"/>
                  <a:gd name="connsiteY31" fmla="*/ 573676 h 573676"/>
                  <a:gd name="connsiteX32" fmla="*/ 0 w 573676"/>
                  <a:gd name="connsiteY32" fmla="*/ 286838 h 573676"/>
                  <a:gd name="connsiteX33" fmla="*/ 286838 w 573676"/>
                  <a:gd name="connsiteY33" fmla="*/ 0 h 573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73676" h="573676">
                    <a:moveTo>
                      <a:pt x="301841" y="257150"/>
                    </a:moveTo>
                    <a:cubicBezTo>
                      <a:pt x="265717" y="257150"/>
                      <a:pt x="236432" y="286435"/>
                      <a:pt x="236432" y="322559"/>
                    </a:cubicBezTo>
                    <a:cubicBezTo>
                      <a:pt x="236432" y="358683"/>
                      <a:pt x="265717" y="387968"/>
                      <a:pt x="301841" y="387968"/>
                    </a:cubicBezTo>
                    <a:cubicBezTo>
                      <a:pt x="337966" y="387968"/>
                      <a:pt x="367250" y="358683"/>
                      <a:pt x="367250" y="322559"/>
                    </a:cubicBezTo>
                    <a:cubicBezTo>
                      <a:pt x="367250" y="286435"/>
                      <a:pt x="337966" y="257150"/>
                      <a:pt x="301841" y="257150"/>
                    </a:cubicBezTo>
                    <a:close/>
                    <a:moveTo>
                      <a:pt x="301920" y="228097"/>
                    </a:moveTo>
                    <a:cubicBezTo>
                      <a:pt x="354153" y="228097"/>
                      <a:pt x="396462" y="270406"/>
                      <a:pt x="396462" y="322638"/>
                    </a:cubicBezTo>
                    <a:lnTo>
                      <a:pt x="396383" y="322559"/>
                    </a:lnTo>
                    <a:cubicBezTo>
                      <a:pt x="396383" y="374791"/>
                      <a:pt x="354073" y="417100"/>
                      <a:pt x="301841" y="417100"/>
                    </a:cubicBezTo>
                    <a:cubicBezTo>
                      <a:pt x="249609" y="417100"/>
                      <a:pt x="261754" y="410353"/>
                      <a:pt x="246116" y="398922"/>
                    </a:cubicBezTo>
                    <a:lnTo>
                      <a:pt x="188566" y="456472"/>
                    </a:lnTo>
                    <a:cubicBezTo>
                      <a:pt x="182850" y="462188"/>
                      <a:pt x="173642" y="462188"/>
                      <a:pt x="168006" y="456472"/>
                    </a:cubicBezTo>
                    <a:cubicBezTo>
                      <a:pt x="162291" y="450757"/>
                      <a:pt x="162291" y="441549"/>
                      <a:pt x="168006" y="435913"/>
                    </a:cubicBezTo>
                    <a:lnTo>
                      <a:pt x="225557" y="378363"/>
                    </a:lnTo>
                    <a:cubicBezTo>
                      <a:pt x="214126" y="362725"/>
                      <a:pt x="207379" y="343436"/>
                      <a:pt x="207379" y="322638"/>
                    </a:cubicBezTo>
                    <a:cubicBezTo>
                      <a:pt x="207379" y="270406"/>
                      <a:pt x="249688" y="228097"/>
                      <a:pt x="301920" y="228097"/>
                    </a:cubicBezTo>
                    <a:close/>
                    <a:moveTo>
                      <a:pt x="337640" y="83626"/>
                    </a:moveTo>
                    <a:lnTo>
                      <a:pt x="337640" y="185232"/>
                    </a:lnTo>
                    <a:lnTo>
                      <a:pt x="439247" y="185232"/>
                    </a:lnTo>
                    <a:close/>
                    <a:moveTo>
                      <a:pt x="185232" y="83626"/>
                    </a:moveTo>
                    <a:cubicBezTo>
                      <a:pt x="157210" y="83626"/>
                      <a:pt x="134428" y="106408"/>
                      <a:pt x="134428" y="134429"/>
                    </a:cubicBezTo>
                    <a:lnTo>
                      <a:pt x="134428" y="439247"/>
                    </a:lnTo>
                    <a:cubicBezTo>
                      <a:pt x="134428" y="467268"/>
                      <a:pt x="157210" y="490050"/>
                      <a:pt x="185232" y="490050"/>
                    </a:cubicBezTo>
                    <a:lnTo>
                      <a:pt x="388445" y="490050"/>
                    </a:lnTo>
                    <a:cubicBezTo>
                      <a:pt x="416466" y="490050"/>
                      <a:pt x="439248" y="467268"/>
                      <a:pt x="439248" y="439247"/>
                    </a:cubicBezTo>
                    <a:lnTo>
                      <a:pt x="439248" y="210634"/>
                    </a:lnTo>
                    <a:lnTo>
                      <a:pt x="337642" y="210634"/>
                    </a:lnTo>
                    <a:cubicBezTo>
                      <a:pt x="323591" y="210634"/>
                      <a:pt x="312240" y="199282"/>
                      <a:pt x="312240" y="185232"/>
                    </a:cubicBezTo>
                    <a:lnTo>
                      <a:pt x="312240" y="83626"/>
                    </a:lnTo>
                    <a:close/>
                    <a:moveTo>
                      <a:pt x="286838" y="0"/>
                    </a:moveTo>
                    <a:cubicBezTo>
                      <a:pt x="445254" y="0"/>
                      <a:pt x="573676" y="128422"/>
                      <a:pt x="573676" y="286838"/>
                    </a:cubicBezTo>
                    <a:cubicBezTo>
                      <a:pt x="573676" y="445254"/>
                      <a:pt x="445254" y="573676"/>
                      <a:pt x="286838" y="573676"/>
                    </a:cubicBezTo>
                    <a:cubicBezTo>
                      <a:pt x="128422" y="573676"/>
                      <a:pt x="0" y="445254"/>
                      <a:pt x="0" y="286838"/>
                    </a:cubicBezTo>
                    <a:cubicBezTo>
                      <a:pt x="0" y="128422"/>
                      <a:pt x="128422" y="0"/>
                      <a:pt x="286838" y="0"/>
                    </a:cubicBezTo>
                    <a:close/>
                  </a:path>
                </a:pathLst>
              </a:custGeom>
              <a:solidFill>
                <a:srgbClr val="3682BA"/>
              </a:solidFill>
              <a:ln w="986" cap="flat">
                <a:noFill/>
                <a:prstDash val="solid"/>
                <a:miter/>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mn-lt"/>
                  <a:cs typeface="+mn-cs"/>
                </a:endParaRPr>
              </a:p>
            </p:txBody>
          </p:sp>
          <p:sp>
            <p:nvSpPr>
              <p:cNvPr id="194" name="Forma libre 193">
                <a:extLst>
                  <a:ext uri="{FF2B5EF4-FFF2-40B4-BE49-F238E27FC236}">
                    <a16:creationId xmlns:a16="http://schemas.microsoft.com/office/drawing/2014/main" id="{DF69D8F6-6184-CBC1-5D1D-F5FA0D1B4353}"/>
                  </a:ext>
                </a:extLst>
              </p:cNvPr>
              <p:cNvSpPr>
                <a:spLocks noChangeAspect="1"/>
              </p:cNvSpPr>
              <p:nvPr/>
            </p:nvSpPr>
            <p:spPr>
              <a:xfrm>
                <a:off x="4457283" y="175101"/>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grpSp>
      <p:grpSp>
        <p:nvGrpSpPr>
          <p:cNvPr id="207" name="Grupo 206">
            <a:extLst>
              <a:ext uri="{FF2B5EF4-FFF2-40B4-BE49-F238E27FC236}">
                <a16:creationId xmlns:a16="http://schemas.microsoft.com/office/drawing/2014/main" id="{E5E8CDF9-31D5-FF34-0459-CB2E23A8797F}"/>
              </a:ext>
            </a:extLst>
          </p:cNvPr>
          <p:cNvGrpSpPr/>
          <p:nvPr/>
        </p:nvGrpSpPr>
        <p:grpSpPr>
          <a:xfrm>
            <a:off x="2520851" y="4020520"/>
            <a:ext cx="2682704" cy="180000"/>
            <a:chOff x="2520851" y="4020429"/>
            <a:chExt cx="2682704" cy="180000"/>
          </a:xfrm>
        </p:grpSpPr>
        <p:sp>
          <p:nvSpPr>
            <p:cNvPr id="118" name="Rectángulo: esquinas redondeadas 12">
              <a:extLst>
                <a:ext uri="{FF2B5EF4-FFF2-40B4-BE49-F238E27FC236}">
                  <a16:creationId xmlns:a16="http://schemas.microsoft.com/office/drawing/2014/main" id="{A2E35FC5-4B7C-62B8-B8B0-652FF68A715F}"/>
                </a:ext>
              </a:extLst>
            </p:cNvPr>
            <p:cNvSpPr/>
            <p:nvPr/>
          </p:nvSpPr>
          <p:spPr>
            <a:xfrm>
              <a:off x="2520851" y="4021899"/>
              <a:ext cx="1599803" cy="177061"/>
            </a:xfrm>
            <a:prstGeom prst="roundRect">
              <a:avLst/>
            </a:prstGeom>
            <a:solidFill>
              <a:schemeClr val="tx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r>
                <a:rPr lang="es-AR" sz="844">
                  <a:solidFill>
                    <a:prstClr val="white"/>
                  </a:solidFill>
                  <a:latin typeface="Roboto Medium" panose="02000000000000000000" pitchFamily="2" charset="0"/>
                  <a:ea typeface="Roboto Medium" panose="02000000000000000000" pitchFamily="2" charset="0"/>
                </a:rPr>
                <a:t>Data Office</a:t>
              </a:r>
            </a:p>
          </p:txBody>
        </p:sp>
        <p:grpSp>
          <p:nvGrpSpPr>
            <p:cNvPr id="195" name="Grupo 194">
              <a:extLst>
                <a:ext uri="{FF2B5EF4-FFF2-40B4-BE49-F238E27FC236}">
                  <a16:creationId xmlns:a16="http://schemas.microsoft.com/office/drawing/2014/main" id="{09D3573B-F7ED-7747-F19C-EE392DCB357B}"/>
                </a:ext>
              </a:extLst>
            </p:cNvPr>
            <p:cNvGrpSpPr/>
            <p:nvPr/>
          </p:nvGrpSpPr>
          <p:grpSpPr>
            <a:xfrm>
              <a:off x="4457283" y="4020429"/>
              <a:ext cx="746272" cy="180000"/>
              <a:chOff x="4457283" y="806178"/>
              <a:chExt cx="746272" cy="180000"/>
            </a:xfrm>
          </p:grpSpPr>
          <p:sp>
            <p:nvSpPr>
              <p:cNvPr id="196" name="Forma libre 195">
                <a:extLst>
                  <a:ext uri="{FF2B5EF4-FFF2-40B4-BE49-F238E27FC236}">
                    <a16:creationId xmlns:a16="http://schemas.microsoft.com/office/drawing/2014/main" id="{D6EFDB68-B7BE-78C6-4F10-1FC07A869575}"/>
                  </a:ext>
                </a:extLst>
              </p:cNvPr>
              <p:cNvSpPr>
                <a:spLocks noChangeAspect="1"/>
              </p:cNvSpPr>
              <p:nvPr/>
            </p:nvSpPr>
            <p:spPr>
              <a:xfrm>
                <a:off x="4457283" y="80617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97" name="Forma libre 196">
                <a:extLst>
                  <a:ext uri="{FF2B5EF4-FFF2-40B4-BE49-F238E27FC236}">
                    <a16:creationId xmlns:a16="http://schemas.microsoft.com/office/drawing/2014/main" id="{97EE31B6-5D42-F6CA-4787-32C7E49F329F}"/>
                  </a:ext>
                </a:extLst>
              </p:cNvPr>
              <p:cNvSpPr>
                <a:spLocks noChangeAspect="1"/>
              </p:cNvSpPr>
              <p:nvPr/>
            </p:nvSpPr>
            <p:spPr>
              <a:xfrm>
                <a:off x="5023555" y="806178"/>
                <a:ext cx="180000" cy="180000"/>
              </a:xfrm>
              <a:custGeom>
                <a:avLst/>
                <a:gdLst>
                  <a:gd name="connsiteX0" fmla="*/ 337563 w 455568"/>
                  <a:gd name="connsiteY0" fmla="*/ 127269 h 455568"/>
                  <a:gd name="connsiteX1" fmla="*/ 318227 w 455568"/>
                  <a:gd name="connsiteY1" fmla="*/ 135288 h 455568"/>
                  <a:gd name="connsiteX2" fmla="*/ 191314 w 455568"/>
                  <a:gd name="connsiteY2" fmla="*/ 262199 h 455568"/>
                  <a:gd name="connsiteX3" fmla="*/ 137575 w 455568"/>
                  <a:gd name="connsiteY3" fmla="*/ 208463 h 455568"/>
                  <a:gd name="connsiteX4" fmla="*/ 98816 w 455568"/>
                  <a:gd name="connsiteY4" fmla="*/ 208463 h 455568"/>
                  <a:gd name="connsiteX5" fmla="*/ 98816 w 455568"/>
                  <a:gd name="connsiteY5" fmla="*/ 247223 h 455568"/>
                  <a:gd name="connsiteX6" fmla="*/ 171990 w 455568"/>
                  <a:gd name="connsiteY6" fmla="*/ 320398 h 455568"/>
                  <a:gd name="connsiteX7" fmla="*/ 210749 w 455568"/>
                  <a:gd name="connsiteY7" fmla="*/ 320398 h 455568"/>
                  <a:gd name="connsiteX8" fmla="*/ 356986 w 455568"/>
                  <a:gd name="connsiteY8" fmla="*/ 174048 h 455568"/>
                  <a:gd name="connsiteX9" fmla="*/ 356986 w 455568"/>
                  <a:gd name="connsiteY9" fmla="*/ 135288 h 455568"/>
                  <a:gd name="connsiteX10" fmla="*/ 337563 w 455568"/>
                  <a:gd name="connsiteY10" fmla="*/ 127269 h 455568"/>
                  <a:gd name="connsiteX11" fmla="*/ 227784 w 455568"/>
                  <a:gd name="connsiteY11" fmla="*/ 0 h 455568"/>
                  <a:gd name="connsiteX12" fmla="*/ 455568 w 455568"/>
                  <a:gd name="connsiteY12" fmla="*/ 227784 h 455568"/>
                  <a:gd name="connsiteX13" fmla="*/ 227784 w 455568"/>
                  <a:gd name="connsiteY13" fmla="*/ 455568 h 455568"/>
                  <a:gd name="connsiteX14" fmla="*/ 0 w 455568"/>
                  <a:gd name="connsiteY14" fmla="*/ 227784 h 455568"/>
                  <a:gd name="connsiteX15" fmla="*/ 227784 w 455568"/>
                  <a:gd name="connsiteY15" fmla="*/ 0 h 455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568" h="455568">
                    <a:moveTo>
                      <a:pt x="337563" y="127269"/>
                    </a:moveTo>
                    <a:cubicBezTo>
                      <a:pt x="330545" y="127255"/>
                      <a:pt x="323543" y="129914"/>
                      <a:pt x="318227" y="135288"/>
                    </a:cubicBezTo>
                    <a:lnTo>
                      <a:pt x="191314" y="262199"/>
                    </a:lnTo>
                    <a:lnTo>
                      <a:pt x="137575" y="208463"/>
                    </a:lnTo>
                    <a:cubicBezTo>
                      <a:pt x="126827" y="197715"/>
                      <a:pt x="109448" y="197715"/>
                      <a:pt x="98816" y="208463"/>
                    </a:cubicBezTo>
                    <a:cubicBezTo>
                      <a:pt x="88184" y="219211"/>
                      <a:pt x="88068" y="236591"/>
                      <a:pt x="98816" y="247223"/>
                    </a:cubicBezTo>
                    <a:lnTo>
                      <a:pt x="171990" y="320398"/>
                    </a:lnTo>
                    <a:cubicBezTo>
                      <a:pt x="182738" y="331146"/>
                      <a:pt x="200117" y="331146"/>
                      <a:pt x="210749" y="320398"/>
                    </a:cubicBezTo>
                    <a:lnTo>
                      <a:pt x="356986" y="174048"/>
                    </a:lnTo>
                    <a:cubicBezTo>
                      <a:pt x="367734" y="163300"/>
                      <a:pt x="367734" y="145920"/>
                      <a:pt x="356986" y="135288"/>
                    </a:cubicBezTo>
                    <a:cubicBezTo>
                      <a:pt x="351612" y="129970"/>
                      <a:pt x="344580" y="127283"/>
                      <a:pt x="337563" y="127269"/>
                    </a:cubicBezTo>
                    <a:close/>
                    <a:moveTo>
                      <a:pt x="227784" y="0"/>
                    </a:moveTo>
                    <a:cubicBezTo>
                      <a:pt x="353586" y="0"/>
                      <a:pt x="455568" y="101982"/>
                      <a:pt x="455568" y="227784"/>
                    </a:cubicBezTo>
                    <a:cubicBezTo>
                      <a:pt x="455568" y="353586"/>
                      <a:pt x="353586" y="455568"/>
                      <a:pt x="227784" y="455568"/>
                    </a:cubicBezTo>
                    <a:cubicBezTo>
                      <a:pt x="101982" y="455568"/>
                      <a:pt x="0" y="353586"/>
                      <a:pt x="0" y="227784"/>
                    </a:cubicBezTo>
                    <a:cubicBezTo>
                      <a:pt x="0" y="101982"/>
                      <a:pt x="101982" y="0"/>
                      <a:pt x="227784" y="0"/>
                    </a:cubicBezTo>
                    <a:close/>
                  </a:path>
                </a:pathLst>
              </a:custGeom>
              <a:solidFill>
                <a:srgbClr val="75A64A"/>
              </a:soli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grpSp>
      </p:grpSp>
    </p:spTree>
    <p:extLst>
      <p:ext uri="{BB962C8B-B14F-4D97-AF65-F5344CB8AC3E}">
        <p14:creationId xmlns:p14="http://schemas.microsoft.com/office/powerpoint/2010/main" val="2468411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Forma libre 193">
            <a:extLst>
              <a:ext uri="{FF2B5EF4-FFF2-40B4-BE49-F238E27FC236}">
                <a16:creationId xmlns:a16="http://schemas.microsoft.com/office/drawing/2014/main" id="{660AD194-F3A7-6886-04F6-F34F300E6563}"/>
              </a:ext>
            </a:extLst>
          </p:cNvPr>
          <p:cNvSpPr/>
          <p:nvPr/>
        </p:nvSpPr>
        <p:spPr>
          <a:xfrm>
            <a:off x="2401277" y="1794526"/>
            <a:ext cx="1297928" cy="2595856"/>
          </a:xfrm>
          <a:custGeom>
            <a:avLst/>
            <a:gdLst>
              <a:gd name="connsiteX0" fmla="*/ 1297928 w 1297928"/>
              <a:gd name="connsiteY0" fmla="*/ 0 h 2595856"/>
              <a:gd name="connsiteX1" fmla="*/ 0 w 1297928"/>
              <a:gd name="connsiteY1" fmla="*/ 1297928 h 2595856"/>
              <a:gd name="connsiteX2" fmla="*/ 1297928 w 1297928"/>
              <a:gd name="connsiteY2" fmla="*/ 2595856 h 2595856"/>
            </a:gdLst>
            <a:ahLst/>
            <a:cxnLst>
              <a:cxn ang="0">
                <a:pos x="connsiteX0" y="connsiteY0"/>
              </a:cxn>
              <a:cxn ang="0">
                <a:pos x="connsiteX1" y="connsiteY1"/>
              </a:cxn>
              <a:cxn ang="0">
                <a:pos x="connsiteX2" y="connsiteY2"/>
              </a:cxn>
            </a:cxnLst>
            <a:rect l="l" t="t" r="r" b="b"/>
            <a:pathLst>
              <a:path w="1297928" h="2595856">
                <a:moveTo>
                  <a:pt x="1297928" y="0"/>
                </a:moveTo>
                <a:lnTo>
                  <a:pt x="0" y="1297928"/>
                </a:lnTo>
                <a:lnTo>
                  <a:pt x="1297928" y="2595856"/>
                </a:lnTo>
                <a:close/>
              </a:path>
            </a:pathLst>
          </a:custGeom>
          <a:solidFill>
            <a:srgbClr val="0ACFD0">
              <a:alpha val="40000"/>
            </a:srgbClr>
          </a:solidFill>
          <a:ln w="4973" cap="flat">
            <a:noFill/>
            <a:prstDash val="solid"/>
            <a:miter/>
          </a:ln>
        </p:spPr>
        <p:txBody>
          <a:bodyPr rtlCol="0" anchor="ctr"/>
          <a:lstStyle/>
          <a:p>
            <a:endParaRPr lang="en-US"/>
          </a:p>
        </p:txBody>
      </p:sp>
      <p:sp>
        <p:nvSpPr>
          <p:cNvPr id="24" name="Rectángulo redondeado 23">
            <a:extLst>
              <a:ext uri="{FF2B5EF4-FFF2-40B4-BE49-F238E27FC236}">
                <a16:creationId xmlns:a16="http://schemas.microsoft.com/office/drawing/2014/main" id="{19999BF5-FF0F-6EB5-7ED9-4791D56A5257}"/>
              </a:ext>
            </a:extLst>
          </p:cNvPr>
          <p:cNvSpPr/>
          <p:nvPr/>
        </p:nvSpPr>
        <p:spPr>
          <a:xfrm>
            <a:off x="3587395" y="1635324"/>
            <a:ext cx="4944605" cy="2916250"/>
          </a:xfrm>
          <a:prstGeom prst="roundRect">
            <a:avLst>
              <a:gd name="adj" fmla="val 1832"/>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ES_tradnl" sz="984" b="1">
              <a:solidFill>
                <a:srgbClr val="24272A"/>
              </a:solidFill>
              <a:latin typeface="Roboto" panose="02000000000000000000" pitchFamily="2" charset="0"/>
              <a:ea typeface="Roboto" panose="02000000000000000000" pitchFamily="2" charset="0"/>
            </a:endParaRPr>
          </a:p>
        </p:txBody>
      </p:sp>
      <p:grpSp>
        <p:nvGrpSpPr>
          <p:cNvPr id="30" name="Grupo 29">
            <a:extLst>
              <a:ext uri="{FF2B5EF4-FFF2-40B4-BE49-F238E27FC236}">
                <a16:creationId xmlns:a16="http://schemas.microsoft.com/office/drawing/2014/main" id="{3996C99C-8CCA-26C5-8E25-E8DC33DDF5FB}"/>
              </a:ext>
            </a:extLst>
          </p:cNvPr>
          <p:cNvGrpSpPr/>
          <p:nvPr/>
        </p:nvGrpSpPr>
        <p:grpSpPr>
          <a:xfrm>
            <a:off x="8019384" y="2931949"/>
            <a:ext cx="366071" cy="1498866"/>
            <a:chOff x="10602659" y="3075683"/>
            <a:chExt cx="694630" cy="2844141"/>
          </a:xfrm>
        </p:grpSpPr>
        <p:grpSp>
          <p:nvGrpSpPr>
            <p:cNvPr id="31" name="Grupo 30">
              <a:extLst>
                <a:ext uri="{FF2B5EF4-FFF2-40B4-BE49-F238E27FC236}">
                  <a16:creationId xmlns:a16="http://schemas.microsoft.com/office/drawing/2014/main" id="{75A716C7-E615-795A-472C-9CAEEF2A6775}"/>
                </a:ext>
              </a:extLst>
            </p:cNvPr>
            <p:cNvGrpSpPr/>
            <p:nvPr/>
          </p:nvGrpSpPr>
          <p:grpSpPr>
            <a:xfrm>
              <a:off x="10655813" y="3075683"/>
              <a:ext cx="588322" cy="548428"/>
              <a:chOff x="10655813" y="3174360"/>
              <a:chExt cx="588322" cy="548428"/>
            </a:xfrm>
          </p:grpSpPr>
          <p:sp>
            <p:nvSpPr>
              <p:cNvPr id="43" name="Elipse 42">
                <a:extLst>
                  <a:ext uri="{FF2B5EF4-FFF2-40B4-BE49-F238E27FC236}">
                    <a16:creationId xmlns:a16="http://schemas.microsoft.com/office/drawing/2014/main" id="{F2F3343F-1697-AB46-A63B-1B5574D6FB0E}"/>
                  </a:ext>
                </a:extLst>
              </p:cNvPr>
              <p:cNvSpPr/>
              <p:nvPr/>
            </p:nvSpPr>
            <p:spPr>
              <a:xfrm>
                <a:off x="10846994" y="3174360"/>
                <a:ext cx="207524" cy="208800"/>
              </a:xfrm>
              <a:prstGeom prst="ellipse">
                <a:avLst/>
              </a:prstGeom>
              <a:solidFill>
                <a:schemeClr val="accent5"/>
              </a:solidFill>
              <a:ln w="25400"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73">
                  <a:solidFill>
                    <a:srgbClr val="24272A"/>
                  </a:solidFill>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AD6628E1-2656-8768-9FC7-A1A5F303B6D5}"/>
                  </a:ext>
                </a:extLst>
              </p:cNvPr>
              <p:cNvSpPr txBox="1">
                <a:spLocks/>
              </p:cNvSpPr>
              <p:nvPr/>
            </p:nvSpPr>
            <p:spPr>
              <a:xfrm>
                <a:off x="10655813" y="3435404"/>
                <a:ext cx="588322" cy="287384"/>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ctr" defTabSz="642909" fontAlgn="auto">
                  <a:lnSpc>
                    <a:spcPct val="100000"/>
                  </a:lnSpc>
                  <a:spcAft>
                    <a:spcPts val="0"/>
                  </a:spcAft>
                  <a:defRPr/>
                </a:pPr>
                <a:r>
                  <a:rPr lang="es-ES_tradnl" sz="492" spc="0">
                    <a:solidFill>
                      <a:schemeClr val="accent5"/>
                    </a:solidFill>
                    <a:latin typeface="Roboto" panose="02000000000000000000" pitchFamily="2" charset="0"/>
                    <a:ea typeface="Roboto" panose="02000000000000000000" pitchFamily="2" charset="0"/>
                    <a:cs typeface="Open Sans SemiBold" pitchFamily="2" charset="0"/>
                  </a:rPr>
                  <a:t>Business</a:t>
                </a:r>
                <a:br>
                  <a:rPr lang="es-ES_tradnl" sz="492" spc="0">
                    <a:solidFill>
                      <a:schemeClr val="accent5"/>
                    </a:solidFill>
                    <a:latin typeface="Roboto" panose="02000000000000000000" pitchFamily="2" charset="0"/>
                    <a:ea typeface="Roboto" panose="02000000000000000000" pitchFamily="2" charset="0"/>
                    <a:cs typeface="Open Sans SemiBold" pitchFamily="2" charset="0"/>
                  </a:rPr>
                </a:br>
                <a:r>
                  <a:rPr lang="es-ES_tradnl" sz="492" spc="0">
                    <a:solidFill>
                      <a:schemeClr val="accent5"/>
                    </a:solidFill>
                    <a:latin typeface="Roboto" panose="02000000000000000000" pitchFamily="2" charset="0"/>
                    <a:ea typeface="Roboto" panose="02000000000000000000" pitchFamily="2" charset="0"/>
                    <a:cs typeface="Open Sans SemiBold" pitchFamily="2" charset="0"/>
                  </a:rPr>
                  <a:t>current</a:t>
                </a:r>
              </a:p>
            </p:txBody>
          </p:sp>
        </p:grpSp>
        <p:grpSp>
          <p:nvGrpSpPr>
            <p:cNvPr id="32" name="Grupo 31">
              <a:extLst>
                <a:ext uri="{FF2B5EF4-FFF2-40B4-BE49-F238E27FC236}">
                  <a16:creationId xmlns:a16="http://schemas.microsoft.com/office/drawing/2014/main" id="{57FFBE4B-8EFC-6A13-CE31-D34EF30FA80E}"/>
                </a:ext>
              </a:extLst>
            </p:cNvPr>
            <p:cNvGrpSpPr/>
            <p:nvPr/>
          </p:nvGrpSpPr>
          <p:grpSpPr>
            <a:xfrm>
              <a:off x="10602659" y="3840921"/>
              <a:ext cx="694630" cy="548428"/>
              <a:chOff x="10602659" y="3804981"/>
              <a:chExt cx="694630" cy="548428"/>
            </a:xfrm>
          </p:grpSpPr>
          <p:sp>
            <p:nvSpPr>
              <p:cNvPr id="39" name="Elipse 38">
                <a:extLst>
                  <a:ext uri="{FF2B5EF4-FFF2-40B4-BE49-F238E27FC236}">
                    <a16:creationId xmlns:a16="http://schemas.microsoft.com/office/drawing/2014/main" id="{CE31DB17-90E0-6C18-6A3D-9A6D01FD209C}"/>
                  </a:ext>
                </a:extLst>
              </p:cNvPr>
              <p:cNvSpPr/>
              <p:nvPr/>
            </p:nvSpPr>
            <p:spPr>
              <a:xfrm>
                <a:off x="10846994" y="3804981"/>
                <a:ext cx="207524" cy="208800"/>
              </a:xfrm>
              <a:prstGeom prst="ellipse">
                <a:avLst/>
              </a:prstGeom>
              <a:solidFill>
                <a:srgbClr val="006DF2"/>
              </a:solidFill>
              <a:ln w="25400"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73">
                  <a:solidFill>
                    <a:srgbClr val="24272A"/>
                  </a:solidFill>
                  <a:latin typeface="Roboto" panose="02000000000000000000" pitchFamily="2" charset="0"/>
                  <a:ea typeface="Roboto" panose="02000000000000000000" pitchFamily="2" charset="0"/>
                </a:endParaRPr>
              </a:p>
            </p:txBody>
          </p:sp>
          <p:sp>
            <p:nvSpPr>
              <p:cNvPr id="41" name="Title 1">
                <a:extLst>
                  <a:ext uri="{FF2B5EF4-FFF2-40B4-BE49-F238E27FC236}">
                    <a16:creationId xmlns:a16="http://schemas.microsoft.com/office/drawing/2014/main" id="{47970666-D69A-B2DC-E2D6-7DC0B5F7F4B4}"/>
                  </a:ext>
                </a:extLst>
              </p:cNvPr>
              <p:cNvSpPr txBox="1">
                <a:spLocks/>
              </p:cNvSpPr>
              <p:nvPr/>
            </p:nvSpPr>
            <p:spPr>
              <a:xfrm>
                <a:off x="10602659" y="4066025"/>
                <a:ext cx="694630" cy="287384"/>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ctr" defTabSz="642909" fontAlgn="auto">
                  <a:lnSpc>
                    <a:spcPct val="100000"/>
                  </a:lnSpc>
                  <a:spcAft>
                    <a:spcPts val="0"/>
                  </a:spcAft>
                  <a:defRPr/>
                </a:pPr>
                <a:r>
                  <a:rPr lang="es-ES_tradnl" sz="492" spc="0">
                    <a:solidFill>
                      <a:srgbClr val="006DF2"/>
                    </a:solidFill>
                    <a:latin typeface="Roboto" panose="02000000000000000000" pitchFamily="2" charset="0"/>
                    <a:ea typeface="Roboto" panose="02000000000000000000" pitchFamily="2" charset="0"/>
                    <a:cs typeface="Open Sans SemiBold" pitchFamily="2" charset="0"/>
                  </a:rPr>
                  <a:t>Business</a:t>
                </a:r>
                <a:br>
                  <a:rPr lang="es-ES_tradnl" sz="492" spc="0">
                    <a:solidFill>
                      <a:srgbClr val="006DF2"/>
                    </a:solidFill>
                    <a:latin typeface="Roboto" panose="02000000000000000000" pitchFamily="2" charset="0"/>
                    <a:ea typeface="Roboto" panose="02000000000000000000" pitchFamily="2" charset="0"/>
                    <a:cs typeface="Open Sans SemiBold" pitchFamily="2" charset="0"/>
                  </a:rPr>
                </a:br>
                <a:r>
                  <a:rPr lang="es-ES_tradnl" sz="492" spc="0">
                    <a:solidFill>
                      <a:srgbClr val="006DF2"/>
                    </a:solidFill>
                    <a:latin typeface="Roboto" panose="02000000000000000000" pitchFamily="2" charset="0"/>
                    <a:ea typeface="Roboto" panose="02000000000000000000" pitchFamily="2" charset="0"/>
                    <a:cs typeface="Open Sans SemiBold" pitchFamily="2" charset="0"/>
                  </a:rPr>
                  <a:t>emergent</a:t>
                </a:r>
              </a:p>
            </p:txBody>
          </p:sp>
        </p:grpSp>
        <p:grpSp>
          <p:nvGrpSpPr>
            <p:cNvPr id="33" name="Grupo 32">
              <a:extLst>
                <a:ext uri="{FF2B5EF4-FFF2-40B4-BE49-F238E27FC236}">
                  <a16:creationId xmlns:a16="http://schemas.microsoft.com/office/drawing/2014/main" id="{48032B78-EB01-54A6-7CDA-24D0086FA2C5}"/>
                </a:ext>
              </a:extLst>
            </p:cNvPr>
            <p:cNvGrpSpPr/>
            <p:nvPr/>
          </p:nvGrpSpPr>
          <p:grpSpPr>
            <a:xfrm>
              <a:off x="10655813" y="4606159"/>
              <a:ext cx="588322" cy="548428"/>
              <a:chOff x="10655813" y="4435601"/>
              <a:chExt cx="588322" cy="548428"/>
            </a:xfrm>
          </p:grpSpPr>
          <p:sp>
            <p:nvSpPr>
              <p:cNvPr id="37" name="Elipse 36">
                <a:extLst>
                  <a:ext uri="{FF2B5EF4-FFF2-40B4-BE49-F238E27FC236}">
                    <a16:creationId xmlns:a16="http://schemas.microsoft.com/office/drawing/2014/main" id="{20720AEE-811F-1682-C48B-3E15E52A5B14}"/>
                  </a:ext>
                </a:extLst>
              </p:cNvPr>
              <p:cNvSpPr/>
              <p:nvPr/>
            </p:nvSpPr>
            <p:spPr>
              <a:xfrm>
                <a:off x="10846994" y="4435601"/>
                <a:ext cx="207524" cy="208800"/>
              </a:xfrm>
              <a:prstGeom prst="ellipse">
                <a:avLst/>
              </a:prstGeom>
              <a:solidFill>
                <a:schemeClr val="tx2">
                  <a:lumMod val="60000"/>
                  <a:lumOff val="40000"/>
                </a:schemeClr>
              </a:solidFill>
              <a:ln w="25400"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73">
                  <a:solidFill>
                    <a:srgbClr val="24272A"/>
                  </a:solidFill>
                  <a:latin typeface="Roboto" panose="02000000000000000000" pitchFamily="2" charset="0"/>
                  <a:ea typeface="Roboto" panose="02000000000000000000" pitchFamily="2" charset="0"/>
                </a:endParaRPr>
              </a:p>
            </p:txBody>
          </p:sp>
          <p:sp>
            <p:nvSpPr>
              <p:cNvPr id="38" name="Title 1">
                <a:extLst>
                  <a:ext uri="{FF2B5EF4-FFF2-40B4-BE49-F238E27FC236}">
                    <a16:creationId xmlns:a16="http://schemas.microsoft.com/office/drawing/2014/main" id="{503BF841-AB78-DDEE-FFDD-3C3AAEF6BBE5}"/>
                  </a:ext>
                </a:extLst>
              </p:cNvPr>
              <p:cNvSpPr txBox="1">
                <a:spLocks/>
              </p:cNvSpPr>
              <p:nvPr/>
            </p:nvSpPr>
            <p:spPr>
              <a:xfrm>
                <a:off x="10655813" y="4696645"/>
                <a:ext cx="588322" cy="287384"/>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ctr" defTabSz="642909" fontAlgn="auto">
                  <a:lnSpc>
                    <a:spcPct val="100000"/>
                  </a:lnSpc>
                  <a:spcAft>
                    <a:spcPts val="0"/>
                  </a:spcAft>
                  <a:defRPr/>
                </a:pPr>
                <a:r>
                  <a:rPr lang="es-ES_tradnl" sz="492" spc="0">
                    <a:solidFill>
                      <a:schemeClr val="accent1"/>
                    </a:solidFill>
                    <a:latin typeface="Roboto" panose="02000000000000000000" pitchFamily="2" charset="0"/>
                    <a:ea typeface="Roboto" panose="02000000000000000000" pitchFamily="2" charset="0"/>
                    <a:cs typeface="Open Sans SemiBold" pitchFamily="2" charset="0"/>
                  </a:rPr>
                  <a:t>Business</a:t>
                </a:r>
                <a:br>
                  <a:rPr lang="es-ES_tradnl" sz="492" spc="0">
                    <a:solidFill>
                      <a:schemeClr val="accent1"/>
                    </a:solidFill>
                    <a:latin typeface="Roboto" panose="02000000000000000000" pitchFamily="2" charset="0"/>
                    <a:ea typeface="Roboto" panose="02000000000000000000" pitchFamily="2" charset="0"/>
                    <a:cs typeface="Open Sans SemiBold" pitchFamily="2" charset="0"/>
                  </a:rPr>
                </a:br>
                <a:r>
                  <a:rPr lang="es-ES_tradnl" sz="492" spc="0">
                    <a:solidFill>
                      <a:schemeClr val="accent1"/>
                    </a:solidFill>
                    <a:latin typeface="Roboto" panose="02000000000000000000" pitchFamily="2" charset="0"/>
                    <a:ea typeface="Roboto" panose="02000000000000000000" pitchFamily="2" charset="0"/>
                    <a:cs typeface="Open Sans SemiBold" pitchFamily="2" charset="0"/>
                  </a:rPr>
                  <a:t>Future</a:t>
                </a:r>
              </a:p>
            </p:txBody>
          </p:sp>
        </p:grpSp>
        <p:grpSp>
          <p:nvGrpSpPr>
            <p:cNvPr id="34" name="Grupo 33">
              <a:extLst>
                <a:ext uri="{FF2B5EF4-FFF2-40B4-BE49-F238E27FC236}">
                  <a16:creationId xmlns:a16="http://schemas.microsoft.com/office/drawing/2014/main" id="{7F90E0ED-5BDE-2643-3E1B-AB2DDFA25B91}"/>
                </a:ext>
              </a:extLst>
            </p:cNvPr>
            <p:cNvGrpSpPr/>
            <p:nvPr/>
          </p:nvGrpSpPr>
          <p:grpSpPr>
            <a:xfrm>
              <a:off x="10602659" y="5371396"/>
              <a:ext cx="694630" cy="548428"/>
              <a:chOff x="10602659" y="5066222"/>
              <a:chExt cx="694630" cy="548428"/>
            </a:xfrm>
          </p:grpSpPr>
          <p:sp>
            <p:nvSpPr>
              <p:cNvPr id="35" name="Elipse 34">
                <a:extLst>
                  <a:ext uri="{FF2B5EF4-FFF2-40B4-BE49-F238E27FC236}">
                    <a16:creationId xmlns:a16="http://schemas.microsoft.com/office/drawing/2014/main" id="{1657B95A-4EFF-5C93-09E7-76F42CC3158A}"/>
                  </a:ext>
                </a:extLst>
              </p:cNvPr>
              <p:cNvSpPr/>
              <p:nvPr/>
            </p:nvSpPr>
            <p:spPr>
              <a:xfrm>
                <a:off x="10846994" y="5066222"/>
                <a:ext cx="207524" cy="208800"/>
              </a:xfrm>
              <a:prstGeom prst="ellipse">
                <a:avLst/>
              </a:prstGeom>
              <a:solidFill>
                <a:schemeClr val="accent6"/>
              </a:solidFill>
              <a:ln w="25400" cap="rnd" cmpd="sng">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773">
                  <a:solidFill>
                    <a:srgbClr val="24272A"/>
                  </a:solidFill>
                  <a:latin typeface="Roboto" panose="02000000000000000000" pitchFamily="2" charset="0"/>
                  <a:ea typeface="Roboto" panose="02000000000000000000" pitchFamily="2" charset="0"/>
                </a:endParaRPr>
              </a:p>
            </p:txBody>
          </p:sp>
          <p:sp>
            <p:nvSpPr>
              <p:cNvPr id="36" name="Title 1">
                <a:extLst>
                  <a:ext uri="{FF2B5EF4-FFF2-40B4-BE49-F238E27FC236}">
                    <a16:creationId xmlns:a16="http://schemas.microsoft.com/office/drawing/2014/main" id="{E7BA863F-2A87-F00E-E045-0A45695CF8EA}"/>
                  </a:ext>
                </a:extLst>
              </p:cNvPr>
              <p:cNvSpPr txBox="1">
                <a:spLocks/>
              </p:cNvSpPr>
              <p:nvPr/>
            </p:nvSpPr>
            <p:spPr>
              <a:xfrm>
                <a:off x="10602659" y="5327266"/>
                <a:ext cx="694630" cy="287384"/>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ctr" defTabSz="642909" fontAlgn="auto">
                  <a:lnSpc>
                    <a:spcPct val="100000"/>
                  </a:lnSpc>
                  <a:spcAft>
                    <a:spcPts val="0"/>
                  </a:spcAft>
                  <a:defRPr/>
                </a:pPr>
                <a:r>
                  <a:rPr lang="es-ES_tradnl" sz="492" spc="0">
                    <a:solidFill>
                      <a:schemeClr val="accent6"/>
                    </a:solidFill>
                    <a:latin typeface="Roboto" panose="02000000000000000000" pitchFamily="2" charset="0"/>
                    <a:ea typeface="Roboto" panose="02000000000000000000" pitchFamily="2" charset="0"/>
                    <a:cs typeface="Open Sans SemiBold" pitchFamily="2" charset="0"/>
                  </a:rPr>
                  <a:t>Future</a:t>
                </a:r>
                <a:br>
                  <a:rPr lang="es-ES_tradnl" sz="492" spc="0">
                    <a:solidFill>
                      <a:schemeClr val="accent6"/>
                    </a:solidFill>
                    <a:latin typeface="Roboto" panose="02000000000000000000" pitchFamily="2" charset="0"/>
                    <a:ea typeface="Roboto" panose="02000000000000000000" pitchFamily="2" charset="0"/>
                    <a:cs typeface="Open Sans SemiBold" pitchFamily="2" charset="0"/>
                  </a:rPr>
                </a:br>
                <a:r>
                  <a:rPr lang="es-ES_tradnl" sz="492" spc="0">
                    <a:solidFill>
                      <a:schemeClr val="accent6"/>
                    </a:solidFill>
                    <a:latin typeface="Roboto" panose="02000000000000000000" pitchFamily="2" charset="0"/>
                    <a:ea typeface="Roboto" panose="02000000000000000000" pitchFamily="2" charset="0"/>
                    <a:cs typeface="Open Sans SemiBold" pitchFamily="2" charset="0"/>
                  </a:rPr>
                  <a:t>Ecosystem</a:t>
                </a:r>
              </a:p>
            </p:txBody>
          </p:sp>
        </p:grpSp>
      </p:grpSp>
      <p:grpSp>
        <p:nvGrpSpPr>
          <p:cNvPr id="45" name="Grupo 44">
            <a:extLst>
              <a:ext uri="{FF2B5EF4-FFF2-40B4-BE49-F238E27FC236}">
                <a16:creationId xmlns:a16="http://schemas.microsoft.com/office/drawing/2014/main" id="{0FC8EC33-0FA8-C794-FB47-96AA2CB8A047}"/>
              </a:ext>
            </a:extLst>
          </p:cNvPr>
          <p:cNvGrpSpPr/>
          <p:nvPr/>
        </p:nvGrpSpPr>
        <p:grpSpPr>
          <a:xfrm>
            <a:off x="3960235" y="2107121"/>
            <a:ext cx="3592083" cy="1972655"/>
            <a:chOff x="4989010" y="2892271"/>
            <a:chExt cx="5572069" cy="3060000"/>
          </a:xfrm>
        </p:grpSpPr>
        <p:sp>
          <p:nvSpPr>
            <p:cNvPr id="46" name="Title 1">
              <a:extLst>
                <a:ext uri="{FF2B5EF4-FFF2-40B4-BE49-F238E27FC236}">
                  <a16:creationId xmlns:a16="http://schemas.microsoft.com/office/drawing/2014/main" id="{7340DA2B-21C2-94B8-0751-026272DCCC05}"/>
                </a:ext>
              </a:extLst>
            </p:cNvPr>
            <p:cNvSpPr txBox="1">
              <a:spLocks/>
            </p:cNvSpPr>
            <p:nvPr/>
          </p:nvSpPr>
          <p:spPr>
            <a:xfrm>
              <a:off x="8500812" y="4145272"/>
              <a:ext cx="1060535" cy="604540"/>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ctr" defTabSz="642909" fontAlgn="auto">
                <a:lnSpc>
                  <a:spcPct val="100000"/>
                </a:lnSpc>
                <a:spcAft>
                  <a:spcPts val="0"/>
                </a:spcAft>
                <a:defRPr/>
              </a:pPr>
              <a:r>
                <a:rPr lang="es-ES_tradnl" sz="844" b="1" spc="0">
                  <a:solidFill>
                    <a:srgbClr val="24272A">
                      <a:lumMod val="75000"/>
                      <a:lumOff val="25000"/>
                    </a:srgbClr>
                  </a:solidFill>
                  <a:latin typeface="Roboto" panose="02000000000000000000" pitchFamily="2" charset="0"/>
                  <a:ea typeface="Roboto" panose="02000000000000000000" pitchFamily="2" charset="0"/>
                  <a:cs typeface="Open Sans SemiBold" pitchFamily="2" charset="0"/>
                </a:rPr>
                <a:t>Market</a:t>
              </a:r>
              <a:br>
                <a:rPr lang="es-ES_tradnl" sz="844" b="1" spc="0">
                  <a:solidFill>
                    <a:srgbClr val="24272A">
                      <a:lumMod val="75000"/>
                      <a:lumOff val="25000"/>
                    </a:srgbClr>
                  </a:solidFill>
                  <a:latin typeface="Roboto" panose="02000000000000000000" pitchFamily="2" charset="0"/>
                  <a:ea typeface="Roboto" panose="02000000000000000000" pitchFamily="2" charset="0"/>
                  <a:cs typeface="Open Sans SemiBold" pitchFamily="2" charset="0"/>
                </a:rPr>
              </a:br>
              <a:r>
                <a:rPr lang="es-ES_tradnl" sz="844" b="1" spc="0">
                  <a:solidFill>
                    <a:srgbClr val="24272A">
                      <a:lumMod val="75000"/>
                      <a:lumOff val="25000"/>
                    </a:srgbClr>
                  </a:solidFill>
                  <a:latin typeface="Roboto" panose="02000000000000000000" pitchFamily="2" charset="0"/>
                  <a:ea typeface="Roboto" panose="02000000000000000000" pitchFamily="2" charset="0"/>
                  <a:cs typeface="Open Sans SemiBold" pitchFamily="2" charset="0"/>
                </a:rPr>
                <a:t>Centric Ecosystem</a:t>
              </a:r>
            </a:p>
          </p:txBody>
        </p:sp>
        <p:sp>
          <p:nvSpPr>
            <p:cNvPr id="47" name="Elipse 46">
              <a:extLst>
                <a:ext uri="{FF2B5EF4-FFF2-40B4-BE49-F238E27FC236}">
                  <a16:creationId xmlns:a16="http://schemas.microsoft.com/office/drawing/2014/main" id="{03BD0F19-07A8-F592-F697-BD4F9D1EED2A}"/>
                </a:ext>
              </a:extLst>
            </p:cNvPr>
            <p:cNvSpPr>
              <a:spLocks noChangeAspect="1"/>
            </p:cNvSpPr>
            <p:nvPr/>
          </p:nvSpPr>
          <p:spPr>
            <a:xfrm>
              <a:off x="7501079" y="2892271"/>
              <a:ext cx="3060000" cy="3060000"/>
            </a:xfrm>
            <a:prstGeom prst="ellipse">
              <a:avLst/>
            </a:prstGeom>
            <a:noFill/>
            <a:ln w="25400" cap="rnd" cmpd="sng">
              <a:solidFill>
                <a:schemeClr val="tx1">
                  <a:lumMod val="90000"/>
                  <a:lumOff val="10000"/>
                </a:schemeClr>
              </a:solidFill>
              <a:prstDash val="sysDot"/>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984" b="1">
                <a:solidFill>
                  <a:srgbClr val="24272A"/>
                </a:solidFill>
                <a:latin typeface="Roboto" panose="02000000000000000000" pitchFamily="2" charset="0"/>
                <a:ea typeface="Roboto" panose="02000000000000000000" pitchFamily="2" charset="0"/>
              </a:endParaRPr>
            </a:p>
          </p:txBody>
        </p:sp>
        <p:sp>
          <p:nvSpPr>
            <p:cNvPr id="48" name="Title 1">
              <a:extLst>
                <a:ext uri="{FF2B5EF4-FFF2-40B4-BE49-F238E27FC236}">
                  <a16:creationId xmlns:a16="http://schemas.microsoft.com/office/drawing/2014/main" id="{18C88ECC-C5D0-6F9A-D3CF-E07C4A0BAF8E}"/>
                </a:ext>
              </a:extLst>
            </p:cNvPr>
            <p:cNvSpPr txBox="1">
              <a:spLocks/>
            </p:cNvSpPr>
            <p:nvPr/>
          </p:nvSpPr>
          <p:spPr>
            <a:xfrm>
              <a:off x="5988744" y="4145272"/>
              <a:ext cx="1060535" cy="604540"/>
            </a:xfrm>
            <a:prstGeom prst="rect">
              <a:avLst/>
            </a:prstGeom>
            <a:effectLst/>
          </p:spPr>
          <p:txBody>
            <a:bodyPr vert="horz" wrap="square" lIns="0" tIns="0" rIns="0" bIns="0" rtlCol="0" anchor="t" anchorCtr="0">
              <a:spAutoFit/>
            </a:bodyPr>
            <a:lstStyle>
              <a:defPPr>
                <a:defRPr lang="en-US"/>
              </a:defPPr>
              <a:lvl1pPr defTabSz="914318">
                <a:lnSpc>
                  <a:spcPct val="85000"/>
                </a:lnSpc>
                <a:spcBef>
                  <a:spcPct val="0"/>
                </a:spcBef>
                <a:buNone/>
                <a:defRPr sz="2800" b="0" i="0" spc="-50" baseline="0">
                  <a:solidFill>
                    <a:schemeClr val="tx1">
                      <a:lumMod val="75000"/>
                      <a:lumOff val="25000"/>
                    </a:schemeClr>
                  </a:solidFill>
                  <a:latin typeface="Montserrat" pitchFamily="2" charset="77"/>
                  <a:ea typeface="Montserrat" charset="0"/>
                  <a:cs typeface="Montserrat" charset="0"/>
                </a:defRPr>
              </a:lvl1pPr>
            </a:lstStyle>
            <a:p>
              <a:pPr algn="ctr" defTabSz="642909" fontAlgn="auto">
                <a:lnSpc>
                  <a:spcPct val="100000"/>
                </a:lnSpc>
                <a:spcAft>
                  <a:spcPts val="0"/>
                </a:spcAft>
                <a:defRPr/>
              </a:pPr>
              <a:r>
                <a:rPr lang="es-ES_tradnl" sz="844" b="1" spc="0">
                  <a:solidFill>
                    <a:srgbClr val="24272A">
                      <a:lumMod val="75000"/>
                      <a:lumOff val="25000"/>
                    </a:srgbClr>
                  </a:solidFill>
                  <a:latin typeface="Roboto" panose="02000000000000000000" pitchFamily="2" charset="0"/>
                  <a:ea typeface="Roboto" panose="02000000000000000000" pitchFamily="2" charset="0"/>
                  <a:cs typeface="Open Sans SemiBold" pitchFamily="2" charset="0"/>
                </a:rPr>
                <a:t>Product</a:t>
              </a:r>
              <a:br>
                <a:rPr lang="es-ES_tradnl" sz="844" b="1" spc="0">
                  <a:solidFill>
                    <a:srgbClr val="24272A">
                      <a:lumMod val="75000"/>
                      <a:lumOff val="25000"/>
                    </a:srgbClr>
                  </a:solidFill>
                  <a:latin typeface="Roboto" panose="02000000000000000000" pitchFamily="2" charset="0"/>
                  <a:ea typeface="Roboto" panose="02000000000000000000" pitchFamily="2" charset="0"/>
                  <a:cs typeface="Open Sans SemiBold" pitchFamily="2" charset="0"/>
                </a:rPr>
              </a:br>
              <a:r>
                <a:rPr lang="es-ES_tradnl" sz="844" b="1" spc="0">
                  <a:solidFill>
                    <a:srgbClr val="24272A">
                      <a:lumMod val="75000"/>
                      <a:lumOff val="25000"/>
                    </a:srgbClr>
                  </a:solidFill>
                  <a:latin typeface="Roboto" panose="02000000000000000000" pitchFamily="2" charset="0"/>
                  <a:ea typeface="Roboto" panose="02000000000000000000" pitchFamily="2" charset="0"/>
                  <a:cs typeface="Open Sans SemiBold" pitchFamily="2" charset="0"/>
                </a:rPr>
                <a:t>Centric Ecosystem</a:t>
              </a:r>
            </a:p>
          </p:txBody>
        </p:sp>
        <p:sp>
          <p:nvSpPr>
            <p:cNvPr id="51" name="Elipse 50">
              <a:extLst>
                <a:ext uri="{FF2B5EF4-FFF2-40B4-BE49-F238E27FC236}">
                  <a16:creationId xmlns:a16="http://schemas.microsoft.com/office/drawing/2014/main" id="{58C546F1-36B9-1A9A-F0B2-F4935F127A1B}"/>
                </a:ext>
              </a:extLst>
            </p:cNvPr>
            <p:cNvSpPr>
              <a:spLocks noChangeAspect="1"/>
            </p:cNvSpPr>
            <p:nvPr/>
          </p:nvSpPr>
          <p:spPr>
            <a:xfrm>
              <a:off x="4989010" y="2892271"/>
              <a:ext cx="3060000" cy="3060000"/>
            </a:xfrm>
            <a:prstGeom prst="ellipse">
              <a:avLst/>
            </a:prstGeom>
            <a:noFill/>
            <a:ln w="25400" cap="rnd" cmpd="sng">
              <a:solidFill>
                <a:schemeClr val="tx1">
                  <a:lumMod val="90000"/>
                  <a:lumOff val="10000"/>
                </a:schemeClr>
              </a:solidFill>
              <a:prstDash val="sysDot"/>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984" b="1">
                <a:solidFill>
                  <a:srgbClr val="24272A"/>
                </a:solidFill>
                <a:latin typeface="Roboto" panose="02000000000000000000" pitchFamily="2" charset="0"/>
                <a:ea typeface="Roboto" panose="02000000000000000000" pitchFamily="2" charset="0"/>
              </a:endParaRPr>
            </a:p>
          </p:txBody>
        </p:sp>
      </p:grpSp>
      <p:sp>
        <p:nvSpPr>
          <p:cNvPr id="52" name="Elipse 51">
            <a:extLst>
              <a:ext uri="{FF2B5EF4-FFF2-40B4-BE49-F238E27FC236}">
                <a16:creationId xmlns:a16="http://schemas.microsoft.com/office/drawing/2014/main" id="{6C102AB2-C16F-0D0C-311D-B6BBD0E354A4}"/>
              </a:ext>
            </a:extLst>
          </p:cNvPr>
          <p:cNvSpPr/>
          <p:nvPr/>
        </p:nvSpPr>
        <p:spPr>
          <a:xfrm>
            <a:off x="5105566" y="2009915"/>
            <a:ext cx="301764" cy="301764"/>
          </a:xfrm>
          <a:prstGeom prst="ellipse">
            <a:avLst/>
          </a:prstGeom>
          <a:solidFill>
            <a:schemeClr val="accent5"/>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defTabSz="642918" fontAlgn="auto">
              <a:spcBef>
                <a:spcPts val="703"/>
              </a:spcBef>
              <a:spcAft>
                <a:spcPts val="0"/>
              </a:spcAft>
              <a:defRPr/>
            </a:pPr>
            <a:endParaRPr lang="es-AR" sz="844" b="1">
              <a:solidFill>
                <a:srgbClr val="FFFFFF"/>
              </a:solidFill>
              <a:latin typeface="Roboto" panose="02000000000000000000" pitchFamily="2" charset="0"/>
              <a:ea typeface="Roboto" panose="02000000000000000000" pitchFamily="2" charset="0"/>
              <a:cs typeface="Open Sans SemiBold" pitchFamily="2" charset="0"/>
            </a:endParaRPr>
          </a:p>
        </p:txBody>
      </p:sp>
      <p:sp>
        <p:nvSpPr>
          <p:cNvPr id="53" name="CuadroTexto 52">
            <a:extLst>
              <a:ext uri="{FF2B5EF4-FFF2-40B4-BE49-F238E27FC236}">
                <a16:creationId xmlns:a16="http://schemas.microsoft.com/office/drawing/2014/main" id="{F00653A5-26CE-1477-7A5D-FA4A8BF47948}"/>
              </a:ext>
            </a:extLst>
          </p:cNvPr>
          <p:cNvSpPr txBox="1"/>
          <p:nvPr/>
        </p:nvSpPr>
        <p:spPr>
          <a:xfrm>
            <a:off x="4844684" y="2342619"/>
            <a:ext cx="823527" cy="118943"/>
          </a:xfrm>
          <a:prstGeom prst="rect">
            <a:avLst/>
          </a:prstGeom>
          <a:noFill/>
        </p:spPr>
        <p:txBody>
          <a:bodyPr wrap="square" lIns="0" tIns="0" rIns="0" bIns="0" anchor="t" anchorCtr="0">
            <a:spAutoFit/>
          </a:bodyPr>
          <a:lstStyle/>
          <a:p>
            <a:pPr algn="ctr" defTabSz="642918" fontAlgn="auto">
              <a:spcBef>
                <a:spcPts val="0"/>
              </a:spcBef>
              <a:spcAft>
                <a:spcPts val="0"/>
              </a:spcAft>
              <a:defRPr/>
            </a:pPr>
            <a:r>
              <a:rPr lang="es-ES" sz="773">
                <a:ln w="0"/>
                <a:solidFill>
                  <a:schemeClr val="accent5"/>
                </a:solidFill>
                <a:latin typeface="Roboto" panose="02000000000000000000" pitchFamily="2" charset="0"/>
                <a:ea typeface="Roboto" panose="02000000000000000000" pitchFamily="2" charset="0"/>
                <a:cs typeface="Open Sans SemiBold" pitchFamily="2" charset="0"/>
              </a:rPr>
              <a:t>Entertainment</a:t>
            </a:r>
            <a:endParaRPr lang="es-AR" sz="773">
              <a:solidFill>
                <a:schemeClr val="accent5"/>
              </a:solidFill>
              <a:latin typeface="Roboto" panose="02000000000000000000" pitchFamily="2" charset="0"/>
              <a:ea typeface="Roboto" panose="02000000000000000000" pitchFamily="2" charset="0"/>
              <a:cs typeface="Open Sans SemiBold" pitchFamily="2" charset="0"/>
            </a:endParaRPr>
          </a:p>
        </p:txBody>
      </p:sp>
      <p:sp>
        <p:nvSpPr>
          <p:cNvPr id="57" name="Elipse 56">
            <a:extLst>
              <a:ext uri="{FF2B5EF4-FFF2-40B4-BE49-F238E27FC236}">
                <a16:creationId xmlns:a16="http://schemas.microsoft.com/office/drawing/2014/main" id="{2CAAE206-6737-115F-CBCB-141C90B71A23}"/>
              </a:ext>
            </a:extLst>
          </p:cNvPr>
          <p:cNvSpPr/>
          <p:nvPr/>
        </p:nvSpPr>
        <p:spPr>
          <a:xfrm>
            <a:off x="4027641" y="2311680"/>
            <a:ext cx="301764" cy="301764"/>
          </a:xfrm>
          <a:prstGeom prst="ellipse">
            <a:avLst/>
          </a:prstGeom>
          <a:solidFill>
            <a:schemeClr val="accent5"/>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defTabSz="642918" fontAlgn="auto">
              <a:spcBef>
                <a:spcPts val="703"/>
              </a:spcBef>
              <a:spcAft>
                <a:spcPts val="0"/>
              </a:spcAft>
              <a:defRPr/>
            </a:pPr>
            <a:endParaRPr lang="es-AR" sz="844" b="1">
              <a:solidFill>
                <a:srgbClr val="FFFFFF"/>
              </a:solidFill>
              <a:latin typeface="Roboto" panose="02000000000000000000" pitchFamily="2" charset="0"/>
              <a:ea typeface="Roboto" panose="02000000000000000000" pitchFamily="2" charset="0"/>
              <a:cs typeface="Open Sans SemiBold" pitchFamily="2" charset="0"/>
            </a:endParaRPr>
          </a:p>
        </p:txBody>
      </p:sp>
      <p:sp>
        <p:nvSpPr>
          <p:cNvPr id="58" name="CuadroTexto 57">
            <a:extLst>
              <a:ext uri="{FF2B5EF4-FFF2-40B4-BE49-F238E27FC236}">
                <a16:creationId xmlns:a16="http://schemas.microsoft.com/office/drawing/2014/main" id="{B51E906D-02C1-89D6-4680-A9D3E2E43D73}"/>
              </a:ext>
            </a:extLst>
          </p:cNvPr>
          <p:cNvSpPr txBox="1"/>
          <p:nvPr/>
        </p:nvSpPr>
        <p:spPr>
          <a:xfrm>
            <a:off x="3766760" y="2644384"/>
            <a:ext cx="823527" cy="118943"/>
          </a:xfrm>
          <a:prstGeom prst="rect">
            <a:avLst/>
          </a:prstGeom>
          <a:solidFill>
            <a:srgbClr val="FFFFFF"/>
          </a:solidFill>
        </p:spPr>
        <p:txBody>
          <a:bodyPr wrap="square" lIns="0" tIns="0" rIns="0" bIns="0" anchor="t" anchorCtr="0">
            <a:spAutoFit/>
          </a:bodyPr>
          <a:lstStyle/>
          <a:p>
            <a:pPr algn="ctr" defTabSz="642918" fontAlgn="auto">
              <a:spcBef>
                <a:spcPts val="0"/>
              </a:spcBef>
              <a:spcAft>
                <a:spcPts val="0"/>
              </a:spcAft>
              <a:defRPr/>
            </a:pPr>
            <a:r>
              <a:rPr lang="es-ES" sz="773">
                <a:ln w="0"/>
                <a:solidFill>
                  <a:schemeClr val="accent5"/>
                </a:solidFill>
                <a:latin typeface="Roboto" panose="02000000000000000000" pitchFamily="2" charset="0"/>
                <a:ea typeface="Roboto" panose="02000000000000000000" pitchFamily="2" charset="0"/>
                <a:cs typeface="Open Sans SemiBold" pitchFamily="2" charset="0"/>
              </a:rPr>
              <a:t>Connectivity</a:t>
            </a:r>
            <a:endParaRPr lang="es-AR" sz="773">
              <a:solidFill>
                <a:schemeClr val="accent5"/>
              </a:solidFill>
              <a:latin typeface="Roboto" panose="02000000000000000000" pitchFamily="2" charset="0"/>
              <a:ea typeface="Roboto" panose="02000000000000000000" pitchFamily="2" charset="0"/>
              <a:cs typeface="Open Sans SemiBold" pitchFamily="2" charset="0"/>
            </a:endParaRPr>
          </a:p>
        </p:txBody>
      </p:sp>
      <p:sp>
        <p:nvSpPr>
          <p:cNvPr id="66" name="Elipse 65">
            <a:extLst>
              <a:ext uri="{FF2B5EF4-FFF2-40B4-BE49-F238E27FC236}">
                <a16:creationId xmlns:a16="http://schemas.microsoft.com/office/drawing/2014/main" id="{1A0B26A2-9521-A300-AAF0-0DFFA3B5BA17}"/>
              </a:ext>
            </a:extLst>
          </p:cNvPr>
          <p:cNvSpPr/>
          <p:nvPr/>
        </p:nvSpPr>
        <p:spPr>
          <a:xfrm>
            <a:off x="6118539" y="2009915"/>
            <a:ext cx="301764" cy="301764"/>
          </a:xfrm>
          <a:prstGeom prst="ellipse">
            <a:avLst/>
          </a:prstGeom>
          <a:solidFill>
            <a:schemeClr val="accent5"/>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defTabSz="642918" fontAlgn="auto">
              <a:spcBef>
                <a:spcPts val="703"/>
              </a:spcBef>
              <a:spcAft>
                <a:spcPts val="0"/>
              </a:spcAft>
              <a:defRPr/>
            </a:pPr>
            <a:endParaRPr lang="es-AR" sz="844" b="1">
              <a:solidFill>
                <a:srgbClr val="FFFFFF"/>
              </a:solidFill>
              <a:latin typeface="Roboto" panose="02000000000000000000" pitchFamily="2" charset="0"/>
              <a:ea typeface="Roboto" panose="02000000000000000000" pitchFamily="2" charset="0"/>
              <a:cs typeface="Open Sans SemiBold" pitchFamily="2" charset="0"/>
            </a:endParaRPr>
          </a:p>
        </p:txBody>
      </p:sp>
      <p:sp>
        <p:nvSpPr>
          <p:cNvPr id="67" name="CuadroTexto 66">
            <a:extLst>
              <a:ext uri="{FF2B5EF4-FFF2-40B4-BE49-F238E27FC236}">
                <a16:creationId xmlns:a16="http://schemas.microsoft.com/office/drawing/2014/main" id="{B41CE856-AAFC-EFCC-7D45-27068DEB5A55}"/>
              </a:ext>
            </a:extLst>
          </p:cNvPr>
          <p:cNvSpPr txBox="1"/>
          <p:nvPr/>
        </p:nvSpPr>
        <p:spPr>
          <a:xfrm>
            <a:off x="5857657" y="2342619"/>
            <a:ext cx="823527" cy="118943"/>
          </a:xfrm>
          <a:prstGeom prst="rect">
            <a:avLst/>
          </a:prstGeom>
          <a:noFill/>
        </p:spPr>
        <p:txBody>
          <a:bodyPr wrap="square" lIns="0" tIns="0" rIns="0" bIns="0" anchor="t" anchorCtr="0">
            <a:spAutoFit/>
          </a:bodyPr>
          <a:lstStyle/>
          <a:p>
            <a:pPr algn="ctr" defTabSz="642918" fontAlgn="auto">
              <a:spcBef>
                <a:spcPts val="0"/>
              </a:spcBef>
              <a:spcAft>
                <a:spcPts val="0"/>
              </a:spcAft>
              <a:defRPr/>
            </a:pPr>
            <a:r>
              <a:rPr lang="es-ES" sz="773">
                <a:ln w="0"/>
                <a:solidFill>
                  <a:schemeClr val="accent5"/>
                </a:solidFill>
                <a:latin typeface="Roboto" panose="02000000000000000000" pitchFamily="2" charset="0"/>
                <a:ea typeface="Roboto" panose="02000000000000000000" pitchFamily="2" charset="0"/>
                <a:cs typeface="Open Sans SemiBold" pitchFamily="2" charset="0"/>
              </a:rPr>
              <a:t>Argentina</a:t>
            </a:r>
            <a:endParaRPr lang="es-AR" sz="773">
              <a:solidFill>
                <a:schemeClr val="accent5"/>
              </a:solidFill>
              <a:latin typeface="Roboto" panose="02000000000000000000" pitchFamily="2" charset="0"/>
              <a:ea typeface="Roboto" panose="02000000000000000000" pitchFamily="2" charset="0"/>
              <a:cs typeface="Open Sans SemiBold" pitchFamily="2" charset="0"/>
            </a:endParaRPr>
          </a:p>
        </p:txBody>
      </p:sp>
      <p:sp>
        <p:nvSpPr>
          <p:cNvPr id="68" name="Elipse 67">
            <a:extLst>
              <a:ext uri="{FF2B5EF4-FFF2-40B4-BE49-F238E27FC236}">
                <a16:creationId xmlns:a16="http://schemas.microsoft.com/office/drawing/2014/main" id="{DBE10B22-AEAA-3A23-A539-AA47310226BF}"/>
              </a:ext>
            </a:extLst>
          </p:cNvPr>
          <p:cNvSpPr/>
          <p:nvPr/>
        </p:nvSpPr>
        <p:spPr>
          <a:xfrm>
            <a:off x="6118539" y="3860096"/>
            <a:ext cx="301764" cy="301764"/>
          </a:xfrm>
          <a:prstGeom prst="ellipse">
            <a:avLst/>
          </a:prstGeom>
          <a:solidFill>
            <a:srgbClr val="006DF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defTabSz="642918" fontAlgn="auto">
              <a:spcBef>
                <a:spcPts val="703"/>
              </a:spcBef>
              <a:spcAft>
                <a:spcPts val="0"/>
              </a:spcAft>
              <a:defRPr/>
            </a:pPr>
            <a:endParaRPr lang="es-AR" sz="844" b="1">
              <a:solidFill>
                <a:srgbClr val="FFFFFF"/>
              </a:solidFill>
              <a:latin typeface="Roboto" panose="02000000000000000000" pitchFamily="2" charset="0"/>
              <a:ea typeface="Roboto" panose="02000000000000000000" pitchFamily="2" charset="0"/>
              <a:cs typeface="Open Sans SemiBold" pitchFamily="2" charset="0"/>
            </a:endParaRPr>
          </a:p>
        </p:txBody>
      </p:sp>
      <p:sp>
        <p:nvSpPr>
          <p:cNvPr id="69" name="CuadroTexto 68">
            <a:extLst>
              <a:ext uri="{FF2B5EF4-FFF2-40B4-BE49-F238E27FC236}">
                <a16:creationId xmlns:a16="http://schemas.microsoft.com/office/drawing/2014/main" id="{2F18E34E-9643-EB83-72AC-7C4703C7FFFA}"/>
              </a:ext>
            </a:extLst>
          </p:cNvPr>
          <p:cNvSpPr txBox="1"/>
          <p:nvPr/>
        </p:nvSpPr>
        <p:spPr>
          <a:xfrm>
            <a:off x="5857657" y="4192801"/>
            <a:ext cx="823527" cy="118943"/>
          </a:xfrm>
          <a:prstGeom prst="rect">
            <a:avLst/>
          </a:prstGeom>
          <a:noFill/>
        </p:spPr>
        <p:txBody>
          <a:bodyPr wrap="square" lIns="0" tIns="0" rIns="0" bIns="0" anchor="t" anchorCtr="0">
            <a:spAutoFit/>
          </a:bodyPr>
          <a:lstStyle/>
          <a:p>
            <a:pPr algn="ctr" defTabSz="642918" fontAlgn="auto">
              <a:spcBef>
                <a:spcPts val="0"/>
              </a:spcBef>
              <a:spcAft>
                <a:spcPts val="0"/>
              </a:spcAft>
              <a:defRPr/>
            </a:pPr>
            <a:r>
              <a:rPr lang="es-ES" sz="773">
                <a:ln w="0"/>
                <a:solidFill>
                  <a:srgbClr val="006DF2"/>
                </a:solidFill>
                <a:latin typeface="Roboto" panose="02000000000000000000" pitchFamily="2" charset="0"/>
                <a:ea typeface="Roboto" panose="02000000000000000000" pitchFamily="2" charset="0"/>
                <a:cs typeface="Open Sans SemiBold" pitchFamily="2" charset="0"/>
              </a:rPr>
              <a:t>Uruguay</a:t>
            </a:r>
            <a:endParaRPr lang="es-AR" sz="773">
              <a:solidFill>
                <a:srgbClr val="006DF2"/>
              </a:solidFill>
              <a:latin typeface="Roboto" panose="02000000000000000000" pitchFamily="2" charset="0"/>
              <a:ea typeface="Roboto" panose="02000000000000000000" pitchFamily="2" charset="0"/>
              <a:cs typeface="Open Sans SemiBold" pitchFamily="2" charset="0"/>
            </a:endParaRPr>
          </a:p>
        </p:txBody>
      </p:sp>
      <p:sp>
        <p:nvSpPr>
          <p:cNvPr id="70" name="Elipse 69">
            <a:extLst>
              <a:ext uri="{FF2B5EF4-FFF2-40B4-BE49-F238E27FC236}">
                <a16:creationId xmlns:a16="http://schemas.microsoft.com/office/drawing/2014/main" id="{6156A170-9D88-ED80-33BB-7048728340E0}"/>
              </a:ext>
            </a:extLst>
          </p:cNvPr>
          <p:cNvSpPr/>
          <p:nvPr/>
        </p:nvSpPr>
        <p:spPr>
          <a:xfrm>
            <a:off x="7177572" y="2311680"/>
            <a:ext cx="301764" cy="301764"/>
          </a:xfrm>
          <a:prstGeom prst="ellipse">
            <a:avLst/>
          </a:prstGeom>
          <a:solidFill>
            <a:schemeClr val="accent5"/>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defTabSz="642918" fontAlgn="auto">
              <a:spcBef>
                <a:spcPts val="703"/>
              </a:spcBef>
              <a:spcAft>
                <a:spcPts val="0"/>
              </a:spcAft>
              <a:defRPr/>
            </a:pPr>
            <a:endParaRPr lang="es-AR" sz="844" b="1">
              <a:solidFill>
                <a:srgbClr val="FFFFFF"/>
              </a:solidFill>
              <a:latin typeface="Roboto" panose="02000000000000000000" pitchFamily="2" charset="0"/>
              <a:ea typeface="Roboto" panose="02000000000000000000" pitchFamily="2" charset="0"/>
              <a:cs typeface="Open Sans SemiBold" pitchFamily="2" charset="0"/>
            </a:endParaRPr>
          </a:p>
        </p:txBody>
      </p:sp>
      <p:sp>
        <p:nvSpPr>
          <p:cNvPr id="71" name="CuadroTexto 70">
            <a:extLst>
              <a:ext uri="{FF2B5EF4-FFF2-40B4-BE49-F238E27FC236}">
                <a16:creationId xmlns:a16="http://schemas.microsoft.com/office/drawing/2014/main" id="{B0AC4613-B56D-A2A0-8903-9F2BE1047B26}"/>
              </a:ext>
            </a:extLst>
          </p:cNvPr>
          <p:cNvSpPr txBox="1"/>
          <p:nvPr/>
        </p:nvSpPr>
        <p:spPr>
          <a:xfrm>
            <a:off x="7063875" y="2644384"/>
            <a:ext cx="529158" cy="118943"/>
          </a:xfrm>
          <a:prstGeom prst="rect">
            <a:avLst/>
          </a:prstGeom>
          <a:solidFill>
            <a:srgbClr val="FFFFFF"/>
          </a:solidFill>
        </p:spPr>
        <p:txBody>
          <a:bodyPr wrap="square" lIns="0" tIns="0" rIns="0" bIns="0" anchor="t" anchorCtr="0">
            <a:spAutoFit/>
          </a:bodyPr>
          <a:lstStyle/>
          <a:p>
            <a:pPr algn="ctr" defTabSz="642918" fontAlgn="auto">
              <a:spcBef>
                <a:spcPts val="0"/>
              </a:spcBef>
              <a:spcAft>
                <a:spcPts val="0"/>
              </a:spcAft>
              <a:defRPr/>
            </a:pPr>
            <a:r>
              <a:rPr lang="es-ES" sz="773">
                <a:ln w="0"/>
                <a:solidFill>
                  <a:schemeClr val="accent5"/>
                </a:solidFill>
                <a:latin typeface="Roboto" panose="02000000000000000000" pitchFamily="2" charset="0"/>
                <a:ea typeface="Roboto" panose="02000000000000000000" pitchFamily="2" charset="0"/>
                <a:cs typeface="Open Sans SemiBold" pitchFamily="2" charset="0"/>
              </a:rPr>
              <a:t>Paraguay</a:t>
            </a:r>
          </a:p>
        </p:txBody>
      </p:sp>
      <p:sp>
        <p:nvSpPr>
          <p:cNvPr id="72" name="Elipse 71">
            <a:extLst>
              <a:ext uri="{FF2B5EF4-FFF2-40B4-BE49-F238E27FC236}">
                <a16:creationId xmlns:a16="http://schemas.microsoft.com/office/drawing/2014/main" id="{718E59AF-F1A2-319B-6995-AD9C0F97F92E}"/>
              </a:ext>
            </a:extLst>
          </p:cNvPr>
          <p:cNvSpPr/>
          <p:nvPr/>
        </p:nvSpPr>
        <p:spPr>
          <a:xfrm>
            <a:off x="7177572" y="3547784"/>
            <a:ext cx="301764" cy="301764"/>
          </a:xfrm>
          <a:prstGeom prst="ellipse">
            <a:avLst/>
          </a:prstGeom>
          <a:solidFill>
            <a:schemeClr val="tx2">
              <a:lumMod val="60000"/>
              <a:lumOff val="4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defTabSz="642918" fontAlgn="auto">
              <a:spcBef>
                <a:spcPts val="703"/>
              </a:spcBef>
              <a:spcAft>
                <a:spcPts val="0"/>
              </a:spcAft>
              <a:defRPr/>
            </a:pPr>
            <a:endParaRPr lang="es-AR" sz="844" b="1">
              <a:solidFill>
                <a:srgbClr val="FFFFFF"/>
              </a:solidFill>
              <a:latin typeface="Roboto" panose="02000000000000000000" pitchFamily="2" charset="0"/>
              <a:ea typeface="Roboto" panose="02000000000000000000" pitchFamily="2" charset="0"/>
              <a:cs typeface="Open Sans SemiBold" pitchFamily="2" charset="0"/>
            </a:endParaRPr>
          </a:p>
        </p:txBody>
      </p:sp>
      <p:sp>
        <p:nvSpPr>
          <p:cNvPr id="75" name="CuadroTexto 74">
            <a:extLst>
              <a:ext uri="{FF2B5EF4-FFF2-40B4-BE49-F238E27FC236}">
                <a16:creationId xmlns:a16="http://schemas.microsoft.com/office/drawing/2014/main" id="{406DDEE1-1335-C147-B114-1D44BF5593B2}"/>
              </a:ext>
            </a:extLst>
          </p:cNvPr>
          <p:cNvSpPr txBox="1"/>
          <p:nvPr/>
        </p:nvSpPr>
        <p:spPr>
          <a:xfrm>
            <a:off x="6950234" y="3880489"/>
            <a:ext cx="756440" cy="118943"/>
          </a:xfrm>
          <a:prstGeom prst="rect">
            <a:avLst/>
          </a:prstGeom>
          <a:solidFill>
            <a:srgbClr val="FFFFFF"/>
          </a:solidFill>
        </p:spPr>
        <p:txBody>
          <a:bodyPr wrap="none" lIns="25312" tIns="0" rIns="25312" bIns="0" anchor="t" anchorCtr="0">
            <a:spAutoFit/>
          </a:bodyPr>
          <a:lstStyle/>
          <a:p>
            <a:pPr algn="ctr" defTabSz="642918" fontAlgn="auto">
              <a:spcBef>
                <a:spcPts val="0"/>
              </a:spcBef>
              <a:spcAft>
                <a:spcPts val="0"/>
              </a:spcAft>
              <a:defRPr/>
            </a:pPr>
            <a:r>
              <a:rPr lang="es-ES" sz="773">
                <a:ln w="0"/>
                <a:solidFill>
                  <a:schemeClr val="accent1"/>
                </a:solidFill>
                <a:latin typeface="Roboto" panose="02000000000000000000" pitchFamily="2" charset="0"/>
                <a:ea typeface="Roboto" panose="02000000000000000000" pitchFamily="2" charset="0"/>
                <a:cs typeface="Open Sans SemiBold" pitchFamily="2" charset="0"/>
              </a:rPr>
              <a:t>Other Countries</a:t>
            </a:r>
            <a:endParaRPr lang="es-AR" sz="773">
              <a:solidFill>
                <a:schemeClr val="accent1"/>
              </a:solidFill>
              <a:latin typeface="Roboto" panose="02000000000000000000" pitchFamily="2" charset="0"/>
              <a:ea typeface="Roboto" panose="02000000000000000000" pitchFamily="2" charset="0"/>
              <a:cs typeface="Open Sans SemiBold" pitchFamily="2" charset="0"/>
            </a:endParaRPr>
          </a:p>
        </p:txBody>
      </p:sp>
      <p:sp>
        <p:nvSpPr>
          <p:cNvPr id="78" name="Elipse 77">
            <a:extLst>
              <a:ext uri="{FF2B5EF4-FFF2-40B4-BE49-F238E27FC236}">
                <a16:creationId xmlns:a16="http://schemas.microsoft.com/office/drawing/2014/main" id="{58F11603-8CD9-84F3-C6E2-A85EE957C31F}"/>
              </a:ext>
            </a:extLst>
          </p:cNvPr>
          <p:cNvSpPr/>
          <p:nvPr/>
        </p:nvSpPr>
        <p:spPr>
          <a:xfrm>
            <a:off x="7753952" y="1907583"/>
            <a:ext cx="301764" cy="301764"/>
          </a:xfrm>
          <a:prstGeom prst="ellipse">
            <a:avLst/>
          </a:prstGeom>
          <a:solidFill>
            <a:schemeClr val="accent6"/>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defTabSz="642918" fontAlgn="auto">
              <a:spcBef>
                <a:spcPts val="703"/>
              </a:spcBef>
              <a:spcAft>
                <a:spcPts val="0"/>
              </a:spcAft>
              <a:defRPr/>
            </a:pPr>
            <a:endParaRPr lang="es-AR" sz="844" b="1">
              <a:solidFill>
                <a:srgbClr val="FFFFFF"/>
              </a:solidFill>
              <a:latin typeface="Roboto" panose="02000000000000000000" pitchFamily="2" charset="0"/>
              <a:ea typeface="Roboto" panose="02000000000000000000" pitchFamily="2" charset="0"/>
              <a:cs typeface="Open Sans SemiBold" pitchFamily="2" charset="0"/>
            </a:endParaRPr>
          </a:p>
        </p:txBody>
      </p:sp>
      <p:sp>
        <p:nvSpPr>
          <p:cNvPr id="79" name="CuadroTexto 78">
            <a:extLst>
              <a:ext uri="{FF2B5EF4-FFF2-40B4-BE49-F238E27FC236}">
                <a16:creationId xmlns:a16="http://schemas.microsoft.com/office/drawing/2014/main" id="{695FDD2F-68BB-1D8F-96E0-86534AD72A10}"/>
              </a:ext>
            </a:extLst>
          </p:cNvPr>
          <p:cNvSpPr txBox="1"/>
          <p:nvPr/>
        </p:nvSpPr>
        <p:spPr>
          <a:xfrm>
            <a:off x="7617066" y="2240286"/>
            <a:ext cx="575536" cy="118943"/>
          </a:xfrm>
          <a:prstGeom prst="rect">
            <a:avLst/>
          </a:prstGeom>
          <a:solidFill>
            <a:srgbClr val="FFFFFF"/>
          </a:solidFill>
        </p:spPr>
        <p:txBody>
          <a:bodyPr wrap="square" lIns="0" tIns="0" rIns="0" bIns="0" anchor="t" anchorCtr="0">
            <a:spAutoFit/>
          </a:bodyPr>
          <a:lstStyle/>
          <a:p>
            <a:pPr algn="ctr" defTabSz="642918" fontAlgn="auto">
              <a:spcBef>
                <a:spcPts val="0"/>
              </a:spcBef>
              <a:spcAft>
                <a:spcPts val="0"/>
              </a:spcAft>
              <a:defRPr/>
            </a:pPr>
            <a:r>
              <a:rPr lang="es-ES" sz="773">
                <a:ln w="0"/>
                <a:solidFill>
                  <a:srgbClr val="FFB25B"/>
                </a:solidFill>
                <a:latin typeface="Roboto" panose="02000000000000000000" pitchFamily="2" charset="0"/>
                <a:ea typeface="Roboto" panose="02000000000000000000" pitchFamily="2" charset="0"/>
                <a:cs typeface="Open Sans SemiBold" pitchFamily="2" charset="0"/>
              </a:rPr>
              <a:t>Assets</a:t>
            </a:r>
            <a:endParaRPr lang="es-AR" sz="773">
              <a:solidFill>
                <a:srgbClr val="FFB25B"/>
              </a:solidFill>
              <a:latin typeface="Roboto" panose="02000000000000000000" pitchFamily="2" charset="0"/>
              <a:ea typeface="Roboto" panose="02000000000000000000" pitchFamily="2" charset="0"/>
              <a:cs typeface="Open Sans SemiBold" pitchFamily="2" charset="0"/>
            </a:endParaRPr>
          </a:p>
        </p:txBody>
      </p:sp>
      <p:sp>
        <p:nvSpPr>
          <p:cNvPr id="13" name="Title 1">
            <a:extLst>
              <a:ext uri="{FF2B5EF4-FFF2-40B4-BE49-F238E27FC236}">
                <a16:creationId xmlns:a16="http://schemas.microsoft.com/office/drawing/2014/main" id="{59342843-DD46-1081-9E68-5D0490699463}"/>
              </a:ext>
            </a:extLst>
          </p:cNvPr>
          <p:cNvSpPr txBox="1">
            <a:spLocks/>
          </p:cNvSpPr>
          <p:nvPr/>
        </p:nvSpPr>
        <p:spPr>
          <a:xfrm>
            <a:off x="612000" y="806178"/>
            <a:ext cx="3058554" cy="331629"/>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solidFill>
                  <a:schemeClr val="bg2"/>
                </a:solidFill>
                <a:latin typeface="Pulso" pitchFamily="2" charset="0"/>
              </a:rPr>
              <a:t>Transformation</a:t>
            </a:r>
          </a:p>
        </p:txBody>
      </p:sp>
      <p:sp>
        <p:nvSpPr>
          <p:cNvPr id="15" name="Title 1">
            <a:extLst>
              <a:ext uri="{FF2B5EF4-FFF2-40B4-BE49-F238E27FC236}">
                <a16:creationId xmlns:a16="http://schemas.microsoft.com/office/drawing/2014/main" id="{D1AF8A44-90BF-CEFB-7C89-AFA6B5FB0EA3}"/>
              </a:ext>
            </a:extLst>
          </p:cNvPr>
          <p:cNvSpPr txBox="1">
            <a:spLocks/>
          </p:cNvSpPr>
          <p:nvPr/>
        </p:nvSpPr>
        <p:spPr>
          <a:xfrm>
            <a:off x="612000" y="1510693"/>
            <a:ext cx="2264186" cy="692497"/>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1000"/>
              </a:spcAft>
              <a:defRPr/>
            </a:pPr>
            <a:r>
              <a:rPr lang="en-US" sz="1500" b="0" spc="-40">
                <a:solidFill>
                  <a:schemeClr val="tx1">
                    <a:lumMod val="75000"/>
                    <a:lumOff val="25000"/>
                  </a:schemeClr>
                </a:solidFill>
                <a:latin typeface="Pulso Light" pitchFamily="2" charset="0"/>
              </a:rPr>
              <a:t>Transform our present into a relevant ecosystem for our customers</a:t>
            </a:r>
          </a:p>
        </p:txBody>
      </p:sp>
      <p:sp>
        <p:nvSpPr>
          <p:cNvPr id="195" name="Elipse 194">
            <a:extLst>
              <a:ext uri="{FF2B5EF4-FFF2-40B4-BE49-F238E27FC236}">
                <a16:creationId xmlns:a16="http://schemas.microsoft.com/office/drawing/2014/main" id="{7162F42E-4633-6509-DB8C-5BE22C22727F}"/>
              </a:ext>
            </a:extLst>
          </p:cNvPr>
          <p:cNvSpPr/>
          <p:nvPr/>
        </p:nvSpPr>
        <p:spPr>
          <a:xfrm>
            <a:off x="5283152" y="3800183"/>
            <a:ext cx="301764" cy="301764"/>
          </a:xfrm>
          <a:prstGeom prst="ellipse">
            <a:avLst/>
          </a:prstGeom>
          <a:solidFill>
            <a:srgbClr val="006DF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defTabSz="642918" fontAlgn="auto">
              <a:spcBef>
                <a:spcPts val="703"/>
              </a:spcBef>
              <a:spcAft>
                <a:spcPts val="0"/>
              </a:spcAft>
              <a:defRPr/>
            </a:pPr>
            <a:endParaRPr lang="es-AR" sz="844" b="1">
              <a:solidFill>
                <a:srgbClr val="FFFFFF"/>
              </a:solidFill>
              <a:latin typeface="Roboto" panose="02000000000000000000" pitchFamily="2" charset="0"/>
              <a:ea typeface="Roboto" panose="02000000000000000000" pitchFamily="2" charset="0"/>
              <a:cs typeface="Open Sans SemiBold" pitchFamily="2" charset="0"/>
            </a:endParaRPr>
          </a:p>
        </p:txBody>
      </p:sp>
      <p:sp>
        <p:nvSpPr>
          <p:cNvPr id="196" name="CuadroTexto 195">
            <a:extLst>
              <a:ext uri="{FF2B5EF4-FFF2-40B4-BE49-F238E27FC236}">
                <a16:creationId xmlns:a16="http://schemas.microsoft.com/office/drawing/2014/main" id="{D99A9DDE-B522-0B28-28FD-B7F9FFF15B01}"/>
              </a:ext>
            </a:extLst>
          </p:cNvPr>
          <p:cNvSpPr txBox="1"/>
          <p:nvPr/>
        </p:nvSpPr>
        <p:spPr>
          <a:xfrm>
            <a:off x="5022270" y="4132888"/>
            <a:ext cx="823527" cy="237886"/>
          </a:xfrm>
          <a:prstGeom prst="rect">
            <a:avLst/>
          </a:prstGeom>
          <a:solidFill>
            <a:srgbClr val="FFFFFF"/>
          </a:solidFill>
        </p:spPr>
        <p:txBody>
          <a:bodyPr wrap="square" lIns="0" tIns="0" rIns="0" bIns="0" anchor="t" anchorCtr="0">
            <a:spAutoFit/>
          </a:bodyPr>
          <a:lstStyle/>
          <a:p>
            <a:pPr algn="ctr" defTabSz="642918" fontAlgn="auto">
              <a:spcBef>
                <a:spcPts val="0"/>
              </a:spcBef>
              <a:spcAft>
                <a:spcPts val="0"/>
              </a:spcAft>
              <a:defRPr/>
            </a:pPr>
            <a:r>
              <a:rPr lang="es-ES" sz="773">
                <a:ln w="0"/>
                <a:solidFill>
                  <a:srgbClr val="006DF2"/>
                </a:solidFill>
                <a:latin typeface="Roboto" panose="02000000000000000000" pitchFamily="2" charset="0"/>
                <a:ea typeface="Roboto" panose="02000000000000000000" pitchFamily="2" charset="0"/>
                <a:cs typeface="Open Sans SemiBold" pitchFamily="2" charset="0"/>
              </a:rPr>
              <a:t>B2B + IoT +</a:t>
            </a:r>
            <a:br>
              <a:rPr lang="es-ES" sz="773">
                <a:ln w="0"/>
                <a:solidFill>
                  <a:srgbClr val="006DF2"/>
                </a:solidFill>
                <a:latin typeface="Roboto" panose="02000000000000000000" pitchFamily="2" charset="0"/>
                <a:ea typeface="Roboto" panose="02000000000000000000" pitchFamily="2" charset="0"/>
                <a:cs typeface="Open Sans SemiBold" pitchFamily="2" charset="0"/>
              </a:rPr>
            </a:br>
            <a:r>
              <a:rPr lang="es-ES" sz="773">
                <a:ln w="0"/>
                <a:solidFill>
                  <a:srgbClr val="006DF2"/>
                </a:solidFill>
                <a:latin typeface="Roboto" panose="02000000000000000000" pitchFamily="2" charset="0"/>
                <a:ea typeface="Roboto" panose="02000000000000000000" pitchFamily="2" charset="0"/>
                <a:cs typeface="Open Sans SemiBold" pitchFamily="2" charset="0"/>
              </a:rPr>
              <a:t>Cybersecurity</a:t>
            </a:r>
          </a:p>
        </p:txBody>
      </p:sp>
      <p:sp>
        <p:nvSpPr>
          <p:cNvPr id="197" name="Elipse 196">
            <a:extLst>
              <a:ext uri="{FF2B5EF4-FFF2-40B4-BE49-F238E27FC236}">
                <a16:creationId xmlns:a16="http://schemas.microsoft.com/office/drawing/2014/main" id="{58BA0648-5546-4FC3-7FFE-8C00520223C6}"/>
              </a:ext>
            </a:extLst>
          </p:cNvPr>
          <p:cNvSpPr/>
          <p:nvPr/>
        </p:nvSpPr>
        <p:spPr>
          <a:xfrm>
            <a:off x="3812900" y="3201360"/>
            <a:ext cx="301764" cy="301764"/>
          </a:xfrm>
          <a:prstGeom prst="ellipse">
            <a:avLst/>
          </a:prstGeom>
          <a:solidFill>
            <a:srgbClr val="006DF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algn="ctr" defTabSz="642918" fontAlgn="auto">
              <a:spcBef>
                <a:spcPts val="703"/>
              </a:spcBef>
              <a:spcAft>
                <a:spcPts val="0"/>
              </a:spcAft>
              <a:defRPr/>
            </a:pPr>
            <a:endParaRPr lang="es-AR" sz="844" b="1">
              <a:solidFill>
                <a:srgbClr val="FFFFFF"/>
              </a:solidFill>
              <a:latin typeface="Roboto" panose="02000000000000000000" pitchFamily="2" charset="0"/>
              <a:ea typeface="Roboto" panose="02000000000000000000" pitchFamily="2" charset="0"/>
              <a:cs typeface="Open Sans SemiBold" pitchFamily="2" charset="0"/>
            </a:endParaRPr>
          </a:p>
        </p:txBody>
      </p:sp>
      <p:sp>
        <p:nvSpPr>
          <p:cNvPr id="198" name="CuadroTexto 197">
            <a:extLst>
              <a:ext uri="{FF2B5EF4-FFF2-40B4-BE49-F238E27FC236}">
                <a16:creationId xmlns:a16="http://schemas.microsoft.com/office/drawing/2014/main" id="{FBEE6F67-8350-004D-27CC-0B35DDD06388}"/>
              </a:ext>
            </a:extLst>
          </p:cNvPr>
          <p:cNvSpPr txBox="1"/>
          <p:nvPr/>
        </p:nvSpPr>
        <p:spPr>
          <a:xfrm>
            <a:off x="3632572" y="3534065"/>
            <a:ext cx="662421" cy="237886"/>
          </a:xfrm>
          <a:prstGeom prst="rect">
            <a:avLst/>
          </a:prstGeom>
          <a:solidFill>
            <a:srgbClr val="FFFFFF"/>
          </a:solidFill>
        </p:spPr>
        <p:txBody>
          <a:bodyPr wrap="square" lIns="0" tIns="0" rIns="0" bIns="0" anchor="t" anchorCtr="0">
            <a:spAutoFit/>
          </a:bodyPr>
          <a:lstStyle/>
          <a:p>
            <a:pPr algn="ctr" defTabSz="642918" fontAlgn="auto">
              <a:spcBef>
                <a:spcPts val="0"/>
              </a:spcBef>
              <a:spcAft>
                <a:spcPts val="0"/>
              </a:spcAft>
              <a:defRPr/>
            </a:pPr>
            <a:r>
              <a:rPr lang="es-ES" sz="773">
                <a:ln w="0"/>
                <a:solidFill>
                  <a:srgbClr val="006DF2"/>
                </a:solidFill>
                <a:latin typeface="Roboto" panose="02000000000000000000" pitchFamily="2" charset="0"/>
                <a:ea typeface="Roboto" panose="02000000000000000000" pitchFamily="2" charset="0"/>
                <a:cs typeface="Open Sans SemiBold" pitchFamily="2" charset="0"/>
              </a:rPr>
              <a:t>Fintech +</a:t>
            </a:r>
            <a:br>
              <a:rPr lang="es-ES" sz="773">
                <a:ln w="0"/>
                <a:solidFill>
                  <a:srgbClr val="006DF2"/>
                </a:solidFill>
                <a:latin typeface="Roboto" panose="02000000000000000000" pitchFamily="2" charset="0"/>
                <a:ea typeface="Roboto" panose="02000000000000000000" pitchFamily="2" charset="0"/>
                <a:cs typeface="Open Sans SemiBold" pitchFamily="2" charset="0"/>
              </a:rPr>
            </a:br>
            <a:r>
              <a:rPr lang="es-ES" sz="773">
                <a:ln w="0"/>
                <a:solidFill>
                  <a:srgbClr val="006DF2"/>
                </a:solidFill>
                <a:latin typeface="Roboto" panose="02000000000000000000" pitchFamily="2" charset="0"/>
                <a:ea typeface="Roboto" panose="02000000000000000000" pitchFamily="2" charset="0"/>
                <a:cs typeface="Open Sans SemiBold" pitchFamily="2" charset="0"/>
              </a:rPr>
              <a:t>Digital Growth</a:t>
            </a:r>
          </a:p>
        </p:txBody>
      </p:sp>
      <p:grpSp>
        <p:nvGrpSpPr>
          <p:cNvPr id="199" name="Grupo 198">
            <a:extLst>
              <a:ext uri="{FF2B5EF4-FFF2-40B4-BE49-F238E27FC236}">
                <a16:creationId xmlns:a16="http://schemas.microsoft.com/office/drawing/2014/main" id="{C9B68BD3-C0B3-5A33-F0F6-89F93B3E73CA}"/>
              </a:ext>
            </a:extLst>
          </p:cNvPr>
          <p:cNvGrpSpPr/>
          <p:nvPr/>
        </p:nvGrpSpPr>
        <p:grpSpPr>
          <a:xfrm>
            <a:off x="1495214" y="2186391"/>
            <a:ext cx="1812126" cy="1812126"/>
            <a:chOff x="1495214" y="2186391"/>
            <a:chExt cx="1812126" cy="1812126"/>
          </a:xfrm>
        </p:grpSpPr>
        <p:sp>
          <p:nvSpPr>
            <p:cNvPr id="200" name="Forma libre 199">
              <a:extLst>
                <a:ext uri="{FF2B5EF4-FFF2-40B4-BE49-F238E27FC236}">
                  <a16:creationId xmlns:a16="http://schemas.microsoft.com/office/drawing/2014/main" id="{EB822BC3-E05F-9E71-CA34-F4BB38B412F7}"/>
                </a:ext>
              </a:extLst>
            </p:cNvPr>
            <p:cNvSpPr/>
            <p:nvPr/>
          </p:nvSpPr>
          <p:spPr>
            <a:xfrm>
              <a:off x="1495214" y="2186391"/>
              <a:ext cx="1812126" cy="1812126"/>
            </a:xfrm>
            <a:custGeom>
              <a:avLst/>
              <a:gdLst>
                <a:gd name="connsiteX0" fmla="*/ 1812126 w 1812126"/>
                <a:gd name="connsiteY0" fmla="*/ 906063 h 1812126"/>
                <a:gd name="connsiteX1" fmla="*/ 906063 w 1812126"/>
                <a:gd name="connsiteY1" fmla="*/ 1812126 h 1812126"/>
                <a:gd name="connsiteX2" fmla="*/ 0 w 1812126"/>
                <a:gd name="connsiteY2" fmla="*/ 906063 h 1812126"/>
                <a:gd name="connsiteX3" fmla="*/ 906063 w 1812126"/>
                <a:gd name="connsiteY3" fmla="*/ 0 h 1812126"/>
                <a:gd name="connsiteX4" fmla="*/ 1812126 w 1812126"/>
                <a:gd name="connsiteY4" fmla="*/ 906063 h 1812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126" h="1812126">
                  <a:moveTo>
                    <a:pt x="1812126" y="906063"/>
                  </a:moveTo>
                  <a:cubicBezTo>
                    <a:pt x="1812126" y="1406468"/>
                    <a:pt x="1406468" y="1812126"/>
                    <a:pt x="906063" y="1812126"/>
                  </a:cubicBezTo>
                  <a:cubicBezTo>
                    <a:pt x="405658" y="1812126"/>
                    <a:pt x="0" y="1406468"/>
                    <a:pt x="0" y="906063"/>
                  </a:cubicBezTo>
                  <a:cubicBezTo>
                    <a:pt x="0" y="405658"/>
                    <a:pt x="405658" y="0"/>
                    <a:pt x="906063" y="0"/>
                  </a:cubicBezTo>
                  <a:cubicBezTo>
                    <a:pt x="1406468" y="0"/>
                    <a:pt x="1812126" y="405658"/>
                    <a:pt x="1812126" y="906063"/>
                  </a:cubicBezTo>
                  <a:close/>
                </a:path>
              </a:pathLst>
            </a:custGeom>
            <a:solidFill>
              <a:srgbClr val="959595"/>
            </a:solidFill>
            <a:ln w="4973" cap="flat">
              <a:noFill/>
              <a:prstDash val="solid"/>
              <a:miter/>
            </a:ln>
          </p:spPr>
          <p:txBody>
            <a:bodyPr rtlCol="0" anchor="ctr"/>
            <a:lstStyle/>
            <a:p>
              <a:endParaRPr lang="en-US"/>
            </a:p>
          </p:txBody>
        </p:sp>
        <p:grpSp>
          <p:nvGrpSpPr>
            <p:cNvPr id="201" name="Gráfico 20">
              <a:extLst>
                <a:ext uri="{FF2B5EF4-FFF2-40B4-BE49-F238E27FC236}">
                  <a16:creationId xmlns:a16="http://schemas.microsoft.com/office/drawing/2014/main" id="{0CAEC73E-BFDF-1E0E-878F-C933B8EA70E4}"/>
                </a:ext>
              </a:extLst>
            </p:cNvPr>
            <p:cNvGrpSpPr/>
            <p:nvPr/>
          </p:nvGrpSpPr>
          <p:grpSpPr>
            <a:xfrm>
              <a:off x="2118816" y="2241590"/>
              <a:ext cx="561938" cy="105425"/>
              <a:chOff x="2118816" y="2241590"/>
              <a:chExt cx="561938" cy="105425"/>
            </a:xfrm>
            <a:solidFill>
              <a:srgbClr val="FFFFFF"/>
            </a:solidFill>
          </p:grpSpPr>
          <p:sp>
            <p:nvSpPr>
              <p:cNvPr id="237" name="Forma libre 236">
                <a:extLst>
                  <a:ext uri="{FF2B5EF4-FFF2-40B4-BE49-F238E27FC236}">
                    <a16:creationId xmlns:a16="http://schemas.microsoft.com/office/drawing/2014/main" id="{F527697F-2719-D724-B4E8-FEF3046A9E7B}"/>
                  </a:ext>
                </a:extLst>
              </p:cNvPr>
              <p:cNvSpPr/>
              <p:nvPr/>
            </p:nvSpPr>
            <p:spPr>
              <a:xfrm>
                <a:off x="2118816" y="2274908"/>
                <a:ext cx="56691" cy="72107"/>
              </a:xfrm>
              <a:custGeom>
                <a:avLst/>
                <a:gdLst>
                  <a:gd name="connsiteX0" fmla="*/ 0 w 56691"/>
                  <a:gd name="connsiteY0" fmla="*/ 10940 h 72107"/>
                  <a:gd name="connsiteX1" fmla="*/ 38291 w 56691"/>
                  <a:gd name="connsiteY1" fmla="*/ 0 h 72107"/>
                  <a:gd name="connsiteX2" fmla="*/ 40281 w 56691"/>
                  <a:gd name="connsiteY2" fmla="*/ 6465 h 72107"/>
                  <a:gd name="connsiteX3" fmla="*/ 9946 w 56691"/>
                  <a:gd name="connsiteY3" fmla="*/ 15416 h 72107"/>
                  <a:gd name="connsiteX4" fmla="*/ 15416 w 56691"/>
                  <a:gd name="connsiteY4" fmla="*/ 34810 h 72107"/>
                  <a:gd name="connsiteX5" fmla="*/ 41772 w 56691"/>
                  <a:gd name="connsiteY5" fmla="*/ 27351 h 72107"/>
                  <a:gd name="connsiteX6" fmla="*/ 43762 w 56691"/>
                  <a:gd name="connsiteY6" fmla="*/ 33816 h 72107"/>
                  <a:gd name="connsiteX7" fmla="*/ 17405 w 56691"/>
                  <a:gd name="connsiteY7" fmla="*/ 41275 h 72107"/>
                  <a:gd name="connsiteX8" fmla="*/ 23870 w 56691"/>
                  <a:gd name="connsiteY8" fmla="*/ 63156 h 72107"/>
                  <a:gd name="connsiteX9" fmla="*/ 54702 w 56691"/>
                  <a:gd name="connsiteY9" fmla="*/ 54205 h 72107"/>
                  <a:gd name="connsiteX10" fmla="*/ 56691 w 56691"/>
                  <a:gd name="connsiteY10" fmla="*/ 60669 h 72107"/>
                  <a:gd name="connsiteX11" fmla="*/ 17902 w 56691"/>
                  <a:gd name="connsiteY11" fmla="*/ 72107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91" h="72107">
                    <a:moveTo>
                      <a:pt x="0" y="10940"/>
                    </a:moveTo>
                    <a:lnTo>
                      <a:pt x="38291" y="0"/>
                    </a:lnTo>
                    <a:lnTo>
                      <a:pt x="40281" y="6465"/>
                    </a:lnTo>
                    <a:lnTo>
                      <a:pt x="9946" y="15416"/>
                    </a:lnTo>
                    <a:lnTo>
                      <a:pt x="15416" y="34810"/>
                    </a:lnTo>
                    <a:lnTo>
                      <a:pt x="41772" y="27351"/>
                    </a:lnTo>
                    <a:lnTo>
                      <a:pt x="43762" y="33816"/>
                    </a:lnTo>
                    <a:lnTo>
                      <a:pt x="17405" y="41275"/>
                    </a:lnTo>
                    <a:lnTo>
                      <a:pt x="23870" y="63156"/>
                    </a:lnTo>
                    <a:lnTo>
                      <a:pt x="54702" y="54205"/>
                    </a:lnTo>
                    <a:lnTo>
                      <a:pt x="56691" y="60669"/>
                    </a:lnTo>
                    <a:lnTo>
                      <a:pt x="17902" y="72107"/>
                    </a:lnTo>
                    <a:close/>
                  </a:path>
                </a:pathLst>
              </a:custGeom>
              <a:solidFill>
                <a:srgbClr val="FFFFFF"/>
              </a:solidFill>
              <a:ln w="4973" cap="flat">
                <a:noFill/>
                <a:prstDash val="solid"/>
                <a:miter/>
              </a:ln>
            </p:spPr>
            <p:txBody>
              <a:bodyPr rtlCol="0" anchor="ctr"/>
              <a:lstStyle/>
              <a:p>
                <a:endParaRPr lang="en-US"/>
              </a:p>
            </p:txBody>
          </p:sp>
          <p:sp>
            <p:nvSpPr>
              <p:cNvPr id="238" name="Forma libre 237">
                <a:extLst>
                  <a:ext uri="{FF2B5EF4-FFF2-40B4-BE49-F238E27FC236}">
                    <a16:creationId xmlns:a16="http://schemas.microsoft.com/office/drawing/2014/main" id="{555C9870-3A8D-A865-E9E2-DD3EF6DE2B12}"/>
                  </a:ext>
                </a:extLst>
              </p:cNvPr>
              <p:cNvSpPr/>
              <p:nvPr/>
            </p:nvSpPr>
            <p:spPr>
              <a:xfrm>
                <a:off x="2175507" y="2258995"/>
                <a:ext cx="61166" cy="72604"/>
              </a:xfrm>
              <a:custGeom>
                <a:avLst/>
                <a:gdLst>
                  <a:gd name="connsiteX0" fmla="*/ 0 w 61166"/>
                  <a:gd name="connsiteY0" fmla="*/ 10940 h 72604"/>
                  <a:gd name="connsiteX1" fmla="*/ 7957 w 61166"/>
                  <a:gd name="connsiteY1" fmla="*/ 8951 h 72604"/>
                  <a:gd name="connsiteX2" fmla="*/ 50226 w 61166"/>
                  <a:gd name="connsiteY2" fmla="*/ 49729 h 72604"/>
                  <a:gd name="connsiteX3" fmla="*/ 39286 w 61166"/>
                  <a:gd name="connsiteY3" fmla="*/ 1989 h 72604"/>
                  <a:gd name="connsiteX4" fmla="*/ 47740 w 61166"/>
                  <a:gd name="connsiteY4" fmla="*/ 0 h 72604"/>
                  <a:gd name="connsiteX5" fmla="*/ 61167 w 61166"/>
                  <a:gd name="connsiteY5" fmla="*/ 62161 h 72604"/>
                  <a:gd name="connsiteX6" fmla="*/ 53210 w 61166"/>
                  <a:gd name="connsiteY6" fmla="*/ 64150 h 72604"/>
                  <a:gd name="connsiteX7" fmla="*/ 11438 w 61166"/>
                  <a:gd name="connsiteY7" fmla="*/ 22875 h 72604"/>
                  <a:gd name="connsiteX8" fmla="*/ 21881 w 61166"/>
                  <a:gd name="connsiteY8" fmla="*/ 71113 h 72604"/>
                  <a:gd name="connsiteX9" fmla="*/ 13427 w 61166"/>
                  <a:gd name="connsiteY9" fmla="*/ 72604 h 72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166" h="72604">
                    <a:moveTo>
                      <a:pt x="0" y="10940"/>
                    </a:moveTo>
                    <a:lnTo>
                      <a:pt x="7957" y="8951"/>
                    </a:lnTo>
                    <a:lnTo>
                      <a:pt x="50226" y="49729"/>
                    </a:lnTo>
                    <a:lnTo>
                      <a:pt x="39286" y="1989"/>
                    </a:lnTo>
                    <a:lnTo>
                      <a:pt x="47740" y="0"/>
                    </a:lnTo>
                    <a:lnTo>
                      <a:pt x="61167" y="62161"/>
                    </a:lnTo>
                    <a:lnTo>
                      <a:pt x="53210" y="64150"/>
                    </a:lnTo>
                    <a:lnTo>
                      <a:pt x="11438" y="22875"/>
                    </a:lnTo>
                    <a:lnTo>
                      <a:pt x="21881" y="71113"/>
                    </a:lnTo>
                    <a:lnTo>
                      <a:pt x="13427" y="72604"/>
                    </a:lnTo>
                    <a:close/>
                  </a:path>
                </a:pathLst>
              </a:custGeom>
              <a:solidFill>
                <a:srgbClr val="FFFFFF"/>
              </a:solidFill>
              <a:ln w="4973" cap="flat">
                <a:noFill/>
                <a:prstDash val="solid"/>
                <a:miter/>
              </a:ln>
            </p:spPr>
            <p:txBody>
              <a:bodyPr rtlCol="0" anchor="ctr"/>
              <a:lstStyle/>
              <a:p>
                <a:endParaRPr lang="en-US"/>
              </a:p>
            </p:txBody>
          </p:sp>
          <p:sp>
            <p:nvSpPr>
              <p:cNvPr id="239" name="Forma libre 238">
                <a:extLst>
                  <a:ext uri="{FF2B5EF4-FFF2-40B4-BE49-F238E27FC236}">
                    <a16:creationId xmlns:a16="http://schemas.microsoft.com/office/drawing/2014/main" id="{42F82E0F-7982-31AC-8D85-D1E56405DE62}"/>
                  </a:ext>
                </a:extLst>
              </p:cNvPr>
              <p:cNvSpPr/>
              <p:nvPr/>
            </p:nvSpPr>
            <p:spPr>
              <a:xfrm>
                <a:off x="2240155" y="2248552"/>
                <a:ext cx="49729" cy="67134"/>
              </a:xfrm>
              <a:custGeom>
                <a:avLst/>
                <a:gdLst>
                  <a:gd name="connsiteX0" fmla="*/ 0 w 49729"/>
                  <a:gd name="connsiteY0" fmla="*/ 7459 h 67134"/>
                  <a:gd name="connsiteX1" fmla="*/ 48734 w 49729"/>
                  <a:gd name="connsiteY1" fmla="*/ 0 h 67134"/>
                  <a:gd name="connsiteX2" fmla="*/ 49729 w 49729"/>
                  <a:gd name="connsiteY2" fmla="*/ 6962 h 67134"/>
                  <a:gd name="connsiteX3" fmla="*/ 29340 w 49729"/>
                  <a:gd name="connsiteY3" fmla="*/ 9946 h 67134"/>
                  <a:gd name="connsiteX4" fmla="*/ 37794 w 49729"/>
                  <a:gd name="connsiteY4" fmla="*/ 65642 h 67134"/>
                  <a:gd name="connsiteX5" fmla="*/ 29340 w 49729"/>
                  <a:gd name="connsiteY5" fmla="*/ 67134 h 67134"/>
                  <a:gd name="connsiteX6" fmla="*/ 20886 w 49729"/>
                  <a:gd name="connsiteY6" fmla="*/ 10940 h 67134"/>
                  <a:gd name="connsiteX7" fmla="*/ 995 w 49729"/>
                  <a:gd name="connsiteY7" fmla="*/ 13924 h 6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9" h="67134">
                    <a:moveTo>
                      <a:pt x="0" y="7459"/>
                    </a:moveTo>
                    <a:lnTo>
                      <a:pt x="48734" y="0"/>
                    </a:lnTo>
                    <a:lnTo>
                      <a:pt x="49729" y="6962"/>
                    </a:lnTo>
                    <a:lnTo>
                      <a:pt x="29340" y="9946"/>
                    </a:lnTo>
                    <a:lnTo>
                      <a:pt x="37794" y="65642"/>
                    </a:lnTo>
                    <a:lnTo>
                      <a:pt x="29340" y="67134"/>
                    </a:lnTo>
                    <a:lnTo>
                      <a:pt x="20886" y="10940"/>
                    </a:lnTo>
                    <a:lnTo>
                      <a:pt x="995" y="13924"/>
                    </a:lnTo>
                    <a:close/>
                  </a:path>
                </a:pathLst>
              </a:custGeom>
              <a:solidFill>
                <a:srgbClr val="FFFFFF"/>
              </a:solidFill>
              <a:ln w="4973" cap="flat">
                <a:noFill/>
                <a:prstDash val="solid"/>
                <a:miter/>
              </a:ln>
            </p:spPr>
            <p:txBody>
              <a:bodyPr rtlCol="0" anchor="ctr"/>
              <a:lstStyle/>
              <a:p>
                <a:endParaRPr lang="en-US"/>
              </a:p>
            </p:txBody>
          </p:sp>
          <p:sp>
            <p:nvSpPr>
              <p:cNvPr id="240" name="Forma libre 239">
                <a:extLst>
                  <a:ext uri="{FF2B5EF4-FFF2-40B4-BE49-F238E27FC236}">
                    <a16:creationId xmlns:a16="http://schemas.microsoft.com/office/drawing/2014/main" id="{4FF3070C-0C62-F158-F1B1-38F154DFBA65}"/>
                  </a:ext>
                </a:extLst>
              </p:cNvPr>
              <p:cNvSpPr/>
              <p:nvPr/>
            </p:nvSpPr>
            <p:spPr>
              <a:xfrm>
                <a:off x="2305797" y="2243082"/>
                <a:ext cx="45253" cy="66636"/>
              </a:xfrm>
              <a:custGeom>
                <a:avLst/>
                <a:gdLst>
                  <a:gd name="connsiteX0" fmla="*/ 0 w 45253"/>
                  <a:gd name="connsiteY0" fmla="*/ 3481 h 66636"/>
                  <a:gd name="connsiteX1" fmla="*/ 39783 w 45253"/>
                  <a:gd name="connsiteY1" fmla="*/ 0 h 66636"/>
                  <a:gd name="connsiteX2" fmla="*/ 40281 w 45253"/>
                  <a:gd name="connsiteY2" fmla="*/ 6962 h 66636"/>
                  <a:gd name="connsiteX3" fmla="*/ 8951 w 45253"/>
                  <a:gd name="connsiteY3" fmla="*/ 9449 h 66636"/>
                  <a:gd name="connsiteX4" fmla="*/ 10443 w 45253"/>
                  <a:gd name="connsiteY4" fmla="*/ 29837 h 66636"/>
                  <a:gd name="connsiteX5" fmla="*/ 37794 w 45253"/>
                  <a:gd name="connsiteY5" fmla="*/ 27848 h 66636"/>
                  <a:gd name="connsiteX6" fmla="*/ 38789 w 45253"/>
                  <a:gd name="connsiteY6" fmla="*/ 34313 h 66636"/>
                  <a:gd name="connsiteX7" fmla="*/ 10940 w 45253"/>
                  <a:gd name="connsiteY7" fmla="*/ 36800 h 66636"/>
                  <a:gd name="connsiteX8" fmla="*/ 12930 w 45253"/>
                  <a:gd name="connsiteY8" fmla="*/ 59178 h 66636"/>
                  <a:gd name="connsiteX9" fmla="*/ 44756 w 45253"/>
                  <a:gd name="connsiteY9" fmla="*/ 56691 h 66636"/>
                  <a:gd name="connsiteX10" fmla="*/ 45253 w 45253"/>
                  <a:gd name="connsiteY10" fmla="*/ 63653 h 66636"/>
                  <a:gd name="connsiteX11" fmla="*/ 5470 w 45253"/>
                  <a:gd name="connsiteY11" fmla="*/ 66637 h 6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5253" h="66636">
                    <a:moveTo>
                      <a:pt x="0" y="3481"/>
                    </a:moveTo>
                    <a:lnTo>
                      <a:pt x="39783" y="0"/>
                    </a:lnTo>
                    <a:lnTo>
                      <a:pt x="40281" y="6962"/>
                    </a:lnTo>
                    <a:lnTo>
                      <a:pt x="8951" y="9449"/>
                    </a:lnTo>
                    <a:lnTo>
                      <a:pt x="10443" y="29837"/>
                    </a:lnTo>
                    <a:lnTo>
                      <a:pt x="37794" y="27848"/>
                    </a:lnTo>
                    <a:lnTo>
                      <a:pt x="38789" y="34313"/>
                    </a:lnTo>
                    <a:lnTo>
                      <a:pt x="10940" y="36800"/>
                    </a:lnTo>
                    <a:lnTo>
                      <a:pt x="12930" y="59178"/>
                    </a:lnTo>
                    <a:lnTo>
                      <a:pt x="44756" y="56691"/>
                    </a:lnTo>
                    <a:lnTo>
                      <a:pt x="45253" y="63653"/>
                    </a:lnTo>
                    <a:lnTo>
                      <a:pt x="5470" y="66637"/>
                    </a:lnTo>
                    <a:close/>
                  </a:path>
                </a:pathLst>
              </a:custGeom>
              <a:solidFill>
                <a:srgbClr val="FFFFFF"/>
              </a:solidFill>
              <a:ln w="4973" cap="flat">
                <a:noFill/>
                <a:prstDash val="solid"/>
                <a:miter/>
              </a:ln>
            </p:spPr>
            <p:txBody>
              <a:bodyPr rtlCol="0" anchor="ctr"/>
              <a:lstStyle/>
              <a:p>
                <a:endParaRPr lang="en-US"/>
              </a:p>
            </p:txBody>
          </p:sp>
          <p:sp>
            <p:nvSpPr>
              <p:cNvPr id="241" name="Forma libre 240">
                <a:extLst>
                  <a:ext uri="{FF2B5EF4-FFF2-40B4-BE49-F238E27FC236}">
                    <a16:creationId xmlns:a16="http://schemas.microsoft.com/office/drawing/2014/main" id="{8E311A2D-DB36-2E85-FD30-B66694E96336}"/>
                  </a:ext>
                </a:extLst>
              </p:cNvPr>
              <p:cNvSpPr/>
              <p:nvPr/>
            </p:nvSpPr>
            <p:spPr>
              <a:xfrm>
                <a:off x="2364477" y="2241590"/>
                <a:ext cx="46745" cy="64150"/>
              </a:xfrm>
              <a:custGeom>
                <a:avLst/>
                <a:gdLst>
                  <a:gd name="connsiteX0" fmla="*/ 0 w 46745"/>
                  <a:gd name="connsiteY0" fmla="*/ 497 h 64150"/>
                  <a:gd name="connsiteX1" fmla="*/ 20886 w 46745"/>
                  <a:gd name="connsiteY1" fmla="*/ 0 h 64150"/>
                  <a:gd name="connsiteX2" fmla="*/ 37297 w 46745"/>
                  <a:gd name="connsiteY2" fmla="*/ 4476 h 64150"/>
                  <a:gd name="connsiteX3" fmla="*/ 43264 w 46745"/>
                  <a:gd name="connsiteY3" fmla="*/ 18400 h 64150"/>
                  <a:gd name="connsiteX4" fmla="*/ 40281 w 46745"/>
                  <a:gd name="connsiteY4" fmla="*/ 28843 h 64150"/>
                  <a:gd name="connsiteX5" fmla="*/ 31329 w 46745"/>
                  <a:gd name="connsiteY5" fmla="*/ 35805 h 64150"/>
                  <a:gd name="connsiteX6" fmla="*/ 46745 w 46745"/>
                  <a:gd name="connsiteY6" fmla="*/ 62659 h 64150"/>
                  <a:gd name="connsiteX7" fmla="*/ 46745 w 46745"/>
                  <a:gd name="connsiteY7" fmla="*/ 63156 h 64150"/>
                  <a:gd name="connsiteX8" fmla="*/ 37794 w 46745"/>
                  <a:gd name="connsiteY8" fmla="*/ 63156 h 64150"/>
                  <a:gd name="connsiteX9" fmla="*/ 23373 w 46745"/>
                  <a:gd name="connsiteY9" fmla="*/ 37794 h 64150"/>
                  <a:gd name="connsiteX10" fmla="*/ 8454 w 46745"/>
                  <a:gd name="connsiteY10" fmla="*/ 38291 h 64150"/>
                  <a:gd name="connsiteX11" fmla="*/ 8951 w 46745"/>
                  <a:gd name="connsiteY11" fmla="*/ 64150 h 64150"/>
                  <a:gd name="connsiteX12" fmla="*/ 497 w 46745"/>
                  <a:gd name="connsiteY12" fmla="*/ 64150 h 64150"/>
                  <a:gd name="connsiteX13" fmla="*/ 0 w 46745"/>
                  <a:gd name="connsiteY13" fmla="*/ 497 h 64150"/>
                  <a:gd name="connsiteX14" fmla="*/ 8454 w 46745"/>
                  <a:gd name="connsiteY14" fmla="*/ 7459 h 64150"/>
                  <a:gd name="connsiteX15" fmla="*/ 8951 w 46745"/>
                  <a:gd name="connsiteY15" fmla="*/ 31827 h 64150"/>
                  <a:gd name="connsiteX16" fmla="*/ 21881 w 46745"/>
                  <a:gd name="connsiteY16" fmla="*/ 31329 h 64150"/>
                  <a:gd name="connsiteX17" fmla="*/ 31827 w 46745"/>
                  <a:gd name="connsiteY17" fmla="*/ 27848 h 64150"/>
                  <a:gd name="connsiteX18" fmla="*/ 35308 w 46745"/>
                  <a:gd name="connsiteY18" fmla="*/ 18897 h 64150"/>
                  <a:gd name="connsiteX19" fmla="*/ 31827 w 46745"/>
                  <a:gd name="connsiteY19" fmla="*/ 9946 h 64150"/>
                  <a:gd name="connsiteX20" fmla="*/ 21384 w 46745"/>
                  <a:gd name="connsiteY20" fmla="*/ 6962 h 64150"/>
                  <a:gd name="connsiteX21" fmla="*/ 8454 w 46745"/>
                  <a:gd name="connsiteY21" fmla="*/ 7459 h 6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6745" h="64150">
                    <a:moveTo>
                      <a:pt x="0" y="497"/>
                    </a:moveTo>
                    <a:lnTo>
                      <a:pt x="20886" y="0"/>
                    </a:lnTo>
                    <a:cubicBezTo>
                      <a:pt x="27848" y="0"/>
                      <a:pt x="33816" y="1492"/>
                      <a:pt x="37297" y="4476"/>
                    </a:cubicBezTo>
                    <a:cubicBezTo>
                      <a:pt x="41275" y="7459"/>
                      <a:pt x="43264" y="12432"/>
                      <a:pt x="43264" y="18400"/>
                    </a:cubicBezTo>
                    <a:cubicBezTo>
                      <a:pt x="43264" y="22378"/>
                      <a:pt x="42270" y="25859"/>
                      <a:pt x="40281" y="28843"/>
                    </a:cubicBezTo>
                    <a:cubicBezTo>
                      <a:pt x="38291" y="31827"/>
                      <a:pt x="35308" y="34313"/>
                      <a:pt x="31329" y="35805"/>
                    </a:cubicBezTo>
                    <a:lnTo>
                      <a:pt x="46745" y="62659"/>
                    </a:lnTo>
                    <a:lnTo>
                      <a:pt x="46745" y="63156"/>
                    </a:lnTo>
                    <a:lnTo>
                      <a:pt x="37794" y="63156"/>
                    </a:lnTo>
                    <a:lnTo>
                      <a:pt x="23373" y="37794"/>
                    </a:lnTo>
                    <a:lnTo>
                      <a:pt x="8454" y="38291"/>
                    </a:lnTo>
                    <a:lnTo>
                      <a:pt x="8951" y="64150"/>
                    </a:lnTo>
                    <a:lnTo>
                      <a:pt x="497" y="64150"/>
                    </a:lnTo>
                    <a:lnTo>
                      <a:pt x="0" y="497"/>
                    </a:lnTo>
                    <a:close/>
                    <a:moveTo>
                      <a:pt x="8454" y="7459"/>
                    </a:moveTo>
                    <a:lnTo>
                      <a:pt x="8951" y="31827"/>
                    </a:lnTo>
                    <a:lnTo>
                      <a:pt x="21881" y="31329"/>
                    </a:lnTo>
                    <a:cubicBezTo>
                      <a:pt x="25859" y="31329"/>
                      <a:pt x="29340" y="30335"/>
                      <a:pt x="31827" y="27848"/>
                    </a:cubicBezTo>
                    <a:cubicBezTo>
                      <a:pt x="34313" y="25859"/>
                      <a:pt x="35308" y="22875"/>
                      <a:pt x="35308" y="18897"/>
                    </a:cubicBezTo>
                    <a:cubicBezTo>
                      <a:pt x="35308" y="14919"/>
                      <a:pt x="33816" y="11935"/>
                      <a:pt x="31827" y="9946"/>
                    </a:cubicBezTo>
                    <a:cubicBezTo>
                      <a:pt x="29340" y="7957"/>
                      <a:pt x="25859" y="6962"/>
                      <a:pt x="21384" y="6962"/>
                    </a:cubicBezTo>
                    <a:lnTo>
                      <a:pt x="8454" y="7459"/>
                    </a:lnTo>
                    <a:close/>
                  </a:path>
                </a:pathLst>
              </a:custGeom>
              <a:solidFill>
                <a:srgbClr val="FFFFFF"/>
              </a:solidFill>
              <a:ln w="4973" cap="flat">
                <a:noFill/>
                <a:prstDash val="solid"/>
                <a:miter/>
              </a:ln>
            </p:spPr>
            <p:txBody>
              <a:bodyPr rtlCol="0" anchor="ctr"/>
              <a:lstStyle/>
              <a:p>
                <a:endParaRPr lang="en-US"/>
              </a:p>
            </p:txBody>
          </p:sp>
          <p:sp>
            <p:nvSpPr>
              <p:cNvPr id="242" name="Forma libre 241">
                <a:extLst>
                  <a:ext uri="{FF2B5EF4-FFF2-40B4-BE49-F238E27FC236}">
                    <a16:creationId xmlns:a16="http://schemas.microsoft.com/office/drawing/2014/main" id="{59C37E17-E227-1370-C5FD-01D9B504E6C5}"/>
                  </a:ext>
                </a:extLst>
              </p:cNvPr>
              <p:cNvSpPr/>
              <p:nvPr/>
            </p:nvSpPr>
            <p:spPr>
              <a:xfrm>
                <a:off x="2424152" y="2241590"/>
                <a:ext cx="47739" cy="64150"/>
              </a:xfrm>
              <a:custGeom>
                <a:avLst/>
                <a:gdLst>
                  <a:gd name="connsiteX0" fmla="*/ 2984 w 47739"/>
                  <a:gd name="connsiteY0" fmla="*/ 0 h 64150"/>
                  <a:gd name="connsiteX1" fmla="*/ 26356 w 47739"/>
                  <a:gd name="connsiteY1" fmla="*/ 995 h 64150"/>
                  <a:gd name="connsiteX2" fmla="*/ 42270 w 47739"/>
                  <a:gd name="connsiteY2" fmla="*/ 6962 h 64150"/>
                  <a:gd name="connsiteX3" fmla="*/ 47740 w 47739"/>
                  <a:gd name="connsiteY3" fmla="*/ 21384 h 64150"/>
                  <a:gd name="connsiteX4" fmla="*/ 41275 w 47739"/>
                  <a:gd name="connsiteY4" fmla="*/ 35308 h 64150"/>
                  <a:gd name="connsiteX5" fmla="*/ 24367 w 47739"/>
                  <a:gd name="connsiteY5" fmla="*/ 39783 h 64150"/>
                  <a:gd name="connsiteX6" fmla="*/ 9448 w 47739"/>
                  <a:gd name="connsiteY6" fmla="*/ 39286 h 64150"/>
                  <a:gd name="connsiteX7" fmla="*/ 8454 w 47739"/>
                  <a:gd name="connsiteY7" fmla="*/ 64150 h 64150"/>
                  <a:gd name="connsiteX8" fmla="*/ 0 w 47739"/>
                  <a:gd name="connsiteY8" fmla="*/ 63653 h 64150"/>
                  <a:gd name="connsiteX9" fmla="*/ 2984 w 47739"/>
                  <a:gd name="connsiteY9" fmla="*/ 0 h 64150"/>
                  <a:gd name="connsiteX10" fmla="*/ 10940 w 47739"/>
                  <a:gd name="connsiteY10" fmla="*/ 6962 h 64150"/>
                  <a:gd name="connsiteX11" fmla="*/ 9946 w 47739"/>
                  <a:gd name="connsiteY11" fmla="*/ 31827 h 64150"/>
                  <a:gd name="connsiteX12" fmla="*/ 24865 w 47739"/>
                  <a:gd name="connsiteY12" fmla="*/ 32324 h 64150"/>
                  <a:gd name="connsiteX13" fmla="*/ 35308 w 47739"/>
                  <a:gd name="connsiteY13" fmla="*/ 29837 h 64150"/>
                  <a:gd name="connsiteX14" fmla="*/ 39286 w 47739"/>
                  <a:gd name="connsiteY14" fmla="*/ 20886 h 64150"/>
                  <a:gd name="connsiteX15" fmla="*/ 36302 w 47739"/>
                  <a:gd name="connsiteY15" fmla="*/ 11438 h 64150"/>
                  <a:gd name="connsiteX16" fmla="*/ 26854 w 47739"/>
                  <a:gd name="connsiteY16" fmla="*/ 7459 h 64150"/>
                  <a:gd name="connsiteX17" fmla="*/ 10940 w 47739"/>
                  <a:gd name="connsiteY17" fmla="*/ 6962 h 64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739" h="64150">
                    <a:moveTo>
                      <a:pt x="2984" y="0"/>
                    </a:moveTo>
                    <a:lnTo>
                      <a:pt x="26356" y="995"/>
                    </a:lnTo>
                    <a:cubicBezTo>
                      <a:pt x="33319" y="1492"/>
                      <a:pt x="38789" y="3481"/>
                      <a:pt x="42270" y="6962"/>
                    </a:cubicBezTo>
                    <a:cubicBezTo>
                      <a:pt x="46248" y="10443"/>
                      <a:pt x="47740" y="15416"/>
                      <a:pt x="47740" y="21384"/>
                    </a:cubicBezTo>
                    <a:cubicBezTo>
                      <a:pt x="47243" y="27351"/>
                      <a:pt x="45253" y="32324"/>
                      <a:pt x="41275" y="35308"/>
                    </a:cubicBezTo>
                    <a:cubicBezTo>
                      <a:pt x="37297" y="38291"/>
                      <a:pt x="31827" y="39783"/>
                      <a:pt x="24367" y="39783"/>
                    </a:cubicBezTo>
                    <a:lnTo>
                      <a:pt x="9448" y="39286"/>
                    </a:lnTo>
                    <a:lnTo>
                      <a:pt x="8454" y="64150"/>
                    </a:lnTo>
                    <a:lnTo>
                      <a:pt x="0" y="63653"/>
                    </a:lnTo>
                    <a:lnTo>
                      <a:pt x="2984" y="0"/>
                    </a:lnTo>
                    <a:close/>
                    <a:moveTo>
                      <a:pt x="10940" y="6962"/>
                    </a:moveTo>
                    <a:lnTo>
                      <a:pt x="9946" y="31827"/>
                    </a:lnTo>
                    <a:lnTo>
                      <a:pt x="24865" y="32324"/>
                    </a:lnTo>
                    <a:cubicBezTo>
                      <a:pt x="29340" y="32324"/>
                      <a:pt x="32821" y="31827"/>
                      <a:pt x="35308" y="29837"/>
                    </a:cubicBezTo>
                    <a:cubicBezTo>
                      <a:pt x="37794" y="27848"/>
                      <a:pt x="39286" y="24865"/>
                      <a:pt x="39286" y="20886"/>
                    </a:cubicBezTo>
                    <a:cubicBezTo>
                      <a:pt x="39286" y="16908"/>
                      <a:pt x="38291" y="13924"/>
                      <a:pt x="36302" y="11438"/>
                    </a:cubicBezTo>
                    <a:cubicBezTo>
                      <a:pt x="33816" y="8951"/>
                      <a:pt x="30832" y="7957"/>
                      <a:pt x="26854" y="7459"/>
                    </a:cubicBezTo>
                    <a:lnTo>
                      <a:pt x="10940" y="6962"/>
                    </a:lnTo>
                    <a:close/>
                  </a:path>
                </a:pathLst>
              </a:custGeom>
              <a:solidFill>
                <a:srgbClr val="FFFFFF"/>
              </a:solidFill>
              <a:ln w="4973" cap="flat">
                <a:noFill/>
                <a:prstDash val="solid"/>
                <a:miter/>
              </a:ln>
            </p:spPr>
            <p:txBody>
              <a:bodyPr rtlCol="0" anchor="ctr"/>
              <a:lstStyle/>
              <a:p>
                <a:endParaRPr lang="en-US"/>
              </a:p>
            </p:txBody>
          </p:sp>
          <p:sp>
            <p:nvSpPr>
              <p:cNvPr id="243" name="Forma libre 242">
                <a:extLst>
                  <a:ext uri="{FF2B5EF4-FFF2-40B4-BE49-F238E27FC236}">
                    <a16:creationId xmlns:a16="http://schemas.microsoft.com/office/drawing/2014/main" id="{F7A9DDF0-931E-0057-B470-2FDF49D9AECF}"/>
                  </a:ext>
                </a:extLst>
              </p:cNvPr>
              <p:cNvSpPr/>
              <p:nvPr/>
            </p:nvSpPr>
            <p:spPr>
              <a:xfrm>
                <a:off x="2483827" y="2245071"/>
                <a:ext cx="48539" cy="68128"/>
              </a:xfrm>
              <a:custGeom>
                <a:avLst/>
                <a:gdLst>
                  <a:gd name="connsiteX0" fmla="*/ 7459 w 48539"/>
                  <a:gd name="connsiteY0" fmla="*/ 0 h 68128"/>
                  <a:gd name="connsiteX1" fmla="*/ 28346 w 48539"/>
                  <a:gd name="connsiteY1" fmla="*/ 2486 h 68128"/>
                  <a:gd name="connsiteX2" fmla="*/ 44259 w 48539"/>
                  <a:gd name="connsiteY2" fmla="*/ 8951 h 68128"/>
                  <a:gd name="connsiteX3" fmla="*/ 48237 w 48539"/>
                  <a:gd name="connsiteY3" fmla="*/ 23870 h 68128"/>
                  <a:gd name="connsiteX4" fmla="*/ 43762 w 48539"/>
                  <a:gd name="connsiteY4" fmla="*/ 33816 h 68128"/>
                  <a:gd name="connsiteX5" fmla="*/ 34313 w 48539"/>
                  <a:gd name="connsiteY5" fmla="*/ 39286 h 68128"/>
                  <a:gd name="connsiteX6" fmla="*/ 46248 w 48539"/>
                  <a:gd name="connsiteY6" fmla="*/ 67631 h 68128"/>
                  <a:gd name="connsiteX7" fmla="*/ 46248 w 48539"/>
                  <a:gd name="connsiteY7" fmla="*/ 68129 h 68128"/>
                  <a:gd name="connsiteX8" fmla="*/ 37297 w 48539"/>
                  <a:gd name="connsiteY8" fmla="*/ 67134 h 68128"/>
                  <a:gd name="connsiteX9" fmla="*/ 26356 w 48539"/>
                  <a:gd name="connsiteY9" fmla="*/ 40281 h 68128"/>
                  <a:gd name="connsiteX10" fmla="*/ 11438 w 48539"/>
                  <a:gd name="connsiteY10" fmla="*/ 38789 h 68128"/>
                  <a:gd name="connsiteX11" fmla="*/ 8454 w 48539"/>
                  <a:gd name="connsiteY11" fmla="*/ 64150 h 68128"/>
                  <a:gd name="connsiteX12" fmla="*/ 0 w 48539"/>
                  <a:gd name="connsiteY12" fmla="*/ 63156 h 68128"/>
                  <a:gd name="connsiteX13" fmla="*/ 7459 w 48539"/>
                  <a:gd name="connsiteY13" fmla="*/ 0 h 68128"/>
                  <a:gd name="connsiteX14" fmla="*/ 14919 w 48539"/>
                  <a:gd name="connsiteY14" fmla="*/ 7459 h 68128"/>
                  <a:gd name="connsiteX15" fmla="*/ 12432 w 48539"/>
                  <a:gd name="connsiteY15" fmla="*/ 31329 h 68128"/>
                  <a:gd name="connsiteX16" fmla="*/ 25362 w 48539"/>
                  <a:gd name="connsiteY16" fmla="*/ 32821 h 68128"/>
                  <a:gd name="connsiteX17" fmla="*/ 35805 w 48539"/>
                  <a:gd name="connsiteY17" fmla="*/ 30832 h 68128"/>
                  <a:gd name="connsiteX18" fmla="*/ 40281 w 48539"/>
                  <a:gd name="connsiteY18" fmla="*/ 22875 h 68128"/>
                  <a:gd name="connsiteX19" fmla="*/ 37794 w 48539"/>
                  <a:gd name="connsiteY19" fmla="*/ 13427 h 68128"/>
                  <a:gd name="connsiteX20" fmla="*/ 27848 w 48539"/>
                  <a:gd name="connsiteY20" fmla="*/ 8951 h 68128"/>
                  <a:gd name="connsiteX21" fmla="*/ 14919 w 48539"/>
                  <a:gd name="connsiteY21" fmla="*/ 7459 h 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8539" h="68128">
                    <a:moveTo>
                      <a:pt x="7459" y="0"/>
                    </a:moveTo>
                    <a:lnTo>
                      <a:pt x="28346" y="2486"/>
                    </a:lnTo>
                    <a:cubicBezTo>
                      <a:pt x="35308" y="3481"/>
                      <a:pt x="40778" y="5470"/>
                      <a:pt x="44259" y="8951"/>
                    </a:cubicBezTo>
                    <a:cubicBezTo>
                      <a:pt x="47740" y="12432"/>
                      <a:pt x="49232" y="17405"/>
                      <a:pt x="48237" y="23870"/>
                    </a:cubicBezTo>
                    <a:cubicBezTo>
                      <a:pt x="47740" y="27848"/>
                      <a:pt x="46248" y="31329"/>
                      <a:pt x="43762" y="33816"/>
                    </a:cubicBezTo>
                    <a:cubicBezTo>
                      <a:pt x="41275" y="36302"/>
                      <a:pt x="38291" y="38291"/>
                      <a:pt x="34313" y="39286"/>
                    </a:cubicBezTo>
                    <a:lnTo>
                      <a:pt x="46248" y="67631"/>
                    </a:lnTo>
                    <a:lnTo>
                      <a:pt x="46248" y="68129"/>
                    </a:lnTo>
                    <a:lnTo>
                      <a:pt x="37297" y="67134"/>
                    </a:lnTo>
                    <a:lnTo>
                      <a:pt x="26356" y="40281"/>
                    </a:lnTo>
                    <a:lnTo>
                      <a:pt x="11438" y="38789"/>
                    </a:lnTo>
                    <a:lnTo>
                      <a:pt x="8454" y="64150"/>
                    </a:lnTo>
                    <a:lnTo>
                      <a:pt x="0" y="63156"/>
                    </a:lnTo>
                    <a:lnTo>
                      <a:pt x="7459" y="0"/>
                    </a:lnTo>
                    <a:close/>
                    <a:moveTo>
                      <a:pt x="14919" y="7459"/>
                    </a:moveTo>
                    <a:lnTo>
                      <a:pt x="12432" y="31329"/>
                    </a:lnTo>
                    <a:lnTo>
                      <a:pt x="25362" y="32821"/>
                    </a:lnTo>
                    <a:cubicBezTo>
                      <a:pt x="29340" y="33318"/>
                      <a:pt x="32821" y="32821"/>
                      <a:pt x="35805" y="30832"/>
                    </a:cubicBezTo>
                    <a:cubicBezTo>
                      <a:pt x="38291" y="28843"/>
                      <a:pt x="39783" y="26356"/>
                      <a:pt x="40281" y="22875"/>
                    </a:cubicBezTo>
                    <a:cubicBezTo>
                      <a:pt x="40778" y="18897"/>
                      <a:pt x="39783" y="15913"/>
                      <a:pt x="37794" y="13427"/>
                    </a:cubicBezTo>
                    <a:cubicBezTo>
                      <a:pt x="35805" y="10940"/>
                      <a:pt x="32324" y="9449"/>
                      <a:pt x="27848" y="8951"/>
                    </a:cubicBezTo>
                    <a:lnTo>
                      <a:pt x="14919" y="7459"/>
                    </a:lnTo>
                    <a:close/>
                  </a:path>
                </a:pathLst>
              </a:custGeom>
              <a:solidFill>
                <a:srgbClr val="FFFFFF"/>
              </a:solidFill>
              <a:ln w="4973" cap="flat">
                <a:noFill/>
                <a:prstDash val="solid"/>
                <a:miter/>
              </a:ln>
            </p:spPr>
            <p:txBody>
              <a:bodyPr rtlCol="0" anchor="ctr"/>
              <a:lstStyle/>
              <a:p>
                <a:endParaRPr lang="en-US"/>
              </a:p>
            </p:txBody>
          </p:sp>
          <p:sp>
            <p:nvSpPr>
              <p:cNvPr id="244" name="Forma libre 243">
                <a:extLst>
                  <a:ext uri="{FF2B5EF4-FFF2-40B4-BE49-F238E27FC236}">
                    <a16:creationId xmlns:a16="http://schemas.microsoft.com/office/drawing/2014/main" id="{055DEF12-CB38-FD13-C99F-E50D209FF1AD}"/>
                  </a:ext>
                </a:extLst>
              </p:cNvPr>
              <p:cNvSpPr/>
              <p:nvPr/>
            </p:nvSpPr>
            <p:spPr>
              <a:xfrm rot="-4849668">
                <a:off x="2520785" y="2280719"/>
                <a:ext cx="63652" cy="8453"/>
              </a:xfrm>
              <a:custGeom>
                <a:avLst/>
                <a:gdLst>
                  <a:gd name="connsiteX0" fmla="*/ 0 w 63652"/>
                  <a:gd name="connsiteY0" fmla="*/ 0 h 8453"/>
                  <a:gd name="connsiteX1" fmla="*/ 63652 w 63652"/>
                  <a:gd name="connsiteY1" fmla="*/ 0 h 8453"/>
                  <a:gd name="connsiteX2" fmla="*/ 63652 w 63652"/>
                  <a:gd name="connsiteY2" fmla="*/ 8454 h 8453"/>
                  <a:gd name="connsiteX3" fmla="*/ 0 w 63652"/>
                  <a:gd name="connsiteY3" fmla="*/ 8454 h 8453"/>
                </a:gdLst>
                <a:ahLst/>
                <a:cxnLst>
                  <a:cxn ang="0">
                    <a:pos x="connsiteX0" y="connsiteY0"/>
                  </a:cxn>
                  <a:cxn ang="0">
                    <a:pos x="connsiteX1" y="connsiteY1"/>
                  </a:cxn>
                  <a:cxn ang="0">
                    <a:pos x="connsiteX2" y="connsiteY2"/>
                  </a:cxn>
                  <a:cxn ang="0">
                    <a:pos x="connsiteX3" y="connsiteY3"/>
                  </a:cxn>
                </a:cxnLst>
                <a:rect l="l" t="t" r="r" b="b"/>
                <a:pathLst>
                  <a:path w="63652" h="8453">
                    <a:moveTo>
                      <a:pt x="0" y="0"/>
                    </a:moveTo>
                    <a:lnTo>
                      <a:pt x="63652" y="0"/>
                    </a:lnTo>
                    <a:lnTo>
                      <a:pt x="63652" y="8454"/>
                    </a:lnTo>
                    <a:lnTo>
                      <a:pt x="0" y="8454"/>
                    </a:lnTo>
                    <a:close/>
                  </a:path>
                </a:pathLst>
              </a:custGeom>
              <a:solidFill>
                <a:srgbClr val="FFFFFF"/>
              </a:solidFill>
              <a:ln w="4973" cap="flat">
                <a:noFill/>
                <a:prstDash val="solid"/>
                <a:miter/>
              </a:ln>
            </p:spPr>
            <p:txBody>
              <a:bodyPr rtlCol="0" anchor="ctr"/>
              <a:lstStyle/>
              <a:p>
                <a:endParaRPr lang="en-US"/>
              </a:p>
            </p:txBody>
          </p:sp>
          <p:sp>
            <p:nvSpPr>
              <p:cNvPr id="245" name="Forma libre 244">
                <a:extLst>
                  <a:ext uri="{FF2B5EF4-FFF2-40B4-BE49-F238E27FC236}">
                    <a16:creationId xmlns:a16="http://schemas.microsoft.com/office/drawing/2014/main" id="{D83A8FBD-1350-D763-0B15-22EAE5362B82}"/>
                  </a:ext>
                </a:extLst>
              </p:cNvPr>
              <p:cNvSpPr/>
              <p:nvPr/>
            </p:nvSpPr>
            <p:spPr>
              <a:xfrm>
                <a:off x="2570555" y="2260442"/>
                <a:ext cx="51216" cy="64565"/>
              </a:xfrm>
              <a:custGeom>
                <a:avLst/>
                <a:gdLst>
                  <a:gd name="connsiteX0" fmla="*/ 32621 w 51216"/>
                  <a:gd name="connsiteY0" fmla="*/ 542 h 64565"/>
                  <a:gd name="connsiteX1" fmla="*/ 43562 w 51216"/>
                  <a:gd name="connsiteY1" fmla="*/ 5515 h 64565"/>
                  <a:gd name="connsiteX2" fmla="*/ 50026 w 51216"/>
                  <a:gd name="connsiteY2" fmla="*/ 13969 h 64565"/>
                  <a:gd name="connsiteX3" fmla="*/ 51021 w 51216"/>
                  <a:gd name="connsiteY3" fmla="*/ 23915 h 64565"/>
                  <a:gd name="connsiteX4" fmla="*/ 42567 w 51216"/>
                  <a:gd name="connsiteY4" fmla="*/ 22423 h 64565"/>
                  <a:gd name="connsiteX5" fmla="*/ 41075 w 51216"/>
                  <a:gd name="connsiteY5" fmla="*/ 12974 h 64565"/>
                  <a:gd name="connsiteX6" fmla="*/ 31627 w 51216"/>
                  <a:gd name="connsiteY6" fmla="*/ 7504 h 64565"/>
                  <a:gd name="connsiteX7" fmla="*/ 21681 w 51216"/>
                  <a:gd name="connsiteY7" fmla="*/ 8001 h 64565"/>
                  <a:gd name="connsiteX8" fmla="*/ 16708 w 51216"/>
                  <a:gd name="connsiteY8" fmla="*/ 14466 h 64565"/>
                  <a:gd name="connsiteX9" fmla="*/ 18697 w 51216"/>
                  <a:gd name="connsiteY9" fmla="*/ 21428 h 64565"/>
                  <a:gd name="connsiteX10" fmla="*/ 28643 w 51216"/>
                  <a:gd name="connsiteY10" fmla="*/ 28390 h 64565"/>
                  <a:gd name="connsiteX11" fmla="*/ 39583 w 51216"/>
                  <a:gd name="connsiteY11" fmla="*/ 35850 h 64565"/>
                  <a:gd name="connsiteX12" fmla="*/ 44556 w 51216"/>
                  <a:gd name="connsiteY12" fmla="*/ 43309 h 64565"/>
                  <a:gd name="connsiteX13" fmla="*/ 45054 w 51216"/>
                  <a:gd name="connsiteY13" fmla="*/ 51763 h 64565"/>
                  <a:gd name="connsiteX14" fmla="*/ 36600 w 51216"/>
                  <a:gd name="connsiteY14" fmla="*/ 62703 h 64565"/>
                  <a:gd name="connsiteX15" fmla="*/ 19692 w 51216"/>
                  <a:gd name="connsiteY15" fmla="*/ 63698 h 64565"/>
                  <a:gd name="connsiteX16" fmla="*/ 8254 w 51216"/>
                  <a:gd name="connsiteY16" fmla="*/ 58725 h 64565"/>
                  <a:gd name="connsiteX17" fmla="*/ 1292 w 51216"/>
                  <a:gd name="connsiteY17" fmla="*/ 50271 h 64565"/>
                  <a:gd name="connsiteX18" fmla="*/ 297 w 51216"/>
                  <a:gd name="connsiteY18" fmla="*/ 39828 h 64565"/>
                  <a:gd name="connsiteX19" fmla="*/ 8751 w 51216"/>
                  <a:gd name="connsiteY19" fmla="*/ 41320 h 64565"/>
                  <a:gd name="connsiteX20" fmla="*/ 11238 w 51216"/>
                  <a:gd name="connsiteY20" fmla="*/ 51266 h 64565"/>
                  <a:gd name="connsiteX21" fmla="*/ 21681 w 51216"/>
                  <a:gd name="connsiteY21" fmla="*/ 56736 h 64565"/>
                  <a:gd name="connsiteX22" fmla="*/ 32124 w 51216"/>
                  <a:gd name="connsiteY22" fmla="*/ 56239 h 64565"/>
                  <a:gd name="connsiteX23" fmla="*/ 37097 w 51216"/>
                  <a:gd name="connsiteY23" fmla="*/ 49774 h 64565"/>
                  <a:gd name="connsiteX24" fmla="*/ 35605 w 51216"/>
                  <a:gd name="connsiteY24" fmla="*/ 41817 h 64565"/>
                  <a:gd name="connsiteX25" fmla="*/ 25162 w 51216"/>
                  <a:gd name="connsiteY25" fmla="*/ 34358 h 64565"/>
                  <a:gd name="connsiteX26" fmla="*/ 11238 w 51216"/>
                  <a:gd name="connsiteY26" fmla="*/ 23915 h 64565"/>
                  <a:gd name="connsiteX27" fmla="*/ 8751 w 51216"/>
                  <a:gd name="connsiteY27" fmla="*/ 11980 h 64565"/>
                  <a:gd name="connsiteX28" fmla="*/ 17205 w 51216"/>
                  <a:gd name="connsiteY28" fmla="*/ 1039 h 64565"/>
                  <a:gd name="connsiteX29" fmla="*/ 32621 w 51216"/>
                  <a:gd name="connsiteY29" fmla="*/ 542 h 64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1216" h="64565">
                    <a:moveTo>
                      <a:pt x="32621" y="542"/>
                    </a:moveTo>
                    <a:cubicBezTo>
                      <a:pt x="37097" y="1537"/>
                      <a:pt x="40578" y="3029"/>
                      <a:pt x="43562" y="5515"/>
                    </a:cubicBezTo>
                    <a:cubicBezTo>
                      <a:pt x="46546" y="8001"/>
                      <a:pt x="48535" y="10488"/>
                      <a:pt x="50026" y="13969"/>
                    </a:cubicBezTo>
                    <a:cubicBezTo>
                      <a:pt x="51021" y="17450"/>
                      <a:pt x="51518" y="20434"/>
                      <a:pt x="51021" y="23915"/>
                    </a:cubicBezTo>
                    <a:lnTo>
                      <a:pt x="42567" y="22423"/>
                    </a:lnTo>
                    <a:cubicBezTo>
                      <a:pt x="43562" y="18445"/>
                      <a:pt x="42567" y="15461"/>
                      <a:pt x="41075" y="12974"/>
                    </a:cubicBezTo>
                    <a:cubicBezTo>
                      <a:pt x="39086" y="10488"/>
                      <a:pt x="36102" y="8499"/>
                      <a:pt x="31627" y="7504"/>
                    </a:cubicBezTo>
                    <a:cubicBezTo>
                      <a:pt x="27648" y="6510"/>
                      <a:pt x="24167" y="7007"/>
                      <a:pt x="21681" y="8001"/>
                    </a:cubicBezTo>
                    <a:cubicBezTo>
                      <a:pt x="19195" y="9493"/>
                      <a:pt x="17205" y="11483"/>
                      <a:pt x="16708" y="14466"/>
                    </a:cubicBezTo>
                    <a:cubicBezTo>
                      <a:pt x="16211" y="16953"/>
                      <a:pt x="16708" y="19439"/>
                      <a:pt x="18697" y="21428"/>
                    </a:cubicBezTo>
                    <a:cubicBezTo>
                      <a:pt x="20686" y="23417"/>
                      <a:pt x="23670" y="25904"/>
                      <a:pt x="28643" y="28390"/>
                    </a:cubicBezTo>
                    <a:cubicBezTo>
                      <a:pt x="33616" y="30877"/>
                      <a:pt x="37097" y="33363"/>
                      <a:pt x="39583" y="35850"/>
                    </a:cubicBezTo>
                    <a:cubicBezTo>
                      <a:pt x="42070" y="38336"/>
                      <a:pt x="44059" y="40823"/>
                      <a:pt x="44556" y="43309"/>
                    </a:cubicBezTo>
                    <a:cubicBezTo>
                      <a:pt x="45551" y="45796"/>
                      <a:pt x="45551" y="48779"/>
                      <a:pt x="45054" y="51763"/>
                    </a:cubicBezTo>
                    <a:cubicBezTo>
                      <a:pt x="44059" y="56736"/>
                      <a:pt x="41075" y="60217"/>
                      <a:pt x="36600" y="62703"/>
                    </a:cubicBezTo>
                    <a:cubicBezTo>
                      <a:pt x="32124" y="64693"/>
                      <a:pt x="26654" y="65190"/>
                      <a:pt x="19692" y="63698"/>
                    </a:cubicBezTo>
                    <a:cubicBezTo>
                      <a:pt x="15216" y="62703"/>
                      <a:pt x="11735" y="61212"/>
                      <a:pt x="8254" y="58725"/>
                    </a:cubicBezTo>
                    <a:cubicBezTo>
                      <a:pt x="4773" y="56239"/>
                      <a:pt x="2287" y="53255"/>
                      <a:pt x="1292" y="50271"/>
                    </a:cubicBezTo>
                    <a:cubicBezTo>
                      <a:pt x="-200" y="46790"/>
                      <a:pt x="-200" y="43806"/>
                      <a:pt x="297" y="39828"/>
                    </a:cubicBezTo>
                    <a:lnTo>
                      <a:pt x="8751" y="41320"/>
                    </a:lnTo>
                    <a:cubicBezTo>
                      <a:pt x="7757" y="45298"/>
                      <a:pt x="8751" y="48282"/>
                      <a:pt x="11238" y="51266"/>
                    </a:cubicBezTo>
                    <a:cubicBezTo>
                      <a:pt x="13724" y="54250"/>
                      <a:pt x="17205" y="55741"/>
                      <a:pt x="21681" y="56736"/>
                    </a:cubicBezTo>
                    <a:cubicBezTo>
                      <a:pt x="26157" y="57731"/>
                      <a:pt x="29638" y="57233"/>
                      <a:pt x="32124" y="56239"/>
                    </a:cubicBezTo>
                    <a:cubicBezTo>
                      <a:pt x="34610" y="54747"/>
                      <a:pt x="36600" y="52758"/>
                      <a:pt x="37097" y="49774"/>
                    </a:cubicBezTo>
                    <a:cubicBezTo>
                      <a:pt x="37594" y="46790"/>
                      <a:pt x="37097" y="44304"/>
                      <a:pt x="35605" y="41817"/>
                    </a:cubicBezTo>
                    <a:cubicBezTo>
                      <a:pt x="34113" y="39331"/>
                      <a:pt x="30135" y="37342"/>
                      <a:pt x="25162" y="34358"/>
                    </a:cubicBezTo>
                    <a:cubicBezTo>
                      <a:pt x="18697" y="30877"/>
                      <a:pt x="13724" y="27396"/>
                      <a:pt x="11238" y="23915"/>
                    </a:cubicBezTo>
                    <a:cubicBezTo>
                      <a:pt x="8751" y="20434"/>
                      <a:pt x="7757" y="16455"/>
                      <a:pt x="8751" y="11980"/>
                    </a:cubicBezTo>
                    <a:cubicBezTo>
                      <a:pt x="9746" y="7007"/>
                      <a:pt x="12730" y="3526"/>
                      <a:pt x="17205" y="1039"/>
                    </a:cubicBezTo>
                    <a:cubicBezTo>
                      <a:pt x="20686" y="45"/>
                      <a:pt x="26157" y="-452"/>
                      <a:pt x="32621" y="542"/>
                    </a:cubicBezTo>
                    <a:close/>
                  </a:path>
                </a:pathLst>
              </a:custGeom>
              <a:solidFill>
                <a:srgbClr val="FFFFFF"/>
              </a:solidFill>
              <a:ln w="4973" cap="flat">
                <a:noFill/>
                <a:prstDash val="solid"/>
                <a:miter/>
              </a:ln>
            </p:spPr>
            <p:txBody>
              <a:bodyPr rtlCol="0" anchor="ctr"/>
              <a:lstStyle/>
              <a:p>
                <a:endParaRPr lang="en-US"/>
              </a:p>
            </p:txBody>
          </p:sp>
          <p:sp>
            <p:nvSpPr>
              <p:cNvPr id="246" name="Forma libre 245">
                <a:extLst>
                  <a:ext uri="{FF2B5EF4-FFF2-40B4-BE49-F238E27FC236}">
                    <a16:creationId xmlns:a16="http://schemas.microsoft.com/office/drawing/2014/main" id="{C4A02493-A9E5-6780-EBD6-3EC122B0D7C8}"/>
                  </a:ext>
                </a:extLst>
              </p:cNvPr>
              <p:cNvSpPr/>
              <p:nvPr/>
            </p:nvSpPr>
            <p:spPr>
              <a:xfrm>
                <a:off x="2625555" y="2270930"/>
                <a:ext cx="55199" cy="72107"/>
              </a:xfrm>
              <a:custGeom>
                <a:avLst/>
                <a:gdLst>
                  <a:gd name="connsiteX0" fmla="*/ 16908 w 55199"/>
                  <a:gd name="connsiteY0" fmla="*/ 0 h 72107"/>
                  <a:gd name="connsiteX1" fmla="*/ 55199 w 55199"/>
                  <a:gd name="connsiteY1" fmla="*/ 10940 h 72107"/>
                  <a:gd name="connsiteX2" fmla="*/ 53707 w 55199"/>
                  <a:gd name="connsiteY2" fmla="*/ 17405 h 72107"/>
                  <a:gd name="connsiteX3" fmla="*/ 22875 w 55199"/>
                  <a:gd name="connsiteY3" fmla="*/ 8951 h 72107"/>
                  <a:gd name="connsiteX4" fmla="*/ 17902 w 55199"/>
                  <a:gd name="connsiteY4" fmla="*/ 28843 h 72107"/>
                  <a:gd name="connsiteX5" fmla="*/ 44259 w 55199"/>
                  <a:gd name="connsiteY5" fmla="*/ 36302 h 72107"/>
                  <a:gd name="connsiteX6" fmla="*/ 42270 w 55199"/>
                  <a:gd name="connsiteY6" fmla="*/ 42767 h 72107"/>
                  <a:gd name="connsiteX7" fmla="*/ 15913 w 55199"/>
                  <a:gd name="connsiteY7" fmla="*/ 35308 h 72107"/>
                  <a:gd name="connsiteX8" fmla="*/ 9946 w 55199"/>
                  <a:gd name="connsiteY8" fmla="*/ 57188 h 72107"/>
                  <a:gd name="connsiteX9" fmla="*/ 40778 w 55199"/>
                  <a:gd name="connsiteY9" fmla="*/ 65642 h 72107"/>
                  <a:gd name="connsiteX10" fmla="*/ 38789 w 55199"/>
                  <a:gd name="connsiteY10" fmla="*/ 72107 h 72107"/>
                  <a:gd name="connsiteX11" fmla="*/ 0 w 55199"/>
                  <a:gd name="connsiteY11" fmla="*/ 61664 h 72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5199" h="72107">
                    <a:moveTo>
                      <a:pt x="16908" y="0"/>
                    </a:moveTo>
                    <a:lnTo>
                      <a:pt x="55199" y="10940"/>
                    </a:lnTo>
                    <a:lnTo>
                      <a:pt x="53707" y="17405"/>
                    </a:lnTo>
                    <a:lnTo>
                      <a:pt x="22875" y="8951"/>
                    </a:lnTo>
                    <a:lnTo>
                      <a:pt x="17902" y="28843"/>
                    </a:lnTo>
                    <a:lnTo>
                      <a:pt x="44259" y="36302"/>
                    </a:lnTo>
                    <a:lnTo>
                      <a:pt x="42270" y="42767"/>
                    </a:lnTo>
                    <a:lnTo>
                      <a:pt x="15913" y="35308"/>
                    </a:lnTo>
                    <a:lnTo>
                      <a:pt x="9946" y="57188"/>
                    </a:lnTo>
                    <a:lnTo>
                      <a:pt x="40778" y="65642"/>
                    </a:lnTo>
                    <a:lnTo>
                      <a:pt x="38789" y="72107"/>
                    </a:lnTo>
                    <a:lnTo>
                      <a:pt x="0" y="61664"/>
                    </a:lnTo>
                    <a:close/>
                  </a:path>
                </a:pathLst>
              </a:custGeom>
              <a:solidFill>
                <a:srgbClr val="FFFFFF"/>
              </a:solidFill>
              <a:ln w="4973" cap="flat">
                <a:noFill/>
                <a:prstDash val="solid"/>
                <a:miter/>
              </a:ln>
            </p:spPr>
            <p:txBody>
              <a:bodyPr rtlCol="0" anchor="ctr"/>
              <a:lstStyle/>
              <a:p>
                <a:endParaRPr lang="en-US"/>
              </a:p>
            </p:txBody>
          </p:sp>
        </p:grpSp>
        <p:sp>
          <p:nvSpPr>
            <p:cNvPr id="202" name="Forma libre 201">
              <a:extLst>
                <a:ext uri="{FF2B5EF4-FFF2-40B4-BE49-F238E27FC236}">
                  <a16:creationId xmlns:a16="http://schemas.microsoft.com/office/drawing/2014/main" id="{01365D5E-43B3-1A66-7FDF-5159381DC22A}"/>
                </a:ext>
              </a:extLst>
            </p:cNvPr>
            <p:cNvSpPr/>
            <p:nvPr/>
          </p:nvSpPr>
          <p:spPr>
            <a:xfrm>
              <a:off x="1657330" y="2348507"/>
              <a:ext cx="1487892" cy="1487892"/>
            </a:xfrm>
            <a:custGeom>
              <a:avLst/>
              <a:gdLst>
                <a:gd name="connsiteX0" fmla="*/ 1487893 w 1487892"/>
                <a:gd name="connsiteY0" fmla="*/ 743946 h 1487892"/>
                <a:gd name="connsiteX1" fmla="*/ 743946 w 1487892"/>
                <a:gd name="connsiteY1" fmla="*/ 1487893 h 1487892"/>
                <a:gd name="connsiteX2" fmla="*/ 0 w 1487892"/>
                <a:gd name="connsiteY2" fmla="*/ 743946 h 1487892"/>
                <a:gd name="connsiteX3" fmla="*/ 743946 w 1487892"/>
                <a:gd name="connsiteY3" fmla="*/ 0 h 1487892"/>
                <a:gd name="connsiteX4" fmla="*/ 1487893 w 1487892"/>
                <a:gd name="connsiteY4" fmla="*/ 743946 h 14878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7892" h="1487892">
                  <a:moveTo>
                    <a:pt x="1487893" y="743946"/>
                  </a:moveTo>
                  <a:cubicBezTo>
                    <a:pt x="1487893" y="1154817"/>
                    <a:pt x="1154817" y="1487893"/>
                    <a:pt x="743946" y="1487893"/>
                  </a:cubicBezTo>
                  <a:cubicBezTo>
                    <a:pt x="333076" y="1487893"/>
                    <a:pt x="0" y="1154817"/>
                    <a:pt x="0" y="743946"/>
                  </a:cubicBezTo>
                  <a:cubicBezTo>
                    <a:pt x="0" y="333076"/>
                    <a:pt x="333076" y="0"/>
                    <a:pt x="743946" y="0"/>
                  </a:cubicBezTo>
                  <a:cubicBezTo>
                    <a:pt x="1154817" y="0"/>
                    <a:pt x="1487893" y="333076"/>
                    <a:pt x="1487893" y="743946"/>
                  </a:cubicBezTo>
                  <a:close/>
                </a:path>
              </a:pathLst>
            </a:custGeom>
            <a:solidFill>
              <a:srgbClr val="FFFFFF"/>
            </a:solidFill>
            <a:ln w="4973" cap="flat">
              <a:noFill/>
              <a:prstDash val="solid"/>
              <a:miter/>
            </a:ln>
          </p:spPr>
          <p:txBody>
            <a:bodyPr rtlCol="0" anchor="ctr"/>
            <a:lstStyle/>
            <a:p>
              <a:endParaRPr lang="en-US"/>
            </a:p>
          </p:txBody>
        </p:sp>
        <p:grpSp>
          <p:nvGrpSpPr>
            <p:cNvPr id="203" name="Gráfico 20">
              <a:extLst>
                <a:ext uri="{FF2B5EF4-FFF2-40B4-BE49-F238E27FC236}">
                  <a16:creationId xmlns:a16="http://schemas.microsoft.com/office/drawing/2014/main" id="{7053ADA4-73DF-39C1-B6C8-AA3ED3CA684E}"/>
                </a:ext>
              </a:extLst>
            </p:cNvPr>
            <p:cNvGrpSpPr/>
            <p:nvPr/>
          </p:nvGrpSpPr>
          <p:grpSpPr>
            <a:xfrm>
              <a:off x="2215290" y="3864249"/>
              <a:ext cx="341141" cy="77577"/>
              <a:chOff x="2215290" y="3864249"/>
              <a:chExt cx="341141" cy="77577"/>
            </a:xfrm>
            <a:solidFill>
              <a:srgbClr val="FFFFFF"/>
            </a:solidFill>
          </p:grpSpPr>
          <p:sp>
            <p:nvSpPr>
              <p:cNvPr id="230" name="Forma libre 229">
                <a:extLst>
                  <a:ext uri="{FF2B5EF4-FFF2-40B4-BE49-F238E27FC236}">
                    <a16:creationId xmlns:a16="http://schemas.microsoft.com/office/drawing/2014/main" id="{952ACAED-9DB7-2472-46C2-BACB88A89A56}"/>
                  </a:ext>
                </a:extLst>
              </p:cNvPr>
              <p:cNvSpPr/>
              <p:nvPr/>
            </p:nvSpPr>
            <p:spPr>
              <a:xfrm>
                <a:off x="2215290" y="3864249"/>
                <a:ext cx="55199" cy="68128"/>
              </a:xfrm>
              <a:custGeom>
                <a:avLst/>
                <a:gdLst>
                  <a:gd name="connsiteX0" fmla="*/ 34810 w 55199"/>
                  <a:gd name="connsiteY0" fmla="*/ 0 h 68128"/>
                  <a:gd name="connsiteX1" fmla="*/ 42270 w 55199"/>
                  <a:gd name="connsiteY1" fmla="*/ 1492 h 68128"/>
                  <a:gd name="connsiteX2" fmla="*/ 55199 w 55199"/>
                  <a:gd name="connsiteY2" fmla="*/ 68129 h 68128"/>
                  <a:gd name="connsiteX3" fmla="*/ 46745 w 55199"/>
                  <a:gd name="connsiteY3" fmla="*/ 66637 h 68128"/>
                  <a:gd name="connsiteX4" fmla="*/ 43762 w 55199"/>
                  <a:gd name="connsiteY4" fmla="*/ 49232 h 68128"/>
                  <a:gd name="connsiteX5" fmla="*/ 17405 w 55199"/>
                  <a:gd name="connsiteY5" fmla="*/ 44756 h 68128"/>
                  <a:gd name="connsiteX6" fmla="*/ 8454 w 55199"/>
                  <a:gd name="connsiteY6" fmla="*/ 60172 h 68128"/>
                  <a:gd name="connsiteX7" fmla="*/ 0 w 55199"/>
                  <a:gd name="connsiteY7" fmla="*/ 58680 h 68128"/>
                  <a:gd name="connsiteX8" fmla="*/ 34810 w 55199"/>
                  <a:gd name="connsiteY8" fmla="*/ 0 h 68128"/>
                  <a:gd name="connsiteX9" fmla="*/ 36302 w 55199"/>
                  <a:gd name="connsiteY9" fmla="*/ 10443 h 68128"/>
                  <a:gd name="connsiteX10" fmla="*/ 20389 w 55199"/>
                  <a:gd name="connsiteY10" fmla="*/ 37794 h 68128"/>
                  <a:gd name="connsiteX11" fmla="*/ 41772 w 55199"/>
                  <a:gd name="connsiteY11" fmla="*/ 41772 h 68128"/>
                  <a:gd name="connsiteX12" fmla="*/ 36302 w 55199"/>
                  <a:gd name="connsiteY12" fmla="*/ 10443 h 68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5199" h="68128">
                    <a:moveTo>
                      <a:pt x="34810" y="0"/>
                    </a:moveTo>
                    <a:lnTo>
                      <a:pt x="42270" y="1492"/>
                    </a:lnTo>
                    <a:lnTo>
                      <a:pt x="55199" y="68129"/>
                    </a:lnTo>
                    <a:lnTo>
                      <a:pt x="46745" y="66637"/>
                    </a:lnTo>
                    <a:lnTo>
                      <a:pt x="43762" y="49232"/>
                    </a:lnTo>
                    <a:lnTo>
                      <a:pt x="17405" y="44756"/>
                    </a:lnTo>
                    <a:lnTo>
                      <a:pt x="8454" y="60172"/>
                    </a:lnTo>
                    <a:lnTo>
                      <a:pt x="0" y="58680"/>
                    </a:lnTo>
                    <a:lnTo>
                      <a:pt x="34810" y="0"/>
                    </a:lnTo>
                    <a:close/>
                    <a:moveTo>
                      <a:pt x="36302" y="10443"/>
                    </a:moveTo>
                    <a:lnTo>
                      <a:pt x="20389" y="37794"/>
                    </a:lnTo>
                    <a:lnTo>
                      <a:pt x="41772" y="41772"/>
                    </a:lnTo>
                    <a:lnTo>
                      <a:pt x="36302" y="10443"/>
                    </a:lnTo>
                    <a:close/>
                  </a:path>
                </a:pathLst>
              </a:custGeom>
              <a:solidFill>
                <a:srgbClr val="FFFFFF"/>
              </a:solidFill>
              <a:ln w="4973" cap="flat">
                <a:noFill/>
                <a:prstDash val="solid"/>
                <a:miter/>
              </a:ln>
            </p:spPr>
            <p:txBody>
              <a:bodyPr rtlCol="0" anchor="ctr"/>
              <a:lstStyle/>
              <a:p>
                <a:endParaRPr lang="en-US"/>
              </a:p>
            </p:txBody>
          </p:sp>
          <p:sp>
            <p:nvSpPr>
              <p:cNvPr id="231" name="Forma libre 230">
                <a:extLst>
                  <a:ext uri="{FF2B5EF4-FFF2-40B4-BE49-F238E27FC236}">
                    <a16:creationId xmlns:a16="http://schemas.microsoft.com/office/drawing/2014/main" id="{97850302-88D8-D967-20FC-87F040877B2F}"/>
                  </a:ext>
                </a:extLst>
              </p:cNvPr>
              <p:cNvSpPr/>
              <p:nvPr/>
            </p:nvSpPr>
            <p:spPr>
              <a:xfrm>
                <a:off x="2285008" y="3872449"/>
                <a:ext cx="50129" cy="64599"/>
              </a:xfrm>
              <a:custGeom>
                <a:avLst/>
                <a:gdLst>
                  <a:gd name="connsiteX0" fmla="*/ 28746 w 50129"/>
                  <a:gd name="connsiteY0" fmla="*/ 253 h 64599"/>
                  <a:gd name="connsiteX1" fmla="*/ 44162 w 50129"/>
                  <a:gd name="connsiteY1" fmla="*/ 6718 h 64599"/>
                  <a:gd name="connsiteX2" fmla="*/ 50129 w 50129"/>
                  <a:gd name="connsiteY2" fmla="*/ 21637 h 64599"/>
                  <a:gd name="connsiteX3" fmla="*/ 41675 w 50129"/>
                  <a:gd name="connsiteY3" fmla="*/ 20642 h 64599"/>
                  <a:gd name="connsiteX4" fmla="*/ 28249 w 50129"/>
                  <a:gd name="connsiteY4" fmla="*/ 6718 h 64599"/>
                  <a:gd name="connsiteX5" fmla="*/ 14822 w 50129"/>
                  <a:gd name="connsiteY5" fmla="*/ 11194 h 64599"/>
                  <a:gd name="connsiteX6" fmla="*/ 8854 w 50129"/>
                  <a:gd name="connsiteY6" fmla="*/ 27604 h 64599"/>
                  <a:gd name="connsiteX7" fmla="*/ 8357 w 50129"/>
                  <a:gd name="connsiteY7" fmla="*/ 32577 h 64599"/>
                  <a:gd name="connsiteX8" fmla="*/ 11341 w 50129"/>
                  <a:gd name="connsiteY8" fmla="*/ 49983 h 64599"/>
                  <a:gd name="connsiteX9" fmla="*/ 23773 w 50129"/>
                  <a:gd name="connsiteY9" fmla="*/ 57442 h 64599"/>
                  <a:gd name="connsiteX10" fmla="*/ 32227 w 50129"/>
                  <a:gd name="connsiteY10" fmla="*/ 57442 h 64599"/>
                  <a:gd name="connsiteX11" fmla="*/ 38194 w 50129"/>
                  <a:gd name="connsiteY11" fmla="*/ 54458 h 64599"/>
                  <a:gd name="connsiteX12" fmla="*/ 39686 w 50129"/>
                  <a:gd name="connsiteY12" fmla="*/ 40534 h 64599"/>
                  <a:gd name="connsiteX13" fmla="*/ 25265 w 50129"/>
                  <a:gd name="connsiteY13" fmla="*/ 39042 h 64599"/>
                  <a:gd name="connsiteX14" fmla="*/ 25762 w 50129"/>
                  <a:gd name="connsiteY14" fmla="*/ 32080 h 64599"/>
                  <a:gd name="connsiteX15" fmla="*/ 48638 w 50129"/>
                  <a:gd name="connsiteY15" fmla="*/ 34566 h 64599"/>
                  <a:gd name="connsiteX16" fmla="*/ 46151 w 50129"/>
                  <a:gd name="connsiteY16" fmla="*/ 57442 h 64599"/>
                  <a:gd name="connsiteX17" fmla="*/ 36703 w 50129"/>
                  <a:gd name="connsiteY17" fmla="*/ 63409 h 64599"/>
                  <a:gd name="connsiteX18" fmla="*/ 23276 w 50129"/>
                  <a:gd name="connsiteY18" fmla="*/ 64404 h 64599"/>
                  <a:gd name="connsiteX19" fmla="*/ 9849 w 50129"/>
                  <a:gd name="connsiteY19" fmla="*/ 59431 h 64599"/>
                  <a:gd name="connsiteX20" fmla="*/ 1892 w 50129"/>
                  <a:gd name="connsiteY20" fmla="*/ 47993 h 64599"/>
                  <a:gd name="connsiteX21" fmla="*/ 400 w 50129"/>
                  <a:gd name="connsiteY21" fmla="*/ 32080 h 64599"/>
                  <a:gd name="connsiteX22" fmla="*/ 898 w 50129"/>
                  <a:gd name="connsiteY22" fmla="*/ 26610 h 64599"/>
                  <a:gd name="connsiteX23" fmla="*/ 9849 w 50129"/>
                  <a:gd name="connsiteY23" fmla="*/ 5226 h 64599"/>
                  <a:gd name="connsiteX24" fmla="*/ 28746 w 50129"/>
                  <a:gd name="connsiteY24" fmla="*/ 253 h 64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0129" h="64599">
                    <a:moveTo>
                      <a:pt x="28746" y="253"/>
                    </a:moveTo>
                    <a:cubicBezTo>
                      <a:pt x="35211" y="751"/>
                      <a:pt x="40681" y="3237"/>
                      <a:pt x="44162" y="6718"/>
                    </a:cubicBezTo>
                    <a:cubicBezTo>
                      <a:pt x="47643" y="10696"/>
                      <a:pt x="49632" y="15669"/>
                      <a:pt x="50129" y="21637"/>
                    </a:cubicBezTo>
                    <a:lnTo>
                      <a:pt x="41675" y="20642"/>
                    </a:lnTo>
                    <a:cubicBezTo>
                      <a:pt x="41178" y="12188"/>
                      <a:pt x="36703" y="7216"/>
                      <a:pt x="28249" y="6718"/>
                    </a:cubicBezTo>
                    <a:cubicBezTo>
                      <a:pt x="22778" y="6221"/>
                      <a:pt x="18303" y="7713"/>
                      <a:pt x="14822" y="11194"/>
                    </a:cubicBezTo>
                    <a:cubicBezTo>
                      <a:pt x="11341" y="14675"/>
                      <a:pt x="9352" y="20145"/>
                      <a:pt x="8854" y="27604"/>
                    </a:cubicBezTo>
                    <a:lnTo>
                      <a:pt x="8357" y="32577"/>
                    </a:lnTo>
                    <a:cubicBezTo>
                      <a:pt x="7860" y="39539"/>
                      <a:pt x="8854" y="45507"/>
                      <a:pt x="11341" y="49983"/>
                    </a:cubicBezTo>
                    <a:cubicBezTo>
                      <a:pt x="14324" y="54458"/>
                      <a:pt x="18303" y="56945"/>
                      <a:pt x="23773" y="57442"/>
                    </a:cubicBezTo>
                    <a:cubicBezTo>
                      <a:pt x="26757" y="57939"/>
                      <a:pt x="29740" y="57939"/>
                      <a:pt x="32227" y="57442"/>
                    </a:cubicBezTo>
                    <a:cubicBezTo>
                      <a:pt x="34713" y="56945"/>
                      <a:pt x="36703" y="55950"/>
                      <a:pt x="38194" y="54458"/>
                    </a:cubicBezTo>
                    <a:lnTo>
                      <a:pt x="39686" y="40534"/>
                    </a:lnTo>
                    <a:lnTo>
                      <a:pt x="25265" y="39042"/>
                    </a:lnTo>
                    <a:lnTo>
                      <a:pt x="25762" y="32080"/>
                    </a:lnTo>
                    <a:lnTo>
                      <a:pt x="48638" y="34566"/>
                    </a:lnTo>
                    <a:lnTo>
                      <a:pt x="46151" y="57442"/>
                    </a:lnTo>
                    <a:cubicBezTo>
                      <a:pt x="43665" y="60426"/>
                      <a:pt x="40681" y="62415"/>
                      <a:pt x="36703" y="63409"/>
                    </a:cubicBezTo>
                    <a:cubicBezTo>
                      <a:pt x="32724" y="64404"/>
                      <a:pt x="28249" y="64901"/>
                      <a:pt x="23276" y="64404"/>
                    </a:cubicBezTo>
                    <a:cubicBezTo>
                      <a:pt x="18303" y="63907"/>
                      <a:pt x="13827" y="62415"/>
                      <a:pt x="9849" y="59431"/>
                    </a:cubicBezTo>
                    <a:cubicBezTo>
                      <a:pt x="5871" y="56447"/>
                      <a:pt x="3384" y="52966"/>
                      <a:pt x="1892" y="47993"/>
                    </a:cubicBezTo>
                    <a:cubicBezTo>
                      <a:pt x="400" y="43020"/>
                      <a:pt x="-594" y="38047"/>
                      <a:pt x="400" y="32080"/>
                    </a:cubicBezTo>
                    <a:lnTo>
                      <a:pt x="898" y="26610"/>
                    </a:lnTo>
                    <a:cubicBezTo>
                      <a:pt x="1892" y="17161"/>
                      <a:pt x="4876" y="10199"/>
                      <a:pt x="9849" y="5226"/>
                    </a:cubicBezTo>
                    <a:cubicBezTo>
                      <a:pt x="14324" y="1248"/>
                      <a:pt x="20789" y="-741"/>
                      <a:pt x="28746" y="253"/>
                    </a:cubicBezTo>
                    <a:close/>
                  </a:path>
                </a:pathLst>
              </a:custGeom>
              <a:solidFill>
                <a:srgbClr val="FFFFFF"/>
              </a:solidFill>
              <a:ln w="4973" cap="flat">
                <a:noFill/>
                <a:prstDash val="solid"/>
                <a:miter/>
              </a:ln>
            </p:spPr>
            <p:txBody>
              <a:bodyPr rtlCol="0" anchor="ctr"/>
              <a:lstStyle/>
              <a:p>
                <a:endParaRPr lang="en-US"/>
              </a:p>
            </p:txBody>
          </p:sp>
          <p:sp>
            <p:nvSpPr>
              <p:cNvPr id="232" name="Forma libre 231">
                <a:extLst>
                  <a:ext uri="{FF2B5EF4-FFF2-40B4-BE49-F238E27FC236}">
                    <a16:creationId xmlns:a16="http://schemas.microsoft.com/office/drawing/2014/main" id="{BEDF5C92-1737-5037-E39F-9354032702BA}"/>
                  </a:ext>
                </a:extLst>
              </p:cNvPr>
              <p:cNvSpPr/>
              <p:nvPr/>
            </p:nvSpPr>
            <p:spPr>
              <a:xfrm rot="-5217247">
                <a:off x="2325247" y="3904567"/>
                <a:ext cx="63156" cy="8454"/>
              </a:xfrm>
              <a:custGeom>
                <a:avLst/>
                <a:gdLst>
                  <a:gd name="connsiteX0" fmla="*/ 0 w 63156"/>
                  <a:gd name="connsiteY0" fmla="*/ 0 h 8454"/>
                  <a:gd name="connsiteX1" fmla="*/ 63157 w 63156"/>
                  <a:gd name="connsiteY1" fmla="*/ 0 h 8454"/>
                  <a:gd name="connsiteX2" fmla="*/ 63157 w 63156"/>
                  <a:gd name="connsiteY2" fmla="*/ 8454 h 8454"/>
                  <a:gd name="connsiteX3" fmla="*/ 0 w 63156"/>
                  <a:gd name="connsiteY3" fmla="*/ 8454 h 8454"/>
                </a:gdLst>
                <a:ahLst/>
                <a:cxnLst>
                  <a:cxn ang="0">
                    <a:pos x="connsiteX0" y="connsiteY0"/>
                  </a:cxn>
                  <a:cxn ang="0">
                    <a:pos x="connsiteX1" y="connsiteY1"/>
                  </a:cxn>
                  <a:cxn ang="0">
                    <a:pos x="connsiteX2" y="connsiteY2"/>
                  </a:cxn>
                  <a:cxn ang="0">
                    <a:pos x="connsiteX3" y="connsiteY3"/>
                  </a:cxn>
                </a:cxnLst>
                <a:rect l="l" t="t" r="r" b="b"/>
                <a:pathLst>
                  <a:path w="63156" h="8454">
                    <a:moveTo>
                      <a:pt x="0" y="0"/>
                    </a:moveTo>
                    <a:lnTo>
                      <a:pt x="63157" y="0"/>
                    </a:lnTo>
                    <a:lnTo>
                      <a:pt x="63157" y="8454"/>
                    </a:lnTo>
                    <a:lnTo>
                      <a:pt x="0" y="8454"/>
                    </a:lnTo>
                    <a:close/>
                  </a:path>
                </a:pathLst>
              </a:custGeom>
              <a:solidFill>
                <a:srgbClr val="FFFFFF"/>
              </a:solidFill>
              <a:ln w="4973" cap="flat">
                <a:noFill/>
                <a:prstDash val="solid"/>
                <a:miter/>
              </a:ln>
            </p:spPr>
            <p:txBody>
              <a:bodyPr rtlCol="0" anchor="ctr"/>
              <a:lstStyle/>
              <a:p>
                <a:endParaRPr lang="en-US"/>
              </a:p>
            </p:txBody>
          </p:sp>
          <p:sp>
            <p:nvSpPr>
              <p:cNvPr id="233" name="Forma libre 232">
                <a:extLst>
                  <a:ext uri="{FF2B5EF4-FFF2-40B4-BE49-F238E27FC236}">
                    <a16:creationId xmlns:a16="http://schemas.microsoft.com/office/drawing/2014/main" id="{7F1D9C4F-0AE2-7DAD-5F53-0D28AE33A1CB}"/>
                  </a:ext>
                </a:extLst>
              </p:cNvPr>
              <p:cNvSpPr/>
              <p:nvPr/>
            </p:nvSpPr>
            <p:spPr>
              <a:xfrm>
                <a:off x="2379893" y="3878173"/>
                <a:ext cx="38291" cy="63653"/>
              </a:xfrm>
              <a:custGeom>
                <a:avLst/>
                <a:gdLst>
                  <a:gd name="connsiteX0" fmla="*/ 497 w 38291"/>
                  <a:gd name="connsiteY0" fmla="*/ 0 h 63653"/>
                  <a:gd name="connsiteX1" fmla="*/ 8951 w 38291"/>
                  <a:gd name="connsiteY1" fmla="*/ 0 h 63653"/>
                  <a:gd name="connsiteX2" fmla="*/ 8454 w 38291"/>
                  <a:gd name="connsiteY2" fmla="*/ 56194 h 63653"/>
                  <a:gd name="connsiteX3" fmla="*/ 38291 w 38291"/>
                  <a:gd name="connsiteY3" fmla="*/ 56691 h 63653"/>
                  <a:gd name="connsiteX4" fmla="*/ 38291 w 38291"/>
                  <a:gd name="connsiteY4" fmla="*/ 63653 h 63653"/>
                  <a:gd name="connsiteX5" fmla="*/ 0 w 38291"/>
                  <a:gd name="connsiteY5" fmla="*/ 63156 h 63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291" h="63653">
                    <a:moveTo>
                      <a:pt x="497" y="0"/>
                    </a:moveTo>
                    <a:lnTo>
                      <a:pt x="8951" y="0"/>
                    </a:lnTo>
                    <a:lnTo>
                      <a:pt x="8454" y="56194"/>
                    </a:lnTo>
                    <a:lnTo>
                      <a:pt x="38291" y="56691"/>
                    </a:lnTo>
                    <a:lnTo>
                      <a:pt x="38291" y="63653"/>
                    </a:lnTo>
                    <a:lnTo>
                      <a:pt x="0" y="63156"/>
                    </a:lnTo>
                    <a:close/>
                  </a:path>
                </a:pathLst>
              </a:custGeom>
              <a:solidFill>
                <a:srgbClr val="FFFFFF"/>
              </a:solidFill>
              <a:ln w="4973" cap="flat">
                <a:noFill/>
                <a:prstDash val="solid"/>
                <a:miter/>
              </a:ln>
            </p:spPr>
            <p:txBody>
              <a:bodyPr rtlCol="0" anchor="ctr"/>
              <a:lstStyle/>
              <a:p>
                <a:endParaRPr lang="en-US"/>
              </a:p>
            </p:txBody>
          </p:sp>
          <p:sp>
            <p:nvSpPr>
              <p:cNvPr id="234" name="Forma libre 233">
                <a:extLst>
                  <a:ext uri="{FF2B5EF4-FFF2-40B4-BE49-F238E27FC236}">
                    <a16:creationId xmlns:a16="http://schemas.microsoft.com/office/drawing/2014/main" id="{E097B004-10CF-F17B-B622-12B9F6F519F9}"/>
                  </a:ext>
                </a:extLst>
              </p:cNvPr>
              <p:cNvSpPr/>
              <p:nvPr/>
            </p:nvSpPr>
            <p:spPr>
              <a:xfrm rot="-125325">
                <a:off x="2432557" y="3877596"/>
                <a:ext cx="8453" cy="63153"/>
              </a:xfrm>
              <a:custGeom>
                <a:avLst/>
                <a:gdLst>
                  <a:gd name="connsiteX0" fmla="*/ 0 w 8453"/>
                  <a:gd name="connsiteY0" fmla="*/ 0 h 63153"/>
                  <a:gd name="connsiteX1" fmla="*/ 8454 w 8453"/>
                  <a:gd name="connsiteY1" fmla="*/ 0 h 63153"/>
                  <a:gd name="connsiteX2" fmla="*/ 8454 w 8453"/>
                  <a:gd name="connsiteY2" fmla="*/ 63154 h 63153"/>
                  <a:gd name="connsiteX3" fmla="*/ 0 w 8453"/>
                  <a:gd name="connsiteY3" fmla="*/ 63154 h 63153"/>
                </a:gdLst>
                <a:ahLst/>
                <a:cxnLst>
                  <a:cxn ang="0">
                    <a:pos x="connsiteX0" y="connsiteY0"/>
                  </a:cxn>
                  <a:cxn ang="0">
                    <a:pos x="connsiteX1" y="connsiteY1"/>
                  </a:cxn>
                  <a:cxn ang="0">
                    <a:pos x="connsiteX2" y="connsiteY2"/>
                  </a:cxn>
                  <a:cxn ang="0">
                    <a:pos x="connsiteX3" y="connsiteY3"/>
                  </a:cxn>
                </a:cxnLst>
                <a:rect l="l" t="t" r="r" b="b"/>
                <a:pathLst>
                  <a:path w="8453" h="63153">
                    <a:moveTo>
                      <a:pt x="0" y="0"/>
                    </a:moveTo>
                    <a:lnTo>
                      <a:pt x="8454" y="0"/>
                    </a:lnTo>
                    <a:lnTo>
                      <a:pt x="8454" y="63154"/>
                    </a:lnTo>
                    <a:lnTo>
                      <a:pt x="0" y="63154"/>
                    </a:lnTo>
                    <a:close/>
                  </a:path>
                </a:pathLst>
              </a:custGeom>
              <a:solidFill>
                <a:srgbClr val="FFFFFF"/>
              </a:solidFill>
              <a:ln w="4973" cap="flat">
                <a:noFill/>
                <a:prstDash val="solid"/>
                <a:miter/>
              </a:ln>
            </p:spPr>
            <p:txBody>
              <a:bodyPr rtlCol="0" anchor="ctr"/>
              <a:lstStyle/>
              <a:p>
                <a:endParaRPr lang="en-US"/>
              </a:p>
            </p:txBody>
          </p:sp>
          <p:sp>
            <p:nvSpPr>
              <p:cNvPr id="235" name="Forma libre 234">
                <a:extLst>
                  <a:ext uri="{FF2B5EF4-FFF2-40B4-BE49-F238E27FC236}">
                    <a16:creationId xmlns:a16="http://schemas.microsoft.com/office/drawing/2014/main" id="{B10F8827-B880-A822-6711-E6EB4EC00F30}"/>
                  </a:ext>
                </a:extLst>
              </p:cNvPr>
              <p:cNvSpPr/>
              <p:nvPr/>
            </p:nvSpPr>
            <p:spPr>
              <a:xfrm>
                <a:off x="2451503" y="3873200"/>
                <a:ext cx="49729" cy="65642"/>
              </a:xfrm>
              <a:custGeom>
                <a:avLst/>
                <a:gdLst>
                  <a:gd name="connsiteX0" fmla="*/ 0 w 49729"/>
                  <a:gd name="connsiteY0" fmla="*/ 3978 h 65642"/>
                  <a:gd name="connsiteX1" fmla="*/ 49232 w 49729"/>
                  <a:gd name="connsiteY1" fmla="*/ 0 h 65642"/>
                  <a:gd name="connsiteX2" fmla="*/ 49729 w 49729"/>
                  <a:gd name="connsiteY2" fmla="*/ 6962 h 65642"/>
                  <a:gd name="connsiteX3" fmla="*/ 29340 w 49729"/>
                  <a:gd name="connsiteY3" fmla="*/ 8454 h 65642"/>
                  <a:gd name="connsiteX4" fmla="*/ 33816 w 49729"/>
                  <a:gd name="connsiteY4" fmla="*/ 64648 h 65642"/>
                  <a:gd name="connsiteX5" fmla="*/ 25859 w 49729"/>
                  <a:gd name="connsiteY5" fmla="*/ 65642 h 65642"/>
                  <a:gd name="connsiteX6" fmla="*/ 20886 w 49729"/>
                  <a:gd name="connsiteY6" fmla="*/ 8951 h 65642"/>
                  <a:gd name="connsiteX7" fmla="*/ 497 w 49729"/>
                  <a:gd name="connsiteY7" fmla="*/ 10940 h 65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9" h="65642">
                    <a:moveTo>
                      <a:pt x="0" y="3978"/>
                    </a:moveTo>
                    <a:lnTo>
                      <a:pt x="49232" y="0"/>
                    </a:lnTo>
                    <a:lnTo>
                      <a:pt x="49729" y="6962"/>
                    </a:lnTo>
                    <a:lnTo>
                      <a:pt x="29340" y="8454"/>
                    </a:lnTo>
                    <a:lnTo>
                      <a:pt x="33816" y="64648"/>
                    </a:lnTo>
                    <a:lnTo>
                      <a:pt x="25859" y="65642"/>
                    </a:lnTo>
                    <a:lnTo>
                      <a:pt x="20886" y="8951"/>
                    </a:lnTo>
                    <a:lnTo>
                      <a:pt x="497" y="10940"/>
                    </a:lnTo>
                    <a:close/>
                  </a:path>
                </a:pathLst>
              </a:custGeom>
              <a:solidFill>
                <a:srgbClr val="FFFFFF"/>
              </a:solidFill>
              <a:ln w="4973" cap="flat">
                <a:noFill/>
                <a:prstDash val="solid"/>
                <a:miter/>
              </a:ln>
            </p:spPr>
            <p:txBody>
              <a:bodyPr rtlCol="0" anchor="ctr"/>
              <a:lstStyle/>
              <a:p>
                <a:endParaRPr lang="en-US"/>
              </a:p>
            </p:txBody>
          </p:sp>
          <p:sp>
            <p:nvSpPr>
              <p:cNvPr id="236" name="Forma libre 235">
                <a:extLst>
                  <a:ext uri="{FF2B5EF4-FFF2-40B4-BE49-F238E27FC236}">
                    <a16:creationId xmlns:a16="http://schemas.microsoft.com/office/drawing/2014/main" id="{67E23EE7-5DAF-772D-4064-B106EF4CFE5B}"/>
                  </a:ext>
                </a:extLst>
              </p:cNvPr>
              <p:cNvSpPr/>
              <p:nvPr/>
            </p:nvSpPr>
            <p:spPr>
              <a:xfrm>
                <a:off x="2504713" y="3864746"/>
                <a:ext cx="51718" cy="67134"/>
              </a:xfrm>
              <a:custGeom>
                <a:avLst/>
                <a:gdLst>
                  <a:gd name="connsiteX0" fmla="*/ 0 w 51718"/>
                  <a:gd name="connsiteY0" fmla="*/ 7957 h 67134"/>
                  <a:gd name="connsiteX1" fmla="*/ 9448 w 51718"/>
                  <a:gd name="connsiteY1" fmla="*/ 6465 h 67134"/>
                  <a:gd name="connsiteX2" fmla="*/ 30832 w 51718"/>
                  <a:gd name="connsiteY2" fmla="*/ 35308 h 67134"/>
                  <a:gd name="connsiteX3" fmla="*/ 42270 w 51718"/>
                  <a:gd name="connsiteY3" fmla="*/ 1492 h 67134"/>
                  <a:gd name="connsiteX4" fmla="*/ 51718 w 51718"/>
                  <a:gd name="connsiteY4" fmla="*/ 0 h 67134"/>
                  <a:gd name="connsiteX5" fmla="*/ 35805 w 51718"/>
                  <a:gd name="connsiteY5" fmla="*/ 42767 h 67134"/>
                  <a:gd name="connsiteX6" fmla="*/ 39286 w 51718"/>
                  <a:gd name="connsiteY6" fmla="*/ 66140 h 67134"/>
                  <a:gd name="connsiteX7" fmla="*/ 31329 w 51718"/>
                  <a:gd name="connsiteY7" fmla="*/ 67134 h 67134"/>
                  <a:gd name="connsiteX8" fmla="*/ 27848 w 51718"/>
                  <a:gd name="connsiteY8" fmla="*/ 43762 h 67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718" h="67134">
                    <a:moveTo>
                      <a:pt x="0" y="7957"/>
                    </a:moveTo>
                    <a:lnTo>
                      <a:pt x="9448" y="6465"/>
                    </a:lnTo>
                    <a:lnTo>
                      <a:pt x="30832" y="35308"/>
                    </a:lnTo>
                    <a:lnTo>
                      <a:pt x="42270" y="1492"/>
                    </a:lnTo>
                    <a:lnTo>
                      <a:pt x="51718" y="0"/>
                    </a:lnTo>
                    <a:lnTo>
                      <a:pt x="35805" y="42767"/>
                    </a:lnTo>
                    <a:lnTo>
                      <a:pt x="39286" y="66140"/>
                    </a:lnTo>
                    <a:lnTo>
                      <a:pt x="31329" y="67134"/>
                    </a:lnTo>
                    <a:lnTo>
                      <a:pt x="27848" y="43762"/>
                    </a:lnTo>
                    <a:close/>
                  </a:path>
                </a:pathLst>
              </a:custGeom>
              <a:solidFill>
                <a:srgbClr val="FFFFFF"/>
              </a:solidFill>
              <a:ln w="4973" cap="flat">
                <a:noFill/>
                <a:prstDash val="solid"/>
                <a:miter/>
              </a:ln>
            </p:spPr>
            <p:txBody>
              <a:bodyPr rtlCol="0" anchor="ctr"/>
              <a:lstStyle/>
              <a:p>
                <a:endParaRPr lang="en-US"/>
              </a:p>
            </p:txBody>
          </p:sp>
        </p:grpSp>
        <p:sp>
          <p:nvSpPr>
            <p:cNvPr id="204" name="Forma libre 203">
              <a:extLst>
                <a:ext uri="{FF2B5EF4-FFF2-40B4-BE49-F238E27FC236}">
                  <a16:creationId xmlns:a16="http://schemas.microsoft.com/office/drawing/2014/main" id="{936BAE3F-F83A-378C-4C9C-4DA0245C9A34}"/>
                </a:ext>
              </a:extLst>
            </p:cNvPr>
            <p:cNvSpPr/>
            <p:nvPr/>
          </p:nvSpPr>
          <p:spPr>
            <a:xfrm>
              <a:off x="1907965" y="2394755"/>
              <a:ext cx="986624" cy="697698"/>
            </a:xfrm>
            <a:custGeom>
              <a:avLst/>
              <a:gdLst>
                <a:gd name="connsiteX0" fmla="*/ 986624 w 986624"/>
                <a:gd name="connsiteY0" fmla="*/ 204386 h 697698"/>
                <a:gd name="connsiteX1" fmla="*/ 0 w 986624"/>
                <a:gd name="connsiteY1" fmla="*/ 204386 h 697698"/>
                <a:gd name="connsiteX2" fmla="*/ 493312 w 986624"/>
                <a:gd name="connsiteY2" fmla="*/ 697698 h 697698"/>
                <a:gd name="connsiteX3" fmla="*/ 986624 w 986624"/>
                <a:gd name="connsiteY3" fmla="*/ 204386 h 697698"/>
              </a:gdLst>
              <a:ahLst/>
              <a:cxnLst>
                <a:cxn ang="0">
                  <a:pos x="connsiteX0" y="connsiteY0"/>
                </a:cxn>
                <a:cxn ang="0">
                  <a:pos x="connsiteX1" y="connsiteY1"/>
                </a:cxn>
                <a:cxn ang="0">
                  <a:pos x="connsiteX2" y="connsiteY2"/>
                </a:cxn>
                <a:cxn ang="0">
                  <a:pos x="connsiteX3" y="connsiteY3"/>
                </a:cxn>
              </a:cxnLst>
              <a:rect l="l" t="t" r="r" b="b"/>
              <a:pathLst>
                <a:path w="986624" h="697698">
                  <a:moveTo>
                    <a:pt x="986624" y="204386"/>
                  </a:moveTo>
                  <a:cubicBezTo>
                    <a:pt x="714109" y="-68129"/>
                    <a:pt x="272515" y="-68129"/>
                    <a:pt x="0" y="204386"/>
                  </a:cubicBezTo>
                  <a:lnTo>
                    <a:pt x="493312" y="697698"/>
                  </a:lnTo>
                  <a:lnTo>
                    <a:pt x="986624" y="204386"/>
                  </a:lnTo>
                  <a:close/>
                </a:path>
              </a:pathLst>
            </a:custGeom>
            <a:solidFill>
              <a:srgbClr val="0058E6"/>
            </a:solidFill>
            <a:ln w="4973" cap="flat">
              <a:noFill/>
              <a:prstDash val="solid"/>
              <a:miter/>
            </a:ln>
          </p:spPr>
          <p:txBody>
            <a:bodyPr rtlCol="0" anchor="ctr"/>
            <a:lstStyle/>
            <a:p>
              <a:endParaRPr lang="en-US"/>
            </a:p>
          </p:txBody>
        </p:sp>
        <p:sp>
          <p:nvSpPr>
            <p:cNvPr id="205" name="Forma libre 204">
              <a:extLst>
                <a:ext uri="{FF2B5EF4-FFF2-40B4-BE49-F238E27FC236}">
                  <a16:creationId xmlns:a16="http://schemas.microsoft.com/office/drawing/2014/main" id="{C044C25D-469F-EDDA-186D-A8A0BC7BC82A}"/>
                </a:ext>
              </a:extLst>
            </p:cNvPr>
            <p:cNvSpPr/>
            <p:nvPr/>
          </p:nvSpPr>
          <p:spPr>
            <a:xfrm>
              <a:off x="2401277" y="2599142"/>
              <a:ext cx="697325" cy="986624"/>
            </a:xfrm>
            <a:custGeom>
              <a:avLst/>
              <a:gdLst>
                <a:gd name="connsiteX0" fmla="*/ 493312 w 697325"/>
                <a:gd name="connsiteY0" fmla="*/ 0 h 986624"/>
                <a:gd name="connsiteX1" fmla="*/ 0 w 697325"/>
                <a:gd name="connsiteY1" fmla="*/ 493312 h 986624"/>
                <a:gd name="connsiteX2" fmla="*/ 493312 w 697325"/>
                <a:gd name="connsiteY2" fmla="*/ 986624 h 986624"/>
                <a:gd name="connsiteX3" fmla="*/ 493312 w 697325"/>
                <a:gd name="connsiteY3" fmla="*/ 0 h 986624"/>
              </a:gdLst>
              <a:ahLst/>
              <a:cxnLst>
                <a:cxn ang="0">
                  <a:pos x="connsiteX0" y="connsiteY0"/>
                </a:cxn>
                <a:cxn ang="0">
                  <a:pos x="connsiteX1" y="connsiteY1"/>
                </a:cxn>
                <a:cxn ang="0">
                  <a:pos x="connsiteX2" y="connsiteY2"/>
                </a:cxn>
                <a:cxn ang="0">
                  <a:pos x="connsiteX3" y="connsiteY3"/>
                </a:cxn>
              </a:cxnLst>
              <a:rect l="l" t="t" r="r" b="b"/>
              <a:pathLst>
                <a:path w="697325" h="986624">
                  <a:moveTo>
                    <a:pt x="493312" y="0"/>
                  </a:moveTo>
                  <a:lnTo>
                    <a:pt x="0" y="493312"/>
                  </a:lnTo>
                  <a:lnTo>
                    <a:pt x="493312" y="986624"/>
                  </a:lnTo>
                  <a:cubicBezTo>
                    <a:pt x="765330" y="714109"/>
                    <a:pt x="765330" y="272515"/>
                    <a:pt x="493312" y="0"/>
                  </a:cubicBezTo>
                  <a:close/>
                </a:path>
              </a:pathLst>
            </a:custGeom>
            <a:solidFill>
              <a:srgbClr val="0ACFD0"/>
            </a:solidFill>
            <a:ln w="4973" cap="flat">
              <a:noFill/>
              <a:prstDash val="solid"/>
              <a:miter/>
            </a:ln>
          </p:spPr>
          <p:txBody>
            <a:bodyPr rtlCol="0" anchor="ctr"/>
            <a:lstStyle/>
            <a:p>
              <a:endParaRPr lang="en-US"/>
            </a:p>
          </p:txBody>
        </p:sp>
        <p:sp>
          <p:nvSpPr>
            <p:cNvPr id="206" name="Forma libre 205">
              <a:extLst>
                <a:ext uri="{FF2B5EF4-FFF2-40B4-BE49-F238E27FC236}">
                  <a16:creationId xmlns:a16="http://schemas.microsoft.com/office/drawing/2014/main" id="{418E2683-A9E8-AC12-8A25-C79213C671C8}"/>
                </a:ext>
              </a:extLst>
            </p:cNvPr>
            <p:cNvSpPr/>
            <p:nvPr/>
          </p:nvSpPr>
          <p:spPr>
            <a:xfrm>
              <a:off x="1703578" y="2599142"/>
              <a:ext cx="697698" cy="986624"/>
            </a:xfrm>
            <a:custGeom>
              <a:avLst/>
              <a:gdLst>
                <a:gd name="connsiteX0" fmla="*/ 204386 w 697698"/>
                <a:gd name="connsiteY0" fmla="*/ 0 h 986624"/>
                <a:gd name="connsiteX1" fmla="*/ 204386 w 697698"/>
                <a:gd name="connsiteY1" fmla="*/ 986624 h 986624"/>
                <a:gd name="connsiteX2" fmla="*/ 697698 w 697698"/>
                <a:gd name="connsiteY2" fmla="*/ 493312 h 986624"/>
                <a:gd name="connsiteX3" fmla="*/ 204386 w 697698"/>
                <a:gd name="connsiteY3" fmla="*/ 0 h 986624"/>
              </a:gdLst>
              <a:ahLst/>
              <a:cxnLst>
                <a:cxn ang="0">
                  <a:pos x="connsiteX0" y="connsiteY0"/>
                </a:cxn>
                <a:cxn ang="0">
                  <a:pos x="connsiteX1" y="connsiteY1"/>
                </a:cxn>
                <a:cxn ang="0">
                  <a:pos x="connsiteX2" y="connsiteY2"/>
                </a:cxn>
                <a:cxn ang="0">
                  <a:pos x="connsiteX3" y="connsiteY3"/>
                </a:cxn>
              </a:cxnLst>
              <a:rect l="l" t="t" r="r" b="b"/>
              <a:pathLst>
                <a:path w="697698" h="986624">
                  <a:moveTo>
                    <a:pt x="204386" y="0"/>
                  </a:moveTo>
                  <a:cubicBezTo>
                    <a:pt x="-68129" y="272515"/>
                    <a:pt x="-68129" y="714109"/>
                    <a:pt x="204386" y="986624"/>
                  </a:cubicBezTo>
                  <a:lnTo>
                    <a:pt x="697698" y="493312"/>
                  </a:lnTo>
                  <a:lnTo>
                    <a:pt x="204386" y="0"/>
                  </a:lnTo>
                  <a:close/>
                </a:path>
              </a:pathLst>
            </a:custGeom>
            <a:solidFill>
              <a:srgbClr val="F0A909"/>
            </a:solidFill>
            <a:ln w="4973" cap="flat">
              <a:noFill/>
              <a:prstDash val="solid"/>
              <a:miter/>
            </a:ln>
          </p:spPr>
          <p:txBody>
            <a:bodyPr rtlCol="0" anchor="ctr"/>
            <a:lstStyle/>
            <a:p>
              <a:endParaRPr lang="en-US"/>
            </a:p>
          </p:txBody>
        </p:sp>
        <p:sp>
          <p:nvSpPr>
            <p:cNvPr id="207" name="Forma libre 206">
              <a:extLst>
                <a:ext uri="{FF2B5EF4-FFF2-40B4-BE49-F238E27FC236}">
                  <a16:creationId xmlns:a16="http://schemas.microsoft.com/office/drawing/2014/main" id="{6C024B84-C0FF-67B6-B966-9BDC316B1D66}"/>
                </a:ext>
              </a:extLst>
            </p:cNvPr>
            <p:cNvSpPr/>
            <p:nvPr/>
          </p:nvSpPr>
          <p:spPr>
            <a:xfrm>
              <a:off x="1907965" y="3092454"/>
              <a:ext cx="986624" cy="697698"/>
            </a:xfrm>
            <a:custGeom>
              <a:avLst/>
              <a:gdLst>
                <a:gd name="connsiteX0" fmla="*/ 0 w 986624"/>
                <a:gd name="connsiteY0" fmla="*/ 493312 h 697698"/>
                <a:gd name="connsiteX1" fmla="*/ 986624 w 986624"/>
                <a:gd name="connsiteY1" fmla="*/ 493312 h 697698"/>
                <a:gd name="connsiteX2" fmla="*/ 493312 w 986624"/>
                <a:gd name="connsiteY2" fmla="*/ 0 h 697698"/>
                <a:gd name="connsiteX3" fmla="*/ 0 w 986624"/>
                <a:gd name="connsiteY3" fmla="*/ 493312 h 697698"/>
              </a:gdLst>
              <a:ahLst/>
              <a:cxnLst>
                <a:cxn ang="0">
                  <a:pos x="connsiteX0" y="connsiteY0"/>
                </a:cxn>
                <a:cxn ang="0">
                  <a:pos x="connsiteX1" y="connsiteY1"/>
                </a:cxn>
                <a:cxn ang="0">
                  <a:pos x="connsiteX2" y="connsiteY2"/>
                </a:cxn>
                <a:cxn ang="0">
                  <a:pos x="connsiteX3" y="connsiteY3"/>
                </a:cxn>
              </a:cxnLst>
              <a:rect l="l" t="t" r="r" b="b"/>
              <a:pathLst>
                <a:path w="986624" h="697698">
                  <a:moveTo>
                    <a:pt x="0" y="493312"/>
                  </a:moveTo>
                  <a:cubicBezTo>
                    <a:pt x="272515" y="765827"/>
                    <a:pt x="714109" y="765827"/>
                    <a:pt x="986624" y="493312"/>
                  </a:cubicBezTo>
                  <a:lnTo>
                    <a:pt x="493312" y="0"/>
                  </a:lnTo>
                  <a:lnTo>
                    <a:pt x="0" y="493312"/>
                  </a:lnTo>
                  <a:close/>
                </a:path>
              </a:pathLst>
            </a:custGeom>
            <a:solidFill>
              <a:srgbClr val="EB0309"/>
            </a:solidFill>
            <a:ln w="4973" cap="flat">
              <a:noFill/>
              <a:prstDash val="solid"/>
              <a:miter/>
            </a:ln>
          </p:spPr>
          <p:txBody>
            <a:bodyPr rtlCol="0" anchor="ctr"/>
            <a:lstStyle/>
            <a:p>
              <a:endParaRPr lang="en-US"/>
            </a:p>
          </p:txBody>
        </p:sp>
        <p:sp>
          <p:nvSpPr>
            <p:cNvPr id="208" name="Forma libre 207">
              <a:extLst>
                <a:ext uri="{FF2B5EF4-FFF2-40B4-BE49-F238E27FC236}">
                  <a16:creationId xmlns:a16="http://schemas.microsoft.com/office/drawing/2014/main" id="{CB1CAD62-88DD-A99E-6DE3-4E52E533DB42}"/>
                </a:ext>
              </a:extLst>
            </p:cNvPr>
            <p:cNvSpPr/>
            <p:nvPr/>
          </p:nvSpPr>
          <p:spPr>
            <a:xfrm>
              <a:off x="2065606" y="2756783"/>
              <a:ext cx="671342" cy="671342"/>
            </a:xfrm>
            <a:custGeom>
              <a:avLst/>
              <a:gdLst>
                <a:gd name="connsiteX0" fmla="*/ 671342 w 671342"/>
                <a:gd name="connsiteY0" fmla="*/ 335671 h 671342"/>
                <a:gd name="connsiteX1" fmla="*/ 335671 w 671342"/>
                <a:gd name="connsiteY1" fmla="*/ 671342 h 671342"/>
                <a:gd name="connsiteX2" fmla="*/ 0 w 671342"/>
                <a:gd name="connsiteY2" fmla="*/ 335671 h 671342"/>
                <a:gd name="connsiteX3" fmla="*/ 335671 w 671342"/>
                <a:gd name="connsiteY3" fmla="*/ 0 h 671342"/>
                <a:gd name="connsiteX4" fmla="*/ 671342 w 671342"/>
                <a:gd name="connsiteY4" fmla="*/ 335671 h 6713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342" h="671342">
                  <a:moveTo>
                    <a:pt x="671342" y="335671"/>
                  </a:moveTo>
                  <a:cubicBezTo>
                    <a:pt x="671342" y="521057"/>
                    <a:pt x="521057" y="671342"/>
                    <a:pt x="335671" y="671342"/>
                  </a:cubicBezTo>
                  <a:cubicBezTo>
                    <a:pt x="150285" y="671342"/>
                    <a:pt x="0" y="521057"/>
                    <a:pt x="0" y="335671"/>
                  </a:cubicBezTo>
                  <a:cubicBezTo>
                    <a:pt x="0" y="150285"/>
                    <a:pt x="150285" y="0"/>
                    <a:pt x="335671" y="0"/>
                  </a:cubicBezTo>
                  <a:cubicBezTo>
                    <a:pt x="521057" y="0"/>
                    <a:pt x="671342" y="150285"/>
                    <a:pt x="671342" y="335671"/>
                  </a:cubicBezTo>
                  <a:close/>
                </a:path>
              </a:pathLst>
            </a:custGeom>
            <a:solidFill>
              <a:srgbClr val="FFFFFF"/>
            </a:solidFill>
            <a:ln w="4973" cap="flat">
              <a:noFill/>
              <a:prstDash val="solid"/>
              <a:miter/>
            </a:ln>
          </p:spPr>
          <p:txBody>
            <a:bodyPr rtlCol="0" anchor="ctr"/>
            <a:lstStyle/>
            <a:p>
              <a:endParaRPr lang="en-US"/>
            </a:p>
          </p:txBody>
        </p:sp>
        <p:sp>
          <p:nvSpPr>
            <p:cNvPr id="209" name="Forma libre 208">
              <a:extLst>
                <a:ext uri="{FF2B5EF4-FFF2-40B4-BE49-F238E27FC236}">
                  <a16:creationId xmlns:a16="http://schemas.microsoft.com/office/drawing/2014/main" id="{58899FD0-6E97-55D9-60FB-44AFCDDEE1C8}"/>
                </a:ext>
              </a:extLst>
            </p:cNvPr>
            <p:cNvSpPr/>
            <p:nvPr/>
          </p:nvSpPr>
          <p:spPr>
            <a:xfrm>
              <a:off x="2096438" y="2787615"/>
              <a:ext cx="609678" cy="609678"/>
            </a:xfrm>
            <a:custGeom>
              <a:avLst/>
              <a:gdLst>
                <a:gd name="connsiteX0" fmla="*/ 609678 w 609678"/>
                <a:gd name="connsiteY0" fmla="*/ 304839 h 609678"/>
                <a:gd name="connsiteX1" fmla="*/ 304839 w 609678"/>
                <a:gd name="connsiteY1" fmla="*/ 609678 h 609678"/>
                <a:gd name="connsiteX2" fmla="*/ 0 w 609678"/>
                <a:gd name="connsiteY2" fmla="*/ 304839 h 609678"/>
                <a:gd name="connsiteX3" fmla="*/ 304839 w 609678"/>
                <a:gd name="connsiteY3" fmla="*/ 0 h 609678"/>
                <a:gd name="connsiteX4" fmla="*/ 609678 w 609678"/>
                <a:gd name="connsiteY4" fmla="*/ 304839 h 609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78" h="609678">
                  <a:moveTo>
                    <a:pt x="609678" y="304839"/>
                  </a:moveTo>
                  <a:cubicBezTo>
                    <a:pt x="609678" y="473197"/>
                    <a:pt x="473197" y="609678"/>
                    <a:pt x="304839" y="609678"/>
                  </a:cubicBezTo>
                  <a:cubicBezTo>
                    <a:pt x="136481" y="609678"/>
                    <a:pt x="0" y="473197"/>
                    <a:pt x="0" y="304839"/>
                  </a:cubicBezTo>
                  <a:cubicBezTo>
                    <a:pt x="0" y="136481"/>
                    <a:pt x="136481" y="0"/>
                    <a:pt x="304839" y="0"/>
                  </a:cubicBezTo>
                  <a:cubicBezTo>
                    <a:pt x="473197" y="0"/>
                    <a:pt x="609678" y="136481"/>
                    <a:pt x="609678" y="304839"/>
                  </a:cubicBezTo>
                  <a:close/>
                </a:path>
              </a:pathLst>
            </a:custGeom>
            <a:solidFill>
              <a:srgbClr val="452F90"/>
            </a:solidFill>
            <a:ln w="4973" cap="flat">
              <a:noFill/>
              <a:prstDash val="solid"/>
              <a:miter/>
            </a:ln>
          </p:spPr>
          <p:txBody>
            <a:bodyPr rtlCol="0" anchor="ctr"/>
            <a:lstStyle/>
            <a:p>
              <a:endParaRPr lang="en-US"/>
            </a:p>
          </p:txBody>
        </p:sp>
        <p:grpSp>
          <p:nvGrpSpPr>
            <p:cNvPr id="210" name="Gráfico 20">
              <a:extLst>
                <a:ext uri="{FF2B5EF4-FFF2-40B4-BE49-F238E27FC236}">
                  <a16:creationId xmlns:a16="http://schemas.microsoft.com/office/drawing/2014/main" id="{15A19F01-2EAF-45B3-5116-B0A9B59F3136}"/>
                </a:ext>
              </a:extLst>
            </p:cNvPr>
            <p:cNvGrpSpPr/>
            <p:nvPr/>
          </p:nvGrpSpPr>
          <p:grpSpPr>
            <a:xfrm>
              <a:off x="2177993" y="2998963"/>
              <a:ext cx="446566" cy="186359"/>
              <a:chOff x="2177993" y="2998963"/>
              <a:chExt cx="446566" cy="186359"/>
            </a:xfrm>
            <a:solidFill>
              <a:srgbClr val="FFFFFF"/>
            </a:solidFill>
          </p:grpSpPr>
          <p:grpSp>
            <p:nvGrpSpPr>
              <p:cNvPr id="215" name="Gráfico 20">
                <a:extLst>
                  <a:ext uri="{FF2B5EF4-FFF2-40B4-BE49-F238E27FC236}">
                    <a16:creationId xmlns:a16="http://schemas.microsoft.com/office/drawing/2014/main" id="{CD97EEEB-6C82-00C0-52C5-8995D5AEA348}"/>
                  </a:ext>
                </a:extLst>
              </p:cNvPr>
              <p:cNvGrpSpPr/>
              <p:nvPr/>
            </p:nvGrpSpPr>
            <p:grpSpPr>
              <a:xfrm>
                <a:off x="2189928" y="3111351"/>
                <a:ext cx="256601" cy="73971"/>
                <a:chOff x="2189928" y="3111351"/>
                <a:chExt cx="256601" cy="73971"/>
              </a:xfrm>
              <a:solidFill>
                <a:srgbClr val="FFFFFF"/>
              </a:solidFill>
            </p:grpSpPr>
            <p:sp>
              <p:nvSpPr>
                <p:cNvPr id="225" name="Forma libre 224">
                  <a:extLst>
                    <a:ext uri="{FF2B5EF4-FFF2-40B4-BE49-F238E27FC236}">
                      <a16:creationId xmlns:a16="http://schemas.microsoft.com/office/drawing/2014/main" id="{0D23F9F4-DB83-7071-EB1E-62A4F8410F65}"/>
                    </a:ext>
                  </a:extLst>
                </p:cNvPr>
                <p:cNvSpPr/>
                <p:nvPr/>
              </p:nvSpPr>
              <p:spPr>
                <a:xfrm>
                  <a:off x="2189928" y="3111351"/>
                  <a:ext cx="19891" cy="73143"/>
                </a:xfrm>
                <a:custGeom>
                  <a:avLst/>
                  <a:gdLst>
                    <a:gd name="connsiteX0" fmla="*/ 0 w 19891"/>
                    <a:gd name="connsiteY0" fmla="*/ 61664 h 73143"/>
                    <a:gd name="connsiteX1" fmla="*/ 0 w 19891"/>
                    <a:gd name="connsiteY1" fmla="*/ 0 h 73143"/>
                    <a:gd name="connsiteX2" fmla="*/ 10940 w 19891"/>
                    <a:gd name="connsiteY2" fmla="*/ 0 h 73143"/>
                    <a:gd name="connsiteX3" fmla="*/ 10940 w 19891"/>
                    <a:gd name="connsiteY3" fmla="*/ 61167 h 73143"/>
                    <a:gd name="connsiteX4" fmla="*/ 11438 w 19891"/>
                    <a:gd name="connsiteY4" fmla="*/ 63156 h 73143"/>
                    <a:gd name="connsiteX5" fmla="*/ 12930 w 19891"/>
                    <a:gd name="connsiteY5" fmla="*/ 63653 h 73143"/>
                    <a:gd name="connsiteX6" fmla="*/ 19892 w 19891"/>
                    <a:gd name="connsiteY6" fmla="*/ 63653 h 73143"/>
                    <a:gd name="connsiteX7" fmla="*/ 19892 w 19891"/>
                    <a:gd name="connsiteY7" fmla="*/ 73102 h 73143"/>
                    <a:gd name="connsiteX8" fmla="*/ 8951 w 19891"/>
                    <a:gd name="connsiteY8" fmla="*/ 73102 h 73143"/>
                    <a:gd name="connsiteX9" fmla="*/ 0 w 19891"/>
                    <a:gd name="connsiteY9" fmla="*/ 61664 h 7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891" h="73143">
                      <a:moveTo>
                        <a:pt x="0" y="61664"/>
                      </a:moveTo>
                      <a:lnTo>
                        <a:pt x="0" y="0"/>
                      </a:lnTo>
                      <a:lnTo>
                        <a:pt x="10940" y="0"/>
                      </a:lnTo>
                      <a:lnTo>
                        <a:pt x="10940" y="61167"/>
                      </a:lnTo>
                      <a:cubicBezTo>
                        <a:pt x="10940" y="62161"/>
                        <a:pt x="10940" y="62659"/>
                        <a:pt x="11438" y="63156"/>
                      </a:cubicBezTo>
                      <a:cubicBezTo>
                        <a:pt x="11935" y="63653"/>
                        <a:pt x="12432" y="63653"/>
                        <a:pt x="12930" y="63653"/>
                      </a:cubicBezTo>
                      <a:lnTo>
                        <a:pt x="19892" y="63653"/>
                      </a:lnTo>
                      <a:lnTo>
                        <a:pt x="19892" y="73102"/>
                      </a:lnTo>
                      <a:lnTo>
                        <a:pt x="8951" y="73102"/>
                      </a:lnTo>
                      <a:cubicBezTo>
                        <a:pt x="2984" y="73599"/>
                        <a:pt x="0" y="69621"/>
                        <a:pt x="0" y="61664"/>
                      </a:cubicBezTo>
                      <a:close/>
                    </a:path>
                  </a:pathLst>
                </a:custGeom>
                <a:solidFill>
                  <a:srgbClr val="FFFFFF"/>
                </a:solidFill>
                <a:ln w="4973" cap="flat">
                  <a:noFill/>
                  <a:prstDash val="solid"/>
                  <a:miter/>
                </a:ln>
              </p:spPr>
              <p:txBody>
                <a:bodyPr rtlCol="0" anchor="ctr"/>
                <a:lstStyle/>
                <a:p>
                  <a:endParaRPr lang="en-US"/>
                </a:p>
              </p:txBody>
            </p:sp>
            <p:sp>
              <p:nvSpPr>
                <p:cNvPr id="226" name="Forma libre 225">
                  <a:extLst>
                    <a:ext uri="{FF2B5EF4-FFF2-40B4-BE49-F238E27FC236}">
                      <a16:creationId xmlns:a16="http://schemas.microsoft.com/office/drawing/2014/main" id="{BC3F891B-A8FE-7AE3-AFC1-A409259C6F37}"/>
                    </a:ext>
                  </a:extLst>
                </p:cNvPr>
                <p:cNvSpPr/>
                <p:nvPr/>
              </p:nvSpPr>
              <p:spPr>
                <a:xfrm>
                  <a:off x="2215290" y="3128756"/>
                  <a:ext cx="49729" cy="56566"/>
                </a:xfrm>
                <a:custGeom>
                  <a:avLst/>
                  <a:gdLst>
                    <a:gd name="connsiteX0" fmla="*/ 4973 w 49729"/>
                    <a:gd name="connsiteY0" fmla="*/ 53210 h 56566"/>
                    <a:gd name="connsiteX1" fmla="*/ 0 w 49729"/>
                    <a:gd name="connsiteY1" fmla="*/ 42270 h 56566"/>
                    <a:gd name="connsiteX2" fmla="*/ 2984 w 49729"/>
                    <a:gd name="connsiteY2" fmla="*/ 33318 h 56566"/>
                    <a:gd name="connsiteX3" fmla="*/ 10940 w 49729"/>
                    <a:gd name="connsiteY3" fmla="*/ 27351 h 56566"/>
                    <a:gd name="connsiteX4" fmla="*/ 21881 w 49729"/>
                    <a:gd name="connsiteY4" fmla="*/ 25362 h 56566"/>
                    <a:gd name="connsiteX5" fmla="*/ 34313 w 49729"/>
                    <a:gd name="connsiteY5" fmla="*/ 25362 h 56566"/>
                    <a:gd name="connsiteX6" fmla="*/ 34313 w 49729"/>
                    <a:gd name="connsiteY6" fmla="*/ 21881 h 56566"/>
                    <a:gd name="connsiteX7" fmla="*/ 31329 w 49729"/>
                    <a:gd name="connsiteY7" fmla="*/ 12930 h 56566"/>
                    <a:gd name="connsiteX8" fmla="*/ 23870 w 49729"/>
                    <a:gd name="connsiteY8" fmla="*/ 9946 h 56566"/>
                    <a:gd name="connsiteX9" fmla="*/ 15416 w 49729"/>
                    <a:gd name="connsiteY9" fmla="*/ 12432 h 56566"/>
                    <a:gd name="connsiteX10" fmla="*/ 9946 w 49729"/>
                    <a:gd name="connsiteY10" fmla="*/ 20886 h 56566"/>
                    <a:gd name="connsiteX11" fmla="*/ 995 w 49729"/>
                    <a:gd name="connsiteY11" fmla="*/ 16908 h 56566"/>
                    <a:gd name="connsiteX12" fmla="*/ 9449 w 49729"/>
                    <a:gd name="connsiteY12" fmla="*/ 4476 h 56566"/>
                    <a:gd name="connsiteX13" fmla="*/ 23870 w 49729"/>
                    <a:gd name="connsiteY13" fmla="*/ 0 h 56566"/>
                    <a:gd name="connsiteX14" fmla="*/ 38789 w 49729"/>
                    <a:gd name="connsiteY14" fmla="*/ 5470 h 56566"/>
                    <a:gd name="connsiteX15" fmla="*/ 44259 w 49729"/>
                    <a:gd name="connsiteY15" fmla="*/ 20389 h 56566"/>
                    <a:gd name="connsiteX16" fmla="*/ 44259 w 49729"/>
                    <a:gd name="connsiteY16" fmla="*/ 44756 h 56566"/>
                    <a:gd name="connsiteX17" fmla="*/ 45751 w 49729"/>
                    <a:gd name="connsiteY17" fmla="*/ 46745 h 56566"/>
                    <a:gd name="connsiteX18" fmla="*/ 49729 w 49729"/>
                    <a:gd name="connsiteY18" fmla="*/ 46745 h 56566"/>
                    <a:gd name="connsiteX19" fmla="*/ 49729 w 49729"/>
                    <a:gd name="connsiteY19" fmla="*/ 55199 h 56566"/>
                    <a:gd name="connsiteX20" fmla="*/ 43762 w 49729"/>
                    <a:gd name="connsiteY20" fmla="*/ 55199 h 56566"/>
                    <a:gd name="connsiteX21" fmla="*/ 36800 w 49729"/>
                    <a:gd name="connsiteY21" fmla="*/ 47243 h 56566"/>
                    <a:gd name="connsiteX22" fmla="*/ 36800 w 49729"/>
                    <a:gd name="connsiteY22" fmla="*/ 43762 h 56566"/>
                    <a:gd name="connsiteX23" fmla="*/ 35805 w 49729"/>
                    <a:gd name="connsiteY23" fmla="*/ 43762 h 56566"/>
                    <a:gd name="connsiteX24" fmla="*/ 28346 w 49729"/>
                    <a:gd name="connsiteY24" fmla="*/ 52713 h 56566"/>
                    <a:gd name="connsiteX25" fmla="*/ 16411 w 49729"/>
                    <a:gd name="connsiteY25" fmla="*/ 56194 h 56566"/>
                    <a:gd name="connsiteX26" fmla="*/ 4973 w 49729"/>
                    <a:gd name="connsiteY26" fmla="*/ 53210 h 56566"/>
                    <a:gd name="connsiteX27" fmla="*/ 13427 w 49729"/>
                    <a:gd name="connsiteY27" fmla="*/ 46248 h 56566"/>
                    <a:gd name="connsiteX28" fmla="*/ 19394 w 49729"/>
                    <a:gd name="connsiteY28" fmla="*/ 47740 h 56566"/>
                    <a:gd name="connsiteX29" fmla="*/ 26356 w 49729"/>
                    <a:gd name="connsiteY29" fmla="*/ 45751 h 56566"/>
                    <a:gd name="connsiteX30" fmla="*/ 32324 w 49729"/>
                    <a:gd name="connsiteY30" fmla="*/ 40281 h 56566"/>
                    <a:gd name="connsiteX31" fmla="*/ 35308 w 49729"/>
                    <a:gd name="connsiteY31" fmla="*/ 33318 h 56566"/>
                    <a:gd name="connsiteX32" fmla="*/ 26356 w 49729"/>
                    <a:gd name="connsiteY32" fmla="*/ 33318 h 56566"/>
                    <a:gd name="connsiteX33" fmla="*/ 15416 w 49729"/>
                    <a:gd name="connsiteY33" fmla="*/ 35308 h 56566"/>
                    <a:gd name="connsiteX34" fmla="*/ 10940 w 49729"/>
                    <a:gd name="connsiteY34" fmla="*/ 41275 h 56566"/>
                    <a:gd name="connsiteX35" fmla="*/ 13427 w 49729"/>
                    <a:gd name="connsiteY35" fmla="*/ 46248 h 5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729" h="56566">
                      <a:moveTo>
                        <a:pt x="4973" y="53210"/>
                      </a:moveTo>
                      <a:cubicBezTo>
                        <a:pt x="1989" y="50724"/>
                        <a:pt x="0" y="46745"/>
                        <a:pt x="0" y="42270"/>
                      </a:cubicBezTo>
                      <a:cubicBezTo>
                        <a:pt x="0" y="38789"/>
                        <a:pt x="995" y="35805"/>
                        <a:pt x="2984" y="33318"/>
                      </a:cubicBezTo>
                      <a:cubicBezTo>
                        <a:pt x="4973" y="30832"/>
                        <a:pt x="7459" y="28843"/>
                        <a:pt x="10940" y="27351"/>
                      </a:cubicBezTo>
                      <a:cubicBezTo>
                        <a:pt x="14421" y="25859"/>
                        <a:pt x="17902" y="25362"/>
                        <a:pt x="21881" y="25362"/>
                      </a:cubicBezTo>
                      <a:lnTo>
                        <a:pt x="34313" y="25362"/>
                      </a:lnTo>
                      <a:lnTo>
                        <a:pt x="34313" y="21881"/>
                      </a:lnTo>
                      <a:cubicBezTo>
                        <a:pt x="34313" y="18400"/>
                        <a:pt x="33319" y="15416"/>
                        <a:pt x="31329" y="12930"/>
                      </a:cubicBezTo>
                      <a:cubicBezTo>
                        <a:pt x="29340" y="10940"/>
                        <a:pt x="26854" y="9946"/>
                        <a:pt x="23870" y="9946"/>
                      </a:cubicBezTo>
                      <a:cubicBezTo>
                        <a:pt x="20389" y="9946"/>
                        <a:pt x="17902" y="10940"/>
                        <a:pt x="15416" y="12432"/>
                      </a:cubicBezTo>
                      <a:cubicBezTo>
                        <a:pt x="13427" y="13924"/>
                        <a:pt x="11438" y="16908"/>
                        <a:pt x="9946" y="20886"/>
                      </a:cubicBezTo>
                      <a:lnTo>
                        <a:pt x="995" y="16908"/>
                      </a:lnTo>
                      <a:cubicBezTo>
                        <a:pt x="2486" y="11438"/>
                        <a:pt x="5470" y="7459"/>
                        <a:pt x="9449" y="4476"/>
                      </a:cubicBezTo>
                      <a:cubicBezTo>
                        <a:pt x="13427" y="1492"/>
                        <a:pt x="18400" y="0"/>
                        <a:pt x="23870" y="0"/>
                      </a:cubicBezTo>
                      <a:cubicBezTo>
                        <a:pt x="30335" y="0"/>
                        <a:pt x="35308" y="1989"/>
                        <a:pt x="38789" y="5470"/>
                      </a:cubicBezTo>
                      <a:cubicBezTo>
                        <a:pt x="42270" y="8951"/>
                        <a:pt x="44259" y="13924"/>
                        <a:pt x="44259" y="20389"/>
                      </a:cubicBezTo>
                      <a:lnTo>
                        <a:pt x="44259" y="44756"/>
                      </a:lnTo>
                      <a:cubicBezTo>
                        <a:pt x="44259" y="46248"/>
                        <a:pt x="44756" y="46745"/>
                        <a:pt x="45751" y="46745"/>
                      </a:cubicBezTo>
                      <a:lnTo>
                        <a:pt x="49729" y="46745"/>
                      </a:lnTo>
                      <a:lnTo>
                        <a:pt x="49729" y="55199"/>
                      </a:lnTo>
                      <a:lnTo>
                        <a:pt x="43762" y="55199"/>
                      </a:lnTo>
                      <a:cubicBezTo>
                        <a:pt x="38789" y="55199"/>
                        <a:pt x="36800" y="52713"/>
                        <a:pt x="36800" y="47243"/>
                      </a:cubicBezTo>
                      <a:lnTo>
                        <a:pt x="36800" y="43762"/>
                      </a:lnTo>
                      <a:lnTo>
                        <a:pt x="35805" y="43762"/>
                      </a:lnTo>
                      <a:cubicBezTo>
                        <a:pt x="34313" y="47243"/>
                        <a:pt x="31827" y="50226"/>
                        <a:pt x="28346" y="52713"/>
                      </a:cubicBezTo>
                      <a:cubicBezTo>
                        <a:pt x="24865" y="55199"/>
                        <a:pt x="20886" y="56194"/>
                        <a:pt x="16411" y="56194"/>
                      </a:cubicBezTo>
                      <a:cubicBezTo>
                        <a:pt x="12432" y="57188"/>
                        <a:pt x="8454" y="56194"/>
                        <a:pt x="4973" y="53210"/>
                      </a:cubicBezTo>
                      <a:close/>
                      <a:moveTo>
                        <a:pt x="13427" y="46248"/>
                      </a:moveTo>
                      <a:cubicBezTo>
                        <a:pt x="14919" y="47243"/>
                        <a:pt x="16908" y="47740"/>
                        <a:pt x="19394" y="47740"/>
                      </a:cubicBezTo>
                      <a:cubicBezTo>
                        <a:pt x="21881" y="47740"/>
                        <a:pt x="24367" y="47243"/>
                        <a:pt x="26356" y="45751"/>
                      </a:cubicBezTo>
                      <a:cubicBezTo>
                        <a:pt x="28843" y="44259"/>
                        <a:pt x="30832" y="42767"/>
                        <a:pt x="32324" y="40281"/>
                      </a:cubicBezTo>
                      <a:cubicBezTo>
                        <a:pt x="33816" y="37794"/>
                        <a:pt x="34810" y="35805"/>
                        <a:pt x="35308" y="33318"/>
                      </a:cubicBezTo>
                      <a:lnTo>
                        <a:pt x="26356" y="33318"/>
                      </a:lnTo>
                      <a:cubicBezTo>
                        <a:pt x="21881" y="33318"/>
                        <a:pt x="17902" y="33816"/>
                        <a:pt x="15416" y="35308"/>
                      </a:cubicBezTo>
                      <a:cubicBezTo>
                        <a:pt x="12432" y="36799"/>
                        <a:pt x="10940" y="38789"/>
                        <a:pt x="10940" y="41275"/>
                      </a:cubicBezTo>
                      <a:cubicBezTo>
                        <a:pt x="10443" y="43762"/>
                        <a:pt x="11438" y="45253"/>
                        <a:pt x="13427" y="46248"/>
                      </a:cubicBezTo>
                      <a:close/>
                    </a:path>
                  </a:pathLst>
                </a:custGeom>
                <a:solidFill>
                  <a:srgbClr val="FFFFFF"/>
                </a:solidFill>
                <a:ln w="4973" cap="flat">
                  <a:noFill/>
                  <a:prstDash val="solid"/>
                  <a:miter/>
                </a:ln>
              </p:spPr>
              <p:txBody>
                <a:bodyPr rtlCol="0" anchor="ctr"/>
                <a:lstStyle/>
                <a:p>
                  <a:endParaRPr lang="en-US"/>
                </a:p>
              </p:txBody>
            </p:sp>
            <p:sp>
              <p:nvSpPr>
                <p:cNvPr id="227" name="Forma libre 226">
                  <a:extLst>
                    <a:ext uri="{FF2B5EF4-FFF2-40B4-BE49-F238E27FC236}">
                      <a16:creationId xmlns:a16="http://schemas.microsoft.com/office/drawing/2014/main" id="{FF8D8FE6-F061-9586-CA4D-9099C1FD6F25}"/>
                    </a:ext>
                  </a:extLst>
                </p:cNvPr>
                <p:cNvSpPr/>
                <p:nvPr/>
              </p:nvSpPr>
              <p:spPr>
                <a:xfrm>
                  <a:off x="2268998" y="3119805"/>
                  <a:ext cx="32323" cy="64689"/>
                </a:xfrm>
                <a:custGeom>
                  <a:avLst/>
                  <a:gdLst>
                    <a:gd name="connsiteX0" fmla="*/ 8454 w 32323"/>
                    <a:gd name="connsiteY0" fmla="*/ 53210 h 64689"/>
                    <a:gd name="connsiteX1" fmla="*/ 8454 w 32323"/>
                    <a:gd name="connsiteY1" fmla="*/ 20389 h 64689"/>
                    <a:gd name="connsiteX2" fmla="*/ 0 w 32323"/>
                    <a:gd name="connsiteY2" fmla="*/ 20389 h 64689"/>
                    <a:gd name="connsiteX3" fmla="*/ 0 w 32323"/>
                    <a:gd name="connsiteY3" fmla="*/ 11935 h 64689"/>
                    <a:gd name="connsiteX4" fmla="*/ 8454 w 32323"/>
                    <a:gd name="connsiteY4" fmla="*/ 11935 h 64689"/>
                    <a:gd name="connsiteX5" fmla="*/ 8951 w 32323"/>
                    <a:gd name="connsiteY5" fmla="*/ 0 h 64689"/>
                    <a:gd name="connsiteX6" fmla="*/ 18897 w 32323"/>
                    <a:gd name="connsiteY6" fmla="*/ 0 h 64689"/>
                    <a:gd name="connsiteX7" fmla="*/ 18897 w 32323"/>
                    <a:gd name="connsiteY7" fmla="*/ 11935 h 64689"/>
                    <a:gd name="connsiteX8" fmla="*/ 32324 w 32323"/>
                    <a:gd name="connsiteY8" fmla="*/ 11935 h 64689"/>
                    <a:gd name="connsiteX9" fmla="*/ 32324 w 32323"/>
                    <a:gd name="connsiteY9" fmla="*/ 20389 h 64689"/>
                    <a:gd name="connsiteX10" fmla="*/ 19394 w 32323"/>
                    <a:gd name="connsiteY10" fmla="*/ 20389 h 64689"/>
                    <a:gd name="connsiteX11" fmla="*/ 19394 w 32323"/>
                    <a:gd name="connsiteY11" fmla="*/ 52713 h 64689"/>
                    <a:gd name="connsiteX12" fmla="*/ 19892 w 32323"/>
                    <a:gd name="connsiteY12" fmla="*/ 54702 h 64689"/>
                    <a:gd name="connsiteX13" fmla="*/ 21384 w 32323"/>
                    <a:gd name="connsiteY13" fmla="*/ 55199 h 64689"/>
                    <a:gd name="connsiteX14" fmla="*/ 32324 w 32323"/>
                    <a:gd name="connsiteY14" fmla="*/ 55199 h 64689"/>
                    <a:gd name="connsiteX15" fmla="*/ 32324 w 32323"/>
                    <a:gd name="connsiteY15" fmla="*/ 64648 h 64689"/>
                    <a:gd name="connsiteX16" fmla="*/ 17405 w 32323"/>
                    <a:gd name="connsiteY16" fmla="*/ 64648 h 64689"/>
                    <a:gd name="connsiteX17" fmla="*/ 8454 w 32323"/>
                    <a:gd name="connsiteY17" fmla="*/ 53210 h 64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323" h="64689">
                      <a:moveTo>
                        <a:pt x="8454" y="53210"/>
                      </a:moveTo>
                      <a:lnTo>
                        <a:pt x="8454" y="20389"/>
                      </a:lnTo>
                      <a:lnTo>
                        <a:pt x="0" y="20389"/>
                      </a:lnTo>
                      <a:lnTo>
                        <a:pt x="0" y="11935"/>
                      </a:lnTo>
                      <a:lnTo>
                        <a:pt x="8454" y="11935"/>
                      </a:lnTo>
                      <a:lnTo>
                        <a:pt x="8951" y="0"/>
                      </a:lnTo>
                      <a:lnTo>
                        <a:pt x="18897" y="0"/>
                      </a:lnTo>
                      <a:lnTo>
                        <a:pt x="18897" y="11935"/>
                      </a:lnTo>
                      <a:lnTo>
                        <a:pt x="32324" y="11935"/>
                      </a:lnTo>
                      <a:lnTo>
                        <a:pt x="32324" y="20389"/>
                      </a:lnTo>
                      <a:lnTo>
                        <a:pt x="19394" y="20389"/>
                      </a:lnTo>
                      <a:lnTo>
                        <a:pt x="19394" y="52713"/>
                      </a:lnTo>
                      <a:cubicBezTo>
                        <a:pt x="19394" y="53707"/>
                        <a:pt x="19394" y="54205"/>
                        <a:pt x="19892" y="54702"/>
                      </a:cubicBezTo>
                      <a:cubicBezTo>
                        <a:pt x="20389" y="55199"/>
                        <a:pt x="20886" y="55199"/>
                        <a:pt x="21384" y="55199"/>
                      </a:cubicBezTo>
                      <a:lnTo>
                        <a:pt x="32324" y="55199"/>
                      </a:lnTo>
                      <a:lnTo>
                        <a:pt x="32324" y="64648"/>
                      </a:lnTo>
                      <a:lnTo>
                        <a:pt x="17405" y="64648"/>
                      </a:lnTo>
                      <a:cubicBezTo>
                        <a:pt x="11438" y="65145"/>
                        <a:pt x="8454" y="61167"/>
                        <a:pt x="8454" y="53210"/>
                      </a:cubicBezTo>
                      <a:close/>
                    </a:path>
                  </a:pathLst>
                </a:custGeom>
                <a:solidFill>
                  <a:srgbClr val="FFFFFF"/>
                </a:solidFill>
                <a:ln w="4973" cap="flat">
                  <a:noFill/>
                  <a:prstDash val="solid"/>
                  <a:miter/>
                </a:ln>
              </p:spPr>
              <p:txBody>
                <a:bodyPr rtlCol="0" anchor="ctr"/>
                <a:lstStyle/>
                <a:p>
                  <a:endParaRPr lang="en-US"/>
                </a:p>
              </p:txBody>
            </p:sp>
            <p:sp>
              <p:nvSpPr>
                <p:cNvPr id="228" name="Forma libre 227">
                  <a:extLst>
                    <a:ext uri="{FF2B5EF4-FFF2-40B4-BE49-F238E27FC236}">
                      <a16:creationId xmlns:a16="http://schemas.microsoft.com/office/drawing/2014/main" id="{6AF5DA7C-C11B-BA9A-6246-3A729ACA55E1}"/>
                    </a:ext>
                  </a:extLst>
                </p:cNvPr>
                <p:cNvSpPr/>
                <p:nvPr/>
              </p:nvSpPr>
              <p:spPr>
                <a:xfrm>
                  <a:off x="2306294" y="3128756"/>
                  <a:ext cx="49729" cy="56566"/>
                </a:xfrm>
                <a:custGeom>
                  <a:avLst/>
                  <a:gdLst>
                    <a:gd name="connsiteX0" fmla="*/ 4973 w 49729"/>
                    <a:gd name="connsiteY0" fmla="*/ 53210 h 56566"/>
                    <a:gd name="connsiteX1" fmla="*/ 0 w 49729"/>
                    <a:gd name="connsiteY1" fmla="*/ 42270 h 56566"/>
                    <a:gd name="connsiteX2" fmla="*/ 2984 w 49729"/>
                    <a:gd name="connsiteY2" fmla="*/ 33318 h 56566"/>
                    <a:gd name="connsiteX3" fmla="*/ 10940 w 49729"/>
                    <a:gd name="connsiteY3" fmla="*/ 27351 h 56566"/>
                    <a:gd name="connsiteX4" fmla="*/ 21881 w 49729"/>
                    <a:gd name="connsiteY4" fmla="*/ 25362 h 56566"/>
                    <a:gd name="connsiteX5" fmla="*/ 34313 w 49729"/>
                    <a:gd name="connsiteY5" fmla="*/ 25362 h 56566"/>
                    <a:gd name="connsiteX6" fmla="*/ 34313 w 49729"/>
                    <a:gd name="connsiteY6" fmla="*/ 21881 h 56566"/>
                    <a:gd name="connsiteX7" fmla="*/ 31329 w 49729"/>
                    <a:gd name="connsiteY7" fmla="*/ 12930 h 56566"/>
                    <a:gd name="connsiteX8" fmla="*/ 23870 w 49729"/>
                    <a:gd name="connsiteY8" fmla="*/ 9946 h 56566"/>
                    <a:gd name="connsiteX9" fmla="*/ 15416 w 49729"/>
                    <a:gd name="connsiteY9" fmla="*/ 12432 h 56566"/>
                    <a:gd name="connsiteX10" fmla="*/ 9946 w 49729"/>
                    <a:gd name="connsiteY10" fmla="*/ 20886 h 56566"/>
                    <a:gd name="connsiteX11" fmla="*/ 995 w 49729"/>
                    <a:gd name="connsiteY11" fmla="*/ 16908 h 56566"/>
                    <a:gd name="connsiteX12" fmla="*/ 9449 w 49729"/>
                    <a:gd name="connsiteY12" fmla="*/ 4476 h 56566"/>
                    <a:gd name="connsiteX13" fmla="*/ 23870 w 49729"/>
                    <a:gd name="connsiteY13" fmla="*/ 0 h 56566"/>
                    <a:gd name="connsiteX14" fmla="*/ 38789 w 49729"/>
                    <a:gd name="connsiteY14" fmla="*/ 5470 h 56566"/>
                    <a:gd name="connsiteX15" fmla="*/ 44259 w 49729"/>
                    <a:gd name="connsiteY15" fmla="*/ 20389 h 56566"/>
                    <a:gd name="connsiteX16" fmla="*/ 44259 w 49729"/>
                    <a:gd name="connsiteY16" fmla="*/ 44756 h 56566"/>
                    <a:gd name="connsiteX17" fmla="*/ 45751 w 49729"/>
                    <a:gd name="connsiteY17" fmla="*/ 46745 h 56566"/>
                    <a:gd name="connsiteX18" fmla="*/ 49729 w 49729"/>
                    <a:gd name="connsiteY18" fmla="*/ 46745 h 56566"/>
                    <a:gd name="connsiteX19" fmla="*/ 49729 w 49729"/>
                    <a:gd name="connsiteY19" fmla="*/ 55199 h 56566"/>
                    <a:gd name="connsiteX20" fmla="*/ 43762 w 49729"/>
                    <a:gd name="connsiteY20" fmla="*/ 55199 h 56566"/>
                    <a:gd name="connsiteX21" fmla="*/ 36800 w 49729"/>
                    <a:gd name="connsiteY21" fmla="*/ 47243 h 56566"/>
                    <a:gd name="connsiteX22" fmla="*/ 36800 w 49729"/>
                    <a:gd name="connsiteY22" fmla="*/ 43762 h 56566"/>
                    <a:gd name="connsiteX23" fmla="*/ 36302 w 49729"/>
                    <a:gd name="connsiteY23" fmla="*/ 43762 h 56566"/>
                    <a:gd name="connsiteX24" fmla="*/ 28843 w 49729"/>
                    <a:gd name="connsiteY24" fmla="*/ 52713 h 56566"/>
                    <a:gd name="connsiteX25" fmla="*/ 16908 w 49729"/>
                    <a:gd name="connsiteY25" fmla="*/ 56194 h 56566"/>
                    <a:gd name="connsiteX26" fmla="*/ 4973 w 49729"/>
                    <a:gd name="connsiteY26" fmla="*/ 53210 h 56566"/>
                    <a:gd name="connsiteX27" fmla="*/ 12930 w 49729"/>
                    <a:gd name="connsiteY27" fmla="*/ 46248 h 56566"/>
                    <a:gd name="connsiteX28" fmla="*/ 18897 w 49729"/>
                    <a:gd name="connsiteY28" fmla="*/ 47740 h 56566"/>
                    <a:gd name="connsiteX29" fmla="*/ 25859 w 49729"/>
                    <a:gd name="connsiteY29" fmla="*/ 45751 h 56566"/>
                    <a:gd name="connsiteX30" fmla="*/ 31827 w 49729"/>
                    <a:gd name="connsiteY30" fmla="*/ 40281 h 56566"/>
                    <a:gd name="connsiteX31" fmla="*/ 34810 w 49729"/>
                    <a:gd name="connsiteY31" fmla="*/ 33318 h 56566"/>
                    <a:gd name="connsiteX32" fmla="*/ 25859 w 49729"/>
                    <a:gd name="connsiteY32" fmla="*/ 33318 h 56566"/>
                    <a:gd name="connsiteX33" fmla="*/ 14919 w 49729"/>
                    <a:gd name="connsiteY33" fmla="*/ 35308 h 56566"/>
                    <a:gd name="connsiteX34" fmla="*/ 10443 w 49729"/>
                    <a:gd name="connsiteY34" fmla="*/ 41275 h 56566"/>
                    <a:gd name="connsiteX35" fmla="*/ 12930 w 49729"/>
                    <a:gd name="connsiteY35" fmla="*/ 46248 h 5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729" h="56566">
                      <a:moveTo>
                        <a:pt x="4973" y="53210"/>
                      </a:moveTo>
                      <a:cubicBezTo>
                        <a:pt x="1989" y="50724"/>
                        <a:pt x="0" y="46745"/>
                        <a:pt x="0" y="42270"/>
                      </a:cubicBezTo>
                      <a:cubicBezTo>
                        <a:pt x="0" y="38789"/>
                        <a:pt x="995" y="35805"/>
                        <a:pt x="2984" y="33318"/>
                      </a:cubicBezTo>
                      <a:cubicBezTo>
                        <a:pt x="4973" y="30832"/>
                        <a:pt x="7459" y="28843"/>
                        <a:pt x="10940" y="27351"/>
                      </a:cubicBezTo>
                      <a:cubicBezTo>
                        <a:pt x="14421" y="25859"/>
                        <a:pt x="17902" y="25362"/>
                        <a:pt x="21881" y="25362"/>
                      </a:cubicBezTo>
                      <a:lnTo>
                        <a:pt x="34313" y="25362"/>
                      </a:lnTo>
                      <a:lnTo>
                        <a:pt x="34313" y="21881"/>
                      </a:lnTo>
                      <a:cubicBezTo>
                        <a:pt x="34313" y="18400"/>
                        <a:pt x="33318" y="15416"/>
                        <a:pt x="31329" y="12930"/>
                      </a:cubicBezTo>
                      <a:cubicBezTo>
                        <a:pt x="29340" y="10940"/>
                        <a:pt x="26854" y="9946"/>
                        <a:pt x="23870" y="9946"/>
                      </a:cubicBezTo>
                      <a:cubicBezTo>
                        <a:pt x="20389" y="9946"/>
                        <a:pt x="17902" y="10940"/>
                        <a:pt x="15416" y="12432"/>
                      </a:cubicBezTo>
                      <a:cubicBezTo>
                        <a:pt x="13427" y="13924"/>
                        <a:pt x="11438" y="16908"/>
                        <a:pt x="9946" y="20886"/>
                      </a:cubicBezTo>
                      <a:lnTo>
                        <a:pt x="995" y="16908"/>
                      </a:lnTo>
                      <a:cubicBezTo>
                        <a:pt x="2486" y="11438"/>
                        <a:pt x="5470" y="7459"/>
                        <a:pt x="9449" y="4476"/>
                      </a:cubicBezTo>
                      <a:cubicBezTo>
                        <a:pt x="13427" y="1492"/>
                        <a:pt x="18400" y="0"/>
                        <a:pt x="23870" y="0"/>
                      </a:cubicBezTo>
                      <a:cubicBezTo>
                        <a:pt x="30335" y="0"/>
                        <a:pt x="35308" y="1989"/>
                        <a:pt x="38789" y="5470"/>
                      </a:cubicBezTo>
                      <a:cubicBezTo>
                        <a:pt x="42270" y="8951"/>
                        <a:pt x="44259" y="13924"/>
                        <a:pt x="44259" y="20389"/>
                      </a:cubicBezTo>
                      <a:lnTo>
                        <a:pt x="44259" y="44756"/>
                      </a:lnTo>
                      <a:cubicBezTo>
                        <a:pt x="44259" y="46248"/>
                        <a:pt x="44756" y="46745"/>
                        <a:pt x="45751" y="46745"/>
                      </a:cubicBezTo>
                      <a:lnTo>
                        <a:pt x="49729" y="46745"/>
                      </a:lnTo>
                      <a:lnTo>
                        <a:pt x="49729" y="55199"/>
                      </a:lnTo>
                      <a:lnTo>
                        <a:pt x="43762" y="55199"/>
                      </a:lnTo>
                      <a:cubicBezTo>
                        <a:pt x="38789" y="55199"/>
                        <a:pt x="36800" y="52713"/>
                        <a:pt x="36800" y="47243"/>
                      </a:cubicBezTo>
                      <a:lnTo>
                        <a:pt x="36800" y="43762"/>
                      </a:lnTo>
                      <a:lnTo>
                        <a:pt x="36302" y="43762"/>
                      </a:lnTo>
                      <a:cubicBezTo>
                        <a:pt x="34810" y="47243"/>
                        <a:pt x="32324" y="50226"/>
                        <a:pt x="28843" y="52713"/>
                      </a:cubicBezTo>
                      <a:cubicBezTo>
                        <a:pt x="25362" y="55199"/>
                        <a:pt x="21384" y="56194"/>
                        <a:pt x="16908" y="56194"/>
                      </a:cubicBezTo>
                      <a:cubicBezTo>
                        <a:pt x="11935" y="57188"/>
                        <a:pt x="7957" y="56194"/>
                        <a:pt x="4973" y="53210"/>
                      </a:cubicBezTo>
                      <a:close/>
                      <a:moveTo>
                        <a:pt x="12930" y="46248"/>
                      </a:moveTo>
                      <a:cubicBezTo>
                        <a:pt x="14421" y="47243"/>
                        <a:pt x="16411" y="47740"/>
                        <a:pt x="18897" y="47740"/>
                      </a:cubicBezTo>
                      <a:cubicBezTo>
                        <a:pt x="21384" y="47740"/>
                        <a:pt x="23870" y="47243"/>
                        <a:pt x="25859" y="45751"/>
                      </a:cubicBezTo>
                      <a:cubicBezTo>
                        <a:pt x="28346" y="44259"/>
                        <a:pt x="30335" y="42767"/>
                        <a:pt x="31827" y="40281"/>
                      </a:cubicBezTo>
                      <a:cubicBezTo>
                        <a:pt x="33318" y="37794"/>
                        <a:pt x="34313" y="35805"/>
                        <a:pt x="34810" y="33318"/>
                      </a:cubicBezTo>
                      <a:lnTo>
                        <a:pt x="25859" y="33318"/>
                      </a:lnTo>
                      <a:cubicBezTo>
                        <a:pt x="21384" y="33318"/>
                        <a:pt x="17405" y="33816"/>
                        <a:pt x="14919" y="35308"/>
                      </a:cubicBezTo>
                      <a:cubicBezTo>
                        <a:pt x="11935" y="36799"/>
                        <a:pt x="10443" y="38789"/>
                        <a:pt x="10443" y="41275"/>
                      </a:cubicBezTo>
                      <a:cubicBezTo>
                        <a:pt x="10443" y="43762"/>
                        <a:pt x="11438" y="45253"/>
                        <a:pt x="12930" y="46248"/>
                      </a:cubicBezTo>
                      <a:close/>
                    </a:path>
                  </a:pathLst>
                </a:custGeom>
                <a:solidFill>
                  <a:srgbClr val="FFFFFF"/>
                </a:solidFill>
                <a:ln w="4973" cap="flat">
                  <a:noFill/>
                  <a:prstDash val="solid"/>
                  <a:miter/>
                </a:ln>
              </p:spPr>
              <p:txBody>
                <a:bodyPr rtlCol="0" anchor="ctr"/>
                <a:lstStyle/>
                <a:p>
                  <a:endParaRPr lang="en-US"/>
                </a:p>
              </p:txBody>
            </p:sp>
            <p:sp>
              <p:nvSpPr>
                <p:cNvPr id="229" name="Forma libre 228">
                  <a:extLst>
                    <a:ext uri="{FF2B5EF4-FFF2-40B4-BE49-F238E27FC236}">
                      <a16:creationId xmlns:a16="http://schemas.microsoft.com/office/drawing/2014/main" id="{A6F1A73B-9DC8-26B9-9A74-581F398C480D}"/>
                    </a:ext>
                  </a:extLst>
                </p:cNvPr>
                <p:cNvSpPr/>
                <p:nvPr/>
              </p:nvSpPr>
              <p:spPr>
                <a:xfrm>
                  <a:off x="2364975" y="3129751"/>
                  <a:ext cx="81555" cy="54701"/>
                </a:xfrm>
                <a:custGeom>
                  <a:avLst/>
                  <a:gdLst>
                    <a:gd name="connsiteX0" fmla="*/ 497 w 81555"/>
                    <a:gd name="connsiteY0" fmla="*/ 1492 h 54701"/>
                    <a:gd name="connsiteX1" fmla="*/ 10443 w 81555"/>
                    <a:gd name="connsiteY1" fmla="*/ 1492 h 54701"/>
                    <a:gd name="connsiteX2" fmla="*/ 10443 w 81555"/>
                    <a:gd name="connsiteY2" fmla="*/ 11935 h 54701"/>
                    <a:gd name="connsiteX3" fmla="*/ 10940 w 81555"/>
                    <a:gd name="connsiteY3" fmla="*/ 11935 h 54701"/>
                    <a:gd name="connsiteX4" fmla="*/ 17405 w 81555"/>
                    <a:gd name="connsiteY4" fmla="*/ 3481 h 54701"/>
                    <a:gd name="connsiteX5" fmla="*/ 28843 w 81555"/>
                    <a:gd name="connsiteY5" fmla="*/ 0 h 54701"/>
                    <a:gd name="connsiteX6" fmla="*/ 39286 w 81555"/>
                    <a:gd name="connsiteY6" fmla="*/ 3481 h 54701"/>
                    <a:gd name="connsiteX7" fmla="*/ 44756 w 81555"/>
                    <a:gd name="connsiteY7" fmla="*/ 12930 h 54701"/>
                    <a:gd name="connsiteX8" fmla="*/ 45253 w 81555"/>
                    <a:gd name="connsiteY8" fmla="*/ 12930 h 54701"/>
                    <a:gd name="connsiteX9" fmla="*/ 52215 w 81555"/>
                    <a:gd name="connsiteY9" fmla="*/ 3481 h 54701"/>
                    <a:gd name="connsiteX10" fmla="*/ 63653 w 81555"/>
                    <a:gd name="connsiteY10" fmla="*/ 0 h 54701"/>
                    <a:gd name="connsiteX11" fmla="*/ 77080 w 81555"/>
                    <a:gd name="connsiteY11" fmla="*/ 5470 h 54701"/>
                    <a:gd name="connsiteX12" fmla="*/ 81556 w 81555"/>
                    <a:gd name="connsiteY12" fmla="*/ 20886 h 54701"/>
                    <a:gd name="connsiteX13" fmla="*/ 81556 w 81555"/>
                    <a:gd name="connsiteY13" fmla="*/ 54702 h 54701"/>
                    <a:gd name="connsiteX14" fmla="*/ 70615 w 81555"/>
                    <a:gd name="connsiteY14" fmla="*/ 54702 h 54701"/>
                    <a:gd name="connsiteX15" fmla="*/ 70615 w 81555"/>
                    <a:gd name="connsiteY15" fmla="*/ 22378 h 54701"/>
                    <a:gd name="connsiteX16" fmla="*/ 68129 w 81555"/>
                    <a:gd name="connsiteY16" fmla="*/ 12432 h 54701"/>
                    <a:gd name="connsiteX17" fmla="*/ 60172 w 81555"/>
                    <a:gd name="connsiteY17" fmla="*/ 8951 h 54701"/>
                    <a:gd name="connsiteX18" fmla="*/ 52713 w 81555"/>
                    <a:gd name="connsiteY18" fmla="*/ 11438 h 54701"/>
                    <a:gd name="connsiteX19" fmla="*/ 47740 w 81555"/>
                    <a:gd name="connsiteY19" fmla="*/ 17902 h 54701"/>
                    <a:gd name="connsiteX20" fmla="*/ 46248 w 81555"/>
                    <a:gd name="connsiteY20" fmla="*/ 25859 h 54701"/>
                    <a:gd name="connsiteX21" fmla="*/ 46248 w 81555"/>
                    <a:gd name="connsiteY21" fmla="*/ 54702 h 54701"/>
                    <a:gd name="connsiteX22" fmla="*/ 35308 w 81555"/>
                    <a:gd name="connsiteY22" fmla="*/ 54702 h 54701"/>
                    <a:gd name="connsiteX23" fmla="*/ 35308 w 81555"/>
                    <a:gd name="connsiteY23" fmla="*/ 22378 h 54701"/>
                    <a:gd name="connsiteX24" fmla="*/ 32324 w 81555"/>
                    <a:gd name="connsiteY24" fmla="*/ 11935 h 54701"/>
                    <a:gd name="connsiteX25" fmla="*/ 24367 w 81555"/>
                    <a:gd name="connsiteY25" fmla="*/ 8454 h 54701"/>
                    <a:gd name="connsiteX26" fmla="*/ 16908 w 81555"/>
                    <a:gd name="connsiteY26" fmla="*/ 11438 h 54701"/>
                    <a:gd name="connsiteX27" fmla="*/ 12432 w 81555"/>
                    <a:gd name="connsiteY27" fmla="*/ 18400 h 54701"/>
                    <a:gd name="connsiteX28" fmla="*/ 10940 w 81555"/>
                    <a:gd name="connsiteY28" fmla="*/ 26854 h 54701"/>
                    <a:gd name="connsiteX29" fmla="*/ 10940 w 81555"/>
                    <a:gd name="connsiteY29" fmla="*/ 54702 h 54701"/>
                    <a:gd name="connsiteX30" fmla="*/ 0 w 81555"/>
                    <a:gd name="connsiteY30" fmla="*/ 54702 h 54701"/>
                    <a:gd name="connsiteX31" fmla="*/ 0 w 81555"/>
                    <a:gd name="connsiteY31" fmla="*/ 1492 h 54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1555" h="54701">
                      <a:moveTo>
                        <a:pt x="497" y="1492"/>
                      </a:moveTo>
                      <a:lnTo>
                        <a:pt x="10443" y="1492"/>
                      </a:lnTo>
                      <a:lnTo>
                        <a:pt x="10443" y="11935"/>
                      </a:lnTo>
                      <a:lnTo>
                        <a:pt x="10940" y="11935"/>
                      </a:lnTo>
                      <a:cubicBezTo>
                        <a:pt x="11935" y="8454"/>
                        <a:pt x="14421" y="5470"/>
                        <a:pt x="17405" y="3481"/>
                      </a:cubicBezTo>
                      <a:cubicBezTo>
                        <a:pt x="20389" y="1492"/>
                        <a:pt x="24367" y="0"/>
                        <a:pt x="28843" y="0"/>
                      </a:cubicBezTo>
                      <a:cubicBezTo>
                        <a:pt x="33319" y="0"/>
                        <a:pt x="36799" y="995"/>
                        <a:pt x="39286" y="3481"/>
                      </a:cubicBezTo>
                      <a:cubicBezTo>
                        <a:pt x="41772" y="5968"/>
                        <a:pt x="43762" y="8951"/>
                        <a:pt x="44756" y="12930"/>
                      </a:cubicBezTo>
                      <a:lnTo>
                        <a:pt x="45253" y="12930"/>
                      </a:lnTo>
                      <a:cubicBezTo>
                        <a:pt x="46745" y="8951"/>
                        <a:pt x="48734" y="5968"/>
                        <a:pt x="52215" y="3481"/>
                      </a:cubicBezTo>
                      <a:cubicBezTo>
                        <a:pt x="55199" y="995"/>
                        <a:pt x="59178" y="0"/>
                        <a:pt x="63653" y="0"/>
                      </a:cubicBezTo>
                      <a:cubicBezTo>
                        <a:pt x="69621" y="0"/>
                        <a:pt x="73599" y="1989"/>
                        <a:pt x="77080" y="5470"/>
                      </a:cubicBezTo>
                      <a:cubicBezTo>
                        <a:pt x="80561" y="8951"/>
                        <a:pt x="81556" y="14422"/>
                        <a:pt x="81556" y="20886"/>
                      </a:cubicBezTo>
                      <a:lnTo>
                        <a:pt x="81556" y="54702"/>
                      </a:lnTo>
                      <a:lnTo>
                        <a:pt x="70615" y="54702"/>
                      </a:lnTo>
                      <a:lnTo>
                        <a:pt x="70615" y="22378"/>
                      </a:lnTo>
                      <a:cubicBezTo>
                        <a:pt x="70615" y="18400"/>
                        <a:pt x="69621" y="14919"/>
                        <a:pt x="68129" y="12432"/>
                      </a:cubicBezTo>
                      <a:cubicBezTo>
                        <a:pt x="66637" y="9946"/>
                        <a:pt x="63653" y="8951"/>
                        <a:pt x="60172" y="8951"/>
                      </a:cubicBezTo>
                      <a:cubicBezTo>
                        <a:pt x="57188" y="8951"/>
                        <a:pt x="54702" y="9946"/>
                        <a:pt x="52713" y="11438"/>
                      </a:cubicBezTo>
                      <a:cubicBezTo>
                        <a:pt x="50724" y="13427"/>
                        <a:pt x="49232" y="15416"/>
                        <a:pt x="47740" y="17902"/>
                      </a:cubicBezTo>
                      <a:cubicBezTo>
                        <a:pt x="46745" y="20389"/>
                        <a:pt x="46248" y="22875"/>
                        <a:pt x="46248" y="25859"/>
                      </a:cubicBezTo>
                      <a:lnTo>
                        <a:pt x="46248" y="54702"/>
                      </a:lnTo>
                      <a:lnTo>
                        <a:pt x="35308" y="54702"/>
                      </a:lnTo>
                      <a:lnTo>
                        <a:pt x="35308" y="22378"/>
                      </a:lnTo>
                      <a:cubicBezTo>
                        <a:pt x="35308" y="17902"/>
                        <a:pt x="34313" y="14422"/>
                        <a:pt x="32324" y="11935"/>
                      </a:cubicBezTo>
                      <a:cubicBezTo>
                        <a:pt x="30335" y="9946"/>
                        <a:pt x="27848" y="8454"/>
                        <a:pt x="24367" y="8454"/>
                      </a:cubicBezTo>
                      <a:cubicBezTo>
                        <a:pt x="21383" y="8454"/>
                        <a:pt x="18897" y="9449"/>
                        <a:pt x="16908" y="11438"/>
                      </a:cubicBezTo>
                      <a:cubicBezTo>
                        <a:pt x="14919" y="13427"/>
                        <a:pt x="13427" y="15416"/>
                        <a:pt x="12432" y="18400"/>
                      </a:cubicBezTo>
                      <a:cubicBezTo>
                        <a:pt x="11438" y="21384"/>
                        <a:pt x="10940" y="23870"/>
                        <a:pt x="10940" y="26854"/>
                      </a:cubicBezTo>
                      <a:lnTo>
                        <a:pt x="10940" y="54702"/>
                      </a:lnTo>
                      <a:lnTo>
                        <a:pt x="0" y="54702"/>
                      </a:lnTo>
                      <a:lnTo>
                        <a:pt x="0" y="1492"/>
                      </a:lnTo>
                      <a:close/>
                    </a:path>
                  </a:pathLst>
                </a:custGeom>
                <a:solidFill>
                  <a:srgbClr val="FFFFFF"/>
                </a:solidFill>
                <a:ln w="4973" cap="flat">
                  <a:noFill/>
                  <a:prstDash val="solid"/>
                  <a:miter/>
                </a:ln>
              </p:spPr>
              <p:txBody>
                <a:bodyPr rtlCol="0" anchor="ctr"/>
                <a:lstStyle/>
                <a:p>
                  <a:endParaRPr lang="en-US"/>
                </a:p>
              </p:txBody>
            </p:sp>
          </p:grpSp>
          <p:grpSp>
            <p:nvGrpSpPr>
              <p:cNvPr id="216" name="Gráfico 20">
                <a:extLst>
                  <a:ext uri="{FF2B5EF4-FFF2-40B4-BE49-F238E27FC236}">
                    <a16:creationId xmlns:a16="http://schemas.microsoft.com/office/drawing/2014/main" id="{EBA30FF4-62ED-03E2-DA0B-5790C0AED097}"/>
                  </a:ext>
                </a:extLst>
              </p:cNvPr>
              <p:cNvGrpSpPr/>
              <p:nvPr/>
            </p:nvGrpSpPr>
            <p:grpSpPr>
              <a:xfrm>
                <a:off x="2177993" y="2998963"/>
                <a:ext cx="446566" cy="88020"/>
                <a:chOff x="2177993" y="2998963"/>
                <a:chExt cx="446566" cy="88020"/>
              </a:xfrm>
              <a:solidFill>
                <a:srgbClr val="FFFFFF"/>
              </a:solidFill>
            </p:grpSpPr>
            <p:sp>
              <p:nvSpPr>
                <p:cNvPr id="217" name="Forma libre 216">
                  <a:extLst>
                    <a:ext uri="{FF2B5EF4-FFF2-40B4-BE49-F238E27FC236}">
                      <a16:creationId xmlns:a16="http://schemas.microsoft.com/office/drawing/2014/main" id="{499BDAC7-D4E5-A013-A2A5-BD04C53A5C96}"/>
                    </a:ext>
                  </a:extLst>
                </p:cNvPr>
                <p:cNvSpPr/>
                <p:nvPr/>
              </p:nvSpPr>
              <p:spPr>
                <a:xfrm>
                  <a:off x="2177993" y="3007915"/>
                  <a:ext cx="35307" cy="77577"/>
                </a:xfrm>
                <a:custGeom>
                  <a:avLst/>
                  <a:gdLst>
                    <a:gd name="connsiteX0" fmla="*/ 22875 w 35307"/>
                    <a:gd name="connsiteY0" fmla="*/ 0 h 77577"/>
                    <a:gd name="connsiteX1" fmla="*/ 10443 w 35307"/>
                    <a:gd name="connsiteY1" fmla="*/ 0 h 77577"/>
                    <a:gd name="connsiteX2" fmla="*/ 9449 w 35307"/>
                    <a:gd name="connsiteY2" fmla="*/ 13924 h 77577"/>
                    <a:gd name="connsiteX3" fmla="*/ 0 w 35307"/>
                    <a:gd name="connsiteY3" fmla="*/ 13924 h 77577"/>
                    <a:gd name="connsiteX4" fmla="*/ 0 w 35307"/>
                    <a:gd name="connsiteY4" fmla="*/ 25362 h 77577"/>
                    <a:gd name="connsiteX5" fmla="*/ 9449 w 35307"/>
                    <a:gd name="connsiteY5" fmla="*/ 25362 h 77577"/>
                    <a:gd name="connsiteX6" fmla="*/ 9449 w 35307"/>
                    <a:gd name="connsiteY6" fmla="*/ 63653 h 77577"/>
                    <a:gd name="connsiteX7" fmla="*/ 20389 w 35307"/>
                    <a:gd name="connsiteY7" fmla="*/ 77577 h 77577"/>
                    <a:gd name="connsiteX8" fmla="*/ 35308 w 35307"/>
                    <a:gd name="connsiteY8" fmla="*/ 77577 h 77577"/>
                    <a:gd name="connsiteX9" fmla="*/ 35308 w 35307"/>
                    <a:gd name="connsiteY9" fmla="*/ 65145 h 77577"/>
                    <a:gd name="connsiteX10" fmla="*/ 24367 w 35307"/>
                    <a:gd name="connsiteY10" fmla="*/ 65145 h 77577"/>
                    <a:gd name="connsiteX11" fmla="*/ 22378 w 35307"/>
                    <a:gd name="connsiteY11" fmla="*/ 62659 h 77577"/>
                    <a:gd name="connsiteX12" fmla="*/ 22378 w 35307"/>
                    <a:gd name="connsiteY12" fmla="*/ 25362 h 77577"/>
                    <a:gd name="connsiteX13" fmla="*/ 34810 w 35307"/>
                    <a:gd name="connsiteY13" fmla="*/ 25362 h 77577"/>
                    <a:gd name="connsiteX14" fmla="*/ 34810 w 35307"/>
                    <a:gd name="connsiteY14" fmla="*/ 13924 h 77577"/>
                    <a:gd name="connsiteX15" fmla="*/ 21881 w 35307"/>
                    <a:gd name="connsiteY15" fmla="*/ 13924 h 77577"/>
                    <a:gd name="connsiteX16" fmla="*/ 21881 w 35307"/>
                    <a:gd name="connsiteY16" fmla="*/ 0 h 775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307" h="77577">
                      <a:moveTo>
                        <a:pt x="22875" y="0"/>
                      </a:moveTo>
                      <a:lnTo>
                        <a:pt x="10443" y="0"/>
                      </a:lnTo>
                      <a:lnTo>
                        <a:pt x="9449" y="13924"/>
                      </a:lnTo>
                      <a:lnTo>
                        <a:pt x="0" y="13924"/>
                      </a:lnTo>
                      <a:lnTo>
                        <a:pt x="0" y="25362"/>
                      </a:lnTo>
                      <a:lnTo>
                        <a:pt x="9449" y="25362"/>
                      </a:lnTo>
                      <a:lnTo>
                        <a:pt x="9449" y="63653"/>
                      </a:lnTo>
                      <a:cubicBezTo>
                        <a:pt x="9449" y="73102"/>
                        <a:pt x="12930" y="77577"/>
                        <a:pt x="20389" y="77577"/>
                      </a:cubicBezTo>
                      <a:lnTo>
                        <a:pt x="35308" y="77577"/>
                      </a:lnTo>
                      <a:lnTo>
                        <a:pt x="35308" y="65145"/>
                      </a:lnTo>
                      <a:lnTo>
                        <a:pt x="24367" y="65145"/>
                      </a:lnTo>
                      <a:cubicBezTo>
                        <a:pt x="22875" y="65145"/>
                        <a:pt x="22378" y="64648"/>
                        <a:pt x="22378" y="62659"/>
                      </a:cubicBezTo>
                      <a:lnTo>
                        <a:pt x="22378" y="25362"/>
                      </a:lnTo>
                      <a:lnTo>
                        <a:pt x="34810" y="25362"/>
                      </a:lnTo>
                      <a:lnTo>
                        <a:pt x="34810" y="13924"/>
                      </a:lnTo>
                      <a:lnTo>
                        <a:pt x="21881" y="13924"/>
                      </a:lnTo>
                      <a:lnTo>
                        <a:pt x="21881" y="0"/>
                      </a:lnTo>
                      <a:close/>
                    </a:path>
                  </a:pathLst>
                </a:custGeom>
                <a:solidFill>
                  <a:srgbClr val="FFFFFF"/>
                </a:solidFill>
                <a:ln w="4973" cap="flat">
                  <a:noFill/>
                  <a:prstDash val="solid"/>
                  <a:miter/>
                </a:ln>
              </p:spPr>
              <p:txBody>
                <a:bodyPr rtlCol="0" anchor="ctr"/>
                <a:lstStyle/>
                <a:p>
                  <a:endParaRPr lang="en-US"/>
                </a:p>
              </p:txBody>
            </p:sp>
            <p:sp>
              <p:nvSpPr>
                <p:cNvPr id="218" name="Forma libre 217">
                  <a:extLst>
                    <a:ext uri="{FF2B5EF4-FFF2-40B4-BE49-F238E27FC236}">
                      <a16:creationId xmlns:a16="http://schemas.microsoft.com/office/drawing/2014/main" id="{86C7D491-97EC-83C1-42F8-F11260D476B6}"/>
                    </a:ext>
                  </a:extLst>
                </p:cNvPr>
                <p:cNvSpPr/>
                <p:nvPr/>
              </p:nvSpPr>
              <p:spPr>
                <a:xfrm>
                  <a:off x="2218771" y="3019850"/>
                  <a:ext cx="60669" cy="66636"/>
                </a:xfrm>
                <a:custGeom>
                  <a:avLst/>
                  <a:gdLst>
                    <a:gd name="connsiteX0" fmla="*/ 31329 w 60669"/>
                    <a:gd name="connsiteY0" fmla="*/ 0 h 66636"/>
                    <a:gd name="connsiteX1" fmla="*/ 8951 w 60669"/>
                    <a:gd name="connsiteY1" fmla="*/ 9448 h 66636"/>
                    <a:gd name="connsiteX2" fmla="*/ 0 w 60669"/>
                    <a:gd name="connsiteY2" fmla="*/ 33318 h 66636"/>
                    <a:gd name="connsiteX3" fmla="*/ 8951 w 60669"/>
                    <a:gd name="connsiteY3" fmla="*/ 57188 h 66636"/>
                    <a:gd name="connsiteX4" fmla="*/ 32821 w 60669"/>
                    <a:gd name="connsiteY4" fmla="*/ 66637 h 66636"/>
                    <a:gd name="connsiteX5" fmla="*/ 47740 w 60669"/>
                    <a:gd name="connsiteY5" fmla="*/ 63653 h 66636"/>
                    <a:gd name="connsiteX6" fmla="*/ 59675 w 60669"/>
                    <a:gd name="connsiteY6" fmla="*/ 54205 h 66636"/>
                    <a:gd name="connsiteX7" fmla="*/ 60172 w 60669"/>
                    <a:gd name="connsiteY7" fmla="*/ 53707 h 66636"/>
                    <a:gd name="connsiteX8" fmla="*/ 52215 w 60669"/>
                    <a:gd name="connsiteY8" fmla="*/ 45751 h 66636"/>
                    <a:gd name="connsiteX9" fmla="*/ 51718 w 60669"/>
                    <a:gd name="connsiteY9" fmla="*/ 46248 h 66636"/>
                    <a:gd name="connsiteX10" fmla="*/ 34313 w 60669"/>
                    <a:gd name="connsiteY10" fmla="*/ 54205 h 66636"/>
                    <a:gd name="connsiteX11" fmla="*/ 14919 w 60669"/>
                    <a:gd name="connsiteY11" fmla="*/ 39286 h 66636"/>
                    <a:gd name="connsiteX12" fmla="*/ 60669 w 60669"/>
                    <a:gd name="connsiteY12" fmla="*/ 39286 h 66636"/>
                    <a:gd name="connsiteX13" fmla="*/ 60669 w 60669"/>
                    <a:gd name="connsiteY13" fmla="*/ 38789 h 66636"/>
                    <a:gd name="connsiteX14" fmla="*/ 60669 w 60669"/>
                    <a:gd name="connsiteY14" fmla="*/ 30335 h 66636"/>
                    <a:gd name="connsiteX15" fmla="*/ 52713 w 60669"/>
                    <a:gd name="connsiteY15" fmla="*/ 8951 h 66636"/>
                    <a:gd name="connsiteX16" fmla="*/ 31329 w 60669"/>
                    <a:gd name="connsiteY16" fmla="*/ 0 h 66636"/>
                    <a:gd name="connsiteX17" fmla="*/ 14421 w 60669"/>
                    <a:gd name="connsiteY17" fmla="*/ 28345 h 66636"/>
                    <a:gd name="connsiteX18" fmla="*/ 31827 w 60669"/>
                    <a:gd name="connsiteY18" fmla="*/ 13427 h 66636"/>
                    <a:gd name="connsiteX19" fmla="*/ 47243 w 60669"/>
                    <a:gd name="connsiteY19" fmla="*/ 28345 h 66636"/>
                    <a:gd name="connsiteX20" fmla="*/ 14421 w 60669"/>
                    <a:gd name="connsiteY20" fmla="*/ 28345 h 6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669" h="66636">
                      <a:moveTo>
                        <a:pt x="31329" y="0"/>
                      </a:moveTo>
                      <a:cubicBezTo>
                        <a:pt x="22875" y="0"/>
                        <a:pt x="14919" y="3481"/>
                        <a:pt x="8951" y="9448"/>
                      </a:cubicBezTo>
                      <a:cubicBezTo>
                        <a:pt x="2984" y="15416"/>
                        <a:pt x="0" y="24367"/>
                        <a:pt x="0" y="33318"/>
                      </a:cubicBezTo>
                      <a:cubicBezTo>
                        <a:pt x="0" y="42767"/>
                        <a:pt x="2984" y="51221"/>
                        <a:pt x="8951" y="57188"/>
                      </a:cubicBezTo>
                      <a:cubicBezTo>
                        <a:pt x="14919" y="63156"/>
                        <a:pt x="22875" y="66637"/>
                        <a:pt x="32821" y="66637"/>
                      </a:cubicBezTo>
                      <a:cubicBezTo>
                        <a:pt x="37794" y="66637"/>
                        <a:pt x="43264" y="65642"/>
                        <a:pt x="47740" y="63653"/>
                      </a:cubicBezTo>
                      <a:cubicBezTo>
                        <a:pt x="52215" y="61664"/>
                        <a:pt x="56691" y="58183"/>
                        <a:pt x="59675" y="54205"/>
                      </a:cubicBezTo>
                      <a:lnTo>
                        <a:pt x="60172" y="53707"/>
                      </a:lnTo>
                      <a:lnTo>
                        <a:pt x="52215" y="45751"/>
                      </a:lnTo>
                      <a:lnTo>
                        <a:pt x="51718" y="46248"/>
                      </a:lnTo>
                      <a:cubicBezTo>
                        <a:pt x="47243" y="51221"/>
                        <a:pt x="41275" y="54205"/>
                        <a:pt x="34313" y="54205"/>
                      </a:cubicBezTo>
                      <a:cubicBezTo>
                        <a:pt x="22875" y="54205"/>
                        <a:pt x="16411" y="49232"/>
                        <a:pt x="14919" y="39286"/>
                      </a:cubicBezTo>
                      <a:lnTo>
                        <a:pt x="60669" y="39286"/>
                      </a:lnTo>
                      <a:lnTo>
                        <a:pt x="60669" y="38789"/>
                      </a:lnTo>
                      <a:cubicBezTo>
                        <a:pt x="60669" y="34313"/>
                        <a:pt x="60669" y="32821"/>
                        <a:pt x="60669" y="30335"/>
                      </a:cubicBezTo>
                      <a:cubicBezTo>
                        <a:pt x="60669" y="22378"/>
                        <a:pt x="58183" y="14919"/>
                        <a:pt x="52713" y="8951"/>
                      </a:cubicBezTo>
                      <a:cubicBezTo>
                        <a:pt x="47243" y="3481"/>
                        <a:pt x="40280" y="0"/>
                        <a:pt x="31329" y="0"/>
                      </a:cubicBezTo>
                      <a:close/>
                      <a:moveTo>
                        <a:pt x="14421" y="28345"/>
                      </a:moveTo>
                      <a:cubicBezTo>
                        <a:pt x="15913" y="18400"/>
                        <a:pt x="21383" y="13427"/>
                        <a:pt x="31827" y="13427"/>
                      </a:cubicBezTo>
                      <a:cubicBezTo>
                        <a:pt x="40778" y="13427"/>
                        <a:pt x="46745" y="19394"/>
                        <a:pt x="47243" y="28345"/>
                      </a:cubicBezTo>
                      <a:lnTo>
                        <a:pt x="14421" y="28345"/>
                      </a:lnTo>
                      <a:close/>
                    </a:path>
                  </a:pathLst>
                </a:custGeom>
                <a:solidFill>
                  <a:srgbClr val="FFFFFF"/>
                </a:solidFill>
                <a:ln w="4973" cap="flat">
                  <a:noFill/>
                  <a:prstDash val="solid"/>
                  <a:miter/>
                </a:ln>
              </p:spPr>
              <p:txBody>
                <a:bodyPr rtlCol="0" anchor="ctr"/>
                <a:lstStyle/>
                <a:p>
                  <a:endParaRPr lang="en-US"/>
                </a:p>
              </p:txBody>
            </p:sp>
            <p:sp>
              <p:nvSpPr>
                <p:cNvPr id="219" name="Forma libre 218">
                  <a:extLst>
                    <a:ext uri="{FF2B5EF4-FFF2-40B4-BE49-F238E27FC236}">
                      <a16:creationId xmlns:a16="http://schemas.microsoft.com/office/drawing/2014/main" id="{364C18CB-F822-82F9-7141-6645212E391D}"/>
                    </a:ext>
                  </a:extLst>
                </p:cNvPr>
                <p:cNvSpPr/>
                <p:nvPr/>
              </p:nvSpPr>
              <p:spPr>
                <a:xfrm>
                  <a:off x="2318727" y="3019850"/>
                  <a:ext cx="60669" cy="66636"/>
                </a:xfrm>
                <a:custGeom>
                  <a:avLst/>
                  <a:gdLst>
                    <a:gd name="connsiteX0" fmla="*/ 31329 w 60669"/>
                    <a:gd name="connsiteY0" fmla="*/ 0 h 66636"/>
                    <a:gd name="connsiteX1" fmla="*/ 8951 w 60669"/>
                    <a:gd name="connsiteY1" fmla="*/ 9448 h 66636"/>
                    <a:gd name="connsiteX2" fmla="*/ 0 w 60669"/>
                    <a:gd name="connsiteY2" fmla="*/ 33318 h 66636"/>
                    <a:gd name="connsiteX3" fmla="*/ 8951 w 60669"/>
                    <a:gd name="connsiteY3" fmla="*/ 57188 h 66636"/>
                    <a:gd name="connsiteX4" fmla="*/ 32821 w 60669"/>
                    <a:gd name="connsiteY4" fmla="*/ 66637 h 66636"/>
                    <a:gd name="connsiteX5" fmla="*/ 47740 w 60669"/>
                    <a:gd name="connsiteY5" fmla="*/ 63653 h 66636"/>
                    <a:gd name="connsiteX6" fmla="*/ 59675 w 60669"/>
                    <a:gd name="connsiteY6" fmla="*/ 54205 h 66636"/>
                    <a:gd name="connsiteX7" fmla="*/ 60172 w 60669"/>
                    <a:gd name="connsiteY7" fmla="*/ 53707 h 66636"/>
                    <a:gd name="connsiteX8" fmla="*/ 52216 w 60669"/>
                    <a:gd name="connsiteY8" fmla="*/ 45751 h 66636"/>
                    <a:gd name="connsiteX9" fmla="*/ 51718 w 60669"/>
                    <a:gd name="connsiteY9" fmla="*/ 46248 h 66636"/>
                    <a:gd name="connsiteX10" fmla="*/ 34313 w 60669"/>
                    <a:gd name="connsiteY10" fmla="*/ 54205 h 66636"/>
                    <a:gd name="connsiteX11" fmla="*/ 14919 w 60669"/>
                    <a:gd name="connsiteY11" fmla="*/ 39286 h 66636"/>
                    <a:gd name="connsiteX12" fmla="*/ 60669 w 60669"/>
                    <a:gd name="connsiteY12" fmla="*/ 39286 h 66636"/>
                    <a:gd name="connsiteX13" fmla="*/ 60669 w 60669"/>
                    <a:gd name="connsiteY13" fmla="*/ 38789 h 66636"/>
                    <a:gd name="connsiteX14" fmla="*/ 60669 w 60669"/>
                    <a:gd name="connsiteY14" fmla="*/ 30335 h 66636"/>
                    <a:gd name="connsiteX15" fmla="*/ 52713 w 60669"/>
                    <a:gd name="connsiteY15" fmla="*/ 8951 h 66636"/>
                    <a:gd name="connsiteX16" fmla="*/ 31329 w 60669"/>
                    <a:gd name="connsiteY16" fmla="*/ 0 h 66636"/>
                    <a:gd name="connsiteX17" fmla="*/ 14421 w 60669"/>
                    <a:gd name="connsiteY17" fmla="*/ 28345 h 66636"/>
                    <a:gd name="connsiteX18" fmla="*/ 31827 w 60669"/>
                    <a:gd name="connsiteY18" fmla="*/ 13427 h 66636"/>
                    <a:gd name="connsiteX19" fmla="*/ 47243 w 60669"/>
                    <a:gd name="connsiteY19" fmla="*/ 28345 h 66636"/>
                    <a:gd name="connsiteX20" fmla="*/ 14421 w 60669"/>
                    <a:gd name="connsiteY20" fmla="*/ 28345 h 6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60669" h="66636">
                      <a:moveTo>
                        <a:pt x="31329" y="0"/>
                      </a:moveTo>
                      <a:cubicBezTo>
                        <a:pt x="22875" y="0"/>
                        <a:pt x="14919" y="3481"/>
                        <a:pt x="8951" y="9448"/>
                      </a:cubicBezTo>
                      <a:cubicBezTo>
                        <a:pt x="2984" y="15416"/>
                        <a:pt x="0" y="24367"/>
                        <a:pt x="0" y="33318"/>
                      </a:cubicBezTo>
                      <a:cubicBezTo>
                        <a:pt x="0" y="42767"/>
                        <a:pt x="2984" y="51221"/>
                        <a:pt x="8951" y="57188"/>
                      </a:cubicBezTo>
                      <a:cubicBezTo>
                        <a:pt x="14919" y="63156"/>
                        <a:pt x="22875" y="66637"/>
                        <a:pt x="32821" y="66637"/>
                      </a:cubicBezTo>
                      <a:cubicBezTo>
                        <a:pt x="37794" y="66637"/>
                        <a:pt x="43264" y="65642"/>
                        <a:pt x="47740" y="63653"/>
                      </a:cubicBezTo>
                      <a:cubicBezTo>
                        <a:pt x="52216" y="61664"/>
                        <a:pt x="56691" y="58183"/>
                        <a:pt x="59675" y="54205"/>
                      </a:cubicBezTo>
                      <a:lnTo>
                        <a:pt x="60172" y="53707"/>
                      </a:lnTo>
                      <a:lnTo>
                        <a:pt x="52216" y="45751"/>
                      </a:lnTo>
                      <a:lnTo>
                        <a:pt x="51718" y="46248"/>
                      </a:lnTo>
                      <a:cubicBezTo>
                        <a:pt x="47243" y="51221"/>
                        <a:pt x="41275" y="54205"/>
                        <a:pt x="34313" y="54205"/>
                      </a:cubicBezTo>
                      <a:cubicBezTo>
                        <a:pt x="22875" y="54205"/>
                        <a:pt x="16411" y="49232"/>
                        <a:pt x="14919" y="39286"/>
                      </a:cubicBezTo>
                      <a:lnTo>
                        <a:pt x="60669" y="39286"/>
                      </a:lnTo>
                      <a:lnTo>
                        <a:pt x="60669" y="38789"/>
                      </a:lnTo>
                      <a:cubicBezTo>
                        <a:pt x="60669" y="34313"/>
                        <a:pt x="60669" y="32821"/>
                        <a:pt x="60669" y="30335"/>
                      </a:cubicBezTo>
                      <a:cubicBezTo>
                        <a:pt x="60669" y="22378"/>
                        <a:pt x="58183" y="14919"/>
                        <a:pt x="52713" y="8951"/>
                      </a:cubicBezTo>
                      <a:cubicBezTo>
                        <a:pt x="47243" y="3481"/>
                        <a:pt x="39783" y="0"/>
                        <a:pt x="31329" y="0"/>
                      </a:cubicBezTo>
                      <a:close/>
                      <a:moveTo>
                        <a:pt x="14421" y="28345"/>
                      </a:moveTo>
                      <a:cubicBezTo>
                        <a:pt x="15913" y="18400"/>
                        <a:pt x="21384" y="13427"/>
                        <a:pt x="31827" y="13427"/>
                      </a:cubicBezTo>
                      <a:cubicBezTo>
                        <a:pt x="40778" y="13427"/>
                        <a:pt x="46745" y="19394"/>
                        <a:pt x="47243" y="28345"/>
                      </a:cubicBezTo>
                      <a:lnTo>
                        <a:pt x="14421" y="28345"/>
                      </a:lnTo>
                      <a:close/>
                    </a:path>
                  </a:pathLst>
                </a:custGeom>
                <a:solidFill>
                  <a:srgbClr val="FFFFFF"/>
                </a:solidFill>
                <a:ln w="4973" cap="flat">
                  <a:noFill/>
                  <a:prstDash val="solid"/>
                  <a:miter/>
                </a:ln>
              </p:spPr>
              <p:txBody>
                <a:bodyPr rtlCol="0" anchor="ctr"/>
                <a:lstStyle/>
                <a:p>
                  <a:endParaRPr lang="en-US"/>
                </a:p>
              </p:txBody>
            </p:sp>
            <p:sp>
              <p:nvSpPr>
                <p:cNvPr id="220" name="Forma libre 219">
                  <a:extLst>
                    <a:ext uri="{FF2B5EF4-FFF2-40B4-BE49-F238E27FC236}">
                      <a16:creationId xmlns:a16="http://schemas.microsoft.com/office/drawing/2014/main" id="{E3355064-8003-565A-5B9E-D68BC8FB024A}"/>
                    </a:ext>
                  </a:extLst>
                </p:cNvPr>
                <p:cNvSpPr/>
                <p:nvPr/>
              </p:nvSpPr>
              <p:spPr>
                <a:xfrm>
                  <a:off x="2288889" y="2998963"/>
                  <a:ext cx="24864" cy="86528"/>
                </a:xfrm>
                <a:custGeom>
                  <a:avLst/>
                  <a:gdLst>
                    <a:gd name="connsiteX0" fmla="*/ 14421 w 24864"/>
                    <a:gd name="connsiteY0" fmla="*/ 73599 h 86528"/>
                    <a:gd name="connsiteX1" fmla="*/ 13924 w 24864"/>
                    <a:gd name="connsiteY1" fmla="*/ 71610 h 86528"/>
                    <a:gd name="connsiteX2" fmla="*/ 13924 w 24864"/>
                    <a:gd name="connsiteY2" fmla="*/ 0 h 86528"/>
                    <a:gd name="connsiteX3" fmla="*/ 0 w 24864"/>
                    <a:gd name="connsiteY3" fmla="*/ 0 h 86528"/>
                    <a:gd name="connsiteX4" fmla="*/ 0 w 24864"/>
                    <a:gd name="connsiteY4" fmla="*/ 72604 h 86528"/>
                    <a:gd name="connsiteX5" fmla="*/ 2984 w 24864"/>
                    <a:gd name="connsiteY5" fmla="*/ 83048 h 86528"/>
                    <a:gd name="connsiteX6" fmla="*/ 11438 w 24864"/>
                    <a:gd name="connsiteY6" fmla="*/ 86529 h 86528"/>
                    <a:gd name="connsiteX7" fmla="*/ 24865 w 24864"/>
                    <a:gd name="connsiteY7" fmla="*/ 86529 h 86528"/>
                    <a:gd name="connsiteX8" fmla="*/ 24865 w 24864"/>
                    <a:gd name="connsiteY8" fmla="*/ 74096 h 86528"/>
                    <a:gd name="connsiteX9" fmla="*/ 15913 w 24864"/>
                    <a:gd name="connsiteY9" fmla="*/ 74096 h 86528"/>
                    <a:gd name="connsiteX10" fmla="*/ 14421 w 24864"/>
                    <a:gd name="connsiteY10" fmla="*/ 73599 h 86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64" h="86528">
                      <a:moveTo>
                        <a:pt x="14421" y="73599"/>
                      </a:moveTo>
                      <a:cubicBezTo>
                        <a:pt x="14421" y="73102"/>
                        <a:pt x="13924" y="72604"/>
                        <a:pt x="13924" y="71610"/>
                      </a:cubicBezTo>
                      <a:lnTo>
                        <a:pt x="13924" y="0"/>
                      </a:lnTo>
                      <a:lnTo>
                        <a:pt x="0" y="0"/>
                      </a:lnTo>
                      <a:lnTo>
                        <a:pt x="0" y="72604"/>
                      </a:lnTo>
                      <a:cubicBezTo>
                        <a:pt x="0" y="77080"/>
                        <a:pt x="995" y="81058"/>
                        <a:pt x="2984" y="83048"/>
                      </a:cubicBezTo>
                      <a:cubicBezTo>
                        <a:pt x="4973" y="85534"/>
                        <a:pt x="7459" y="86529"/>
                        <a:pt x="11438" y="86529"/>
                      </a:cubicBezTo>
                      <a:lnTo>
                        <a:pt x="24865" y="86529"/>
                      </a:lnTo>
                      <a:lnTo>
                        <a:pt x="24865" y="74096"/>
                      </a:lnTo>
                      <a:lnTo>
                        <a:pt x="15913" y="74096"/>
                      </a:lnTo>
                      <a:cubicBezTo>
                        <a:pt x="14919" y="74096"/>
                        <a:pt x="14919" y="73599"/>
                        <a:pt x="14421" y="73599"/>
                      </a:cubicBezTo>
                      <a:close/>
                    </a:path>
                  </a:pathLst>
                </a:custGeom>
                <a:solidFill>
                  <a:srgbClr val="FFFFFF"/>
                </a:solidFill>
                <a:ln w="4973" cap="flat">
                  <a:noFill/>
                  <a:prstDash val="solid"/>
                  <a:miter/>
                </a:ln>
              </p:spPr>
              <p:txBody>
                <a:bodyPr rtlCol="0" anchor="ctr"/>
                <a:lstStyle/>
                <a:p>
                  <a:endParaRPr lang="en-US"/>
                </a:p>
              </p:txBody>
            </p:sp>
            <p:sp>
              <p:nvSpPr>
                <p:cNvPr id="221" name="Forma libre 220">
                  <a:extLst>
                    <a:ext uri="{FF2B5EF4-FFF2-40B4-BE49-F238E27FC236}">
                      <a16:creationId xmlns:a16="http://schemas.microsoft.com/office/drawing/2014/main" id="{2F75AA57-78B3-23F0-BDC8-740628261570}"/>
                    </a:ext>
                  </a:extLst>
                </p:cNvPr>
                <p:cNvSpPr/>
                <p:nvPr/>
              </p:nvSpPr>
              <p:spPr>
                <a:xfrm>
                  <a:off x="2528583" y="3019850"/>
                  <a:ext cx="95977" cy="66636"/>
                </a:xfrm>
                <a:custGeom>
                  <a:avLst/>
                  <a:gdLst>
                    <a:gd name="connsiteX0" fmla="*/ 90507 w 95977"/>
                    <a:gd name="connsiteY0" fmla="*/ 6962 h 66636"/>
                    <a:gd name="connsiteX1" fmla="*/ 74594 w 95977"/>
                    <a:gd name="connsiteY1" fmla="*/ 0 h 66636"/>
                    <a:gd name="connsiteX2" fmla="*/ 61167 w 95977"/>
                    <a:gd name="connsiteY2" fmla="*/ 4476 h 66636"/>
                    <a:gd name="connsiteX3" fmla="*/ 53210 w 95977"/>
                    <a:gd name="connsiteY3" fmla="*/ 15416 h 66636"/>
                    <a:gd name="connsiteX4" fmla="*/ 52713 w 95977"/>
                    <a:gd name="connsiteY4" fmla="*/ 15416 h 66636"/>
                    <a:gd name="connsiteX5" fmla="*/ 33319 w 95977"/>
                    <a:gd name="connsiteY5" fmla="*/ 0 h 66636"/>
                    <a:gd name="connsiteX6" fmla="*/ 12930 w 95977"/>
                    <a:gd name="connsiteY6" fmla="*/ 13924 h 66636"/>
                    <a:gd name="connsiteX7" fmla="*/ 12930 w 95977"/>
                    <a:gd name="connsiteY7" fmla="*/ 13924 h 66636"/>
                    <a:gd name="connsiteX8" fmla="*/ 11935 w 95977"/>
                    <a:gd name="connsiteY8" fmla="*/ 1989 h 66636"/>
                    <a:gd name="connsiteX9" fmla="*/ 0 w 95977"/>
                    <a:gd name="connsiteY9" fmla="*/ 1989 h 66636"/>
                    <a:gd name="connsiteX10" fmla="*/ 0 w 95977"/>
                    <a:gd name="connsiteY10" fmla="*/ 65642 h 66636"/>
                    <a:gd name="connsiteX11" fmla="*/ 13924 w 95977"/>
                    <a:gd name="connsiteY11" fmla="*/ 65642 h 66636"/>
                    <a:gd name="connsiteX12" fmla="*/ 13924 w 95977"/>
                    <a:gd name="connsiteY12" fmla="*/ 30335 h 66636"/>
                    <a:gd name="connsiteX13" fmla="*/ 17405 w 95977"/>
                    <a:gd name="connsiteY13" fmla="*/ 18897 h 66636"/>
                    <a:gd name="connsiteX14" fmla="*/ 29340 w 95977"/>
                    <a:gd name="connsiteY14" fmla="*/ 12432 h 66636"/>
                    <a:gd name="connsiteX15" fmla="*/ 41275 w 95977"/>
                    <a:gd name="connsiteY15" fmla="*/ 27848 h 66636"/>
                    <a:gd name="connsiteX16" fmla="*/ 41275 w 95977"/>
                    <a:gd name="connsiteY16" fmla="*/ 66140 h 66636"/>
                    <a:gd name="connsiteX17" fmla="*/ 55199 w 95977"/>
                    <a:gd name="connsiteY17" fmla="*/ 66140 h 66636"/>
                    <a:gd name="connsiteX18" fmla="*/ 55199 w 95977"/>
                    <a:gd name="connsiteY18" fmla="*/ 30832 h 66636"/>
                    <a:gd name="connsiteX19" fmla="*/ 58680 w 95977"/>
                    <a:gd name="connsiteY19" fmla="*/ 19394 h 66636"/>
                    <a:gd name="connsiteX20" fmla="*/ 70615 w 95977"/>
                    <a:gd name="connsiteY20" fmla="*/ 12929 h 66636"/>
                    <a:gd name="connsiteX21" fmla="*/ 79069 w 95977"/>
                    <a:gd name="connsiteY21" fmla="*/ 16411 h 66636"/>
                    <a:gd name="connsiteX22" fmla="*/ 82053 w 95977"/>
                    <a:gd name="connsiteY22" fmla="*/ 28345 h 66636"/>
                    <a:gd name="connsiteX23" fmla="*/ 82053 w 95977"/>
                    <a:gd name="connsiteY23" fmla="*/ 66637 h 66636"/>
                    <a:gd name="connsiteX24" fmla="*/ 95977 w 95977"/>
                    <a:gd name="connsiteY24" fmla="*/ 66637 h 66636"/>
                    <a:gd name="connsiteX25" fmla="*/ 95977 w 95977"/>
                    <a:gd name="connsiteY25" fmla="*/ 26854 h 66636"/>
                    <a:gd name="connsiteX26" fmla="*/ 90507 w 95977"/>
                    <a:gd name="connsiteY26" fmla="*/ 6962 h 66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5977" h="66636">
                      <a:moveTo>
                        <a:pt x="90507" y="6962"/>
                      </a:moveTo>
                      <a:cubicBezTo>
                        <a:pt x="87026" y="2486"/>
                        <a:pt x="81556" y="0"/>
                        <a:pt x="74594" y="0"/>
                      </a:cubicBezTo>
                      <a:cubicBezTo>
                        <a:pt x="69621" y="0"/>
                        <a:pt x="64648" y="1492"/>
                        <a:pt x="61167" y="4476"/>
                      </a:cubicBezTo>
                      <a:cubicBezTo>
                        <a:pt x="58183" y="6962"/>
                        <a:pt x="55697" y="10443"/>
                        <a:pt x="53210" y="15416"/>
                      </a:cubicBezTo>
                      <a:lnTo>
                        <a:pt x="52713" y="15416"/>
                      </a:lnTo>
                      <a:cubicBezTo>
                        <a:pt x="50226" y="5470"/>
                        <a:pt x="43264" y="0"/>
                        <a:pt x="33319" y="0"/>
                      </a:cubicBezTo>
                      <a:cubicBezTo>
                        <a:pt x="23870" y="0"/>
                        <a:pt x="16908" y="4973"/>
                        <a:pt x="12930" y="13924"/>
                      </a:cubicBezTo>
                      <a:lnTo>
                        <a:pt x="12930" y="13924"/>
                      </a:lnTo>
                      <a:lnTo>
                        <a:pt x="11935" y="1989"/>
                      </a:lnTo>
                      <a:lnTo>
                        <a:pt x="0" y="1989"/>
                      </a:lnTo>
                      <a:lnTo>
                        <a:pt x="0" y="65642"/>
                      </a:lnTo>
                      <a:lnTo>
                        <a:pt x="13924" y="65642"/>
                      </a:lnTo>
                      <a:lnTo>
                        <a:pt x="13924" y="30335"/>
                      </a:lnTo>
                      <a:cubicBezTo>
                        <a:pt x="13924" y="27351"/>
                        <a:pt x="14919" y="22875"/>
                        <a:pt x="17405" y="18897"/>
                      </a:cubicBezTo>
                      <a:cubicBezTo>
                        <a:pt x="19394" y="15913"/>
                        <a:pt x="22875" y="12432"/>
                        <a:pt x="29340" y="12432"/>
                      </a:cubicBezTo>
                      <a:cubicBezTo>
                        <a:pt x="37297" y="12432"/>
                        <a:pt x="41275" y="17405"/>
                        <a:pt x="41275" y="27848"/>
                      </a:cubicBezTo>
                      <a:lnTo>
                        <a:pt x="41275" y="66140"/>
                      </a:lnTo>
                      <a:lnTo>
                        <a:pt x="55199" y="66140"/>
                      </a:lnTo>
                      <a:lnTo>
                        <a:pt x="55199" y="30832"/>
                      </a:lnTo>
                      <a:cubicBezTo>
                        <a:pt x="55199" y="26854"/>
                        <a:pt x="56691" y="22378"/>
                        <a:pt x="58680" y="19394"/>
                      </a:cubicBezTo>
                      <a:cubicBezTo>
                        <a:pt x="60669" y="16411"/>
                        <a:pt x="64150" y="12929"/>
                        <a:pt x="70615" y="12929"/>
                      </a:cubicBezTo>
                      <a:cubicBezTo>
                        <a:pt x="74096" y="12929"/>
                        <a:pt x="77080" y="13924"/>
                        <a:pt x="79069" y="16411"/>
                      </a:cubicBezTo>
                      <a:cubicBezTo>
                        <a:pt x="81058" y="18897"/>
                        <a:pt x="82053" y="22875"/>
                        <a:pt x="82053" y="28345"/>
                      </a:cubicBezTo>
                      <a:lnTo>
                        <a:pt x="82053" y="66637"/>
                      </a:lnTo>
                      <a:lnTo>
                        <a:pt x="95977" y="66637"/>
                      </a:lnTo>
                      <a:lnTo>
                        <a:pt x="95977" y="26854"/>
                      </a:lnTo>
                      <a:cubicBezTo>
                        <a:pt x="95977" y="17902"/>
                        <a:pt x="93988" y="11438"/>
                        <a:pt x="90507" y="6962"/>
                      </a:cubicBezTo>
                      <a:close/>
                    </a:path>
                  </a:pathLst>
                </a:custGeom>
                <a:solidFill>
                  <a:srgbClr val="FFFFFF"/>
                </a:solidFill>
                <a:ln w="4973" cap="flat">
                  <a:noFill/>
                  <a:prstDash val="solid"/>
                  <a:miter/>
                </a:ln>
              </p:spPr>
              <p:txBody>
                <a:bodyPr rtlCol="0" anchor="ctr"/>
                <a:lstStyle/>
                <a:p>
                  <a:endParaRPr lang="en-US"/>
                </a:p>
              </p:txBody>
            </p:sp>
            <p:sp>
              <p:nvSpPr>
                <p:cNvPr id="222" name="Forma libre 221">
                  <a:extLst>
                    <a:ext uri="{FF2B5EF4-FFF2-40B4-BE49-F238E27FC236}">
                      <a16:creationId xmlns:a16="http://schemas.microsoft.com/office/drawing/2014/main" id="{2DAFFE33-E089-D15D-C1AF-6233C819A2F1}"/>
                    </a:ext>
                  </a:extLst>
                </p:cNvPr>
                <p:cNvSpPr/>
                <p:nvPr/>
              </p:nvSpPr>
              <p:spPr>
                <a:xfrm>
                  <a:off x="2386855" y="3020347"/>
                  <a:ext cx="60172" cy="66637"/>
                </a:xfrm>
                <a:custGeom>
                  <a:avLst/>
                  <a:gdLst>
                    <a:gd name="connsiteX0" fmla="*/ 31329 w 60172"/>
                    <a:gd name="connsiteY0" fmla="*/ 13427 h 66637"/>
                    <a:gd name="connsiteX1" fmla="*/ 31329 w 60172"/>
                    <a:gd name="connsiteY1" fmla="*/ 13427 h 66637"/>
                    <a:gd name="connsiteX2" fmla="*/ 31329 w 60172"/>
                    <a:gd name="connsiteY2" fmla="*/ 13427 h 66637"/>
                    <a:gd name="connsiteX3" fmla="*/ 48735 w 60172"/>
                    <a:gd name="connsiteY3" fmla="*/ 24367 h 66637"/>
                    <a:gd name="connsiteX4" fmla="*/ 60172 w 60172"/>
                    <a:gd name="connsiteY4" fmla="*/ 19394 h 66637"/>
                    <a:gd name="connsiteX5" fmla="*/ 30832 w 60172"/>
                    <a:gd name="connsiteY5" fmla="*/ 0 h 66637"/>
                    <a:gd name="connsiteX6" fmla="*/ 8951 w 60172"/>
                    <a:gd name="connsiteY6" fmla="*/ 9449 h 66637"/>
                    <a:gd name="connsiteX7" fmla="*/ 0 w 60172"/>
                    <a:gd name="connsiteY7" fmla="*/ 33816 h 66637"/>
                    <a:gd name="connsiteX8" fmla="*/ 30335 w 60172"/>
                    <a:gd name="connsiteY8" fmla="*/ 66637 h 66637"/>
                    <a:gd name="connsiteX9" fmla="*/ 46745 w 60172"/>
                    <a:gd name="connsiteY9" fmla="*/ 62659 h 66637"/>
                    <a:gd name="connsiteX10" fmla="*/ 58680 w 60172"/>
                    <a:gd name="connsiteY10" fmla="*/ 50226 h 66637"/>
                    <a:gd name="connsiteX11" fmla="*/ 58680 w 60172"/>
                    <a:gd name="connsiteY11" fmla="*/ 49729 h 66637"/>
                    <a:gd name="connsiteX12" fmla="*/ 49232 w 60172"/>
                    <a:gd name="connsiteY12" fmla="*/ 43264 h 66637"/>
                    <a:gd name="connsiteX13" fmla="*/ 48735 w 60172"/>
                    <a:gd name="connsiteY13" fmla="*/ 43762 h 66637"/>
                    <a:gd name="connsiteX14" fmla="*/ 30832 w 60172"/>
                    <a:gd name="connsiteY14" fmla="*/ 53707 h 66637"/>
                    <a:gd name="connsiteX15" fmla="*/ 17902 w 60172"/>
                    <a:gd name="connsiteY15" fmla="*/ 48237 h 66637"/>
                    <a:gd name="connsiteX16" fmla="*/ 12930 w 60172"/>
                    <a:gd name="connsiteY16" fmla="*/ 33319 h 66637"/>
                    <a:gd name="connsiteX17" fmla="*/ 17902 w 60172"/>
                    <a:gd name="connsiteY17" fmla="*/ 18400 h 66637"/>
                    <a:gd name="connsiteX18" fmla="*/ 31329 w 60172"/>
                    <a:gd name="connsiteY18" fmla="*/ 13427 h 66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0172" h="66637">
                      <a:moveTo>
                        <a:pt x="31329" y="13427"/>
                      </a:moveTo>
                      <a:lnTo>
                        <a:pt x="31329" y="13427"/>
                      </a:lnTo>
                      <a:lnTo>
                        <a:pt x="31329" y="13427"/>
                      </a:lnTo>
                      <a:cubicBezTo>
                        <a:pt x="33816" y="13427"/>
                        <a:pt x="44259" y="14422"/>
                        <a:pt x="48735" y="24367"/>
                      </a:cubicBezTo>
                      <a:lnTo>
                        <a:pt x="60172" y="19394"/>
                      </a:lnTo>
                      <a:cubicBezTo>
                        <a:pt x="60172" y="19394"/>
                        <a:pt x="54702" y="0"/>
                        <a:pt x="30832" y="0"/>
                      </a:cubicBezTo>
                      <a:cubicBezTo>
                        <a:pt x="22378" y="0"/>
                        <a:pt x="14919" y="3481"/>
                        <a:pt x="8951" y="9449"/>
                      </a:cubicBezTo>
                      <a:cubicBezTo>
                        <a:pt x="3481" y="15416"/>
                        <a:pt x="0" y="24367"/>
                        <a:pt x="0" y="33816"/>
                      </a:cubicBezTo>
                      <a:cubicBezTo>
                        <a:pt x="0" y="52713"/>
                        <a:pt x="12930" y="66637"/>
                        <a:pt x="30335" y="66637"/>
                      </a:cubicBezTo>
                      <a:cubicBezTo>
                        <a:pt x="36302" y="66637"/>
                        <a:pt x="41772" y="65145"/>
                        <a:pt x="46745" y="62659"/>
                      </a:cubicBezTo>
                      <a:cubicBezTo>
                        <a:pt x="51718" y="59675"/>
                        <a:pt x="55697" y="55697"/>
                        <a:pt x="58680" y="50226"/>
                      </a:cubicBezTo>
                      <a:lnTo>
                        <a:pt x="58680" y="49729"/>
                      </a:lnTo>
                      <a:lnTo>
                        <a:pt x="49232" y="43264"/>
                      </a:lnTo>
                      <a:lnTo>
                        <a:pt x="48735" y="43762"/>
                      </a:lnTo>
                      <a:cubicBezTo>
                        <a:pt x="44756" y="49729"/>
                        <a:pt x="38291" y="53707"/>
                        <a:pt x="30832" y="53707"/>
                      </a:cubicBezTo>
                      <a:cubicBezTo>
                        <a:pt x="25859" y="53707"/>
                        <a:pt x="21384" y="51718"/>
                        <a:pt x="17902" y="48237"/>
                      </a:cubicBezTo>
                      <a:cubicBezTo>
                        <a:pt x="14421" y="44756"/>
                        <a:pt x="12930" y="39286"/>
                        <a:pt x="12930" y="33319"/>
                      </a:cubicBezTo>
                      <a:cubicBezTo>
                        <a:pt x="12930" y="27351"/>
                        <a:pt x="14919" y="21881"/>
                        <a:pt x="17902" y="18400"/>
                      </a:cubicBezTo>
                      <a:cubicBezTo>
                        <a:pt x="22378" y="14919"/>
                        <a:pt x="26854" y="13427"/>
                        <a:pt x="31329" y="13427"/>
                      </a:cubicBezTo>
                      <a:close/>
                    </a:path>
                  </a:pathLst>
                </a:custGeom>
                <a:solidFill>
                  <a:srgbClr val="FFFFFF"/>
                </a:solidFill>
                <a:ln w="4973" cap="flat">
                  <a:noFill/>
                  <a:prstDash val="solid"/>
                  <a:miter/>
                </a:ln>
              </p:spPr>
              <p:txBody>
                <a:bodyPr rtlCol="0" anchor="ctr"/>
                <a:lstStyle/>
                <a:p>
                  <a:endParaRPr lang="en-US"/>
                </a:p>
              </p:txBody>
            </p:sp>
            <p:sp>
              <p:nvSpPr>
                <p:cNvPr id="223" name="Forma libre 222">
                  <a:extLst>
                    <a:ext uri="{FF2B5EF4-FFF2-40B4-BE49-F238E27FC236}">
                      <a16:creationId xmlns:a16="http://schemas.microsoft.com/office/drawing/2014/main" id="{0D4787F9-94F7-0949-0200-189C86404CC6}"/>
                    </a:ext>
                  </a:extLst>
                </p:cNvPr>
                <p:cNvSpPr/>
                <p:nvPr/>
              </p:nvSpPr>
              <p:spPr>
                <a:xfrm>
                  <a:off x="2454487" y="3019850"/>
                  <a:ext cx="63653" cy="23869"/>
                </a:xfrm>
                <a:custGeom>
                  <a:avLst/>
                  <a:gdLst>
                    <a:gd name="connsiteX0" fmla="*/ 31827 w 63653"/>
                    <a:gd name="connsiteY0" fmla="*/ 13427 h 23869"/>
                    <a:gd name="connsiteX1" fmla="*/ 49729 w 63653"/>
                    <a:gd name="connsiteY1" fmla="*/ 23870 h 23869"/>
                    <a:gd name="connsiteX2" fmla="*/ 63653 w 63653"/>
                    <a:gd name="connsiteY2" fmla="*/ 23870 h 23869"/>
                    <a:gd name="connsiteX3" fmla="*/ 31827 w 63653"/>
                    <a:gd name="connsiteY3" fmla="*/ 0 h 23869"/>
                    <a:gd name="connsiteX4" fmla="*/ 0 w 63653"/>
                    <a:gd name="connsiteY4" fmla="*/ 23870 h 23869"/>
                    <a:gd name="connsiteX5" fmla="*/ 14421 w 63653"/>
                    <a:gd name="connsiteY5" fmla="*/ 23870 h 23869"/>
                    <a:gd name="connsiteX6" fmla="*/ 31827 w 63653"/>
                    <a:gd name="connsiteY6" fmla="*/ 13427 h 23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653" h="23869">
                      <a:moveTo>
                        <a:pt x="31827" y="13427"/>
                      </a:moveTo>
                      <a:cubicBezTo>
                        <a:pt x="39286" y="13427"/>
                        <a:pt x="46248" y="17902"/>
                        <a:pt x="49729" y="23870"/>
                      </a:cubicBezTo>
                      <a:lnTo>
                        <a:pt x="63653" y="23870"/>
                      </a:lnTo>
                      <a:cubicBezTo>
                        <a:pt x="59675" y="9946"/>
                        <a:pt x="46745" y="0"/>
                        <a:pt x="31827" y="0"/>
                      </a:cubicBezTo>
                      <a:cubicBezTo>
                        <a:pt x="16908" y="0"/>
                        <a:pt x="3978" y="9946"/>
                        <a:pt x="0" y="23870"/>
                      </a:cubicBezTo>
                      <a:lnTo>
                        <a:pt x="14421" y="23870"/>
                      </a:lnTo>
                      <a:cubicBezTo>
                        <a:pt x="17902" y="17902"/>
                        <a:pt x="24367" y="13427"/>
                        <a:pt x="31827" y="13427"/>
                      </a:cubicBezTo>
                      <a:close/>
                    </a:path>
                  </a:pathLst>
                </a:custGeom>
                <a:solidFill>
                  <a:srgbClr val="FFFFFF"/>
                </a:solidFill>
                <a:ln w="4973" cap="flat">
                  <a:noFill/>
                  <a:prstDash val="solid"/>
                  <a:miter/>
                </a:ln>
              </p:spPr>
              <p:txBody>
                <a:bodyPr rtlCol="0" anchor="ctr"/>
                <a:lstStyle/>
                <a:p>
                  <a:endParaRPr lang="en-US"/>
                </a:p>
              </p:txBody>
            </p:sp>
            <p:sp>
              <p:nvSpPr>
                <p:cNvPr id="224" name="Forma libre 223">
                  <a:extLst>
                    <a:ext uri="{FF2B5EF4-FFF2-40B4-BE49-F238E27FC236}">
                      <a16:creationId xmlns:a16="http://schemas.microsoft.com/office/drawing/2014/main" id="{86777B96-1D0C-87C6-924F-5B75739CB660}"/>
                    </a:ext>
                  </a:extLst>
                </p:cNvPr>
                <p:cNvSpPr/>
                <p:nvPr/>
              </p:nvSpPr>
              <p:spPr>
                <a:xfrm>
                  <a:off x="2452995" y="3050184"/>
                  <a:ext cx="66636" cy="36302"/>
                </a:xfrm>
                <a:custGeom>
                  <a:avLst/>
                  <a:gdLst>
                    <a:gd name="connsiteX0" fmla="*/ 53210 w 66636"/>
                    <a:gd name="connsiteY0" fmla="*/ 0 h 36302"/>
                    <a:gd name="connsiteX1" fmla="*/ 53210 w 66636"/>
                    <a:gd name="connsiteY1" fmla="*/ 2984 h 36302"/>
                    <a:gd name="connsiteX2" fmla="*/ 33318 w 66636"/>
                    <a:gd name="connsiteY2" fmla="*/ 22875 h 36302"/>
                    <a:gd name="connsiteX3" fmla="*/ 13427 w 66636"/>
                    <a:gd name="connsiteY3" fmla="*/ 2984 h 36302"/>
                    <a:gd name="connsiteX4" fmla="*/ 13427 w 66636"/>
                    <a:gd name="connsiteY4" fmla="*/ 0 h 36302"/>
                    <a:gd name="connsiteX5" fmla="*/ 0 w 66636"/>
                    <a:gd name="connsiteY5" fmla="*/ 0 h 36302"/>
                    <a:gd name="connsiteX6" fmla="*/ 0 w 66636"/>
                    <a:gd name="connsiteY6" fmla="*/ 2984 h 36302"/>
                    <a:gd name="connsiteX7" fmla="*/ 33318 w 66636"/>
                    <a:gd name="connsiteY7" fmla="*/ 36302 h 36302"/>
                    <a:gd name="connsiteX8" fmla="*/ 66637 w 66636"/>
                    <a:gd name="connsiteY8" fmla="*/ 2984 h 36302"/>
                    <a:gd name="connsiteX9" fmla="*/ 66637 w 66636"/>
                    <a:gd name="connsiteY9" fmla="*/ 0 h 36302"/>
                    <a:gd name="connsiteX10" fmla="*/ 53210 w 66636"/>
                    <a:gd name="connsiteY10" fmla="*/ 0 h 36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6636" h="36302">
                      <a:moveTo>
                        <a:pt x="53210" y="0"/>
                      </a:moveTo>
                      <a:cubicBezTo>
                        <a:pt x="53210" y="995"/>
                        <a:pt x="53210" y="1989"/>
                        <a:pt x="53210" y="2984"/>
                      </a:cubicBezTo>
                      <a:cubicBezTo>
                        <a:pt x="53210" y="13924"/>
                        <a:pt x="44259" y="22875"/>
                        <a:pt x="33318" y="22875"/>
                      </a:cubicBezTo>
                      <a:cubicBezTo>
                        <a:pt x="22378" y="22875"/>
                        <a:pt x="13427" y="13924"/>
                        <a:pt x="13427" y="2984"/>
                      </a:cubicBezTo>
                      <a:cubicBezTo>
                        <a:pt x="13427" y="1989"/>
                        <a:pt x="13427" y="995"/>
                        <a:pt x="13427" y="0"/>
                      </a:cubicBezTo>
                      <a:lnTo>
                        <a:pt x="0" y="0"/>
                      </a:lnTo>
                      <a:cubicBezTo>
                        <a:pt x="0" y="995"/>
                        <a:pt x="0" y="1989"/>
                        <a:pt x="0" y="2984"/>
                      </a:cubicBezTo>
                      <a:cubicBezTo>
                        <a:pt x="0" y="21384"/>
                        <a:pt x="14919" y="36302"/>
                        <a:pt x="33318" y="36302"/>
                      </a:cubicBezTo>
                      <a:cubicBezTo>
                        <a:pt x="51718" y="36302"/>
                        <a:pt x="66637" y="21384"/>
                        <a:pt x="66637" y="2984"/>
                      </a:cubicBezTo>
                      <a:cubicBezTo>
                        <a:pt x="66637" y="1989"/>
                        <a:pt x="66637" y="995"/>
                        <a:pt x="66637" y="0"/>
                      </a:cubicBezTo>
                      <a:lnTo>
                        <a:pt x="53210" y="0"/>
                      </a:lnTo>
                      <a:close/>
                    </a:path>
                  </a:pathLst>
                </a:custGeom>
                <a:solidFill>
                  <a:srgbClr val="FFFFFF"/>
                </a:solidFill>
                <a:ln w="4973" cap="flat">
                  <a:noFill/>
                  <a:prstDash val="solid"/>
                  <a:miter/>
                </a:ln>
              </p:spPr>
              <p:txBody>
                <a:bodyPr rtlCol="0" anchor="ctr"/>
                <a:lstStyle/>
                <a:p>
                  <a:endParaRPr lang="en-US"/>
                </a:p>
              </p:txBody>
            </p:sp>
          </p:grpSp>
        </p:grpSp>
        <p:sp>
          <p:nvSpPr>
            <p:cNvPr id="211" name="CuadroTexto 210">
              <a:extLst>
                <a:ext uri="{FF2B5EF4-FFF2-40B4-BE49-F238E27FC236}">
                  <a16:creationId xmlns:a16="http://schemas.microsoft.com/office/drawing/2014/main" id="{720BE858-F1C2-7CBD-AA66-51645832BBB4}"/>
                </a:ext>
              </a:extLst>
            </p:cNvPr>
            <p:cNvSpPr txBox="1"/>
            <p:nvPr/>
          </p:nvSpPr>
          <p:spPr>
            <a:xfrm>
              <a:off x="1992524" y="2547827"/>
              <a:ext cx="823527" cy="118943"/>
            </a:xfrm>
            <a:prstGeom prst="rect">
              <a:avLst/>
            </a:prstGeom>
            <a:noFill/>
          </p:spPr>
          <p:txBody>
            <a:bodyPr wrap="square" lIns="0" tIns="0" rIns="0" bIns="0" anchor="t" anchorCtr="0">
              <a:spAutoFit/>
            </a:bodyPr>
            <a:lstStyle/>
            <a:p>
              <a:pPr algn="ctr" defTabSz="642918" fontAlgn="auto">
                <a:spcBef>
                  <a:spcPts val="0"/>
                </a:spcBef>
                <a:spcAft>
                  <a:spcPts val="0"/>
                </a:spcAft>
                <a:defRPr/>
              </a:pPr>
              <a:r>
                <a:rPr lang="es-ES" sz="773" b="1">
                  <a:ln w="0"/>
                  <a:solidFill>
                    <a:srgbClr val="F4FAFF"/>
                  </a:solidFill>
                  <a:latin typeface="Roboto" panose="02000000000000000000" pitchFamily="2" charset="0"/>
                  <a:ea typeface="Roboto" panose="02000000000000000000" pitchFamily="2" charset="0"/>
                  <a:cs typeface="Open Sans SemiBold" pitchFamily="2" charset="0"/>
                </a:rPr>
                <a:t>Organizational</a:t>
              </a:r>
              <a:endParaRPr lang="es-AR" sz="773" b="1">
                <a:solidFill>
                  <a:srgbClr val="F4FAFF"/>
                </a:solidFill>
                <a:latin typeface="Roboto" panose="02000000000000000000" pitchFamily="2" charset="0"/>
                <a:ea typeface="Roboto" panose="02000000000000000000" pitchFamily="2" charset="0"/>
                <a:cs typeface="Open Sans SemiBold" pitchFamily="2" charset="0"/>
              </a:endParaRPr>
            </a:p>
          </p:txBody>
        </p:sp>
        <p:sp>
          <p:nvSpPr>
            <p:cNvPr id="212" name="CuadroTexto 211">
              <a:extLst>
                <a:ext uri="{FF2B5EF4-FFF2-40B4-BE49-F238E27FC236}">
                  <a16:creationId xmlns:a16="http://schemas.microsoft.com/office/drawing/2014/main" id="{874750AE-1A67-BEF1-2DA3-08683E84AE2E}"/>
                </a:ext>
              </a:extLst>
            </p:cNvPr>
            <p:cNvSpPr txBox="1"/>
            <p:nvPr/>
          </p:nvSpPr>
          <p:spPr>
            <a:xfrm>
              <a:off x="1992524" y="3510817"/>
              <a:ext cx="823527" cy="118943"/>
            </a:xfrm>
            <a:prstGeom prst="rect">
              <a:avLst/>
            </a:prstGeom>
            <a:noFill/>
          </p:spPr>
          <p:txBody>
            <a:bodyPr wrap="square" lIns="0" tIns="0" rIns="0" bIns="0" anchor="t" anchorCtr="0">
              <a:spAutoFit/>
            </a:bodyPr>
            <a:lstStyle/>
            <a:p>
              <a:pPr algn="ctr" defTabSz="642918" fontAlgn="auto">
                <a:spcBef>
                  <a:spcPts val="0"/>
                </a:spcBef>
                <a:spcAft>
                  <a:spcPts val="0"/>
                </a:spcAft>
                <a:defRPr/>
              </a:pPr>
              <a:r>
                <a:rPr lang="es-ES" sz="773" b="1">
                  <a:ln w="0"/>
                  <a:solidFill>
                    <a:srgbClr val="F4FAFF"/>
                  </a:solidFill>
                  <a:latin typeface="Roboto" panose="02000000000000000000" pitchFamily="2" charset="0"/>
                  <a:ea typeface="Roboto" panose="02000000000000000000" pitchFamily="2" charset="0"/>
                  <a:cs typeface="Open Sans SemiBold" pitchFamily="2" charset="0"/>
                </a:rPr>
                <a:t>Cultural</a:t>
              </a:r>
              <a:endParaRPr lang="es-AR" sz="773" b="1">
                <a:solidFill>
                  <a:srgbClr val="F4FAFF"/>
                </a:solidFill>
                <a:latin typeface="Roboto" panose="02000000000000000000" pitchFamily="2" charset="0"/>
                <a:ea typeface="Roboto" panose="02000000000000000000" pitchFamily="2" charset="0"/>
                <a:cs typeface="Open Sans SemiBold" pitchFamily="2" charset="0"/>
              </a:endParaRPr>
            </a:p>
          </p:txBody>
        </p:sp>
        <p:sp>
          <p:nvSpPr>
            <p:cNvPr id="213" name="CuadroTexto 212">
              <a:extLst>
                <a:ext uri="{FF2B5EF4-FFF2-40B4-BE49-F238E27FC236}">
                  <a16:creationId xmlns:a16="http://schemas.microsoft.com/office/drawing/2014/main" id="{1E53C283-7D36-5E7B-9004-E2A3966298C6}"/>
                </a:ext>
              </a:extLst>
            </p:cNvPr>
            <p:cNvSpPr txBox="1"/>
            <p:nvPr/>
          </p:nvSpPr>
          <p:spPr>
            <a:xfrm rot="16200000">
              <a:off x="1497764" y="3034460"/>
              <a:ext cx="823527" cy="118943"/>
            </a:xfrm>
            <a:prstGeom prst="rect">
              <a:avLst/>
            </a:prstGeom>
            <a:noFill/>
          </p:spPr>
          <p:txBody>
            <a:bodyPr wrap="square" lIns="0" tIns="0" rIns="0" bIns="0" anchor="t" anchorCtr="0">
              <a:spAutoFit/>
            </a:bodyPr>
            <a:lstStyle/>
            <a:p>
              <a:pPr algn="ctr" defTabSz="642918" fontAlgn="auto">
                <a:spcBef>
                  <a:spcPts val="0"/>
                </a:spcBef>
                <a:spcAft>
                  <a:spcPts val="0"/>
                </a:spcAft>
                <a:defRPr/>
              </a:pPr>
              <a:r>
                <a:rPr lang="es-ES" sz="773" b="1">
                  <a:ln w="0"/>
                  <a:solidFill>
                    <a:srgbClr val="F4FAFF"/>
                  </a:solidFill>
                  <a:latin typeface="Roboto" panose="02000000000000000000" pitchFamily="2" charset="0"/>
                  <a:ea typeface="Roboto" panose="02000000000000000000" pitchFamily="2" charset="0"/>
                  <a:cs typeface="Open Sans SemiBold" pitchFamily="2" charset="0"/>
                </a:rPr>
                <a:t>Digital</a:t>
              </a:r>
              <a:endParaRPr lang="es-AR" sz="773" b="1">
                <a:solidFill>
                  <a:srgbClr val="F4FAFF"/>
                </a:solidFill>
                <a:latin typeface="Roboto" panose="02000000000000000000" pitchFamily="2" charset="0"/>
                <a:ea typeface="Roboto" panose="02000000000000000000" pitchFamily="2" charset="0"/>
                <a:cs typeface="Open Sans SemiBold" pitchFamily="2" charset="0"/>
              </a:endParaRPr>
            </a:p>
          </p:txBody>
        </p:sp>
        <p:sp>
          <p:nvSpPr>
            <p:cNvPr id="214" name="CuadroTexto 213">
              <a:extLst>
                <a:ext uri="{FF2B5EF4-FFF2-40B4-BE49-F238E27FC236}">
                  <a16:creationId xmlns:a16="http://schemas.microsoft.com/office/drawing/2014/main" id="{25139B71-AD7F-742D-C8DC-7777C804991D}"/>
                </a:ext>
              </a:extLst>
            </p:cNvPr>
            <p:cNvSpPr txBox="1"/>
            <p:nvPr/>
          </p:nvSpPr>
          <p:spPr>
            <a:xfrm rot="5400000">
              <a:off x="2477938" y="3034460"/>
              <a:ext cx="823527" cy="118943"/>
            </a:xfrm>
            <a:prstGeom prst="rect">
              <a:avLst/>
            </a:prstGeom>
            <a:noFill/>
          </p:spPr>
          <p:txBody>
            <a:bodyPr wrap="square" lIns="0" tIns="0" rIns="0" bIns="0" anchor="t" anchorCtr="0">
              <a:spAutoFit/>
            </a:bodyPr>
            <a:lstStyle/>
            <a:p>
              <a:pPr algn="ctr" defTabSz="642918" fontAlgn="auto">
                <a:spcBef>
                  <a:spcPts val="0"/>
                </a:spcBef>
                <a:spcAft>
                  <a:spcPts val="0"/>
                </a:spcAft>
                <a:defRPr/>
              </a:pPr>
              <a:r>
                <a:rPr lang="es-ES" sz="773" b="1">
                  <a:ln w="0"/>
                  <a:solidFill>
                    <a:srgbClr val="F4FAFF"/>
                  </a:solidFill>
                  <a:latin typeface="Roboto" panose="02000000000000000000" pitchFamily="2" charset="0"/>
                  <a:ea typeface="Roboto" panose="02000000000000000000" pitchFamily="2" charset="0"/>
                  <a:cs typeface="Open Sans SemiBold" pitchFamily="2" charset="0"/>
                </a:rPr>
                <a:t>Business</a:t>
              </a:r>
              <a:endParaRPr lang="es-AR" sz="773" b="1">
                <a:solidFill>
                  <a:srgbClr val="F4FAFF"/>
                </a:solidFill>
                <a:latin typeface="Roboto" panose="02000000000000000000" pitchFamily="2" charset="0"/>
                <a:ea typeface="Roboto" panose="02000000000000000000" pitchFamily="2" charset="0"/>
                <a:cs typeface="Open Sans SemiBold" pitchFamily="2" charset="0"/>
              </a:endParaRPr>
            </a:p>
          </p:txBody>
        </p:sp>
      </p:grpSp>
      <p:sp>
        <p:nvSpPr>
          <p:cNvPr id="247" name="Elipse 246">
            <a:extLst>
              <a:ext uri="{FF2B5EF4-FFF2-40B4-BE49-F238E27FC236}">
                <a16:creationId xmlns:a16="http://schemas.microsoft.com/office/drawing/2014/main" id="{B3F24B89-C3F3-769F-230B-D43FC2711955}"/>
              </a:ext>
            </a:extLst>
          </p:cNvPr>
          <p:cNvSpPr/>
          <p:nvPr/>
        </p:nvSpPr>
        <p:spPr>
          <a:xfrm>
            <a:off x="4380981" y="3839393"/>
            <a:ext cx="302400" cy="302400"/>
          </a:xfrm>
          <a:prstGeom prst="ellipse">
            <a:avLst/>
          </a:prstGeom>
          <a:solidFill>
            <a:srgbClr val="006DF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chorCtr="0">
            <a:noAutofit/>
          </a:bodyPr>
          <a:lstStyle/>
          <a:p>
            <a:pPr marL="0" marR="0" lvl="0" indent="0" algn="ctr" defTabSz="1350100" rtl="0" eaLnBrk="1" fontAlgn="auto" latinLnBrk="0" hangingPunct="1">
              <a:lnSpc>
                <a:spcPct val="100000"/>
              </a:lnSpc>
              <a:spcBef>
                <a:spcPts val="1477"/>
              </a:spcBef>
              <a:spcAft>
                <a:spcPts val="0"/>
              </a:spcAft>
              <a:buClrTx/>
              <a:buSzTx/>
              <a:buFontTx/>
              <a:buNone/>
              <a:tabLst/>
              <a:defRPr/>
            </a:pPr>
            <a:endParaRPr kumimoji="0" lang="es-AR" sz="1772" b="1" i="0" u="none" strike="noStrike" kern="1200" cap="none" spc="0" normalizeH="0" baseline="0">
              <a:ln>
                <a:noFill/>
              </a:ln>
              <a:solidFill>
                <a:srgbClr val="FFFFFF"/>
              </a:solidFill>
              <a:effectLst/>
              <a:uLnTx/>
              <a:uFillTx/>
              <a:latin typeface="Open Sans SemiBold" pitchFamily="2" charset="0"/>
              <a:ea typeface="Open Sans SemiBold" pitchFamily="2" charset="0"/>
              <a:cs typeface="Open Sans SemiBold" pitchFamily="2" charset="0"/>
            </a:endParaRPr>
          </a:p>
        </p:txBody>
      </p:sp>
      <p:sp>
        <p:nvSpPr>
          <p:cNvPr id="248" name="CuadroTexto 247">
            <a:extLst>
              <a:ext uri="{FF2B5EF4-FFF2-40B4-BE49-F238E27FC236}">
                <a16:creationId xmlns:a16="http://schemas.microsoft.com/office/drawing/2014/main" id="{529B85B1-D82F-3DEB-643D-E6C542D11D4B}"/>
              </a:ext>
            </a:extLst>
          </p:cNvPr>
          <p:cNvSpPr txBox="1"/>
          <p:nvPr/>
        </p:nvSpPr>
        <p:spPr>
          <a:xfrm>
            <a:off x="4170522" y="4174217"/>
            <a:ext cx="720000" cy="118943"/>
          </a:xfrm>
          <a:prstGeom prst="rect">
            <a:avLst/>
          </a:prstGeom>
          <a:solidFill>
            <a:srgbClr val="FFFFFF"/>
          </a:solidFill>
        </p:spPr>
        <p:txBody>
          <a:bodyPr wrap="square" lIns="0" tIns="0" rIns="0" bIns="0" anchor="t" anchorCtr="0">
            <a:spAutoFit/>
          </a:bodyPr>
          <a:lstStyle/>
          <a:p>
            <a:pPr marL="0" marR="0" lvl="0" indent="0" algn="ctr" defTabSz="1350100" rtl="0" eaLnBrk="1" fontAlgn="auto" latinLnBrk="0" hangingPunct="1">
              <a:lnSpc>
                <a:spcPct val="100000"/>
              </a:lnSpc>
              <a:spcBef>
                <a:spcPts val="0"/>
              </a:spcBef>
              <a:spcAft>
                <a:spcPts val="0"/>
              </a:spcAft>
              <a:buClrTx/>
              <a:buSzTx/>
              <a:buFontTx/>
              <a:buNone/>
              <a:tabLst/>
              <a:defRPr/>
            </a:pPr>
            <a:r>
              <a:rPr lang="es-ES" sz="773">
                <a:ln w="0"/>
                <a:solidFill>
                  <a:srgbClr val="006DF2"/>
                </a:solidFill>
                <a:latin typeface="Roboto" panose="02000000000000000000" pitchFamily="2" charset="0"/>
                <a:ea typeface="Roboto" panose="02000000000000000000" pitchFamily="2" charset="0"/>
                <a:cs typeface="Open Sans SemiBold" pitchFamily="2" charset="0"/>
              </a:rPr>
              <a:t>API’S B2B2C</a:t>
            </a:r>
          </a:p>
        </p:txBody>
      </p:sp>
    </p:spTree>
    <p:extLst>
      <p:ext uri="{BB962C8B-B14F-4D97-AF65-F5344CB8AC3E}">
        <p14:creationId xmlns:p14="http://schemas.microsoft.com/office/powerpoint/2010/main" val="17202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8E86086-D73B-15DB-C297-1B4D8F2EE6F0}"/>
              </a:ext>
            </a:extLst>
          </p:cNvPr>
          <p:cNvSpPr/>
          <p:nvPr/>
        </p:nvSpPr>
        <p:spPr>
          <a:xfrm>
            <a:off x="606581" y="2929637"/>
            <a:ext cx="4438779" cy="576504"/>
          </a:xfrm>
          <a:prstGeom prst="rect">
            <a:avLst/>
          </a:prstGeom>
        </p:spPr>
        <p:txBody>
          <a:bodyPr wrap="none" lIns="0" tIns="0" rIns="0" bIns="0">
            <a:spAutoFit/>
          </a:bodyPr>
          <a:lstStyle/>
          <a:p>
            <a:pPr>
              <a:lnSpc>
                <a:spcPct val="85000"/>
              </a:lnSpc>
            </a:pPr>
            <a:r>
              <a:rPr lang="en-US" sz="4400" b="0" i="0" spc="-7">
                <a:solidFill>
                  <a:schemeClr val="bg2"/>
                </a:solidFill>
                <a:latin typeface="Pulso Light" pitchFamily="2" charset="0"/>
                <a:ea typeface="Inter Light BETA" panose="020B0402030000000004" pitchFamily="34" charset="0"/>
              </a:rPr>
              <a:t>Business Outlook</a:t>
            </a:r>
          </a:p>
        </p:txBody>
      </p:sp>
      <p:sp>
        <p:nvSpPr>
          <p:cNvPr id="31" name="Rectángulo redondeado 30">
            <a:extLst>
              <a:ext uri="{FF2B5EF4-FFF2-40B4-BE49-F238E27FC236}">
                <a16:creationId xmlns:a16="http://schemas.microsoft.com/office/drawing/2014/main" id="{B10B37BF-23D7-69EE-87A6-D393FBABFF65}"/>
              </a:ext>
            </a:extLst>
          </p:cNvPr>
          <p:cNvSpPr/>
          <p:nvPr/>
        </p:nvSpPr>
        <p:spPr>
          <a:xfrm>
            <a:off x="72000" y="63571"/>
            <a:ext cx="9000000" cy="2296469"/>
          </a:xfrm>
          <a:prstGeom prst="roundRect">
            <a:avLst>
              <a:gd name="adj" fmla="val 5534"/>
            </a:avLst>
          </a:prstGeom>
          <a:blipFill>
            <a:blip r:embed="rId2"/>
            <a:stretch>
              <a:fillRect/>
            </a:stretch>
          </a:blip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a:solidFill>
                <a:schemeClr val="tx1"/>
              </a:solidFill>
            </a:endParaRPr>
          </a:p>
        </p:txBody>
      </p:sp>
      <p:grpSp>
        <p:nvGrpSpPr>
          <p:cNvPr id="18" name="Grupo 17">
            <a:extLst>
              <a:ext uri="{FF2B5EF4-FFF2-40B4-BE49-F238E27FC236}">
                <a16:creationId xmlns:a16="http://schemas.microsoft.com/office/drawing/2014/main" id="{E4AEDB2E-CB94-9FAF-B7F5-1582AE8A74EF}"/>
              </a:ext>
            </a:extLst>
          </p:cNvPr>
          <p:cNvGrpSpPr/>
          <p:nvPr/>
        </p:nvGrpSpPr>
        <p:grpSpPr>
          <a:xfrm>
            <a:off x="8034920" y="3149675"/>
            <a:ext cx="515318" cy="112191"/>
            <a:chOff x="5588723" y="3144791"/>
            <a:chExt cx="515318" cy="112191"/>
          </a:xfrm>
        </p:grpSpPr>
        <p:sp>
          <p:nvSpPr>
            <p:cNvPr id="19" name="Elipse 18">
              <a:extLst>
                <a:ext uri="{FF2B5EF4-FFF2-40B4-BE49-F238E27FC236}">
                  <a16:creationId xmlns:a16="http://schemas.microsoft.com/office/drawing/2014/main" id="{4CC537C6-8ACE-3466-57AE-4A97DBA5343A}"/>
                </a:ext>
              </a:extLst>
            </p:cNvPr>
            <p:cNvSpPr>
              <a:spLocks noChangeAspect="1"/>
            </p:cNvSpPr>
            <p:nvPr/>
          </p:nvSpPr>
          <p:spPr>
            <a:xfrm>
              <a:off x="5588723" y="3190086"/>
              <a:ext cx="21600" cy="21600"/>
            </a:xfrm>
            <a:prstGeom prst="ellipse">
              <a:avLst/>
            </a:prstGeom>
            <a:solidFill>
              <a:schemeClr val="bg2"/>
            </a:solidFill>
            <a:ln w="9525" cap="flat">
              <a:noFill/>
              <a:prstDash val="solid"/>
              <a:miter/>
            </a:ln>
          </p:spPr>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endParaRPr lang="en-US" sz="700">
                <a:solidFill>
                  <a:srgbClr val="808080"/>
                </a:solidFill>
                <a:latin typeface="Pulso Light" pitchFamily="2" charset="0"/>
              </a:endParaRPr>
            </a:p>
          </p:txBody>
        </p:sp>
        <p:sp>
          <p:nvSpPr>
            <p:cNvPr id="20" name="Rectángulo 61">
              <a:extLst>
                <a:ext uri="{FF2B5EF4-FFF2-40B4-BE49-F238E27FC236}">
                  <a16:creationId xmlns:a16="http://schemas.microsoft.com/office/drawing/2014/main" id="{A57474B9-FF13-5075-D0B8-CBE0A7831EBB}"/>
                </a:ext>
              </a:extLst>
            </p:cNvPr>
            <p:cNvSpPr/>
            <p:nvPr/>
          </p:nvSpPr>
          <p:spPr>
            <a:xfrm rot="2700000">
              <a:off x="5968614" y="3144791"/>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noFill/>
            <a:ln w="19050" cap="rnd" cmpd="sng">
              <a:solidFill>
                <a:schemeClr val="bg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Pulso Light" pitchFamily="2" charset="0"/>
              </a:endParaRPr>
            </a:p>
          </p:txBody>
        </p:sp>
        <p:cxnSp>
          <p:nvCxnSpPr>
            <p:cNvPr id="21" name="Conector recto 20">
              <a:extLst>
                <a:ext uri="{FF2B5EF4-FFF2-40B4-BE49-F238E27FC236}">
                  <a16:creationId xmlns:a16="http://schemas.microsoft.com/office/drawing/2014/main" id="{D89625AE-7E4B-9057-3873-69DE957D4AB9}"/>
                </a:ext>
              </a:extLst>
            </p:cNvPr>
            <p:cNvCxnSpPr>
              <a:cxnSpLocks/>
            </p:cNvCxnSpPr>
            <p:nvPr/>
          </p:nvCxnSpPr>
          <p:spPr>
            <a:xfrm>
              <a:off x="5670299" y="3200886"/>
              <a:ext cx="433742"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grpSp>
      <p:grpSp>
        <p:nvGrpSpPr>
          <p:cNvPr id="33" name="Grupo 32">
            <a:extLst>
              <a:ext uri="{FF2B5EF4-FFF2-40B4-BE49-F238E27FC236}">
                <a16:creationId xmlns:a16="http://schemas.microsoft.com/office/drawing/2014/main" id="{F7EC25C3-DA45-7536-1373-5697826DF836}"/>
              </a:ext>
            </a:extLst>
          </p:cNvPr>
          <p:cNvGrpSpPr/>
          <p:nvPr/>
        </p:nvGrpSpPr>
        <p:grpSpPr>
          <a:xfrm>
            <a:off x="670589" y="3642948"/>
            <a:ext cx="1714680" cy="700859"/>
            <a:chOff x="640678" y="3642948"/>
            <a:chExt cx="1714680" cy="700859"/>
          </a:xfrm>
        </p:grpSpPr>
        <p:grpSp>
          <p:nvGrpSpPr>
            <p:cNvPr id="25" name="Grupo 24">
              <a:extLst>
                <a:ext uri="{FF2B5EF4-FFF2-40B4-BE49-F238E27FC236}">
                  <a16:creationId xmlns:a16="http://schemas.microsoft.com/office/drawing/2014/main" id="{3260509F-5893-DC5C-D937-FCBDC3367153}"/>
                </a:ext>
              </a:extLst>
            </p:cNvPr>
            <p:cNvGrpSpPr/>
            <p:nvPr/>
          </p:nvGrpSpPr>
          <p:grpSpPr>
            <a:xfrm>
              <a:off x="640678" y="3642948"/>
              <a:ext cx="700859" cy="700859"/>
              <a:chOff x="640678" y="3642948"/>
              <a:chExt cx="700859" cy="700859"/>
            </a:xfrm>
          </p:grpSpPr>
          <p:sp>
            <p:nvSpPr>
              <p:cNvPr id="32" name="Elipse 31">
                <a:extLst>
                  <a:ext uri="{FF2B5EF4-FFF2-40B4-BE49-F238E27FC236}">
                    <a16:creationId xmlns:a16="http://schemas.microsoft.com/office/drawing/2014/main" id="{50CB96C1-6553-21D3-5036-F7E27BFFCF78}"/>
                  </a:ext>
                </a:extLst>
              </p:cNvPr>
              <p:cNvSpPr/>
              <p:nvPr/>
            </p:nvSpPr>
            <p:spPr>
              <a:xfrm>
                <a:off x="640678" y="3642948"/>
                <a:ext cx="700859" cy="700859"/>
              </a:xfrm>
              <a:prstGeom prst="ellipse">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844" b="1">
                  <a:solidFill>
                    <a:srgbClr val="24272A"/>
                  </a:solidFill>
                  <a:latin typeface="Pulso Light" pitchFamily="2" charset="0"/>
                </a:endParaRPr>
              </a:p>
            </p:txBody>
          </p:sp>
          <p:pic>
            <p:nvPicPr>
              <p:cNvPr id="2" name="Picture 4">
                <a:extLst>
                  <a:ext uri="{FF2B5EF4-FFF2-40B4-BE49-F238E27FC236}">
                    <a16:creationId xmlns:a16="http://schemas.microsoft.com/office/drawing/2014/main" id="{E66231F7-FA78-1C3B-6570-5F04D8BB3E34}"/>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4154" r="24154" b="8073"/>
              <a:stretch/>
            </p:blipFill>
            <p:spPr bwMode="auto">
              <a:xfrm>
                <a:off x="663507" y="3665777"/>
                <a:ext cx="655200" cy="655200"/>
              </a:xfrm>
              <a:prstGeom prst="ellipse">
                <a:avLst/>
              </a:prstGeom>
              <a:noFill/>
              <a:extLst>
                <a:ext uri="{909E8E84-426E-40DD-AFC4-6F175D3DCCD1}">
                  <a14:hiddenFill xmlns:a14="http://schemas.microsoft.com/office/drawing/2010/main">
                    <a:solidFill>
                      <a:srgbClr val="FFFFFF"/>
                    </a:solidFill>
                  </a14:hiddenFill>
                </a:ext>
              </a:extLst>
            </p:spPr>
          </p:pic>
        </p:grpSp>
        <p:sp>
          <p:nvSpPr>
            <p:cNvPr id="22" name="Rectángulo 21">
              <a:extLst>
                <a:ext uri="{FF2B5EF4-FFF2-40B4-BE49-F238E27FC236}">
                  <a16:creationId xmlns:a16="http://schemas.microsoft.com/office/drawing/2014/main" id="{F8E270DC-DDF6-F38D-6980-DCBAC17CEAD9}"/>
                </a:ext>
              </a:extLst>
            </p:cNvPr>
            <p:cNvSpPr/>
            <p:nvPr/>
          </p:nvSpPr>
          <p:spPr>
            <a:xfrm>
              <a:off x="1511024" y="3820978"/>
              <a:ext cx="844334" cy="346249"/>
            </a:xfrm>
            <a:prstGeom prst="rect">
              <a:avLst/>
            </a:prstGeom>
          </p:spPr>
          <p:txBody>
            <a:bodyPr wrap="none" lIns="0" tIns="0" rIns="0" bIns="0">
              <a:spAutoFit/>
            </a:bodyPr>
            <a:lstStyle/>
            <a:p>
              <a:pPr algn="l"/>
              <a:r>
                <a:rPr lang="en-US" sz="1200" spc="-7">
                  <a:solidFill>
                    <a:schemeClr val="tx1">
                      <a:lumMod val="75000"/>
                      <a:lumOff val="25000"/>
                    </a:schemeClr>
                  </a:solidFill>
                  <a:latin typeface="Pulso Light" pitchFamily="2" charset="0"/>
                  <a:ea typeface="Inter Light BETA" panose="020B0402030000000004" pitchFamily="34" charset="0"/>
                </a:rPr>
                <a:t>Gabriel Blasi</a:t>
              </a:r>
            </a:p>
            <a:p>
              <a:pPr algn="l"/>
              <a:r>
                <a:rPr lang="en-US" sz="1050" b="0" i="0" spc="-7">
                  <a:solidFill>
                    <a:schemeClr val="bg2"/>
                  </a:solidFill>
                  <a:latin typeface="Pulso Light" pitchFamily="2" charset="0"/>
                  <a:ea typeface="Inter Light BETA" panose="020B0402030000000004" pitchFamily="34" charset="0"/>
                </a:rPr>
                <a:t>CFO</a:t>
              </a:r>
            </a:p>
          </p:txBody>
        </p:sp>
      </p:grpSp>
    </p:spTree>
    <p:extLst>
      <p:ext uri="{BB962C8B-B14F-4D97-AF65-F5344CB8AC3E}">
        <p14:creationId xmlns:p14="http://schemas.microsoft.com/office/powerpoint/2010/main" val="58734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Gráfico 12">
            <a:extLst>
              <a:ext uri="{FF2B5EF4-FFF2-40B4-BE49-F238E27FC236}">
                <a16:creationId xmlns:a16="http://schemas.microsoft.com/office/drawing/2014/main" id="{6860AB88-D367-86C4-F437-2C7DF1CA73D0}"/>
              </a:ext>
            </a:extLst>
          </p:cNvPr>
          <p:cNvGraphicFramePr>
            <a:graphicFrameLocks/>
          </p:cNvGraphicFramePr>
          <p:nvPr>
            <p:extLst>
              <p:ext uri="{D42A27DB-BD31-4B8C-83A1-F6EECF244321}">
                <p14:modId xmlns:p14="http://schemas.microsoft.com/office/powerpoint/2010/main" val="696252252"/>
              </p:ext>
            </p:extLst>
          </p:nvPr>
        </p:nvGraphicFramePr>
        <p:xfrm>
          <a:off x="611999" y="2406991"/>
          <a:ext cx="7955665" cy="1700684"/>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4" name="Gráfico 13">
            <a:extLst>
              <a:ext uri="{FF2B5EF4-FFF2-40B4-BE49-F238E27FC236}">
                <a16:creationId xmlns:a16="http://schemas.microsoft.com/office/drawing/2014/main" id="{FB455B5C-5B37-0374-A506-BFA85C6DF2DC}"/>
              </a:ext>
            </a:extLst>
          </p:cNvPr>
          <p:cNvGraphicFramePr>
            <a:graphicFrameLocks/>
          </p:cNvGraphicFramePr>
          <p:nvPr>
            <p:extLst>
              <p:ext uri="{D42A27DB-BD31-4B8C-83A1-F6EECF244321}">
                <p14:modId xmlns:p14="http://schemas.microsoft.com/office/powerpoint/2010/main" val="4288520162"/>
              </p:ext>
            </p:extLst>
          </p:nvPr>
        </p:nvGraphicFramePr>
        <p:xfrm>
          <a:off x="612000" y="752937"/>
          <a:ext cx="7955664" cy="2153088"/>
        </p:xfrm>
        <a:graphic>
          <a:graphicData uri="http://schemas.openxmlformats.org/drawingml/2006/chart">
            <c:chart xmlns:c="http://schemas.openxmlformats.org/drawingml/2006/chart" xmlns:r="http://schemas.openxmlformats.org/officeDocument/2006/relationships" r:id="rId3"/>
          </a:graphicData>
        </a:graphic>
      </p:graphicFrame>
      <p:pic>
        <p:nvPicPr>
          <p:cNvPr id="15" name="Imagen 14">
            <a:extLst>
              <a:ext uri="{FF2B5EF4-FFF2-40B4-BE49-F238E27FC236}">
                <a16:creationId xmlns:a16="http://schemas.microsoft.com/office/drawing/2014/main" id="{4FE3BBDA-552A-D95B-BDD5-6D43E853594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014108" y="4096161"/>
            <a:ext cx="632812" cy="180804"/>
          </a:xfrm>
          <a:prstGeom prst="rect">
            <a:avLst/>
          </a:prstGeom>
        </p:spPr>
      </p:pic>
      <p:pic>
        <p:nvPicPr>
          <p:cNvPr id="16" name="Picture 6" descr="Resguarda - CRESUD">
            <a:extLst>
              <a:ext uri="{FF2B5EF4-FFF2-40B4-BE49-F238E27FC236}">
                <a16:creationId xmlns:a16="http://schemas.microsoft.com/office/drawing/2014/main" id="{36ABA06C-F70A-6B8A-555D-A22437766FA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4046" y="4078574"/>
            <a:ext cx="458603" cy="2159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YPF Logo - PNG y Vector">
            <a:extLst>
              <a:ext uri="{FF2B5EF4-FFF2-40B4-BE49-F238E27FC236}">
                <a16:creationId xmlns:a16="http://schemas.microsoft.com/office/drawing/2014/main" id="{281E327C-C8C6-9303-EA4E-77AF798074D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47213" y="3947196"/>
            <a:ext cx="478734" cy="47873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4" descr="Edenor | Recuperos y Mandatos | Experiencia y Liderazgo en la Gestión de  Cobranzas">
            <a:extLst>
              <a:ext uri="{FF2B5EF4-FFF2-40B4-BE49-F238E27FC236}">
                <a16:creationId xmlns:a16="http://schemas.microsoft.com/office/drawing/2014/main" id="{0A94F6C6-776E-9CFA-378D-56606517CBFE}"/>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24731" r="-2524" b="31171"/>
          <a:stretch/>
        </p:blipFill>
        <p:spPr bwMode="auto">
          <a:xfrm>
            <a:off x="5313850" y="4085242"/>
            <a:ext cx="539462" cy="202642"/>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esquinas redondeadas 3">
            <a:extLst>
              <a:ext uri="{FF2B5EF4-FFF2-40B4-BE49-F238E27FC236}">
                <a16:creationId xmlns:a16="http://schemas.microsoft.com/office/drawing/2014/main" id="{B52ED825-2510-D1D1-A3FD-957CA9BAB760}"/>
              </a:ext>
            </a:extLst>
          </p:cNvPr>
          <p:cNvSpPr/>
          <p:nvPr/>
        </p:nvSpPr>
        <p:spPr bwMode="auto">
          <a:xfrm>
            <a:off x="7760175" y="1002420"/>
            <a:ext cx="709028" cy="1486511"/>
          </a:xfrm>
          <a:prstGeom prst="roundRect">
            <a:avLst>
              <a:gd name="adj" fmla="val 9248"/>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s-AR" sz="984">
              <a:latin typeface="Arial" pitchFamily="34" charset="0"/>
            </a:endParaRPr>
          </a:p>
        </p:txBody>
      </p:sp>
      <p:sp>
        <p:nvSpPr>
          <p:cNvPr id="22" name="Rectángulo: esquinas redondeadas 3">
            <a:extLst>
              <a:ext uri="{FF2B5EF4-FFF2-40B4-BE49-F238E27FC236}">
                <a16:creationId xmlns:a16="http://schemas.microsoft.com/office/drawing/2014/main" id="{31F29E5B-BC59-6D11-8355-E6B0C752420E}"/>
              </a:ext>
            </a:extLst>
          </p:cNvPr>
          <p:cNvSpPr/>
          <p:nvPr/>
        </p:nvSpPr>
        <p:spPr bwMode="auto">
          <a:xfrm>
            <a:off x="2008909" y="3598924"/>
            <a:ext cx="646546" cy="736565"/>
          </a:xfrm>
          <a:prstGeom prst="roundRect">
            <a:avLst>
              <a:gd name="adj" fmla="val 9248"/>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s-AR" sz="984">
              <a:latin typeface="Arial" pitchFamily="34" charset="0"/>
            </a:endParaRPr>
          </a:p>
        </p:txBody>
      </p:sp>
      <p:sp>
        <p:nvSpPr>
          <p:cNvPr id="23" name="Title 1">
            <a:extLst>
              <a:ext uri="{FF2B5EF4-FFF2-40B4-BE49-F238E27FC236}">
                <a16:creationId xmlns:a16="http://schemas.microsoft.com/office/drawing/2014/main" id="{BE6595F3-556B-CDF9-032D-759B0F8FCF55}"/>
              </a:ext>
            </a:extLst>
          </p:cNvPr>
          <p:cNvSpPr txBox="1">
            <a:spLocks/>
          </p:cNvSpPr>
          <p:nvPr/>
        </p:nvSpPr>
        <p:spPr>
          <a:xfrm>
            <a:off x="819384" y="1252071"/>
            <a:ext cx="2619008" cy="36933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Our TSR as of Dec-21 was above most of the industry peers…</a:t>
            </a:r>
          </a:p>
        </p:txBody>
      </p:sp>
      <p:sp>
        <p:nvSpPr>
          <p:cNvPr id="24" name="Title 1">
            <a:extLst>
              <a:ext uri="{FF2B5EF4-FFF2-40B4-BE49-F238E27FC236}">
                <a16:creationId xmlns:a16="http://schemas.microsoft.com/office/drawing/2014/main" id="{82FE3E87-F1B6-27D2-76FA-FE51B9747C56}"/>
              </a:ext>
            </a:extLst>
          </p:cNvPr>
          <p:cNvSpPr txBox="1">
            <a:spLocks/>
          </p:cNvSpPr>
          <p:nvPr/>
        </p:nvSpPr>
        <p:spPr>
          <a:xfrm>
            <a:off x="819384" y="2985453"/>
            <a:ext cx="3456652" cy="36933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…but there is an upside opportunity, in comparison with other Argentine Companies</a:t>
            </a:r>
          </a:p>
        </p:txBody>
      </p:sp>
      <p:pic>
        <p:nvPicPr>
          <p:cNvPr id="25" name="Picture 2" descr="Careers at Mercado Libre | Get on Board">
            <a:extLst>
              <a:ext uri="{FF2B5EF4-FFF2-40B4-BE49-F238E27FC236}">
                <a16:creationId xmlns:a16="http://schemas.microsoft.com/office/drawing/2014/main" id="{5C0B7F03-32F1-8447-EE98-E24FCDBE1DEA}"/>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51789" y="3962298"/>
            <a:ext cx="448530" cy="44853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a:extLst>
              <a:ext uri="{FF2B5EF4-FFF2-40B4-BE49-F238E27FC236}">
                <a16:creationId xmlns:a16="http://schemas.microsoft.com/office/drawing/2014/main" id="{51978F72-88F4-DDE0-5C8F-7BA438A4CF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2226" y="4005749"/>
            <a:ext cx="366582" cy="361628"/>
          </a:xfrm>
          <a:prstGeom prst="rect">
            <a:avLst/>
          </a:prstGeom>
          <a:noFill/>
          <a:extLst>
            <a:ext uri="{909E8E84-426E-40DD-AFC4-6F175D3DCCD1}">
              <a14:hiddenFill xmlns:a14="http://schemas.microsoft.com/office/drawing/2010/main">
                <a:solidFill>
                  <a:srgbClr val="FFFFFF"/>
                </a:solidFill>
              </a14:hiddenFill>
            </a:ext>
          </a:extLst>
        </p:spPr>
      </p:pic>
      <p:pic>
        <p:nvPicPr>
          <p:cNvPr id="27" name="Gráfico 26">
            <a:extLst>
              <a:ext uri="{FF2B5EF4-FFF2-40B4-BE49-F238E27FC236}">
                <a16:creationId xmlns:a16="http://schemas.microsoft.com/office/drawing/2014/main" id="{2C980423-B005-9BB2-4268-A8E9540BA25A}"/>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778166" y="2235195"/>
            <a:ext cx="682700" cy="235956"/>
          </a:xfrm>
          <a:prstGeom prst="rect">
            <a:avLst/>
          </a:prstGeom>
        </p:spPr>
      </p:pic>
      <p:pic>
        <p:nvPicPr>
          <p:cNvPr id="28" name="Picture 8" descr="TIM Logo, symbol, meaning, history, PNG, brand">
            <a:extLst>
              <a:ext uri="{FF2B5EF4-FFF2-40B4-BE49-F238E27FC236}">
                <a16:creationId xmlns:a16="http://schemas.microsoft.com/office/drawing/2014/main" id="{50A41D98-FA2C-25C1-CA41-5993C72CB1B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05009" y="2240493"/>
            <a:ext cx="400640" cy="22536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a:extLst>
              <a:ext uri="{FF2B5EF4-FFF2-40B4-BE49-F238E27FC236}">
                <a16:creationId xmlns:a16="http://schemas.microsoft.com/office/drawing/2014/main" id="{A98C561A-F5E6-F93E-8E61-A43AA77065A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62565" y="2293702"/>
            <a:ext cx="487972" cy="11894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Marcas - Telefónica">
            <a:extLst>
              <a:ext uri="{FF2B5EF4-FFF2-40B4-BE49-F238E27FC236}">
                <a16:creationId xmlns:a16="http://schemas.microsoft.com/office/drawing/2014/main" id="{1D14331A-F4BC-EA8B-8C25-4322611A7B28}"/>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013979" y="2162870"/>
            <a:ext cx="571268" cy="38060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6">
            <a:extLst>
              <a:ext uri="{FF2B5EF4-FFF2-40B4-BE49-F238E27FC236}">
                <a16:creationId xmlns:a16="http://schemas.microsoft.com/office/drawing/2014/main" id="{BCEB0B4A-9778-1684-2ABA-F620DB8403AC}"/>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65944" y="2256461"/>
            <a:ext cx="470294" cy="193425"/>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6" descr="Millicom Logo | Mobile logo, Vector logo, ? logo">
            <a:extLst>
              <a:ext uri="{FF2B5EF4-FFF2-40B4-BE49-F238E27FC236}">
                <a16:creationId xmlns:a16="http://schemas.microsoft.com/office/drawing/2014/main" id="{E323B8E6-9AF6-3B20-58F6-CC15FFE73E13}"/>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11121" r="25707"/>
          <a:stretch/>
        </p:blipFill>
        <p:spPr bwMode="auto">
          <a:xfrm>
            <a:off x="4327325" y="2257493"/>
            <a:ext cx="522401" cy="19136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a:extLst>
              <a:ext uri="{FF2B5EF4-FFF2-40B4-BE49-F238E27FC236}">
                <a16:creationId xmlns:a16="http://schemas.microsoft.com/office/drawing/2014/main" id="{CA6AB4E0-C7B0-72EA-0222-8D3530CDC18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3636053" y="1942222"/>
            <a:ext cx="501741" cy="111321"/>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a:extLst>
              <a:ext uri="{FF2B5EF4-FFF2-40B4-BE49-F238E27FC236}">
                <a16:creationId xmlns:a16="http://schemas.microsoft.com/office/drawing/2014/main" id="{80C12585-95B0-5B68-015E-1B8BB0C94E9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52871" y="1944178"/>
            <a:ext cx="635843" cy="10740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8" descr="RPC Strategic Agility">
            <a:extLst>
              <a:ext uri="{FF2B5EF4-FFF2-40B4-BE49-F238E27FC236}">
                <a16:creationId xmlns:a16="http://schemas.microsoft.com/office/drawing/2014/main" id="{091D20C8-A484-D797-03E2-26AE0CC23BCD}"/>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1478031" y="1836900"/>
            <a:ext cx="591650" cy="3219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a:extLst>
              <a:ext uri="{FF2B5EF4-FFF2-40B4-BE49-F238E27FC236}">
                <a16:creationId xmlns:a16="http://schemas.microsoft.com/office/drawing/2014/main" id="{1CD41CE1-5E27-91B8-4E5A-B771D417E0D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6775" y="1923204"/>
            <a:ext cx="523289" cy="14935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a:extLst>
              <a:ext uri="{FF2B5EF4-FFF2-40B4-BE49-F238E27FC236}">
                <a16:creationId xmlns:a16="http://schemas.microsoft.com/office/drawing/2014/main" id="{250231AD-8E4D-A40E-600F-1F0AF77BA39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226636" y="1907882"/>
            <a:ext cx="508734" cy="180000"/>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áfico 4103">
            <a:extLst>
              <a:ext uri="{FF2B5EF4-FFF2-40B4-BE49-F238E27FC236}">
                <a16:creationId xmlns:a16="http://schemas.microsoft.com/office/drawing/2014/main" id="{9730CB63-42BA-5092-EAF1-741BEFF8E39E}"/>
              </a:ext>
            </a:extLst>
          </p:cNvPr>
          <p:cNvGrpSpPr/>
          <p:nvPr/>
        </p:nvGrpSpPr>
        <p:grpSpPr>
          <a:xfrm>
            <a:off x="3396623" y="4078383"/>
            <a:ext cx="422434" cy="216360"/>
            <a:chOff x="3730623" y="2145219"/>
            <a:chExt cx="1669262" cy="854953"/>
          </a:xfrm>
        </p:grpSpPr>
        <p:sp>
          <p:nvSpPr>
            <p:cNvPr id="41" name="Forma libre 40">
              <a:extLst>
                <a:ext uri="{FF2B5EF4-FFF2-40B4-BE49-F238E27FC236}">
                  <a16:creationId xmlns:a16="http://schemas.microsoft.com/office/drawing/2014/main" id="{7164CB58-6B22-3540-B484-779F6773DFF0}"/>
                </a:ext>
              </a:extLst>
            </p:cNvPr>
            <p:cNvSpPr/>
            <p:nvPr/>
          </p:nvSpPr>
          <p:spPr>
            <a:xfrm flipV="1">
              <a:off x="4495273" y="2696588"/>
              <a:ext cx="9472" cy="9457"/>
            </a:xfrm>
            <a:custGeom>
              <a:avLst/>
              <a:gdLst/>
              <a:ahLst/>
              <a:cxnLst/>
              <a:rect l="l" t="t" r="r" b="b"/>
              <a:pathLst>
                <a:path w="9472" h="9457"/>
              </a:pathLst>
            </a:custGeom>
            <a:noFill/>
            <a:ln w="14208" cap="flat">
              <a:noFill/>
              <a:prstDash val="solid"/>
              <a:miter/>
            </a:ln>
          </p:spPr>
          <p:txBody>
            <a:bodyPr rtlCol="0" anchor="ctr"/>
            <a:lstStyle/>
            <a:p>
              <a:endParaRPr lang="en-US"/>
            </a:p>
          </p:txBody>
        </p:sp>
        <p:sp>
          <p:nvSpPr>
            <p:cNvPr id="43" name="Forma libre 42">
              <a:extLst>
                <a:ext uri="{FF2B5EF4-FFF2-40B4-BE49-F238E27FC236}">
                  <a16:creationId xmlns:a16="http://schemas.microsoft.com/office/drawing/2014/main" id="{08E29A1C-AC02-2F3D-9670-D3CDCD636E9F}"/>
                </a:ext>
              </a:extLst>
            </p:cNvPr>
            <p:cNvSpPr/>
            <p:nvPr/>
          </p:nvSpPr>
          <p:spPr>
            <a:xfrm>
              <a:off x="4173212" y="2251087"/>
              <a:ext cx="235862" cy="288506"/>
            </a:xfrm>
            <a:custGeom>
              <a:avLst/>
              <a:gdLst>
                <a:gd name="connsiteX0" fmla="*/ 30312 w 235862"/>
                <a:gd name="connsiteY0" fmla="*/ 14241 h 288506"/>
                <a:gd name="connsiteX1" fmla="*/ 27470 w 235862"/>
                <a:gd name="connsiteY1" fmla="*/ 21807 h 288506"/>
                <a:gd name="connsiteX2" fmla="*/ 43573 w 235862"/>
                <a:gd name="connsiteY2" fmla="*/ 48288 h 288506"/>
                <a:gd name="connsiteX3" fmla="*/ 68201 w 235862"/>
                <a:gd name="connsiteY3" fmla="*/ 61528 h 288506"/>
                <a:gd name="connsiteX4" fmla="*/ 72937 w 235862"/>
                <a:gd name="connsiteY4" fmla="*/ 61528 h 288506"/>
                <a:gd name="connsiteX5" fmla="*/ 74832 w 235862"/>
                <a:gd name="connsiteY5" fmla="*/ 61528 h 288506"/>
                <a:gd name="connsiteX6" fmla="*/ 112721 w 235862"/>
                <a:gd name="connsiteY6" fmla="*/ 57745 h 288506"/>
                <a:gd name="connsiteX7" fmla="*/ 177133 w 235862"/>
                <a:gd name="connsiteY7" fmla="*/ 100304 h 288506"/>
                <a:gd name="connsiteX8" fmla="*/ 135455 w 235862"/>
                <a:gd name="connsiteY8" fmla="*/ 98412 h 288506"/>
                <a:gd name="connsiteX9" fmla="*/ 61570 w 235862"/>
                <a:gd name="connsiteY9" fmla="*/ 110707 h 288506"/>
                <a:gd name="connsiteX10" fmla="*/ 0 w 235862"/>
                <a:gd name="connsiteY10" fmla="*/ 194878 h 288506"/>
                <a:gd name="connsiteX11" fmla="*/ 48309 w 235862"/>
                <a:gd name="connsiteY11" fmla="*/ 273375 h 288506"/>
                <a:gd name="connsiteX12" fmla="*/ 119352 w 235862"/>
                <a:gd name="connsiteY12" fmla="*/ 288507 h 288506"/>
                <a:gd name="connsiteX13" fmla="*/ 188500 w 235862"/>
                <a:gd name="connsiteY13" fmla="*/ 274321 h 288506"/>
                <a:gd name="connsiteX14" fmla="*/ 235862 w 235862"/>
                <a:gd name="connsiteY14" fmla="*/ 195824 h 288506"/>
                <a:gd name="connsiteX15" fmla="*/ 235862 w 235862"/>
                <a:gd name="connsiteY15" fmla="*/ 120164 h 288506"/>
                <a:gd name="connsiteX16" fmla="*/ 204603 w 235862"/>
                <a:gd name="connsiteY16" fmla="*/ 30319 h 288506"/>
                <a:gd name="connsiteX17" fmla="*/ 112721 w 235862"/>
                <a:gd name="connsiteY17" fmla="*/ 55 h 288506"/>
                <a:gd name="connsiteX18" fmla="*/ 27470 w 235862"/>
                <a:gd name="connsiteY18" fmla="*/ 15187 h 288506"/>
                <a:gd name="connsiteX19" fmla="*/ 179975 w 235862"/>
                <a:gd name="connsiteY19" fmla="*/ 195824 h 288506"/>
                <a:gd name="connsiteX20" fmla="*/ 162925 w 235862"/>
                <a:gd name="connsiteY20" fmla="*/ 225142 h 288506"/>
                <a:gd name="connsiteX21" fmla="*/ 121246 w 235862"/>
                <a:gd name="connsiteY21" fmla="*/ 232708 h 288506"/>
                <a:gd name="connsiteX22" fmla="*/ 77673 w 235862"/>
                <a:gd name="connsiteY22" fmla="*/ 224196 h 288506"/>
                <a:gd name="connsiteX23" fmla="*/ 58729 w 235862"/>
                <a:gd name="connsiteY23" fmla="*/ 194878 h 288506"/>
                <a:gd name="connsiteX24" fmla="*/ 82410 w 235862"/>
                <a:gd name="connsiteY24" fmla="*/ 162723 h 288506"/>
                <a:gd name="connsiteX25" fmla="*/ 133560 w 235862"/>
                <a:gd name="connsiteY25" fmla="*/ 154211 h 288506"/>
                <a:gd name="connsiteX26" fmla="*/ 179975 w 235862"/>
                <a:gd name="connsiteY26" fmla="*/ 157048 h 288506"/>
                <a:gd name="connsiteX27" fmla="*/ 179975 w 235862"/>
                <a:gd name="connsiteY27" fmla="*/ 195824 h 28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5862" h="288506">
                  <a:moveTo>
                    <a:pt x="30312" y="14241"/>
                  </a:moveTo>
                  <a:cubicBezTo>
                    <a:pt x="27470" y="15187"/>
                    <a:pt x="25575" y="18970"/>
                    <a:pt x="27470" y="21807"/>
                  </a:cubicBezTo>
                  <a:lnTo>
                    <a:pt x="43573" y="48288"/>
                  </a:lnTo>
                  <a:cubicBezTo>
                    <a:pt x="49256" y="56799"/>
                    <a:pt x="57781" y="61528"/>
                    <a:pt x="68201" y="61528"/>
                  </a:cubicBezTo>
                  <a:cubicBezTo>
                    <a:pt x="78621" y="61528"/>
                    <a:pt x="71043" y="61528"/>
                    <a:pt x="72937" y="61528"/>
                  </a:cubicBezTo>
                  <a:lnTo>
                    <a:pt x="74832" y="61528"/>
                  </a:lnTo>
                  <a:cubicBezTo>
                    <a:pt x="88093" y="58691"/>
                    <a:pt x="100407" y="57745"/>
                    <a:pt x="112721" y="57745"/>
                  </a:cubicBezTo>
                  <a:cubicBezTo>
                    <a:pt x="151558" y="57745"/>
                    <a:pt x="171450" y="70986"/>
                    <a:pt x="177133" y="100304"/>
                  </a:cubicBezTo>
                  <a:cubicBezTo>
                    <a:pt x="164819" y="99358"/>
                    <a:pt x="150611" y="98412"/>
                    <a:pt x="135455" y="98412"/>
                  </a:cubicBezTo>
                  <a:cubicBezTo>
                    <a:pt x="120299" y="98412"/>
                    <a:pt x="87146" y="100304"/>
                    <a:pt x="61570" y="110707"/>
                  </a:cubicBezTo>
                  <a:cubicBezTo>
                    <a:pt x="21786" y="126785"/>
                    <a:pt x="0" y="155157"/>
                    <a:pt x="0" y="194878"/>
                  </a:cubicBezTo>
                  <a:cubicBezTo>
                    <a:pt x="0" y="234599"/>
                    <a:pt x="17050" y="257297"/>
                    <a:pt x="48309" y="273375"/>
                  </a:cubicBezTo>
                  <a:cubicBezTo>
                    <a:pt x="75779" y="287561"/>
                    <a:pt x="107038" y="288507"/>
                    <a:pt x="119352" y="288507"/>
                  </a:cubicBezTo>
                  <a:cubicBezTo>
                    <a:pt x="131666" y="288507"/>
                    <a:pt x="163872" y="286615"/>
                    <a:pt x="188500" y="274321"/>
                  </a:cubicBezTo>
                  <a:cubicBezTo>
                    <a:pt x="219759" y="258243"/>
                    <a:pt x="235862" y="231762"/>
                    <a:pt x="235862" y="195824"/>
                  </a:cubicBezTo>
                  <a:lnTo>
                    <a:pt x="235862" y="120164"/>
                  </a:lnTo>
                  <a:cubicBezTo>
                    <a:pt x="235862" y="80443"/>
                    <a:pt x="225443" y="50179"/>
                    <a:pt x="204603" y="30319"/>
                  </a:cubicBezTo>
                  <a:cubicBezTo>
                    <a:pt x="183764" y="10458"/>
                    <a:pt x="153452" y="-891"/>
                    <a:pt x="112721" y="55"/>
                  </a:cubicBezTo>
                  <a:cubicBezTo>
                    <a:pt x="76726" y="55"/>
                    <a:pt x="43573" y="9512"/>
                    <a:pt x="27470" y="15187"/>
                  </a:cubicBezTo>
                  <a:moveTo>
                    <a:pt x="179975" y="195824"/>
                  </a:moveTo>
                  <a:cubicBezTo>
                    <a:pt x="179975" y="210010"/>
                    <a:pt x="174292" y="218522"/>
                    <a:pt x="162925" y="225142"/>
                  </a:cubicBezTo>
                  <a:cubicBezTo>
                    <a:pt x="149664" y="231762"/>
                    <a:pt x="133560" y="232708"/>
                    <a:pt x="121246" y="232708"/>
                  </a:cubicBezTo>
                  <a:cubicBezTo>
                    <a:pt x="108932" y="232708"/>
                    <a:pt x="91882" y="231762"/>
                    <a:pt x="77673" y="224196"/>
                  </a:cubicBezTo>
                  <a:cubicBezTo>
                    <a:pt x="64412" y="217576"/>
                    <a:pt x="58729" y="209064"/>
                    <a:pt x="58729" y="194878"/>
                  </a:cubicBezTo>
                  <a:cubicBezTo>
                    <a:pt x="58729" y="180692"/>
                    <a:pt x="66307" y="170289"/>
                    <a:pt x="82410" y="162723"/>
                  </a:cubicBezTo>
                  <a:cubicBezTo>
                    <a:pt x="99460" y="155157"/>
                    <a:pt x="121246" y="154211"/>
                    <a:pt x="133560" y="154211"/>
                  </a:cubicBezTo>
                  <a:cubicBezTo>
                    <a:pt x="149664" y="154211"/>
                    <a:pt x="165767" y="154211"/>
                    <a:pt x="179975" y="157048"/>
                  </a:cubicBezTo>
                  <a:lnTo>
                    <a:pt x="179975" y="195824"/>
                  </a:lnTo>
                  <a:close/>
                </a:path>
              </a:pathLst>
            </a:custGeom>
            <a:solidFill>
              <a:srgbClr val="00A6E3"/>
            </a:solidFill>
            <a:ln w="9472" cap="flat">
              <a:noFill/>
              <a:prstDash val="solid"/>
              <a:miter/>
            </a:ln>
          </p:spPr>
          <p:txBody>
            <a:bodyPr rtlCol="0" anchor="ctr"/>
            <a:lstStyle/>
            <a:p>
              <a:endParaRPr lang="en-US"/>
            </a:p>
          </p:txBody>
        </p:sp>
        <p:sp>
          <p:nvSpPr>
            <p:cNvPr id="44" name="Forma libre 43">
              <a:extLst>
                <a:ext uri="{FF2B5EF4-FFF2-40B4-BE49-F238E27FC236}">
                  <a16:creationId xmlns:a16="http://schemas.microsoft.com/office/drawing/2014/main" id="{00E42A0D-81A7-6B7A-1037-FA2272E8CCFD}"/>
                </a:ext>
              </a:extLst>
            </p:cNvPr>
            <p:cNvSpPr/>
            <p:nvPr/>
          </p:nvSpPr>
          <p:spPr>
            <a:xfrm>
              <a:off x="5161181" y="2251087"/>
              <a:ext cx="236809" cy="288506"/>
            </a:xfrm>
            <a:custGeom>
              <a:avLst/>
              <a:gdLst>
                <a:gd name="connsiteX0" fmla="*/ 30312 w 236809"/>
                <a:gd name="connsiteY0" fmla="*/ 14241 h 288506"/>
                <a:gd name="connsiteX1" fmla="*/ 27470 w 236809"/>
                <a:gd name="connsiteY1" fmla="*/ 21807 h 288506"/>
                <a:gd name="connsiteX2" fmla="*/ 43573 w 236809"/>
                <a:gd name="connsiteY2" fmla="*/ 48288 h 288506"/>
                <a:gd name="connsiteX3" fmla="*/ 68201 w 236809"/>
                <a:gd name="connsiteY3" fmla="*/ 61528 h 288506"/>
                <a:gd name="connsiteX4" fmla="*/ 72937 w 236809"/>
                <a:gd name="connsiteY4" fmla="*/ 61528 h 288506"/>
                <a:gd name="connsiteX5" fmla="*/ 74832 w 236809"/>
                <a:gd name="connsiteY5" fmla="*/ 61528 h 288506"/>
                <a:gd name="connsiteX6" fmla="*/ 112721 w 236809"/>
                <a:gd name="connsiteY6" fmla="*/ 57745 h 288506"/>
                <a:gd name="connsiteX7" fmla="*/ 177133 w 236809"/>
                <a:gd name="connsiteY7" fmla="*/ 100304 h 288506"/>
                <a:gd name="connsiteX8" fmla="*/ 135455 w 236809"/>
                <a:gd name="connsiteY8" fmla="*/ 98412 h 288506"/>
                <a:gd name="connsiteX9" fmla="*/ 61570 w 236809"/>
                <a:gd name="connsiteY9" fmla="*/ 110707 h 288506"/>
                <a:gd name="connsiteX10" fmla="*/ 0 w 236809"/>
                <a:gd name="connsiteY10" fmla="*/ 194878 h 288506"/>
                <a:gd name="connsiteX11" fmla="*/ 49256 w 236809"/>
                <a:gd name="connsiteY11" fmla="*/ 273375 h 288506"/>
                <a:gd name="connsiteX12" fmla="*/ 120299 w 236809"/>
                <a:gd name="connsiteY12" fmla="*/ 288507 h 288506"/>
                <a:gd name="connsiteX13" fmla="*/ 189448 w 236809"/>
                <a:gd name="connsiteY13" fmla="*/ 274321 h 288506"/>
                <a:gd name="connsiteX14" fmla="*/ 236809 w 236809"/>
                <a:gd name="connsiteY14" fmla="*/ 195824 h 288506"/>
                <a:gd name="connsiteX15" fmla="*/ 236809 w 236809"/>
                <a:gd name="connsiteY15" fmla="*/ 120164 h 288506"/>
                <a:gd name="connsiteX16" fmla="*/ 205551 w 236809"/>
                <a:gd name="connsiteY16" fmla="*/ 30319 h 288506"/>
                <a:gd name="connsiteX17" fmla="*/ 113669 w 236809"/>
                <a:gd name="connsiteY17" fmla="*/ 55 h 288506"/>
                <a:gd name="connsiteX18" fmla="*/ 28417 w 236809"/>
                <a:gd name="connsiteY18" fmla="*/ 15187 h 288506"/>
                <a:gd name="connsiteX19" fmla="*/ 179975 w 236809"/>
                <a:gd name="connsiteY19" fmla="*/ 195824 h 288506"/>
                <a:gd name="connsiteX20" fmla="*/ 162925 w 236809"/>
                <a:gd name="connsiteY20" fmla="*/ 225142 h 288506"/>
                <a:gd name="connsiteX21" fmla="*/ 121246 w 236809"/>
                <a:gd name="connsiteY21" fmla="*/ 232708 h 288506"/>
                <a:gd name="connsiteX22" fmla="*/ 77673 w 236809"/>
                <a:gd name="connsiteY22" fmla="*/ 224196 h 288506"/>
                <a:gd name="connsiteX23" fmla="*/ 58729 w 236809"/>
                <a:gd name="connsiteY23" fmla="*/ 194878 h 288506"/>
                <a:gd name="connsiteX24" fmla="*/ 82410 w 236809"/>
                <a:gd name="connsiteY24" fmla="*/ 162723 h 288506"/>
                <a:gd name="connsiteX25" fmla="*/ 133561 w 236809"/>
                <a:gd name="connsiteY25" fmla="*/ 154211 h 288506"/>
                <a:gd name="connsiteX26" fmla="*/ 179975 w 236809"/>
                <a:gd name="connsiteY26" fmla="*/ 157048 h 288506"/>
                <a:gd name="connsiteX27" fmla="*/ 179975 w 236809"/>
                <a:gd name="connsiteY27" fmla="*/ 195824 h 288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36809" h="288506">
                  <a:moveTo>
                    <a:pt x="30312" y="14241"/>
                  </a:moveTo>
                  <a:cubicBezTo>
                    <a:pt x="27470" y="15187"/>
                    <a:pt x="26523" y="18970"/>
                    <a:pt x="27470" y="21807"/>
                  </a:cubicBezTo>
                  <a:lnTo>
                    <a:pt x="43573" y="48288"/>
                  </a:lnTo>
                  <a:cubicBezTo>
                    <a:pt x="49256" y="56799"/>
                    <a:pt x="57782" y="61528"/>
                    <a:pt x="68201" y="61528"/>
                  </a:cubicBezTo>
                  <a:cubicBezTo>
                    <a:pt x="78621" y="61528"/>
                    <a:pt x="71043" y="61528"/>
                    <a:pt x="72937" y="61528"/>
                  </a:cubicBezTo>
                  <a:lnTo>
                    <a:pt x="74832" y="61528"/>
                  </a:lnTo>
                  <a:cubicBezTo>
                    <a:pt x="88093" y="58691"/>
                    <a:pt x="100407" y="57745"/>
                    <a:pt x="112721" y="57745"/>
                  </a:cubicBezTo>
                  <a:cubicBezTo>
                    <a:pt x="151558" y="57745"/>
                    <a:pt x="171450" y="70986"/>
                    <a:pt x="177133" y="100304"/>
                  </a:cubicBezTo>
                  <a:cubicBezTo>
                    <a:pt x="164819" y="98412"/>
                    <a:pt x="150611" y="98412"/>
                    <a:pt x="135455" y="98412"/>
                  </a:cubicBezTo>
                  <a:cubicBezTo>
                    <a:pt x="120299" y="98412"/>
                    <a:pt x="87146" y="100304"/>
                    <a:pt x="61570" y="110707"/>
                  </a:cubicBezTo>
                  <a:cubicBezTo>
                    <a:pt x="21786" y="126785"/>
                    <a:pt x="0" y="155157"/>
                    <a:pt x="0" y="194878"/>
                  </a:cubicBezTo>
                  <a:cubicBezTo>
                    <a:pt x="0" y="234599"/>
                    <a:pt x="17050" y="257297"/>
                    <a:pt x="49256" y="273375"/>
                  </a:cubicBezTo>
                  <a:cubicBezTo>
                    <a:pt x="76726" y="287561"/>
                    <a:pt x="107985" y="288507"/>
                    <a:pt x="120299" y="288507"/>
                  </a:cubicBezTo>
                  <a:cubicBezTo>
                    <a:pt x="132613" y="288507"/>
                    <a:pt x="164819" y="286615"/>
                    <a:pt x="189448" y="274321"/>
                  </a:cubicBezTo>
                  <a:cubicBezTo>
                    <a:pt x="220706" y="258243"/>
                    <a:pt x="236809" y="231762"/>
                    <a:pt x="236809" y="195824"/>
                  </a:cubicBezTo>
                  <a:lnTo>
                    <a:pt x="236809" y="120164"/>
                  </a:lnTo>
                  <a:cubicBezTo>
                    <a:pt x="236809" y="80443"/>
                    <a:pt x="226390" y="50179"/>
                    <a:pt x="205551" y="30319"/>
                  </a:cubicBezTo>
                  <a:cubicBezTo>
                    <a:pt x="184711" y="10458"/>
                    <a:pt x="154400" y="-891"/>
                    <a:pt x="113669" y="55"/>
                  </a:cubicBezTo>
                  <a:cubicBezTo>
                    <a:pt x="77673" y="55"/>
                    <a:pt x="44520" y="9512"/>
                    <a:pt x="28417" y="15187"/>
                  </a:cubicBezTo>
                  <a:moveTo>
                    <a:pt x="179975" y="195824"/>
                  </a:moveTo>
                  <a:cubicBezTo>
                    <a:pt x="179975" y="210010"/>
                    <a:pt x="174292" y="218522"/>
                    <a:pt x="162925" y="225142"/>
                  </a:cubicBezTo>
                  <a:cubicBezTo>
                    <a:pt x="149664" y="231762"/>
                    <a:pt x="133561" y="232708"/>
                    <a:pt x="121246" y="232708"/>
                  </a:cubicBezTo>
                  <a:cubicBezTo>
                    <a:pt x="108932" y="232708"/>
                    <a:pt x="91882" y="231762"/>
                    <a:pt x="77673" y="224196"/>
                  </a:cubicBezTo>
                  <a:cubicBezTo>
                    <a:pt x="64412" y="217576"/>
                    <a:pt x="58729" y="209064"/>
                    <a:pt x="58729" y="194878"/>
                  </a:cubicBezTo>
                  <a:cubicBezTo>
                    <a:pt x="58729" y="180692"/>
                    <a:pt x="66307" y="170289"/>
                    <a:pt x="82410" y="162723"/>
                  </a:cubicBezTo>
                  <a:cubicBezTo>
                    <a:pt x="99460" y="155157"/>
                    <a:pt x="121246" y="154211"/>
                    <a:pt x="133561" y="154211"/>
                  </a:cubicBezTo>
                  <a:cubicBezTo>
                    <a:pt x="149664" y="154211"/>
                    <a:pt x="165767" y="154211"/>
                    <a:pt x="179975" y="157048"/>
                  </a:cubicBezTo>
                  <a:lnTo>
                    <a:pt x="179975" y="195824"/>
                  </a:lnTo>
                  <a:close/>
                </a:path>
              </a:pathLst>
            </a:custGeom>
            <a:solidFill>
              <a:srgbClr val="00A6E3"/>
            </a:solidFill>
            <a:ln w="9472" cap="flat">
              <a:noFill/>
              <a:prstDash val="solid"/>
              <a:miter/>
            </a:ln>
          </p:spPr>
          <p:txBody>
            <a:bodyPr rtlCol="0" anchor="ctr"/>
            <a:lstStyle/>
            <a:p>
              <a:endParaRPr lang="en-US"/>
            </a:p>
          </p:txBody>
        </p:sp>
        <p:sp>
          <p:nvSpPr>
            <p:cNvPr id="46" name="Forma libre 45">
              <a:extLst>
                <a:ext uri="{FF2B5EF4-FFF2-40B4-BE49-F238E27FC236}">
                  <a16:creationId xmlns:a16="http://schemas.microsoft.com/office/drawing/2014/main" id="{5A58621A-796B-A3F2-FBC9-2EC1FF3AC78F}"/>
                </a:ext>
              </a:extLst>
            </p:cNvPr>
            <p:cNvSpPr/>
            <p:nvPr/>
          </p:nvSpPr>
          <p:spPr>
            <a:xfrm>
              <a:off x="4453595" y="2248305"/>
              <a:ext cx="389314" cy="287506"/>
            </a:xfrm>
            <a:custGeom>
              <a:avLst/>
              <a:gdLst>
                <a:gd name="connsiteX0" fmla="*/ 16103 w 389314"/>
                <a:gd name="connsiteY0" fmla="*/ 26481 h 287506"/>
                <a:gd name="connsiteX1" fmla="*/ 0 w 389314"/>
                <a:gd name="connsiteY1" fmla="*/ 52016 h 287506"/>
                <a:gd name="connsiteX2" fmla="*/ 0 w 389314"/>
                <a:gd name="connsiteY2" fmla="*/ 281832 h 287506"/>
                <a:gd name="connsiteX3" fmla="*/ 5683 w 389314"/>
                <a:gd name="connsiteY3" fmla="*/ 287506 h 287506"/>
                <a:gd name="connsiteX4" fmla="*/ 28417 w 389314"/>
                <a:gd name="connsiteY4" fmla="*/ 287506 h 287506"/>
                <a:gd name="connsiteX5" fmla="*/ 57781 w 389314"/>
                <a:gd name="connsiteY5" fmla="*/ 258188 h 287506"/>
                <a:gd name="connsiteX6" fmla="*/ 57781 w 389314"/>
                <a:gd name="connsiteY6" fmla="*/ 69985 h 287506"/>
                <a:gd name="connsiteX7" fmla="*/ 113669 w 389314"/>
                <a:gd name="connsiteY7" fmla="*/ 59582 h 287506"/>
                <a:gd name="connsiteX8" fmla="*/ 156294 w 389314"/>
                <a:gd name="connsiteY8" fmla="*/ 72822 h 287506"/>
                <a:gd name="connsiteX9" fmla="*/ 165767 w 389314"/>
                <a:gd name="connsiteY9" fmla="*/ 108761 h 287506"/>
                <a:gd name="connsiteX10" fmla="*/ 165767 w 389314"/>
                <a:gd name="connsiteY10" fmla="*/ 280886 h 287506"/>
                <a:gd name="connsiteX11" fmla="*/ 171450 w 389314"/>
                <a:gd name="connsiteY11" fmla="*/ 286561 h 287506"/>
                <a:gd name="connsiteX12" fmla="*/ 195131 w 389314"/>
                <a:gd name="connsiteY12" fmla="*/ 286561 h 287506"/>
                <a:gd name="connsiteX13" fmla="*/ 195131 w 389314"/>
                <a:gd name="connsiteY13" fmla="*/ 286561 h 287506"/>
                <a:gd name="connsiteX14" fmla="*/ 222601 w 389314"/>
                <a:gd name="connsiteY14" fmla="*/ 258188 h 287506"/>
                <a:gd name="connsiteX15" fmla="*/ 222601 w 389314"/>
                <a:gd name="connsiteY15" fmla="*/ 258188 h 287506"/>
                <a:gd name="connsiteX16" fmla="*/ 222601 w 389314"/>
                <a:gd name="connsiteY16" fmla="*/ 108761 h 287506"/>
                <a:gd name="connsiteX17" fmla="*/ 217865 w 389314"/>
                <a:gd name="connsiteY17" fmla="*/ 71877 h 287506"/>
                <a:gd name="connsiteX18" fmla="*/ 279435 w 389314"/>
                <a:gd name="connsiteY18" fmla="*/ 59582 h 287506"/>
                <a:gd name="connsiteX19" fmla="*/ 331533 w 389314"/>
                <a:gd name="connsiteY19" fmla="*/ 108761 h 287506"/>
                <a:gd name="connsiteX20" fmla="*/ 331533 w 389314"/>
                <a:gd name="connsiteY20" fmla="*/ 280886 h 287506"/>
                <a:gd name="connsiteX21" fmla="*/ 337217 w 389314"/>
                <a:gd name="connsiteY21" fmla="*/ 286561 h 287506"/>
                <a:gd name="connsiteX22" fmla="*/ 359950 w 389314"/>
                <a:gd name="connsiteY22" fmla="*/ 286561 h 287506"/>
                <a:gd name="connsiteX23" fmla="*/ 389315 w 389314"/>
                <a:gd name="connsiteY23" fmla="*/ 257243 h 287506"/>
                <a:gd name="connsiteX24" fmla="*/ 389315 w 389314"/>
                <a:gd name="connsiteY24" fmla="*/ 107815 h 287506"/>
                <a:gd name="connsiteX25" fmla="*/ 280382 w 389314"/>
                <a:gd name="connsiteY25" fmla="*/ 0 h 287506"/>
                <a:gd name="connsiteX26" fmla="*/ 184711 w 389314"/>
                <a:gd name="connsiteY26" fmla="*/ 22698 h 287506"/>
                <a:gd name="connsiteX27" fmla="*/ 113669 w 389314"/>
                <a:gd name="connsiteY27" fmla="*/ 0 h 287506"/>
                <a:gd name="connsiteX28" fmla="*/ 11367 w 389314"/>
                <a:gd name="connsiteY28" fmla="*/ 24589 h 28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89314" h="287506">
                  <a:moveTo>
                    <a:pt x="16103" y="26481"/>
                  </a:moveTo>
                  <a:cubicBezTo>
                    <a:pt x="2842" y="33101"/>
                    <a:pt x="0" y="43504"/>
                    <a:pt x="0" y="52016"/>
                  </a:cubicBezTo>
                  <a:lnTo>
                    <a:pt x="0" y="281832"/>
                  </a:lnTo>
                  <a:cubicBezTo>
                    <a:pt x="0" y="285615"/>
                    <a:pt x="2842" y="287506"/>
                    <a:pt x="5683" y="287506"/>
                  </a:cubicBezTo>
                  <a:lnTo>
                    <a:pt x="28417" y="287506"/>
                  </a:lnTo>
                  <a:cubicBezTo>
                    <a:pt x="44520" y="287506"/>
                    <a:pt x="57781" y="274266"/>
                    <a:pt x="57781" y="258188"/>
                  </a:cubicBezTo>
                  <a:lnTo>
                    <a:pt x="57781" y="69985"/>
                  </a:lnTo>
                  <a:cubicBezTo>
                    <a:pt x="71990" y="65256"/>
                    <a:pt x="91882" y="59582"/>
                    <a:pt x="113669" y="59582"/>
                  </a:cubicBezTo>
                  <a:cubicBezTo>
                    <a:pt x="135455" y="59582"/>
                    <a:pt x="148716" y="64311"/>
                    <a:pt x="156294" y="72822"/>
                  </a:cubicBezTo>
                  <a:cubicBezTo>
                    <a:pt x="162925" y="80388"/>
                    <a:pt x="165767" y="91737"/>
                    <a:pt x="165767" y="108761"/>
                  </a:cubicBezTo>
                  <a:lnTo>
                    <a:pt x="165767" y="280886"/>
                  </a:lnTo>
                  <a:cubicBezTo>
                    <a:pt x="165767" y="284669"/>
                    <a:pt x="168608" y="286561"/>
                    <a:pt x="171450" y="286561"/>
                  </a:cubicBezTo>
                  <a:lnTo>
                    <a:pt x="195131" y="286561"/>
                  </a:lnTo>
                  <a:cubicBezTo>
                    <a:pt x="195131" y="286561"/>
                    <a:pt x="195131" y="286561"/>
                    <a:pt x="195131" y="286561"/>
                  </a:cubicBezTo>
                  <a:cubicBezTo>
                    <a:pt x="210287" y="286561"/>
                    <a:pt x="222601" y="273320"/>
                    <a:pt x="222601" y="258188"/>
                  </a:cubicBezTo>
                  <a:cubicBezTo>
                    <a:pt x="222601" y="258188"/>
                    <a:pt x="222601" y="258188"/>
                    <a:pt x="222601" y="258188"/>
                  </a:cubicBezTo>
                  <a:lnTo>
                    <a:pt x="222601" y="108761"/>
                  </a:lnTo>
                  <a:cubicBezTo>
                    <a:pt x="222601" y="95520"/>
                    <a:pt x="220706" y="83226"/>
                    <a:pt x="217865" y="71877"/>
                  </a:cubicBezTo>
                  <a:cubicBezTo>
                    <a:pt x="238704" y="63365"/>
                    <a:pt x="259543" y="59582"/>
                    <a:pt x="279435" y="59582"/>
                  </a:cubicBezTo>
                  <a:cubicBezTo>
                    <a:pt x="316377" y="59582"/>
                    <a:pt x="331533" y="73768"/>
                    <a:pt x="331533" y="108761"/>
                  </a:cubicBezTo>
                  <a:lnTo>
                    <a:pt x="331533" y="280886"/>
                  </a:lnTo>
                  <a:cubicBezTo>
                    <a:pt x="331533" y="284669"/>
                    <a:pt x="334375" y="286561"/>
                    <a:pt x="337217" y="286561"/>
                  </a:cubicBezTo>
                  <a:lnTo>
                    <a:pt x="359950" y="286561"/>
                  </a:lnTo>
                  <a:cubicBezTo>
                    <a:pt x="376053" y="286561"/>
                    <a:pt x="389315" y="273320"/>
                    <a:pt x="389315" y="257243"/>
                  </a:cubicBezTo>
                  <a:lnTo>
                    <a:pt x="389315" y="107815"/>
                  </a:lnTo>
                  <a:cubicBezTo>
                    <a:pt x="389315" y="39721"/>
                    <a:pt x="349531" y="0"/>
                    <a:pt x="280382" y="0"/>
                  </a:cubicBezTo>
                  <a:cubicBezTo>
                    <a:pt x="211234" y="0"/>
                    <a:pt x="215970" y="7566"/>
                    <a:pt x="184711" y="22698"/>
                  </a:cubicBezTo>
                  <a:cubicBezTo>
                    <a:pt x="166714" y="7566"/>
                    <a:pt x="143033" y="0"/>
                    <a:pt x="113669" y="0"/>
                  </a:cubicBezTo>
                  <a:cubicBezTo>
                    <a:pt x="71990" y="0"/>
                    <a:pt x="35048" y="13240"/>
                    <a:pt x="11367" y="24589"/>
                  </a:cubicBezTo>
                </a:path>
              </a:pathLst>
            </a:custGeom>
            <a:solidFill>
              <a:srgbClr val="00A6E3"/>
            </a:solidFill>
            <a:ln w="9472" cap="flat">
              <a:noFill/>
              <a:prstDash val="solid"/>
              <a:miter/>
            </a:ln>
          </p:spPr>
          <p:txBody>
            <a:bodyPr rtlCol="0" anchor="ctr"/>
            <a:lstStyle/>
            <a:p>
              <a:endParaRPr lang="en-US"/>
            </a:p>
          </p:txBody>
        </p:sp>
        <p:sp>
          <p:nvSpPr>
            <p:cNvPr id="47" name="Forma libre 46">
              <a:extLst>
                <a:ext uri="{FF2B5EF4-FFF2-40B4-BE49-F238E27FC236}">
                  <a16:creationId xmlns:a16="http://schemas.microsoft.com/office/drawing/2014/main" id="{45C6DE32-530A-133E-452A-C4A504C0236E}"/>
                </a:ext>
              </a:extLst>
            </p:cNvPr>
            <p:cNvSpPr/>
            <p:nvPr/>
          </p:nvSpPr>
          <p:spPr>
            <a:xfrm>
              <a:off x="4889324" y="2250196"/>
              <a:ext cx="242492" cy="389646"/>
            </a:xfrm>
            <a:custGeom>
              <a:avLst/>
              <a:gdLst>
                <a:gd name="connsiteX0" fmla="*/ 197973 w 242492"/>
                <a:gd name="connsiteY0" fmla="*/ 26481 h 389646"/>
                <a:gd name="connsiteX1" fmla="*/ 116510 w 242492"/>
                <a:gd name="connsiteY1" fmla="*/ 0 h 389646"/>
                <a:gd name="connsiteX2" fmla="*/ 0 w 242492"/>
                <a:gd name="connsiteY2" fmla="*/ 93629 h 389646"/>
                <a:gd name="connsiteX3" fmla="*/ 0 w 242492"/>
                <a:gd name="connsiteY3" fmla="*/ 383972 h 389646"/>
                <a:gd name="connsiteX4" fmla="*/ 5683 w 242492"/>
                <a:gd name="connsiteY4" fmla="*/ 389647 h 389646"/>
                <a:gd name="connsiteX5" fmla="*/ 28417 w 242492"/>
                <a:gd name="connsiteY5" fmla="*/ 389647 h 389646"/>
                <a:gd name="connsiteX6" fmla="*/ 57782 w 242492"/>
                <a:gd name="connsiteY6" fmla="*/ 360329 h 389646"/>
                <a:gd name="connsiteX7" fmla="*/ 57782 w 242492"/>
                <a:gd name="connsiteY7" fmla="*/ 282778 h 389646"/>
                <a:gd name="connsiteX8" fmla="*/ 111774 w 242492"/>
                <a:gd name="connsiteY8" fmla="*/ 289398 h 389646"/>
                <a:gd name="connsiteX9" fmla="*/ 199867 w 242492"/>
                <a:gd name="connsiteY9" fmla="*/ 261026 h 389646"/>
                <a:gd name="connsiteX10" fmla="*/ 242493 w 242492"/>
                <a:gd name="connsiteY10" fmla="*/ 146590 h 389646"/>
                <a:gd name="connsiteX11" fmla="*/ 197025 w 242492"/>
                <a:gd name="connsiteY11" fmla="*/ 25535 h 389646"/>
                <a:gd name="connsiteX12" fmla="*/ 112721 w 242492"/>
                <a:gd name="connsiteY12" fmla="*/ 232653 h 389646"/>
                <a:gd name="connsiteX13" fmla="*/ 58729 w 242492"/>
                <a:gd name="connsiteY13" fmla="*/ 224142 h 389646"/>
                <a:gd name="connsiteX14" fmla="*/ 58729 w 242492"/>
                <a:gd name="connsiteY14" fmla="*/ 92683 h 389646"/>
                <a:gd name="connsiteX15" fmla="*/ 116510 w 242492"/>
                <a:gd name="connsiteY15" fmla="*/ 56745 h 389646"/>
                <a:gd name="connsiteX16" fmla="*/ 184711 w 242492"/>
                <a:gd name="connsiteY16" fmla="*/ 147536 h 389646"/>
                <a:gd name="connsiteX17" fmla="*/ 112721 w 242492"/>
                <a:gd name="connsiteY17" fmla="*/ 233599 h 3896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42492" h="389646">
                  <a:moveTo>
                    <a:pt x="197973" y="26481"/>
                  </a:moveTo>
                  <a:cubicBezTo>
                    <a:pt x="171450" y="4729"/>
                    <a:pt x="139244" y="0"/>
                    <a:pt x="116510" y="0"/>
                  </a:cubicBezTo>
                  <a:cubicBezTo>
                    <a:pt x="5683" y="0"/>
                    <a:pt x="0" y="78497"/>
                    <a:pt x="0" y="93629"/>
                  </a:cubicBezTo>
                  <a:lnTo>
                    <a:pt x="0" y="383972"/>
                  </a:lnTo>
                  <a:cubicBezTo>
                    <a:pt x="0" y="387755"/>
                    <a:pt x="2842" y="389647"/>
                    <a:pt x="5683" y="389647"/>
                  </a:cubicBezTo>
                  <a:lnTo>
                    <a:pt x="28417" y="389647"/>
                  </a:lnTo>
                  <a:cubicBezTo>
                    <a:pt x="44520" y="389647"/>
                    <a:pt x="57782" y="376406"/>
                    <a:pt x="57782" y="360329"/>
                  </a:cubicBezTo>
                  <a:lnTo>
                    <a:pt x="57782" y="282778"/>
                  </a:lnTo>
                  <a:cubicBezTo>
                    <a:pt x="75779" y="287506"/>
                    <a:pt x="93776" y="289398"/>
                    <a:pt x="111774" y="289398"/>
                  </a:cubicBezTo>
                  <a:cubicBezTo>
                    <a:pt x="147769" y="289398"/>
                    <a:pt x="177133" y="279940"/>
                    <a:pt x="199867" y="261026"/>
                  </a:cubicBezTo>
                  <a:cubicBezTo>
                    <a:pt x="228284" y="236436"/>
                    <a:pt x="242493" y="198606"/>
                    <a:pt x="242493" y="146590"/>
                  </a:cubicBezTo>
                  <a:cubicBezTo>
                    <a:pt x="242493" y="94574"/>
                    <a:pt x="227337" y="51070"/>
                    <a:pt x="197025" y="25535"/>
                  </a:cubicBezTo>
                  <a:moveTo>
                    <a:pt x="112721" y="232653"/>
                  </a:moveTo>
                  <a:cubicBezTo>
                    <a:pt x="93776" y="232653"/>
                    <a:pt x="74832" y="229816"/>
                    <a:pt x="58729" y="224142"/>
                  </a:cubicBezTo>
                  <a:lnTo>
                    <a:pt x="58729" y="92683"/>
                  </a:lnTo>
                  <a:cubicBezTo>
                    <a:pt x="58729" y="69985"/>
                    <a:pt x="80515" y="56745"/>
                    <a:pt x="116510" y="56745"/>
                  </a:cubicBezTo>
                  <a:cubicBezTo>
                    <a:pt x="152505" y="56745"/>
                    <a:pt x="184711" y="67148"/>
                    <a:pt x="184711" y="147536"/>
                  </a:cubicBezTo>
                  <a:cubicBezTo>
                    <a:pt x="184711" y="227924"/>
                    <a:pt x="164819" y="233599"/>
                    <a:pt x="112721" y="233599"/>
                  </a:cubicBezTo>
                </a:path>
              </a:pathLst>
            </a:custGeom>
            <a:solidFill>
              <a:srgbClr val="00A6E3"/>
            </a:solidFill>
            <a:ln w="9472" cap="flat">
              <a:noFill/>
              <a:prstDash val="solid"/>
              <a:miter/>
            </a:ln>
          </p:spPr>
          <p:txBody>
            <a:bodyPr rtlCol="0" anchor="ctr"/>
            <a:lstStyle/>
            <a:p>
              <a:endParaRPr lang="en-US"/>
            </a:p>
          </p:txBody>
        </p:sp>
        <p:sp>
          <p:nvSpPr>
            <p:cNvPr id="49" name="Forma libre 48">
              <a:extLst>
                <a:ext uri="{FF2B5EF4-FFF2-40B4-BE49-F238E27FC236}">
                  <a16:creationId xmlns:a16="http://schemas.microsoft.com/office/drawing/2014/main" id="{7F701C52-E877-6BE9-F800-418B25239600}"/>
                </a:ext>
              </a:extLst>
            </p:cNvPr>
            <p:cNvSpPr/>
            <p:nvPr/>
          </p:nvSpPr>
          <p:spPr>
            <a:xfrm>
              <a:off x="3895672" y="2145219"/>
              <a:ext cx="275646" cy="251568"/>
            </a:xfrm>
            <a:custGeom>
              <a:avLst/>
              <a:gdLst>
                <a:gd name="connsiteX0" fmla="*/ 60623 w 275646"/>
                <a:gd name="connsiteY0" fmla="*/ 167397 h 251568"/>
                <a:gd name="connsiteX1" fmla="*/ 60623 w 275646"/>
                <a:gd name="connsiteY1" fmla="*/ 60528 h 251568"/>
                <a:gd name="connsiteX2" fmla="*/ 133561 w 275646"/>
                <a:gd name="connsiteY2" fmla="*/ 60528 h 251568"/>
                <a:gd name="connsiteX3" fmla="*/ 215023 w 275646"/>
                <a:gd name="connsiteY3" fmla="*/ 125784 h 251568"/>
                <a:gd name="connsiteX4" fmla="*/ 133561 w 275646"/>
                <a:gd name="connsiteY4" fmla="*/ 191986 h 251568"/>
                <a:gd name="connsiteX5" fmla="*/ 85251 w 275646"/>
                <a:gd name="connsiteY5" fmla="*/ 191986 h 251568"/>
                <a:gd name="connsiteX6" fmla="*/ 85251 w 275646"/>
                <a:gd name="connsiteY6" fmla="*/ 245894 h 251568"/>
                <a:gd name="connsiteX7" fmla="*/ 90935 w 275646"/>
                <a:gd name="connsiteY7" fmla="*/ 251568 h 251568"/>
                <a:gd name="connsiteX8" fmla="*/ 136402 w 275646"/>
                <a:gd name="connsiteY8" fmla="*/ 251568 h 251568"/>
                <a:gd name="connsiteX9" fmla="*/ 275646 w 275646"/>
                <a:gd name="connsiteY9" fmla="*/ 125784 h 251568"/>
                <a:gd name="connsiteX10" fmla="*/ 137349 w 275646"/>
                <a:gd name="connsiteY10" fmla="*/ 0 h 251568"/>
                <a:gd name="connsiteX11" fmla="*/ 6631 w 275646"/>
                <a:gd name="connsiteY11" fmla="*/ 0 h 251568"/>
                <a:gd name="connsiteX12" fmla="*/ 0 w 275646"/>
                <a:gd name="connsiteY12" fmla="*/ 6620 h 251568"/>
                <a:gd name="connsiteX13" fmla="*/ 0 w 275646"/>
                <a:gd name="connsiteY13" fmla="*/ 160777 h 251568"/>
                <a:gd name="connsiteX14" fmla="*/ 6631 w 275646"/>
                <a:gd name="connsiteY14" fmla="*/ 166451 h 251568"/>
                <a:gd name="connsiteX15" fmla="*/ 61570 w 275646"/>
                <a:gd name="connsiteY15" fmla="*/ 166451 h 251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5646" h="251568">
                  <a:moveTo>
                    <a:pt x="60623" y="167397"/>
                  </a:moveTo>
                  <a:lnTo>
                    <a:pt x="60623" y="60528"/>
                  </a:lnTo>
                  <a:lnTo>
                    <a:pt x="133561" y="60528"/>
                  </a:lnTo>
                  <a:cubicBezTo>
                    <a:pt x="206498" y="60528"/>
                    <a:pt x="215023" y="97412"/>
                    <a:pt x="215023" y="125784"/>
                  </a:cubicBezTo>
                  <a:cubicBezTo>
                    <a:pt x="215023" y="154156"/>
                    <a:pt x="206498" y="191986"/>
                    <a:pt x="133561" y="191986"/>
                  </a:cubicBezTo>
                  <a:lnTo>
                    <a:pt x="85251" y="191986"/>
                  </a:lnTo>
                  <a:lnTo>
                    <a:pt x="85251" y="245894"/>
                  </a:lnTo>
                  <a:cubicBezTo>
                    <a:pt x="85251" y="249677"/>
                    <a:pt x="88093" y="251568"/>
                    <a:pt x="90935" y="251568"/>
                  </a:cubicBezTo>
                  <a:lnTo>
                    <a:pt x="136402" y="251568"/>
                  </a:lnTo>
                  <a:cubicBezTo>
                    <a:pt x="223548" y="251568"/>
                    <a:pt x="275646" y="204281"/>
                    <a:pt x="275646" y="125784"/>
                  </a:cubicBezTo>
                  <a:cubicBezTo>
                    <a:pt x="275646" y="47287"/>
                    <a:pt x="224495" y="0"/>
                    <a:pt x="137349" y="0"/>
                  </a:cubicBezTo>
                  <a:lnTo>
                    <a:pt x="6631" y="0"/>
                  </a:lnTo>
                  <a:cubicBezTo>
                    <a:pt x="2842" y="0"/>
                    <a:pt x="0" y="2837"/>
                    <a:pt x="0" y="6620"/>
                  </a:cubicBezTo>
                  <a:lnTo>
                    <a:pt x="0" y="160777"/>
                  </a:lnTo>
                  <a:cubicBezTo>
                    <a:pt x="0" y="164560"/>
                    <a:pt x="2842" y="166451"/>
                    <a:pt x="6631" y="166451"/>
                  </a:cubicBezTo>
                  <a:lnTo>
                    <a:pt x="61570" y="166451"/>
                  </a:lnTo>
                  <a:close/>
                </a:path>
              </a:pathLst>
            </a:custGeom>
            <a:solidFill>
              <a:srgbClr val="00A6E3"/>
            </a:solidFill>
            <a:ln w="9472" cap="flat">
              <a:noFill/>
              <a:prstDash val="solid"/>
              <a:miter/>
            </a:ln>
          </p:spPr>
          <p:txBody>
            <a:bodyPr rtlCol="0" anchor="ctr"/>
            <a:lstStyle/>
            <a:p>
              <a:endParaRPr lang="en-US"/>
            </a:p>
          </p:txBody>
        </p:sp>
        <p:sp>
          <p:nvSpPr>
            <p:cNvPr id="4100" name="Forma libre 4099">
              <a:extLst>
                <a:ext uri="{FF2B5EF4-FFF2-40B4-BE49-F238E27FC236}">
                  <a16:creationId xmlns:a16="http://schemas.microsoft.com/office/drawing/2014/main" id="{FD34B741-23E0-8C98-BB8D-5A8F67C94578}"/>
                </a:ext>
              </a:extLst>
            </p:cNvPr>
            <p:cNvSpPr/>
            <p:nvPr/>
          </p:nvSpPr>
          <p:spPr>
            <a:xfrm>
              <a:off x="3730623" y="2337205"/>
              <a:ext cx="226619" cy="226453"/>
            </a:xfrm>
            <a:custGeom>
              <a:avLst/>
              <a:gdLst>
                <a:gd name="connsiteX0" fmla="*/ 225672 w 226619"/>
                <a:gd name="connsiteY0" fmla="*/ 0 h 226453"/>
                <a:gd name="connsiteX1" fmla="*/ 79798 w 226619"/>
                <a:gd name="connsiteY1" fmla="*/ 0 h 226453"/>
                <a:gd name="connsiteX2" fmla="*/ 35278 w 226619"/>
                <a:gd name="connsiteY2" fmla="*/ 18915 h 226453"/>
                <a:gd name="connsiteX3" fmla="*/ 1177 w 226619"/>
                <a:gd name="connsiteY3" fmla="*/ 52962 h 226453"/>
                <a:gd name="connsiteX4" fmla="*/ 4019 w 226619"/>
                <a:gd name="connsiteY4" fmla="*/ 60528 h 226453"/>
                <a:gd name="connsiteX5" fmla="*/ 138527 w 226619"/>
                <a:gd name="connsiteY5" fmla="*/ 60528 h 226453"/>
                <a:gd name="connsiteX6" fmla="*/ 159366 w 226619"/>
                <a:gd name="connsiteY6" fmla="*/ 54853 h 226453"/>
                <a:gd name="connsiteX7" fmla="*/ 188730 w 226619"/>
                <a:gd name="connsiteY7" fmla="*/ 37830 h 226453"/>
                <a:gd name="connsiteX8" fmla="*/ 171680 w 226619"/>
                <a:gd name="connsiteY8" fmla="*/ 68094 h 226453"/>
                <a:gd name="connsiteX9" fmla="*/ 165996 w 226619"/>
                <a:gd name="connsiteY9" fmla="*/ 87954 h 226453"/>
                <a:gd name="connsiteX10" fmla="*/ 165996 w 226619"/>
                <a:gd name="connsiteY10" fmla="*/ 222250 h 226453"/>
                <a:gd name="connsiteX11" fmla="*/ 173574 w 226619"/>
                <a:gd name="connsiteY11" fmla="*/ 225087 h 226453"/>
                <a:gd name="connsiteX12" fmla="*/ 208622 w 226619"/>
                <a:gd name="connsiteY12" fmla="*/ 190095 h 226453"/>
                <a:gd name="connsiteX13" fmla="*/ 226620 w 226619"/>
                <a:gd name="connsiteY13" fmla="*/ 147536 h 226453"/>
                <a:gd name="connsiteX14" fmla="*/ 226620 w 226619"/>
                <a:gd name="connsiteY14" fmla="*/ 0 h 226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26619" h="226453">
                  <a:moveTo>
                    <a:pt x="225672" y="0"/>
                  </a:moveTo>
                  <a:lnTo>
                    <a:pt x="79798" y="0"/>
                  </a:lnTo>
                  <a:cubicBezTo>
                    <a:pt x="62748" y="0"/>
                    <a:pt x="46644" y="6620"/>
                    <a:pt x="35278" y="18915"/>
                  </a:cubicBezTo>
                  <a:lnTo>
                    <a:pt x="1177" y="52962"/>
                  </a:lnTo>
                  <a:cubicBezTo>
                    <a:pt x="-1665" y="55799"/>
                    <a:pt x="1177" y="60528"/>
                    <a:pt x="4019" y="60528"/>
                  </a:cubicBezTo>
                  <a:lnTo>
                    <a:pt x="138527" y="60528"/>
                  </a:lnTo>
                  <a:cubicBezTo>
                    <a:pt x="146104" y="60528"/>
                    <a:pt x="152735" y="58636"/>
                    <a:pt x="159366" y="54853"/>
                  </a:cubicBezTo>
                  <a:lnTo>
                    <a:pt x="188730" y="37830"/>
                  </a:lnTo>
                  <a:lnTo>
                    <a:pt x="171680" y="68094"/>
                  </a:lnTo>
                  <a:cubicBezTo>
                    <a:pt x="167891" y="73768"/>
                    <a:pt x="165996" y="81334"/>
                    <a:pt x="165996" y="87954"/>
                  </a:cubicBezTo>
                  <a:lnTo>
                    <a:pt x="165996" y="222250"/>
                  </a:lnTo>
                  <a:cubicBezTo>
                    <a:pt x="165996" y="226033"/>
                    <a:pt x="170733" y="227924"/>
                    <a:pt x="173574" y="225087"/>
                  </a:cubicBezTo>
                  <a:lnTo>
                    <a:pt x="208622" y="190095"/>
                  </a:lnTo>
                  <a:cubicBezTo>
                    <a:pt x="219989" y="178746"/>
                    <a:pt x="226620" y="163614"/>
                    <a:pt x="226620" y="147536"/>
                  </a:cubicBezTo>
                  <a:lnTo>
                    <a:pt x="226620" y="0"/>
                  </a:lnTo>
                  <a:close/>
                </a:path>
              </a:pathLst>
            </a:custGeom>
            <a:solidFill>
              <a:srgbClr val="19458A"/>
            </a:solidFill>
            <a:ln w="9472" cap="flat">
              <a:noFill/>
              <a:prstDash val="solid"/>
              <a:miter/>
            </a:ln>
          </p:spPr>
          <p:txBody>
            <a:bodyPr rtlCol="0" anchor="ctr"/>
            <a:lstStyle/>
            <a:p>
              <a:endParaRPr lang="en-US"/>
            </a:p>
          </p:txBody>
        </p:sp>
        <p:grpSp>
          <p:nvGrpSpPr>
            <p:cNvPr id="4101" name="Gráfico 4103">
              <a:extLst>
                <a:ext uri="{FF2B5EF4-FFF2-40B4-BE49-F238E27FC236}">
                  <a16:creationId xmlns:a16="http://schemas.microsoft.com/office/drawing/2014/main" id="{27C6F681-6761-3D1F-A190-F03609F42794}"/>
                </a:ext>
              </a:extLst>
            </p:cNvPr>
            <p:cNvGrpSpPr/>
            <p:nvPr/>
          </p:nvGrpSpPr>
          <p:grpSpPr>
            <a:xfrm>
              <a:off x="4294459" y="2639843"/>
              <a:ext cx="1105426" cy="360328"/>
              <a:chOff x="4294459" y="2639843"/>
              <a:chExt cx="1105426" cy="360328"/>
            </a:xfrm>
            <a:solidFill>
              <a:srgbClr val="19458A"/>
            </a:solidFill>
          </p:grpSpPr>
          <p:sp>
            <p:nvSpPr>
              <p:cNvPr id="4102" name="Forma libre 4101">
                <a:extLst>
                  <a:ext uri="{FF2B5EF4-FFF2-40B4-BE49-F238E27FC236}">
                    <a16:creationId xmlns:a16="http://schemas.microsoft.com/office/drawing/2014/main" id="{06C18751-E4ED-F800-64BB-B7FCB8ACE7D7}"/>
                  </a:ext>
                </a:extLst>
              </p:cNvPr>
              <p:cNvSpPr/>
              <p:nvPr/>
            </p:nvSpPr>
            <p:spPr>
              <a:xfrm>
                <a:off x="4495273" y="2725906"/>
                <a:ext cx="159135" cy="198606"/>
              </a:xfrm>
              <a:custGeom>
                <a:avLst/>
                <a:gdLst>
                  <a:gd name="connsiteX0" fmla="*/ 83357 w 159135"/>
                  <a:gd name="connsiteY0" fmla="*/ 0 h 198606"/>
                  <a:gd name="connsiteX1" fmla="*/ 0 w 159135"/>
                  <a:gd name="connsiteY1" fmla="*/ 20806 h 198606"/>
                  <a:gd name="connsiteX2" fmla="*/ 0 w 159135"/>
                  <a:gd name="connsiteY2" fmla="*/ 198606 h 198606"/>
                  <a:gd name="connsiteX3" fmla="*/ 19892 w 159135"/>
                  <a:gd name="connsiteY3" fmla="*/ 198606 h 198606"/>
                  <a:gd name="connsiteX4" fmla="*/ 19892 w 159135"/>
                  <a:gd name="connsiteY4" fmla="*/ 33101 h 198606"/>
                  <a:gd name="connsiteX5" fmla="*/ 81462 w 159135"/>
                  <a:gd name="connsiteY5" fmla="*/ 20806 h 198606"/>
                  <a:gd name="connsiteX6" fmla="*/ 139244 w 159135"/>
                  <a:gd name="connsiteY6" fmla="*/ 71877 h 198606"/>
                  <a:gd name="connsiteX7" fmla="*/ 139244 w 159135"/>
                  <a:gd name="connsiteY7" fmla="*/ 198606 h 198606"/>
                  <a:gd name="connsiteX8" fmla="*/ 159136 w 159135"/>
                  <a:gd name="connsiteY8" fmla="*/ 198606 h 198606"/>
                  <a:gd name="connsiteX9" fmla="*/ 159136 w 159135"/>
                  <a:gd name="connsiteY9" fmla="*/ 71877 h 198606"/>
                  <a:gd name="connsiteX10" fmla="*/ 159136 w 159135"/>
                  <a:gd name="connsiteY10" fmla="*/ 71877 h 198606"/>
                  <a:gd name="connsiteX11" fmla="*/ 83357 w 159135"/>
                  <a:gd name="connsiteY11" fmla="*/ 0 h 19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9135" h="198606">
                    <a:moveTo>
                      <a:pt x="83357" y="0"/>
                    </a:moveTo>
                    <a:cubicBezTo>
                      <a:pt x="45467" y="0"/>
                      <a:pt x="13261" y="13240"/>
                      <a:pt x="0" y="20806"/>
                    </a:cubicBezTo>
                    <a:lnTo>
                      <a:pt x="0" y="198606"/>
                    </a:lnTo>
                    <a:lnTo>
                      <a:pt x="19892" y="198606"/>
                    </a:lnTo>
                    <a:lnTo>
                      <a:pt x="19892" y="33101"/>
                    </a:lnTo>
                    <a:cubicBezTo>
                      <a:pt x="35995" y="26481"/>
                      <a:pt x="57781" y="20806"/>
                      <a:pt x="81462" y="20806"/>
                    </a:cubicBezTo>
                    <a:cubicBezTo>
                      <a:pt x="126930" y="20806"/>
                      <a:pt x="139244" y="43504"/>
                      <a:pt x="139244" y="71877"/>
                    </a:cubicBezTo>
                    <a:lnTo>
                      <a:pt x="139244" y="198606"/>
                    </a:lnTo>
                    <a:lnTo>
                      <a:pt x="159136" y="198606"/>
                    </a:lnTo>
                    <a:lnTo>
                      <a:pt x="159136" y="71877"/>
                    </a:lnTo>
                    <a:lnTo>
                      <a:pt x="159136" y="71877"/>
                    </a:lnTo>
                    <a:cubicBezTo>
                      <a:pt x="159136" y="24589"/>
                      <a:pt x="131666" y="0"/>
                      <a:pt x="83357" y="0"/>
                    </a:cubicBezTo>
                    <a:close/>
                  </a:path>
                </a:pathLst>
              </a:custGeom>
              <a:solidFill>
                <a:srgbClr val="19458A"/>
              </a:solidFill>
              <a:ln w="9472" cap="flat">
                <a:noFill/>
                <a:prstDash val="solid"/>
                <a:miter/>
              </a:ln>
            </p:spPr>
            <p:txBody>
              <a:bodyPr rtlCol="0" anchor="ctr"/>
              <a:lstStyle/>
              <a:p>
                <a:endParaRPr lang="en-US"/>
              </a:p>
            </p:txBody>
          </p:sp>
          <p:sp>
            <p:nvSpPr>
              <p:cNvPr id="4103" name="Forma libre 4102">
                <a:extLst>
                  <a:ext uri="{FF2B5EF4-FFF2-40B4-BE49-F238E27FC236}">
                    <a16:creationId xmlns:a16="http://schemas.microsoft.com/office/drawing/2014/main" id="{19466664-6EF9-6DBB-B2BC-995F78B8D7D6}"/>
                  </a:ext>
                </a:extLst>
              </p:cNvPr>
              <p:cNvSpPr/>
              <p:nvPr/>
            </p:nvSpPr>
            <p:spPr>
              <a:xfrm>
                <a:off x="4890271" y="2726852"/>
                <a:ext cx="91882" cy="198606"/>
              </a:xfrm>
              <a:custGeom>
                <a:avLst/>
                <a:gdLst>
                  <a:gd name="connsiteX0" fmla="*/ 0 w 91882"/>
                  <a:gd name="connsiteY0" fmla="*/ 197661 h 198606"/>
                  <a:gd name="connsiteX1" fmla="*/ 19892 w 91882"/>
                  <a:gd name="connsiteY1" fmla="*/ 197661 h 198606"/>
                  <a:gd name="connsiteX2" fmla="*/ 19892 w 91882"/>
                  <a:gd name="connsiteY2" fmla="*/ 31210 h 198606"/>
                  <a:gd name="connsiteX3" fmla="*/ 91882 w 91882"/>
                  <a:gd name="connsiteY3" fmla="*/ 18915 h 198606"/>
                  <a:gd name="connsiteX4" fmla="*/ 91882 w 91882"/>
                  <a:gd name="connsiteY4" fmla="*/ 0 h 198606"/>
                  <a:gd name="connsiteX5" fmla="*/ 0 w 91882"/>
                  <a:gd name="connsiteY5" fmla="*/ 18915 h 198606"/>
                  <a:gd name="connsiteX6" fmla="*/ 0 w 91882"/>
                  <a:gd name="connsiteY6" fmla="*/ 198606 h 1986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882" h="198606">
                    <a:moveTo>
                      <a:pt x="0" y="197661"/>
                    </a:moveTo>
                    <a:lnTo>
                      <a:pt x="19892" y="197661"/>
                    </a:lnTo>
                    <a:lnTo>
                      <a:pt x="19892" y="31210"/>
                    </a:lnTo>
                    <a:cubicBezTo>
                      <a:pt x="35048" y="26481"/>
                      <a:pt x="61571" y="19861"/>
                      <a:pt x="91882" y="18915"/>
                    </a:cubicBezTo>
                    <a:lnTo>
                      <a:pt x="91882" y="0"/>
                    </a:lnTo>
                    <a:cubicBezTo>
                      <a:pt x="47362" y="0"/>
                      <a:pt x="11367" y="13240"/>
                      <a:pt x="0" y="18915"/>
                    </a:cubicBezTo>
                    <a:lnTo>
                      <a:pt x="0" y="198606"/>
                    </a:lnTo>
                    <a:close/>
                  </a:path>
                </a:pathLst>
              </a:custGeom>
              <a:solidFill>
                <a:srgbClr val="19458A"/>
              </a:solidFill>
              <a:ln w="9472" cap="flat">
                <a:noFill/>
                <a:prstDash val="solid"/>
                <a:miter/>
              </a:ln>
            </p:spPr>
            <p:txBody>
              <a:bodyPr rtlCol="0" anchor="ctr"/>
              <a:lstStyle/>
              <a:p>
                <a:endParaRPr lang="en-US"/>
              </a:p>
            </p:txBody>
          </p:sp>
          <p:sp>
            <p:nvSpPr>
              <p:cNvPr id="4104" name="Forma libre 4103">
                <a:extLst>
                  <a:ext uri="{FF2B5EF4-FFF2-40B4-BE49-F238E27FC236}">
                    <a16:creationId xmlns:a16="http://schemas.microsoft.com/office/drawing/2014/main" id="{52E91CB5-E340-C52A-59FB-CAD7F2EE9532}"/>
                  </a:ext>
                </a:extLst>
              </p:cNvPr>
              <p:cNvSpPr/>
              <p:nvPr/>
            </p:nvSpPr>
            <p:spPr>
              <a:xfrm>
                <a:off x="4986890" y="2725906"/>
                <a:ext cx="161030" cy="274265"/>
              </a:xfrm>
              <a:custGeom>
                <a:avLst/>
                <a:gdLst>
                  <a:gd name="connsiteX0" fmla="*/ 84304 w 161030"/>
                  <a:gd name="connsiteY0" fmla="*/ 0 h 274265"/>
                  <a:gd name="connsiteX1" fmla="*/ 0 w 161030"/>
                  <a:gd name="connsiteY1" fmla="*/ 99303 h 274265"/>
                  <a:gd name="connsiteX2" fmla="*/ 87146 w 161030"/>
                  <a:gd name="connsiteY2" fmla="*/ 194823 h 274265"/>
                  <a:gd name="connsiteX3" fmla="*/ 141138 w 161030"/>
                  <a:gd name="connsiteY3" fmla="*/ 184420 h 274265"/>
                  <a:gd name="connsiteX4" fmla="*/ 141138 w 161030"/>
                  <a:gd name="connsiteY4" fmla="*/ 209010 h 274265"/>
                  <a:gd name="connsiteX5" fmla="*/ 73885 w 161030"/>
                  <a:gd name="connsiteY5" fmla="*/ 255351 h 274265"/>
                  <a:gd name="connsiteX6" fmla="*/ 22734 w 161030"/>
                  <a:gd name="connsiteY6" fmla="*/ 248731 h 274265"/>
                  <a:gd name="connsiteX7" fmla="*/ 22734 w 161030"/>
                  <a:gd name="connsiteY7" fmla="*/ 267646 h 274265"/>
                  <a:gd name="connsiteX8" fmla="*/ 76726 w 161030"/>
                  <a:gd name="connsiteY8" fmla="*/ 274266 h 274265"/>
                  <a:gd name="connsiteX9" fmla="*/ 161030 w 161030"/>
                  <a:gd name="connsiteY9" fmla="*/ 208064 h 274265"/>
                  <a:gd name="connsiteX10" fmla="*/ 161030 w 161030"/>
                  <a:gd name="connsiteY10" fmla="*/ 58636 h 274265"/>
                  <a:gd name="connsiteX11" fmla="*/ 161030 w 161030"/>
                  <a:gd name="connsiteY11" fmla="*/ 58636 h 274265"/>
                  <a:gd name="connsiteX12" fmla="*/ 84304 w 161030"/>
                  <a:gd name="connsiteY12" fmla="*/ 0 h 274265"/>
                  <a:gd name="connsiteX13" fmla="*/ 140191 w 161030"/>
                  <a:gd name="connsiteY13" fmla="*/ 165505 h 274265"/>
                  <a:gd name="connsiteX14" fmla="*/ 86199 w 161030"/>
                  <a:gd name="connsiteY14" fmla="*/ 176854 h 274265"/>
                  <a:gd name="connsiteX15" fmla="*/ 19892 w 161030"/>
                  <a:gd name="connsiteY15" fmla="*/ 99303 h 274265"/>
                  <a:gd name="connsiteX16" fmla="*/ 84304 w 161030"/>
                  <a:gd name="connsiteY16" fmla="*/ 17969 h 274265"/>
                  <a:gd name="connsiteX17" fmla="*/ 141138 w 161030"/>
                  <a:gd name="connsiteY17" fmla="*/ 57690 h 274265"/>
                  <a:gd name="connsiteX18" fmla="*/ 141138 w 161030"/>
                  <a:gd name="connsiteY18" fmla="*/ 164560 h 27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030" h="274265">
                    <a:moveTo>
                      <a:pt x="84304" y="0"/>
                    </a:moveTo>
                    <a:cubicBezTo>
                      <a:pt x="52098" y="0"/>
                      <a:pt x="0" y="13240"/>
                      <a:pt x="0" y="99303"/>
                    </a:cubicBezTo>
                    <a:cubicBezTo>
                      <a:pt x="0" y="185366"/>
                      <a:pt x="47362" y="194823"/>
                      <a:pt x="87146" y="194823"/>
                    </a:cubicBezTo>
                    <a:cubicBezTo>
                      <a:pt x="126930" y="194823"/>
                      <a:pt x="124088" y="191040"/>
                      <a:pt x="141138" y="184420"/>
                    </a:cubicBezTo>
                    <a:lnTo>
                      <a:pt x="141138" y="209010"/>
                    </a:lnTo>
                    <a:cubicBezTo>
                      <a:pt x="141138" y="231707"/>
                      <a:pt x="131666" y="255351"/>
                      <a:pt x="73885" y="255351"/>
                    </a:cubicBezTo>
                    <a:cubicBezTo>
                      <a:pt x="16103" y="255351"/>
                      <a:pt x="35048" y="252514"/>
                      <a:pt x="22734" y="248731"/>
                    </a:cubicBezTo>
                    <a:lnTo>
                      <a:pt x="22734" y="267646"/>
                    </a:lnTo>
                    <a:cubicBezTo>
                      <a:pt x="36942" y="271429"/>
                      <a:pt x="54940" y="274266"/>
                      <a:pt x="76726" y="274266"/>
                    </a:cubicBezTo>
                    <a:cubicBezTo>
                      <a:pt x="146822" y="274266"/>
                      <a:pt x="161030" y="239273"/>
                      <a:pt x="161030" y="208064"/>
                    </a:cubicBezTo>
                    <a:lnTo>
                      <a:pt x="161030" y="58636"/>
                    </a:lnTo>
                    <a:lnTo>
                      <a:pt x="161030" y="58636"/>
                    </a:lnTo>
                    <a:cubicBezTo>
                      <a:pt x="161030" y="45396"/>
                      <a:pt x="155347" y="0"/>
                      <a:pt x="84304" y="0"/>
                    </a:cubicBezTo>
                    <a:close/>
                    <a:moveTo>
                      <a:pt x="140191" y="165505"/>
                    </a:moveTo>
                    <a:cubicBezTo>
                      <a:pt x="123141" y="173071"/>
                      <a:pt x="105143" y="176854"/>
                      <a:pt x="86199" y="176854"/>
                    </a:cubicBezTo>
                    <a:cubicBezTo>
                      <a:pt x="54940" y="176854"/>
                      <a:pt x="19892" y="167397"/>
                      <a:pt x="19892" y="99303"/>
                    </a:cubicBezTo>
                    <a:cubicBezTo>
                      <a:pt x="19892" y="31210"/>
                      <a:pt x="57781" y="17969"/>
                      <a:pt x="84304" y="17969"/>
                    </a:cubicBezTo>
                    <a:cubicBezTo>
                      <a:pt x="126930" y="17969"/>
                      <a:pt x="141138" y="38776"/>
                      <a:pt x="141138" y="57690"/>
                    </a:cubicBezTo>
                    <a:lnTo>
                      <a:pt x="141138" y="164560"/>
                    </a:lnTo>
                    <a:close/>
                  </a:path>
                </a:pathLst>
              </a:custGeom>
              <a:solidFill>
                <a:srgbClr val="19458A"/>
              </a:solidFill>
              <a:ln w="9472" cap="flat">
                <a:noFill/>
                <a:prstDash val="solid"/>
                <a:miter/>
              </a:ln>
            </p:spPr>
            <p:txBody>
              <a:bodyPr rtlCol="0" anchor="ctr"/>
              <a:lstStyle/>
              <a:p>
                <a:endParaRPr lang="en-US"/>
              </a:p>
            </p:txBody>
          </p:sp>
          <p:sp>
            <p:nvSpPr>
              <p:cNvPr id="4105" name="Forma libre 4104">
                <a:extLst>
                  <a:ext uri="{FF2B5EF4-FFF2-40B4-BE49-F238E27FC236}">
                    <a16:creationId xmlns:a16="http://schemas.microsoft.com/office/drawing/2014/main" id="{44C3A306-E59E-AB0E-0C75-ADB39D22C5DA}"/>
                  </a:ext>
                </a:extLst>
              </p:cNvPr>
              <p:cNvSpPr/>
              <p:nvPr/>
            </p:nvSpPr>
            <p:spPr>
              <a:xfrm>
                <a:off x="5182968" y="2639843"/>
                <a:ext cx="54939" cy="55798"/>
              </a:xfrm>
              <a:custGeom>
                <a:avLst/>
                <a:gdLst>
                  <a:gd name="connsiteX0" fmla="*/ 0 w 54939"/>
                  <a:gd name="connsiteY0" fmla="*/ 55799 h 55798"/>
                  <a:gd name="connsiteX1" fmla="*/ 16103 w 54939"/>
                  <a:gd name="connsiteY1" fmla="*/ 55799 h 55798"/>
                  <a:gd name="connsiteX2" fmla="*/ 54940 w 54939"/>
                  <a:gd name="connsiteY2" fmla="*/ 0 h 55798"/>
                  <a:gd name="connsiteX3" fmla="*/ 32206 w 54939"/>
                  <a:gd name="connsiteY3" fmla="*/ 0 h 55798"/>
                  <a:gd name="connsiteX4" fmla="*/ 947 w 54939"/>
                  <a:gd name="connsiteY4" fmla="*/ 55799 h 55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939" h="55798">
                    <a:moveTo>
                      <a:pt x="0" y="55799"/>
                    </a:moveTo>
                    <a:lnTo>
                      <a:pt x="16103" y="55799"/>
                    </a:lnTo>
                    <a:lnTo>
                      <a:pt x="54940" y="0"/>
                    </a:lnTo>
                    <a:lnTo>
                      <a:pt x="32206" y="0"/>
                    </a:lnTo>
                    <a:cubicBezTo>
                      <a:pt x="21786" y="17969"/>
                      <a:pt x="11367" y="36884"/>
                      <a:pt x="947" y="55799"/>
                    </a:cubicBezTo>
                    <a:close/>
                  </a:path>
                </a:pathLst>
              </a:custGeom>
              <a:solidFill>
                <a:srgbClr val="19458A"/>
              </a:solidFill>
              <a:ln w="9472" cap="flat">
                <a:noFill/>
                <a:prstDash val="solid"/>
                <a:miter/>
              </a:ln>
            </p:spPr>
            <p:txBody>
              <a:bodyPr rtlCol="0" anchor="ctr"/>
              <a:lstStyle/>
              <a:p>
                <a:endParaRPr lang="en-US"/>
              </a:p>
            </p:txBody>
          </p:sp>
          <p:sp>
            <p:nvSpPr>
              <p:cNvPr id="4106" name="Forma libre 4105">
                <a:extLst>
                  <a:ext uri="{FF2B5EF4-FFF2-40B4-BE49-F238E27FC236}">
                    <a16:creationId xmlns:a16="http://schemas.microsoft.com/office/drawing/2014/main" id="{07EA76CD-9C9B-3A5F-AAF0-68824C56CBAD}"/>
                  </a:ext>
                </a:extLst>
              </p:cNvPr>
              <p:cNvSpPr/>
              <p:nvPr/>
            </p:nvSpPr>
            <p:spPr>
              <a:xfrm>
                <a:off x="5187704" y="2729689"/>
                <a:ext cx="19891" cy="194823"/>
              </a:xfrm>
              <a:custGeom>
                <a:avLst/>
                <a:gdLst>
                  <a:gd name="connsiteX0" fmla="*/ 0 w 19891"/>
                  <a:gd name="connsiteY0" fmla="*/ 0 h 194823"/>
                  <a:gd name="connsiteX1" fmla="*/ 19892 w 19891"/>
                  <a:gd name="connsiteY1" fmla="*/ 0 h 194823"/>
                  <a:gd name="connsiteX2" fmla="*/ 19892 w 19891"/>
                  <a:gd name="connsiteY2" fmla="*/ 194823 h 194823"/>
                  <a:gd name="connsiteX3" fmla="*/ 0 w 19891"/>
                  <a:gd name="connsiteY3" fmla="*/ 194823 h 194823"/>
                </a:gdLst>
                <a:ahLst/>
                <a:cxnLst>
                  <a:cxn ang="0">
                    <a:pos x="connsiteX0" y="connsiteY0"/>
                  </a:cxn>
                  <a:cxn ang="0">
                    <a:pos x="connsiteX1" y="connsiteY1"/>
                  </a:cxn>
                  <a:cxn ang="0">
                    <a:pos x="connsiteX2" y="connsiteY2"/>
                  </a:cxn>
                  <a:cxn ang="0">
                    <a:pos x="connsiteX3" y="connsiteY3"/>
                  </a:cxn>
                </a:cxnLst>
                <a:rect l="l" t="t" r="r" b="b"/>
                <a:pathLst>
                  <a:path w="19891" h="194823">
                    <a:moveTo>
                      <a:pt x="0" y="0"/>
                    </a:moveTo>
                    <a:lnTo>
                      <a:pt x="19892" y="0"/>
                    </a:lnTo>
                    <a:lnTo>
                      <a:pt x="19892" y="194823"/>
                    </a:lnTo>
                    <a:lnTo>
                      <a:pt x="0" y="194823"/>
                    </a:lnTo>
                    <a:close/>
                  </a:path>
                </a:pathLst>
              </a:custGeom>
              <a:solidFill>
                <a:srgbClr val="19458A"/>
              </a:solidFill>
              <a:ln w="9472" cap="flat">
                <a:noFill/>
                <a:prstDash val="solid"/>
                <a:miter/>
              </a:ln>
            </p:spPr>
            <p:txBody>
              <a:bodyPr rtlCol="0" anchor="ctr"/>
              <a:lstStyle/>
              <a:p>
                <a:endParaRPr lang="en-US"/>
              </a:p>
            </p:txBody>
          </p:sp>
          <p:sp>
            <p:nvSpPr>
              <p:cNvPr id="4107" name="Forma libre 4106">
                <a:extLst>
                  <a:ext uri="{FF2B5EF4-FFF2-40B4-BE49-F238E27FC236}">
                    <a16:creationId xmlns:a16="http://schemas.microsoft.com/office/drawing/2014/main" id="{7E165306-8171-382C-8222-65739F69AF9B}"/>
                  </a:ext>
                </a:extLst>
              </p:cNvPr>
              <p:cNvSpPr/>
              <p:nvPr/>
            </p:nvSpPr>
            <p:spPr>
              <a:xfrm>
                <a:off x="5239802" y="2725906"/>
                <a:ext cx="160083" cy="201443"/>
              </a:xfrm>
              <a:custGeom>
                <a:avLst/>
                <a:gdLst>
                  <a:gd name="connsiteX0" fmla="*/ 75779 w 160083"/>
                  <a:gd name="connsiteY0" fmla="*/ 0 h 201443"/>
                  <a:gd name="connsiteX1" fmla="*/ 18945 w 160083"/>
                  <a:gd name="connsiteY1" fmla="*/ 9457 h 201443"/>
                  <a:gd name="connsiteX2" fmla="*/ 18945 w 160083"/>
                  <a:gd name="connsiteY2" fmla="*/ 28372 h 201443"/>
                  <a:gd name="connsiteX3" fmla="*/ 74832 w 160083"/>
                  <a:gd name="connsiteY3" fmla="*/ 19861 h 201443"/>
                  <a:gd name="connsiteX4" fmla="*/ 139244 w 160083"/>
                  <a:gd name="connsiteY4" fmla="*/ 81334 h 201443"/>
                  <a:gd name="connsiteX5" fmla="*/ 92829 w 160083"/>
                  <a:gd name="connsiteY5" fmla="*/ 77551 h 201443"/>
                  <a:gd name="connsiteX6" fmla="*/ 0 w 160083"/>
                  <a:gd name="connsiteY6" fmla="*/ 140916 h 201443"/>
                  <a:gd name="connsiteX7" fmla="*/ 81462 w 160083"/>
                  <a:gd name="connsiteY7" fmla="*/ 201444 h 201443"/>
                  <a:gd name="connsiteX8" fmla="*/ 160083 w 160083"/>
                  <a:gd name="connsiteY8" fmla="*/ 141862 h 201443"/>
                  <a:gd name="connsiteX9" fmla="*/ 160083 w 160083"/>
                  <a:gd name="connsiteY9" fmla="*/ 82280 h 201443"/>
                  <a:gd name="connsiteX10" fmla="*/ 160083 w 160083"/>
                  <a:gd name="connsiteY10" fmla="*/ 82280 h 201443"/>
                  <a:gd name="connsiteX11" fmla="*/ 76726 w 160083"/>
                  <a:gd name="connsiteY11" fmla="*/ 946 h 201443"/>
                  <a:gd name="connsiteX12" fmla="*/ 139244 w 160083"/>
                  <a:gd name="connsiteY12" fmla="*/ 140916 h 201443"/>
                  <a:gd name="connsiteX13" fmla="*/ 80515 w 160083"/>
                  <a:gd name="connsiteY13" fmla="*/ 182529 h 201443"/>
                  <a:gd name="connsiteX14" fmla="*/ 18945 w 160083"/>
                  <a:gd name="connsiteY14" fmla="*/ 139970 h 201443"/>
                  <a:gd name="connsiteX15" fmla="*/ 89988 w 160083"/>
                  <a:gd name="connsiteY15" fmla="*/ 95520 h 201443"/>
                  <a:gd name="connsiteX16" fmla="*/ 139244 w 160083"/>
                  <a:gd name="connsiteY16" fmla="*/ 99303 h 201443"/>
                  <a:gd name="connsiteX17" fmla="*/ 139244 w 160083"/>
                  <a:gd name="connsiteY17" fmla="*/ 140916 h 201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60083" h="201443">
                    <a:moveTo>
                      <a:pt x="75779" y="0"/>
                    </a:moveTo>
                    <a:cubicBezTo>
                      <a:pt x="53993" y="0"/>
                      <a:pt x="33153" y="4729"/>
                      <a:pt x="18945" y="9457"/>
                    </a:cubicBezTo>
                    <a:lnTo>
                      <a:pt x="18945" y="28372"/>
                    </a:lnTo>
                    <a:cubicBezTo>
                      <a:pt x="28417" y="25535"/>
                      <a:pt x="49256" y="19861"/>
                      <a:pt x="74832" y="19861"/>
                    </a:cubicBezTo>
                    <a:cubicBezTo>
                      <a:pt x="119352" y="19861"/>
                      <a:pt x="139244" y="40667"/>
                      <a:pt x="139244" y="81334"/>
                    </a:cubicBezTo>
                    <a:cubicBezTo>
                      <a:pt x="132613" y="80388"/>
                      <a:pt x="118405" y="77551"/>
                      <a:pt x="92829" y="77551"/>
                    </a:cubicBezTo>
                    <a:cubicBezTo>
                      <a:pt x="67254" y="77551"/>
                      <a:pt x="0" y="80388"/>
                      <a:pt x="0" y="140916"/>
                    </a:cubicBezTo>
                    <a:cubicBezTo>
                      <a:pt x="0" y="201444"/>
                      <a:pt x="55887" y="201444"/>
                      <a:pt x="81462" y="201444"/>
                    </a:cubicBezTo>
                    <a:cubicBezTo>
                      <a:pt x="107038" y="201444"/>
                      <a:pt x="160083" y="194823"/>
                      <a:pt x="160083" y="141862"/>
                    </a:cubicBezTo>
                    <a:lnTo>
                      <a:pt x="160083" y="82280"/>
                    </a:lnTo>
                    <a:lnTo>
                      <a:pt x="160083" y="82280"/>
                    </a:lnTo>
                    <a:cubicBezTo>
                      <a:pt x="160083" y="29318"/>
                      <a:pt x="134508" y="946"/>
                      <a:pt x="76726" y="946"/>
                    </a:cubicBezTo>
                    <a:close/>
                    <a:moveTo>
                      <a:pt x="139244" y="140916"/>
                    </a:moveTo>
                    <a:cubicBezTo>
                      <a:pt x="139244" y="175909"/>
                      <a:pt x="104196" y="182529"/>
                      <a:pt x="80515" y="182529"/>
                    </a:cubicBezTo>
                    <a:cubicBezTo>
                      <a:pt x="56834" y="182529"/>
                      <a:pt x="18945" y="175909"/>
                      <a:pt x="18945" y="139970"/>
                    </a:cubicBezTo>
                    <a:cubicBezTo>
                      <a:pt x="18945" y="104032"/>
                      <a:pt x="65359" y="95520"/>
                      <a:pt x="89988" y="95520"/>
                    </a:cubicBezTo>
                    <a:cubicBezTo>
                      <a:pt x="114616" y="95520"/>
                      <a:pt x="134508" y="98357"/>
                      <a:pt x="139244" y="99303"/>
                    </a:cubicBezTo>
                    <a:lnTo>
                      <a:pt x="139244" y="140916"/>
                    </a:lnTo>
                    <a:close/>
                  </a:path>
                </a:pathLst>
              </a:custGeom>
              <a:solidFill>
                <a:srgbClr val="19458A"/>
              </a:solidFill>
              <a:ln w="9472" cap="flat">
                <a:noFill/>
                <a:prstDash val="solid"/>
                <a:miter/>
              </a:ln>
            </p:spPr>
            <p:txBody>
              <a:bodyPr rtlCol="0" anchor="ctr"/>
              <a:lstStyle/>
              <a:p>
                <a:endParaRPr lang="en-US"/>
              </a:p>
            </p:txBody>
          </p:sp>
          <p:sp>
            <p:nvSpPr>
              <p:cNvPr id="4108" name="Forma libre 4107">
                <a:extLst>
                  <a:ext uri="{FF2B5EF4-FFF2-40B4-BE49-F238E27FC236}">
                    <a16:creationId xmlns:a16="http://schemas.microsoft.com/office/drawing/2014/main" id="{ABB8F61D-6FFC-35CB-0744-83165919BB73}"/>
                  </a:ext>
                </a:extLst>
              </p:cNvPr>
              <p:cNvSpPr/>
              <p:nvPr/>
            </p:nvSpPr>
            <p:spPr>
              <a:xfrm>
                <a:off x="4294459" y="2725906"/>
                <a:ext cx="171450" cy="200497"/>
              </a:xfrm>
              <a:custGeom>
                <a:avLst/>
                <a:gdLst>
                  <a:gd name="connsiteX0" fmla="*/ 87146 w 171450"/>
                  <a:gd name="connsiteY0" fmla="*/ 0 h 200497"/>
                  <a:gd name="connsiteX1" fmla="*/ 0 w 171450"/>
                  <a:gd name="connsiteY1" fmla="*/ 104032 h 200497"/>
                  <a:gd name="connsiteX2" fmla="*/ 92829 w 171450"/>
                  <a:gd name="connsiteY2" fmla="*/ 200498 h 200497"/>
                  <a:gd name="connsiteX3" fmla="*/ 158189 w 171450"/>
                  <a:gd name="connsiteY3" fmla="*/ 188203 h 200497"/>
                  <a:gd name="connsiteX4" fmla="*/ 158189 w 171450"/>
                  <a:gd name="connsiteY4" fmla="*/ 167397 h 200497"/>
                  <a:gd name="connsiteX5" fmla="*/ 94724 w 171450"/>
                  <a:gd name="connsiteY5" fmla="*/ 180637 h 200497"/>
                  <a:gd name="connsiteX6" fmla="*/ 91882 w 171450"/>
                  <a:gd name="connsiteY6" fmla="*/ 180637 h 200497"/>
                  <a:gd name="connsiteX7" fmla="*/ 21786 w 171450"/>
                  <a:gd name="connsiteY7" fmla="*/ 111598 h 200497"/>
                  <a:gd name="connsiteX8" fmla="*/ 171450 w 171450"/>
                  <a:gd name="connsiteY8" fmla="*/ 111598 h 200497"/>
                  <a:gd name="connsiteX9" fmla="*/ 171450 w 171450"/>
                  <a:gd name="connsiteY9" fmla="*/ 101195 h 200497"/>
                  <a:gd name="connsiteX10" fmla="*/ 171450 w 171450"/>
                  <a:gd name="connsiteY10" fmla="*/ 101195 h 200497"/>
                  <a:gd name="connsiteX11" fmla="*/ 87146 w 171450"/>
                  <a:gd name="connsiteY11" fmla="*/ 0 h 200497"/>
                  <a:gd name="connsiteX12" fmla="*/ 20839 w 171450"/>
                  <a:gd name="connsiteY12" fmla="*/ 94575 h 200497"/>
                  <a:gd name="connsiteX13" fmla="*/ 86199 w 171450"/>
                  <a:gd name="connsiteY13" fmla="*/ 18915 h 200497"/>
                  <a:gd name="connsiteX14" fmla="*/ 150611 w 171450"/>
                  <a:gd name="connsiteY14" fmla="*/ 94575 h 200497"/>
                  <a:gd name="connsiteX15" fmla="*/ 20839 w 171450"/>
                  <a:gd name="connsiteY15" fmla="*/ 94575 h 20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0" h="200497">
                    <a:moveTo>
                      <a:pt x="87146" y="0"/>
                    </a:moveTo>
                    <a:cubicBezTo>
                      <a:pt x="9472" y="0"/>
                      <a:pt x="0" y="73768"/>
                      <a:pt x="0" y="104032"/>
                    </a:cubicBezTo>
                    <a:cubicBezTo>
                      <a:pt x="0" y="181583"/>
                      <a:pt x="48309" y="200498"/>
                      <a:pt x="92829" y="200498"/>
                    </a:cubicBezTo>
                    <a:cubicBezTo>
                      <a:pt x="137349" y="200498"/>
                      <a:pt x="140191" y="196715"/>
                      <a:pt x="158189" y="188203"/>
                    </a:cubicBezTo>
                    <a:lnTo>
                      <a:pt x="158189" y="167397"/>
                    </a:lnTo>
                    <a:cubicBezTo>
                      <a:pt x="142086" y="175909"/>
                      <a:pt x="118405" y="180637"/>
                      <a:pt x="94724" y="180637"/>
                    </a:cubicBezTo>
                    <a:lnTo>
                      <a:pt x="91882" y="180637"/>
                    </a:lnTo>
                    <a:cubicBezTo>
                      <a:pt x="56834" y="180637"/>
                      <a:pt x="24628" y="166451"/>
                      <a:pt x="21786" y="111598"/>
                    </a:cubicBezTo>
                    <a:lnTo>
                      <a:pt x="171450" y="111598"/>
                    </a:lnTo>
                    <a:cubicBezTo>
                      <a:pt x="171450" y="111598"/>
                      <a:pt x="171450" y="109706"/>
                      <a:pt x="171450" y="101195"/>
                    </a:cubicBezTo>
                    <a:lnTo>
                      <a:pt x="171450" y="101195"/>
                    </a:lnTo>
                    <a:cubicBezTo>
                      <a:pt x="171450" y="87954"/>
                      <a:pt x="171450" y="0"/>
                      <a:pt x="87146" y="0"/>
                    </a:cubicBezTo>
                    <a:close/>
                    <a:moveTo>
                      <a:pt x="20839" y="94575"/>
                    </a:moveTo>
                    <a:cubicBezTo>
                      <a:pt x="22734" y="47287"/>
                      <a:pt x="43573" y="18915"/>
                      <a:pt x="86199" y="18915"/>
                    </a:cubicBezTo>
                    <a:cubicBezTo>
                      <a:pt x="148716" y="18915"/>
                      <a:pt x="150611" y="85117"/>
                      <a:pt x="150611" y="94575"/>
                    </a:cubicBezTo>
                    <a:lnTo>
                      <a:pt x="20839" y="94575"/>
                    </a:lnTo>
                    <a:close/>
                  </a:path>
                </a:pathLst>
              </a:custGeom>
              <a:solidFill>
                <a:srgbClr val="19458A"/>
              </a:solidFill>
              <a:ln w="9472" cap="flat">
                <a:noFill/>
                <a:prstDash val="solid"/>
                <a:miter/>
              </a:ln>
            </p:spPr>
            <p:txBody>
              <a:bodyPr rtlCol="0" anchor="ctr"/>
              <a:lstStyle/>
              <a:p>
                <a:endParaRPr lang="en-US"/>
              </a:p>
            </p:txBody>
          </p:sp>
          <p:sp>
            <p:nvSpPr>
              <p:cNvPr id="4109" name="Forma libre 4108">
                <a:extLst>
                  <a:ext uri="{FF2B5EF4-FFF2-40B4-BE49-F238E27FC236}">
                    <a16:creationId xmlns:a16="http://schemas.microsoft.com/office/drawing/2014/main" id="{E9591301-0731-575B-2079-C8BCD04268F1}"/>
                  </a:ext>
                </a:extLst>
              </p:cNvPr>
              <p:cNvSpPr/>
              <p:nvPr/>
            </p:nvSpPr>
            <p:spPr>
              <a:xfrm>
                <a:off x="4686615" y="2725906"/>
                <a:ext cx="171449" cy="200497"/>
              </a:xfrm>
              <a:custGeom>
                <a:avLst/>
                <a:gdLst>
                  <a:gd name="connsiteX0" fmla="*/ 87146 w 171449"/>
                  <a:gd name="connsiteY0" fmla="*/ 0 h 200497"/>
                  <a:gd name="connsiteX1" fmla="*/ 0 w 171449"/>
                  <a:gd name="connsiteY1" fmla="*/ 104032 h 200497"/>
                  <a:gd name="connsiteX2" fmla="*/ 92829 w 171449"/>
                  <a:gd name="connsiteY2" fmla="*/ 200498 h 200497"/>
                  <a:gd name="connsiteX3" fmla="*/ 158189 w 171449"/>
                  <a:gd name="connsiteY3" fmla="*/ 188203 h 200497"/>
                  <a:gd name="connsiteX4" fmla="*/ 158189 w 171449"/>
                  <a:gd name="connsiteY4" fmla="*/ 167397 h 200497"/>
                  <a:gd name="connsiteX5" fmla="*/ 94724 w 171449"/>
                  <a:gd name="connsiteY5" fmla="*/ 180637 h 200497"/>
                  <a:gd name="connsiteX6" fmla="*/ 91882 w 171449"/>
                  <a:gd name="connsiteY6" fmla="*/ 180637 h 200497"/>
                  <a:gd name="connsiteX7" fmla="*/ 21786 w 171449"/>
                  <a:gd name="connsiteY7" fmla="*/ 111598 h 200497"/>
                  <a:gd name="connsiteX8" fmla="*/ 171450 w 171449"/>
                  <a:gd name="connsiteY8" fmla="*/ 111598 h 200497"/>
                  <a:gd name="connsiteX9" fmla="*/ 171450 w 171449"/>
                  <a:gd name="connsiteY9" fmla="*/ 101195 h 200497"/>
                  <a:gd name="connsiteX10" fmla="*/ 171450 w 171449"/>
                  <a:gd name="connsiteY10" fmla="*/ 101195 h 200497"/>
                  <a:gd name="connsiteX11" fmla="*/ 87146 w 171449"/>
                  <a:gd name="connsiteY11" fmla="*/ 0 h 200497"/>
                  <a:gd name="connsiteX12" fmla="*/ 20839 w 171449"/>
                  <a:gd name="connsiteY12" fmla="*/ 94575 h 200497"/>
                  <a:gd name="connsiteX13" fmla="*/ 86199 w 171449"/>
                  <a:gd name="connsiteY13" fmla="*/ 18915 h 200497"/>
                  <a:gd name="connsiteX14" fmla="*/ 150611 w 171449"/>
                  <a:gd name="connsiteY14" fmla="*/ 94575 h 200497"/>
                  <a:gd name="connsiteX15" fmla="*/ 20839 w 171449"/>
                  <a:gd name="connsiteY15" fmla="*/ 94575 h 200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49" h="200497">
                    <a:moveTo>
                      <a:pt x="87146" y="0"/>
                    </a:moveTo>
                    <a:cubicBezTo>
                      <a:pt x="9472" y="0"/>
                      <a:pt x="0" y="73768"/>
                      <a:pt x="0" y="104032"/>
                    </a:cubicBezTo>
                    <a:cubicBezTo>
                      <a:pt x="0" y="181583"/>
                      <a:pt x="48309" y="200498"/>
                      <a:pt x="92829" y="200498"/>
                    </a:cubicBezTo>
                    <a:cubicBezTo>
                      <a:pt x="137349" y="200498"/>
                      <a:pt x="140191" y="196715"/>
                      <a:pt x="158189" y="188203"/>
                    </a:cubicBezTo>
                    <a:lnTo>
                      <a:pt x="158189" y="167397"/>
                    </a:lnTo>
                    <a:cubicBezTo>
                      <a:pt x="142086" y="175909"/>
                      <a:pt x="118405" y="180637"/>
                      <a:pt x="94724" y="180637"/>
                    </a:cubicBezTo>
                    <a:lnTo>
                      <a:pt x="91882" y="180637"/>
                    </a:lnTo>
                    <a:cubicBezTo>
                      <a:pt x="56834" y="180637"/>
                      <a:pt x="24628" y="166451"/>
                      <a:pt x="21786" y="111598"/>
                    </a:cubicBezTo>
                    <a:lnTo>
                      <a:pt x="171450" y="111598"/>
                    </a:lnTo>
                    <a:cubicBezTo>
                      <a:pt x="171450" y="111598"/>
                      <a:pt x="171450" y="109706"/>
                      <a:pt x="171450" y="101195"/>
                    </a:cubicBezTo>
                    <a:lnTo>
                      <a:pt x="171450" y="101195"/>
                    </a:lnTo>
                    <a:cubicBezTo>
                      <a:pt x="171450" y="87954"/>
                      <a:pt x="171450" y="0"/>
                      <a:pt x="87146" y="0"/>
                    </a:cubicBezTo>
                    <a:close/>
                    <a:moveTo>
                      <a:pt x="20839" y="94575"/>
                    </a:moveTo>
                    <a:cubicBezTo>
                      <a:pt x="22734" y="47287"/>
                      <a:pt x="43573" y="18915"/>
                      <a:pt x="86199" y="18915"/>
                    </a:cubicBezTo>
                    <a:cubicBezTo>
                      <a:pt x="148716" y="18915"/>
                      <a:pt x="150611" y="85117"/>
                      <a:pt x="150611" y="94575"/>
                    </a:cubicBezTo>
                    <a:lnTo>
                      <a:pt x="20839" y="94575"/>
                    </a:lnTo>
                    <a:close/>
                  </a:path>
                </a:pathLst>
              </a:custGeom>
              <a:solidFill>
                <a:srgbClr val="19458A"/>
              </a:solidFill>
              <a:ln w="9472" cap="flat">
                <a:noFill/>
                <a:prstDash val="solid"/>
                <a:miter/>
              </a:ln>
            </p:spPr>
            <p:txBody>
              <a:bodyPr rtlCol="0" anchor="ctr"/>
              <a:lstStyle/>
              <a:p>
                <a:endParaRPr lang="en-US"/>
              </a:p>
            </p:txBody>
          </p:sp>
        </p:grpSp>
      </p:grpSp>
      <p:pic>
        <p:nvPicPr>
          <p:cNvPr id="4110" name="Picture 8">
            <a:extLst>
              <a:ext uri="{FF2B5EF4-FFF2-40B4-BE49-F238E27FC236}">
                <a16:creationId xmlns:a16="http://schemas.microsoft.com/office/drawing/2014/main" id="{96D242D7-A575-1993-A344-4720A9ED28F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4162615" y="4034015"/>
            <a:ext cx="238242" cy="305096"/>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0">
            <a:extLst>
              <a:ext uri="{FF2B5EF4-FFF2-40B4-BE49-F238E27FC236}">
                <a16:creationId xmlns:a16="http://schemas.microsoft.com/office/drawing/2014/main" id="{F001993B-CC0B-092D-E75C-50FAE5B01BD4}"/>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4651325" y="4078383"/>
            <a:ext cx="526738" cy="216360"/>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2">
            <a:extLst>
              <a:ext uri="{FF2B5EF4-FFF2-40B4-BE49-F238E27FC236}">
                <a16:creationId xmlns:a16="http://schemas.microsoft.com/office/drawing/2014/main" id="{CB340BF4-AFAD-1812-632A-288CBD4698AE}"/>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003542" y="4112649"/>
            <a:ext cx="398263" cy="147828"/>
          </a:xfrm>
          <a:prstGeom prst="rect">
            <a:avLst/>
          </a:prstGeom>
          <a:noFill/>
          <a:extLst>
            <a:ext uri="{909E8E84-426E-40DD-AFC4-6F175D3DCCD1}">
              <a14:hiddenFill xmlns:a14="http://schemas.microsoft.com/office/drawing/2010/main">
                <a:solidFill>
                  <a:srgbClr val="FFFFFF"/>
                </a:solidFill>
              </a14:hiddenFill>
            </a:ext>
          </a:extLst>
        </p:spPr>
      </p:pic>
      <p:pic>
        <p:nvPicPr>
          <p:cNvPr id="4113" name="Picture 14" descr="Galicia Financial Group Logo">
            <a:extLst>
              <a:ext uri="{FF2B5EF4-FFF2-40B4-BE49-F238E27FC236}">
                <a16:creationId xmlns:a16="http://schemas.microsoft.com/office/drawing/2014/main" id="{348EF552-2B8F-8ABE-0FF8-B133E618789B}"/>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6569160" y="3899115"/>
            <a:ext cx="574896" cy="574896"/>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6">
            <a:extLst>
              <a:ext uri="{FF2B5EF4-FFF2-40B4-BE49-F238E27FC236}">
                <a16:creationId xmlns:a16="http://schemas.microsoft.com/office/drawing/2014/main" id="{C265CF8F-714B-8ADE-3C3E-B235920EAC45}"/>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7830943" y="4078816"/>
            <a:ext cx="574648" cy="215494"/>
          </a:xfrm>
          <a:prstGeom prst="rect">
            <a:avLst/>
          </a:prstGeom>
          <a:noFill/>
          <a:extLst>
            <a:ext uri="{909E8E84-426E-40DD-AFC4-6F175D3DCCD1}">
              <a14:hiddenFill xmlns:a14="http://schemas.microsoft.com/office/drawing/2010/main">
                <a:solidFill>
                  <a:srgbClr val="FFFFFF"/>
                </a:solidFill>
              </a14:hiddenFill>
            </a:ext>
          </a:extLst>
        </p:spPr>
      </p:pic>
      <p:sp>
        <p:nvSpPr>
          <p:cNvPr id="53" name="Title 1">
            <a:extLst>
              <a:ext uri="{FF2B5EF4-FFF2-40B4-BE49-F238E27FC236}">
                <a16:creationId xmlns:a16="http://schemas.microsoft.com/office/drawing/2014/main" id="{D166371F-5250-B33B-053B-CDA515AF28F2}"/>
              </a:ext>
            </a:extLst>
          </p:cNvPr>
          <p:cNvSpPr txBox="1">
            <a:spLocks/>
          </p:cNvSpPr>
          <p:nvPr/>
        </p:nvSpPr>
        <p:spPr>
          <a:xfrm>
            <a:off x="611999" y="496858"/>
            <a:ext cx="5896041" cy="470898"/>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In this challenging context, we have achieved a superior </a:t>
            </a:r>
            <a:r>
              <a:rPr lang="en-US" sz="1800" b="0" spc="-40">
                <a:solidFill>
                  <a:schemeClr val="bg2"/>
                </a:solidFill>
                <a:latin typeface="Pulso" pitchFamily="2" charset="0"/>
              </a:rPr>
              <a:t>Total Shareholders Return (TSR)</a:t>
            </a:r>
          </a:p>
        </p:txBody>
      </p:sp>
      <p:sp>
        <p:nvSpPr>
          <p:cNvPr id="56" name="CuadroTexto 55">
            <a:extLst>
              <a:ext uri="{FF2B5EF4-FFF2-40B4-BE49-F238E27FC236}">
                <a16:creationId xmlns:a16="http://schemas.microsoft.com/office/drawing/2014/main" id="{D5EE8DC4-4F0D-DE6D-CFE8-D72C794D7A15}"/>
              </a:ext>
            </a:extLst>
          </p:cNvPr>
          <p:cNvSpPr txBox="1"/>
          <p:nvPr/>
        </p:nvSpPr>
        <p:spPr>
          <a:xfrm>
            <a:off x="1900319" y="4579962"/>
            <a:ext cx="6631681"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TSR from December 31, 2021, to September 13, 2024  (Reinvested at 0%): “The total return for the holding period assuming dividends are reinvested at a 0% fixed rate”</a:t>
            </a:r>
          </a:p>
        </p:txBody>
      </p:sp>
    </p:spTree>
    <p:extLst>
      <p:ext uri="{BB962C8B-B14F-4D97-AF65-F5344CB8AC3E}">
        <p14:creationId xmlns:p14="http://schemas.microsoft.com/office/powerpoint/2010/main" val="2966768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C4B1CD-6E59-5FC9-8E62-1299DAEFB8BC}"/>
            </a:ext>
          </a:extLst>
        </p:cNvPr>
        <p:cNvGrpSpPr/>
        <p:nvPr/>
      </p:nvGrpSpPr>
      <p:grpSpPr>
        <a:xfrm>
          <a:off x="0" y="0"/>
          <a:ext cx="0" cy="0"/>
          <a:chOff x="0" y="0"/>
          <a:chExt cx="0" cy="0"/>
        </a:xfrm>
      </p:grpSpPr>
      <p:graphicFrame>
        <p:nvGraphicFramePr>
          <p:cNvPr id="3" name="Gráfico 2">
            <a:extLst>
              <a:ext uri="{FF2B5EF4-FFF2-40B4-BE49-F238E27FC236}">
                <a16:creationId xmlns:a16="http://schemas.microsoft.com/office/drawing/2014/main" id="{4A4191DF-9D37-44B6-9902-92F727DAE2BC}"/>
              </a:ext>
            </a:extLst>
          </p:cNvPr>
          <p:cNvGraphicFramePr>
            <a:graphicFrameLocks/>
          </p:cNvGraphicFramePr>
          <p:nvPr>
            <p:extLst>
              <p:ext uri="{D42A27DB-BD31-4B8C-83A1-F6EECF244321}">
                <p14:modId xmlns:p14="http://schemas.microsoft.com/office/powerpoint/2010/main" val="3340409620"/>
              </p:ext>
            </p:extLst>
          </p:nvPr>
        </p:nvGraphicFramePr>
        <p:xfrm>
          <a:off x="858917" y="2779556"/>
          <a:ext cx="7277287" cy="12799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4" name="Gráfico 3">
            <a:extLst>
              <a:ext uri="{FF2B5EF4-FFF2-40B4-BE49-F238E27FC236}">
                <a16:creationId xmlns:a16="http://schemas.microsoft.com/office/drawing/2014/main" id="{153F3A26-C460-A256-EA04-B0D1CC4E2ABE}"/>
              </a:ext>
            </a:extLst>
          </p:cNvPr>
          <p:cNvGraphicFramePr>
            <a:graphicFrameLocks/>
          </p:cNvGraphicFramePr>
          <p:nvPr>
            <p:extLst>
              <p:ext uri="{D42A27DB-BD31-4B8C-83A1-F6EECF244321}">
                <p14:modId xmlns:p14="http://schemas.microsoft.com/office/powerpoint/2010/main" val="993988591"/>
              </p:ext>
            </p:extLst>
          </p:nvPr>
        </p:nvGraphicFramePr>
        <p:xfrm>
          <a:off x="858917" y="933959"/>
          <a:ext cx="7277287" cy="1336701"/>
        </p:xfrm>
        <a:graphic>
          <a:graphicData uri="http://schemas.openxmlformats.org/drawingml/2006/chart">
            <c:chart xmlns:c="http://schemas.openxmlformats.org/drawingml/2006/chart" xmlns:r="http://schemas.openxmlformats.org/officeDocument/2006/relationships" r:id="rId4"/>
          </a:graphicData>
        </a:graphic>
      </p:graphicFrame>
      <p:sp>
        <p:nvSpPr>
          <p:cNvPr id="5" name="CuadroTexto 4">
            <a:extLst>
              <a:ext uri="{FF2B5EF4-FFF2-40B4-BE49-F238E27FC236}">
                <a16:creationId xmlns:a16="http://schemas.microsoft.com/office/drawing/2014/main" id="{EE883EA8-90BD-15A1-BA11-13ED08BF170B}"/>
              </a:ext>
            </a:extLst>
          </p:cNvPr>
          <p:cNvSpPr txBox="1"/>
          <p:nvPr/>
        </p:nvSpPr>
        <p:spPr>
          <a:xfrm>
            <a:off x="3955881" y="2848527"/>
            <a:ext cx="1083360" cy="307777"/>
          </a:xfrm>
          <a:prstGeom prst="rect">
            <a:avLst/>
          </a:prstGeom>
          <a:noFill/>
        </p:spPr>
        <p:txBody>
          <a:bodyPr wrap="square" rtlCol="0">
            <a:spAutoFit/>
          </a:bodyPr>
          <a:lstStyle/>
          <a:p>
            <a:pPr algn="ctr"/>
            <a:r>
              <a:rPr lang="es-AR" sz="1400" b="1">
                <a:solidFill>
                  <a:srgbClr val="3D00A1"/>
                </a:solidFill>
                <a:latin typeface="Roboto" panose="02000000000000000000" pitchFamily="2" charset="0"/>
                <a:ea typeface="Roboto" panose="02000000000000000000" pitchFamily="2" charset="0"/>
                <a:cs typeface="Roboto" panose="02000000000000000000" pitchFamily="2" charset="0"/>
              </a:rPr>
              <a:t>EV/EBITDA </a:t>
            </a:r>
          </a:p>
        </p:txBody>
      </p:sp>
      <p:pic>
        <p:nvPicPr>
          <p:cNvPr id="6" name="Picture 16" descr="Millicom Logo | Mobile logo, Vector logo, ? logo">
            <a:extLst>
              <a:ext uri="{FF2B5EF4-FFF2-40B4-BE49-F238E27FC236}">
                <a16:creationId xmlns:a16="http://schemas.microsoft.com/office/drawing/2014/main" id="{72152A73-94B0-7221-9FA8-77907C394464}"/>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121" r="25707"/>
          <a:stretch/>
        </p:blipFill>
        <p:spPr bwMode="auto">
          <a:xfrm>
            <a:off x="3833207" y="2351789"/>
            <a:ext cx="600310" cy="2199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8" descr="RPC Strategic Agility">
            <a:extLst>
              <a:ext uri="{FF2B5EF4-FFF2-40B4-BE49-F238E27FC236}">
                <a16:creationId xmlns:a16="http://schemas.microsoft.com/office/drawing/2014/main" id="{A5B44A7C-81F4-529A-DC6F-118A87C549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267743" y="2286824"/>
            <a:ext cx="642857" cy="3498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a:extLst>
              <a:ext uri="{FF2B5EF4-FFF2-40B4-BE49-F238E27FC236}">
                <a16:creationId xmlns:a16="http://schemas.microsoft.com/office/drawing/2014/main" id="{D6B371F0-5C96-DD12-7AF0-B7CB75FA482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92503" y="2399963"/>
            <a:ext cx="556875" cy="12355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arcas - Telefónica">
            <a:extLst>
              <a:ext uri="{FF2B5EF4-FFF2-40B4-BE49-F238E27FC236}">
                <a16:creationId xmlns:a16="http://schemas.microsoft.com/office/drawing/2014/main" id="{67A07184-DF19-466A-7DD0-558A2C4BC2D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630731" y="2250934"/>
            <a:ext cx="632812" cy="42161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6" descr="Millicom Logo | Mobile logo, Vector logo, ? logo">
            <a:extLst>
              <a:ext uri="{FF2B5EF4-FFF2-40B4-BE49-F238E27FC236}">
                <a16:creationId xmlns:a16="http://schemas.microsoft.com/office/drawing/2014/main" id="{6C71AF3F-FBE1-6280-4D45-B6D0DFA682A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1121" r="25707"/>
          <a:stretch/>
        </p:blipFill>
        <p:spPr bwMode="auto">
          <a:xfrm>
            <a:off x="3830534" y="4140775"/>
            <a:ext cx="600310" cy="2199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8" descr="RPC Strategic Agility">
            <a:extLst>
              <a:ext uri="{FF2B5EF4-FFF2-40B4-BE49-F238E27FC236}">
                <a16:creationId xmlns:a16="http://schemas.microsoft.com/office/drawing/2014/main" id="{5B69481F-71A8-1C9D-548B-4BC58669DDE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8712" y="4075810"/>
            <a:ext cx="642857" cy="3498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a:extLst>
              <a:ext uri="{FF2B5EF4-FFF2-40B4-BE49-F238E27FC236}">
                <a16:creationId xmlns:a16="http://schemas.microsoft.com/office/drawing/2014/main" id="{7D55A2D5-737A-791D-9749-BE4DC8781CF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40129" y="4188949"/>
            <a:ext cx="556875" cy="12355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Marcas - Telefónica">
            <a:extLst>
              <a:ext uri="{FF2B5EF4-FFF2-40B4-BE49-F238E27FC236}">
                <a16:creationId xmlns:a16="http://schemas.microsoft.com/office/drawing/2014/main" id="{F815A3A3-3C1B-CBA0-98A0-4FD2BBE3B9F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71853" y="4039920"/>
            <a:ext cx="632812" cy="421611"/>
          </a:xfrm>
          <a:prstGeom prst="rect">
            <a:avLst/>
          </a:prstGeom>
          <a:noFill/>
          <a:extLst>
            <a:ext uri="{909E8E84-426E-40DD-AFC4-6F175D3DCCD1}">
              <a14:hiddenFill xmlns:a14="http://schemas.microsoft.com/office/drawing/2010/main">
                <a:solidFill>
                  <a:srgbClr val="FFFFFF"/>
                </a:solidFill>
              </a14:hiddenFill>
            </a:ext>
          </a:extLst>
        </p:spPr>
      </p:pic>
      <p:sp>
        <p:nvSpPr>
          <p:cNvPr id="18" name="CuadroTexto 17">
            <a:extLst>
              <a:ext uri="{FF2B5EF4-FFF2-40B4-BE49-F238E27FC236}">
                <a16:creationId xmlns:a16="http://schemas.microsoft.com/office/drawing/2014/main" id="{F4524BA9-3E84-30C1-216C-237023AB763E}"/>
              </a:ext>
            </a:extLst>
          </p:cNvPr>
          <p:cNvSpPr txBox="1"/>
          <p:nvPr/>
        </p:nvSpPr>
        <p:spPr>
          <a:xfrm>
            <a:off x="5950935" y="4579962"/>
            <a:ext cx="2581065"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Figures as of 1H24, considering current market cap (as of September, 2024)</a:t>
            </a:r>
          </a:p>
        </p:txBody>
      </p:sp>
      <p:sp>
        <p:nvSpPr>
          <p:cNvPr id="19" name="CuadroTexto 18">
            <a:extLst>
              <a:ext uri="{FF2B5EF4-FFF2-40B4-BE49-F238E27FC236}">
                <a16:creationId xmlns:a16="http://schemas.microsoft.com/office/drawing/2014/main" id="{724A261F-FCC0-4558-E6BF-5A7BBE2453B8}"/>
              </a:ext>
            </a:extLst>
          </p:cNvPr>
          <p:cNvSpPr txBox="1"/>
          <p:nvPr/>
        </p:nvSpPr>
        <p:spPr>
          <a:xfrm>
            <a:off x="5104993" y="4579962"/>
            <a:ext cx="741233"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*Source: Bloomberg</a:t>
            </a:r>
          </a:p>
        </p:txBody>
      </p:sp>
      <p:sp>
        <p:nvSpPr>
          <p:cNvPr id="22" name="Title 1">
            <a:extLst>
              <a:ext uri="{FF2B5EF4-FFF2-40B4-BE49-F238E27FC236}">
                <a16:creationId xmlns:a16="http://schemas.microsoft.com/office/drawing/2014/main" id="{F3FEEAC1-98A5-C893-EF9D-D4E3B77CB778}"/>
              </a:ext>
            </a:extLst>
          </p:cNvPr>
          <p:cNvSpPr txBox="1">
            <a:spLocks/>
          </p:cNvSpPr>
          <p:nvPr/>
        </p:nvSpPr>
        <p:spPr>
          <a:xfrm>
            <a:off x="612000" y="496666"/>
            <a:ext cx="3829740"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spc="-40">
                <a:latin typeface="Pulso" pitchFamily="2" charset="0"/>
              </a:rPr>
              <a:t>We have an attractive FCF Yield and </a:t>
            </a:r>
            <a:r>
              <a:rPr lang="en-US" sz="1800" spc="-40">
                <a:solidFill>
                  <a:schemeClr val="bg2"/>
                </a:solidFill>
                <a:latin typeface="Pulso" pitchFamily="2" charset="0"/>
              </a:rPr>
              <a:t>fair valuation multiple</a:t>
            </a:r>
          </a:p>
        </p:txBody>
      </p:sp>
      <p:sp>
        <p:nvSpPr>
          <p:cNvPr id="24" name="CuadroTexto 23">
            <a:extLst>
              <a:ext uri="{FF2B5EF4-FFF2-40B4-BE49-F238E27FC236}">
                <a16:creationId xmlns:a16="http://schemas.microsoft.com/office/drawing/2014/main" id="{7DCB3A74-73D2-2982-5570-A6E03F255647}"/>
              </a:ext>
            </a:extLst>
          </p:cNvPr>
          <p:cNvSpPr txBox="1"/>
          <p:nvPr/>
        </p:nvSpPr>
        <p:spPr>
          <a:xfrm>
            <a:off x="910004" y="1232240"/>
            <a:ext cx="624253" cy="1034247"/>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15,6%</a:t>
            </a:r>
          </a:p>
        </p:txBody>
      </p:sp>
      <p:sp>
        <p:nvSpPr>
          <p:cNvPr id="29" name="CuadroTexto 28">
            <a:extLst>
              <a:ext uri="{FF2B5EF4-FFF2-40B4-BE49-F238E27FC236}">
                <a16:creationId xmlns:a16="http://schemas.microsoft.com/office/drawing/2014/main" id="{9905D280-4C4D-0AD3-DF3A-66D427E05293}"/>
              </a:ext>
            </a:extLst>
          </p:cNvPr>
          <p:cNvSpPr txBox="1"/>
          <p:nvPr/>
        </p:nvSpPr>
        <p:spPr>
          <a:xfrm>
            <a:off x="1638134" y="1554970"/>
            <a:ext cx="624253" cy="711517"/>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10,8%</a:t>
            </a:r>
          </a:p>
        </p:txBody>
      </p:sp>
      <p:sp>
        <p:nvSpPr>
          <p:cNvPr id="30" name="CuadroTexto 29">
            <a:extLst>
              <a:ext uri="{FF2B5EF4-FFF2-40B4-BE49-F238E27FC236}">
                <a16:creationId xmlns:a16="http://schemas.microsoft.com/office/drawing/2014/main" id="{610280AE-7F81-62C4-D26F-921DF00AA51F}"/>
              </a:ext>
            </a:extLst>
          </p:cNvPr>
          <p:cNvSpPr txBox="1"/>
          <p:nvPr/>
        </p:nvSpPr>
        <p:spPr>
          <a:xfrm>
            <a:off x="3094394" y="1794572"/>
            <a:ext cx="624253" cy="471915"/>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7,2%</a:t>
            </a:r>
          </a:p>
        </p:txBody>
      </p:sp>
      <p:sp>
        <p:nvSpPr>
          <p:cNvPr id="31" name="CuadroTexto 30">
            <a:extLst>
              <a:ext uri="{FF2B5EF4-FFF2-40B4-BE49-F238E27FC236}">
                <a16:creationId xmlns:a16="http://schemas.microsoft.com/office/drawing/2014/main" id="{75DCD5F2-5245-F6AA-D440-0A971AAADE5C}"/>
              </a:ext>
            </a:extLst>
          </p:cNvPr>
          <p:cNvSpPr txBox="1"/>
          <p:nvPr/>
        </p:nvSpPr>
        <p:spPr>
          <a:xfrm>
            <a:off x="4550654" y="1814132"/>
            <a:ext cx="622800" cy="452356"/>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6,9%</a:t>
            </a:r>
          </a:p>
        </p:txBody>
      </p:sp>
      <p:sp>
        <p:nvSpPr>
          <p:cNvPr id="34" name="CuadroTexto 33">
            <a:extLst>
              <a:ext uri="{FF2B5EF4-FFF2-40B4-BE49-F238E27FC236}">
                <a16:creationId xmlns:a16="http://schemas.microsoft.com/office/drawing/2014/main" id="{DF2E19B8-D393-23B2-4F0F-494C967C83F7}"/>
              </a:ext>
            </a:extLst>
          </p:cNvPr>
          <p:cNvSpPr txBox="1"/>
          <p:nvPr/>
        </p:nvSpPr>
        <p:spPr>
          <a:xfrm>
            <a:off x="910004" y="3105048"/>
            <a:ext cx="624253" cy="948205"/>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6,0%</a:t>
            </a:r>
          </a:p>
        </p:txBody>
      </p:sp>
      <p:sp>
        <p:nvSpPr>
          <p:cNvPr id="36" name="CuadroTexto 35">
            <a:extLst>
              <a:ext uri="{FF2B5EF4-FFF2-40B4-BE49-F238E27FC236}">
                <a16:creationId xmlns:a16="http://schemas.microsoft.com/office/drawing/2014/main" id="{E13ACA72-2AFC-D6F7-C531-130068F92069}"/>
              </a:ext>
            </a:extLst>
          </p:cNvPr>
          <p:cNvSpPr txBox="1"/>
          <p:nvPr/>
        </p:nvSpPr>
        <p:spPr>
          <a:xfrm>
            <a:off x="1637812" y="3202845"/>
            <a:ext cx="624253" cy="854805"/>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5,4%</a:t>
            </a:r>
          </a:p>
        </p:txBody>
      </p:sp>
      <p:sp>
        <p:nvSpPr>
          <p:cNvPr id="37" name="CuadroTexto 36">
            <a:extLst>
              <a:ext uri="{FF2B5EF4-FFF2-40B4-BE49-F238E27FC236}">
                <a16:creationId xmlns:a16="http://schemas.microsoft.com/office/drawing/2014/main" id="{AAD4441E-A61E-0CAC-1D26-F396EC46C8AB}"/>
              </a:ext>
            </a:extLst>
          </p:cNvPr>
          <p:cNvSpPr txBox="1"/>
          <p:nvPr/>
        </p:nvSpPr>
        <p:spPr>
          <a:xfrm>
            <a:off x="2365620" y="3266413"/>
            <a:ext cx="624253" cy="795633"/>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5,0%</a:t>
            </a:r>
          </a:p>
        </p:txBody>
      </p:sp>
      <p:sp>
        <p:nvSpPr>
          <p:cNvPr id="39" name="CuadroTexto 38">
            <a:extLst>
              <a:ext uri="{FF2B5EF4-FFF2-40B4-BE49-F238E27FC236}">
                <a16:creationId xmlns:a16="http://schemas.microsoft.com/office/drawing/2014/main" id="{BBAE639D-6252-8746-85E2-B9806EB7DF12}"/>
              </a:ext>
            </a:extLst>
          </p:cNvPr>
          <p:cNvSpPr txBox="1"/>
          <p:nvPr/>
        </p:nvSpPr>
        <p:spPr>
          <a:xfrm>
            <a:off x="3093428" y="3281082"/>
            <a:ext cx="624253" cy="780964"/>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4,9%</a:t>
            </a:r>
          </a:p>
        </p:txBody>
      </p:sp>
      <p:sp>
        <p:nvSpPr>
          <p:cNvPr id="40" name="CuadroTexto 39">
            <a:extLst>
              <a:ext uri="{FF2B5EF4-FFF2-40B4-BE49-F238E27FC236}">
                <a16:creationId xmlns:a16="http://schemas.microsoft.com/office/drawing/2014/main" id="{D5C29D3A-B2EB-5C85-0436-A1F6303B8868}"/>
              </a:ext>
            </a:extLst>
          </p:cNvPr>
          <p:cNvSpPr txBox="1"/>
          <p:nvPr/>
        </p:nvSpPr>
        <p:spPr>
          <a:xfrm>
            <a:off x="6004660" y="2894785"/>
            <a:ext cx="624253" cy="1162864"/>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7,3%</a:t>
            </a:r>
          </a:p>
        </p:txBody>
      </p:sp>
      <p:sp>
        <p:nvSpPr>
          <p:cNvPr id="41" name="CuadroTexto 40">
            <a:extLst>
              <a:ext uri="{FF2B5EF4-FFF2-40B4-BE49-F238E27FC236}">
                <a16:creationId xmlns:a16="http://schemas.microsoft.com/office/drawing/2014/main" id="{EE950368-BAED-8ABE-E6C7-A3863E1C180B}"/>
              </a:ext>
            </a:extLst>
          </p:cNvPr>
          <p:cNvSpPr txBox="1"/>
          <p:nvPr/>
        </p:nvSpPr>
        <p:spPr>
          <a:xfrm>
            <a:off x="6732468" y="2992582"/>
            <a:ext cx="624253" cy="1065067"/>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6,7%</a:t>
            </a:r>
          </a:p>
        </p:txBody>
      </p:sp>
      <p:sp>
        <p:nvSpPr>
          <p:cNvPr id="42" name="CuadroTexto 41">
            <a:extLst>
              <a:ext uri="{FF2B5EF4-FFF2-40B4-BE49-F238E27FC236}">
                <a16:creationId xmlns:a16="http://schemas.microsoft.com/office/drawing/2014/main" id="{FBD08C0D-A314-4068-0D61-14D7B29305E9}"/>
              </a:ext>
            </a:extLst>
          </p:cNvPr>
          <p:cNvSpPr txBox="1"/>
          <p:nvPr/>
        </p:nvSpPr>
        <p:spPr>
          <a:xfrm>
            <a:off x="7460272" y="3007252"/>
            <a:ext cx="624253" cy="1050398"/>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6,6%</a:t>
            </a:r>
          </a:p>
        </p:txBody>
      </p:sp>
      <p:sp>
        <p:nvSpPr>
          <p:cNvPr id="47" name="CuadroTexto 46">
            <a:extLst>
              <a:ext uri="{FF2B5EF4-FFF2-40B4-BE49-F238E27FC236}">
                <a16:creationId xmlns:a16="http://schemas.microsoft.com/office/drawing/2014/main" id="{4E7BFB15-709D-BE37-8AE7-5B737F495F06}"/>
              </a:ext>
            </a:extLst>
          </p:cNvPr>
          <p:cNvSpPr txBox="1"/>
          <p:nvPr/>
        </p:nvSpPr>
        <p:spPr>
          <a:xfrm>
            <a:off x="4549044" y="3378879"/>
            <a:ext cx="624253" cy="683167"/>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4,3%</a:t>
            </a:r>
          </a:p>
        </p:txBody>
      </p:sp>
      <p:sp>
        <p:nvSpPr>
          <p:cNvPr id="48" name="Rectángulo: esquinas redondeadas 3">
            <a:extLst>
              <a:ext uri="{FF2B5EF4-FFF2-40B4-BE49-F238E27FC236}">
                <a16:creationId xmlns:a16="http://schemas.microsoft.com/office/drawing/2014/main" id="{B6F826DE-C024-E960-7067-1D53AE309012}"/>
              </a:ext>
            </a:extLst>
          </p:cNvPr>
          <p:cNvSpPr/>
          <p:nvPr/>
        </p:nvSpPr>
        <p:spPr bwMode="auto">
          <a:xfrm>
            <a:off x="2314821" y="1638096"/>
            <a:ext cx="727318" cy="993354"/>
          </a:xfrm>
          <a:prstGeom prst="roundRect">
            <a:avLst>
              <a:gd name="adj" fmla="val 9248"/>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s-AR" sz="984">
              <a:latin typeface="Arial" pitchFamily="34" charset="0"/>
            </a:endParaRPr>
          </a:p>
        </p:txBody>
      </p:sp>
      <p:sp>
        <p:nvSpPr>
          <p:cNvPr id="49" name="Rectángulo: esquinas redondeadas 3">
            <a:extLst>
              <a:ext uri="{FF2B5EF4-FFF2-40B4-BE49-F238E27FC236}">
                <a16:creationId xmlns:a16="http://schemas.microsoft.com/office/drawing/2014/main" id="{D602A267-95D4-CF5C-2327-09101E1E295D}"/>
              </a:ext>
            </a:extLst>
          </p:cNvPr>
          <p:cNvSpPr/>
          <p:nvPr/>
        </p:nvSpPr>
        <p:spPr bwMode="auto">
          <a:xfrm>
            <a:off x="1586245" y="3109938"/>
            <a:ext cx="727318" cy="1314424"/>
          </a:xfrm>
          <a:prstGeom prst="roundRect">
            <a:avLst>
              <a:gd name="adj" fmla="val 9248"/>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s-AR" sz="984">
              <a:latin typeface="Arial" pitchFamily="34" charset="0"/>
            </a:endParaRPr>
          </a:p>
        </p:txBody>
      </p:sp>
      <p:sp>
        <p:nvSpPr>
          <p:cNvPr id="54" name="CuadroTexto 53">
            <a:extLst>
              <a:ext uri="{FF2B5EF4-FFF2-40B4-BE49-F238E27FC236}">
                <a16:creationId xmlns:a16="http://schemas.microsoft.com/office/drawing/2014/main" id="{81E56DD8-0776-BD3C-2FC6-48FB8204139B}"/>
              </a:ext>
            </a:extLst>
          </p:cNvPr>
          <p:cNvSpPr txBox="1"/>
          <p:nvPr/>
        </p:nvSpPr>
        <p:spPr>
          <a:xfrm>
            <a:off x="3821236" y="3315311"/>
            <a:ext cx="624253" cy="746735"/>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4,7%</a:t>
            </a:r>
          </a:p>
        </p:txBody>
      </p:sp>
      <p:sp>
        <p:nvSpPr>
          <p:cNvPr id="55" name="CuadroTexto 54">
            <a:extLst>
              <a:ext uri="{FF2B5EF4-FFF2-40B4-BE49-F238E27FC236}">
                <a16:creationId xmlns:a16="http://schemas.microsoft.com/office/drawing/2014/main" id="{A979F090-99BE-9F64-4BE2-3EDA0935BF4D}"/>
              </a:ext>
            </a:extLst>
          </p:cNvPr>
          <p:cNvSpPr txBox="1"/>
          <p:nvPr/>
        </p:nvSpPr>
        <p:spPr>
          <a:xfrm>
            <a:off x="5277331" y="2132387"/>
            <a:ext cx="622800" cy="131885"/>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2,2%</a:t>
            </a:r>
          </a:p>
        </p:txBody>
      </p:sp>
      <p:sp>
        <p:nvSpPr>
          <p:cNvPr id="58" name="CuadroTexto 57">
            <a:extLst>
              <a:ext uri="{FF2B5EF4-FFF2-40B4-BE49-F238E27FC236}">
                <a16:creationId xmlns:a16="http://schemas.microsoft.com/office/drawing/2014/main" id="{11E5595B-A02B-A69E-35FD-9C1DF697C3FA}"/>
              </a:ext>
            </a:extLst>
          </p:cNvPr>
          <p:cNvSpPr txBox="1"/>
          <p:nvPr/>
        </p:nvSpPr>
        <p:spPr>
          <a:xfrm>
            <a:off x="3822524" y="1804352"/>
            <a:ext cx="624253" cy="462135"/>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7,0%</a:t>
            </a:r>
          </a:p>
        </p:txBody>
      </p:sp>
      <p:sp>
        <p:nvSpPr>
          <p:cNvPr id="59" name="CuadroTexto 58">
            <a:extLst>
              <a:ext uri="{FF2B5EF4-FFF2-40B4-BE49-F238E27FC236}">
                <a16:creationId xmlns:a16="http://schemas.microsoft.com/office/drawing/2014/main" id="{E8564038-AB1F-FDDB-0E40-A48F8CC1F13B}"/>
              </a:ext>
            </a:extLst>
          </p:cNvPr>
          <p:cNvSpPr txBox="1"/>
          <p:nvPr/>
        </p:nvSpPr>
        <p:spPr>
          <a:xfrm>
            <a:off x="6004008" y="1833692"/>
            <a:ext cx="624253" cy="432796"/>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6,6%</a:t>
            </a:r>
          </a:p>
        </p:txBody>
      </p:sp>
      <p:sp>
        <p:nvSpPr>
          <p:cNvPr id="61" name="CuadroTexto 60">
            <a:extLst>
              <a:ext uri="{FF2B5EF4-FFF2-40B4-BE49-F238E27FC236}">
                <a16:creationId xmlns:a16="http://schemas.microsoft.com/office/drawing/2014/main" id="{09FF8B2C-D334-4AD4-B37B-A50832884099}"/>
              </a:ext>
            </a:extLst>
          </p:cNvPr>
          <p:cNvSpPr txBox="1"/>
          <p:nvPr/>
        </p:nvSpPr>
        <p:spPr>
          <a:xfrm>
            <a:off x="6732138" y="1882589"/>
            <a:ext cx="624253" cy="383899"/>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5,9%</a:t>
            </a:r>
          </a:p>
        </p:txBody>
      </p:sp>
      <p:sp>
        <p:nvSpPr>
          <p:cNvPr id="63" name="CuadroTexto 62">
            <a:extLst>
              <a:ext uri="{FF2B5EF4-FFF2-40B4-BE49-F238E27FC236}">
                <a16:creationId xmlns:a16="http://schemas.microsoft.com/office/drawing/2014/main" id="{53448B91-63B7-ECCE-45DA-0056656CC2FA}"/>
              </a:ext>
            </a:extLst>
          </p:cNvPr>
          <p:cNvSpPr txBox="1"/>
          <p:nvPr/>
        </p:nvSpPr>
        <p:spPr>
          <a:xfrm>
            <a:off x="7460272" y="1916818"/>
            <a:ext cx="624253" cy="354066"/>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5,4%</a:t>
            </a:r>
          </a:p>
        </p:txBody>
      </p:sp>
      <p:sp>
        <p:nvSpPr>
          <p:cNvPr id="1026" name="CuadroTexto 1025">
            <a:extLst>
              <a:ext uri="{FF2B5EF4-FFF2-40B4-BE49-F238E27FC236}">
                <a16:creationId xmlns:a16="http://schemas.microsoft.com/office/drawing/2014/main" id="{0E3B224C-12B3-6B30-027D-A4B58C08C159}"/>
              </a:ext>
            </a:extLst>
          </p:cNvPr>
          <p:cNvSpPr txBox="1"/>
          <p:nvPr/>
        </p:nvSpPr>
        <p:spPr>
          <a:xfrm>
            <a:off x="2366264" y="1740784"/>
            <a:ext cx="624253" cy="525704"/>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8,0%</a:t>
            </a:r>
          </a:p>
        </p:txBody>
      </p:sp>
      <p:sp>
        <p:nvSpPr>
          <p:cNvPr id="1033" name="CuadroTexto 1032">
            <a:extLst>
              <a:ext uri="{FF2B5EF4-FFF2-40B4-BE49-F238E27FC236}">
                <a16:creationId xmlns:a16="http://schemas.microsoft.com/office/drawing/2014/main" id="{E9DCE7E6-1501-9322-64BE-E882FDE9C9C1}"/>
              </a:ext>
            </a:extLst>
          </p:cNvPr>
          <p:cNvSpPr txBox="1"/>
          <p:nvPr/>
        </p:nvSpPr>
        <p:spPr>
          <a:xfrm>
            <a:off x="5276852" y="3378879"/>
            <a:ext cx="624253" cy="683167"/>
          </a:xfrm>
          <a:prstGeom prst="rect">
            <a:avLst/>
          </a:prstGeom>
          <a:noFill/>
        </p:spPr>
        <p:txBody>
          <a:bodyPr wrap="none" lIns="0" tIns="0" rIns="0" bIns="0" rtlCol="0" anchor="ctr" anchorCtr="0">
            <a:noAutofit/>
          </a:bodyPr>
          <a:lstStyle/>
          <a:p>
            <a:pPr algn="ctr">
              <a:spcBef>
                <a:spcPts val="1000"/>
              </a:spcBef>
            </a:pPr>
            <a:r>
              <a:rPr lang="en-US" sz="900">
                <a:solidFill>
                  <a:srgbClr val="FFFFFF"/>
                </a:solidFill>
                <a:latin typeface="Roboto Medium" panose="02000000000000000000" pitchFamily="2" charset="0"/>
                <a:ea typeface="Roboto Medium" panose="02000000000000000000" pitchFamily="2" charset="0"/>
              </a:rPr>
              <a:t>4,3%</a:t>
            </a:r>
          </a:p>
        </p:txBody>
      </p:sp>
      <p:sp>
        <p:nvSpPr>
          <p:cNvPr id="1034" name="CuadroTexto 1033">
            <a:extLst>
              <a:ext uri="{FF2B5EF4-FFF2-40B4-BE49-F238E27FC236}">
                <a16:creationId xmlns:a16="http://schemas.microsoft.com/office/drawing/2014/main" id="{907822C1-D76C-16E6-EB18-7654B4BC5C99}"/>
              </a:ext>
            </a:extLst>
          </p:cNvPr>
          <p:cNvSpPr txBox="1"/>
          <p:nvPr/>
        </p:nvSpPr>
        <p:spPr>
          <a:xfrm>
            <a:off x="3955881" y="1196913"/>
            <a:ext cx="1083360" cy="307777"/>
          </a:xfrm>
          <a:prstGeom prst="rect">
            <a:avLst/>
          </a:prstGeom>
          <a:noFill/>
        </p:spPr>
        <p:txBody>
          <a:bodyPr wrap="square" rtlCol="0">
            <a:spAutoFit/>
          </a:bodyPr>
          <a:lstStyle/>
          <a:p>
            <a:pPr algn="ctr"/>
            <a:r>
              <a:rPr lang="es-AR" sz="1400" b="1">
                <a:solidFill>
                  <a:srgbClr val="3D00A1"/>
                </a:solidFill>
                <a:latin typeface="Roboto" panose="02000000000000000000" pitchFamily="2" charset="0"/>
                <a:ea typeface="Roboto" panose="02000000000000000000" pitchFamily="2" charset="0"/>
                <a:cs typeface="Roboto" panose="02000000000000000000" pitchFamily="2" charset="0"/>
              </a:rPr>
              <a:t>FCF Yield</a:t>
            </a:r>
          </a:p>
        </p:txBody>
      </p:sp>
      <p:pic>
        <p:nvPicPr>
          <p:cNvPr id="1035" name="Picture 4">
            <a:extLst>
              <a:ext uri="{FF2B5EF4-FFF2-40B4-BE49-F238E27FC236}">
                <a16:creationId xmlns:a16="http://schemas.microsoft.com/office/drawing/2014/main" id="{405FD798-8D77-795E-4C63-A619A4D559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62834" y="2363024"/>
            <a:ext cx="558000" cy="19743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4">
            <a:extLst>
              <a:ext uri="{FF2B5EF4-FFF2-40B4-BE49-F238E27FC236}">
                <a16:creationId xmlns:a16="http://schemas.microsoft.com/office/drawing/2014/main" id="{6C747BC5-0A96-9D4C-A9D7-1ED1F4736D9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91940" y="4152010"/>
            <a:ext cx="558000" cy="197431"/>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6">
            <a:extLst>
              <a:ext uri="{FF2B5EF4-FFF2-40B4-BE49-F238E27FC236}">
                <a16:creationId xmlns:a16="http://schemas.microsoft.com/office/drawing/2014/main" id="{09F9F109-3FBF-D185-B0B1-6F442C9C35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51340" y="2350692"/>
            <a:ext cx="540000" cy="222094"/>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6">
            <a:extLst>
              <a:ext uri="{FF2B5EF4-FFF2-40B4-BE49-F238E27FC236}">
                <a16:creationId xmlns:a16="http://schemas.microsoft.com/office/drawing/2014/main" id="{C64FC803-0250-0910-73A7-DBFE21EAE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74350" y="4139678"/>
            <a:ext cx="540000" cy="222094"/>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8" descr="TIM Logo, symbol, meaning, history, PNG, brand">
            <a:extLst>
              <a:ext uri="{FF2B5EF4-FFF2-40B4-BE49-F238E27FC236}">
                <a16:creationId xmlns:a16="http://schemas.microsoft.com/office/drawing/2014/main" id="{452C4BC3-D23C-9886-F3A7-DF243780DF1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7840" y="2317864"/>
            <a:ext cx="511556" cy="28775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8" descr="TIM Logo, symbol, meaning, history, PNG, brand">
            <a:extLst>
              <a:ext uri="{FF2B5EF4-FFF2-40B4-BE49-F238E27FC236}">
                <a16:creationId xmlns:a16="http://schemas.microsoft.com/office/drawing/2014/main" id="{FDDAC5AA-EAF9-0E2F-B5A1-5F477897DBA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02893" y="4106850"/>
            <a:ext cx="511556" cy="287750"/>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10">
            <a:extLst>
              <a:ext uri="{FF2B5EF4-FFF2-40B4-BE49-F238E27FC236}">
                <a16:creationId xmlns:a16="http://schemas.microsoft.com/office/drawing/2014/main" id="{05D82455-FDEB-7A89-4B75-7A222A8D1E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549825" y="2371661"/>
            <a:ext cx="631201" cy="180156"/>
          </a:xfrm>
          <a:prstGeom prst="rect">
            <a:avLst/>
          </a:prstGeom>
          <a:noFill/>
          <a:extLst>
            <a:ext uri="{909E8E84-426E-40DD-AFC4-6F175D3DCCD1}">
              <a14:hiddenFill xmlns:a14="http://schemas.microsoft.com/office/drawing/2010/main">
                <a:solidFill>
                  <a:srgbClr val="FFFFFF"/>
                </a:solidFill>
              </a14:hiddenFill>
            </a:ext>
          </a:extLst>
        </p:spPr>
      </p:pic>
      <p:pic>
        <p:nvPicPr>
          <p:cNvPr id="1055" name="Picture 10">
            <a:extLst>
              <a:ext uri="{FF2B5EF4-FFF2-40B4-BE49-F238E27FC236}">
                <a16:creationId xmlns:a16="http://schemas.microsoft.com/office/drawing/2014/main" id="{2FEA8BD0-405B-9261-737E-5522B3336F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64066" y="4160647"/>
            <a:ext cx="631201" cy="180156"/>
          </a:xfrm>
          <a:prstGeom prst="rect">
            <a:avLst/>
          </a:prstGeom>
          <a:noFill/>
          <a:extLst>
            <a:ext uri="{909E8E84-426E-40DD-AFC4-6F175D3DCCD1}">
              <a14:hiddenFill xmlns:a14="http://schemas.microsoft.com/office/drawing/2010/main">
                <a:solidFill>
                  <a:srgbClr val="FFFFFF"/>
                </a:solidFill>
              </a14:hiddenFill>
            </a:ext>
          </a:extLst>
        </p:spPr>
      </p:pic>
      <p:pic>
        <p:nvPicPr>
          <p:cNvPr id="1056" name="Gráfico 1055">
            <a:extLst>
              <a:ext uri="{FF2B5EF4-FFF2-40B4-BE49-F238E27FC236}">
                <a16:creationId xmlns:a16="http://schemas.microsoft.com/office/drawing/2014/main" id="{90A9DDD0-F326-CFE0-20EE-827594560D12}"/>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41060" y="2343761"/>
            <a:ext cx="682700" cy="235956"/>
          </a:xfrm>
          <a:prstGeom prst="rect">
            <a:avLst/>
          </a:prstGeom>
        </p:spPr>
      </p:pic>
      <p:pic>
        <p:nvPicPr>
          <p:cNvPr id="1057" name="Gráfico 1056">
            <a:extLst>
              <a:ext uri="{FF2B5EF4-FFF2-40B4-BE49-F238E27FC236}">
                <a16:creationId xmlns:a16="http://schemas.microsoft.com/office/drawing/2014/main" id="{0B9150A3-07D8-B676-686A-2015ADE78705}"/>
              </a:ext>
            </a:extLst>
          </p:cNvPr>
          <p:cNvPicPr>
            <a:picLocks noChangeAspect="1"/>
          </p:cNvPicPr>
          <p:nvPr/>
        </p:nvPicPr>
        <p:blipFill>
          <a:blip r:embed="rId13" cstate="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607584" y="4132747"/>
            <a:ext cx="682700" cy="235956"/>
          </a:xfrm>
          <a:prstGeom prst="rect">
            <a:avLst/>
          </a:prstGeom>
        </p:spPr>
      </p:pic>
      <p:pic>
        <p:nvPicPr>
          <p:cNvPr id="1058" name="Picture 2">
            <a:extLst>
              <a:ext uri="{FF2B5EF4-FFF2-40B4-BE49-F238E27FC236}">
                <a16:creationId xmlns:a16="http://schemas.microsoft.com/office/drawing/2014/main" id="{D7F3A0DD-9B76-A28A-F4DD-DFCBAC7E666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26536" y="2393622"/>
            <a:ext cx="558912" cy="136235"/>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2">
            <a:extLst>
              <a:ext uri="{FF2B5EF4-FFF2-40B4-BE49-F238E27FC236}">
                <a16:creationId xmlns:a16="http://schemas.microsoft.com/office/drawing/2014/main" id="{89F6078E-5F17-E20B-EA7D-F979C2F037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26378" y="4182608"/>
            <a:ext cx="558912" cy="1362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45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B52035AA-DE53-E45F-8F81-65ECCB0BB197}"/>
              </a:ext>
            </a:extLst>
          </p:cNvPr>
          <p:cNvSpPr txBox="1"/>
          <p:nvPr/>
        </p:nvSpPr>
        <p:spPr>
          <a:xfrm>
            <a:off x="750954" y="1743743"/>
            <a:ext cx="4766366" cy="1523494"/>
          </a:xfrm>
          <a:prstGeom prst="rect">
            <a:avLst/>
          </a:prstGeom>
          <a:noFill/>
        </p:spPr>
        <p:txBody>
          <a:bodyPr wrap="square" rtlCol="0">
            <a:spAutoFit/>
          </a:bodyPr>
          <a:lstStyle/>
          <a:p>
            <a:pPr>
              <a:spcAft>
                <a:spcPts val="600"/>
              </a:spcAft>
            </a:pPr>
            <a:r>
              <a:rPr lang="en-US" sz="2800">
                <a:solidFill>
                  <a:srgbClr val="F5F5F5"/>
                </a:solidFill>
                <a:latin typeface="Pulso" pitchFamily="2" charset="0"/>
                <a:ea typeface="Roboto" panose="02000000000000000000" pitchFamily="2" charset="0"/>
                <a:cs typeface="Roboto" panose="02000000000000000000" pitchFamily="2" charset="0"/>
              </a:rPr>
              <a:t>OPPORTUNITIES FOR TEO</a:t>
            </a:r>
          </a:p>
          <a:p>
            <a:r>
              <a:rPr lang="en-US" sz="2000">
                <a:solidFill>
                  <a:srgbClr val="F5F5F5"/>
                </a:solidFill>
                <a:latin typeface="Pulso Light" pitchFamily="2" charset="0"/>
                <a:ea typeface="Roboto Light" panose="02000000000000000000" pitchFamily="2" charset="0"/>
                <a:cs typeface="Roboto" panose="02000000000000000000" pitchFamily="2" charset="0"/>
              </a:rPr>
              <a:t>Telecom is very well positioned to capture opportunities arising from economic normalization.</a:t>
            </a:r>
          </a:p>
        </p:txBody>
      </p:sp>
    </p:spTree>
    <p:extLst>
      <p:ext uri="{BB962C8B-B14F-4D97-AF65-F5344CB8AC3E}">
        <p14:creationId xmlns:p14="http://schemas.microsoft.com/office/powerpoint/2010/main" val="1275232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áfico 5">
            <a:extLst>
              <a:ext uri="{FF2B5EF4-FFF2-40B4-BE49-F238E27FC236}">
                <a16:creationId xmlns:a16="http://schemas.microsoft.com/office/drawing/2014/main" id="{5E544B4B-5CD4-9C10-A056-356F585631B1}"/>
              </a:ext>
            </a:extLst>
          </p:cNvPr>
          <p:cNvGraphicFramePr>
            <a:graphicFrameLocks/>
          </p:cNvGraphicFramePr>
          <p:nvPr>
            <p:extLst>
              <p:ext uri="{D42A27DB-BD31-4B8C-83A1-F6EECF244321}">
                <p14:modId xmlns:p14="http://schemas.microsoft.com/office/powerpoint/2010/main" val="4025641735"/>
              </p:ext>
            </p:extLst>
          </p:nvPr>
        </p:nvGraphicFramePr>
        <p:xfrm>
          <a:off x="1510629" y="2054130"/>
          <a:ext cx="7222434" cy="205714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5" name="Gráfico 4">
            <a:extLst>
              <a:ext uri="{FF2B5EF4-FFF2-40B4-BE49-F238E27FC236}">
                <a16:creationId xmlns:a16="http://schemas.microsoft.com/office/drawing/2014/main" id="{D7D38528-8ABB-79E0-3D0C-426778F2196E}"/>
              </a:ext>
            </a:extLst>
          </p:cNvPr>
          <p:cNvGraphicFramePr>
            <a:graphicFrameLocks/>
          </p:cNvGraphicFramePr>
          <p:nvPr>
            <p:extLst>
              <p:ext uri="{D42A27DB-BD31-4B8C-83A1-F6EECF244321}">
                <p14:modId xmlns:p14="http://schemas.microsoft.com/office/powerpoint/2010/main" val="3367097599"/>
              </p:ext>
            </p:extLst>
          </p:nvPr>
        </p:nvGraphicFramePr>
        <p:xfrm>
          <a:off x="1510629" y="344372"/>
          <a:ext cx="7222434" cy="2057143"/>
        </p:xfrm>
        <a:graphic>
          <a:graphicData uri="http://schemas.openxmlformats.org/drawingml/2006/chart">
            <c:chart xmlns:c="http://schemas.openxmlformats.org/drawingml/2006/chart" xmlns:r="http://schemas.openxmlformats.org/officeDocument/2006/relationships" r:id="rId4"/>
          </a:graphicData>
        </a:graphic>
      </p:graphicFrame>
      <p:sp>
        <p:nvSpPr>
          <p:cNvPr id="30" name="CuadroTexto 29">
            <a:extLst>
              <a:ext uri="{FF2B5EF4-FFF2-40B4-BE49-F238E27FC236}">
                <a16:creationId xmlns:a16="http://schemas.microsoft.com/office/drawing/2014/main" id="{30F88AB7-48F8-2383-04B6-5226AA518EE2}"/>
              </a:ext>
            </a:extLst>
          </p:cNvPr>
          <p:cNvSpPr txBox="1"/>
          <p:nvPr/>
        </p:nvSpPr>
        <p:spPr>
          <a:xfrm>
            <a:off x="639234" y="4053361"/>
            <a:ext cx="3932766" cy="600164"/>
          </a:xfrm>
          <a:prstGeom prst="rect">
            <a:avLst/>
          </a:prstGeom>
          <a:noFill/>
        </p:spPr>
        <p:txBody>
          <a:bodyPr wrap="square" lIns="0" tIns="0" rIns="0" bIns="0" rtlCol="0">
            <a:spAutoFit/>
          </a:bodyPr>
          <a:lstStyle/>
          <a:p>
            <a:r>
              <a:rPr lang="en-US" sz="650">
                <a:solidFill>
                  <a:schemeClr val="tx1">
                    <a:lumMod val="75000"/>
                    <a:lumOff val="25000"/>
                  </a:schemeClr>
                </a:solidFill>
                <a:latin typeface="Roboto Medium" panose="02000000000000000000" pitchFamily="2" charset="0"/>
                <a:ea typeface="Roboto Medium" panose="02000000000000000000" pitchFamily="2" charset="0"/>
                <a:cs typeface="Roboto" panose="02000000000000000000" pitchFamily="2" charset="0"/>
              </a:rPr>
              <a:t>ARPU (Average Revenue per User): </a:t>
            </a:r>
            <a:r>
              <a:rPr lang="en-US"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rPr>
              <a:t>The average monthly revenue per user of our mobile and fixed telephony, Internet and cable television services, calculated by dividing total revenue (including revenue earned from cable and Internet subscription fees, mobile telephony subscription fees, cable premium services, pay-per-view fees and additional outlets but excluding mainly equipment, out collect (wholesale) roaming, cell site rental and activation fee revenue) by weighted-average number of subscribers of each service during the relevant measurement period.</a:t>
            </a:r>
            <a:endParaRPr lang="es-US"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endParaRPr>
          </a:p>
        </p:txBody>
      </p:sp>
      <p:sp>
        <p:nvSpPr>
          <p:cNvPr id="33" name="Title 1">
            <a:extLst>
              <a:ext uri="{FF2B5EF4-FFF2-40B4-BE49-F238E27FC236}">
                <a16:creationId xmlns:a16="http://schemas.microsoft.com/office/drawing/2014/main" id="{2DF70310-C52D-73CC-487E-47AFD03789CD}"/>
              </a:ext>
            </a:extLst>
          </p:cNvPr>
          <p:cNvSpPr txBox="1">
            <a:spLocks/>
          </p:cNvSpPr>
          <p:nvPr/>
        </p:nvSpPr>
        <p:spPr>
          <a:xfrm>
            <a:off x="609201" y="1162772"/>
            <a:ext cx="4082496"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ARPU Mobile US$* -  Country avg.</a:t>
            </a:r>
          </a:p>
        </p:txBody>
      </p:sp>
      <p:sp>
        <p:nvSpPr>
          <p:cNvPr id="34" name="Title 1">
            <a:extLst>
              <a:ext uri="{FF2B5EF4-FFF2-40B4-BE49-F238E27FC236}">
                <a16:creationId xmlns:a16="http://schemas.microsoft.com/office/drawing/2014/main" id="{08E24408-993C-0C8C-0F22-A71E124539FC}"/>
              </a:ext>
            </a:extLst>
          </p:cNvPr>
          <p:cNvSpPr txBox="1">
            <a:spLocks/>
          </p:cNvSpPr>
          <p:nvPr/>
        </p:nvSpPr>
        <p:spPr>
          <a:xfrm>
            <a:off x="609200" y="2565669"/>
            <a:ext cx="3473132"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Avg. Broadband price US$** -  Country avg.</a:t>
            </a:r>
          </a:p>
        </p:txBody>
      </p:sp>
      <p:sp>
        <p:nvSpPr>
          <p:cNvPr id="36" name="Rectángulo redondeado 35">
            <a:extLst>
              <a:ext uri="{FF2B5EF4-FFF2-40B4-BE49-F238E27FC236}">
                <a16:creationId xmlns:a16="http://schemas.microsoft.com/office/drawing/2014/main" id="{7A1D5269-4A41-4788-CC88-3BB124A70BFD}"/>
              </a:ext>
            </a:extLst>
          </p:cNvPr>
          <p:cNvSpPr/>
          <p:nvPr/>
        </p:nvSpPr>
        <p:spPr>
          <a:xfrm>
            <a:off x="2511772" y="3660979"/>
            <a:ext cx="406800" cy="175574"/>
          </a:xfrm>
          <a:prstGeom prst="roundRect">
            <a:avLst>
              <a:gd name="adj" fmla="val 2369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rgbClr val="FFFFFF"/>
                </a:solidFill>
                <a:latin typeface="Roboto Medium" panose="02000000000000000000" pitchFamily="2" charset="0"/>
                <a:ea typeface="Roboto Medium" panose="02000000000000000000" pitchFamily="2" charset="0"/>
              </a:rPr>
              <a:t>75%</a:t>
            </a:r>
          </a:p>
        </p:txBody>
      </p:sp>
      <p:sp>
        <p:nvSpPr>
          <p:cNvPr id="37" name="Rectángulo redondeado 36">
            <a:extLst>
              <a:ext uri="{FF2B5EF4-FFF2-40B4-BE49-F238E27FC236}">
                <a16:creationId xmlns:a16="http://schemas.microsoft.com/office/drawing/2014/main" id="{3B1C91DD-6EA3-2877-299D-696B6E8B1FCB}"/>
              </a:ext>
            </a:extLst>
          </p:cNvPr>
          <p:cNvSpPr/>
          <p:nvPr/>
        </p:nvSpPr>
        <p:spPr>
          <a:xfrm>
            <a:off x="3315353" y="366097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88%</a:t>
            </a:r>
          </a:p>
        </p:txBody>
      </p:sp>
      <p:sp>
        <p:nvSpPr>
          <p:cNvPr id="38" name="Rectángulo redondeado 37">
            <a:extLst>
              <a:ext uri="{FF2B5EF4-FFF2-40B4-BE49-F238E27FC236}">
                <a16:creationId xmlns:a16="http://schemas.microsoft.com/office/drawing/2014/main" id="{27E07C1A-5E1D-985B-30E3-1F0252A3BCB2}"/>
              </a:ext>
            </a:extLst>
          </p:cNvPr>
          <p:cNvSpPr/>
          <p:nvPr/>
        </p:nvSpPr>
        <p:spPr>
          <a:xfrm>
            <a:off x="4118935" y="366097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75%</a:t>
            </a:r>
          </a:p>
        </p:txBody>
      </p:sp>
      <p:sp>
        <p:nvSpPr>
          <p:cNvPr id="39" name="Rectángulo redondeado 38">
            <a:extLst>
              <a:ext uri="{FF2B5EF4-FFF2-40B4-BE49-F238E27FC236}">
                <a16:creationId xmlns:a16="http://schemas.microsoft.com/office/drawing/2014/main" id="{FC2F5552-1FA0-5A1A-B4E7-9BC84BCA4A3A}"/>
              </a:ext>
            </a:extLst>
          </p:cNvPr>
          <p:cNvSpPr/>
          <p:nvPr/>
        </p:nvSpPr>
        <p:spPr>
          <a:xfrm>
            <a:off x="4918100" y="366097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67%</a:t>
            </a:r>
          </a:p>
        </p:txBody>
      </p:sp>
      <p:sp>
        <p:nvSpPr>
          <p:cNvPr id="40" name="Rectángulo redondeado 39">
            <a:extLst>
              <a:ext uri="{FF2B5EF4-FFF2-40B4-BE49-F238E27FC236}">
                <a16:creationId xmlns:a16="http://schemas.microsoft.com/office/drawing/2014/main" id="{82C9A16C-578D-EFC5-D06A-EE271AE2B86D}"/>
              </a:ext>
            </a:extLst>
          </p:cNvPr>
          <p:cNvSpPr/>
          <p:nvPr/>
        </p:nvSpPr>
        <p:spPr>
          <a:xfrm>
            <a:off x="5721684" y="366097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86%</a:t>
            </a:r>
          </a:p>
        </p:txBody>
      </p:sp>
      <p:sp>
        <p:nvSpPr>
          <p:cNvPr id="43" name="Rectángulo redondeado 42">
            <a:extLst>
              <a:ext uri="{FF2B5EF4-FFF2-40B4-BE49-F238E27FC236}">
                <a16:creationId xmlns:a16="http://schemas.microsoft.com/office/drawing/2014/main" id="{C80407E5-545B-673A-F9E0-6E55DFC1FADC}"/>
              </a:ext>
            </a:extLst>
          </p:cNvPr>
          <p:cNvSpPr/>
          <p:nvPr/>
        </p:nvSpPr>
        <p:spPr>
          <a:xfrm>
            <a:off x="8128000" y="3661506"/>
            <a:ext cx="406800" cy="174520"/>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80%</a:t>
            </a:r>
          </a:p>
        </p:txBody>
      </p:sp>
      <p:sp>
        <p:nvSpPr>
          <p:cNvPr id="46" name="Rectángulo redondeado 45">
            <a:extLst>
              <a:ext uri="{FF2B5EF4-FFF2-40B4-BE49-F238E27FC236}">
                <a16:creationId xmlns:a16="http://schemas.microsoft.com/office/drawing/2014/main" id="{0789A4F6-8F51-AC57-05E3-4C09C18D05F9}"/>
              </a:ext>
            </a:extLst>
          </p:cNvPr>
          <p:cNvSpPr/>
          <p:nvPr/>
        </p:nvSpPr>
        <p:spPr>
          <a:xfrm>
            <a:off x="625931" y="3606606"/>
            <a:ext cx="920156" cy="284321"/>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Fixed broadband penetration***</a:t>
            </a:r>
          </a:p>
        </p:txBody>
      </p:sp>
      <p:sp>
        <p:nvSpPr>
          <p:cNvPr id="48" name="Rectángulo redondeado 47">
            <a:extLst>
              <a:ext uri="{FF2B5EF4-FFF2-40B4-BE49-F238E27FC236}">
                <a16:creationId xmlns:a16="http://schemas.microsoft.com/office/drawing/2014/main" id="{8D81FFBA-E846-23E4-6F22-147C37D443BE}"/>
              </a:ext>
            </a:extLst>
          </p:cNvPr>
          <p:cNvSpPr/>
          <p:nvPr/>
        </p:nvSpPr>
        <p:spPr>
          <a:xfrm>
            <a:off x="1703776" y="366097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75%</a:t>
            </a:r>
          </a:p>
        </p:txBody>
      </p:sp>
      <p:sp>
        <p:nvSpPr>
          <p:cNvPr id="49" name="Rectángulo redondeado 48">
            <a:extLst>
              <a:ext uri="{FF2B5EF4-FFF2-40B4-BE49-F238E27FC236}">
                <a16:creationId xmlns:a16="http://schemas.microsoft.com/office/drawing/2014/main" id="{2501E3DA-C963-AE07-C977-B10E2CB0475F}"/>
              </a:ext>
            </a:extLst>
          </p:cNvPr>
          <p:cNvSpPr/>
          <p:nvPr/>
        </p:nvSpPr>
        <p:spPr>
          <a:xfrm>
            <a:off x="7328841" y="3661506"/>
            <a:ext cx="406800" cy="174520"/>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85%</a:t>
            </a:r>
          </a:p>
        </p:txBody>
      </p:sp>
      <p:sp>
        <p:nvSpPr>
          <p:cNvPr id="50" name="Rectángulo redondeado 49">
            <a:extLst>
              <a:ext uri="{FF2B5EF4-FFF2-40B4-BE49-F238E27FC236}">
                <a16:creationId xmlns:a16="http://schemas.microsoft.com/office/drawing/2014/main" id="{D128AB9E-0A9B-3BA5-AC4D-49D461BC5B89}"/>
              </a:ext>
            </a:extLst>
          </p:cNvPr>
          <p:cNvSpPr/>
          <p:nvPr/>
        </p:nvSpPr>
        <p:spPr>
          <a:xfrm>
            <a:off x="6525260" y="366097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72%</a:t>
            </a:r>
          </a:p>
        </p:txBody>
      </p:sp>
      <p:grpSp>
        <p:nvGrpSpPr>
          <p:cNvPr id="54" name="Grupo 53">
            <a:extLst>
              <a:ext uri="{FF2B5EF4-FFF2-40B4-BE49-F238E27FC236}">
                <a16:creationId xmlns:a16="http://schemas.microsoft.com/office/drawing/2014/main" id="{A8BC075E-914D-C2A9-0C41-9C737F13CEC3}"/>
              </a:ext>
            </a:extLst>
          </p:cNvPr>
          <p:cNvGrpSpPr/>
          <p:nvPr/>
        </p:nvGrpSpPr>
        <p:grpSpPr>
          <a:xfrm>
            <a:off x="609200" y="3616245"/>
            <a:ext cx="7925600" cy="265043"/>
            <a:chOff x="507836" y="2138056"/>
            <a:chExt cx="8137776" cy="265043"/>
          </a:xfrm>
        </p:grpSpPr>
        <p:cxnSp>
          <p:nvCxnSpPr>
            <p:cNvPr id="52" name="Conector recto 51">
              <a:extLst>
                <a:ext uri="{FF2B5EF4-FFF2-40B4-BE49-F238E27FC236}">
                  <a16:creationId xmlns:a16="http://schemas.microsoft.com/office/drawing/2014/main" id="{B047A4E7-D625-3237-217A-EF88CF9AB79D}"/>
                </a:ext>
              </a:extLst>
            </p:cNvPr>
            <p:cNvCxnSpPr/>
            <p:nvPr/>
          </p:nvCxnSpPr>
          <p:spPr>
            <a:xfrm>
              <a:off x="507836" y="2138056"/>
              <a:ext cx="8137776" cy="0"/>
            </a:xfrm>
            <a:prstGeom prst="line">
              <a:avLst/>
            </a:prstGeom>
            <a:ln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53" name="Conector recto 52">
              <a:extLst>
                <a:ext uri="{FF2B5EF4-FFF2-40B4-BE49-F238E27FC236}">
                  <a16:creationId xmlns:a16="http://schemas.microsoft.com/office/drawing/2014/main" id="{DB3ED776-0634-6FE2-FB66-C11590CD4175}"/>
                </a:ext>
              </a:extLst>
            </p:cNvPr>
            <p:cNvCxnSpPr/>
            <p:nvPr/>
          </p:nvCxnSpPr>
          <p:spPr>
            <a:xfrm>
              <a:off x="507836" y="2403099"/>
              <a:ext cx="8137776" cy="0"/>
            </a:xfrm>
            <a:prstGeom prst="line">
              <a:avLst/>
            </a:prstGeom>
            <a:ln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grpSp>
      <p:sp>
        <p:nvSpPr>
          <p:cNvPr id="55" name="Rectángulo redondeado 54">
            <a:extLst>
              <a:ext uri="{FF2B5EF4-FFF2-40B4-BE49-F238E27FC236}">
                <a16:creationId xmlns:a16="http://schemas.microsoft.com/office/drawing/2014/main" id="{9BFD2637-04B1-C724-61BB-C045827F55EA}"/>
              </a:ext>
            </a:extLst>
          </p:cNvPr>
          <p:cNvSpPr/>
          <p:nvPr/>
        </p:nvSpPr>
        <p:spPr>
          <a:xfrm>
            <a:off x="2511772" y="2117239"/>
            <a:ext cx="406800" cy="175574"/>
          </a:xfrm>
          <a:prstGeom prst="roundRect">
            <a:avLst>
              <a:gd name="adj" fmla="val 2369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rgbClr val="FFFFFF"/>
                </a:solidFill>
                <a:latin typeface="Roboto Medium" panose="02000000000000000000" pitchFamily="2" charset="0"/>
                <a:ea typeface="Roboto Medium" panose="02000000000000000000" pitchFamily="2" charset="0"/>
              </a:rPr>
              <a:t>70%</a:t>
            </a:r>
          </a:p>
        </p:txBody>
      </p:sp>
      <p:sp>
        <p:nvSpPr>
          <p:cNvPr id="56" name="Rectángulo redondeado 55">
            <a:extLst>
              <a:ext uri="{FF2B5EF4-FFF2-40B4-BE49-F238E27FC236}">
                <a16:creationId xmlns:a16="http://schemas.microsoft.com/office/drawing/2014/main" id="{AE1E8D50-A7BE-52BA-70CB-2EB3755DB825}"/>
              </a:ext>
            </a:extLst>
          </p:cNvPr>
          <p:cNvSpPr/>
          <p:nvPr/>
        </p:nvSpPr>
        <p:spPr>
          <a:xfrm>
            <a:off x="3315353" y="211723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46%</a:t>
            </a:r>
          </a:p>
        </p:txBody>
      </p:sp>
      <p:sp>
        <p:nvSpPr>
          <p:cNvPr id="57" name="Rectángulo redondeado 56">
            <a:extLst>
              <a:ext uri="{FF2B5EF4-FFF2-40B4-BE49-F238E27FC236}">
                <a16:creationId xmlns:a16="http://schemas.microsoft.com/office/drawing/2014/main" id="{19662B44-E945-76E0-214E-2C4FAB2B21FE}"/>
              </a:ext>
            </a:extLst>
          </p:cNvPr>
          <p:cNvSpPr/>
          <p:nvPr/>
        </p:nvSpPr>
        <p:spPr>
          <a:xfrm>
            <a:off x="4118935" y="211723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77%</a:t>
            </a:r>
          </a:p>
        </p:txBody>
      </p:sp>
      <p:sp>
        <p:nvSpPr>
          <p:cNvPr id="58" name="Rectángulo redondeado 57">
            <a:extLst>
              <a:ext uri="{FF2B5EF4-FFF2-40B4-BE49-F238E27FC236}">
                <a16:creationId xmlns:a16="http://schemas.microsoft.com/office/drawing/2014/main" id="{36F481A0-7482-8DFB-8FCB-9334EDD4A44C}"/>
              </a:ext>
            </a:extLst>
          </p:cNvPr>
          <p:cNvSpPr/>
          <p:nvPr/>
        </p:nvSpPr>
        <p:spPr>
          <a:xfrm>
            <a:off x="4918100" y="211723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74%</a:t>
            </a:r>
          </a:p>
        </p:txBody>
      </p:sp>
      <p:sp>
        <p:nvSpPr>
          <p:cNvPr id="59" name="Rectángulo redondeado 58">
            <a:extLst>
              <a:ext uri="{FF2B5EF4-FFF2-40B4-BE49-F238E27FC236}">
                <a16:creationId xmlns:a16="http://schemas.microsoft.com/office/drawing/2014/main" id="{73343F4A-3C44-F48C-BE78-C35CDAC0D367}"/>
              </a:ext>
            </a:extLst>
          </p:cNvPr>
          <p:cNvSpPr/>
          <p:nvPr/>
        </p:nvSpPr>
        <p:spPr>
          <a:xfrm>
            <a:off x="5721684" y="211723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49%</a:t>
            </a:r>
          </a:p>
        </p:txBody>
      </p:sp>
      <p:sp>
        <p:nvSpPr>
          <p:cNvPr id="60" name="Rectángulo redondeado 59">
            <a:extLst>
              <a:ext uri="{FF2B5EF4-FFF2-40B4-BE49-F238E27FC236}">
                <a16:creationId xmlns:a16="http://schemas.microsoft.com/office/drawing/2014/main" id="{EA1DC89E-A651-505C-E327-ECBB2582F263}"/>
              </a:ext>
            </a:extLst>
          </p:cNvPr>
          <p:cNvSpPr/>
          <p:nvPr/>
        </p:nvSpPr>
        <p:spPr>
          <a:xfrm>
            <a:off x="8128000" y="2117766"/>
            <a:ext cx="406800" cy="174520"/>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65%</a:t>
            </a:r>
          </a:p>
        </p:txBody>
      </p:sp>
      <p:sp>
        <p:nvSpPr>
          <p:cNvPr id="61" name="Rectángulo redondeado 60">
            <a:extLst>
              <a:ext uri="{FF2B5EF4-FFF2-40B4-BE49-F238E27FC236}">
                <a16:creationId xmlns:a16="http://schemas.microsoft.com/office/drawing/2014/main" id="{C5503B82-1999-0455-6245-BB80AA02D8F2}"/>
              </a:ext>
            </a:extLst>
          </p:cNvPr>
          <p:cNvSpPr/>
          <p:nvPr/>
        </p:nvSpPr>
        <p:spPr>
          <a:xfrm>
            <a:off x="625931" y="2062866"/>
            <a:ext cx="609302" cy="284321"/>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Smartphone</a:t>
            </a:r>
            <a:br>
              <a:rPr lang="es-AR" sz="800">
                <a:solidFill>
                  <a:schemeClr val="accent1"/>
                </a:solidFill>
                <a:latin typeface="Roboto Medium" panose="02000000000000000000" pitchFamily="2" charset="0"/>
                <a:ea typeface="Roboto Medium" panose="02000000000000000000" pitchFamily="2" charset="0"/>
              </a:rPr>
            </a:br>
            <a:r>
              <a:rPr lang="es-AR" sz="800">
                <a:solidFill>
                  <a:schemeClr val="accent1"/>
                </a:solidFill>
                <a:latin typeface="Roboto Medium" panose="02000000000000000000" pitchFamily="2" charset="0"/>
                <a:ea typeface="Roboto Medium" panose="02000000000000000000" pitchFamily="2" charset="0"/>
              </a:rPr>
              <a:t>penetration*</a:t>
            </a:r>
          </a:p>
        </p:txBody>
      </p:sp>
      <p:sp>
        <p:nvSpPr>
          <p:cNvPr id="62" name="Rectángulo redondeado 61">
            <a:extLst>
              <a:ext uri="{FF2B5EF4-FFF2-40B4-BE49-F238E27FC236}">
                <a16:creationId xmlns:a16="http://schemas.microsoft.com/office/drawing/2014/main" id="{6DBF4180-CD5E-9E02-9A6A-56ADDBA288F2}"/>
              </a:ext>
            </a:extLst>
          </p:cNvPr>
          <p:cNvSpPr/>
          <p:nvPr/>
        </p:nvSpPr>
        <p:spPr>
          <a:xfrm>
            <a:off x="1703776" y="211723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56%</a:t>
            </a:r>
          </a:p>
        </p:txBody>
      </p:sp>
      <p:sp>
        <p:nvSpPr>
          <p:cNvPr id="63" name="Rectángulo redondeado 62">
            <a:extLst>
              <a:ext uri="{FF2B5EF4-FFF2-40B4-BE49-F238E27FC236}">
                <a16:creationId xmlns:a16="http://schemas.microsoft.com/office/drawing/2014/main" id="{241EE2F4-CC75-66DE-F10B-32B4318E6CF3}"/>
              </a:ext>
            </a:extLst>
          </p:cNvPr>
          <p:cNvSpPr/>
          <p:nvPr/>
        </p:nvSpPr>
        <p:spPr>
          <a:xfrm>
            <a:off x="7328841" y="2117766"/>
            <a:ext cx="406800" cy="174520"/>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70%</a:t>
            </a:r>
          </a:p>
        </p:txBody>
      </p:sp>
      <p:sp>
        <p:nvSpPr>
          <p:cNvPr id="64" name="Rectángulo redondeado 63">
            <a:extLst>
              <a:ext uri="{FF2B5EF4-FFF2-40B4-BE49-F238E27FC236}">
                <a16:creationId xmlns:a16="http://schemas.microsoft.com/office/drawing/2014/main" id="{6D222FF4-C720-C382-7643-72CCBE41871F}"/>
              </a:ext>
            </a:extLst>
          </p:cNvPr>
          <p:cNvSpPr/>
          <p:nvPr/>
        </p:nvSpPr>
        <p:spPr>
          <a:xfrm>
            <a:off x="6525260" y="2117239"/>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65%</a:t>
            </a:r>
          </a:p>
        </p:txBody>
      </p:sp>
      <p:grpSp>
        <p:nvGrpSpPr>
          <p:cNvPr id="65" name="Grupo 64">
            <a:extLst>
              <a:ext uri="{FF2B5EF4-FFF2-40B4-BE49-F238E27FC236}">
                <a16:creationId xmlns:a16="http://schemas.microsoft.com/office/drawing/2014/main" id="{18950218-2C2A-82ED-6FC6-6CF54BFE97F8}"/>
              </a:ext>
            </a:extLst>
          </p:cNvPr>
          <p:cNvGrpSpPr/>
          <p:nvPr/>
        </p:nvGrpSpPr>
        <p:grpSpPr>
          <a:xfrm>
            <a:off x="609200" y="2072505"/>
            <a:ext cx="7925600" cy="265043"/>
            <a:chOff x="507836" y="2138056"/>
            <a:chExt cx="8137776" cy="265043"/>
          </a:xfrm>
        </p:grpSpPr>
        <p:cxnSp>
          <p:nvCxnSpPr>
            <p:cNvPr id="66" name="Conector recto 65">
              <a:extLst>
                <a:ext uri="{FF2B5EF4-FFF2-40B4-BE49-F238E27FC236}">
                  <a16:creationId xmlns:a16="http://schemas.microsoft.com/office/drawing/2014/main" id="{A497B683-DFF9-837C-A41B-99CE49FD126A}"/>
                </a:ext>
              </a:extLst>
            </p:cNvPr>
            <p:cNvCxnSpPr/>
            <p:nvPr/>
          </p:nvCxnSpPr>
          <p:spPr>
            <a:xfrm>
              <a:off x="507836" y="2138056"/>
              <a:ext cx="8137776" cy="0"/>
            </a:xfrm>
            <a:prstGeom prst="line">
              <a:avLst/>
            </a:prstGeom>
            <a:ln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761BAB1D-2492-4B8E-6435-ACC0E5820EBD}"/>
                </a:ext>
              </a:extLst>
            </p:cNvPr>
            <p:cNvCxnSpPr/>
            <p:nvPr/>
          </p:nvCxnSpPr>
          <p:spPr>
            <a:xfrm>
              <a:off x="507836" y="2403099"/>
              <a:ext cx="8137776" cy="0"/>
            </a:xfrm>
            <a:prstGeom prst="line">
              <a:avLst/>
            </a:prstGeom>
            <a:ln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grpSp>
      <p:sp>
        <p:nvSpPr>
          <p:cNvPr id="71" name="CuadroTexto 70">
            <a:extLst>
              <a:ext uri="{FF2B5EF4-FFF2-40B4-BE49-F238E27FC236}">
                <a16:creationId xmlns:a16="http://schemas.microsoft.com/office/drawing/2014/main" id="{86D07E22-BCDF-07CE-498B-222241E5E211}"/>
              </a:ext>
            </a:extLst>
          </p:cNvPr>
          <p:cNvSpPr txBox="1"/>
          <p:nvPr/>
        </p:nvSpPr>
        <p:spPr>
          <a:xfrm>
            <a:off x="5417815" y="4037972"/>
            <a:ext cx="3116985" cy="630942"/>
          </a:xfrm>
          <a:prstGeom prst="rect">
            <a:avLst/>
          </a:prstGeom>
          <a:noFill/>
        </p:spPr>
        <p:txBody>
          <a:bodyPr wrap="square" lIns="0" tIns="0" rIns="0" bIns="0" rtlCol="0">
            <a:spAutoFit/>
          </a:bodyPr>
          <a:lstStyle/>
          <a:p>
            <a:pPr algn="r">
              <a:spcAft>
                <a:spcPts val="300"/>
              </a:spcAft>
            </a:pPr>
            <a:r>
              <a:rPr lang="en-US" sz="600" i="1">
                <a:solidFill>
                  <a:schemeClr val="tx1">
                    <a:lumMod val="75000"/>
                    <a:lumOff val="25000"/>
                  </a:schemeClr>
                </a:solidFill>
                <a:latin typeface="Roboto Medium" panose="02000000000000000000" pitchFamily="2" charset="0"/>
                <a:ea typeface="Roboto Medium" panose="02000000000000000000" pitchFamily="2" charset="0"/>
                <a:cs typeface="Roboto" panose="02000000000000000000" pitchFamily="2" charset="0"/>
              </a:rPr>
              <a:t>Mobile ARPU and avg. broadband price are those of the whole industry in each country.</a:t>
            </a:r>
          </a:p>
          <a:p>
            <a:pPr algn="r">
              <a:spcAft>
                <a:spcPts val="300"/>
              </a:spcAft>
            </a:pPr>
            <a:r>
              <a:rPr lang="en-US" sz="600" i="1">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rPr>
              <a:t>*Source: GSMA Intelligence - 1Q24 data</a:t>
            </a:r>
            <a:br>
              <a:rPr lang="en-US" sz="600" i="1">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rPr>
            </a:br>
            <a:r>
              <a:rPr lang="en-US" sz="600" i="1">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rPr>
              <a:t>**Source: cable.co.uk – 2023 data</a:t>
            </a:r>
            <a:br>
              <a:rPr lang="en-US" sz="600" i="1">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rPr>
            </a:br>
            <a:r>
              <a:rPr lang="en-US" sz="600" i="1">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rPr>
              <a:t>*** Source: UNDP – World Bank Group</a:t>
            </a:r>
          </a:p>
          <a:p>
            <a:pPr algn="r"/>
            <a:r>
              <a:rPr lang="en-US" sz="600" i="1">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rPr>
              <a:t>Note: The calculation of smartphone penetration takes into account the total population, while the calculation of fixed broadband penetration considers the total number of households</a:t>
            </a:r>
          </a:p>
        </p:txBody>
      </p:sp>
      <p:sp>
        <p:nvSpPr>
          <p:cNvPr id="2" name="Title 1">
            <a:extLst>
              <a:ext uri="{FF2B5EF4-FFF2-40B4-BE49-F238E27FC236}">
                <a16:creationId xmlns:a16="http://schemas.microsoft.com/office/drawing/2014/main" id="{C5C88D25-DBA4-82FE-EC5D-E83F4243ED1E}"/>
              </a:ext>
            </a:extLst>
          </p:cNvPr>
          <p:cNvSpPr txBox="1">
            <a:spLocks/>
          </p:cNvSpPr>
          <p:nvPr/>
        </p:nvSpPr>
        <p:spPr>
          <a:xfrm>
            <a:off x="611999" y="496666"/>
            <a:ext cx="3913736"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ARPUs in Argentina are very affordable </a:t>
            </a:r>
            <a:r>
              <a:rPr lang="en-US" sz="1800" b="0" spc="-40">
                <a:solidFill>
                  <a:schemeClr val="bg2"/>
                </a:solidFill>
                <a:latin typeface="Pulso" pitchFamily="2" charset="0"/>
              </a:rPr>
              <a:t>in a regional comparison…</a:t>
            </a:r>
          </a:p>
        </p:txBody>
      </p:sp>
    </p:spTree>
    <p:extLst>
      <p:ext uri="{BB962C8B-B14F-4D97-AF65-F5344CB8AC3E}">
        <p14:creationId xmlns:p14="http://schemas.microsoft.com/office/powerpoint/2010/main" val="259469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1C3CA7B-385B-4864-A185-41BE285FB032}"/>
              </a:ext>
            </a:extLst>
          </p:cNvPr>
          <p:cNvSpPr txBox="1"/>
          <p:nvPr/>
        </p:nvSpPr>
        <p:spPr>
          <a:xfrm>
            <a:off x="5994432" y="931501"/>
            <a:ext cx="2446878" cy="302647"/>
          </a:xfrm>
          <a:prstGeom prst="rect">
            <a:avLst/>
          </a:prstGeom>
          <a:noFill/>
        </p:spPr>
        <p:txBody>
          <a:bodyPr wrap="square" lIns="0" tIns="0" rIns="0" bIns="0" rtlCol="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n-US" sz="600" i="1"/>
              <a:t>Note: Historical numbers, not adjusted by inflation</a:t>
            </a:r>
            <a:r>
              <a:rPr lang="es-AR" sz="600" i="1"/>
              <a:t>. Figures in dollar equivalent, converted at the average BNA ask rate for each period.</a:t>
            </a:r>
          </a:p>
          <a:p>
            <a:pPr algn="r"/>
            <a:r>
              <a:rPr lang="es-AR" sz="600" i="1"/>
              <a:t>*We consider average FX and CPI for each period</a:t>
            </a:r>
            <a:endParaRPr lang="en-US" sz="600" i="1"/>
          </a:p>
        </p:txBody>
      </p:sp>
      <p:sp>
        <p:nvSpPr>
          <p:cNvPr id="166" name="CuadroTexto 165">
            <a:extLst>
              <a:ext uri="{FF2B5EF4-FFF2-40B4-BE49-F238E27FC236}">
                <a16:creationId xmlns:a16="http://schemas.microsoft.com/office/drawing/2014/main" id="{C7D7C0DD-13BF-4F51-A610-E43EBC06AD18}"/>
              </a:ext>
            </a:extLst>
          </p:cNvPr>
          <p:cNvSpPr txBox="1"/>
          <p:nvPr/>
        </p:nvSpPr>
        <p:spPr>
          <a:xfrm>
            <a:off x="898332" y="1487672"/>
            <a:ext cx="969817" cy="123111"/>
          </a:xfrm>
          <a:prstGeom prst="rect">
            <a:avLst/>
          </a:prstGeom>
          <a:noFill/>
        </p:spPr>
        <p:txBody>
          <a:bodyPr wrap="none" lIns="0" tIns="0" rIns="0" bIns="0" rtlCol="0">
            <a:spAutoFit/>
          </a:bodyPr>
          <a:lstStyle/>
          <a:p>
            <a:r>
              <a:rPr lang="en-US" sz="800">
                <a:solidFill>
                  <a:schemeClr val="bg2"/>
                </a:solidFill>
                <a:latin typeface="Roboto Medium" panose="02000000000000000000" pitchFamily="2" charset="0"/>
                <a:ea typeface="Roboto Medium" panose="02000000000000000000" pitchFamily="2" charset="0"/>
              </a:rPr>
              <a:t>ARPU MOBILE (US$) </a:t>
            </a:r>
          </a:p>
        </p:txBody>
      </p:sp>
      <p:sp>
        <p:nvSpPr>
          <p:cNvPr id="100" name="Title 1">
            <a:extLst>
              <a:ext uri="{FF2B5EF4-FFF2-40B4-BE49-F238E27FC236}">
                <a16:creationId xmlns:a16="http://schemas.microsoft.com/office/drawing/2014/main" id="{A72B7FAD-0D12-C6E7-D4BD-D612D4D65C7D}"/>
              </a:ext>
            </a:extLst>
          </p:cNvPr>
          <p:cNvSpPr txBox="1">
            <a:spLocks/>
          </p:cNvSpPr>
          <p:nvPr/>
        </p:nvSpPr>
        <p:spPr>
          <a:xfrm>
            <a:off x="611999" y="496666"/>
            <a:ext cx="4119028"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dirty="0">
                <a:latin typeface="Pulso" pitchFamily="2" charset="0"/>
              </a:rPr>
              <a:t>… and the historical perspective points to </a:t>
            </a:r>
            <a:r>
              <a:rPr lang="en-US" sz="1800" b="0" spc="-40" dirty="0">
                <a:solidFill>
                  <a:schemeClr val="bg2"/>
                </a:solidFill>
                <a:latin typeface="Pulso" pitchFamily="2" charset="0"/>
              </a:rPr>
              <a:t>a faster recovery of </a:t>
            </a:r>
            <a:r>
              <a:rPr lang="en-US" sz="1800" b="0" spc="-40" dirty="0" err="1">
                <a:solidFill>
                  <a:schemeClr val="bg2"/>
                </a:solidFill>
                <a:latin typeface="Pulso" pitchFamily="2" charset="0"/>
              </a:rPr>
              <a:t>arpus</a:t>
            </a:r>
            <a:r>
              <a:rPr lang="en-US" sz="1800" b="0" spc="-40" dirty="0">
                <a:solidFill>
                  <a:schemeClr val="bg2"/>
                </a:solidFill>
                <a:latin typeface="Pulso" pitchFamily="2" charset="0"/>
              </a:rPr>
              <a:t> in US$</a:t>
            </a:r>
          </a:p>
        </p:txBody>
      </p:sp>
      <p:sp>
        <p:nvSpPr>
          <p:cNvPr id="102" name="Title 1">
            <a:extLst>
              <a:ext uri="{FF2B5EF4-FFF2-40B4-BE49-F238E27FC236}">
                <a16:creationId xmlns:a16="http://schemas.microsoft.com/office/drawing/2014/main" id="{D0973B27-9398-4E6F-2CEE-D9B5D69FF8A1}"/>
              </a:ext>
            </a:extLst>
          </p:cNvPr>
          <p:cNvSpPr txBox="1">
            <a:spLocks/>
          </p:cNvSpPr>
          <p:nvPr/>
        </p:nvSpPr>
        <p:spPr>
          <a:xfrm>
            <a:off x="611999" y="1162772"/>
            <a:ext cx="1760141"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dirty="0">
                <a:solidFill>
                  <a:schemeClr val="accent1"/>
                </a:solidFill>
                <a:latin typeface="Roboto Light" panose="02000000000000000000" pitchFamily="2" charset="0"/>
                <a:ea typeface="Roboto Light" panose="02000000000000000000" pitchFamily="2" charset="0"/>
              </a:rPr>
              <a:t>Telecom’s own ARPUs</a:t>
            </a:r>
          </a:p>
        </p:txBody>
      </p:sp>
      <p:graphicFrame>
        <p:nvGraphicFramePr>
          <p:cNvPr id="58" name="Gráfico 57">
            <a:extLst>
              <a:ext uri="{FF2B5EF4-FFF2-40B4-BE49-F238E27FC236}">
                <a16:creationId xmlns:a16="http://schemas.microsoft.com/office/drawing/2014/main" id="{531EA19E-706C-4E2A-9434-3D612FC98724}"/>
              </a:ext>
            </a:extLst>
          </p:cNvPr>
          <p:cNvGraphicFramePr>
            <a:graphicFrameLocks/>
          </p:cNvGraphicFramePr>
          <p:nvPr>
            <p:extLst>
              <p:ext uri="{D42A27DB-BD31-4B8C-83A1-F6EECF244321}">
                <p14:modId xmlns:p14="http://schemas.microsoft.com/office/powerpoint/2010/main" val="1316657200"/>
              </p:ext>
            </p:extLst>
          </p:nvPr>
        </p:nvGraphicFramePr>
        <p:xfrm>
          <a:off x="826980" y="1767756"/>
          <a:ext cx="3600000" cy="985617"/>
        </p:xfrm>
        <a:graphic>
          <a:graphicData uri="http://schemas.openxmlformats.org/drawingml/2006/chart">
            <c:chart xmlns:c="http://schemas.openxmlformats.org/drawingml/2006/chart" xmlns:r="http://schemas.openxmlformats.org/officeDocument/2006/relationships" r:id="rId3"/>
          </a:graphicData>
        </a:graphic>
      </p:graphicFrame>
      <p:cxnSp>
        <p:nvCxnSpPr>
          <p:cNvPr id="6" name="Conector: angular 5">
            <a:extLst>
              <a:ext uri="{FF2B5EF4-FFF2-40B4-BE49-F238E27FC236}">
                <a16:creationId xmlns:a16="http://schemas.microsoft.com/office/drawing/2014/main" id="{F00B8259-F841-B6D9-4739-2D68832D7D57}"/>
              </a:ext>
            </a:extLst>
          </p:cNvPr>
          <p:cNvCxnSpPr>
            <a:cxnSpLocks/>
          </p:cNvCxnSpPr>
          <p:nvPr/>
        </p:nvCxnSpPr>
        <p:spPr bwMode="auto">
          <a:xfrm>
            <a:off x="1200364" y="1803203"/>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90" name="Conector: angular 89">
            <a:extLst>
              <a:ext uri="{FF2B5EF4-FFF2-40B4-BE49-F238E27FC236}">
                <a16:creationId xmlns:a16="http://schemas.microsoft.com/office/drawing/2014/main" id="{7047F2A3-BC61-410F-62B3-2F6669E4CDA7}"/>
              </a:ext>
            </a:extLst>
          </p:cNvPr>
          <p:cNvCxnSpPr>
            <a:cxnSpLocks/>
          </p:cNvCxnSpPr>
          <p:nvPr/>
        </p:nvCxnSpPr>
        <p:spPr bwMode="auto">
          <a:xfrm flipV="1">
            <a:off x="3933371" y="2014730"/>
            <a:ext cx="207784" cy="102825"/>
          </a:xfrm>
          <a:prstGeom prst="bentConnector3">
            <a:avLst>
              <a:gd name="adj1" fmla="val 31664"/>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1" name="CuadroTexto 90">
            <a:extLst>
              <a:ext uri="{FF2B5EF4-FFF2-40B4-BE49-F238E27FC236}">
                <a16:creationId xmlns:a16="http://schemas.microsoft.com/office/drawing/2014/main" id="{D38A0F0A-A8A8-8F74-AE84-EFDE331ACBE9}"/>
              </a:ext>
            </a:extLst>
          </p:cNvPr>
          <p:cNvSpPr txBox="1"/>
          <p:nvPr/>
        </p:nvSpPr>
        <p:spPr>
          <a:xfrm>
            <a:off x="3932006" y="1861978"/>
            <a:ext cx="216406" cy="107722"/>
          </a:xfrm>
          <a:prstGeom prst="rect">
            <a:avLst/>
          </a:prstGeom>
          <a:noFill/>
        </p:spPr>
        <p:txBody>
          <a:bodyPr wrap="square" lIns="0" tIns="0" rIns="0" bIns="0" rtlCol="0">
            <a:spAutoFit/>
          </a:bodyPr>
          <a:lstStyle>
            <a:defPPr>
              <a:defRPr lang="en-US"/>
            </a:defPPr>
            <a:lvl1pPr algn="ctr">
              <a:defRPr sz="700">
                <a:solidFill>
                  <a:schemeClr val="accent1"/>
                </a:solidFill>
                <a:latin typeface="Roboto" panose="02000000000000000000" pitchFamily="2" charset="0"/>
                <a:ea typeface="Roboto" panose="02000000000000000000" pitchFamily="2" charset="0"/>
                <a:cs typeface="Roboto" panose="02000000000000000000" pitchFamily="2" charset="0"/>
              </a:defRPr>
            </a:lvl1pPr>
          </a:lstStyle>
          <a:p>
            <a:r>
              <a:rPr lang="es-AR"/>
              <a:t>+27%</a:t>
            </a:r>
          </a:p>
        </p:txBody>
      </p:sp>
      <p:sp>
        <p:nvSpPr>
          <p:cNvPr id="108" name="CuadroTexto 107">
            <a:extLst>
              <a:ext uri="{FF2B5EF4-FFF2-40B4-BE49-F238E27FC236}">
                <a16:creationId xmlns:a16="http://schemas.microsoft.com/office/drawing/2014/main" id="{93FCD610-7F4B-C8A6-C7BF-9DE46E664248}"/>
              </a:ext>
            </a:extLst>
          </p:cNvPr>
          <p:cNvSpPr txBox="1"/>
          <p:nvPr/>
        </p:nvSpPr>
        <p:spPr>
          <a:xfrm>
            <a:off x="1195554" y="1672166"/>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-43%</a:t>
            </a:r>
          </a:p>
        </p:txBody>
      </p:sp>
      <p:sp>
        <p:nvSpPr>
          <p:cNvPr id="120" name="Abrir corchete 119">
            <a:extLst>
              <a:ext uri="{FF2B5EF4-FFF2-40B4-BE49-F238E27FC236}">
                <a16:creationId xmlns:a16="http://schemas.microsoft.com/office/drawing/2014/main" id="{9B5DC8AF-F7E4-2A2E-960F-58438E603572}"/>
              </a:ext>
            </a:extLst>
          </p:cNvPr>
          <p:cNvSpPr/>
          <p:nvPr/>
        </p:nvSpPr>
        <p:spPr bwMode="auto">
          <a:xfrm rot="16200000">
            <a:off x="1210368" y="2440352"/>
            <a:ext cx="46800" cy="374400"/>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cxnSp>
        <p:nvCxnSpPr>
          <p:cNvPr id="124" name="Conector: angular 5">
            <a:extLst>
              <a:ext uri="{FF2B5EF4-FFF2-40B4-BE49-F238E27FC236}">
                <a16:creationId xmlns:a16="http://schemas.microsoft.com/office/drawing/2014/main" id="{E33AFBEF-73D6-D035-3546-FF7E49370521}"/>
              </a:ext>
            </a:extLst>
          </p:cNvPr>
          <p:cNvCxnSpPr>
            <a:cxnSpLocks/>
          </p:cNvCxnSpPr>
          <p:nvPr/>
        </p:nvCxnSpPr>
        <p:spPr bwMode="auto">
          <a:xfrm>
            <a:off x="3194225" y="1804286"/>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5" name="CuadroTexto 124">
            <a:extLst>
              <a:ext uri="{FF2B5EF4-FFF2-40B4-BE49-F238E27FC236}">
                <a16:creationId xmlns:a16="http://schemas.microsoft.com/office/drawing/2014/main" id="{7C5D4F83-3F58-9B6D-C158-A64EE1CB5908}"/>
              </a:ext>
            </a:extLst>
          </p:cNvPr>
          <p:cNvSpPr txBox="1"/>
          <p:nvPr/>
        </p:nvSpPr>
        <p:spPr>
          <a:xfrm>
            <a:off x="3189415" y="1673249"/>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-21%</a:t>
            </a:r>
          </a:p>
        </p:txBody>
      </p:sp>
      <p:cxnSp>
        <p:nvCxnSpPr>
          <p:cNvPr id="126" name="Conector: angular 5">
            <a:extLst>
              <a:ext uri="{FF2B5EF4-FFF2-40B4-BE49-F238E27FC236}">
                <a16:creationId xmlns:a16="http://schemas.microsoft.com/office/drawing/2014/main" id="{B3501A16-64A9-6EC2-2EBE-AA83B5DB53E3}"/>
              </a:ext>
            </a:extLst>
          </p:cNvPr>
          <p:cNvCxnSpPr>
            <a:cxnSpLocks/>
          </p:cNvCxnSpPr>
          <p:nvPr/>
        </p:nvCxnSpPr>
        <p:spPr bwMode="auto">
          <a:xfrm>
            <a:off x="3594275" y="1870389"/>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7" name="CuadroTexto 126">
            <a:extLst>
              <a:ext uri="{FF2B5EF4-FFF2-40B4-BE49-F238E27FC236}">
                <a16:creationId xmlns:a16="http://schemas.microsoft.com/office/drawing/2014/main" id="{00E2814B-D344-B5CB-08A5-707880E3ADC5}"/>
              </a:ext>
            </a:extLst>
          </p:cNvPr>
          <p:cNvSpPr txBox="1"/>
          <p:nvPr/>
        </p:nvSpPr>
        <p:spPr>
          <a:xfrm>
            <a:off x="3589465" y="1739352"/>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-18%</a:t>
            </a:r>
          </a:p>
        </p:txBody>
      </p:sp>
      <p:sp>
        <p:nvSpPr>
          <p:cNvPr id="131" name="Abrir corchete 130">
            <a:extLst>
              <a:ext uri="{FF2B5EF4-FFF2-40B4-BE49-F238E27FC236}">
                <a16:creationId xmlns:a16="http://schemas.microsoft.com/office/drawing/2014/main" id="{125B825C-4C70-1E7D-119F-C49DC96B4747}"/>
              </a:ext>
            </a:extLst>
          </p:cNvPr>
          <p:cNvSpPr/>
          <p:nvPr/>
        </p:nvSpPr>
        <p:spPr bwMode="auto">
          <a:xfrm rot="16200000">
            <a:off x="3198821" y="2440234"/>
            <a:ext cx="46800" cy="374638"/>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134" name="Abrir corchete 133">
            <a:extLst>
              <a:ext uri="{FF2B5EF4-FFF2-40B4-BE49-F238E27FC236}">
                <a16:creationId xmlns:a16="http://schemas.microsoft.com/office/drawing/2014/main" id="{633F89FA-BBA5-B752-10F5-A6E4FF267CA5}"/>
              </a:ext>
            </a:extLst>
          </p:cNvPr>
          <p:cNvSpPr/>
          <p:nvPr/>
        </p:nvSpPr>
        <p:spPr bwMode="auto">
          <a:xfrm rot="16200000">
            <a:off x="3609975" y="2440353"/>
            <a:ext cx="46048" cy="374400"/>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136" name="Abrir corchete 135">
            <a:extLst>
              <a:ext uri="{FF2B5EF4-FFF2-40B4-BE49-F238E27FC236}">
                <a16:creationId xmlns:a16="http://schemas.microsoft.com/office/drawing/2014/main" id="{5E23BD83-9642-B05F-55E6-9A767C5C23B9}"/>
              </a:ext>
            </a:extLst>
          </p:cNvPr>
          <p:cNvSpPr/>
          <p:nvPr/>
        </p:nvSpPr>
        <p:spPr bwMode="auto">
          <a:xfrm rot="16200000">
            <a:off x="4020990" y="2440234"/>
            <a:ext cx="46048" cy="374638"/>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139" name="CuadroTexto 138">
            <a:extLst>
              <a:ext uri="{FF2B5EF4-FFF2-40B4-BE49-F238E27FC236}">
                <a16:creationId xmlns:a16="http://schemas.microsoft.com/office/drawing/2014/main" id="{787F118D-7580-8D89-F610-09C12610ECF3}"/>
              </a:ext>
            </a:extLst>
          </p:cNvPr>
          <p:cNvSpPr txBox="1"/>
          <p:nvPr/>
        </p:nvSpPr>
        <p:spPr>
          <a:xfrm>
            <a:off x="1089368" y="2698441"/>
            <a:ext cx="288541"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+111% </a:t>
            </a:r>
          </a:p>
        </p:txBody>
      </p:sp>
      <p:sp>
        <p:nvSpPr>
          <p:cNvPr id="140" name="CuadroTexto 139">
            <a:extLst>
              <a:ext uri="{FF2B5EF4-FFF2-40B4-BE49-F238E27FC236}">
                <a16:creationId xmlns:a16="http://schemas.microsoft.com/office/drawing/2014/main" id="{E17D8E41-9906-689E-5146-593A42AFF1C8}"/>
              </a:ext>
            </a:extLst>
          </p:cNvPr>
          <p:cNvSpPr txBox="1"/>
          <p:nvPr/>
        </p:nvSpPr>
        <p:spPr>
          <a:xfrm>
            <a:off x="1139061" y="2835542"/>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+47% </a:t>
            </a:r>
          </a:p>
        </p:txBody>
      </p:sp>
      <p:sp>
        <p:nvSpPr>
          <p:cNvPr id="147" name="CuadroTexto 146">
            <a:extLst>
              <a:ext uri="{FF2B5EF4-FFF2-40B4-BE49-F238E27FC236}">
                <a16:creationId xmlns:a16="http://schemas.microsoft.com/office/drawing/2014/main" id="{0B5500F6-3864-081E-35C4-5EA527A50EC4}"/>
              </a:ext>
            </a:extLst>
          </p:cNvPr>
          <p:cNvSpPr txBox="1"/>
          <p:nvPr/>
        </p:nvSpPr>
        <p:spPr>
          <a:xfrm>
            <a:off x="747358" y="2698441"/>
            <a:ext cx="274114" cy="107722"/>
          </a:xfrm>
          <a:prstGeom prst="rect">
            <a:avLst/>
          </a:prstGeom>
          <a:noFill/>
        </p:spPr>
        <p:txBody>
          <a:bodyPr wrap="none" lIns="0" tIns="0" rIns="0" bIns="0">
            <a:spAutoFit/>
          </a:bodyPr>
          <a:lstStyle/>
          <a:p>
            <a:r>
              <a:rPr lang="es-AR" sz="700">
                <a:solidFill>
                  <a:schemeClr val="tx2"/>
                </a:solidFill>
                <a:latin typeface="Roboto" panose="02000000000000000000" pitchFamily="2" charset="0"/>
                <a:ea typeface="Roboto" panose="02000000000000000000" pitchFamily="2" charset="0"/>
                <a:cs typeface="Roboto" panose="02000000000000000000" pitchFamily="2" charset="0"/>
              </a:rPr>
              <a:t>FX*  </a:t>
            </a:r>
            <a:r>
              <a:rPr lang="el-GR" sz="700">
                <a:solidFill>
                  <a:schemeClr val="tx2"/>
                </a:solidFill>
                <a:latin typeface="Roboto" panose="02000000000000000000" pitchFamily="2" charset="0"/>
                <a:ea typeface="Roboto" panose="02000000000000000000" pitchFamily="2" charset="0"/>
                <a:cs typeface="Roboto" panose="02000000000000000000" pitchFamily="2" charset="0"/>
              </a:rPr>
              <a:t>Δ</a:t>
            </a:r>
            <a:r>
              <a:rPr lang="es-AR" sz="700">
                <a:solidFill>
                  <a:schemeClr val="tx2"/>
                </a:solidFill>
                <a:latin typeface="Roboto" panose="02000000000000000000" pitchFamily="2" charset="0"/>
                <a:ea typeface="Roboto" panose="02000000000000000000" pitchFamily="2" charset="0"/>
                <a:cs typeface="Roboto" panose="02000000000000000000" pitchFamily="2" charset="0"/>
              </a:rPr>
              <a:t> </a:t>
            </a:r>
            <a:endParaRPr lang="es-AR" sz="700">
              <a:solidFill>
                <a:schemeClr val="tx2"/>
              </a:solidFill>
              <a:latin typeface="Roboto" panose="02000000000000000000" pitchFamily="2" charset="0"/>
              <a:ea typeface="Roboto" panose="02000000000000000000" pitchFamily="2" charset="0"/>
            </a:endParaRPr>
          </a:p>
        </p:txBody>
      </p:sp>
      <p:sp>
        <p:nvSpPr>
          <p:cNvPr id="148" name="CuadroTexto 147">
            <a:extLst>
              <a:ext uri="{FF2B5EF4-FFF2-40B4-BE49-F238E27FC236}">
                <a16:creationId xmlns:a16="http://schemas.microsoft.com/office/drawing/2014/main" id="{0D494069-CC4F-27C8-B06E-098098DD65A7}"/>
              </a:ext>
            </a:extLst>
          </p:cNvPr>
          <p:cNvSpPr txBox="1"/>
          <p:nvPr/>
        </p:nvSpPr>
        <p:spPr>
          <a:xfrm>
            <a:off x="747358" y="2835542"/>
            <a:ext cx="306174" cy="107722"/>
          </a:xfrm>
          <a:prstGeom prst="rect">
            <a:avLst/>
          </a:prstGeom>
          <a:noFill/>
        </p:spPr>
        <p:txBody>
          <a:bodyPr wrap="none" lIns="0" tIns="0" rIns="0" bIns="0">
            <a:spAutoFit/>
          </a:bodyPr>
          <a:lstStyle/>
          <a:p>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CPI*  </a:t>
            </a:r>
            <a:r>
              <a:rPr lang="el-GR" sz="700">
                <a:solidFill>
                  <a:schemeClr val="accent1"/>
                </a:solidFill>
                <a:latin typeface="Roboto" panose="02000000000000000000" pitchFamily="2" charset="0"/>
                <a:ea typeface="Roboto" panose="02000000000000000000" pitchFamily="2" charset="0"/>
                <a:cs typeface="Roboto" panose="02000000000000000000" pitchFamily="2" charset="0"/>
              </a:rPr>
              <a:t>Δ</a:t>
            </a: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 </a:t>
            </a:r>
            <a:endParaRPr lang="es-AR" sz="700">
              <a:solidFill>
                <a:schemeClr val="accent1"/>
              </a:solidFill>
              <a:latin typeface="Roboto" panose="02000000000000000000" pitchFamily="2" charset="0"/>
              <a:ea typeface="Roboto" panose="02000000000000000000" pitchFamily="2" charset="0"/>
            </a:endParaRPr>
          </a:p>
        </p:txBody>
      </p:sp>
      <p:sp>
        <p:nvSpPr>
          <p:cNvPr id="150" name="CuadroTexto 149">
            <a:extLst>
              <a:ext uri="{FF2B5EF4-FFF2-40B4-BE49-F238E27FC236}">
                <a16:creationId xmlns:a16="http://schemas.microsoft.com/office/drawing/2014/main" id="{22AE7CF1-D71B-862A-1955-F6A943002684}"/>
              </a:ext>
            </a:extLst>
          </p:cNvPr>
          <p:cNvSpPr txBox="1"/>
          <p:nvPr/>
        </p:nvSpPr>
        <p:spPr>
          <a:xfrm>
            <a:off x="2547655" y="2698441"/>
            <a:ext cx="189154"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+6% </a:t>
            </a:r>
          </a:p>
        </p:txBody>
      </p:sp>
      <p:sp>
        <p:nvSpPr>
          <p:cNvPr id="151" name="CuadroTexto 150">
            <a:extLst>
              <a:ext uri="{FF2B5EF4-FFF2-40B4-BE49-F238E27FC236}">
                <a16:creationId xmlns:a16="http://schemas.microsoft.com/office/drawing/2014/main" id="{10ED2878-3C37-51CE-7250-CD0203A6961A}"/>
              </a:ext>
            </a:extLst>
          </p:cNvPr>
          <p:cNvSpPr txBox="1"/>
          <p:nvPr/>
        </p:nvSpPr>
        <p:spPr>
          <a:xfrm>
            <a:off x="2497961" y="2835542"/>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+26% </a:t>
            </a:r>
          </a:p>
        </p:txBody>
      </p:sp>
      <p:sp>
        <p:nvSpPr>
          <p:cNvPr id="152" name="CuadroTexto 151">
            <a:extLst>
              <a:ext uri="{FF2B5EF4-FFF2-40B4-BE49-F238E27FC236}">
                <a16:creationId xmlns:a16="http://schemas.microsoft.com/office/drawing/2014/main" id="{D05DAAA6-450E-4583-23A3-62069E450063}"/>
              </a:ext>
            </a:extLst>
          </p:cNvPr>
          <p:cNvSpPr txBox="1"/>
          <p:nvPr/>
        </p:nvSpPr>
        <p:spPr>
          <a:xfrm>
            <a:off x="3083268" y="2698441"/>
            <a:ext cx="288541"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+174% </a:t>
            </a:r>
          </a:p>
        </p:txBody>
      </p:sp>
      <p:sp>
        <p:nvSpPr>
          <p:cNvPr id="153" name="CuadroTexto 152">
            <a:extLst>
              <a:ext uri="{FF2B5EF4-FFF2-40B4-BE49-F238E27FC236}">
                <a16:creationId xmlns:a16="http://schemas.microsoft.com/office/drawing/2014/main" id="{688EC3C8-E14B-0726-3267-7DFAA56A7C1F}"/>
              </a:ext>
            </a:extLst>
          </p:cNvPr>
          <p:cNvSpPr txBox="1"/>
          <p:nvPr/>
        </p:nvSpPr>
        <p:spPr>
          <a:xfrm>
            <a:off x="3083268" y="2835542"/>
            <a:ext cx="288541"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+173% </a:t>
            </a:r>
          </a:p>
        </p:txBody>
      </p:sp>
      <p:sp>
        <p:nvSpPr>
          <p:cNvPr id="154" name="CuadroTexto 153">
            <a:extLst>
              <a:ext uri="{FF2B5EF4-FFF2-40B4-BE49-F238E27FC236}">
                <a16:creationId xmlns:a16="http://schemas.microsoft.com/office/drawing/2014/main" id="{13910B42-D549-F150-E39D-3AF99A223E55}"/>
              </a:ext>
            </a:extLst>
          </p:cNvPr>
          <p:cNvSpPr txBox="1"/>
          <p:nvPr/>
        </p:nvSpPr>
        <p:spPr>
          <a:xfrm>
            <a:off x="3517136" y="2698441"/>
            <a:ext cx="238848"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+87% </a:t>
            </a:r>
          </a:p>
        </p:txBody>
      </p:sp>
      <p:sp>
        <p:nvSpPr>
          <p:cNvPr id="155" name="CuadroTexto 154">
            <a:extLst>
              <a:ext uri="{FF2B5EF4-FFF2-40B4-BE49-F238E27FC236}">
                <a16:creationId xmlns:a16="http://schemas.microsoft.com/office/drawing/2014/main" id="{F178D302-6C4B-74D6-3019-9C7C92F20D3F}"/>
              </a:ext>
            </a:extLst>
          </p:cNvPr>
          <p:cNvSpPr txBox="1"/>
          <p:nvPr/>
        </p:nvSpPr>
        <p:spPr>
          <a:xfrm>
            <a:off x="3517136" y="2835542"/>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+63% </a:t>
            </a:r>
          </a:p>
        </p:txBody>
      </p:sp>
      <p:sp>
        <p:nvSpPr>
          <p:cNvPr id="156" name="CuadroTexto 155">
            <a:extLst>
              <a:ext uri="{FF2B5EF4-FFF2-40B4-BE49-F238E27FC236}">
                <a16:creationId xmlns:a16="http://schemas.microsoft.com/office/drawing/2014/main" id="{CEDC639D-49C2-35BE-7B23-B359FFE01E35}"/>
              </a:ext>
            </a:extLst>
          </p:cNvPr>
          <p:cNvSpPr txBox="1"/>
          <p:nvPr/>
        </p:nvSpPr>
        <p:spPr>
          <a:xfrm>
            <a:off x="3966880" y="2698441"/>
            <a:ext cx="189154"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+6% </a:t>
            </a:r>
          </a:p>
        </p:txBody>
      </p:sp>
      <p:sp>
        <p:nvSpPr>
          <p:cNvPr id="157" name="CuadroTexto 156">
            <a:extLst>
              <a:ext uri="{FF2B5EF4-FFF2-40B4-BE49-F238E27FC236}">
                <a16:creationId xmlns:a16="http://schemas.microsoft.com/office/drawing/2014/main" id="{8AD28819-120E-76FB-F3E7-521EF491038F}"/>
              </a:ext>
            </a:extLst>
          </p:cNvPr>
          <p:cNvSpPr txBox="1"/>
          <p:nvPr/>
        </p:nvSpPr>
        <p:spPr>
          <a:xfrm>
            <a:off x="3917186" y="2835542"/>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+26% </a:t>
            </a:r>
          </a:p>
        </p:txBody>
      </p:sp>
      <p:sp>
        <p:nvSpPr>
          <p:cNvPr id="381" name="CuadroTexto 380">
            <a:extLst>
              <a:ext uri="{FF2B5EF4-FFF2-40B4-BE49-F238E27FC236}">
                <a16:creationId xmlns:a16="http://schemas.microsoft.com/office/drawing/2014/main" id="{7F7B9AA0-D6F1-8AE2-0E8E-A27BE2E58D33}"/>
              </a:ext>
            </a:extLst>
          </p:cNvPr>
          <p:cNvSpPr txBox="1"/>
          <p:nvPr/>
        </p:nvSpPr>
        <p:spPr>
          <a:xfrm>
            <a:off x="4988357" y="1487672"/>
            <a:ext cx="1497205" cy="123111"/>
          </a:xfrm>
          <a:prstGeom prst="rect">
            <a:avLst/>
          </a:prstGeom>
          <a:noFill/>
        </p:spPr>
        <p:txBody>
          <a:bodyPr wrap="none" lIns="0" tIns="0" rIns="0" bIns="0" rtlCol="0">
            <a:spAutoFit/>
          </a:bodyPr>
          <a:lstStyle/>
          <a:p>
            <a:r>
              <a:rPr lang="en-US" sz="800">
                <a:solidFill>
                  <a:schemeClr val="bg2"/>
                </a:solidFill>
                <a:latin typeface="Roboto Medium" panose="02000000000000000000" pitchFamily="2" charset="0"/>
                <a:ea typeface="Roboto Medium" panose="02000000000000000000" pitchFamily="2" charset="0"/>
              </a:rPr>
              <a:t>ARPU FIXED VOICE LINES (US$) </a:t>
            </a:r>
          </a:p>
        </p:txBody>
      </p:sp>
      <p:sp>
        <p:nvSpPr>
          <p:cNvPr id="387" name="Abrir corchete 386">
            <a:extLst>
              <a:ext uri="{FF2B5EF4-FFF2-40B4-BE49-F238E27FC236}">
                <a16:creationId xmlns:a16="http://schemas.microsoft.com/office/drawing/2014/main" id="{25A5B716-3AB7-56C0-1907-D9031E6E1C90}"/>
              </a:ext>
            </a:extLst>
          </p:cNvPr>
          <p:cNvSpPr/>
          <p:nvPr/>
        </p:nvSpPr>
        <p:spPr bwMode="auto">
          <a:xfrm rot="16200000">
            <a:off x="5300393" y="2440352"/>
            <a:ext cx="46800" cy="374400"/>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392" name="Abrir corchete 391">
            <a:extLst>
              <a:ext uri="{FF2B5EF4-FFF2-40B4-BE49-F238E27FC236}">
                <a16:creationId xmlns:a16="http://schemas.microsoft.com/office/drawing/2014/main" id="{6F80C9DB-630B-80A9-B831-3D63701F26DA}"/>
              </a:ext>
            </a:extLst>
          </p:cNvPr>
          <p:cNvSpPr/>
          <p:nvPr/>
        </p:nvSpPr>
        <p:spPr bwMode="auto">
          <a:xfrm rot="16200000">
            <a:off x="7288846" y="2440234"/>
            <a:ext cx="46800" cy="374638"/>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393" name="Abrir corchete 392">
            <a:extLst>
              <a:ext uri="{FF2B5EF4-FFF2-40B4-BE49-F238E27FC236}">
                <a16:creationId xmlns:a16="http://schemas.microsoft.com/office/drawing/2014/main" id="{7D405D6D-882B-03AD-5D71-E61677E59292}"/>
              </a:ext>
            </a:extLst>
          </p:cNvPr>
          <p:cNvSpPr/>
          <p:nvPr/>
        </p:nvSpPr>
        <p:spPr bwMode="auto">
          <a:xfrm rot="16200000">
            <a:off x="7700000" y="2440353"/>
            <a:ext cx="46048" cy="374400"/>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394" name="Abrir corchete 393">
            <a:extLst>
              <a:ext uri="{FF2B5EF4-FFF2-40B4-BE49-F238E27FC236}">
                <a16:creationId xmlns:a16="http://schemas.microsoft.com/office/drawing/2014/main" id="{EAFEB01E-CF07-7753-93E5-D38C86B3089C}"/>
              </a:ext>
            </a:extLst>
          </p:cNvPr>
          <p:cNvSpPr/>
          <p:nvPr/>
        </p:nvSpPr>
        <p:spPr bwMode="auto">
          <a:xfrm rot="16200000">
            <a:off x="8111015" y="2440234"/>
            <a:ext cx="46048" cy="374638"/>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395" name="CuadroTexto 394">
            <a:extLst>
              <a:ext uri="{FF2B5EF4-FFF2-40B4-BE49-F238E27FC236}">
                <a16:creationId xmlns:a16="http://schemas.microsoft.com/office/drawing/2014/main" id="{2C43215B-6120-A5E8-46EB-185578FA6384}"/>
              </a:ext>
            </a:extLst>
          </p:cNvPr>
          <p:cNvSpPr txBox="1"/>
          <p:nvPr/>
        </p:nvSpPr>
        <p:spPr>
          <a:xfrm>
            <a:off x="5179393" y="2698441"/>
            <a:ext cx="288541"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+111% </a:t>
            </a:r>
          </a:p>
        </p:txBody>
      </p:sp>
      <p:sp>
        <p:nvSpPr>
          <p:cNvPr id="396" name="CuadroTexto 395">
            <a:extLst>
              <a:ext uri="{FF2B5EF4-FFF2-40B4-BE49-F238E27FC236}">
                <a16:creationId xmlns:a16="http://schemas.microsoft.com/office/drawing/2014/main" id="{784BA363-27D1-D103-2B60-7ECCE0D83C06}"/>
              </a:ext>
            </a:extLst>
          </p:cNvPr>
          <p:cNvSpPr txBox="1"/>
          <p:nvPr/>
        </p:nvSpPr>
        <p:spPr>
          <a:xfrm>
            <a:off x="5229086" y="2835542"/>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+47% </a:t>
            </a:r>
          </a:p>
        </p:txBody>
      </p:sp>
      <p:sp>
        <p:nvSpPr>
          <p:cNvPr id="397" name="CuadroTexto 396">
            <a:extLst>
              <a:ext uri="{FF2B5EF4-FFF2-40B4-BE49-F238E27FC236}">
                <a16:creationId xmlns:a16="http://schemas.microsoft.com/office/drawing/2014/main" id="{10C5BC21-457C-D5E2-3DDA-CDEA07A73B9F}"/>
              </a:ext>
            </a:extLst>
          </p:cNvPr>
          <p:cNvSpPr txBox="1"/>
          <p:nvPr/>
        </p:nvSpPr>
        <p:spPr>
          <a:xfrm>
            <a:off x="4837383" y="2698441"/>
            <a:ext cx="274114" cy="107722"/>
          </a:xfrm>
          <a:prstGeom prst="rect">
            <a:avLst/>
          </a:prstGeom>
          <a:noFill/>
        </p:spPr>
        <p:txBody>
          <a:bodyPr wrap="none" lIns="0" tIns="0" rIns="0" bIns="0">
            <a:spAutoFit/>
          </a:bodyPr>
          <a:lstStyle/>
          <a:p>
            <a:r>
              <a:rPr lang="es-AR" sz="700">
                <a:solidFill>
                  <a:schemeClr val="tx2"/>
                </a:solidFill>
                <a:latin typeface="Roboto" panose="02000000000000000000" pitchFamily="2" charset="0"/>
                <a:ea typeface="Roboto" panose="02000000000000000000" pitchFamily="2" charset="0"/>
                <a:cs typeface="Roboto" panose="02000000000000000000" pitchFamily="2" charset="0"/>
              </a:rPr>
              <a:t>FX*  </a:t>
            </a:r>
            <a:r>
              <a:rPr lang="el-GR" sz="700">
                <a:solidFill>
                  <a:schemeClr val="tx2"/>
                </a:solidFill>
                <a:latin typeface="Roboto" panose="02000000000000000000" pitchFamily="2" charset="0"/>
                <a:ea typeface="Roboto" panose="02000000000000000000" pitchFamily="2" charset="0"/>
                <a:cs typeface="Roboto" panose="02000000000000000000" pitchFamily="2" charset="0"/>
              </a:rPr>
              <a:t>Δ</a:t>
            </a:r>
            <a:r>
              <a:rPr lang="es-AR" sz="700">
                <a:solidFill>
                  <a:schemeClr val="tx2"/>
                </a:solidFill>
                <a:latin typeface="Roboto" panose="02000000000000000000" pitchFamily="2" charset="0"/>
                <a:ea typeface="Roboto" panose="02000000000000000000" pitchFamily="2" charset="0"/>
                <a:cs typeface="Roboto" panose="02000000000000000000" pitchFamily="2" charset="0"/>
              </a:rPr>
              <a:t> </a:t>
            </a:r>
            <a:endParaRPr lang="es-AR" sz="700">
              <a:solidFill>
                <a:schemeClr val="tx2"/>
              </a:solidFill>
              <a:latin typeface="Roboto" panose="02000000000000000000" pitchFamily="2" charset="0"/>
              <a:ea typeface="Roboto" panose="02000000000000000000" pitchFamily="2" charset="0"/>
            </a:endParaRPr>
          </a:p>
        </p:txBody>
      </p:sp>
      <p:sp>
        <p:nvSpPr>
          <p:cNvPr id="398" name="CuadroTexto 397">
            <a:extLst>
              <a:ext uri="{FF2B5EF4-FFF2-40B4-BE49-F238E27FC236}">
                <a16:creationId xmlns:a16="http://schemas.microsoft.com/office/drawing/2014/main" id="{9D4E4B26-B4F4-2A0B-5FDC-96B63F66788B}"/>
              </a:ext>
            </a:extLst>
          </p:cNvPr>
          <p:cNvSpPr txBox="1"/>
          <p:nvPr/>
        </p:nvSpPr>
        <p:spPr>
          <a:xfrm>
            <a:off x="4837383" y="2835542"/>
            <a:ext cx="306174" cy="107722"/>
          </a:xfrm>
          <a:prstGeom prst="rect">
            <a:avLst/>
          </a:prstGeom>
          <a:noFill/>
        </p:spPr>
        <p:txBody>
          <a:bodyPr wrap="none" lIns="0" tIns="0" rIns="0" bIns="0">
            <a:spAutoFit/>
          </a:bodyPr>
          <a:lstStyle/>
          <a:p>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CPI*  </a:t>
            </a:r>
            <a:r>
              <a:rPr lang="el-GR" sz="700">
                <a:solidFill>
                  <a:schemeClr val="accent1"/>
                </a:solidFill>
                <a:latin typeface="Roboto" panose="02000000000000000000" pitchFamily="2" charset="0"/>
                <a:ea typeface="Roboto" panose="02000000000000000000" pitchFamily="2" charset="0"/>
                <a:cs typeface="Roboto" panose="02000000000000000000" pitchFamily="2" charset="0"/>
              </a:rPr>
              <a:t>Δ</a:t>
            </a: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 </a:t>
            </a:r>
            <a:endParaRPr lang="es-AR" sz="700">
              <a:solidFill>
                <a:schemeClr val="accent1"/>
              </a:solidFill>
              <a:latin typeface="Roboto" panose="02000000000000000000" pitchFamily="2" charset="0"/>
              <a:ea typeface="Roboto" panose="02000000000000000000" pitchFamily="2" charset="0"/>
            </a:endParaRPr>
          </a:p>
        </p:txBody>
      </p:sp>
      <p:sp>
        <p:nvSpPr>
          <p:cNvPr id="399" name="CuadroTexto 398">
            <a:extLst>
              <a:ext uri="{FF2B5EF4-FFF2-40B4-BE49-F238E27FC236}">
                <a16:creationId xmlns:a16="http://schemas.microsoft.com/office/drawing/2014/main" id="{A0D99EBB-3FA7-CA59-326A-43EBC80D5E66}"/>
              </a:ext>
            </a:extLst>
          </p:cNvPr>
          <p:cNvSpPr txBox="1"/>
          <p:nvPr/>
        </p:nvSpPr>
        <p:spPr>
          <a:xfrm>
            <a:off x="6637680" y="2698441"/>
            <a:ext cx="189154"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+6% </a:t>
            </a:r>
          </a:p>
        </p:txBody>
      </p:sp>
      <p:sp>
        <p:nvSpPr>
          <p:cNvPr id="400" name="CuadroTexto 399">
            <a:extLst>
              <a:ext uri="{FF2B5EF4-FFF2-40B4-BE49-F238E27FC236}">
                <a16:creationId xmlns:a16="http://schemas.microsoft.com/office/drawing/2014/main" id="{2E475F87-ADBB-3D25-FAE5-EDA3E2111B38}"/>
              </a:ext>
            </a:extLst>
          </p:cNvPr>
          <p:cNvSpPr txBox="1"/>
          <p:nvPr/>
        </p:nvSpPr>
        <p:spPr>
          <a:xfrm>
            <a:off x="6587986" y="2835542"/>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+26% </a:t>
            </a:r>
          </a:p>
        </p:txBody>
      </p:sp>
      <p:sp>
        <p:nvSpPr>
          <p:cNvPr id="401" name="CuadroTexto 400">
            <a:extLst>
              <a:ext uri="{FF2B5EF4-FFF2-40B4-BE49-F238E27FC236}">
                <a16:creationId xmlns:a16="http://schemas.microsoft.com/office/drawing/2014/main" id="{4E564003-A102-F989-1F72-726223C6A0A8}"/>
              </a:ext>
            </a:extLst>
          </p:cNvPr>
          <p:cNvSpPr txBox="1"/>
          <p:nvPr/>
        </p:nvSpPr>
        <p:spPr>
          <a:xfrm>
            <a:off x="7173293" y="2698441"/>
            <a:ext cx="288541"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+174% </a:t>
            </a:r>
          </a:p>
        </p:txBody>
      </p:sp>
      <p:sp>
        <p:nvSpPr>
          <p:cNvPr id="402" name="CuadroTexto 401">
            <a:extLst>
              <a:ext uri="{FF2B5EF4-FFF2-40B4-BE49-F238E27FC236}">
                <a16:creationId xmlns:a16="http://schemas.microsoft.com/office/drawing/2014/main" id="{64CDB08C-14B0-C11D-04D1-41E63277CC76}"/>
              </a:ext>
            </a:extLst>
          </p:cNvPr>
          <p:cNvSpPr txBox="1"/>
          <p:nvPr/>
        </p:nvSpPr>
        <p:spPr>
          <a:xfrm>
            <a:off x="7173293" y="2835542"/>
            <a:ext cx="288541"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+173% </a:t>
            </a:r>
          </a:p>
        </p:txBody>
      </p:sp>
      <p:sp>
        <p:nvSpPr>
          <p:cNvPr id="403" name="CuadroTexto 402">
            <a:extLst>
              <a:ext uri="{FF2B5EF4-FFF2-40B4-BE49-F238E27FC236}">
                <a16:creationId xmlns:a16="http://schemas.microsoft.com/office/drawing/2014/main" id="{8E3EB178-3029-4DFF-9C16-E5FED18BB53C}"/>
              </a:ext>
            </a:extLst>
          </p:cNvPr>
          <p:cNvSpPr txBox="1"/>
          <p:nvPr/>
        </p:nvSpPr>
        <p:spPr>
          <a:xfrm>
            <a:off x="7607161" y="2698441"/>
            <a:ext cx="238848"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+87% </a:t>
            </a:r>
          </a:p>
        </p:txBody>
      </p:sp>
      <p:sp>
        <p:nvSpPr>
          <p:cNvPr id="404" name="CuadroTexto 403">
            <a:extLst>
              <a:ext uri="{FF2B5EF4-FFF2-40B4-BE49-F238E27FC236}">
                <a16:creationId xmlns:a16="http://schemas.microsoft.com/office/drawing/2014/main" id="{E71F7445-3D51-BF3E-347C-1022DE728049}"/>
              </a:ext>
            </a:extLst>
          </p:cNvPr>
          <p:cNvSpPr txBox="1"/>
          <p:nvPr/>
        </p:nvSpPr>
        <p:spPr>
          <a:xfrm>
            <a:off x="7607161" y="2835542"/>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+63% </a:t>
            </a:r>
          </a:p>
        </p:txBody>
      </p:sp>
      <p:sp>
        <p:nvSpPr>
          <p:cNvPr id="405" name="CuadroTexto 404">
            <a:extLst>
              <a:ext uri="{FF2B5EF4-FFF2-40B4-BE49-F238E27FC236}">
                <a16:creationId xmlns:a16="http://schemas.microsoft.com/office/drawing/2014/main" id="{FD1A66B9-AEC4-46EE-AA68-FAC74100CD6B}"/>
              </a:ext>
            </a:extLst>
          </p:cNvPr>
          <p:cNvSpPr txBox="1"/>
          <p:nvPr/>
        </p:nvSpPr>
        <p:spPr>
          <a:xfrm>
            <a:off x="8056905" y="2698441"/>
            <a:ext cx="189154"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+6% </a:t>
            </a:r>
          </a:p>
        </p:txBody>
      </p:sp>
      <p:sp>
        <p:nvSpPr>
          <p:cNvPr id="406" name="CuadroTexto 405">
            <a:extLst>
              <a:ext uri="{FF2B5EF4-FFF2-40B4-BE49-F238E27FC236}">
                <a16:creationId xmlns:a16="http://schemas.microsoft.com/office/drawing/2014/main" id="{3EDDB82E-7455-2E0D-8FA0-BDEF9E739EFC}"/>
              </a:ext>
            </a:extLst>
          </p:cNvPr>
          <p:cNvSpPr txBox="1"/>
          <p:nvPr/>
        </p:nvSpPr>
        <p:spPr>
          <a:xfrm>
            <a:off x="8007211" y="2835542"/>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+26% </a:t>
            </a:r>
          </a:p>
        </p:txBody>
      </p:sp>
      <p:sp>
        <p:nvSpPr>
          <p:cNvPr id="413" name="Abrir corchete 412">
            <a:extLst>
              <a:ext uri="{FF2B5EF4-FFF2-40B4-BE49-F238E27FC236}">
                <a16:creationId xmlns:a16="http://schemas.microsoft.com/office/drawing/2014/main" id="{43D1927D-0469-15CC-F37A-8D21094E3E78}"/>
              </a:ext>
            </a:extLst>
          </p:cNvPr>
          <p:cNvSpPr/>
          <p:nvPr/>
        </p:nvSpPr>
        <p:spPr bwMode="auto">
          <a:xfrm rot="16200000">
            <a:off x="1210368" y="4108243"/>
            <a:ext cx="46800" cy="374400"/>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418" name="Abrir corchete 417">
            <a:extLst>
              <a:ext uri="{FF2B5EF4-FFF2-40B4-BE49-F238E27FC236}">
                <a16:creationId xmlns:a16="http://schemas.microsoft.com/office/drawing/2014/main" id="{B1769121-3078-3317-7AC7-F114CBD7D0F4}"/>
              </a:ext>
            </a:extLst>
          </p:cNvPr>
          <p:cNvSpPr/>
          <p:nvPr/>
        </p:nvSpPr>
        <p:spPr bwMode="auto">
          <a:xfrm rot="16200000">
            <a:off x="3198821" y="4108125"/>
            <a:ext cx="46800" cy="374638"/>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419" name="Abrir corchete 418">
            <a:extLst>
              <a:ext uri="{FF2B5EF4-FFF2-40B4-BE49-F238E27FC236}">
                <a16:creationId xmlns:a16="http://schemas.microsoft.com/office/drawing/2014/main" id="{FCE0800D-783A-4190-D5AD-6532AAC1B04F}"/>
              </a:ext>
            </a:extLst>
          </p:cNvPr>
          <p:cNvSpPr/>
          <p:nvPr/>
        </p:nvSpPr>
        <p:spPr bwMode="auto">
          <a:xfrm rot="16200000">
            <a:off x="3609975" y="4108244"/>
            <a:ext cx="46048" cy="374400"/>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420" name="Abrir corchete 419">
            <a:extLst>
              <a:ext uri="{FF2B5EF4-FFF2-40B4-BE49-F238E27FC236}">
                <a16:creationId xmlns:a16="http://schemas.microsoft.com/office/drawing/2014/main" id="{2B412F3C-F3B9-EAC6-578A-1F48EA44DE32}"/>
              </a:ext>
            </a:extLst>
          </p:cNvPr>
          <p:cNvSpPr/>
          <p:nvPr/>
        </p:nvSpPr>
        <p:spPr bwMode="auto">
          <a:xfrm rot="16200000">
            <a:off x="4020990" y="4108125"/>
            <a:ext cx="46048" cy="374638"/>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421" name="CuadroTexto 420">
            <a:extLst>
              <a:ext uri="{FF2B5EF4-FFF2-40B4-BE49-F238E27FC236}">
                <a16:creationId xmlns:a16="http://schemas.microsoft.com/office/drawing/2014/main" id="{D6CFB8CA-A8A4-1754-BB27-CB406488E31A}"/>
              </a:ext>
            </a:extLst>
          </p:cNvPr>
          <p:cNvSpPr txBox="1"/>
          <p:nvPr/>
        </p:nvSpPr>
        <p:spPr>
          <a:xfrm>
            <a:off x="1089368" y="4366332"/>
            <a:ext cx="288541"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+111% </a:t>
            </a:r>
          </a:p>
        </p:txBody>
      </p:sp>
      <p:sp>
        <p:nvSpPr>
          <p:cNvPr id="422" name="CuadroTexto 421">
            <a:extLst>
              <a:ext uri="{FF2B5EF4-FFF2-40B4-BE49-F238E27FC236}">
                <a16:creationId xmlns:a16="http://schemas.microsoft.com/office/drawing/2014/main" id="{7416D874-6019-1084-1F5B-6D5E2DE2AAF9}"/>
              </a:ext>
            </a:extLst>
          </p:cNvPr>
          <p:cNvSpPr txBox="1"/>
          <p:nvPr/>
        </p:nvSpPr>
        <p:spPr>
          <a:xfrm>
            <a:off x="1139061" y="4503433"/>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+47% </a:t>
            </a:r>
          </a:p>
        </p:txBody>
      </p:sp>
      <p:sp>
        <p:nvSpPr>
          <p:cNvPr id="423" name="CuadroTexto 422">
            <a:extLst>
              <a:ext uri="{FF2B5EF4-FFF2-40B4-BE49-F238E27FC236}">
                <a16:creationId xmlns:a16="http://schemas.microsoft.com/office/drawing/2014/main" id="{A931B392-06C2-EBE6-5858-E10F26618D1F}"/>
              </a:ext>
            </a:extLst>
          </p:cNvPr>
          <p:cNvSpPr txBox="1"/>
          <p:nvPr/>
        </p:nvSpPr>
        <p:spPr>
          <a:xfrm>
            <a:off x="747358" y="4366332"/>
            <a:ext cx="274114" cy="107722"/>
          </a:xfrm>
          <a:prstGeom prst="rect">
            <a:avLst/>
          </a:prstGeom>
          <a:noFill/>
        </p:spPr>
        <p:txBody>
          <a:bodyPr wrap="none" lIns="0" tIns="0" rIns="0" bIns="0">
            <a:spAutoFit/>
          </a:bodyPr>
          <a:lstStyle/>
          <a:p>
            <a:r>
              <a:rPr lang="es-AR" sz="700">
                <a:solidFill>
                  <a:schemeClr val="tx2"/>
                </a:solidFill>
                <a:latin typeface="Roboto" panose="02000000000000000000" pitchFamily="2" charset="0"/>
                <a:ea typeface="Roboto" panose="02000000000000000000" pitchFamily="2" charset="0"/>
                <a:cs typeface="Roboto" panose="02000000000000000000" pitchFamily="2" charset="0"/>
              </a:rPr>
              <a:t>FX*  </a:t>
            </a:r>
            <a:r>
              <a:rPr lang="el-GR" sz="700">
                <a:solidFill>
                  <a:schemeClr val="tx2"/>
                </a:solidFill>
                <a:latin typeface="Roboto" panose="02000000000000000000" pitchFamily="2" charset="0"/>
                <a:ea typeface="Roboto" panose="02000000000000000000" pitchFamily="2" charset="0"/>
                <a:cs typeface="Roboto" panose="02000000000000000000" pitchFamily="2" charset="0"/>
              </a:rPr>
              <a:t>Δ</a:t>
            </a:r>
            <a:r>
              <a:rPr lang="es-AR" sz="700">
                <a:solidFill>
                  <a:schemeClr val="tx2"/>
                </a:solidFill>
                <a:latin typeface="Roboto" panose="02000000000000000000" pitchFamily="2" charset="0"/>
                <a:ea typeface="Roboto" panose="02000000000000000000" pitchFamily="2" charset="0"/>
                <a:cs typeface="Roboto" panose="02000000000000000000" pitchFamily="2" charset="0"/>
              </a:rPr>
              <a:t> </a:t>
            </a:r>
            <a:endParaRPr lang="es-AR" sz="700">
              <a:solidFill>
                <a:schemeClr val="tx2"/>
              </a:solidFill>
              <a:latin typeface="Roboto" panose="02000000000000000000" pitchFamily="2" charset="0"/>
              <a:ea typeface="Roboto" panose="02000000000000000000" pitchFamily="2" charset="0"/>
            </a:endParaRPr>
          </a:p>
        </p:txBody>
      </p:sp>
      <p:sp>
        <p:nvSpPr>
          <p:cNvPr id="424" name="CuadroTexto 423">
            <a:extLst>
              <a:ext uri="{FF2B5EF4-FFF2-40B4-BE49-F238E27FC236}">
                <a16:creationId xmlns:a16="http://schemas.microsoft.com/office/drawing/2014/main" id="{7BB65B12-13BF-F527-6451-B66097630470}"/>
              </a:ext>
            </a:extLst>
          </p:cNvPr>
          <p:cNvSpPr txBox="1"/>
          <p:nvPr/>
        </p:nvSpPr>
        <p:spPr>
          <a:xfrm>
            <a:off x="747358" y="4503433"/>
            <a:ext cx="306174" cy="107722"/>
          </a:xfrm>
          <a:prstGeom prst="rect">
            <a:avLst/>
          </a:prstGeom>
          <a:noFill/>
        </p:spPr>
        <p:txBody>
          <a:bodyPr wrap="none" lIns="0" tIns="0" rIns="0" bIns="0">
            <a:spAutoFit/>
          </a:bodyPr>
          <a:lstStyle/>
          <a:p>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CPI*  </a:t>
            </a:r>
            <a:r>
              <a:rPr lang="el-GR" sz="700">
                <a:solidFill>
                  <a:schemeClr val="accent1"/>
                </a:solidFill>
                <a:latin typeface="Roboto" panose="02000000000000000000" pitchFamily="2" charset="0"/>
                <a:ea typeface="Roboto" panose="02000000000000000000" pitchFamily="2" charset="0"/>
                <a:cs typeface="Roboto" panose="02000000000000000000" pitchFamily="2" charset="0"/>
              </a:rPr>
              <a:t>Δ</a:t>
            </a: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 </a:t>
            </a:r>
            <a:endParaRPr lang="es-AR" sz="700">
              <a:solidFill>
                <a:schemeClr val="accent1"/>
              </a:solidFill>
              <a:latin typeface="Roboto" panose="02000000000000000000" pitchFamily="2" charset="0"/>
              <a:ea typeface="Roboto" panose="02000000000000000000" pitchFamily="2" charset="0"/>
            </a:endParaRPr>
          </a:p>
        </p:txBody>
      </p:sp>
      <p:sp>
        <p:nvSpPr>
          <p:cNvPr id="425" name="CuadroTexto 424">
            <a:extLst>
              <a:ext uri="{FF2B5EF4-FFF2-40B4-BE49-F238E27FC236}">
                <a16:creationId xmlns:a16="http://schemas.microsoft.com/office/drawing/2014/main" id="{EDA807CE-A624-2BFC-2B1E-EBFE76735458}"/>
              </a:ext>
            </a:extLst>
          </p:cNvPr>
          <p:cNvSpPr txBox="1"/>
          <p:nvPr/>
        </p:nvSpPr>
        <p:spPr>
          <a:xfrm>
            <a:off x="2547655" y="4366332"/>
            <a:ext cx="189154"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+6% </a:t>
            </a:r>
          </a:p>
        </p:txBody>
      </p:sp>
      <p:sp>
        <p:nvSpPr>
          <p:cNvPr id="426" name="CuadroTexto 425">
            <a:extLst>
              <a:ext uri="{FF2B5EF4-FFF2-40B4-BE49-F238E27FC236}">
                <a16:creationId xmlns:a16="http://schemas.microsoft.com/office/drawing/2014/main" id="{BA83C62D-0776-CDDB-91E3-1959A496383D}"/>
              </a:ext>
            </a:extLst>
          </p:cNvPr>
          <p:cNvSpPr txBox="1"/>
          <p:nvPr/>
        </p:nvSpPr>
        <p:spPr>
          <a:xfrm>
            <a:off x="2497961" y="4503433"/>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+26% </a:t>
            </a:r>
          </a:p>
        </p:txBody>
      </p:sp>
      <p:sp>
        <p:nvSpPr>
          <p:cNvPr id="427" name="CuadroTexto 426">
            <a:extLst>
              <a:ext uri="{FF2B5EF4-FFF2-40B4-BE49-F238E27FC236}">
                <a16:creationId xmlns:a16="http://schemas.microsoft.com/office/drawing/2014/main" id="{89775F7C-A43E-1369-9F64-E781014F0203}"/>
              </a:ext>
            </a:extLst>
          </p:cNvPr>
          <p:cNvSpPr txBox="1"/>
          <p:nvPr/>
        </p:nvSpPr>
        <p:spPr>
          <a:xfrm>
            <a:off x="3083268" y="4366332"/>
            <a:ext cx="288541"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+174% </a:t>
            </a:r>
          </a:p>
        </p:txBody>
      </p:sp>
      <p:sp>
        <p:nvSpPr>
          <p:cNvPr id="428" name="CuadroTexto 427">
            <a:extLst>
              <a:ext uri="{FF2B5EF4-FFF2-40B4-BE49-F238E27FC236}">
                <a16:creationId xmlns:a16="http://schemas.microsoft.com/office/drawing/2014/main" id="{7620F2E0-47C2-92AD-AB49-240CE8E0F261}"/>
              </a:ext>
            </a:extLst>
          </p:cNvPr>
          <p:cNvSpPr txBox="1"/>
          <p:nvPr/>
        </p:nvSpPr>
        <p:spPr>
          <a:xfrm>
            <a:off x="3083268" y="4503433"/>
            <a:ext cx="288541"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+173% </a:t>
            </a:r>
          </a:p>
        </p:txBody>
      </p:sp>
      <p:sp>
        <p:nvSpPr>
          <p:cNvPr id="429" name="CuadroTexto 428">
            <a:extLst>
              <a:ext uri="{FF2B5EF4-FFF2-40B4-BE49-F238E27FC236}">
                <a16:creationId xmlns:a16="http://schemas.microsoft.com/office/drawing/2014/main" id="{A52FC8AE-5339-BAC1-32CF-840641DDE902}"/>
              </a:ext>
            </a:extLst>
          </p:cNvPr>
          <p:cNvSpPr txBox="1"/>
          <p:nvPr/>
        </p:nvSpPr>
        <p:spPr>
          <a:xfrm>
            <a:off x="3517136" y="4366332"/>
            <a:ext cx="238848"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+87% </a:t>
            </a:r>
          </a:p>
        </p:txBody>
      </p:sp>
      <p:sp>
        <p:nvSpPr>
          <p:cNvPr id="430" name="CuadroTexto 429">
            <a:extLst>
              <a:ext uri="{FF2B5EF4-FFF2-40B4-BE49-F238E27FC236}">
                <a16:creationId xmlns:a16="http://schemas.microsoft.com/office/drawing/2014/main" id="{79CD9787-8C9A-5750-D2C1-5B97E32D0B01}"/>
              </a:ext>
            </a:extLst>
          </p:cNvPr>
          <p:cNvSpPr txBox="1"/>
          <p:nvPr/>
        </p:nvSpPr>
        <p:spPr>
          <a:xfrm>
            <a:off x="3517136" y="4503433"/>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+63% </a:t>
            </a:r>
          </a:p>
        </p:txBody>
      </p:sp>
      <p:sp>
        <p:nvSpPr>
          <p:cNvPr id="431" name="CuadroTexto 430">
            <a:extLst>
              <a:ext uri="{FF2B5EF4-FFF2-40B4-BE49-F238E27FC236}">
                <a16:creationId xmlns:a16="http://schemas.microsoft.com/office/drawing/2014/main" id="{3B704512-995A-FDFF-0761-382F84215001}"/>
              </a:ext>
            </a:extLst>
          </p:cNvPr>
          <p:cNvSpPr txBox="1"/>
          <p:nvPr/>
        </p:nvSpPr>
        <p:spPr>
          <a:xfrm>
            <a:off x="3966880" y="4366332"/>
            <a:ext cx="189154"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+6% </a:t>
            </a:r>
          </a:p>
        </p:txBody>
      </p:sp>
      <p:sp>
        <p:nvSpPr>
          <p:cNvPr id="432" name="CuadroTexto 431">
            <a:extLst>
              <a:ext uri="{FF2B5EF4-FFF2-40B4-BE49-F238E27FC236}">
                <a16:creationId xmlns:a16="http://schemas.microsoft.com/office/drawing/2014/main" id="{A1370D74-48FD-0CFE-BDED-AC815BA04A48}"/>
              </a:ext>
            </a:extLst>
          </p:cNvPr>
          <p:cNvSpPr txBox="1"/>
          <p:nvPr/>
        </p:nvSpPr>
        <p:spPr>
          <a:xfrm>
            <a:off x="3917186" y="4503433"/>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+26% </a:t>
            </a:r>
          </a:p>
        </p:txBody>
      </p:sp>
      <p:sp>
        <p:nvSpPr>
          <p:cNvPr id="433" name="CuadroTexto 432">
            <a:extLst>
              <a:ext uri="{FF2B5EF4-FFF2-40B4-BE49-F238E27FC236}">
                <a16:creationId xmlns:a16="http://schemas.microsoft.com/office/drawing/2014/main" id="{36EB8F3B-0178-2BBD-0996-9A6477CCB891}"/>
              </a:ext>
            </a:extLst>
          </p:cNvPr>
          <p:cNvSpPr txBox="1"/>
          <p:nvPr/>
        </p:nvSpPr>
        <p:spPr>
          <a:xfrm>
            <a:off x="4988357" y="3155563"/>
            <a:ext cx="953787" cy="123111"/>
          </a:xfrm>
          <a:prstGeom prst="rect">
            <a:avLst/>
          </a:prstGeom>
          <a:noFill/>
        </p:spPr>
        <p:txBody>
          <a:bodyPr wrap="none" lIns="0" tIns="0" rIns="0" bIns="0" rtlCol="0">
            <a:spAutoFit/>
          </a:bodyPr>
          <a:lstStyle/>
          <a:p>
            <a:r>
              <a:rPr lang="en-US" sz="800">
                <a:solidFill>
                  <a:schemeClr val="bg2"/>
                </a:solidFill>
                <a:latin typeface="Roboto Medium" panose="02000000000000000000" pitchFamily="2" charset="0"/>
                <a:ea typeface="Roboto Medium" panose="02000000000000000000" pitchFamily="2" charset="0"/>
              </a:rPr>
              <a:t>ARPU PAY TV (US$)</a:t>
            </a:r>
          </a:p>
        </p:txBody>
      </p:sp>
      <p:sp>
        <p:nvSpPr>
          <p:cNvPr id="438" name="CuadroTexto 437">
            <a:extLst>
              <a:ext uri="{FF2B5EF4-FFF2-40B4-BE49-F238E27FC236}">
                <a16:creationId xmlns:a16="http://schemas.microsoft.com/office/drawing/2014/main" id="{327A8A81-6B71-C301-3639-2FBB93231534}"/>
              </a:ext>
            </a:extLst>
          </p:cNvPr>
          <p:cNvSpPr txBox="1"/>
          <p:nvPr/>
        </p:nvSpPr>
        <p:spPr>
          <a:xfrm>
            <a:off x="5285579" y="3304025"/>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-37%</a:t>
            </a:r>
          </a:p>
        </p:txBody>
      </p:sp>
      <p:sp>
        <p:nvSpPr>
          <p:cNvPr id="439" name="Abrir corchete 438">
            <a:extLst>
              <a:ext uri="{FF2B5EF4-FFF2-40B4-BE49-F238E27FC236}">
                <a16:creationId xmlns:a16="http://schemas.microsoft.com/office/drawing/2014/main" id="{1F5B7D46-0D33-722D-952B-A6433E9162E8}"/>
              </a:ext>
            </a:extLst>
          </p:cNvPr>
          <p:cNvSpPr/>
          <p:nvPr/>
        </p:nvSpPr>
        <p:spPr bwMode="auto">
          <a:xfrm rot="16200000">
            <a:off x="5300393" y="4108243"/>
            <a:ext cx="46800" cy="374400"/>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444" name="Abrir corchete 443">
            <a:extLst>
              <a:ext uri="{FF2B5EF4-FFF2-40B4-BE49-F238E27FC236}">
                <a16:creationId xmlns:a16="http://schemas.microsoft.com/office/drawing/2014/main" id="{E407DA92-7E31-43B6-6F45-42FCACB8A2F8}"/>
              </a:ext>
            </a:extLst>
          </p:cNvPr>
          <p:cNvSpPr/>
          <p:nvPr/>
        </p:nvSpPr>
        <p:spPr bwMode="auto">
          <a:xfrm rot="16200000">
            <a:off x="7288846" y="4108125"/>
            <a:ext cx="46800" cy="374638"/>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445" name="Abrir corchete 444">
            <a:extLst>
              <a:ext uri="{FF2B5EF4-FFF2-40B4-BE49-F238E27FC236}">
                <a16:creationId xmlns:a16="http://schemas.microsoft.com/office/drawing/2014/main" id="{9D835356-DDC4-4F6A-BC5D-E84912353AAF}"/>
              </a:ext>
            </a:extLst>
          </p:cNvPr>
          <p:cNvSpPr/>
          <p:nvPr/>
        </p:nvSpPr>
        <p:spPr bwMode="auto">
          <a:xfrm rot="16200000">
            <a:off x="7700000" y="4108244"/>
            <a:ext cx="46048" cy="374400"/>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446" name="Abrir corchete 445">
            <a:extLst>
              <a:ext uri="{FF2B5EF4-FFF2-40B4-BE49-F238E27FC236}">
                <a16:creationId xmlns:a16="http://schemas.microsoft.com/office/drawing/2014/main" id="{51718E75-F4CA-E923-BDA8-281BAD6BF506}"/>
              </a:ext>
            </a:extLst>
          </p:cNvPr>
          <p:cNvSpPr/>
          <p:nvPr/>
        </p:nvSpPr>
        <p:spPr bwMode="auto">
          <a:xfrm rot="16200000">
            <a:off x="8111015" y="4108125"/>
            <a:ext cx="46048" cy="374638"/>
          </a:xfrm>
          <a:prstGeom prst="leftBracket">
            <a:avLst>
              <a:gd name="adj" fmla="val 130171"/>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300"/>
          </a:p>
        </p:txBody>
      </p:sp>
      <p:sp>
        <p:nvSpPr>
          <p:cNvPr id="447" name="CuadroTexto 446">
            <a:extLst>
              <a:ext uri="{FF2B5EF4-FFF2-40B4-BE49-F238E27FC236}">
                <a16:creationId xmlns:a16="http://schemas.microsoft.com/office/drawing/2014/main" id="{4FE0917F-6345-6740-0F1F-4ADF3E89F1BD}"/>
              </a:ext>
            </a:extLst>
          </p:cNvPr>
          <p:cNvSpPr txBox="1"/>
          <p:nvPr/>
        </p:nvSpPr>
        <p:spPr>
          <a:xfrm>
            <a:off x="5179393" y="4366332"/>
            <a:ext cx="288541"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+111% </a:t>
            </a:r>
          </a:p>
        </p:txBody>
      </p:sp>
      <p:sp>
        <p:nvSpPr>
          <p:cNvPr id="448" name="CuadroTexto 447">
            <a:extLst>
              <a:ext uri="{FF2B5EF4-FFF2-40B4-BE49-F238E27FC236}">
                <a16:creationId xmlns:a16="http://schemas.microsoft.com/office/drawing/2014/main" id="{AF91E572-2077-BAB9-D7AD-4DC58B0BC4D3}"/>
              </a:ext>
            </a:extLst>
          </p:cNvPr>
          <p:cNvSpPr txBox="1"/>
          <p:nvPr/>
        </p:nvSpPr>
        <p:spPr>
          <a:xfrm>
            <a:off x="5229086" y="4503433"/>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+47% </a:t>
            </a:r>
          </a:p>
        </p:txBody>
      </p:sp>
      <p:sp>
        <p:nvSpPr>
          <p:cNvPr id="449" name="CuadroTexto 448">
            <a:extLst>
              <a:ext uri="{FF2B5EF4-FFF2-40B4-BE49-F238E27FC236}">
                <a16:creationId xmlns:a16="http://schemas.microsoft.com/office/drawing/2014/main" id="{74A77518-B987-4821-E320-0AD350CECC0F}"/>
              </a:ext>
            </a:extLst>
          </p:cNvPr>
          <p:cNvSpPr txBox="1"/>
          <p:nvPr/>
        </p:nvSpPr>
        <p:spPr>
          <a:xfrm>
            <a:off x="4837383" y="4366332"/>
            <a:ext cx="274114" cy="107722"/>
          </a:xfrm>
          <a:prstGeom prst="rect">
            <a:avLst/>
          </a:prstGeom>
          <a:noFill/>
        </p:spPr>
        <p:txBody>
          <a:bodyPr wrap="none" lIns="0" tIns="0" rIns="0" bIns="0">
            <a:spAutoFit/>
          </a:bodyPr>
          <a:lstStyle/>
          <a:p>
            <a:r>
              <a:rPr lang="es-AR" sz="700">
                <a:solidFill>
                  <a:schemeClr val="tx2"/>
                </a:solidFill>
                <a:latin typeface="Roboto" panose="02000000000000000000" pitchFamily="2" charset="0"/>
                <a:ea typeface="Roboto" panose="02000000000000000000" pitchFamily="2" charset="0"/>
                <a:cs typeface="Roboto" panose="02000000000000000000" pitchFamily="2" charset="0"/>
              </a:rPr>
              <a:t>FX*  </a:t>
            </a:r>
            <a:r>
              <a:rPr lang="el-GR" sz="700">
                <a:solidFill>
                  <a:schemeClr val="tx2"/>
                </a:solidFill>
                <a:latin typeface="Roboto" panose="02000000000000000000" pitchFamily="2" charset="0"/>
                <a:ea typeface="Roboto" panose="02000000000000000000" pitchFamily="2" charset="0"/>
                <a:cs typeface="Roboto" panose="02000000000000000000" pitchFamily="2" charset="0"/>
              </a:rPr>
              <a:t>Δ</a:t>
            </a:r>
            <a:r>
              <a:rPr lang="es-AR" sz="700">
                <a:solidFill>
                  <a:schemeClr val="tx2"/>
                </a:solidFill>
                <a:latin typeface="Roboto" panose="02000000000000000000" pitchFamily="2" charset="0"/>
                <a:ea typeface="Roboto" panose="02000000000000000000" pitchFamily="2" charset="0"/>
                <a:cs typeface="Roboto" panose="02000000000000000000" pitchFamily="2" charset="0"/>
              </a:rPr>
              <a:t> </a:t>
            </a:r>
            <a:endParaRPr lang="es-AR" sz="700">
              <a:solidFill>
                <a:schemeClr val="tx2"/>
              </a:solidFill>
              <a:latin typeface="Roboto" panose="02000000000000000000" pitchFamily="2" charset="0"/>
              <a:ea typeface="Roboto" panose="02000000000000000000" pitchFamily="2" charset="0"/>
            </a:endParaRPr>
          </a:p>
        </p:txBody>
      </p:sp>
      <p:sp>
        <p:nvSpPr>
          <p:cNvPr id="450" name="CuadroTexto 449">
            <a:extLst>
              <a:ext uri="{FF2B5EF4-FFF2-40B4-BE49-F238E27FC236}">
                <a16:creationId xmlns:a16="http://schemas.microsoft.com/office/drawing/2014/main" id="{FABD6E48-3463-9293-40F4-D9BD96440B4D}"/>
              </a:ext>
            </a:extLst>
          </p:cNvPr>
          <p:cNvSpPr txBox="1"/>
          <p:nvPr/>
        </p:nvSpPr>
        <p:spPr>
          <a:xfrm>
            <a:off x="4837383" y="4503433"/>
            <a:ext cx="306174" cy="107722"/>
          </a:xfrm>
          <a:prstGeom prst="rect">
            <a:avLst/>
          </a:prstGeom>
          <a:noFill/>
        </p:spPr>
        <p:txBody>
          <a:bodyPr wrap="none" lIns="0" tIns="0" rIns="0" bIns="0">
            <a:spAutoFit/>
          </a:bodyPr>
          <a:lstStyle/>
          <a:p>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CPI*  </a:t>
            </a:r>
            <a:r>
              <a:rPr lang="el-GR" sz="700">
                <a:solidFill>
                  <a:schemeClr val="accent1"/>
                </a:solidFill>
                <a:latin typeface="Roboto" panose="02000000000000000000" pitchFamily="2" charset="0"/>
                <a:ea typeface="Roboto" panose="02000000000000000000" pitchFamily="2" charset="0"/>
                <a:cs typeface="Roboto" panose="02000000000000000000" pitchFamily="2" charset="0"/>
              </a:rPr>
              <a:t>Δ</a:t>
            </a: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 </a:t>
            </a:r>
            <a:endParaRPr lang="es-AR" sz="700">
              <a:solidFill>
                <a:schemeClr val="accent1"/>
              </a:solidFill>
              <a:latin typeface="Roboto" panose="02000000000000000000" pitchFamily="2" charset="0"/>
              <a:ea typeface="Roboto" panose="02000000000000000000" pitchFamily="2" charset="0"/>
            </a:endParaRPr>
          </a:p>
        </p:txBody>
      </p:sp>
      <p:sp>
        <p:nvSpPr>
          <p:cNvPr id="451" name="CuadroTexto 450">
            <a:extLst>
              <a:ext uri="{FF2B5EF4-FFF2-40B4-BE49-F238E27FC236}">
                <a16:creationId xmlns:a16="http://schemas.microsoft.com/office/drawing/2014/main" id="{CD61C9FB-99B4-89E3-4EED-3F6EAD248BF4}"/>
              </a:ext>
            </a:extLst>
          </p:cNvPr>
          <p:cNvSpPr txBox="1"/>
          <p:nvPr/>
        </p:nvSpPr>
        <p:spPr>
          <a:xfrm>
            <a:off x="6637680" y="4366332"/>
            <a:ext cx="189154"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+6% </a:t>
            </a:r>
          </a:p>
        </p:txBody>
      </p:sp>
      <p:sp>
        <p:nvSpPr>
          <p:cNvPr id="452" name="CuadroTexto 451">
            <a:extLst>
              <a:ext uri="{FF2B5EF4-FFF2-40B4-BE49-F238E27FC236}">
                <a16:creationId xmlns:a16="http://schemas.microsoft.com/office/drawing/2014/main" id="{8ED2B0CE-DEDE-51D8-CE93-A44ACFEF3195}"/>
              </a:ext>
            </a:extLst>
          </p:cNvPr>
          <p:cNvSpPr txBox="1"/>
          <p:nvPr/>
        </p:nvSpPr>
        <p:spPr>
          <a:xfrm>
            <a:off x="6587986" y="4503433"/>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+26% </a:t>
            </a:r>
          </a:p>
        </p:txBody>
      </p:sp>
      <p:sp>
        <p:nvSpPr>
          <p:cNvPr id="453" name="CuadroTexto 452">
            <a:extLst>
              <a:ext uri="{FF2B5EF4-FFF2-40B4-BE49-F238E27FC236}">
                <a16:creationId xmlns:a16="http://schemas.microsoft.com/office/drawing/2014/main" id="{A98602AE-5323-23BB-274B-A4060C7FBC75}"/>
              </a:ext>
            </a:extLst>
          </p:cNvPr>
          <p:cNvSpPr txBox="1"/>
          <p:nvPr/>
        </p:nvSpPr>
        <p:spPr>
          <a:xfrm>
            <a:off x="7173293" y="4366332"/>
            <a:ext cx="288541"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+174% </a:t>
            </a:r>
          </a:p>
        </p:txBody>
      </p:sp>
      <p:sp>
        <p:nvSpPr>
          <p:cNvPr id="454" name="CuadroTexto 453">
            <a:extLst>
              <a:ext uri="{FF2B5EF4-FFF2-40B4-BE49-F238E27FC236}">
                <a16:creationId xmlns:a16="http://schemas.microsoft.com/office/drawing/2014/main" id="{354D1CB2-BA3C-7759-6735-BA37A8082FD7}"/>
              </a:ext>
            </a:extLst>
          </p:cNvPr>
          <p:cNvSpPr txBox="1"/>
          <p:nvPr/>
        </p:nvSpPr>
        <p:spPr>
          <a:xfrm>
            <a:off x="7173293" y="4503433"/>
            <a:ext cx="288541"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+173% </a:t>
            </a:r>
          </a:p>
        </p:txBody>
      </p:sp>
      <p:sp>
        <p:nvSpPr>
          <p:cNvPr id="455" name="CuadroTexto 454">
            <a:extLst>
              <a:ext uri="{FF2B5EF4-FFF2-40B4-BE49-F238E27FC236}">
                <a16:creationId xmlns:a16="http://schemas.microsoft.com/office/drawing/2014/main" id="{E37A1701-6E8C-8494-9481-CB261D867609}"/>
              </a:ext>
            </a:extLst>
          </p:cNvPr>
          <p:cNvSpPr txBox="1"/>
          <p:nvPr/>
        </p:nvSpPr>
        <p:spPr>
          <a:xfrm>
            <a:off x="7607161" y="4366332"/>
            <a:ext cx="238848"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+87% </a:t>
            </a:r>
          </a:p>
        </p:txBody>
      </p:sp>
      <p:sp>
        <p:nvSpPr>
          <p:cNvPr id="456" name="CuadroTexto 455">
            <a:extLst>
              <a:ext uri="{FF2B5EF4-FFF2-40B4-BE49-F238E27FC236}">
                <a16:creationId xmlns:a16="http://schemas.microsoft.com/office/drawing/2014/main" id="{59F14E4A-E277-E188-3F95-5F9AAB3C0CA9}"/>
              </a:ext>
            </a:extLst>
          </p:cNvPr>
          <p:cNvSpPr txBox="1"/>
          <p:nvPr/>
        </p:nvSpPr>
        <p:spPr>
          <a:xfrm>
            <a:off x="7607161" y="4503433"/>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+63% </a:t>
            </a:r>
          </a:p>
        </p:txBody>
      </p:sp>
      <p:sp>
        <p:nvSpPr>
          <p:cNvPr id="457" name="CuadroTexto 456">
            <a:extLst>
              <a:ext uri="{FF2B5EF4-FFF2-40B4-BE49-F238E27FC236}">
                <a16:creationId xmlns:a16="http://schemas.microsoft.com/office/drawing/2014/main" id="{2D176802-9A8E-20AC-05D6-57A89C35026A}"/>
              </a:ext>
            </a:extLst>
          </p:cNvPr>
          <p:cNvSpPr txBox="1"/>
          <p:nvPr/>
        </p:nvSpPr>
        <p:spPr>
          <a:xfrm>
            <a:off x="8056905" y="4366332"/>
            <a:ext cx="189154" cy="107722"/>
          </a:xfrm>
          <a:prstGeom prst="rect">
            <a:avLst/>
          </a:prstGeom>
          <a:noFill/>
        </p:spPr>
        <p:txBody>
          <a:bodyPr wrap="none" lIns="0" tIns="0" rIns="0" bIns="0">
            <a:spAutoFit/>
          </a:bodyPr>
          <a:lstStyle/>
          <a:p>
            <a:pPr algn="r"/>
            <a:r>
              <a:rPr lang="es-AR" sz="700">
                <a:solidFill>
                  <a:schemeClr val="tx2"/>
                </a:solidFill>
                <a:latin typeface="Roboto" panose="02000000000000000000" pitchFamily="2" charset="0"/>
                <a:ea typeface="Roboto" panose="02000000000000000000" pitchFamily="2" charset="0"/>
                <a:cs typeface="Roboto" panose="02000000000000000000" pitchFamily="2" charset="0"/>
              </a:rPr>
              <a:t>+6% </a:t>
            </a:r>
          </a:p>
        </p:txBody>
      </p:sp>
      <p:sp>
        <p:nvSpPr>
          <p:cNvPr id="458" name="CuadroTexto 457">
            <a:extLst>
              <a:ext uri="{FF2B5EF4-FFF2-40B4-BE49-F238E27FC236}">
                <a16:creationId xmlns:a16="http://schemas.microsoft.com/office/drawing/2014/main" id="{9BE4775A-6ECE-F50F-544C-C19BD59A69D2}"/>
              </a:ext>
            </a:extLst>
          </p:cNvPr>
          <p:cNvSpPr txBox="1"/>
          <p:nvPr/>
        </p:nvSpPr>
        <p:spPr>
          <a:xfrm>
            <a:off x="8007211" y="4503433"/>
            <a:ext cx="238848" cy="107722"/>
          </a:xfrm>
          <a:prstGeom prst="rect">
            <a:avLst/>
          </a:prstGeom>
          <a:noFill/>
        </p:spPr>
        <p:txBody>
          <a:bodyPr wrap="none" lIns="0" tIns="0" rIns="0" bIns="0">
            <a:spAutoFit/>
          </a:bodyPr>
          <a:lstStyle/>
          <a:p>
            <a:pPr algn="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+26% </a:t>
            </a:r>
          </a:p>
        </p:txBody>
      </p:sp>
      <p:graphicFrame>
        <p:nvGraphicFramePr>
          <p:cNvPr id="463" name="Gráfico 462">
            <a:extLst>
              <a:ext uri="{FF2B5EF4-FFF2-40B4-BE49-F238E27FC236}">
                <a16:creationId xmlns:a16="http://schemas.microsoft.com/office/drawing/2014/main" id="{9EC8B4EA-735C-6955-AB48-0C8936366F3A}"/>
              </a:ext>
            </a:extLst>
          </p:cNvPr>
          <p:cNvGraphicFramePr>
            <a:graphicFrameLocks/>
          </p:cNvGraphicFramePr>
          <p:nvPr>
            <p:extLst>
              <p:ext uri="{D42A27DB-BD31-4B8C-83A1-F6EECF244321}">
                <p14:modId xmlns:p14="http://schemas.microsoft.com/office/powerpoint/2010/main" val="2841318143"/>
              </p:ext>
            </p:extLst>
          </p:nvPr>
        </p:nvGraphicFramePr>
        <p:xfrm>
          <a:off x="4917005" y="1763256"/>
          <a:ext cx="3597995" cy="986400"/>
        </p:xfrm>
        <a:graphic>
          <a:graphicData uri="http://schemas.openxmlformats.org/drawingml/2006/chart">
            <c:chart xmlns:c="http://schemas.openxmlformats.org/drawingml/2006/chart" xmlns:r="http://schemas.openxmlformats.org/officeDocument/2006/relationships" r:id="rId4"/>
          </a:graphicData>
        </a:graphic>
      </p:graphicFrame>
      <p:cxnSp>
        <p:nvCxnSpPr>
          <p:cNvPr id="464" name="Conector: angular 5">
            <a:extLst>
              <a:ext uri="{FF2B5EF4-FFF2-40B4-BE49-F238E27FC236}">
                <a16:creationId xmlns:a16="http://schemas.microsoft.com/office/drawing/2014/main" id="{AC1BAE84-ADCA-DB07-6F35-0A64D28D03E8}"/>
              </a:ext>
            </a:extLst>
          </p:cNvPr>
          <p:cNvCxnSpPr>
            <a:cxnSpLocks/>
          </p:cNvCxnSpPr>
          <p:nvPr/>
        </p:nvCxnSpPr>
        <p:spPr bwMode="auto">
          <a:xfrm>
            <a:off x="5290389" y="1807707"/>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65" name="Conector: angular 89">
            <a:extLst>
              <a:ext uri="{FF2B5EF4-FFF2-40B4-BE49-F238E27FC236}">
                <a16:creationId xmlns:a16="http://schemas.microsoft.com/office/drawing/2014/main" id="{A7549D90-0355-6287-F0BF-7BEFC292C827}"/>
              </a:ext>
            </a:extLst>
          </p:cNvPr>
          <p:cNvCxnSpPr>
            <a:cxnSpLocks/>
          </p:cNvCxnSpPr>
          <p:nvPr/>
        </p:nvCxnSpPr>
        <p:spPr bwMode="auto">
          <a:xfrm flipV="1">
            <a:off x="8023396" y="1861585"/>
            <a:ext cx="207784" cy="198000"/>
          </a:xfrm>
          <a:prstGeom prst="bentConnector3">
            <a:avLst>
              <a:gd name="adj1" fmla="val 31664"/>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6" name="CuadroTexto 465">
            <a:extLst>
              <a:ext uri="{FF2B5EF4-FFF2-40B4-BE49-F238E27FC236}">
                <a16:creationId xmlns:a16="http://schemas.microsoft.com/office/drawing/2014/main" id="{DA370FE6-63D5-7324-3BE9-A1AD2652EC4B}"/>
              </a:ext>
            </a:extLst>
          </p:cNvPr>
          <p:cNvSpPr txBox="1"/>
          <p:nvPr/>
        </p:nvSpPr>
        <p:spPr>
          <a:xfrm>
            <a:off x="8022031" y="1708834"/>
            <a:ext cx="216406" cy="107722"/>
          </a:xfrm>
          <a:prstGeom prst="rect">
            <a:avLst/>
          </a:prstGeom>
          <a:noFill/>
        </p:spPr>
        <p:txBody>
          <a:bodyPr wrap="square" lIns="0" tIns="0" rIns="0" bIns="0" rtlCol="0">
            <a:spAutoFit/>
          </a:bodyPr>
          <a:lstStyle>
            <a:defPPr>
              <a:defRPr lang="en-US"/>
            </a:defPPr>
            <a:lvl1pPr algn="ctr">
              <a:defRPr sz="700">
                <a:solidFill>
                  <a:schemeClr val="accent1"/>
                </a:solidFill>
                <a:latin typeface="Roboto" panose="02000000000000000000" pitchFamily="2" charset="0"/>
                <a:ea typeface="Roboto" panose="02000000000000000000" pitchFamily="2" charset="0"/>
                <a:cs typeface="Roboto" panose="02000000000000000000" pitchFamily="2" charset="0"/>
              </a:defRPr>
            </a:lvl1pPr>
          </a:lstStyle>
          <a:p>
            <a:r>
              <a:rPr lang="es-AR"/>
              <a:t>+34%</a:t>
            </a:r>
          </a:p>
        </p:txBody>
      </p:sp>
      <p:sp>
        <p:nvSpPr>
          <p:cNvPr id="467" name="CuadroTexto 466">
            <a:extLst>
              <a:ext uri="{FF2B5EF4-FFF2-40B4-BE49-F238E27FC236}">
                <a16:creationId xmlns:a16="http://schemas.microsoft.com/office/drawing/2014/main" id="{2DD3C8C0-94FF-E669-86ED-0B07B5D2E8C7}"/>
              </a:ext>
            </a:extLst>
          </p:cNvPr>
          <p:cNvSpPr txBox="1"/>
          <p:nvPr/>
        </p:nvSpPr>
        <p:spPr>
          <a:xfrm>
            <a:off x="5285579" y="1676670"/>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-32%</a:t>
            </a:r>
          </a:p>
        </p:txBody>
      </p:sp>
      <p:cxnSp>
        <p:nvCxnSpPr>
          <p:cNvPr id="468" name="Conector: angular 5">
            <a:extLst>
              <a:ext uri="{FF2B5EF4-FFF2-40B4-BE49-F238E27FC236}">
                <a16:creationId xmlns:a16="http://schemas.microsoft.com/office/drawing/2014/main" id="{59309CD3-1CB2-2E4C-85A5-0F2BEE62F4D0}"/>
              </a:ext>
            </a:extLst>
          </p:cNvPr>
          <p:cNvCxnSpPr>
            <a:cxnSpLocks/>
          </p:cNvCxnSpPr>
          <p:nvPr/>
        </p:nvCxnSpPr>
        <p:spPr bwMode="auto">
          <a:xfrm>
            <a:off x="7284250" y="1777262"/>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9" name="CuadroTexto 468">
            <a:extLst>
              <a:ext uri="{FF2B5EF4-FFF2-40B4-BE49-F238E27FC236}">
                <a16:creationId xmlns:a16="http://schemas.microsoft.com/office/drawing/2014/main" id="{AEDEEADF-50C8-B96F-21A6-B2E35AF78591}"/>
              </a:ext>
            </a:extLst>
          </p:cNvPr>
          <p:cNvSpPr txBox="1"/>
          <p:nvPr/>
        </p:nvSpPr>
        <p:spPr>
          <a:xfrm>
            <a:off x="7279440" y="1646225"/>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-8%</a:t>
            </a:r>
          </a:p>
        </p:txBody>
      </p:sp>
      <p:cxnSp>
        <p:nvCxnSpPr>
          <p:cNvPr id="470" name="Conector: angular 5">
            <a:extLst>
              <a:ext uri="{FF2B5EF4-FFF2-40B4-BE49-F238E27FC236}">
                <a16:creationId xmlns:a16="http://schemas.microsoft.com/office/drawing/2014/main" id="{A5B9A28F-4569-7675-0205-C03F6DDF9794}"/>
              </a:ext>
            </a:extLst>
          </p:cNvPr>
          <p:cNvCxnSpPr>
            <a:cxnSpLocks/>
          </p:cNvCxnSpPr>
          <p:nvPr/>
        </p:nvCxnSpPr>
        <p:spPr bwMode="auto">
          <a:xfrm>
            <a:off x="7684300" y="1838858"/>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1" name="CuadroTexto 470">
            <a:extLst>
              <a:ext uri="{FF2B5EF4-FFF2-40B4-BE49-F238E27FC236}">
                <a16:creationId xmlns:a16="http://schemas.microsoft.com/office/drawing/2014/main" id="{C14C7FCF-E910-31A2-B311-8072F20A8B32}"/>
              </a:ext>
            </a:extLst>
          </p:cNvPr>
          <p:cNvSpPr txBox="1"/>
          <p:nvPr/>
        </p:nvSpPr>
        <p:spPr>
          <a:xfrm>
            <a:off x="7679490" y="1707821"/>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-10%</a:t>
            </a:r>
          </a:p>
        </p:txBody>
      </p:sp>
      <p:graphicFrame>
        <p:nvGraphicFramePr>
          <p:cNvPr id="473" name="Gráfico 472">
            <a:extLst>
              <a:ext uri="{FF2B5EF4-FFF2-40B4-BE49-F238E27FC236}">
                <a16:creationId xmlns:a16="http://schemas.microsoft.com/office/drawing/2014/main" id="{B4F3019E-8E8B-D406-4BB3-D6C3A0DEFA9C}"/>
              </a:ext>
            </a:extLst>
          </p:cNvPr>
          <p:cNvGraphicFramePr>
            <a:graphicFrameLocks/>
          </p:cNvGraphicFramePr>
          <p:nvPr>
            <p:extLst>
              <p:ext uri="{D42A27DB-BD31-4B8C-83A1-F6EECF244321}">
                <p14:modId xmlns:p14="http://schemas.microsoft.com/office/powerpoint/2010/main" val="2233039175"/>
              </p:ext>
            </p:extLst>
          </p:nvPr>
        </p:nvGraphicFramePr>
        <p:xfrm>
          <a:off x="830897" y="3428010"/>
          <a:ext cx="3592800" cy="981678"/>
        </p:xfrm>
        <a:graphic>
          <a:graphicData uri="http://schemas.openxmlformats.org/drawingml/2006/chart">
            <c:chart xmlns:c="http://schemas.openxmlformats.org/drawingml/2006/chart" xmlns:r="http://schemas.openxmlformats.org/officeDocument/2006/relationships" r:id="rId5"/>
          </a:graphicData>
        </a:graphic>
      </p:graphicFrame>
      <p:sp>
        <p:nvSpPr>
          <p:cNvPr id="474" name="CuadroTexto 473">
            <a:extLst>
              <a:ext uri="{FF2B5EF4-FFF2-40B4-BE49-F238E27FC236}">
                <a16:creationId xmlns:a16="http://schemas.microsoft.com/office/drawing/2014/main" id="{FED317DE-46B1-F632-CB64-6F62D6F7A8D4}"/>
              </a:ext>
            </a:extLst>
          </p:cNvPr>
          <p:cNvSpPr txBox="1"/>
          <p:nvPr/>
        </p:nvSpPr>
        <p:spPr>
          <a:xfrm>
            <a:off x="898332" y="3155563"/>
            <a:ext cx="1210268" cy="123111"/>
          </a:xfrm>
          <a:prstGeom prst="rect">
            <a:avLst/>
          </a:prstGeom>
          <a:noFill/>
        </p:spPr>
        <p:txBody>
          <a:bodyPr wrap="none" lIns="0" tIns="0" rIns="0" bIns="0" rtlCol="0">
            <a:spAutoFit/>
          </a:bodyPr>
          <a:lstStyle/>
          <a:p>
            <a:r>
              <a:rPr lang="en-US" sz="800">
                <a:solidFill>
                  <a:schemeClr val="bg2"/>
                </a:solidFill>
                <a:latin typeface="Roboto Medium" panose="02000000000000000000" pitchFamily="2" charset="0"/>
                <a:ea typeface="Roboto Medium" panose="02000000000000000000" pitchFamily="2" charset="0"/>
              </a:rPr>
              <a:t>ARPU BROADBAND (US$) </a:t>
            </a:r>
          </a:p>
        </p:txBody>
      </p:sp>
      <p:cxnSp>
        <p:nvCxnSpPr>
          <p:cNvPr id="475" name="Conector: angular 5">
            <a:extLst>
              <a:ext uri="{FF2B5EF4-FFF2-40B4-BE49-F238E27FC236}">
                <a16:creationId xmlns:a16="http://schemas.microsoft.com/office/drawing/2014/main" id="{E7604B6B-0A93-2A0A-EFD0-3EA1F5B0048F}"/>
              </a:ext>
            </a:extLst>
          </p:cNvPr>
          <p:cNvCxnSpPr>
            <a:cxnSpLocks/>
          </p:cNvCxnSpPr>
          <p:nvPr/>
        </p:nvCxnSpPr>
        <p:spPr bwMode="auto">
          <a:xfrm>
            <a:off x="1200364" y="3471094"/>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76" name="Conector: angular 89">
            <a:extLst>
              <a:ext uri="{FF2B5EF4-FFF2-40B4-BE49-F238E27FC236}">
                <a16:creationId xmlns:a16="http://schemas.microsoft.com/office/drawing/2014/main" id="{EB6ED3FA-B494-5C93-FD00-7F2D902E06C0}"/>
              </a:ext>
            </a:extLst>
          </p:cNvPr>
          <p:cNvCxnSpPr>
            <a:cxnSpLocks/>
          </p:cNvCxnSpPr>
          <p:nvPr/>
        </p:nvCxnSpPr>
        <p:spPr bwMode="auto">
          <a:xfrm flipV="1">
            <a:off x="3964899" y="3687124"/>
            <a:ext cx="144000" cy="144000"/>
          </a:xfrm>
          <a:prstGeom prst="bentConnector3">
            <a:avLst>
              <a:gd name="adj1" fmla="val 16024"/>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77" name="CuadroTexto 476">
            <a:extLst>
              <a:ext uri="{FF2B5EF4-FFF2-40B4-BE49-F238E27FC236}">
                <a16:creationId xmlns:a16="http://schemas.microsoft.com/office/drawing/2014/main" id="{5146C0FB-5508-F125-FD73-BD22AF56C4A9}"/>
              </a:ext>
            </a:extLst>
          </p:cNvPr>
          <p:cNvSpPr txBox="1"/>
          <p:nvPr/>
        </p:nvSpPr>
        <p:spPr>
          <a:xfrm>
            <a:off x="3932006" y="3534373"/>
            <a:ext cx="216406" cy="107722"/>
          </a:xfrm>
          <a:prstGeom prst="rect">
            <a:avLst/>
          </a:prstGeom>
          <a:noFill/>
        </p:spPr>
        <p:txBody>
          <a:bodyPr wrap="square" lIns="0" tIns="0" rIns="0" bIns="0" rtlCol="0">
            <a:spAutoFit/>
          </a:bodyPr>
          <a:lstStyle>
            <a:defPPr>
              <a:defRPr lang="en-US"/>
            </a:defPPr>
            <a:lvl1pPr algn="ctr">
              <a:defRPr sz="700">
                <a:solidFill>
                  <a:schemeClr val="accent1"/>
                </a:solidFill>
                <a:latin typeface="Roboto" panose="02000000000000000000" pitchFamily="2" charset="0"/>
                <a:ea typeface="Roboto" panose="02000000000000000000" pitchFamily="2" charset="0"/>
                <a:cs typeface="Roboto" panose="02000000000000000000" pitchFamily="2" charset="0"/>
              </a:defRPr>
            </a:lvl1pPr>
          </a:lstStyle>
          <a:p>
            <a:r>
              <a:rPr lang="es-AR"/>
              <a:t>+32%</a:t>
            </a:r>
          </a:p>
        </p:txBody>
      </p:sp>
      <p:sp>
        <p:nvSpPr>
          <p:cNvPr id="478" name="CuadroTexto 477">
            <a:extLst>
              <a:ext uri="{FF2B5EF4-FFF2-40B4-BE49-F238E27FC236}">
                <a16:creationId xmlns:a16="http://schemas.microsoft.com/office/drawing/2014/main" id="{BAC912B7-DDC1-3158-6DD7-60D4C9B81818}"/>
              </a:ext>
            </a:extLst>
          </p:cNvPr>
          <p:cNvSpPr txBox="1"/>
          <p:nvPr/>
        </p:nvSpPr>
        <p:spPr>
          <a:xfrm>
            <a:off x="1195554" y="3340057"/>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-37%</a:t>
            </a:r>
          </a:p>
        </p:txBody>
      </p:sp>
      <p:cxnSp>
        <p:nvCxnSpPr>
          <p:cNvPr id="479" name="Conector: angular 5">
            <a:extLst>
              <a:ext uri="{FF2B5EF4-FFF2-40B4-BE49-F238E27FC236}">
                <a16:creationId xmlns:a16="http://schemas.microsoft.com/office/drawing/2014/main" id="{CD67932A-515A-495D-34E9-9025F595FAF4}"/>
              </a:ext>
            </a:extLst>
          </p:cNvPr>
          <p:cNvCxnSpPr>
            <a:cxnSpLocks/>
          </p:cNvCxnSpPr>
          <p:nvPr/>
        </p:nvCxnSpPr>
        <p:spPr bwMode="auto">
          <a:xfrm>
            <a:off x="3194225" y="3534142"/>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80" name="CuadroTexto 479">
            <a:extLst>
              <a:ext uri="{FF2B5EF4-FFF2-40B4-BE49-F238E27FC236}">
                <a16:creationId xmlns:a16="http://schemas.microsoft.com/office/drawing/2014/main" id="{D32402C9-5EA1-D8AC-F2DC-2D414964DC04}"/>
              </a:ext>
            </a:extLst>
          </p:cNvPr>
          <p:cNvSpPr txBox="1"/>
          <p:nvPr/>
        </p:nvSpPr>
        <p:spPr>
          <a:xfrm>
            <a:off x="3189415" y="3403105"/>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-1%</a:t>
            </a:r>
          </a:p>
        </p:txBody>
      </p:sp>
      <p:cxnSp>
        <p:nvCxnSpPr>
          <p:cNvPr id="481" name="Conector: angular 5">
            <a:extLst>
              <a:ext uri="{FF2B5EF4-FFF2-40B4-BE49-F238E27FC236}">
                <a16:creationId xmlns:a16="http://schemas.microsoft.com/office/drawing/2014/main" id="{D6EC6CA4-3B4E-63C7-CB7E-C730DFD4B757}"/>
              </a:ext>
            </a:extLst>
          </p:cNvPr>
          <p:cNvCxnSpPr>
            <a:cxnSpLocks/>
          </p:cNvCxnSpPr>
          <p:nvPr/>
        </p:nvCxnSpPr>
        <p:spPr bwMode="auto">
          <a:xfrm>
            <a:off x="3594275" y="3596832"/>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82" name="CuadroTexto 481">
            <a:extLst>
              <a:ext uri="{FF2B5EF4-FFF2-40B4-BE49-F238E27FC236}">
                <a16:creationId xmlns:a16="http://schemas.microsoft.com/office/drawing/2014/main" id="{5372150C-458C-9F27-1CFA-ADAB455D5508}"/>
              </a:ext>
            </a:extLst>
          </p:cNvPr>
          <p:cNvSpPr txBox="1"/>
          <p:nvPr/>
        </p:nvSpPr>
        <p:spPr>
          <a:xfrm>
            <a:off x="3589465" y="3465795"/>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-13%</a:t>
            </a:r>
          </a:p>
        </p:txBody>
      </p:sp>
      <p:graphicFrame>
        <p:nvGraphicFramePr>
          <p:cNvPr id="485" name="Gráfico 484">
            <a:extLst>
              <a:ext uri="{FF2B5EF4-FFF2-40B4-BE49-F238E27FC236}">
                <a16:creationId xmlns:a16="http://schemas.microsoft.com/office/drawing/2014/main" id="{53E08F10-138E-723C-4AD9-4B6641019F68}"/>
              </a:ext>
            </a:extLst>
          </p:cNvPr>
          <p:cNvGraphicFramePr>
            <a:graphicFrameLocks/>
          </p:cNvGraphicFramePr>
          <p:nvPr>
            <p:extLst>
              <p:ext uri="{D42A27DB-BD31-4B8C-83A1-F6EECF244321}">
                <p14:modId xmlns:p14="http://schemas.microsoft.com/office/powerpoint/2010/main" val="1467939166"/>
              </p:ext>
            </p:extLst>
          </p:nvPr>
        </p:nvGraphicFramePr>
        <p:xfrm>
          <a:off x="4920922" y="3434046"/>
          <a:ext cx="3592800" cy="978216"/>
        </p:xfrm>
        <a:graphic>
          <a:graphicData uri="http://schemas.openxmlformats.org/drawingml/2006/chart">
            <c:chart xmlns:c="http://schemas.openxmlformats.org/drawingml/2006/chart" xmlns:r="http://schemas.openxmlformats.org/officeDocument/2006/relationships" r:id="rId6"/>
          </a:graphicData>
        </a:graphic>
      </p:graphicFrame>
      <p:cxnSp>
        <p:nvCxnSpPr>
          <p:cNvPr id="486" name="Conector: angular 89">
            <a:extLst>
              <a:ext uri="{FF2B5EF4-FFF2-40B4-BE49-F238E27FC236}">
                <a16:creationId xmlns:a16="http://schemas.microsoft.com/office/drawing/2014/main" id="{F49C1C90-3ED7-E22E-A531-1D104E94A6B5}"/>
              </a:ext>
            </a:extLst>
          </p:cNvPr>
          <p:cNvCxnSpPr>
            <a:cxnSpLocks/>
          </p:cNvCxnSpPr>
          <p:nvPr/>
        </p:nvCxnSpPr>
        <p:spPr bwMode="auto">
          <a:xfrm flipV="1">
            <a:off x="8023396" y="3741175"/>
            <a:ext cx="208800" cy="54000"/>
          </a:xfrm>
          <a:prstGeom prst="bentConnector3">
            <a:avLst>
              <a:gd name="adj1" fmla="val 31664"/>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87" name="CuadroTexto 486">
            <a:extLst>
              <a:ext uri="{FF2B5EF4-FFF2-40B4-BE49-F238E27FC236}">
                <a16:creationId xmlns:a16="http://schemas.microsoft.com/office/drawing/2014/main" id="{E9EC3788-36D4-5069-21C9-828124C7BD16}"/>
              </a:ext>
            </a:extLst>
          </p:cNvPr>
          <p:cNvSpPr txBox="1"/>
          <p:nvPr/>
        </p:nvSpPr>
        <p:spPr>
          <a:xfrm>
            <a:off x="8022031" y="3588423"/>
            <a:ext cx="216406" cy="107722"/>
          </a:xfrm>
          <a:prstGeom prst="rect">
            <a:avLst/>
          </a:prstGeom>
          <a:noFill/>
        </p:spPr>
        <p:txBody>
          <a:bodyPr wrap="square" lIns="0" tIns="0" rIns="0" bIns="0" rtlCol="0">
            <a:spAutoFit/>
          </a:bodyPr>
          <a:lstStyle>
            <a:defPPr>
              <a:defRPr lang="en-US"/>
            </a:defPPr>
            <a:lvl1pPr algn="ctr">
              <a:defRPr sz="700">
                <a:solidFill>
                  <a:schemeClr val="accent1"/>
                </a:solidFill>
                <a:latin typeface="Roboto" panose="02000000000000000000" pitchFamily="2" charset="0"/>
                <a:ea typeface="Roboto" panose="02000000000000000000" pitchFamily="2" charset="0"/>
                <a:cs typeface="Roboto" panose="02000000000000000000" pitchFamily="2" charset="0"/>
              </a:defRPr>
            </a:lvl1pPr>
          </a:lstStyle>
          <a:p>
            <a:r>
              <a:rPr lang="es-AR"/>
              <a:t>+27%</a:t>
            </a:r>
          </a:p>
        </p:txBody>
      </p:sp>
      <p:cxnSp>
        <p:nvCxnSpPr>
          <p:cNvPr id="488" name="Conector: angular 5">
            <a:extLst>
              <a:ext uri="{FF2B5EF4-FFF2-40B4-BE49-F238E27FC236}">
                <a16:creationId xmlns:a16="http://schemas.microsoft.com/office/drawing/2014/main" id="{1B010F21-14B7-5D14-0B7E-26982983592E}"/>
              </a:ext>
            </a:extLst>
          </p:cNvPr>
          <p:cNvCxnSpPr>
            <a:cxnSpLocks/>
          </p:cNvCxnSpPr>
          <p:nvPr/>
        </p:nvCxnSpPr>
        <p:spPr bwMode="auto">
          <a:xfrm>
            <a:off x="7284250" y="3490193"/>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89" name="CuadroTexto 488">
            <a:extLst>
              <a:ext uri="{FF2B5EF4-FFF2-40B4-BE49-F238E27FC236}">
                <a16:creationId xmlns:a16="http://schemas.microsoft.com/office/drawing/2014/main" id="{CDA064A9-020E-C25A-88A7-B91B99799997}"/>
              </a:ext>
            </a:extLst>
          </p:cNvPr>
          <p:cNvSpPr txBox="1"/>
          <p:nvPr/>
        </p:nvSpPr>
        <p:spPr>
          <a:xfrm>
            <a:off x="7279440" y="3359156"/>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-23%</a:t>
            </a:r>
          </a:p>
        </p:txBody>
      </p:sp>
      <p:cxnSp>
        <p:nvCxnSpPr>
          <p:cNvPr id="490" name="Conector: angular 5">
            <a:extLst>
              <a:ext uri="{FF2B5EF4-FFF2-40B4-BE49-F238E27FC236}">
                <a16:creationId xmlns:a16="http://schemas.microsoft.com/office/drawing/2014/main" id="{0DEC3B06-23DB-8D63-F4C1-86B865046B52}"/>
              </a:ext>
            </a:extLst>
          </p:cNvPr>
          <p:cNvCxnSpPr>
            <a:cxnSpLocks/>
          </p:cNvCxnSpPr>
          <p:nvPr/>
        </p:nvCxnSpPr>
        <p:spPr bwMode="auto">
          <a:xfrm>
            <a:off x="7684300" y="3578816"/>
            <a:ext cx="234605" cy="147632"/>
          </a:xfrm>
          <a:prstGeom prst="bentConnector3">
            <a:avLst>
              <a:gd name="adj1" fmla="val 100417"/>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91" name="CuadroTexto 490">
            <a:extLst>
              <a:ext uri="{FF2B5EF4-FFF2-40B4-BE49-F238E27FC236}">
                <a16:creationId xmlns:a16="http://schemas.microsoft.com/office/drawing/2014/main" id="{E6CB7952-E73D-F3B4-A001-15271D7643B4}"/>
              </a:ext>
            </a:extLst>
          </p:cNvPr>
          <p:cNvSpPr txBox="1"/>
          <p:nvPr/>
        </p:nvSpPr>
        <p:spPr>
          <a:xfrm>
            <a:off x="7679490" y="3447779"/>
            <a:ext cx="258198" cy="107722"/>
          </a:xfrm>
          <a:prstGeom prst="rect">
            <a:avLst/>
          </a:prstGeom>
          <a:noFill/>
        </p:spPr>
        <p:txBody>
          <a:bodyPr wrap="square" lIns="0" tIns="0" rIns="0" bIns="0" rtlCol="0">
            <a:spAutoFit/>
          </a:bodyPr>
          <a:lstStyle/>
          <a:p>
            <a:pPr algn="ctr"/>
            <a:r>
              <a:rPr lang="es-AR" sz="700">
                <a:solidFill>
                  <a:schemeClr val="accent1"/>
                </a:solidFill>
                <a:latin typeface="Roboto" panose="02000000000000000000" pitchFamily="2" charset="0"/>
                <a:ea typeface="Roboto" panose="02000000000000000000" pitchFamily="2" charset="0"/>
                <a:cs typeface="Roboto" panose="02000000000000000000" pitchFamily="2" charset="0"/>
              </a:rPr>
              <a:t>-28%</a:t>
            </a:r>
          </a:p>
        </p:txBody>
      </p:sp>
      <p:cxnSp>
        <p:nvCxnSpPr>
          <p:cNvPr id="492" name="Conector: angular 5">
            <a:extLst>
              <a:ext uri="{FF2B5EF4-FFF2-40B4-BE49-F238E27FC236}">
                <a16:creationId xmlns:a16="http://schemas.microsoft.com/office/drawing/2014/main" id="{847C3E31-83F2-83F6-1F87-56EFF4B3E874}"/>
              </a:ext>
            </a:extLst>
          </p:cNvPr>
          <p:cNvCxnSpPr>
            <a:cxnSpLocks/>
          </p:cNvCxnSpPr>
          <p:nvPr/>
        </p:nvCxnSpPr>
        <p:spPr bwMode="auto">
          <a:xfrm>
            <a:off x="5290389" y="3435062"/>
            <a:ext cx="234605" cy="99080"/>
          </a:xfrm>
          <a:prstGeom prst="bentConnector3">
            <a:avLst>
              <a:gd name="adj1" fmla="val 100113"/>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grpSp>
        <p:nvGrpSpPr>
          <p:cNvPr id="505" name="Grupo 504">
            <a:extLst>
              <a:ext uri="{FF2B5EF4-FFF2-40B4-BE49-F238E27FC236}">
                <a16:creationId xmlns:a16="http://schemas.microsoft.com/office/drawing/2014/main" id="{37AD9118-7F83-0FF1-42B1-05BA279E3D6A}"/>
              </a:ext>
            </a:extLst>
          </p:cNvPr>
          <p:cNvGrpSpPr/>
          <p:nvPr/>
        </p:nvGrpSpPr>
        <p:grpSpPr>
          <a:xfrm>
            <a:off x="4649772" y="1487671"/>
            <a:ext cx="0" cy="3143891"/>
            <a:chOff x="4649772" y="1479045"/>
            <a:chExt cx="0" cy="3143891"/>
          </a:xfrm>
        </p:grpSpPr>
        <p:cxnSp>
          <p:nvCxnSpPr>
            <p:cNvPr id="493" name="Conector recto 492">
              <a:extLst>
                <a:ext uri="{FF2B5EF4-FFF2-40B4-BE49-F238E27FC236}">
                  <a16:creationId xmlns:a16="http://schemas.microsoft.com/office/drawing/2014/main" id="{7798AC65-6532-0E9C-8C9B-87B3A22FFE0D}"/>
                </a:ext>
              </a:extLst>
            </p:cNvPr>
            <p:cNvCxnSpPr>
              <a:cxnSpLocks/>
            </p:cNvCxnSpPr>
            <p:nvPr/>
          </p:nvCxnSpPr>
          <p:spPr>
            <a:xfrm>
              <a:off x="4649772" y="1479045"/>
              <a:ext cx="0" cy="147600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96" name="Conector recto 495">
              <a:extLst>
                <a:ext uri="{FF2B5EF4-FFF2-40B4-BE49-F238E27FC236}">
                  <a16:creationId xmlns:a16="http://schemas.microsoft.com/office/drawing/2014/main" id="{79611914-17AC-5691-74AE-258A3BE6B8CC}"/>
                </a:ext>
              </a:extLst>
            </p:cNvPr>
            <p:cNvCxnSpPr>
              <a:cxnSpLocks/>
            </p:cNvCxnSpPr>
            <p:nvPr/>
          </p:nvCxnSpPr>
          <p:spPr>
            <a:xfrm>
              <a:off x="4649772" y="3146936"/>
              <a:ext cx="0" cy="147600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506" name="Grupo 505">
            <a:extLst>
              <a:ext uri="{FF2B5EF4-FFF2-40B4-BE49-F238E27FC236}">
                <a16:creationId xmlns:a16="http://schemas.microsoft.com/office/drawing/2014/main" id="{559C2E40-39CC-777A-0CA0-38CB00FCBFCD}"/>
              </a:ext>
            </a:extLst>
          </p:cNvPr>
          <p:cNvGrpSpPr/>
          <p:nvPr/>
        </p:nvGrpSpPr>
        <p:grpSpPr>
          <a:xfrm>
            <a:off x="752476" y="3059616"/>
            <a:ext cx="7794622" cy="0"/>
            <a:chOff x="752476" y="3035373"/>
            <a:chExt cx="7794622" cy="0"/>
          </a:xfrm>
        </p:grpSpPr>
        <p:cxnSp>
          <p:nvCxnSpPr>
            <p:cNvPr id="497" name="Conector recto 496">
              <a:extLst>
                <a:ext uri="{FF2B5EF4-FFF2-40B4-BE49-F238E27FC236}">
                  <a16:creationId xmlns:a16="http://schemas.microsoft.com/office/drawing/2014/main" id="{D021CF1A-74EC-F80D-1E00-8345A58069AF}"/>
                </a:ext>
              </a:extLst>
            </p:cNvPr>
            <p:cNvCxnSpPr>
              <a:cxnSpLocks/>
            </p:cNvCxnSpPr>
            <p:nvPr/>
          </p:nvCxnSpPr>
          <p:spPr>
            <a:xfrm flipH="1">
              <a:off x="4827866" y="3035373"/>
              <a:ext cx="3719232"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501" name="Conector recto 500">
              <a:extLst>
                <a:ext uri="{FF2B5EF4-FFF2-40B4-BE49-F238E27FC236}">
                  <a16:creationId xmlns:a16="http://schemas.microsoft.com/office/drawing/2014/main" id="{F4E15A3F-D8AF-67AA-6C2F-3A2E450121C2}"/>
                </a:ext>
              </a:extLst>
            </p:cNvPr>
            <p:cNvCxnSpPr>
              <a:cxnSpLocks/>
            </p:cNvCxnSpPr>
            <p:nvPr/>
          </p:nvCxnSpPr>
          <p:spPr>
            <a:xfrm flipH="1">
              <a:off x="752476" y="3035373"/>
              <a:ext cx="3719232"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877319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ángulo redondeado 30">
            <a:extLst>
              <a:ext uri="{FF2B5EF4-FFF2-40B4-BE49-F238E27FC236}">
                <a16:creationId xmlns:a16="http://schemas.microsoft.com/office/drawing/2014/main" id="{B10B37BF-23D7-69EE-87A6-D393FBABFF65}"/>
              </a:ext>
            </a:extLst>
          </p:cNvPr>
          <p:cNvSpPr/>
          <p:nvPr/>
        </p:nvSpPr>
        <p:spPr>
          <a:xfrm>
            <a:off x="72000" y="63571"/>
            <a:ext cx="9000000" cy="2296469"/>
          </a:xfrm>
          <a:prstGeom prst="roundRect">
            <a:avLst>
              <a:gd name="adj" fmla="val 5534"/>
            </a:avLst>
          </a:prstGeom>
          <a:blipFill>
            <a:blip r:embed="rId2"/>
            <a:stretch>
              <a:fillRect/>
            </a:stretch>
          </a:blip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a:solidFill>
                <a:schemeClr val="tx1"/>
              </a:solidFill>
            </a:endParaRPr>
          </a:p>
        </p:txBody>
      </p:sp>
      <p:sp>
        <p:nvSpPr>
          <p:cNvPr id="37" name="Rectángulo 36">
            <a:extLst>
              <a:ext uri="{FF2B5EF4-FFF2-40B4-BE49-F238E27FC236}">
                <a16:creationId xmlns:a16="http://schemas.microsoft.com/office/drawing/2014/main" id="{1D5AE1E3-1D4E-FF6B-0129-5ABC7E138B3F}"/>
              </a:ext>
            </a:extLst>
          </p:cNvPr>
          <p:cNvSpPr/>
          <p:nvPr/>
        </p:nvSpPr>
        <p:spPr>
          <a:xfrm>
            <a:off x="606581" y="2925065"/>
            <a:ext cx="4126194" cy="576504"/>
          </a:xfrm>
          <a:prstGeom prst="rect">
            <a:avLst/>
          </a:prstGeom>
        </p:spPr>
        <p:txBody>
          <a:bodyPr wrap="none" lIns="0" tIns="0" rIns="0" bIns="0">
            <a:spAutoFit/>
          </a:bodyPr>
          <a:lstStyle/>
          <a:p>
            <a:pPr>
              <a:lnSpc>
                <a:spcPct val="85000"/>
              </a:lnSpc>
            </a:pPr>
            <a:r>
              <a:rPr lang="en-US" sz="4400" b="0" i="0" spc="-7">
                <a:solidFill>
                  <a:schemeClr val="bg2"/>
                </a:solidFill>
                <a:latin typeface="Pulso Light" pitchFamily="2" charset="0"/>
                <a:ea typeface="Inter Light BETA" panose="020B0402030000000004" pitchFamily="34" charset="0"/>
              </a:rPr>
              <a:t>Strategic Review</a:t>
            </a:r>
          </a:p>
        </p:txBody>
      </p:sp>
      <p:grpSp>
        <p:nvGrpSpPr>
          <p:cNvPr id="1029" name="Grupo 1028">
            <a:extLst>
              <a:ext uri="{FF2B5EF4-FFF2-40B4-BE49-F238E27FC236}">
                <a16:creationId xmlns:a16="http://schemas.microsoft.com/office/drawing/2014/main" id="{00FA7BE0-06AB-6968-2ABA-043B13358F7D}"/>
              </a:ext>
            </a:extLst>
          </p:cNvPr>
          <p:cNvGrpSpPr/>
          <p:nvPr/>
        </p:nvGrpSpPr>
        <p:grpSpPr>
          <a:xfrm>
            <a:off x="670589" y="3642948"/>
            <a:ext cx="1872480" cy="700859"/>
            <a:chOff x="640678" y="3642948"/>
            <a:chExt cx="1872480" cy="700859"/>
          </a:xfrm>
        </p:grpSpPr>
        <p:sp>
          <p:nvSpPr>
            <p:cNvPr id="41" name="Rectángulo 40">
              <a:extLst>
                <a:ext uri="{FF2B5EF4-FFF2-40B4-BE49-F238E27FC236}">
                  <a16:creationId xmlns:a16="http://schemas.microsoft.com/office/drawing/2014/main" id="{8BDA6DDA-A5CB-D5BF-F104-4E69AE1F72ED}"/>
                </a:ext>
              </a:extLst>
            </p:cNvPr>
            <p:cNvSpPr/>
            <p:nvPr/>
          </p:nvSpPr>
          <p:spPr>
            <a:xfrm>
              <a:off x="1511024" y="3820978"/>
              <a:ext cx="1002134" cy="353943"/>
            </a:xfrm>
            <a:prstGeom prst="rect">
              <a:avLst/>
            </a:prstGeom>
          </p:spPr>
          <p:txBody>
            <a:bodyPr wrap="none" lIns="0" tIns="0" rIns="0" bIns="0">
              <a:spAutoFit/>
            </a:bodyPr>
            <a:lstStyle/>
            <a:p>
              <a:pPr algn="l"/>
              <a:r>
                <a:rPr lang="en-US" sz="1200" spc="-7">
                  <a:solidFill>
                    <a:schemeClr val="tx1">
                      <a:lumMod val="75000"/>
                      <a:lumOff val="25000"/>
                    </a:schemeClr>
                  </a:solidFill>
                  <a:latin typeface="Pulso Light" pitchFamily="2" charset="0"/>
                  <a:ea typeface="Inter Light BETA" panose="020B0402030000000004" pitchFamily="34" charset="0"/>
                </a:rPr>
                <a:t>Roberto Nobile</a:t>
              </a:r>
            </a:p>
            <a:p>
              <a:pPr algn="l"/>
              <a:r>
                <a:rPr lang="en-US" sz="1050" b="0" i="0" spc="-7">
                  <a:solidFill>
                    <a:schemeClr val="bg2"/>
                  </a:solidFill>
                  <a:latin typeface="Pulso Light" pitchFamily="2" charset="0"/>
                  <a:ea typeface="Inter Light BETA" panose="020B0402030000000004" pitchFamily="34" charset="0"/>
                </a:rPr>
                <a:t>CEO</a:t>
              </a:r>
            </a:p>
          </p:txBody>
        </p:sp>
        <p:grpSp>
          <p:nvGrpSpPr>
            <p:cNvPr id="42" name="Grupo 41">
              <a:extLst>
                <a:ext uri="{FF2B5EF4-FFF2-40B4-BE49-F238E27FC236}">
                  <a16:creationId xmlns:a16="http://schemas.microsoft.com/office/drawing/2014/main" id="{B238C0F4-C12A-A681-D8C8-7C5E4246FCA6}"/>
                </a:ext>
              </a:extLst>
            </p:cNvPr>
            <p:cNvGrpSpPr/>
            <p:nvPr/>
          </p:nvGrpSpPr>
          <p:grpSpPr>
            <a:xfrm>
              <a:off x="640678" y="3642948"/>
              <a:ext cx="700859" cy="700859"/>
              <a:chOff x="6417745" y="2861185"/>
              <a:chExt cx="700859" cy="700859"/>
            </a:xfrm>
          </p:grpSpPr>
          <p:sp>
            <p:nvSpPr>
              <p:cNvPr id="43" name="Elipse 42">
                <a:extLst>
                  <a:ext uri="{FF2B5EF4-FFF2-40B4-BE49-F238E27FC236}">
                    <a16:creationId xmlns:a16="http://schemas.microsoft.com/office/drawing/2014/main" id="{6F39CC29-8205-D66A-0E11-0BEBEB51C879}"/>
                  </a:ext>
                </a:extLst>
              </p:cNvPr>
              <p:cNvSpPr/>
              <p:nvPr/>
            </p:nvSpPr>
            <p:spPr>
              <a:xfrm>
                <a:off x="6417745" y="2861185"/>
                <a:ext cx="700859" cy="700859"/>
              </a:xfrm>
              <a:prstGeom prst="ellipse">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s-AR" sz="844" b="1">
                  <a:solidFill>
                    <a:srgbClr val="24272A"/>
                  </a:solidFill>
                  <a:latin typeface="Pulso Light" pitchFamily="2" charset="0"/>
                </a:endParaRPr>
              </a:p>
            </p:txBody>
          </p:sp>
          <p:pic>
            <p:nvPicPr>
              <p:cNvPr id="44" name="Picture 2">
                <a:extLst>
                  <a:ext uri="{FF2B5EF4-FFF2-40B4-BE49-F238E27FC236}">
                    <a16:creationId xmlns:a16="http://schemas.microsoft.com/office/drawing/2014/main" id="{9B6BB8A5-0A37-4DD5-9B3D-93CC59D0B8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40955" y="2884395"/>
                <a:ext cx="655200" cy="655200"/>
              </a:xfrm>
              <a:prstGeom prst="ellipse">
                <a:avLst/>
              </a:prstGeom>
              <a:noFill/>
              <a:extLst>
                <a:ext uri="{909E8E84-426E-40DD-AFC4-6F175D3DCCD1}">
                  <a14:hiddenFill xmlns:a14="http://schemas.microsoft.com/office/drawing/2010/main">
                    <a:solidFill>
                      <a:srgbClr val="FFFFFF"/>
                    </a:solidFill>
                  </a14:hiddenFill>
                </a:ext>
              </a:extLst>
            </p:spPr>
          </p:pic>
        </p:grpSp>
      </p:grpSp>
      <p:grpSp>
        <p:nvGrpSpPr>
          <p:cNvPr id="1036" name="Grupo 1035">
            <a:extLst>
              <a:ext uri="{FF2B5EF4-FFF2-40B4-BE49-F238E27FC236}">
                <a16:creationId xmlns:a16="http://schemas.microsoft.com/office/drawing/2014/main" id="{7AA1442B-FA15-C754-A839-412D1038FE74}"/>
              </a:ext>
            </a:extLst>
          </p:cNvPr>
          <p:cNvGrpSpPr/>
          <p:nvPr/>
        </p:nvGrpSpPr>
        <p:grpSpPr>
          <a:xfrm>
            <a:off x="8034920" y="3149675"/>
            <a:ext cx="515318" cy="112191"/>
            <a:chOff x="5588723" y="3144791"/>
            <a:chExt cx="515318" cy="112191"/>
          </a:xfrm>
        </p:grpSpPr>
        <p:sp>
          <p:nvSpPr>
            <p:cNvPr id="1037" name="Elipse 1036">
              <a:extLst>
                <a:ext uri="{FF2B5EF4-FFF2-40B4-BE49-F238E27FC236}">
                  <a16:creationId xmlns:a16="http://schemas.microsoft.com/office/drawing/2014/main" id="{3D1A96EB-6213-0DB2-D039-5F148F2CCEB7}"/>
                </a:ext>
              </a:extLst>
            </p:cNvPr>
            <p:cNvSpPr>
              <a:spLocks noChangeAspect="1"/>
            </p:cNvSpPr>
            <p:nvPr/>
          </p:nvSpPr>
          <p:spPr>
            <a:xfrm>
              <a:off x="5588723" y="3190086"/>
              <a:ext cx="21600" cy="21600"/>
            </a:xfrm>
            <a:prstGeom prst="ellipse">
              <a:avLst/>
            </a:prstGeom>
            <a:solidFill>
              <a:schemeClr val="bg2"/>
            </a:solidFill>
            <a:ln w="9525" cap="flat">
              <a:noFill/>
              <a:prstDash val="solid"/>
              <a:miter/>
            </a:ln>
          </p:spPr>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endParaRPr lang="en-US" sz="700">
                <a:solidFill>
                  <a:srgbClr val="808080"/>
                </a:solidFill>
                <a:latin typeface="Pulso Light" pitchFamily="2" charset="0"/>
              </a:endParaRPr>
            </a:p>
          </p:txBody>
        </p:sp>
        <p:sp>
          <p:nvSpPr>
            <p:cNvPr id="1038" name="Rectángulo 61">
              <a:extLst>
                <a:ext uri="{FF2B5EF4-FFF2-40B4-BE49-F238E27FC236}">
                  <a16:creationId xmlns:a16="http://schemas.microsoft.com/office/drawing/2014/main" id="{72A3EB39-A8E3-6B47-A0D1-F0465037D9D7}"/>
                </a:ext>
              </a:extLst>
            </p:cNvPr>
            <p:cNvSpPr/>
            <p:nvPr/>
          </p:nvSpPr>
          <p:spPr>
            <a:xfrm rot="2700000">
              <a:off x="5968614" y="3144791"/>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noFill/>
            <a:ln w="19050" cap="rnd" cmpd="sng">
              <a:solidFill>
                <a:schemeClr val="bg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Pulso Light" pitchFamily="2" charset="0"/>
              </a:endParaRPr>
            </a:p>
          </p:txBody>
        </p:sp>
        <p:cxnSp>
          <p:nvCxnSpPr>
            <p:cNvPr id="1039" name="Conector recto 1038">
              <a:extLst>
                <a:ext uri="{FF2B5EF4-FFF2-40B4-BE49-F238E27FC236}">
                  <a16:creationId xmlns:a16="http://schemas.microsoft.com/office/drawing/2014/main" id="{6D333942-FBEF-4D7A-99D4-97B89A6F4B89}"/>
                </a:ext>
              </a:extLst>
            </p:cNvPr>
            <p:cNvCxnSpPr>
              <a:cxnSpLocks/>
            </p:cNvCxnSpPr>
            <p:nvPr/>
          </p:nvCxnSpPr>
          <p:spPr>
            <a:xfrm>
              <a:off x="5670299" y="3200886"/>
              <a:ext cx="433742"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447578930"/>
      </p:ext>
    </p:extLst>
  </p:cSld>
  <p:clrMapOvr>
    <a:masterClrMapping/>
  </p:clrMapOvr>
  <mc:AlternateContent xmlns:mc="http://schemas.openxmlformats.org/markup-compatibility/2006" xmlns:p14="http://schemas.microsoft.com/office/powerpoint/2010/main">
    <mc:Choice Requires="p14">
      <p:transition p14:dur="3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1C3CA7B-385B-4864-A185-41BE285FB032}"/>
              </a:ext>
            </a:extLst>
          </p:cNvPr>
          <p:cNvSpPr txBox="1"/>
          <p:nvPr/>
        </p:nvSpPr>
        <p:spPr>
          <a:xfrm>
            <a:off x="5026085" y="746041"/>
            <a:ext cx="3505916" cy="446276"/>
          </a:xfrm>
          <a:prstGeom prst="rect">
            <a:avLst/>
          </a:prstGeom>
          <a:noFill/>
        </p:spPr>
        <p:txBody>
          <a:bodyPr wrap="square" lIns="0" tIns="0" rIns="0" bIns="0" rtlCol="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n-US" sz="600" i="1" dirty="0"/>
              <a:t>Data from 2023. </a:t>
            </a:r>
            <a:r>
              <a:rPr lang="en-US" sz="600" i="1" dirty="0">
                <a:latin typeface="Roboto" panose="02000000000000000000" pitchFamily="2" charset="0"/>
                <a:ea typeface="Roboto" panose="02000000000000000000" pitchFamily="2" charset="0"/>
              </a:rPr>
              <a:t>Mobile ARPU and avg. broadband price are those of the whole industry in each country.</a:t>
            </a:r>
          </a:p>
          <a:p>
            <a:pPr algn="r">
              <a:spcAft>
                <a:spcPts val="200"/>
              </a:spcAft>
            </a:pPr>
            <a:r>
              <a:rPr lang="en-US" sz="600" i="1" dirty="0"/>
              <a:t>*Source: GSMA Intelligence</a:t>
            </a:r>
          </a:p>
          <a:p>
            <a:pPr algn="r">
              <a:spcAft>
                <a:spcPts val="200"/>
              </a:spcAft>
            </a:pPr>
            <a:r>
              <a:rPr lang="en-US" sz="600" i="1" dirty="0"/>
              <a:t>**Source: cable.co.uk</a:t>
            </a:r>
          </a:p>
          <a:p>
            <a:pPr algn="r">
              <a:spcAft>
                <a:spcPts val="200"/>
              </a:spcAft>
            </a:pPr>
            <a:r>
              <a:rPr lang="en-US" sz="600" i="1" dirty="0"/>
              <a:t>World Bank Series - Inflation, consumer prices &amp; Official exchange rate (LCU per US$)</a:t>
            </a:r>
          </a:p>
        </p:txBody>
      </p:sp>
      <p:sp>
        <p:nvSpPr>
          <p:cNvPr id="100" name="Title 1">
            <a:extLst>
              <a:ext uri="{FF2B5EF4-FFF2-40B4-BE49-F238E27FC236}">
                <a16:creationId xmlns:a16="http://schemas.microsoft.com/office/drawing/2014/main" id="{A72B7FAD-0D12-C6E7-D4BD-D612D4D65C7D}"/>
              </a:ext>
            </a:extLst>
          </p:cNvPr>
          <p:cNvSpPr txBox="1">
            <a:spLocks/>
          </p:cNvSpPr>
          <p:nvPr/>
        </p:nvSpPr>
        <p:spPr>
          <a:xfrm>
            <a:off x="611999" y="496666"/>
            <a:ext cx="4127862"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dirty="0">
                <a:latin typeface="Pulso" pitchFamily="2" charset="0"/>
              </a:rPr>
              <a:t>Macro explains most of the effects in </a:t>
            </a:r>
            <a:r>
              <a:rPr lang="en-US" sz="1800" b="0" spc="-40" dirty="0">
                <a:solidFill>
                  <a:schemeClr val="bg2"/>
                </a:solidFill>
                <a:latin typeface="Pulso" pitchFamily="2" charset="0"/>
              </a:rPr>
              <a:t>ARPU downside in Argentina</a:t>
            </a:r>
          </a:p>
        </p:txBody>
      </p:sp>
      <p:sp>
        <p:nvSpPr>
          <p:cNvPr id="102" name="Title 1">
            <a:extLst>
              <a:ext uri="{FF2B5EF4-FFF2-40B4-BE49-F238E27FC236}">
                <a16:creationId xmlns:a16="http://schemas.microsoft.com/office/drawing/2014/main" id="{D0973B27-9398-4E6F-2CEE-D9B5D69FF8A1}"/>
              </a:ext>
            </a:extLst>
          </p:cNvPr>
          <p:cNvSpPr txBox="1">
            <a:spLocks/>
          </p:cNvSpPr>
          <p:nvPr/>
        </p:nvSpPr>
        <p:spPr>
          <a:xfrm>
            <a:off x="611999" y="1162772"/>
            <a:ext cx="3320007"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dirty="0">
                <a:solidFill>
                  <a:schemeClr val="accent1"/>
                </a:solidFill>
                <a:latin typeface="Roboto Light" panose="02000000000000000000" pitchFamily="2" charset="0"/>
                <a:ea typeface="Roboto Light" panose="02000000000000000000" pitchFamily="2" charset="0"/>
              </a:rPr>
              <a:t>ARPU has decrease in USD in most of the region</a:t>
            </a:r>
          </a:p>
        </p:txBody>
      </p:sp>
      <p:graphicFrame>
        <p:nvGraphicFramePr>
          <p:cNvPr id="3" name="Gráfico 2">
            <a:extLst>
              <a:ext uri="{FF2B5EF4-FFF2-40B4-BE49-F238E27FC236}">
                <a16:creationId xmlns:a16="http://schemas.microsoft.com/office/drawing/2014/main" id="{4577E226-E5B9-16C6-ECBF-AC990E0433E0}"/>
              </a:ext>
            </a:extLst>
          </p:cNvPr>
          <p:cNvGraphicFramePr>
            <a:graphicFrameLocks/>
          </p:cNvGraphicFramePr>
          <p:nvPr>
            <p:extLst>
              <p:ext uri="{D42A27DB-BD31-4B8C-83A1-F6EECF244321}">
                <p14:modId xmlns:p14="http://schemas.microsoft.com/office/powerpoint/2010/main" val="3368694897"/>
              </p:ext>
            </p:extLst>
          </p:nvPr>
        </p:nvGraphicFramePr>
        <p:xfrm>
          <a:off x="2415395" y="1515793"/>
          <a:ext cx="6173612" cy="1043799"/>
        </p:xfrm>
        <a:graphic>
          <a:graphicData uri="http://schemas.openxmlformats.org/drawingml/2006/chart">
            <c:chart xmlns:c="http://schemas.openxmlformats.org/drawingml/2006/chart" xmlns:r="http://schemas.openxmlformats.org/officeDocument/2006/relationships" r:id="rId4"/>
          </a:graphicData>
        </a:graphic>
      </p:graphicFrame>
      <p:sp>
        <p:nvSpPr>
          <p:cNvPr id="4" name="Rectángulo: esquinas redondeadas 6">
            <a:extLst>
              <a:ext uri="{FF2B5EF4-FFF2-40B4-BE49-F238E27FC236}">
                <a16:creationId xmlns:a16="http://schemas.microsoft.com/office/drawing/2014/main" id="{4CF53133-2050-97C4-9026-9D8D2AA1AF1B}"/>
              </a:ext>
            </a:extLst>
          </p:cNvPr>
          <p:cNvSpPr/>
          <p:nvPr/>
        </p:nvSpPr>
        <p:spPr bwMode="auto">
          <a:xfrm>
            <a:off x="611953" y="2989189"/>
            <a:ext cx="1658944" cy="573656"/>
          </a:xfrm>
          <a:prstGeom prst="roundRect">
            <a:avLst>
              <a:gd name="adj" fmla="val 6140"/>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Average Broadband Price** </a:t>
            </a:r>
          </a:p>
          <a:p>
            <a:pPr algn="ctr"/>
            <a:r>
              <a:rPr lang="es-AR" sz="700">
                <a:solidFill>
                  <a:schemeClr val="bg2"/>
                </a:solidFill>
                <a:latin typeface="Roboto Medium" panose="02000000000000000000" pitchFamily="2" charset="0"/>
                <a:ea typeface="Roboto Medium" panose="02000000000000000000" pitchFamily="2" charset="0"/>
              </a:rPr>
              <a:t>(measured in U$S)</a:t>
            </a:r>
          </a:p>
        </p:txBody>
      </p:sp>
      <p:graphicFrame>
        <p:nvGraphicFramePr>
          <p:cNvPr id="5" name="Gráfico 4">
            <a:extLst>
              <a:ext uri="{FF2B5EF4-FFF2-40B4-BE49-F238E27FC236}">
                <a16:creationId xmlns:a16="http://schemas.microsoft.com/office/drawing/2014/main" id="{14052BDB-ED6A-A2E2-29DF-68073C92C7A2}"/>
              </a:ext>
            </a:extLst>
          </p:cNvPr>
          <p:cNvGraphicFramePr>
            <a:graphicFrameLocks/>
          </p:cNvGraphicFramePr>
          <p:nvPr>
            <p:extLst>
              <p:ext uri="{D42A27DB-BD31-4B8C-83A1-F6EECF244321}">
                <p14:modId xmlns:p14="http://schemas.microsoft.com/office/powerpoint/2010/main" val="4038965070"/>
              </p:ext>
            </p:extLst>
          </p:nvPr>
        </p:nvGraphicFramePr>
        <p:xfrm>
          <a:off x="2415395" y="2617486"/>
          <a:ext cx="6173612" cy="1043799"/>
        </p:xfrm>
        <a:graphic>
          <a:graphicData uri="http://schemas.openxmlformats.org/drawingml/2006/chart">
            <c:chart xmlns:c="http://schemas.openxmlformats.org/drawingml/2006/chart" xmlns:r="http://schemas.openxmlformats.org/officeDocument/2006/relationships" r:id="rId5"/>
          </a:graphicData>
        </a:graphic>
      </p:graphicFrame>
      <p:sp>
        <p:nvSpPr>
          <p:cNvPr id="7" name="Rectángulo: esquinas redondeadas 7">
            <a:extLst>
              <a:ext uri="{FF2B5EF4-FFF2-40B4-BE49-F238E27FC236}">
                <a16:creationId xmlns:a16="http://schemas.microsoft.com/office/drawing/2014/main" id="{5FDC20D5-0DD5-E5BA-4F74-1FC1A79580D0}"/>
              </a:ext>
            </a:extLst>
          </p:cNvPr>
          <p:cNvSpPr/>
          <p:nvPr/>
        </p:nvSpPr>
        <p:spPr bwMode="auto">
          <a:xfrm>
            <a:off x="611999" y="2040536"/>
            <a:ext cx="1658893" cy="490822"/>
          </a:xfrm>
          <a:prstGeom prst="roundRect">
            <a:avLst>
              <a:gd name="adj" fmla="val 8758"/>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 Mobile ARPU *</a:t>
            </a:r>
          </a:p>
          <a:p>
            <a:pPr algn="ctr"/>
            <a:r>
              <a:rPr lang="es-AR" sz="700">
                <a:solidFill>
                  <a:schemeClr val="bg2"/>
                </a:solidFill>
                <a:latin typeface="Roboto Medium" panose="02000000000000000000" pitchFamily="2" charset="0"/>
                <a:ea typeface="Roboto Medium" panose="02000000000000000000" pitchFamily="2" charset="0"/>
              </a:rPr>
              <a:t>(measured in U$S)</a:t>
            </a:r>
          </a:p>
        </p:txBody>
      </p:sp>
      <p:sp>
        <p:nvSpPr>
          <p:cNvPr id="8" name="Rectángulo: esquinas redondeadas 10">
            <a:extLst>
              <a:ext uri="{FF2B5EF4-FFF2-40B4-BE49-F238E27FC236}">
                <a16:creationId xmlns:a16="http://schemas.microsoft.com/office/drawing/2014/main" id="{03D3BB60-21E4-A26B-75B3-FD1468549D66}"/>
              </a:ext>
            </a:extLst>
          </p:cNvPr>
          <p:cNvSpPr/>
          <p:nvPr/>
        </p:nvSpPr>
        <p:spPr bwMode="auto">
          <a:xfrm>
            <a:off x="611903" y="1701993"/>
            <a:ext cx="1658944" cy="272415"/>
          </a:xfrm>
          <a:prstGeom prst="round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800" b="1" dirty="0" err="1">
                <a:solidFill>
                  <a:schemeClr val="bg2"/>
                </a:solidFill>
                <a:latin typeface="Roboto" panose="02000000000000000000" pitchFamily="2" charset="0"/>
                <a:ea typeface="Roboto" panose="02000000000000000000" pitchFamily="2" charset="0"/>
              </a:rPr>
              <a:t>Variation</a:t>
            </a:r>
            <a:r>
              <a:rPr lang="es-AR" sz="800" b="1" dirty="0">
                <a:solidFill>
                  <a:schemeClr val="bg2"/>
                </a:solidFill>
                <a:latin typeface="Roboto" panose="02000000000000000000" pitchFamily="2" charset="0"/>
                <a:ea typeface="Roboto" panose="02000000000000000000" pitchFamily="2" charset="0"/>
              </a:rPr>
              <a:t> </a:t>
            </a:r>
            <a:r>
              <a:rPr lang="es-AR" sz="800" b="1" dirty="0" err="1">
                <a:solidFill>
                  <a:schemeClr val="bg2"/>
                </a:solidFill>
                <a:latin typeface="Roboto" panose="02000000000000000000" pitchFamily="2" charset="0"/>
                <a:ea typeface="Roboto" panose="02000000000000000000" pitchFamily="2" charset="0"/>
              </a:rPr>
              <a:t>between</a:t>
            </a:r>
            <a:r>
              <a:rPr lang="es-AR" sz="800" b="1" dirty="0">
                <a:solidFill>
                  <a:schemeClr val="bg2"/>
                </a:solidFill>
                <a:latin typeface="Roboto" panose="02000000000000000000" pitchFamily="2" charset="0"/>
                <a:ea typeface="Roboto" panose="02000000000000000000" pitchFamily="2" charset="0"/>
              </a:rPr>
              <a:t> </a:t>
            </a:r>
          </a:p>
          <a:p>
            <a:pPr algn="ctr"/>
            <a:r>
              <a:rPr lang="es-AR" sz="800" b="1" dirty="0">
                <a:solidFill>
                  <a:schemeClr val="bg2"/>
                </a:solidFill>
                <a:latin typeface="Roboto" panose="02000000000000000000" pitchFamily="2" charset="0"/>
                <a:ea typeface="Roboto" panose="02000000000000000000" pitchFamily="2" charset="0"/>
              </a:rPr>
              <a:t>2018-2023*</a:t>
            </a:r>
          </a:p>
        </p:txBody>
      </p:sp>
      <p:sp>
        <p:nvSpPr>
          <p:cNvPr id="9" name="Rectángulo: esquinas redondeadas 11">
            <a:extLst>
              <a:ext uri="{FF2B5EF4-FFF2-40B4-BE49-F238E27FC236}">
                <a16:creationId xmlns:a16="http://schemas.microsoft.com/office/drawing/2014/main" id="{6DEC959C-7041-E0CF-AF25-090FAB083FA9}"/>
              </a:ext>
            </a:extLst>
          </p:cNvPr>
          <p:cNvSpPr/>
          <p:nvPr/>
        </p:nvSpPr>
        <p:spPr bwMode="auto">
          <a:xfrm>
            <a:off x="611908" y="3690420"/>
            <a:ext cx="1658944" cy="199619"/>
          </a:xfrm>
          <a:prstGeom prst="roundRect">
            <a:avLst/>
          </a:prstGeom>
          <a:solidFill>
            <a:schemeClr val="tx1">
              <a:lumMod val="25000"/>
              <a:lumOff val="75000"/>
              <a:alpha val="40000"/>
            </a:schemeClr>
          </a:solidFill>
        </p:spPr>
        <p:txBody>
          <a:bodyPr wrap="square" tIns="36000" bIns="3600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Inflation***</a:t>
            </a:r>
          </a:p>
        </p:txBody>
      </p:sp>
      <p:sp>
        <p:nvSpPr>
          <p:cNvPr id="10" name="Rectángulo: esquinas redondeadas 12">
            <a:extLst>
              <a:ext uri="{FF2B5EF4-FFF2-40B4-BE49-F238E27FC236}">
                <a16:creationId xmlns:a16="http://schemas.microsoft.com/office/drawing/2014/main" id="{EE014D8E-C399-B84D-7063-DA05AD83259F}"/>
              </a:ext>
            </a:extLst>
          </p:cNvPr>
          <p:cNvSpPr/>
          <p:nvPr/>
        </p:nvSpPr>
        <p:spPr bwMode="auto">
          <a:xfrm>
            <a:off x="611908" y="4018966"/>
            <a:ext cx="1658944" cy="199619"/>
          </a:xfrm>
          <a:prstGeom prst="roundRect">
            <a:avLst/>
          </a:prstGeom>
          <a:solidFill>
            <a:schemeClr val="tx1">
              <a:lumMod val="25000"/>
              <a:lumOff val="75000"/>
              <a:alpha val="40000"/>
            </a:schemeClr>
          </a:solidFill>
        </p:spPr>
        <p:txBody>
          <a:bodyPr wrap="square" tIns="36000" bIns="3600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Foreign Exchange*** </a:t>
            </a:r>
          </a:p>
        </p:txBody>
      </p:sp>
      <p:sp>
        <p:nvSpPr>
          <p:cNvPr id="40" name="Rectángulo: esquinas redondeadas 43">
            <a:extLst>
              <a:ext uri="{FF2B5EF4-FFF2-40B4-BE49-F238E27FC236}">
                <a16:creationId xmlns:a16="http://schemas.microsoft.com/office/drawing/2014/main" id="{D0C9DF59-7CD4-7A53-F167-0B32AD78D8B7}"/>
              </a:ext>
            </a:extLst>
          </p:cNvPr>
          <p:cNvSpPr/>
          <p:nvPr/>
        </p:nvSpPr>
        <p:spPr bwMode="auto">
          <a:xfrm>
            <a:off x="4502948" y="4416296"/>
            <a:ext cx="1227554" cy="238363"/>
          </a:xfrm>
          <a:prstGeom prst="round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AR" sz="700">
                <a:solidFill>
                  <a:schemeClr val="accent1"/>
                </a:solidFill>
                <a:latin typeface="Roboto" panose="02000000000000000000" pitchFamily="2" charset="0"/>
                <a:ea typeface="Roboto" panose="02000000000000000000" pitchFamily="2" charset="0"/>
              </a:rPr>
              <a:t>ARPU reduction explained by macroeconomic environment </a:t>
            </a:r>
          </a:p>
        </p:txBody>
      </p:sp>
      <p:sp>
        <p:nvSpPr>
          <p:cNvPr id="41" name="Rectángulo: esquinas redondeadas 44">
            <a:extLst>
              <a:ext uri="{FF2B5EF4-FFF2-40B4-BE49-F238E27FC236}">
                <a16:creationId xmlns:a16="http://schemas.microsoft.com/office/drawing/2014/main" id="{2A5DA139-7006-147A-AFB7-0B90331E7EBF}"/>
              </a:ext>
            </a:extLst>
          </p:cNvPr>
          <p:cNvSpPr/>
          <p:nvPr/>
        </p:nvSpPr>
        <p:spPr bwMode="auto">
          <a:xfrm>
            <a:off x="2501658" y="4475886"/>
            <a:ext cx="1197413" cy="119182"/>
          </a:xfrm>
          <a:prstGeom prst="round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accent1"/>
                </a:solidFill>
                <a:latin typeface="Roboto" panose="02000000000000000000" pitchFamily="2" charset="0"/>
                <a:ea typeface="Roboto" panose="02000000000000000000" pitchFamily="2" charset="0"/>
              </a:rPr>
              <a:t>Greater competitive pressure</a:t>
            </a:r>
          </a:p>
        </p:txBody>
      </p:sp>
      <p:sp>
        <p:nvSpPr>
          <p:cNvPr id="42" name="Rectángulo: esquinas redondeadas 45">
            <a:extLst>
              <a:ext uri="{FF2B5EF4-FFF2-40B4-BE49-F238E27FC236}">
                <a16:creationId xmlns:a16="http://schemas.microsoft.com/office/drawing/2014/main" id="{E518D4C0-A6DD-1126-EF13-4F6C14735366}"/>
              </a:ext>
            </a:extLst>
          </p:cNvPr>
          <p:cNvSpPr/>
          <p:nvPr/>
        </p:nvSpPr>
        <p:spPr bwMode="auto">
          <a:xfrm>
            <a:off x="6074928" y="4395013"/>
            <a:ext cx="1739893" cy="280928"/>
          </a:xfrm>
          <a:prstGeom prst="roundRect">
            <a:avLst/>
          </a:prstGeom>
          <a:noFill/>
        </p:spPr>
        <p:txBody>
          <a:bodyPr wrap="squar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spcBef>
                <a:spcPts val="286"/>
              </a:spcBef>
            </a:pPr>
            <a:r>
              <a:rPr lang="es-AR" sz="700">
                <a:solidFill>
                  <a:schemeClr val="accent1"/>
                </a:solidFill>
                <a:latin typeface="Roboto" panose="02000000000000000000" pitchFamily="2" charset="0"/>
                <a:ea typeface="Roboto" panose="02000000000000000000" pitchFamily="2" charset="0"/>
              </a:rPr>
              <a:t>Opportunity with macro normalization</a:t>
            </a:r>
          </a:p>
          <a:p>
            <a:pPr>
              <a:spcBef>
                <a:spcPts val="286"/>
              </a:spcBef>
            </a:pPr>
            <a:r>
              <a:rPr lang="es-AR" sz="700">
                <a:solidFill>
                  <a:schemeClr val="bg2"/>
                </a:solidFill>
                <a:latin typeface="Roboto" panose="02000000000000000000" pitchFamily="2" charset="0"/>
                <a:ea typeface="Roboto" panose="02000000000000000000" pitchFamily="2" charset="0"/>
              </a:rPr>
              <a:t>Possitive for Telecom as a dominant player</a:t>
            </a:r>
          </a:p>
        </p:txBody>
      </p:sp>
      <p:sp>
        <p:nvSpPr>
          <p:cNvPr id="43" name="Cerrar llave 42">
            <a:extLst>
              <a:ext uri="{FF2B5EF4-FFF2-40B4-BE49-F238E27FC236}">
                <a16:creationId xmlns:a16="http://schemas.microsoft.com/office/drawing/2014/main" id="{B76534F3-F4B8-DFCD-D9A4-AD9B96A77EC0}"/>
              </a:ext>
            </a:extLst>
          </p:cNvPr>
          <p:cNvSpPr/>
          <p:nvPr/>
        </p:nvSpPr>
        <p:spPr bwMode="auto">
          <a:xfrm rot="5400000">
            <a:off x="3029490" y="3762745"/>
            <a:ext cx="141749" cy="1197412"/>
          </a:xfrm>
          <a:prstGeom prst="rightBrace">
            <a:avLst>
              <a:gd name="adj1" fmla="val 53976"/>
              <a:gd name="adj2" fmla="val 50000"/>
            </a:avLst>
          </a:prstGeom>
          <a:noFill/>
          <a:ln w="12700" cap="flat"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200">
              <a:solidFill>
                <a:schemeClr val="accent1"/>
              </a:solidFill>
              <a:latin typeface="Roboto" panose="02000000000000000000" pitchFamily="2" charset="0"/>
              <a:ea typeface="Roboto" panose="02000000000000000000" pitchFamily="2" charset="0"/>
            </a:endParaRPr>
          </a:p>
        </p:txBody>
      </p:sp>
      <p:cxnSp>
        <p:nvCxnSpPr>
          <p:cNvPr id="44" name="Conector: angular 15">
            <a:extLst>
              <a:ext uri="{FF2B5EF4-FFF2-40B4-BE49-F238E27FC236}">
                <a16:creationId xmlns:a16="http://schemas.microsoft.com/office/drawing/2014/main" id="{3C47D1FD-8495-A801-7193-C454F0FA6111}"/>
              </a:ext>
            </a:extLst>
          </p:cNvPr>
          <p:cNvCxnSpPr>
            <a:cxnSpLocks/>
          </p:cNvCxnSpPr>
          <p:nvPr/>
        </p:nvCxnSpPr>
        <p:spPr bwMode="auto">
          <a:xfrm rot="16200000" flipH="1">
            <a:off x="4139784" y="4292248"/>
            <a:ext cx="235966" cy="252000"/>
          </a:xfrm>
          <a:prstGeom prst="bentConnector2">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5" name="Conector recto de flecha 44">
            <a:extLst>
              <a:ext uri="{FF2B5EF4-FFF2-40B4-BE49-F238E27FC236}">
                <a16:creationId xmlns:a16="http://schemas.microsoft.com/office/drawing/2014/main" id="{6DEF03FC-E770-7506-6EDB-9328CC9C2099}"/>
              </a:ext>
            </a:extLst>
          </p:cNvPr>
          <p:cNvCxnSpPr>
            <a:cxnSpLocks/>
          </p:cNvCxnSpPr>
          <p:nvPr/>
        </p:nvCxnSpPr>
        <p:spPr bwMode="auto">
          <a:xfrm flipV="1">
            <a:off x="5801421" y="4535477"/>
            <a:ext cx="168657" cy="0"/>
          </a:xfrm>
          <a:prstGeom prst="straightConnector1">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Rectángulo: esquinas redondeadas 9">
            <a:extLst>
              <a:ext uri="{FF2B5EF4-FFF2-40B4-BE49-F238E27FC236}">
                <a16:creationId xmlns:a16="http://schemas.microsoft.com/office/drawing/2014/main" id="{744FAFA0-2959-EB1F-CEA2-E18477452367}"/>
              </a:ext>
            </a:extLst>
          </p:cNvPr>
          <p:cNvSpPr/>
          <p:nvPr/>
        </p:nvSpPr>
        <p:spPr bwMode="auto">
          <a:xfrm>
            <a:off x="611953" y="2660748"/>
            <a:ext cx="1658893" cy="199619"/>
          </a:xfrm>
          <a:prstGeom prst="roundRect">
            <a:avLst/>
          </a:prstGeom>
          <a:solidFill>
            <a:schemeClr val="tx1">
              <a:lumMod val="25000"/>
              <a:lumOff val="75000"/>
              <a:alpha val="40000"/>
            </a:schemeClr>
          </a:solidFill>
        </p:spPr>
        <p:txBody>
          <a:bodyPr wrap="square" tIns="36000" bIns="3600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 Mobile Players*</a:t>
            </a:r>
          </a:p>
        </p:txBody>
      </p:sp>
      <p:sp>
        <p:nvSpPr>
          <p:cNvPr id="59" name="Rectángulo redondeado 58">
            <a:extLst>
              <a:ext uri="{FF2B5EF4-FFF2-40B4-BE49-F238E27FC236}">
                <a16:creationId xmlns:a16="http://schemas.microsoft.com/office/drawing/2014/main" id="{65CC7ADD-E0BD-AF2F-9F1B-76CD06F16EC6}"/>
              </a:ext>
            </a:extLst>
          </p:cNvPr>
          <p:cNvSpPr/>
          <p:nvPr/>
        </p:nvSpPr>
        <p:spPr>
          <a:xfrm>
            <a:off x="2552260" y="2672770"/>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4</a:t>
            </a:r>
          </a:p>
        </p:txBody>
      </p:sp>
      <p:sp>
        <p:nvSpPr>
          <p:cNvPr id="61" name="Rectángulo: esquinas redondeadas 3">
            <a:extLst>
              <a:ext uri="{FF2B5EF4-FFF2-40B4-BE49-F238E27FC236}">
                <a16:creationId xmlns:a16="http://schemas.microsoft.com/office/drawing/2014/main" id="{D3FE7733-AB46-F6AD-C1C7-BFAC09A06E65}"/>
              </a:ext>
            </a:extLst>
          </p:cNvPr>
          <p:cNvSpPr/>
          <p:nvPr/>
        </p:nvSpPr>
        <p:spPr bwMode="auto">
          <a:xfrm>
            <a:off x="3788752" y="1466492"/>
            <a:ext cx="686029" cy="2824084"/>
          </a:xfrm>
          <a:prstGeom prst="roundRect">
            <a:avLst>
              <a:gd name="adj" fmla="val 9248"/>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s-AR" sz="984">
              <a:latin typeface="Arial" pitchFamily="34" charset="0"/>
            </a:endParaRPr>
          </a:p>
        </p:txBody>
      </p:sp>
      <p:sp>
        <p:nvSpPr>
          <p:cNvPr id="507" name="Rectángulo redondeado 506">
            <a:extLst>
              <a:ext uri="{FF2B5EF4-FFF2-40B4-BE49-F238E27FC236}">
                <a16:creationId xmlns:a16="http://schemas.microsoft.com/office/drawing/2014/main" id="{FDE97D22-CBD2-0F92-6B80-279E26B1EA15}"/>
              </a:ext>
            </a:extLst>
          </p:cNvPr>
          <p:cNvSpPr/>
          <p:nvPr/>
        </p:nvSpPr>
        <p:spPr>
          <a:xfrm>
            <a:off x="3241674" y="2672770"/>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4</a:t>
            </a:r>
          </a:p>
        </p:txBody>
      </p:sp>
      <p:sp>
        <p:nvSpPr>
          <p:cNvPr id="508" name="Rectángulo redondeado 507">
            <a:extLst>
              <a:ext uri="{FF2B5EF4-FFF2-40B4-BE49-F238E27FC236}">
                <a16:creationId xmlns:a16="http://schemas.microsoft.com/office/drawing/2014/main" id="{74C5112A-2692-64E7-903B-F60CA1AA7FA3}"/>
              </a:ext>
            </a:extLst>
          </p:cNvPr>
          <p:cNvSpPr/>
          <p:nvPr/>
        </p:nvSpPr>
        <p:spPr>
          <a:xfrm>
            <a:off x="3933255" y="2672770"/>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a:t>
            </a:r>
          </a:p>
        </p:txBody>
      </p:sp>
      <p:sp>
        <p:nvSpPr>
          <p:cNvPr id="509" name="Rectángulo redondeado 508">
            <a:extLst>
              <a:ext uri="{FF2B5EF4-FFF2-40B4-BE49-F238E27FC236}">
                <a16:creationId xmlns:a16="http://schemas.microsoft.com/office/drawing/2014/main" id="{CE03F184-E6DA-BFF8-FB3A-860759B1515B}"/>
              </a:ext>
            </a:extLst>
          </p:cNvPr>
          <p:cNvSpPr/>
          <p:nvPr/>
        </p:nvSpPr>
        <p:spPr>
          <a:xfrm>
            <a:off x="4619284" y="2672770"/>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a:t>
            </a:r>
          </a:p>
        </p:txBody>
      </p:sp>
      <p:sp>
        <p:nvSpPr>
          <p:cNvPr id="510" name="Rectángulo redondeado 509">
            <a:extLst>
              <a:ext uri="{FF2B5EF4-FFF2-40B4-BE49-F238E27FC236}">
                <a16:creationId xmlns:a16="http://schemas.microsoft.com/office/drawing/2014/main" id="{F750E923-34ED-B082-D722-434EEAC239CD}"/>
              </a:ext>
            </a:extLst>
          </p:cNvPr>
          <p:cNvSpPr/>
          <p:nvPr/>
        </p:nvSpPr>
        <p:spPr>
          <a:xfrm>
            <a:off x="5301741" y="2672770"/>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a:t>
            </a:r>
          </a:p>
        </p:txBody>
      </p:sp>
      <p:sp>
        <p:nvSpPr>
          <p:cNvPr id="511" name="Rectángulo redondeado 510">
            <a:extLst>
              <a:ext uri="{FF2B5EF4-FFF2-40B4-BE49-F238E27FC236}">
                <a16:creationId xmlns:a16="http://schemas.microsoft.com/office/drawing/2014/main" id="{B5DBB792-4AAD-DFA7-B5B6-4DAF0C388A34}"/>
              </a:ext>
            </a:extLst>
          </p:cNvPr>
          <p:cNvSpPr/>
          <p:nvPr/>
        </p:nvSpPr>
        <p:spPr>
          <a:xfrm>
            <a:off x="5987329" y="2672770"/>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2</a:t>
            </a:r>
          </a:p>
        </p:txBody>
      </p:sp>
      <p:sp>
        <p:nvSpPr>
          <p:cNvPr id="65" name="Rectángulo redondeado 64">
            <a:extLst>
              <a:ext uri="{FF2B5EF4-FFF2-40B4-BE49-F238E27FC236}">
                <a16:creationId xmlns:a16="http://schemas.microsoft.com/office/drawing/2014/main" id="{CE6F105D-98B8-D475-BC13-5486C9354202}"/>
              </a:ext>
            </a:extLst>
          </p:cNvPr>
          <p:cNvSpPr/>
          <p:nvPr/>
        </p:nvSpPr>
        <p:spPr>
          <a:xfrm>
            <a:off x="6676533" y="2672770"/>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4</a:t>
            </a:r>
          </a:p>
        </p:txBody>
      </p:sp>
      <p:sp>
        <p:nvSpPr>
          <p:cNvPr id="66" name="Rectángulo redondeado 65">
            <a:extLst>
              <a:ext uri="{FF2B5EF4-FFF2-40B4-BE49-F238E27FC236}">
                <a16:creationId xmlns:a16="http://schemas.microsoft.com/office/drawing/2014/main" id="{BA567DF0-02A0-82BF-2FFD-F277473CFCB6}"/>
              </a:ext>
            </a:extLst>
          </p:cNvPr>
          <p:cNvSpPr/>
          <p:nvPr/>
        </p:nvSpPr>
        <p:spPr>
          <a:xfrm>
            <a:off x="7356248" y="2672770"/>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4</a:t>
            </a:r>
          </a:p>
        </p:txBody>
      </p:sp>
      <p:sp>
        <p:nvSpPr>
          <p:cNvPr id="67" name="Rectángulo redondeado 66">
            <a:extLst>
              <a:ext uri="{FF2B5EF4-FFF2-40B4-BE49-F238E27FC236}">
                <a16:creationId xmlns:a16="http://schemas.microsoft.com/office/drawing/2014/main" id="{2A42496B-BBFD-FC40-1239-A52B0D3D1EDE}"/>
              </a:ext>
            </a:extLst>
          </p:cNvPr>
          <p:cNvSpPr/>
          <p:nvPr/>
        </p:nvSpPr>
        <p:spPr>
          <a:xfrm>
            <a:off x="8043776" y="2672770"/>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a:t>
            </a:r>
          </a:p>
        </p:txBody>
      </p:sp>
      <p:sp>
        <p:nvSpPr>
          <p:cNvPr id="68" name="Rectángulo redondeado 67">
            <a:extLst>
              <a:ext uri="{FF2B5EF4-FFF2-40B4-BE49-F238E27FC236}">
                <a16:creationId xmlns:a16="http://schemas.microsoft.com/office/drawing/2014/main" id="{DDFB3FE6-200F-2102-A53C-2BC543CBCE35}"/>
              </a:ext>
            </a:extLst>
          </p:cNvPr>
          <p:cNvSpPr/>
          <p:nvPr/>
        </p:nvSpPr>
        <p:spPr>
          <a:xfrm>
            <a:off x="2552260" y="3702442"/>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40%</a:t>
            </a:r>
          </a:p>
        </p:txBody>
      </p:sp>
      <p:sp>
        <p:nvSpPr>
          <p:cNvPr id="69" name="Rectángulo redondeado 68">
            <a:extLst>
              <a:ext uri="{FF2B5EF4-FFF2-40B4-BE49-F238E27FC236}">
                <a16:creationId xmlns:a16="http://schemas.microsoft.com/office/drawing/2014/main" id="{1E79D974-526E-3D92-73B9-6713F151F783}"/>
              </a:ext>
            </a:extLst>
          </p:cNvPr>
          <p:cNvSpPr/>
          <p:nvPr/>
        </p:nvSpPr>
        <p:spPr>
          <a:xfrm>
            <a:off x="3241674" y="3702442"/>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36%</a:t>
            </a:r>
          </a:p>
        </p:txBody>
      </p:sp>
      <p:sp>
        <p:nvSpPr>
          <p:cNvPr id="70" name="Rectángulo redondeado 69">
            <a:extLst>
              <a:ext uri="{FF2B5EF4-FFF2-40B4-BE49-F238E27FC236}">
                <a16:creationId xmlns:a16="http://schemas.microsoft.com/office/drawing/2014/main" id="{0CAA4ECE-26B2-0C8F-571C-E1EEF97CBD3D}"/>
              </a:ext>
            </a:extLst>
          </p:cNvPr>
          <p:cNvSpPr/>
          <p:nvPr/>
        </p:nvSpPr>
        <p:spPr>
          <a:xfrm>
            <a:off x="3878152" y="3702442"/>
            <a:ext cx="517006" cy="175574"/>
          </a:xfrm>
          <a:prstGeom prst="roundRect">
            <a:avLst>
              <a:gd name="adj" fmla="val 2369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rgbClr val="FFFFFF"/>
                </a:solidFill>
                <a:latin typeface="Roboto Medium" panose="02000000000000000000" pitchFamily="2" charset="0"/>
                <a:ea typeface="Roboto Medium" panose="02000000000000000000" pitchFamily="2" charset="0"/>
              </a:rPr>
              <a:t>&gt;2600%</a:t>
            </a:r>
          </a:p>
        </p:txBody>
      </p:sp>
      <p:sp>
        <p:nvSpPr>
          <p:cNvPr id="71" name="Rectángulo redondeado 70">
            <a:extLst>
              <a:ext uri="{FF2B5EF4-FFF2-40B4-BE49-F238E27FC236}">
                <a16:creationId xmlns:a16="http://schemas.microsoft.com/office/drawing/2014/main" id="{C7BB9A84-632C-8D73-202F-1D2B2F23E780}"/>
              </a:ext>
            </a:extLst>
          </p:cNvPr>
          <p:cNvSpPr/>
          <p:nvPr/>
        </p:nvSpPr>
        <p:spPr>
          <a:xfrm>
            <a:off x="4619284" y="3702442"/>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6%</a:t>
            </a:r>
          </a:p>
        </p:txBody>
      </p:sp>
      <p:sp>
        <p:nvSpPr>
          <p:cNvPr id="72" name="Rectángulo redondeado 71">
            <a:extLst>
              <a:ext uri="{FF2B5EF4-FFF2-40B4-BE49-F238E27FC236}">
                <a16:creationId xmlns:a16="http://schemas.microsoft.com/office/drawing/2014/main" id="{FD959CF3-0199-DBBF-7B54-1AE7F70AE75C}"/>
              </a:ext>
            </a:extLst>
          </p:cNvPr>
          <p:cNvSpPr/>
          <p:nvPr/>
        </p:nvSpPr>
        <p:spPr>
          <a:xfrm>
            <a:off x="5301741" y="3702442"/>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31%</a:t>
            </a:r>
          </a:p>
        </p:txBody>
      </p:sp>
      <p:sp>
        <p:nvSpPr>
          <p:cNvPr id="73" name="Rectángulo redondeado 72">
            <a:extLst>
              <a:ext uri="{FF2B5EF4-FFF2-40B4-BE49-F238E27FC236}">
                <a16:creationId xmlns:a16="http://schemas.microsoft.com/office/drawing/2014/main" id="{0BC87B26-4B18-6D3C-FC55-805762C36BCF}"/>
              </a:ext>
            </a:extLst>
          </p:cNvPr>
          <p:cNvSpPr/>
          <p:nvPr/>
        </p:nvSpPr>
        <p:spPr>
          <a:xfrm>
            <a:off x="5987329" y="3702442"/>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59%</a:t>
            </a:r>
          </a:p>
        </p:txBody>
      </p:sp>
      <p:sp>
        <p:nvSpPr>
          <p:cNvPr id="74" name="Rectángulo redondeado 73">
            <a:extLst>
              <a:ext uri="{FF2B5EF4-FFF2-40B4-BE49-F238E27FC236}">
                <a16:creationId xmlns:a16="http://schemas.microsoft.com/office/drawing/2014/main" id="{D202F292-47A6-4F3F-0D98-2CFD0AD1A4E2}"/>
              </a:ext>
            </a:extLst>
          </p:cNvPr>
          <p:cNvSpPr/>
          <p:nvPr/>
        </p:nvSpPr>
        <p:spPr>
          <a:xfrm>
            <a:off x="6676533" y="3702442"/>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37%</a:t>
            </a:r>
          </a:p>
        </p:txBody>
      </p:sp>
      <p:sp>
        <p:nvSpPr>
          <p:cNvPr id="75" name="Rectángulo redondeado 74">
            <a:extLst>
              <a:ext uri="{FF2B5EF4-FFF2-40B4-BE49-F238E27FC236}">
                <a16:creationId xmlns:a16="http://schemas.microsoft.com/office/drawing/2014/main" id="{A3DBD52E-8E21-F96A-035E-D7FEC8C3A9CF}"/>
              </a:ext>
            </a:extLst>
          </p:cNvPr>
          <p:cNvSpPr/>
          <p:nvPr/>
        </p:nvSpPr>
        <p:spPr>
          <a:xfrm>
            <a:off x="7356248" y="3702442"/>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27%</a:t>
            </a:r>
          </a:p>
        </p:txBody>
      </p:sp>
      <p:sp>
        <p:nvSpPr>
          <p:cNvPr id="76" name="Rectángulo redondeado 75">
            <a:extLst>
              <a:ext uri="{FF2B5EF4-FFF2-40B4-BE49-F238E27FC236}">
                <a16:creationId xmlns:a16="http://schemas.microsoft.com/office/drawing/2014/main" id="{442FAF85-7430-2A04-2B22-E3E67E667926}"/>
              </a:ext>
            </a:extLst>
          </p:cNvPr>
          <p:cNvSpPr/>
          <p:nvPr/>
        </p:nvSpPr>
        <p:spPr>
          <a:xfrm>
            <a:off x="8043776" y="3702442"/>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35%</a:t>
            </a:r>
          </a:p>
        </p:txBody>
      </p:sp>
      <p:sp>
        <p:nvSpPr>
          <p:cNvPr id="78" name="Rectángulo redondeado 77">
            <a:extLst>
              <a:ext uri="{FF2B5EF4-FFF2-40B4-BE49-F238E27FC236}">
                <a16:creationId xmlns:a16="http://schemas.microsoft.com/office/drawing/2014/main" id="{ADB8CD44-8407-A0CD-0F6F-7711B3AAFD5C}"/>
              </a:ext>
            </a:extLst>
          </p:cNvPr>
          <p:cNvSpPr/>
          <p:nvPr/>
        </p:nvSpPr>
        <p:spPr>
          <a:xfrm>
            <a:off x="2552260" y="4030988"/>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172%</a:t>
            </a:r>
          </a:p>
        </p:txBody>
      </p:sp>
      <p:sp>
        <p:nvSpPr>
          <p:cNvPr id="79" name="Rectángulo redondeado 78">
            <a:extLst>
              <a:ext uri="{FF2B5EF4-FFF2-40B4-BE49-F238E27FC236}">
                <a16:creationId xmlns:a16="http://schemas.microsoft.com/office/drawing/2014/main" id="{E4634CE1-FD48-6DCF-0EF1-7047DD9AA384}"/>
              </a:ext>
            </a:extLst>
          </p:cNvPr>
          <p:cNvSpPr/>
          <p:nvPr/>
        </p:nvSpPr>
        <p:spPr>
          <a:xfrm>
            <a:off x="3241674" y="4030988"/>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47%</a:t>
            </a:r>
          </a:p>
        </p:txBody>
      </p:sp>
      <p:sp>
        <p:nvSpPr>
          <p:cNvPr id="80" name="Rectángulo redondeado 79">
            <a:extLst>
              <a:ext uri="{FF2B5EF4-FFF2-40B4-BE49-F238E27FC236}">
                <a16:creationId xmlns:a16="http://schemas.microsoft.com/office/drawing/2014/main" id="{ADDE651A-B3B4-A5D5-A81B-4D4C9C42EF00}"/>
              </a:ext>
            </a:extLst>
          </p:cNvPr>
          <p:cNvSpPr/>
          <p:nvPr/>
        </p:nvSpPr>
        <p:spPr>
          <a:xfrm>
            <a:off x="3878152" y="4030988"/>
            <a:ext cx="517006" cy="175574"/>
          </a:xfrm>
          <a:prstGeom prst="roundRect">
            <a:avLst>
              <a:gd name="adj" fmla="val 23696"/>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dirty="0">
                <a:solidFill>
                  <a:srgbClr val="FFFFFF"/>
                </a:solidFill>
                <a:latin typeface="Roboto Medium" panose="02000000000000000000" pitchFamily="2" charset="0"/>
                <a:ea typeface="Roboto Medium" panose="02000000000000000000" pitchFamily="2" charset="0"/>
              </a:rPr>
              <a:t>&gt;4700%</a:t>
            </a:r>
          </a:p>
        </p:txBody>
      </p:sp>
      <p:sp>
        <p:nvSpPr>
          <p:cNvPr id="81" name="Rectángulo redondeado 80">
            <a:extLst>
              <a:ext uri="{FF2B5EF4-FFF2-40B4-BE49-F238E27FC236}">
                <a16:creationId xmlns:a16="http://schemas.microsoft.com/office/drawing/2014/main" id="{07CEF9DD-3346-11F5-8475-00C987D8A13D}"/>
              </a:ext>
            </a:extLst>
          </p:cNvPr>
          <p:cNvSpPr/>
          <p:nvPr/>
        </p:nvSpPr>
        <p:spPr>
          <a:xfrm>
            <a:off x="4619284" y="4030988"/>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431%</a:t>
            </a:r>
          </a:p>
        </p:txBody>
      </p:sp>
      <p:sp>
        <p:nvSpPr>
          <p:cNvPr id="82" name="Rectángulo redondeado 81">
            <a:extLst>
              <a:ext uri="{FF2B5EF4-FFF2-40B4-BE49-F238E27FC236}">
                <a16:creationId xmlns:a16="http://schemas.microsoft.com/office/drawing/2014/main" id="{9999DE76-44F0-1AA1-9BAA-8BA462E057C7}"/>
              </a:ext>
            </a:extLst>
          </p:cNvPr>
          <p:cNvSpPr/>
          <p:nvPr/>
        </p:nvSpPr>
        <p:spPr>
          <a:xfrm>
            <a:off x="5301741" y="4030988"/>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30%</a:t>
            </a:r>
          </a:p>
        </p:txBody>
      </p:sp>
      <p:sp>
        <p:nvSpPr>
          <p:cNvPr id="83" name="Rectángulo redondeado 82">
            <a:extLst>
              <a:ext uri="{FF2B5EF4-FFF2-40B4-BE49-F238E27FC236}">
                <a16:creationId xmlns:a16="http://schemas.microsoft.com/office/drawing/2014/main" id="{095CCC50-DE8C-2802-F8C2-518D8F387F6D}"/>
              </a:ext>
            </a:extLst>
          </p:cNvPr>
          <p:cNvSpPr/>
          <p:nvPr/>
        </p:nvSpPr>
        <p:spPr>
          <a:xfrm>
            <a:off x="5987329" y="4030988"/>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35%</a:t>
            </a:r>
          </a:p>
        </p:txBody>
      </p:sp>
      <p:sp>
        <p:nvSpPr>
          <p:cNvPr id="84" name="Rectángulo redondeado 83">
            <a:extLst>
              <a:ext uri="{FF2B5EF4-FFF2-40B4-BE49-F238E27FC236}">
                <a16:creationId xmlns:a16="http://schemas.microsoft.com/office/drawing/2014/main" id="{6CBC3876-B89D-020B-FFF4-0C9612476858}"/>
              </a:ext>
            </a:extLst>
          </p:cNvPr>
          <p:cNvSpPr/>
          <p:nvPr/>
        </p:nvSpPr>
        <p:spPr>
          <a:xfrm>
            <a:off x="6676533" y="4030988"/>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15%</a:t>
            </a:r>
          </a:p>
        </p:txBody>
      </p:sp>
      <p:sp>
        <p:nvSpPr>
          <p:cNvPr id="85" name="Rectángulo redondeado 84">
            <a:extLst>
              <a:ext uri="{FF2B5EF4-FFF2-40B4-BE49-F238E27FC236}">
                <a16:creationId xmlns:a16="http://schemas.microsoft.com/office/drawing/2014/main" id="{6139BF13-A6AF-29E9-989D-966DAE451B15}"/>
              </a:ext>
            </a:extLst>
          </p:cNvPr>
          <p:cNvSpPr/>
          <p:nvPr/>
        </p:nvSpPr>
        <p:spPr>
          <a:xfrm>
            <a:off x="7356248" y="4030988"/>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56%</a:t>
            </a:r>
          </a:p>
        </p:txBody>
      </p:sp>
      <p:sp>
        <p:nvSpPr>
          <p:cNvPr id="86" name="Rectángulo redondeado 85">
            <a:extLst>
              <a:ext uri="{FF2B5EF4-FFF2-40B4-BE49-F238E27FC236}">
                <a16:creationId xmlns:a16="http://schemas.microsoft.com/office/drawing/2014/main" id="{D62C198F-2AC5-3FF2-521D-263C8A4090C0}"/>
              </a:ext>
            </a:extLst>
          </p:cNvPr>
          <p:cNvSpPr/>
          <p:nvPr/>
        </p:nvSpPr>
        <p:spPr>
          <a:xfrm>
            <a:off x="8043776" y="4030988"/>
            <a:ext cx="406800" cy="175574"/>
          </a:xfrm>
          <a:prstGeom prst="roundRect">
            <a:avLst>
              <a:gd name="adj" fmla="val 23696"/>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800">
                <a:solidFill>
                  <a:schemeClr val="accent1"/>
                </a:solidFill>
                <a:latin typeface="Roboto Medium" panose="02000000000000000000" pitchFamily="2" charset="0"/>
                <a:ea typeface="Roboto Medium" panose="02000000000000000000" pitchFamily="2" charset="0"/>
              </a:rPr>
              <a:t>-6%</a:t>
            </a:r>
          </a:p>
        </p:txBody>
      </p:sp>
      <p:sp>
        <p:nvSpPr>
          <p:cNvPr id="88" name="Rectángulo redondeado 87">
            <a:extLst>
              <a:ext uri="{FF2B5EF4-FFF2-40B4-BE49-F238E27FC236}">
                <a16:creationId xmlns:a16="http://schemas.microsoft.com/office/drawing/2014/main" id="{1EA59429-332C-42D1-4B73-DB7252741BEF}"/>
              </a:ext>
            </a:extLst>
          </p:cNvPr>
          <p:cNvSpPr/>
          <p:nvPr/>
        </p:nvSpPr>
        <p:spPr>
          <a:xfrm>
            <a:off x="2428335" y="1830515"/>
            <a:ext cx="654650" cy="175574"/>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700">
                <a:solidFill>
                  <a:schemeClr val="tx1"/>
                </a:solidFill>
                <a:latin typeface="Roboto" panose="02000000000000000000" pitchFamily="2" charset="0"/>
                <a:ea typeface="Roboto" panose="02000000000000000000" pitchFamily="2" charset="0"/>
              </a:rPr>
              <a:t>Colombia</a:t>
            </a:r>
          </a:p>
        </p:txBody>
      </p:sp>
      <p:sp>
        <p:nvSpPr>
          <p:cNvPr id="89" name="Rectángulo redondeado 88">
            <a:extLst>
              <a:ext uri="{FF2B5EF4-FFF2-40B4-BE49-F238E27FC236}">
                <a16:creationId xmlns:a16="http://schemas.microsoft.com/office/drawing/2014/main" id="{A1070EFE-7583-2C8C-4322-EBC93B954A2A}"/>
              </a:ext>
            </a:extLst>
          </p:cNvPr>
          <p:cNvSpPr/>
          <p:nvPr/>
        </p:nvSpPr>
        <p:spPr>
          <a:xfrm>
            <a:off x="3117749" y="1830515"/>
            <a:ext cx="654650" cy="175574"/>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700">
                <a:solidFill>
                  <a:schemeClr val="tx1"/>
                </a:solidFill>
                <a:latin typeface="Roboto" panose="02000000000000000000" pitchFamily="2" charset="0"/>
                <a:ea typeface="Roboto" panose="02000000000000000000" pitchFamily="2" charset="0"/>
              </a:rPr>
              <a:t>Chile</a:t>
            </a:r>
          </a:p>
        </p:txBody>
      </p:sp>
      <p:sp>
        <p:nvSpPr>
          <p:cNvPr id="92" name="Rectángulo redondeado 91">
            <a:extLst>
              <a:ext uri="{FF2B5EF4-FFF2-40B4-BE49-F238E27FC236}">
                <a16:creationId xmlns:a16="http://schemas.microsoft.com/office/drawing/2014/main" id="{2E2DF1D5-8737-D3F7-7714-06B9A03B5D41}"/>
              </a:ext>
            </a:extLst>
          </p:cNvPr>
          <p:cNvSpPr/>
          <p:nvPr/>
        </p:nvSpPr>
        <p:spPr>
          <a:xfrm>
            <a:off x="3809330" y="1830515"/>
            <a:ext cx="654650" cy="175574"/>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700">
                <a:solidFill>
                  <a:schemeClr val="tx1"/>
                </a:solidFill>
                <a:latin typeface="Roboto" panose="02000000000000000000" pitchFamily="2" charset="0"/>
                <a:ea typeface="Roboto" panose="02000000000000000000" pitchFamily="2" charset="0"/>
              </a:rPr>
              <a:t>Argentina</a:t>
            </a:r>
          </a:p>
        </p:txBody>
      </p:sp>
      <p:sp>
        <p:nvSpPr>
          <p:cNvPr id="93" name="Rectángulo redondeado 92">
            <a:extLst>
              <a:ext uri="{FF2B5EF4-FFF2-40B4-BE49-F238E27FC236}">
                <a16:creationId xmlns:a16="http://schemas.microsoft.com/office/drawing/2014/main" id="{1ACC5BE3-C3C3-4AFD-DFB8-CA45EA7F74B4}"/>
              </a:ext>
            </a:extLst>
          </p:cNvPr>
          <p:cNvSpPr/>
          <p:nvPr/>
        </p:nvSpPr>
        <p:spPr>
          <a:xfrm>
            <a:off x="4495359" y="1830515"/>
            <a:ext cx="654650" cy="175574"/>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700">
                <a:solidFill>
                  <a:schemeClr val="tx1"/>
                </a:solidFill>
                <a:latin typeface="Roboto" panose="02000000000000000000" pitchFamily="2" charset="0"/>
                <a:ea typeface="Roboto" panose="02000000000000000000" pitchFamily="2" charset="0"/>
              </a:rPr>
              <a:t>Ecuador</a:t>
            </a:r>
          </a:p>
        </p:txBody>
      </p:sp>
      <p:sp>
        <p:nvSpPr>
          <p:cNvPr id="94" name="Rectángulo redondeado 93">
            <a:extLst>
              <a:ext uri="{FF2B5EF4-FFF2-40B4-BE49-F238E27FC236}">
                <a16:creationId xmlns:a16="http://schemas.microsoft.com/office/drawing/2014/main" id="{F2FE25B1-A652-FA44-F4FB-6537871553E6}"/>
              </a:ext>
            </a:extLst>
          </p:cNvPr>
          <p:cNvSpPr/>
          <p:nvPr/>
        </p:nvSpPr>
        <p:spPr>
          <a:xfrm>
            <a:off x="5177816" y="1830515"/>
            <a:ext cx="654650" cy="175574"/>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700">
                <a:solidFill>
                  <a:schemeClr val="tx1"/>
                </a:solidFill>
                <a:latin typeface="Roboto" panose="02000000000000000000" pitchFamily="2" charset="0"/>
                <a:ea typeface="Roboto" panose="02000000000000000000" pitchFamily="2" charset="0"/>
              </a:rPr>
              <a:t>Paraguay</a:t>
            </a:r>
          </a:p>
        </p:txBody>
      </p:sp>
      <p:sp>
        <p:nvSpPr>
          <p:cNvPr id="95" name="Rectángulo redondeado 94">
            <a:extLst>
              <a:ext uri="{FF2B5EF4-FFF2-40B4-BE49-F238E27FC236}">
                <a16:creationId xmlns:a16="http://schemas.microsoft.com/office/drawing/2014/main" id="{D244FBEA-F652-3DC9-AEC1-2DE625DCA3D5}"/>
              </a:ext>
            </a:extLst>
          </p:cNvPr>
          <p:cNvSpPr/>
          <p:nvPr/>
        </p:nvSpPr>
        <p:spPr>
          <a:xfrm>
            <a:off x="5863404" y="1830515"/>
            <a:ext cx="654650" cy="175574"/>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700" dirty="0">
                <a:solidFill>
                  <a:schemeClr val="tx1"/>
                </a:solidFill>
                <a:latin typeface="Roboto" panose="02000000000000000000" pitchFamily="2" charset="0"/>
                <a:ea typeface="Roboto" panose="02000000000000000000" pitchFamily="2" charset="0"/>
              </a:rPr>
              <a:t>Uruguay</a:t>
            </a:r>
          </a:p>
        </p:txBody>
      </p:sp>
      <p:sp>
        <p:nvSpPr>
          <p:cNvPr id="96" name="Rectángulo redondeado 95">
            <a:extLst>
              <a:ext uri="{FF2B5EF4-FFF2-40B4-BE49-F238E27FC236}">
                <a16:creationId xmlns:a16="http://schemas.microsoft.com/office/drawing/2014/main" id="{18212218-EA81-5F3E-5FE8-C41F34613084}"/>
              </a:ext>
            </a:extLst>
          </p:cNvPr>
          <p:cNvSpPr/>
          <p:nvPr/>
        </p:nvSpPr>
        <p:spPr>
          <a:xfrm>
            <a:off x="6552608" y="1830515"/>
            <a:ext cx="654650" cy="175574"/>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700">
                <a:solidFill>
                  <a:schemeClr val="tx1"/>
                </a:solidFill>
                <a:latin typeface="Roboto" panose="02000000000000000000" pitchFamily="2" charset="0"/>
                <a:ea typeface="Roboto" panose="02000000000000000000" pitchFamily="2" charset="0"/>
              </a:rPr>
              <a:t>Brazil</a:t>
            </a:r>
          </a:p>
        </p:txBody>
      </p:sp>
      <p:sp>
        <p:nvSpPr>
          <p:cNvPr id="97" name="Rectángulo redondeado 96">
            <a:extLst>
              <a:ext uri="{FF2B5EF4-FFF2-40B4-BE49-F238E27FC236}">
                <a16:creationId xmlns:a16="http://schemas.microsoft.com/office/drawing/2014/main" id="{A2087023-9095-EE79-AED5-3D3963561307}"/>
              </a:ext>
            </a:extLst>
          </p:cNvPr>
          <p:cNvSpPr/>
          <p:nvPr/>
        </p:nvSpPr>
        <p:spPr>
          <a:xfrm>
            <a:off x="7232323" y="1830515"/>
            <a:ext cx="654650" cy="175574"/>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700">
                <a:solidFill>
                  <a:schemeClr val="tx1"/>
                </a:solidFill>
                <a:latin typeface="Roboto" panose="02000000000000000000" pitchFamily="2" charset="0"/>
                <a:ea typeface="Roboto" panose="02000000000000000000" pitchFamily="2" charset="0"/>
              </a:rPr>
              <a:t>Peru</a:t>
            </a:r>
          </a:p>
        </p:txBody>
      </p:sp>
      <p:sp>
        <p:nvSpPr>
          <p:cNvPr id="98" name="Rectángulo redondeado 97">
            <a:extLst>
              <a:ext uri="{FF2B5EF4-FFF2-40B4-BE49-F238E27FC236}">
                <a16:creationId xmlns:a16="http://schemas.microsoft.com/office/drawing/2014/main" id="{3F168C6A-1C17-0CD5-A56F-7D0E1C417257}"/>
              </a:ext>
            </a:extLst>
          </p:cNvPr>
          <p:cNvSpPr/>
          <p:nvPr/>
        </p:nvSpPr>
        <p:spPr>
          <a:xfrm>
            <a:off x="7919851" y="2394675"/>
            <a:ext cx="654650" cy="175574"/>
          </a:xfrm>
          <a:prstGeom prst="roundRect">
            <a:avLst>
              <a:gd name="adj" fmla="val 23696"/>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defTabSz="642918" fontAlgn="auto">
              <a:spcBef>
                <a:spcPts val="0"/>
              </a:spcBef>
              <a:spcAft>
                <a:spcPts val="0"/>
              </a:spcAft>
              <a:defRPr/>
            </a:pPr>
            <a:r>
              <a:rPr lang="es-AR" sz="700">
                <a:solidFill>
                  <a:schemeClr val="tx1"/>
                </a:solidFill>
                <a:latin typeface="Roboto" panose="02000000000000000000" pitchFamily="2" charset="0"/>
                <a:ea typeface="Roboto" panose="02000000000000000000" pitchFamily="2" charset="0"/>
              </a:rPr>
              <a:t>Mexico</a:t>
            </a:r>
          </a:p>
        </p:txBody>
      </p:sp>
      <p:pic>
        <p:nvPicPr>
          <p:cNvPr id="103" name="Imagen 102">
            <a:extLst>
              <a:ext uri="{FF2B5EF4-FFF2-40B4-BE49-F238E27FC236}">
                <a16:creationId xmlns:a16="http://schemas.microsoft.com/office/drawing/2014/main" id="{8996C3BD-4F40-09D3-DE16-302EF11AB85D}"/>
              </a:ext>
            </a:extLst>
          </p:cNvPr>
          <p:cNvPicPr>
            <a:picLocks noChangeAspect="1"/>
          </p:cNvPicPr>
          <p:nvPr/>
        </p:nvPicPr>
        <p:blipFill>
          <a:blip r:embed="rId6"/>
          <a:stretch>
            <a:fillRect/>
          </a:stretch>
        </p:blipFill>
        <p:spPr>
          <a:xfrm>
            <a:off x="3989118" y="1546281"/>
            <a:ext cx="288000" cy="288000"/>
          </a:xfrm>
          <a:prstGeom prst="rect">
            <a:avLst/>
          </a:prstGeom>
        </p:spPr>
      </p:pic>
      <p:pic>
        <p:nvPicPr>
          <p:cNvPr id="104" name="Imagen 103">
            <a:extLst>
              <a:ext uri="{FF2B5EF4-FFF2-40B4-BE49-F238E27FC236}">
                <a16:creationId xmlns:a16="http://schemas.microsoft.com/office/drawing/2014/main" id="{77A19493-C830-9E6B-641D-DBA0FB4611CF}"/>
              </a:ext>
            </a:extLst>
          </p:cNvPr>
          <p:cNvPicPr>
            <a:picLocks noChangeAspect="1"/>
          </p:cNvPicPr>
          <p:nvPr/>
        </p:nvPicPr>
        <p:blipFill>
          <a:blip r:embed="rId7"/>
          <a:stretch>
            <a:fillRect/>
          </a:stretch>
        </p:blipFill>
        <p:spPr>
          <a:xfrm>
            <a:off x="7415648" y="1546281"/>
            <a:ext cx="288000" cy="288000"/>
          </a:xfrm>
          <a:prstGeom prst="rect">
            <a:avLst/>
          </a:prstGeom>
        </p:spPr>
      </p:pic>
      <p:pic>
        <p:nvPicPr>
          <p:cNvPr id="105" name="Imagen 104">
            <a:extLst>
              <a:ext uri="{FF2B5EF4-FFF2-40B4-BE49-F238E27FC236}">
                <a16:creationId xmlns:a16="http://schemas.microsoft.com/office/drawing/2014/main" id="{75D35135-EB18-BFB3-5A47-F6A8551035E3}"/>
              </a:ext>
            </a:extLst>
          </p:cNvPr>
          <p:cNvPicPr>
            <a:picLocks noChangeAspect="1"/>
          </p:cNvPicPr>
          <p:nvPr/>
        </p:nvPicPr>
        <p:blipFill>
          <a:blip r:embed="rId8"/>
          <a:stretch>
            <a:fillRect/>
          </a:stretch>
        </p:blipFill>
        <p:spPr>
          <a:xfrm>
            <a:off x="3307798" y="1546281"/>
            <a:ext cx="288000" cy="288000"/>
          </a:xfrm>
          <a:prstGeom prst="rect">
            <a:avLst/>
          </a:prstGeom>
        </p:spPr>
      </p:pic>
      <p:pic>
        <p:nvPicPr>
          <p:cNvPr id="106" name="Imagen 105">
            <a:extLst>
              <a:ext uri="{FF2B5EF4-FFF2-40B4-BE49-F238E27FC236}">
                <a16:creationId xmlns:a16="http://schemas.microsoft.com/office/drawing/2014/main" id="{469A87AA-4B25-DBD7-D6B4-B188F37BD688}"/>
              </a:ext>
            </a:extLst>
          </p:cNvPr>
          <p:cNvPicPr>
            <a:picLocks noChangeAspect="1"/>
          </p:cNvPicPr>
          <p:nvPr/>
        </p:nvPicPr>
        <p:blipFill>
          <a:blip r:embed="rId9"/>
          <a:stretch>
            <a:fillRect/>
          </a:stretch>
        </p:blipFill>
        <p:spPr>
          <a:xfrm>
            <a:off x="2617518" y="1546281"/>
            <a:ext cx="288000" cy="288000"/>
          </a:xfrm>
          <a:prstGeom prst="rect">
            <a:avLst/>
          </a:prstGeom>
        </p:spPr>
      </p:pic>
      <p:pic>
        <p:nvPicPr>
          <p:cNvPr id="107" name="Imagen 106">
            <a:extLst>
              <a:ext uri="{FF2B5EF4-FFF2-40B4-BE49-F238E27FC236}">
                <a16:creationId xmlns:a16="http://schemas.microsoft.com/office/drawing/2014/main" id="{85901CB8-E2AB-7B33-4EC8-36C30D0B9C99}"/>
              </a:ext>
            </a:extLst>
          </p:cNvPr>
          <p:cNvPicPr>
            <a:picLocks/>
          </p:cNvPicPr>
          <p:nvPr/>
        </p:nvPicPr>
        <p:blipFill>
          <a:blip r:embed="rId10"/>
          <a:stretch>
            <a:fillRect/>
          </a:stretch>
        </p:blipFill>
        <p:spPr>
          <a:xfrm>
            <a:off x="8103176" y="2093189"/>
            <a:ext cx="288000" cy="288000"/>
          </a:xfrm>
          <a:prstGeom prst="rect">
            <a:avLst/>
          </a:prstGeom>
        </p:spPr>
      </p:pic>
      <p:pic>
        <p:nvPicPr>
          <p:cNvPr id="109" name="Imagen 108">
            <a:extLst>
              <a:ext uri="{FF2B5EF4-FFF2-40B4-BE49-F238E27FC236}">
                <a16:creationId xmlns:a16="http://schemas.microsoft.com/office/drawing/2014/main" id="{3E0F77EC-4480-C6D1-B8EA-681A53C2BE00}"/>
              </a:ext>
            </a:extLst>
          </p:cNvPr>
          <p:cNvPicPr>
            <a:picLocks noChangeAspect="1"/>
          </p:cNvPicPr>
          <p:nvPr/>
        </p:nvPicPr>
        <p:blipFill>
          <a:blip r:embed="rId11"/>
          <a:stretch>
            <a:fillRect/>
          </a:stretch>
        </p:blipFill>
        <p:spPr>
          <a:xfrm>
            <a:off x="6731576" y="1546281"/>
            <a:ext cx="288000" cy="288000"/>
          </a:xfrm>
          <a:prstGeom prst="rect">
            <a:avLst/>
          </a:prstGeom>
        </p:spPr>
      </p:pic>
      <p:pic>
        <p:nvPicPr>
          <p:cNvPr id="110" name="Imagen 109">
            <a:extLst>
              <a:ext uri="{FF2B5EF4-FFF2-40B4-BE49-F238E27FC236}">
                <a16:creationId xmlns:a16="http://schemas.microsoft.com/office/drawing/2014/main" id="{8975FC15-9227-48BE-8062-A8BC249F2D1D}"/>
              </a:ext>
            </a:extLst>
          </p:cNvPr>
          <p:cNvPicPr>
            <a:picLocks noChangeAspect="1"/>
          </p:cNvPicPr>
          <p:nvPr/>
        </p:nvPicPr>
        <p:blipFill>
          <a:blip r:embed="rId12"/>
          <a:stretch>
            <a:fillRect/>
          </a:stretch>
        </p:blipFill>
        <p:spPr>
          <a:xfrm>
            <a:off x="6045776" y="1546281"/>
            <a:ext cx="288000" cy="288000"/>
          </a:xfrm>
          <a:prstGeom prst="rect">
            <a:avLst/>
          </a:prstGeom>
        </p:spPr>
      </p:pic>
      <p:pic>
        <p:nvPicPr>
          <p:cNvPr id="111" name="Imagen 110">
            <a:extLst>
              <a:ext uri="{FF2B5EF4-FFF2-40B4-BE49-F238E27FC236}">
                <a16:creationId xmlns:a16="http://schemas.microsoft.com/office/drawing/2014/main" id="{67941D3C-50DA-BACF-91C7-4F1ACAEDE902}"/>
              </a:ext>
            </a:extLst>
          </p:cNvPr>
          <p:cNvPicPr>
            <a:picLocks noChangeAspect="1"/>
          </p:cNvPicPr>
          <p:nvPr/>
        </p:nvPicPr>
        <p:blipFill>
          <a:blip r:embed="rId13"/>
          <a:stretch>
            <a:fillRect/>
          </a:stretch>
        </p:blipFill>
        <p:spPr>
          <a:xfrm>
            <a:off x="4680319" y="1546281"/>
            <a:ext cx="288000" cy="288000"/>
          </a:xfrm>
          <a:prstGeom prst="ellipse">
            <a:avLst/>
          </a:prstGeom>
          <a:noFill/>
        </p:spPr>
      </p:pic>
      <p:pic>
        <p:nvPicPr>
          <p:cNvPr id="112" name="Imagen 111">
            <a:extLst>
              <a:ext uri="{FF2B5EF4-FFF2-40B4-BE49-F238E27FC236}">
                <a16:creationId xmlns:a16="http://schemas.microsoft.com/office/drawing/2014/main" id="{E2186E8A-C650-B28E-9DA2-AECA82C9376E}"/>
              </a:ext>
            </a:extLst>
          </p:cNvPr>
          <p:cNvPicPr>
            <a:picLocks noChangeAspect="1"/>
          </p:cNvPicPr>
          <p:nvPr/>
        </p:nvPicPr>
        <p:blipFill>
          <a:blip r:embed="rId14"/>
          <a:stretch>
            <a:fillRect/>
          </a:stretch>
        </p:blipFill>
        <p:spPr>
          <a:xfrm>
            <a:off x="5353056" y="1546281"/>
            <a:ext cx="288000" cy="288000"/>
          </a:xfrm>
          <a:prstGeom prst="rect">
            <a:avLst/>
          </a:prstGeom>
        </p:spPr>
      </p:pic>
    </p:spTree>
    <p:extLst>
      <p:ext uri="{BB962C8B-B14F-4D97-AF65-F5344CB8AC3E}">
        <p14:creationId xmlns:p14="http://schemas.microsoft.com/office/powerpoint/2010/main" val="323266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A72B7FAD-0D12-C6E7-D4BD-D612D4D65C7D}"/>
              </a:ext>
            </a:extLst>
          </p:cNvPr>
          <p:cNvSpPr txBox="1">
            <a:spLocks/>
          </p:cNvSpPr>
          <p:nvPr/>
        </p:nvSpPr>
        <p:spPr>
          <a:xfrm>
            <a:off x="611998" y="496666"/>
            <a:ext cx="3592253"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We have experienced an</a:t>
            </a:r>
            <a:br>
              <a:rPr lang="en-US" sz="1800" b="0" spc="-40">
                <a:latin typeface="Pulso" pitchFamily="2" charset="0"/>
              </a:rPr>
            </a:br>
            <a:r>
              <a:rPr lang="en-US" sz="1800" b="0" spc="-40">
                <a:solidFill>
                  <a:schemeClr val="bg2"/>
                </a:solidFill>
                <a:latin typeface="Pulso" pitchFamily="2" charset="0"/>
              </a:rPr>
              <a:t>important recovery during 1H24…</a:t>
            </a:r>
          </a:p>
        </p:txBody>
      </p:sp>
      <p:graphicFrame>
        <p:nvGraphicFramePr>
          <p:cNvPr id="11" name="Gráfico 10">
            <a:extLst>
              <a:ext uri="{FF2B5EF4-FFF2-40B4-BE49-F238E27FC236}">
                <a16:creationId xmlns:a16="http://schemas.microsoft.com/office/drawing/2014/main" id="{C88D3361-BC41-3410-7F95-C8B133E369C7}"/>
              </a:ext>
            </a:extLst>
          </p:cNvPr>
          <p:cNvGraphicFramePr>
            <a:graphicFrameLocks/>
          </p:cNvGraphicFramePr>
          <p:nvPr>
            <p:extLst>
              <p:ext uri="{D42A27DB-BD31-4B8C-83A1-F6EECF244321}">
                <p14:modId xmlns:p14="http://schemas.microsoft.com/office/powerpoint/2010/main" val="1017686964"/>
              </p:ext>
            </p:extLst>
          </p:nvPr>
        </p:nvGraphicFramePr>
        <p:xfrm>
          <a:off x="908680" y="1427833"/>
          <a:ext cx="7346200" cy="2655183"/>
        </p:xfrm>
        <a:graphic>
          <a:graphicData uri="http://schemas.openxmlformats.org/drawingml/2006/chart">
            <c:chart xmlns:c="http://schemas.openxmlformats.org/drawingml/2006/chart" xmlns:r="http://schemas.openxmlformats.org/officeDocument/2006/relationships" r:id="rId3"/>
          </a:graphicData>
        </a:graphic>
      </p:graphicFrame>
      <p:sp>
        <p:nvSpPr>
          <p:cNvPr id="18" name="CuadroTexto 17">
            <a:extLst>
              <a:ext uri="{FF2B5EF4-FFF2-40B4-BE49-F238E27FC236}">
                <a16:creationId xmlns:a16="http://schemas.microsoft.com/office/drawing/2014/main" id="{2065D34E-8615-5DEB-721D-B216B07ACD9E}"/>
              </a:ext>
            </a:extLst>
          </p:cNvPr>
          <p:cNvSpPr txBox="1"/>
          <p:nvPr/>
        </p:nvSpPr>
        <p:spPr>
          <a:xfrm>
            <a:off x="987748" y="3843604"/>
            <a:ext cx="4156362" cy="569387"/>
          </a:xfrm>
          <a:prstGeom prst="rect">
            <a:avLst/>
          </a:prstGeom>
          <a:noFill/>
        </p:spPr>
        <p:txBody>
          <a:bodyPr wrap="squar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pPr marL="133350" indent="-133350">
              <a:spcBef>
                <a:spcPts val="0"/>
              </a:spcBef>
              <a:spcAft>
                <a:spcPts val="200"/>
              </a:spcAft>
              <a:buFont typeface="Arial" panose="020B0604020202020204" pitchFamily="34" charset="0"/>
              <a:buChar char="•"/>
            </a:pPr>
            <a:r>
              <a:rPr lang="en-US" sz="800" b="0">
                <a:solidFill>
                  <a:schemeClr val="tx1"/>
                </a:solidFill>
                <a:latin typeface="Roboto Light" panose="02000000000000000000" pitchFamily="2" charset="0"/>
                <a:ea typeface="Roboto Light" panose="02000000000000000000" pitchFamily="2" charset="0"/>
              </a:rPr>
              <a:t>During December, a </a:t>
            </a:r>
            <a:r>
              <a:rPr lang="en-US" sz="800" b="0">
                <a:solidFill>
                  <a:schemeClr val="tx1"/>
                </a:solidFill>
                <a:latin typeface="Roboto Medium" panose="02000000000000000000" pitchFamily="2" charset="0"/>
                <a:ea typeface="Roboto Medium" panose="02000000000000000000" pitchFamily="2" charset="0"/>
              </a:rPr>
              <a:t>huge devaluation impacted our FY23 figures</a:t>
            </a:r>
            <a:r>
              <a:rPr lang="en-US" sz="800" b="0">
                <a:solidFill>
                  <a:schemeClr val="tx1"/>
                </a:solidFill>
                <a:latin typeface="Roboto Light" panose="02000000000000000000" pitchFamily="2" charset="0"/>
                <a:ea typeface="Roboto Light" panose="02000000000000000000" pitchFamily="2" charset="0"/>
              </a:rPr>
              <a:t>.</a:t>
            </a:r>
          </a:p>
          <a:p>
            <a:pPr marL="133350" indent="-133350">
              <a:spcBef>
                <a:spcPts val="0"/>
              </a:spcBef>
              <a:spcAft>
                <a:spcPts val="200"/>
              </a:spcAft>
              <a:buFont typeface="Arial" panose="020B0604020202020204" pitchFamily="34" charset="0"/>
              <a:buChar char="•"/>
            </a:pPr>
            <a:r>
              <a:rPr lang="en-US" sz="800" b="0">
                <a:solidFill>
                  <a:schemeClr val="tx1"/>
                </a:solidFill>
                <a:latin typeface="Roboto Medium" panose="02000000000000000000" pitchFamily="2" charset="0"/>
                <a:ea typeface="Roboto Medium" panose="02000000000000000000" pitchFamily="2" charset="0"/>
              </a:rPr>
              <a:t>During 1H24 the FX remained relatively stable, while the inflation was above 79.7%</a:t>
            </a:r>
          </a:p>
          <a:p>
            <a:pPr marL="225425" lvl="1" indent="-92075">
              <a:spcBef>
                <a:spcPts val="0"/>
              </a:spcBef>
              <a:spcAft>
                <a:spcPts val="200"/>
              </a:spcAft>
              <a:buFont typeface="Letra del sistema regular"/>
              <a:buChar char="⁃"/>
            </a:pPr>
            <a:r>
              <a:rPr lang="en-US" sz="800">
                <a:solidFill>
                  <a:schemeClr val="tx1"/>
                </a:solidFill>
                <a:latin typeface="Roboto Light" panose="02000000000000000000" pitchFamily="2" charset="0"/>
                <a:ea typeface="Roboto Light" panose="02000000000000000000" pitchFamily="2" charset="0"/>
                <a:cs typeface="Roboto" panose="02000000000000000000" pitchFamily="2" charset="0"/>
              </a:rPr>
              <a:t>Our EBITDA experienced a recovery in U$S</a:t>
            </a:r>
          </a:p>
          <a:p>
            <a:pPr marL="225425" lvl="1" indent="-92075">
              <a:spcBef>
                <a:spcPts val="0"/>
              </a:spcBef>
              <a:spcAft>
                <a:spcPts val="200"/>
              </a:spcAft>
              <a:buFont typeface="Letra del sistema regular"/>
              <a:buChar char="⁃"/>
            </a:pPr>
            <a:r>
              <a:rPr lang="en-US" sz="800">
                <a:solidFill>
                  <a:schemeClr val="tx1"/>
                </a:solidFill>
                <a:latin typeface="Roboto Light" panose="02000000000000000000" pitchFamily="2" charset="0"/>
                <a:ea typeface="Roboto Light" panose="02000000000000000000" pitchFamily="2" charset="0"/>
                <a:cs typeface="Roboto" panose="02000000000000000000" pitchFamily="2" charset="0"/>
              </a:rPr>
              <a:t>Our leverage has returned to the levels observed before the devaluation</a:t>
            </a:r>
          </a:p>
        </p:txBody>
      </p:sp>
      <p:sp>
        <p:nvSpPr>
          <p:cNvPr id="47" name="CuadroTexto 46">
            <a:extLst>
              <a:ext uri="{FF2B5EF4-FFF2-40B4-BE49-F238E27FC236}">
                <a16:creationId xmlns:a16="http://schemas.microsoft.com/office/drawing/2014/main" id="{EC6AA1E2-2EF9-3C0B-F804-531BC71E431E}"/>
              </a:ext>
            </a:extLst>
          </p:cNvPr>
          <p:cNvSpPr txBox="1"/>
          <p:nvPr/>
        </p:nvSpPr>
        <p:spPr>
          <a:xfrm>
            <a:off x="1054177" y="1740558"/>
            <a:ext cx="846386" cy="123111"/>
          </a:xfrm>
          <a:prstGeom prst="rect">
            <a:avLst/>
          </a:prstGeom>
          <a:noFill/>
        </p:spPr>
        <p:txBody>
          <a:bodyPr wrap="non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r>
              <a:rPr lang="es-AR" sz="800" b="0">
                <a:solidFill>
                  <a:schemeClr val="bg2"/>
                </a:solidFill>
                <a:latin typeface="Roboto Medium" panose="02000000000000000000" pitchFamily="2" charset="0"/>
                <a:ea typeface="Roboto Medium" panose="02000000000000000000" pitchFamily="2" charset="0"/>
              </a:rPr>
              <a:t>FX VS. INFLATION</a:t>
            </a:r>
          </a:p>
        </p:txBody>
      </p:sp>
      <p:sp>
        <p:nvSpPr>
          <p:cNvPr id="48" name="CuadroTexto 47">
            <a:extLst>
              <a:ext uri="{FF2B5EF4-FFF2-40B4-BE49-F238E27FC236}">
                <a16:creationId xmlns:a16="http://schemas.microsoft.com/office/drawing/2014/main" id="{9B3829DA-1FDD-81FF-0362-0998947F7FF7}"/>
              </a:ext>
            </a:extLst>
          </p:cNvPr>
          <p:cNvSpPr txBox="1"/>
          <p:nvPr/>
        </p:nvSpPr>
        <p:spPr>
          <a:xfrm>
            <a:off x="1054176" y="1878066"/>
            <a:ext cx="1389804" cy="123111"/>
          </a:xfrm>
          <a:prstGeom prst="rect">
            <a:avLst/>
          </a:prstGeom>
          <a:noFill/>
        </p:spPr>
        <p:txBody>
          <a:bodyPr wrap="non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r>
              <a:rPr lang="es-AR" sz="800" b="0">
                <a:solidFill>
                  <a:schemeClr val="tx1"/>
                </a:solidFill>
                <a:latin typeface="Roboto Medium" panose="02000000000000000000" pitchFamily="2" charset="0"/>
                <a:ea typeface="Roboto Medium" panose="02000000000000000000" pitchFamily="2" charset="0"/>
              </a:rPr>
              <a:t>Real appreciation during 1H24</a:t>
            </a:r>
          </a:p>
        </p:txBody>
      </p:sp>
      <p:sp>
        <p:nvSpPr>
          <p:cNvPr id="51" name="CuadroTexto 50">
            <a:extLst>
              <a:ext uri="{FF2B5EF4-FFF2-40B4-BE49-F238E27FC236}">
                <a16:creationId xmlns:a16="http://schemas.microsoft.com/office/drawing/2014/main" id="{5231E946-3196-CA22-D0AF-E2D435F38E26}"/>
              </a:ext>
            </a:extLst>
          </p:cNvPr>
          <p:cNvSpPr txBox="1"/>
          <p:nvPr/>
        </p:nvSpPr>
        <p:spPr>
          <a:xfrm>
            <a:off x="6730557" y="1282070"/>
            <a:ext cx="243656" cy="123111"/>
          </a:xfrm>
          <a:prstGeom prst="rect">
            <a:avLst/>
          </a:prstGeom>
          <a:noFill/>
        </p:spPr>
        <p:txBody>
          <a:bodyPr wrap="non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r>
              <a:rPr lang="es-AR" sz="800" b="0">
                <a:solidFill>
                  <a:schemeClr val="accent1"/>
                </a:solidFill>
                <a:latin typeface="Roboto Medium" panose="02000000000000000000" pitchFamily="2" charset="0"/>
                <a:ea typeface="Roboto Medium" panose="02000000000000000000" pitchFamily="2" charset="0"/>
              </a:rPr>
              <a:t>1Q23</a:t>
            </a:r>
          </a:p>
        </p:txBody>
      </p:sp>
      <p:sp>
        <p:nvSpPr>
          <p:cNvPr id="52" name="CuadroTexto 51">
            <a:extLst>
              <a:ext uri="{FF2B5EF4-FFF2-40B4-BE49-F238E27FC236}">
                <a16:creationId xmlns:a16="http://schemas.microsoft.com/office/drawing/2014/main" id="{66C2A858-3940-47EB-35E8-12996636F08E}"/>
              </a:ext>
            </a:extLst>
          </p:cNvPr>
          <p:cNvSpPr txBox="1"/>
          <p:nvPr/>
        </p:nvSpPr>
        <p:spPr>
          <a:xfrm>
            <a:off x="7886927" y="1282070"/>
            <a:ext cx="245260" cy="123111"/>
          </a:xfrm>
          <a:prstGeom prst="rect">
            <a:avLst/>
          </a:prstGeom>
          <a:noFill/>
        </p:spPr>
        <p:txBody>
          <a:bodyPr wrap="none" lIns="0" tIns="0" rIns="0" bIns="0" rtlCol="0">
            <a:spAutoFit/>
          </a:bodyPr>
          <a:lstStyle>
            <a:defPPr>
              <a:defRPr lang="en-US"/>
            </a:defPPr>
            <a:lvl1pPr>
              <a:defRPr sz="700" b="0">
                <a:solidFill>
                  <a:srgbClr val="3D00A1"/>
                </a:solidFill>
                <a:latin typeface="Roboto Medium" panose="02000000000000000000" pitchFamily="2" charset="0"/>
                <a:ea typeface="Roboto Medium" panose="02000000000000000000" pitchFamily="2" charset="0"/>
              </a:defRPr>
            </a:lvl1pPr>
          </a:lstStyle>
          <a:p>
            <a:r>
              <a:rPr lang="es-AR" sz="800">
                <a:solidFill>
                  <a:schemeClr val="accent1"/>
                </a:solidFill>
              </a:rPr>
              <a:t>1H24</a:t>
            </a:r>
          </a:p>
        </p:txBody>
      </p:sp>
      <p:sp>
        <p:nvSpPr>
          <p:cNvPr id="53" name="CuadroTexto 24">
            <a:extLst>
              <a:ext uri="{FF2B5EF4-FFF2-40B4-BE49-F238E27FC236}">
                <a16:creationId xmlns:a16="http://schemas.microsoft.com/office/drawing/2014/main" id="{80349D96-5160-8668-D034-38B34BCF231B}"/>
              </a:ext>
            </a:extLst>
          </p:cNvPr>
          <p:cNvSpPr txBox="1"/>
          <p:nvPr/>
        </p:nvSpPr>
        <p:spPr>
          <a:xfrm>
            <a:off x="5589424" y="1282070"/>
            <a:ext cx="234038" cy="123111"/>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r>
              <a:rPr lang="es-AR" sz="800" b="0" i="0">
                <a:solidFill>
                  <a:schemeClr val="accent1"/>
                </a:solidFill>
                <a:latin typeface="Roboto Medium" panose="02000000000000000000" pitchFamily="2" charset="0"/>
                <a:ea typeface="Roboto Medium" panose="02000000000000000000" pitchFamily="2" charset="0"/>
              </a:rPr>
              <a:t>FY23</a:t>
            </a:r>
          </a:p>
        </p:txBody>
      </p:sp>
      <p:grpSp>
        <p:nvGrpSpPr>
          <p:cNvPr id="63" name="Grupo 62">
            <a:extLst>
              <a:ext uri="{FF2B5EF4-FFF2-40B4-BE49-F238E27FC236}">
                <a16:creationId xmlns:a16="http://schemas.microsoft.com/office/drawing/2014/main" id="{20F1EAE4-810F-6B31-EE03-41B3AC77505F}"/>
              </a:ext>
            </a:extLst>
          </p:cNvPr>
          <p:cNvGrpSpPr/>
          <p:nvPr/>
        </p:nvGrpSpPr>
        <p:grpSpPr>
          <a:xfrm>
            <a:off x="5706443" y="1471842"/>
            <a:ext cx="2303114" cy="1980386"/>
            <a:chOff x="2816143" y="2241754"/>
            <a:chExt cx="966158" cy="1042549"/>
          </a:xfrm>
        </p:grpSpPr>
        <p:cxnSp>
          <p:nvCxnSpPr>
            <p:cNvPr id="448" name="Conector recto 447">
              <a:extLst>
                <a:ext uri="{FF2B5EF4-FFF2-40B4-BE49-F238E27FC236}">
                  <a16:creationId xmlns:a16="http://schemas.microsoft.com/office/drawing/2014/main" id="{3F849DA8-A252-B150-9FF2-457ABC199BF9}"/>
                </a:ext>
              </a:extLst>
            </p:cNvPr>
            <p:cNvCxnSpPr>
              <a:cxnSpLocks/>
            </p:cNvCxnSpPr>
            <p:nvPr/>
          </p:nvCxnSpPr>
          <p:spPr bwMode="auto">
            <a:xfrm>
              <a:off x="3782301" y="2241754"/>
              <a:ext cx="0" cy="1042549"/>
            </a:xfrm>
            <a:prstGeom prst="line">
              <a:avLst/>
            </a:prstGeom>
            <a:noFill/>
            <a:ln w="12700" cap="rnd" cmpd="sng" algn="ctr">
              <a:solidFill>
                <a:srgbClr val="000000"/>
              </a:solidFill>
              <a:prstDash val="sysDash"/>
              <a:round/>
              <a:headEnd type="none" w="med" len="med"/>
              <a:tailEnd type="none" w="med" len="med"/>
            </a:ln>
            <a:effectLst/>
          </p:spPr>
        </p:cxnSp>
        <p:cxnSp>
          <p:nvCxnSpPr>
            <p:cNvPr id="449" name="Conector recto 448">
              <a:extLst>
                <a:ext uri="{FF2B5EF4-FFF2-40B4-BE49-F238E27FC236}">
                  <a16:creationId xmlns:a16="http://schemas.microsoft.com/office/drawing/2014/main" id="{A57D95FF-E31C-62A4-1C8C-969DE37CEF77}"/>
                </a:ext>
              </a:extLst>
            </p:cNvPr>
            <p:cNvCxnSpPr>
              <a:cxnSpLocks/>
            </p:cNvCxnSpPr>
            <p:nvPr/>
          </p:nvCxnSpPr>
          <p:spPr bwMode="auto">
            <a:xfrm>
              <a:off x="3299222" y="2241754"/>
              <a:ext cx="0" cy="1042549"/>
            </a:xfrm>
            <a:prstGeom prst="line">
              <a:avLst/>
            </a:prstGeom>
            <a:noFill/>
            <a:ln w="12700" cap="rnd" cmpd="sng" algn="ctr">
              <a:solidFill>
                <a:srgbClr val="000000"/>
              </a:solidFill>
              <a:prstDash val="sysDash"/>
              <a:round/>
              <a:headEnd type="none" w="med" len="med"/>
              <a:tailEnd type="none" w="med" len="med"/>
            </a:ln>
            <a:effectLst/>
          </p:spPr>
        </p:cxnSp>
        <p:cxnSp>
          <p:nvCxnSpPr>
            <p:cNvPr id="450" name="Conector recto 449">
              <a:extLst>
                <a:ext uri="{FF2B5EF4-FFF2-40B4-BE49-F238E27FC236}">
                  <a16:creationId xmlns:a16="http://schemas.microsoft.com/office/drawing/2014/main" id="{6E80DAA0-45A7-F063-9BC0-97F672F009D8}"/>
                </a:ext>
              </a:extLst>
            </p:cNvPr>
            <p:cNvCxnSpPr>
              <a:cxnSpLocks/>
            </p:cNvCxnSpPr>
            <p:nvPr/>
          </p:nvCxnSpPr>
          <p:spPr bwMode="auto">
            <a:xfrm>
              <a:off x="2816143" y="2241754"/>
              <a:ext cx="0" cy="1042549"/>
            </a:xfrm>
            <a:prstGeom prst="line">
              <a:avLst/>
            </a:prstGeom>
            <a:noFill/>
            <a:ln w="12700" cap="rnd" cmpd="sng" algn="ctr">
              <a:solidFill>
                <a:srgbClr val="000000"/>
              </a:solidFill>
              <a:prstDash val="sysDash"/>
              <a:round/>
              <a:headEnd type="none" w="med" len="med"/>
              <a:tailEnd type="none" w="med" len="med"/>
            </a:ln>
            <a:effectLst/>
          </p:spPr>
        </p:cxnSp>
      </p:grpSp>
      <p:sp>
        <p:nvSpPr>
          <p:cNvPr id="3" name="Title 1">
            <a:extLst>
              <a:ext uri="{FF2B5EF4-FFF2-40B4-BE49-F238E27FC236}">
                <a16:creationId xmlns:a16="http://schemas.microsoft.com/office/drawing/2014/main" id="{ACDBF167-CF46-F66C-2319-0A89856185E6}"/>
              </a:ext>
            </a:extLst>
          </p:cNvPr>
          <p:cNvSpPr txBox="1">
            <a:spLocks/>
          </p:cNvSpPr>
          <p:nvPr/>
        </p:nvSpPr>
        <p:spPr>
          <a:xfrm>
            <a:off x="609201" y="1162772"/>
            <a:ext cx="1218282"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Argentina Macro</a:t>
            </a:r>
          </a:p>
        </p:txBody>
      </p:sp>
    </p:spTree>
    <p:extLst>
      <p:ext uri="{BB962C8B-B14F-4D97-AF65-F5344CB8AC3E}">
        <p14:creationId xmlns:p14="http://schemas.microsoft.com/office/powerpoint/2010/main" val="3089682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A72B7FAD-0D12-C6E7-D4BD-D612D4D65C7D}"/>
              </a:ext>
            </a:extLst>
          </p:cNvPr>
          <p:cNvSpPr txBox="1">
            <a:spLocks/>
          </p:cNvSpPr>
          <p:nvPr/>
        </p:nvSpPr>
        <p:spPr>
          <a:xfrm>
            <a:off x="611999" y="496666"/>
            <a:ext cx="2752211"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 and this was the</a:t>
            </a:r>
            <a:br>
              <a:rPr lang="en-US" sz="1800" b="0" spc="-40">
                <a:latin typeface="Pulso" pitchFamily="2" charset="0"/>
              </a:rPr>
            </a:br>
            <a:r>
              <a:rPr lang="en-US" sz="1800" b="0" spc="-40">
                <a:solidFill>
                  <a:schemeClr val="bg2"/>
                </a:solidFill>
                <a:latin typeface="Pulso" pitchFamily="2" charset="0"/>
              </a:rPr>
              <a:t>evolution of our figures</a:t>
            </a:r>
          </a:p>
        </p:txBody>
      </p:sp>
      <p:sp>
        <p:nvSpPr>
          <p:cNvPr id="21" name="CuadroTexto 20">
            <a:extLst>
              <a:ext uri="{FF2B5EF4-FFF2-40B4-BE49-F238E27FC236}">
                <a16:creationId xmlns:a16="http://schemas.microsoft.com/office/drawing/2014/main" id="{EAF5ED5D-8C80-32CD-2503-38D8ED4F9CE4}"/>
              </a:ext>
            </a:extLst>
          </p:cNvPr>
          <p:cNvSpPr txBox="1"/>
          <p:nvPr/>
        </p:nvSpPr>
        <p:spPr>
          <a:xfrm>
            <a:off x="1126615" y="2959287"/>
            <a:ext cx="581891" cy="138499"/>
          </a:xfrm>
          <a:prstGeom prst="rect">
            <a:avLst/>
          </a:prstGeom>
          <a:noFill/>
        </p:spPr>
        <p:txBody>
          <a:bodyPr wrap="none" lIns="0" tIns="0" rIns="0" bIns="0" rtlCol="0">
            <a:spAutoFit/>
          </a:bodyPr>
          <a:lstStyle>
            <a:defPPr>
              <a:defRPr lang="en-US"/>
            </a:defPPr>
            <a:lvl1pPr>
              <a:defRPr sz="700" b="0">
                <a:solidFill>
                  <a:schemeClr val="bg2"/>
                </a:solidFill>
                <a:latin typeface="Roboto Medium" panose="02000000000000000000" pitchFamily="2" charset="0"/>
                <a:ea typeface="Roboto Medium" panose="02000000000000000000" pitchFamily="2" charset="0"/>
              </a:defRPr>
            </a:lvl1pPr>
          </a:lstStyle>
          <a:p>
            <a:r>
              <a:rPr lang="es-AR" sz="900"/>
              <a:t>NET DEBT*</a:t>
            </a:r>
          </a:p>
        </p:txBody>
      </p:sp>
      <p:sp>
        <p:nvSpPr>
          <p:cNvPr id="22" name="CuadroTexto 21">
            <a:extLst>
              <a:ext uri="{FF2B5EF4-FFF2-40B4-BE49-F238E27FC236}">
                <a16:creationId xmlns:a16="http://schemas.microsoft.com/office/drawing/2014/main" id="{B692E94C-BF5D-D552-9C75-9DFB7A26394D}"/>
              </a:ext>
            </a:extLst>
          </p:cNvPr>
          <p:cNvSpPr txBox="1"/>
          <p:nvPr/>
        </p:nvSpPr>
        <p:spPr>
          <a:xfrm>
            <a:off x="1126615" y="2106323"/>
            <a:ext cx="472886" cy="138499"/>
          </a:xfrm>
          <a:prstGeom prst="rect">
            <a:avLst/>
          </a:prstGeom>
          <a:noFill/>
        </p:spPr>
        <p:txBody>
          <a:bodyPr wrap="none" lIns="0" tIns="0" rIns="0" bIns="0" rtlCol="0">
            <a:spAutoFit/>
          </a:bodyPr>
          <a:lstStyle>
            <a:defPPr>
              <a:defRPr lang="en-US"/>
            </a:defPPr>
            <a:lvl1pPr>
              <a:defRPr sz="700" b="0">
                <a:solidFill>
                  <a:schemeClr val="bg2"/>
                </a:solidFill>
                <a:latin typeface="Roboto Medium" panose="02000000000000000000" pitchFamily="2" charset="0"/>
                <a:ea typeface="Roboto Medium" panose="02000000000000000000" pitchFamily="2" charset="0"/>
              </a:defRPr>
            </a:lvl1pPr>
          </a:lstStyle>
          <a:p>
            <a:r>
              <a:rPr lang="es-AR" sz="900"/>
              <a:t>EBITDA* </a:t>
            </a:r>
          </a:p>
        </p:txBody>
      </p:sp>
      <p:sp>
        <p:nvSpPr>
          <p:cNvPr id="23" name="CuadroTexto 22">
            <a:extLst>
              <a:ext uri="{FF2B5EF4-FFF2-40B4-BE49-F238E27FC236}">
                <a16:creationId xmlns:a16="http://schemas.microsoft.com/office/drawing/2014/main" id="{00489178-557E-CC7E-A632-4A5A870EFDB3}"/>
              </a:ext>
            </a:extLst>
          </p:cNvPr>
          <p:cNvSpPr txBox="1"/>
          <p:nvPr/>
        </p:nvSpPr>
        <p:spPr>
          <a:xfrm>
            <a:off x="1126615" y="3481828"/>
            <a:ext cx="613951" cy="138499"/>
          </a:xfrm>
          <a:prstGeom prst="rect">
            <a:avLst/>
          </a:prstGeom>
          <a:noFill/>
        </p:spPr>
        <p:txBody>
          <a:bodyPr wrap="none" lIns="0" tIns="0" rIns="0" bIns="0" rtlCol="0">
            <a:spAutoFit/>
          </a:bodyPr>
          <a:lstStyle>
            <a:defPPr>
              <a:defRPr lang="en-US"/>
            </a:defPPr>
            <a:lvl1pPr>
              <a:defRPr sz="700" b="0">
                <a:solidFill>
                  <a:schemeClr val="bg2"/>
                </a:solidFill>
                <a:latin typeface="Roboto Medium" panose="02000000000000000000" pitchFamily="2" charset="0"/>
                <a:ea typeface="Roboto Medium" panose="02000000000000000000" pitchFamily="2" charset="0"/>
              </a:defRPr>
            </a:lvl1pPr>
          </a:lstStyle>
          <a:p>
            <a:r>
              <a:rPr lang="es-AR" sz="900"/>
              <a:t>LEVERAGE*</a:t>
            </a:r>
          </a:p>
        </p:txBody>
      </p:sp>
      <p:sp>
        <p:nvSpPr>
          <p:cNvPr id="24" name="CuadroTexto 23">
            <a:extLst>
              <a:ext uri="{FF2B5EF4-FFF2-40B4-BE49-F238E27FC236}">
                <a16:creationId xmlns:a16="http://schemas.microsoft.com/office/drawing/2014/main" id="{764A21A3-B99F-D915-96D0-8383A8D49B9D}"/>
              </a:ext>
            </a:extLst>
          </p:cNvPr>
          <p:cNvSpPr txBox="1"/>
          <p:nvPr/>
        </p:nvSpPr>
        <p:spPr>
          <a:xfrm>
            <a:off x="2286233" y="3483527"/>
            <a:ext cx="867600" cy="138499"/>
          </a:xfrm>
          <a:prstGeom prst="rect">
            <a:avLst/>
          </a:prstGeom>
          <a:noFill/>
        </p:spPr>
        <p:txBody>
          <a:bodyPr wrap="squar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a:r>
              <a:rPr lang="es-AR" sz="900" b="0">
                <a:solidFill>
                  <a:srgbClr val="3D00A1"/>
                </a:solidFill>
                <a:latin typeface="Roboto Medium" panose="02000000000000000000" pitchFamily="2" charset="0"/>
                <a:ea typeface="Roboto Medium" panose="02000000000000000000" pitchFamily="2" charset="0"/>
              </a:rPr>
              <a:t>2.1x</a:t>
            </a:r>
          </a:p>
        </p:txBody>
      </p:sp>
      <p:sp>
        <p:nvSpPr>
          <p:cNvPr id="25" name="CuadroTexto 24">
            <a:extLst>
              <a:ext uri="{FF2B5EF4-FFF2-40B4-BE49-F238E27FC236}">
                <a16:creationId xmlns:a16="http://schemas.microsoft.com/office/drawing/2014/main" id="{6D599657-B8A7-2A39-EE8B-462684D591B0}"/>
              </a:ext>
            </a:extLst>
          </p:cNvPr>
          <p:cNvSpPr txBox="1"/>
          <p:nvPr/>
        </p:nvSpPr>
        <p:spPr>
          <a:xfrm>
            <a:off x="4171029" y="3481828"/>
            <a:ext cx="221214" cy="138499"/>
          </a:xfrm>
          <a:prstGeom prst="rect">
            <a:avLst/>
          </a:prstGeom>
          <a:noFill/>
        </p:spPr>
        <p:txBody>
          <a:bodyPr wrap="non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a:r>
              <a:rPr lang="es-AR" sz="900" b="0">
                <a:solidFill>
                  <a:srgbClr val="3D00A1"/>
                </a:solidFill>
                <a:latin typeface="Roboto Medium" panose="02000000000000000000" pitchFamily="2" charset="0"/>
                <a:ea typeface="Roboto Medium" panose="02000000000000000000" pitchFamily="2" charset="0"/>
              </a:rPr>
              <a:t>3.2x</a:t>
            </a:r>
          </a:p>
        </p:txBody>
      </p:sp>
      <p:sp>
        <p:nvSpPr>
          <p:cNvPr id="26" name="CuadroTexto 25">
            <a:extLst>
              <a:ext uri="{FF2B5EF4-FFF2-40B4-BE49-F238E27FC236}">
                <a16:creationId xmlns:a16="http://schemas.microsoft.com/office/drawing/2014/main" id="{9F636221-A1B7-D148-3C13-CAD41AE216DA}"/>
              </a:ext>
            </a:extLst>
          </p:cNvPr>
          <p:cNvSpPr txBox="1"/>
          <p:nvPr/>
        </p:nvSpPr>
        <p:spPr>
          <a:xfrm>
            <a:off x="5732632" y="3481828"/>
            <a:ext cx="221214" cy="138499"/>
          </a:xfrm>
          <a:prstGeom prst="rect">
            <a:avLst/>
          </a:prstGeom>
          <a:noFill/>
        </p:spPr>
        <p:txBody>
          <a:bodyPr wrap="non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a:r>
              <a:rPr lang="es-AR" sz="900" b="0">
                <a:solidFill>
                  <a:srgbClr val="3D00A1"/>
                </a:solidFill>
                <a:latin typeface="Roboto Medium" panose="02000000000000000000" pitchFamily="2" charset="0"/>
                <a:ea typeface="Roboto Medium" panose="02000000000000000000" pitchFamily="2" charset="0"/>
              </a:rPr>
              <a:t>2.4x</a:t>
            </a:r>
          </a:p>
        </p:txBody>
      </p:sp>
      <p:sp>
        <p:nvSpPr>
          <p:cNvPr id="28" name="CuadroTexto 27">
            <a:extLst>
              <a:ext uri="{FF2B5EF4-FFF2-40B4-BE49-F238E27FC236}">
                <a16:creationId xmlns:a16="http://schemas.microsoft.com/office/drawing/2014/main" id="{45363E5F-F5F7-C091-D13B-3132B14F44EF}"/>
              </a:ext>
            </a:extLst>
          </p:cNvPr>
          <p:cNvSpPr txBox="1"/>
          <p:nvPr/>
        </p:nvSpPr>
        <p:spPr>
          <a:xfrm>
            <a:off x="5214901" y="1381743"/>
            <a:ext cx="1251254" cy="15388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05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pPr algn="ctr"/>
            <a:r>
              <a:rPr lang="es-AR" sz="1000">
                <a:solidFill>
                  <a:schemeClr val="bg2"/>
                </a:solidFill>
              </a:rPr>
              <a:t>Resiliency to FX Risk</a:t>
            </a:r>
          </a:p>
        </p:txBody>
      </p:sp>
      <p:sp>
        <p:nvSpPr>
          <p:cNvPr id="31" name="Text Box 10">
            <a:extLst>
              <a:ext uri="{FF2B5EF4-FFF2-40B4-BE49-F238E27FC236}">
                <a16:creationId xmlns:a16="http://schemas.microsoft.com/office/drawing/2014/main" id="{C3C55EB0-B3A2-453C-435B-3BB0783063DB}"/>
              </a:ext>
            </a:extLst>
          </p:cNvPr>
          <p:cNvSpPr txBox="1">
            <a:spLocks noChangeArrowheads="1"/>
          </p:cNvSpPr>
          <p:nvPr/>
        </p:nvSpPr>
        <p:spPr bwMode="auto">
          <a:xfrm>
            <a:off x="1126615" y="2250565"/>
            <a:ext cx="675833" cy="123111"/>
          </a:xfrm>
          <a:prstGeom prst="rect">
            <a:avLst/>
          </a:prstGeom>
          <a:noFill/>
        </p:spPr>
        <p:txBody>
          <a:bodyPr wrap="square" lIns="0" tIns="0" rIns="0" bIns="0" rtlCol="0">
            <a:spAutoFit/>
          </a:bodyPr>
          <a:lstStyle>
            <a:defPPr>
              <a:defRPr lang="en-US"/>
            </a:defPPr>
            <a:lvl1pPr algn="r">
              <a:spcAft>
                <a:spcPts val="200"/>
              </a:spcAft>
              <a:defRPr sz="600" i="1">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l"/>
            <a:r>
              <a:rPr lang="en-US" sz="800"/>
              <a:t>Million of U$S</a:t>
            </a:r>
          </a:p>
        </p:txBody>
      </p:sp>
      <p:sp>
        <p:nvSpPr>
          <p:cNvPr id="32" name="Text Box 10">
            <a:extLst>
              <a:ext uri="{FF2B5EF4-FFF2-40B4-BE49-F238E27FC236}">
                <a16:creationId xmlns:a16="http://schemas.microsoft.com/office/drawing/2014/main" id="{55F60D02-2D9C-3777-02E6-A681ED2D359D}"/>
              </a:ext>
            </a:extLst>
          </p:cNvPr>
          <p:cNvSpPr txBox="1">
            <a:spLocks noChangeArrowheads="1"/>
          </p:cNvSpPr>
          <p:nvPr/>
        </p:nvSpPr>
        <p:spPr bwMode="auto">
          <a:xfrm>
            <a:off x="1126615" y="3098743"/>
            <a:ext cx="675833" cy="123111"/>
          </a:xfrm>
          <a:prstGeom prst="rect">
            <a:avLst/>
          </a:prstGeom>
          <a:noFill/>
        </p:spPr>
        <p:txBody>
          <a:bodyPr wrap="square" lIns="0" tIns="0" rIns="0" bIns="0" rtlCol="0">
            <a:spAutoFit/>
          </a:bodyPr>
          <a:lstStyle>
            <a:defPPr>
              <a:defRPr lang="en-US"/>
            </a:defPPr>
            <a:lvl1pPr algn="r">
              <a:spcAft>
                <a:spcPts val="200"/>
              </a:spcAft>
              <a:defRPr sz="600" i="1">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l"/>
            <a:r>
              <a:rPr lang="en-US" sz="800"/>
              <a:t>Million of U$S</a:t>
            </a:r>
          </a:p>
        </p:txBody>
      </p:sp>
      <p:sp>
        <p:nvSpPr>
          <p:cNvPr id="33" name="CuadroTexto 32">
            <a:extLst>
              <a:ext uri="{FF2B5EF4-FFF2-40B4-BE49-F238E27FC236}">
                <a16:creationId xmlns:a16="http://schemas.microsoft.com/office/drawing/2014/main" id="{C73AF1F9-676A-875E-9B0E-B72DD150FF1E}"/>
              </a:ext>
            </a:extLst>
          </p:cNvPr>
          <p:cNvSpPr txBox="1"/>
          <p:nvPr/>
        </p:nvSpPr>
        <p:spPr>
          <a:xfrm>
            <a:off x="7294236" y="3481828"/>
            <a:ext cx="221214" cy="138499"/>
          </a:xfrm>
          <a:prstGeom prst="rect">
            <a:avLst/>
          </a:prstGeom>
          <a:noFill/>
        </p:spPr>
        <p:txBody>
          <a:bodyPr wrap="non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a:r>
              <a:rPr lang="es-AR" sz="900" b="0">
                <a:solidFill>
                  <a:srgbClr val="3D00A1"/>
                </a:solidFill>
                <a:latin typeface="Roboto Medium" panose="02000000000000000000" pitchFamily="2" charset="0"/>
                <a:ea typeface="Roboto Medium" panose="02000000000000000000" pitchFamily="2" charset="0"/>
              </a:rPr>
              <a:t>2.2x</a:t>
            </a:r>
          </a:p>
        </p:txBody>
      </p:sp>
      <p:sp>
        <p:nvSpPr>
          <p:cNvPr id="455" name="Rectángulo: esquinas redondeadas 3">
            <a:extLst>
              <a:ext uri="{FF2B5EF4-FFF2-40B4-BE49-F238E27FC236}">
                <a16:creationId xmlns:a16="http://schemas.microsoft.com/office/drawing/2014/main" id="{E6764726-75E4-AF79-58B1-9028D306BDB1}"/>
              </a:ext>
            </a:extLst>
          </p:cNvPr>
          <p:cNvSpPr/>
          <p:nvPr/>
        </p:nvSpPr>
        <p:spPr bwMode="auto">
          <a:xfrm>
            <a:off x="3520685" y="1267918"/>
            <a:ext cx="4639686" cy="1201451"/>
          </a:xfrm>
          <a:prstGeom prst="roundRect">
            <a:avLst>
              <a:gd name="adj" fmla="val 6213"/>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s-AR" sz="1000">
              <a:latin typeface="Arial" pitchFamily="34" charset="0"/>
            </a:endParaRPr>
          </a:p>
        </p:txBody>
      </p:sp>
      <p:sp>
        <p:nvSpPr>
          <p:cNvPr id="456" name="Rectángulo: esquinas redondeadas 3">
            <a:extLst>
              <a:ext uri="{FF2B5EF4-FFF2-40B4-BE49-F238E27FC236}">
                <a16:creationId xmlns:a16="http://schemas.microsoft.com/office/drawing/2014/main" id="{D38D1943-F887-733D-DCE7-E0373690A898}"/>
              </a:ext>
            </a:extLst>
          </p:cNvPr>
          <p:cNvSpPr/>
          <p:nvPr/>
        </p:nvSpPr>
        <p:spPr bwMode="auto">
          <a:xfrm>
            <a:off x="1126616" y="3721910"/>
            <a:ext cx="7033756" cy="316603"/>
          </a:xfrm>
          <a:prstGeom prst="roundRect">
            <a:avLst>
              <a:gd name="adj" fmla="val 10339"/>
            </a:avLst>
          </a:prstGeom>
          <a:noFill/>
          <a:ln w="12700" cap="rnd" algn="ctr">
            <a:solidFill>
              <a:schemeClr val="tx1">
                <a:lumMod val="75000"/>
                <a:lumOff val="25000"/>
              </a:schemeClr>
            </a:solidFill>
            <a:prstDash val="sysDash"/>
            <a:round/>
            <a:headEnd/>
            <a:tailEnd/>
          </a:ln>
        </p:spPr>
        <p:txBody>
          <a:bodyPr wrap="none" lIns="0" tIns="0" rIns="0" bIns="0" rtlCol="0" anchor="ctr"/>
          <a:lstStyle/>
          <a:p>
            <a:pPr algn="ctr">
              <a:lnSpc>
                <a:spcPct val="90000"/>
              </a:lnSpc>
            </a:pPr>
            <a:endParaRPr kumimoji="1" lang="es-AR" sz="1000">
              <a:latin typeface="Arial" pitchFamily="34" charset="0"/>
            </a:endParaRPr>
          </a:p>
        </p:txBody>
      </p:sp>
      <p:sp>
        <p:nvSpPr>
          <p:cNvPr id="457" name="CuadroTexto 456">
            <a:extLst>
              <a:ext uri="{FF2B5EF4-FFF2-40B4-BE49-F238E27FC236}">
                <a16:creationId xmlns:a16="http://schemas.microsoft.com/office/drawing/2014/main" id="{EFE5C2E0-5DA9-B801-B64F-8BDDED91E3C0}"/>
              </a:ext>
            </a:extLst>
          </p:cNvPr>
          <p:cNvSpPr txBox="1"/>
          <p:nvPr/>
        </p:nvSpPr>
        <p:spPr>
          <a:xfrm>
            <a:off x="1126615" y="3819065"/>
            <a:ext cx="7033756" cy="138499"/>
          </a:xfrm>
          <a:prstGeom prst="rect">
            <a:avLst/>
          </a:prstGeom>
          <a:noFill/>
        </p:spPr>
        <p:txBody>
          <a:bodyPr wrap="squar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a:r>
              <a:rPr lang="en-US" sz="900" b="0">
                <a:solidFill>
                  <a:schemeClr val="tx1"/>
                </a:solidFill>
                <a:latin typeface="Roboto Medium" panose="02000000000000000000" pitchFamily="2" charset="0"/>
                <a:ea typeface="Roboto Medium" panose="02000000000000000000" pitchFamily="2" charset="0"/>
              </a:rPr>
              <a:t>Only Argentina based company with </a:t>
            </a:r>
            <a:r>
              <a:rPr lang="en-US" sz="900" b="0">
                <a:solidFill>
                  <a:schemeClr val="accent1"/>
                </a:solidFill>
                <a:latin typeface="Roboto Medium" panose="02000000000000000000" pitchFamily="2" charset="0"/>
                <a:ea typeface="Roboto Medium" panose="02000000000000000000" pitchFamily="2" charset="0"/>
              </a:rPr>
              <a:t>investment grade financial covenants</a:t>
            </a:r>
            <a:endParaRPr lang="es-AR" sz="900" b="0">
              <a:solidFill>
                <a:schemeClr val="accent1"/>
              </a:solidFill>
              <a:latin typeface="Roboto Medium" panose="02000000000000000000" pitchFamily="2" charset="0"/>
              <a:ea typeface="Roboto Medium" panose="02000000000000000000" pitchFamily="2" charset="0"/>
            </a:endParaRPr>
          </a:p>
        </p:txBody>
      </p:sp>
      <p:sp>
        <p:nvSpPr>
          <p:cNvPr id="458" name="CuadroTexto 457">
            <a:extLst>
              <a:ext uri="{FF2B5EF4-FFF2-40B4-BE49-F238E27FC236}">
                <a16:creationId xmlns:a16="http://schemas.microsoft.com/office/drawing/2014/main" id="{714E3211-DF5F-B00A-E376-ED4E20A97644}"/>
              </a:ext>
            </a:extLst>
          </p:cNvPr>
          <p:cNvSpPr txBox="1"/>
          <p:nvPr/>
        </p:nvSpPr>
        <p:spPr>
          <a:xfrm>
            <a:off x="2219987" y="4213111"/>
            <a:ext cx="6312013" cy="512961"/>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n-US" sz="600" i="1"/>
              <a:t>*Calculated as Net Financial Debt (cash, cash equivalents – net of Client Funds - plus financial investments and financial NDF minus financial loans) / EBITDA.  This ratio is included here solely for reference and may be calculated differently according to the definitions incorporated in some of the Company’s debt contracts.</a:t>
            </a:r>
          </a:p>
          <a:p>
            <a:pPr algn="r">
              <a:spcAft>
                <a:spcPts val="200"/>
              </a:spcAft>
            </a:pPr>
            <a:r>
              <a:rPr lang="en-US" sz="600" i="1"/>
              <a:t>**Institutions nor analyst names disclosed for privacy reasons.</a:t>
            </a:r>
          </a:p>
          <a:p>
            <a:pPr algn="r">
              <a:spcAft>
                <a:spcPts val="200"/>
              </a:spcAft>
            </a:pPr>
            <a:r>
              <a:rPr lang="en-US" sz="600" i="1"/>
              <a:t>The figures in dollars included in this presentation result from converting figures in constant pesos at the close of a specific period, using the closing exchange rate of that same period. These figures are included solely for the purpose of providing a general reference and are not obtained through any form of dual currency accounting conducted by the Company.</a:t>
            </a:r>
          </a:p>
        </p:txBody>
      </p:sp>
      <p:graphicFrame>
        <p:nvGraphicFramePr>
          <p:cNvPr id="459" name="Gráfico 458">
            <a:extLst>
              <a:ext uri="{FF2B5EF4-FFF2-40B4-BE49-F238E27FC236}">
                <a16:creationId xmlns:a16="http://schemas.microsoft.com/office/drawing/2014/main" id="{C73125AA-1464-AE53-8A3A-8487DD287BFC}"/>
              </a:ext>
            </a:extLst>
          </p:cNvPr>
          <p:cNvGraphicFramePr/>
          <p:nvPr>
            <p:extLst>
              <p:ext uri="{D42A27DB-BD31-4B8C-83A1-F6EECF244321}">
                <p14:modId xmlns:p14="http://schemas.microsoft.com/office/powerpoint/2010/main" val="1711564497"/>
              </p:ext>
            </p:extLst>
          </p:nvPr>
        </p:nvGraphicFramePr>
        <p:xfrm>
          <a:off x="1941266" y="2288924"/>
          <a:ext cx="6240877" cy="1000748"/>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E3511411-F386-D0F8-B47D-DC2A90013730}"/>
              </a:ext>
            </a:extLst>
          </p:cNvPr>
          <p:cNvSpPr txBox="1">
            <a:spLocks/>
          </p:cNvSpPr>
          <p:nvPr/>
        </p:nvSpPr>
        <p:spPr>
          <a:xfrm>
            <a:off x="609200" y="1162772"/>
            <a:ext cx="1659685"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Evolution of our figures</a:t>
            </a:r>
          </a:p>
        </p:txBody>
      </p:sp>
      <p:graphicFrame>
        <p:nvGraphicFramePr>
          <p:cNvPr id="3" name="Gráfico 2">
            <a:extLst>
              <a:ext uri="{FF2B5EF4-FFF2-40B4-BE49-F238E27FC236}">
                <a16:creationId xmlns:a16="http://schemas.microsoft.com/office/drawing/2014/main" id="{3B7BC331-8A74-272E-328B-5333797F2546}"/>
              </a:ext>
            </a:extLst>
          </p:cNvPr>
          <p:cNvGraphicFramePr/>
          <p:nvPr>
            <p:extLst>
              <p:ext uri="{D42A27DB-BD31-4B8C-83A1-F6EECF244321}">
                <p14:modId xmlns:p14="http://schemas.microsoft.com/office/powerpoint/2010/main" val="4043975321"/>
              </p:ext>
            </p:extLst>
          </p:nvPr>
        </p:nvGraphicFramePr>
        <p:xfrm>
          <a:off x="1941266" y="1337321"/>
          <a:ext cx="6240877" cy="1082605"/>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021491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1C3CA7B-385B-4864-A185-41BE285FB032}"/>
              </a:ext>
            </a:extLst>
          </p:cNvPr>
          <p:cNvSpPr txBox="1"/>
          <p:nvPr/>
        </p:nvSpPr>
        <p:spPr>
          <a:xfrm>
            <a:off x="2454215" y="4423425"/>
            <a:ext cx="6077785" cy="302647"/>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l-GR" sz="600" i="1"/>
              <a:t>Δ% </a:t>
            </a:r>
            <a:r>
              <a:rPr lang="en-US" sz="600" i="1"/>
              <a:t>Y/Y CPI : Considering year over year inflation by the end of each period.</a:t>
            </a:r>
          </a:p>
          <a:p>
            <a:pPr algn="r">
              <a:spcAft>
                <a:spcPts val="200"/>
              </a:spcAft>
            </a:pPr>
            <a:r>
              <a:rPr lang="en-US" sz="600" i="1"/>
              <a:t>*Figures of 1H24 in constant pesos as of June 30, 2024 converted at the BNA ask rate as of June 30, 2024 (912.00). Figures of FY23 in constant pesos as of December 31, 2023 converted at the BNA ask rate as of December 31, 2023 (808.45). Figures of 1H23 in constant pesos as of June 30, 2023 converted at the BNA ask rate as of June 30, 2023 (256.7).</a:t>
            </a:r>
          </a:p>
        </p:txBody>
      </p:sp>
      <p:sp>
        <p:nvSpPr>
          <p:cNvPr id="100" name="Title 1">
            <a:extLst>
              <a:ext uri="{FF2B5EF4-FFF2-40B4-BE49-F238E27FC236}">
                <a16:creationId xmlns:a16="http://schemas.microsoft.com/office/drawing/2014/main" id="{A72B7FAD-0D12-C6E7-D4BD-D612D4D65C7D}"/>
              </a:ext>
            </a:extLst>
          </p:cNvPr>
          <p:cNvSpPr txBox="1">
            <a:spLocks/>
          </p:cNvSpPr>
          <p:nvPr/>
        </p:nvSpPr>
        <p:spPr>
          <a:xfrm>
            <a:off x="611999" y="496666"/>
            <a:ext cx="2967224"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We have executed an </a:t>
            </a:r>
            <a:r>
              <a:rPr lang="en-US" sz="1800" b="0" spc="-40">
                <a:solidFill>
                  <a:schemeClr val="bg2"/>
                </a:solidFill>
                <a:latin typeface="Pulso" pitchFamily="2" charset="0"/>
              </a:rPr>
              <a:t>effective pricing strategy…</a:t>
            </a:r>
          </a:p>
        </p:txBody>
      </p:sp>
      <p:graphicFrame>
        <p:nvGraphicFramePr>
          <p:cNvPr id="4" name="Gráfico 3">
            <a:extLst>
              <a:ext uri="{FF2B5EF4-FFF2-40B4-BE49-F238E27FC236}">
                <a16:creationId xmlns:a16="http://schemas.microsoft.com/office/drawing/2014/main" id="{19AFC374-490F-5416-A321-4660A8612797}"/>
              </a:ext>
            </a:extLst>
          </p:cNvPr>
          <p:cNvGraphicFramePr>
            <a:graphicFrameLocks/>
          </p:cNvGraphicFramePr>
          <p:nvPr>
            <p:extLst>
              <p:ext uri="{D42A27DB-BD31-4B8C-83A1-F6EECF244321}">
                <p14:modId xmlns:p14="http://schemas.microsoft.com/office/powerpoint/2010/main" val="524020259"/>
              </p:ext>
            </p:extLst>
          </p:nvPr>
        </p:nvGraphicFramePr>
        <p:xfrm>
          <a:off x="603291" y="1475986"/>
          <a:ext cx="5163640" cy="1693934"/>
        </p:xfrm>
        <a:graphic>
          <a:graphicData uri="http://schemas.openxmlformats.org/drawingml/2006/chart">
            <c:chart xmlns:c="http://schemas.openxmlformats.org/drawingml/2006/chart" xmlns:r="http://schemas.openxmlformats.org/officeDocument/2006/relationships" r:id="rId3"/>
          </a:graphicData>
        </a:graphic>
      </p:graphicFrame>
      <p:sp>
        <p:nvSpPr>
          <p:cNvPr id="5" name="Title 1">
            <a:extLst>
              <a:ext uri="{FF2B5EF4-FFF2-40B4-BE49-F238E27FC236}">
                <a16:creationId xmlns:a16="http://schemas.microsoft.com/office/drawing/2014/main" id="{9D541ADC-9230-B367-1F23-74658D7D493A}"/>
              </a:ext>
            </a:extLst>
          </p:cNvPr>
          <p:cNvSpPr txBox="1">
            <a:spLocks/>
          </p:cNvSpPr>
          <p:nvPr/>
        </p:nvSpPr>
        <p:spPr>
          <a:xfrm>
            <a:off x="611999" y="1162772"/>
            <a:ext cx="3320007"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Monthly Inflation and price adjustments dynamic</a:t>
            </a:r>
          </a:p>
        </p:txBody>
      </p:sp>
      <p:sp>
        <p:nvSpPr>
          <p:cNvPr id="6" name="Title 1">
            <a:extLst>
              <a:ext uri="{FF2B5EF4-FFF2-40B4-BE49-F238E27FC236}">
                <a16:creationId xmlns:a16="http://schemas.microsoft.com/office/drawing/2014/main" id="{F0CBA599-1892-EFB6-3192-16726BB16E60}"/>
              </a:ext>
            </a:extLst>
          </p:cNvPr>
          <p:cNvSpPr txBox="1">
            <a:spLocks/>
          </p:cNvSpPr>
          <p:nvPr/>
        </p:nvSpPr>
        <p:spPr>
          <a:xfrm>
            <a:off x="6065523" y="1162772"/>
            <a:ext cx="2146749"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ARPU evolution per segment*</a:t>
            </a:r>
          </a:p>
        </p:txBody>
      </p:sp>
      <p:graphicFrame>
        <p:nvGraphicFramePr>
          <p:cNvPr id="7" name="Gráfico 6">
            <a:extLst>
              <a:ext uri="{FF2B5EF4-FFF2-40B4-BE49-F238E27FC236}">
                <a16:creationId xmlns:a16="http://schemas.microsoft.com/office/drawing/2014/main" id="{BE835129-2E0F-B48A-3A41-47D730469B9E}"/>
              </a:ext>
            </a:extLst>
          </p:cNvPr>
          <p:cNvGraphicFramePr/>
          <p:nvPr>
            <p:extLst>
              <p:ext uri="{D42A27DB-BD31-4B8C-83A1-F6EECF244321}">
                <p14:modId xmlns:p14="http://schemas.microsoft.com/office/powerpoint/2010/main" val="1031257994"/>
              </p:ext>
            </p:extLst>
          </p:nvPr>
        </p:nvGraphicFramePr>
        <p:xfrm>
          <a:off x="6723018" y="1528693"/>
          <a:ext cx="2030729" cy="720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8" name="Gráfico 7">
            <a:extLst>
              <a:ext uri="{FF2B5EF4-FFF2-40B4-BE49-F238E27FC236}">
                <a16:creationId xmlns:a16="http://schemas.microsoft.com/office/drawing/2014/main" id="{A1E08A9A-F0AD-A413-191B-252C3C2F90B8}"/>
              </a:ext>
            </a:extLst>
          </p:cNvPr>
          <p:cNvGraphicFramePr/>
          <p:nvPr>
            <p:extLst>
              <p:ext uri="{D42A27DB-BD31-4B8C-83A1-F6EECF244321}">
                <p14:modId xmlns:p14="http://schemas.microsoft.com/office/powerpoint/2010/main" val="4194449449"/>
              </p:ext>
            </p:extLst>
          </p:nvPr>
        </p:nvGraphicFramePr>
        <p:xfrm>
          <a:off x="6723018" y="2234320"/>
          <a:ext cx="2030729" cy="7200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9" name="Gráfico 8">
            <a:extLst>
              <a:ext uri="{FF2B5EF4-FFF2-40B4-BE49-F238E27FC236}">
                <a16:creationId xmlns:a16="http://schemas.microsoft.com/office/drawing/2014/main" id="{7B81D5BC-EDCF-E266-824C-1A6080CF7880}"/>
              </a:ext>
            </a:extLst>
          </p:cNvPr>
          <p:cNvGraphicFramePr/>
          <p:nvPr>
            <p:extLst>
              <p:ext uri="{D42A27DB-BD31-4B8C-83A1-F6EECF244321}">
                <p14:modId xmlns:p14="http://schemas.microsoft.com/office/powerpoint/2010/main" val="3254751306"/>
              </p:ext>
            </p:extLst>
          </p:nvPr>
        </p:nvGraphicFramePr>
        <p:xfrm>
          <a:off x="6723018" y="2939947"/>
          <a:ext cx="2030729" cy="7200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0" name="Gráfico 9">
            <a:extLst>
              <a:ext uri="{FF2B5EF4-FFF2-40B4-BE49-F238E27FC236}">
                <a16:creationId xmlns:a16="http://schemas.microsoft.com/office/drawing/2014/main" id="{56F1E215-3FA0-3C95-F724-E3CB91A48BD9}"/>
              </a:ext>
            </a:extLst>
          </p:cNvPr>
          <p:cNvGraphicFramePr/>
          <p:nvPr>
            <p:extLst>
              <p:ext uri="{D42A27DB-BD31-4B8C-83A1-F6EECF244321}">
                <p14:modId xmlns:p14="http://schemas.microsoft.com/office/powerpoint/2010/main" val="2549286"/>
              </p:ext>
            </p:extLst>
          </p:nvPr>
        </p:nvGraphicFramePr>
        <p:xfrm>
          <a:off x="6723018" y="3645574"/>
          <a:ext cx="2030729" cy="720000"/>
        </p:xfrm>
        <a:graphic>
          <a:graphicData uri="http://schemas.openxmlformats.org/drawingml/2006/chart">
            <c:chart xmlns:c="http://schemas.openxmlformats.org/drawingml/2006/chart" xmlns:r="http://schemas.openxmlformats.org/officeDocument/2006/relationships" r:id="rId7"/>
          </a:graphicData>
        </a:graphic>
      </p:graphicFrame>
      <p:sp>
        <p:nvSpPr>
          <p:cNvPr id="12" name="CuadroTexto 11">
            <a:extLst>
              <a:ext uri="{FF2B5EF4-FFF2-40B4-BE49-F238E27FC236}">
                <a16:creationId xmlns:a16="http://schemas.microsoft.com/office/drawing/2014/main" id="{C32E0DF3-399D-CA31-F509-A1EBE0620988}"/>
              </a:ext>
            </a:extLst>
          </p:cNvPr>
          <p:cNvSpPr txBox="1"/>
          <p:nvPr/>
        </p:nvSpPr>
        <p:spPr>
          <a:xfrm>
            <a:off x="6065523" y="1780971"/>
            <a:ext cx="661849" cy="215444"/>
          </a:xfrm>
          <a:prstGeom prst="rect">
            <a:avLst/>
          </a:prstGeom>
          <a:noFill/>
          <a:ln>
            <a:noFill/>
          </a:ln>
        </p:spPr>
        <p:txBody>
          <a:bodyPr wrap="square" lIns="0" tIns="0" rIns="0" bIns="0" rtlCol="0">
            <a:spAutoFit/>
          </a:bodyPr>
          <a:lstStyle/>
          <a:p>
            <a:r>
              <a:rPr lang="en-US" sz="700" b="1">
                <a:solidFill>
                  <a:srgbClr val="3D00A1"/>
                </a:solidFill>
                <a:latin typeface="Roboto" panose="02000000000000000000" pitchFamily="2" charset="0"/>
                <a:ea typeface="Roboto" panose="02000000000000000000" pitchFamily="2" charset="0"/>
              </a:rPr>
              <a:t>Mobile ARPU evolution in U$S</a:t>
            </a:r>
            <a:endParaRPr lang="en-US" sz="700" b="1" baseline="30000">
              <a:solidFill>
                <a:srgbClr val="3D00A1"/>
              </a:solidFill>
              <a:latin typeface="Roboto" panose="02000000000000000000" pitchFamily="2" charset="0"/>
              <a:ea typeface="Roboto" panose="02000000000000000000" pitchFamily="2" charset="0"/>
            </a:endParaRPr>
          </a:p>
        </p:txBody>
      </p:sp>
      <p:sp>
        <p:nvSpPr>
          <p:cNvPr id="13" name="CuadroTexto 12">
            <a:extLst>
              <a:ext uri="{FF2B5EF4-FFF2-40B4-BE49-F238E27FC236}">
                <a16:creationId xmlns:a16="http://schemas.microsoft.com/office/drawing/2014/main" id="{92E131CB-9613-5930-BC2D-073DA4F11933}"/>
              </a:ext>
            </a:extLst>
          </p:cNvPr>
          <p:cNvSpPr txBox="1"/>
          <p:nvPr/>
        </p:nvSpPr>
        <p:spPr>
          <a:xfrm>
            <a:off x="6076086" y="2486598"/>
            <a:ext cx="750910" cy="215444"/>
          </a:xfrm>
          <a:prstGeom prst="rect">
            <a:avLst/>
          </a:prstGeom>
          <a:noFill/>
          <a:ln>
            <a:noFill/>
          </a:ln>
        </p:spPr>
        <p:txBody>
          <a:bodyPr wrap="square" lIns="0" tIns="0" rIns="0" bIns="0" rtlCol="0">
            <a:spAutoFit/>
          </a:bodyPr>
          <a:lstStyle/>
          <a:p>
            <a:r>
              <a:rPr lang="en-US" sz="700" b="1">
                <a:solidFill>
                  <a:srgbClr val="3D00A1"/>
                </a:solidFill>
                <a:latin typeface="Roboto" panose="02000000000000000000" pitchFamily="2" charset="0"/>
                <a:ea typeface="Roboto" panose="02000000000000000000" pitchFamily="2" charset="0"/>
              </a:rPr>
              <a:t>Broadband ARPU evolution in U$S</a:t>
            </a:r>
            <a:endParaRPr lang="en-US" sz="700" b="1" baseline="30000">
              <a:solidFill>
                <a:srgbClr val="3D00A1"/>
              </a:solidFill>
              <a:latin typeface="Roboto" panose="02000000000000000000" pitchFamily="2" charset="0"/>
              <a:ea typeface="Roboto" panose="02000000000000000000" pitchFamily="2" charset="0"/>
            </a:endParaRPr>
          </a:p>
        </p:txBody>
      </p:sp>
      <p:sp>
        <p:nvSpPr>
          <p:cNvPr id="14" name="CuadroTexto 13">
            <a:extLst>
              <a:ext uri="{FF2B5EF4-FFF2-40B4-BE49-F238E27FC236}">
                <a16:creationId xmlns:a16="http://schemas.microsoft.com/office/drawing/2014/main" id="{4D0669D1-DB97-29DB-FD5C-FC969E03202D}"/>
              </a:ext>
            </a:extLst>
          </p:cNvPr>
          <p:cNvSpPr txBox="1"/>
          <p:nvPr/>
        </p:nvSpPr>
        <p:spPr>
          <a:xfrm>
            <a:off x="6076085" y="3192225"/>
            <a:ext cx="699395" cy="215444"/>
          </a:xfrm>
          <a:prstGeom prst="rect">
            <a:avLst/>
          </a:prstGeom>
          <a:noFill/>
          <a:ln>
            <a:noFill/>
          </a:ln>
        </p:spPr>
        <p:txBody>
          <a:bodyPr wrap="square" lIns="0" tIns="0" rIns="0" bIns="0" rtlCol="0">
            <a:spAutoFit/>
          </a:bodyPr>
          <a:lstStyle/>
          <a:p>
            <a:r>
              <a:rPr lang="en-US" sz="700" b="1">
                <a:solidFill>
                  <a:srgbClr val="3D00A1"/>
                </a:solidFill>
                <a:latin typeface="Roboto" panose="02000000000000000000" pitchFamily="2" charset="0"/>
                <a:ea typeface="Roboto" panose="02000000000000000000" pitchFamily="2" charset="0"/>
              </a:rPr>
              <a:t>Pay - TV ARPU evolution in U$S</a:t>
            </a:r>
            <a:endParaRPr lang="en-US" sz="700" b="1" baseline="30000">
              <a:solidFill>
                <a:srgbClr val="3D00A1"/>
              </a:solidFill>
              <a:latin typeface="Roboto" panose="02000000000000000000" pitchFamily="2" charset="0"/>
              <a:ea typeface="Roboto" panose="02000000000000000000" pitchFamily="2" charset="0"/>
            </a:endParaRPr>
          </a:p>
        </p:txBody>
      </p:sp>
      <p:sp>
        <p:nvSpPr>
          <p:cNvPr id="15" name="CuadroTexto 14">
            <a:extLst>
              <a:ext uri="{FF2B5EF4-FFF2-40B4-BE49-F238E27FC236}">
                <a16:creationId xmlns:a16="http://schemas.microsoft.com/office/drawing/2014/main" id="{9A76B561-63B6-529F-3BBA-EB24722BA7C9}"/>
              </a:ext>
            </a:extLst>
          </p:cNvPr>
          <p:cNvSpPr txBox="1"/>
          <p:nvPr/>
        </p:nvSpPr>
        <p:spPr>
          <a:xfrm>
            <a:off x="6076086" y="3897852"/>
            <a:ext cx="766627" cy="215444"/>
          </a:xfrm>
          <a:prstGeom prst="rect">
            <a:avLst/>
          </a:prstGeom>
          <a:noFill/>
          <a:ln>
            <a:noFill/>
          </a:ln>
        </p:spPr>
        <p:txBody>
          <a:bodyPr wrap="square" lIns="0" tIns="0" rIns="0" bIns="0" rtlCol="0">
            <a:spAutoFit/>
          </a:bodyPr>
          <a:lstStyle/>
          <a:p>
            <a:r>
              <a:rPr lang="en-US" sz="700" b="1">
                <a:solidFill>
                  <a:srgbClr val="3D00A1"/>
                </a:solidFill>
                <a:latin typeface="Roboto" panose="02000000000000000000" pitchFamily="2" charset="0"/>
                <a:ea typeface="Roboto" panose="02000000000000000000" pitchFamily="2" charset="0"/>
              </a:rPr>
              <a:t>Fixed Voice ARPU evolution in U$S</a:t>
            </a:r>
            <a:endParaRPr lang="en-US" sz="700" b="1" baseline="30000">
              <a:solidFill>
                <a:srgbClr val="3D00A1"/>
              </a:solidFill>
              <a:latin typeface="Roboto" panose="02000000000000000000" pitchFamily="2" charset="0"/>
              <a:ea typeface="Roboto" panose="02000000000000000000" pitchFamily="2" charset="0"/>
            </a:endParaRPr>
          </a:p>
        </p:txBody>
      </p:sp>
      <p:graphicFrame>
        <p:nvGraphicFramePr>
          <p:cNvPr id="17" name="Gráfico 16">
            <a:extLst>
              <a:ext uri="{FF2B5EF4-FFF2-40B4-BE49-F238E27FC236}">
                <a16:creationId xmlns:a16="http://schemas.microsoft.com/office/drawing/2014/main" id="{3EF56F2B-91D3-E92C-C9B8-69BA8D5CB660}"/>
              </a:ext>
            </a:extLst>
          </p:cNvPr>
          <p:cNvGraphicFramePr>
            <a:graphicFrameLocks/>
          </p:cNvGraphicFramePr>
          <p:nvPr>
            <p:extLst>
              <p:ext uri="{D42A27DB-BD31-4B8C-83A1-F6EECF244321}">
                <p14:modId xmlns:p14="http://schemas.microsoft.com/office/powerpoint/2010/main" val="2876867757"/>
              </p:ext>
            </p:extLst>
          </p:nvPr>
        </p:nvGraphicFramePr>
        <p:xfrm>
          <a:off x="385899" y="3153021"/>
          <a:ext cx="4660726" cy="1108733"/>
        </p:xfrm>
        <a:graphic>
          <a:graphicData uri="http://schemas.openxmlformats.org/drawingml/2006/chart">
            <c:chart xmlns:c="http://schemas.openxmlformats.org/drawingml/2006/chart" xmlns:r="http://schemas.openxmlformats.org/officeDocument/2006/relationships" r:id="rId8"/>
          </a:graphicData>
        </a:graphic>
      </p:graphicFrame>
      <p:sp>
        <p:nvSpPr>
          <p:cNvPr id="35" name="CuadroTexto 34">
            <a:extLst>
              <a:ext uri="{FF2B5EF4-FFF2-40B4-BE49-F238E27FC236}">
                <a16:creationId xmlns:a16="http://schemas.microsoft.com/office/drawing/2014/main" id="{87F1D436-5526-4D51-A9AF-D3C208FC71F3}"/>
              </a:ext>
            </a:extLst>
          </p:cNvPr>
          <p:cNvSpPr txBox="1"/>
          <p:nvPr/>
        </p:nvSpPr>
        <p:spPr>
          <a:xfrm>
            <a:off x="5114059" y="3194187"/>
            <a:ext cx="564530" cy="430887"/>
          </a:xfrm>
          <a:prstGeom prst="rect">
            <a:avLst/>
          </a:prstGeom>
          <a:noFill/>
          <a:ln>
            <a:noFill/>
          </a:ln>
        </p:spPr>
        <p:txBody>
          <a:bodyPr wrap="square" lIns="0" tIns="0" rIns="0" bIns="0" rtlCol="0">
            <a:spAutoFit/>
          </a:bodyPr>
          <a:lstStyle/>
          <a:p>
            <a:pPr algn="ctr"/>
            <a:r>
              <a:rPr lang="en-US" sz="700">
                <a:solidFill>
                  <a:srgbClr val="3D00A1"/>
                </a:solidFill>
                <a:latin typeface="Roboto Medium" panose="02000000000000000000" pitchFamily="2" charset="0"/>
                <a:ea typeface="Roboto Medium" panose="02000000000000000000" pitchFamily="2" charset="0"/>
              </a:rPr>
              <a:t>Effective pricing policy amidst high inflation</a:t>
            </a:r>
            <a:endParaRPr lang="en-US" sz="700" baseline="30000">
              <a:solidFill>
                <a:srgbClr val="3D00A1"/>
              </a:solidFill>
              <a:latin typeface="Roboto Medium" panose="02000000000000000000" pitchFamily="2" charset="0"/>
              <a:ea typeface="Roboto Medium" panose="02000000000000000000" pitchFamily="2" charset="0"/>
            </a:endParaRPr>
          </a:p>
        </p:txBody>
      </p:sp>
      <p:sp>
        <p:nvSpPr>
          <p:cNvPr id="37" name="Rectángulo: esquinas redondeadas 7">
            <a:extLst>
              <a:ext uri="{FF2B5EF4-FFF2-40B4-BE49-F238E27FC236}">
                <a16:creationId xmlns:a16="http://schemas.microsoft.com/office/drawing/2014/main" id="{6B636599-CC55-93E3-4664-A08BC3012692}"/>
              </a:ext>
            </a:extLst>
          </p:cNvPr>
          <p:cNvSpPr/>
          <p:nvPr/>
        </p:nvSpPr>
        <p:spPr bwMode="auto">
          <a:xfrm>
            <a:off x="5046626" y="3136219"/>
            <a:ext cx="699396" cy="534443"/>
          </a:xfrm>
          <a:prstGeom prst="roundRect">
            <a:avLst>
              <a:gd name="adj" fmla="val 13104"/>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s-AR" sz="984">
              <a:latin typeface="Arial" pitchFamily="34" charset="0"/>
            </a:endParaRPr>
          </a:p>
        </p:txBody>
      </p:sp>
      <p:sp>
        <p:nvSpPr>
          <p:cNvPr id="38" name="CuadroTexto 37">
            <a:extLst>
              <a:ext uri="{FF2B5EF4-FFF2-40B4-BE49-F238E27FC236}">
                <a16:creationId xmlns:a16="http://schemas.microsoft.com/office/drawing/2014/main" id="{BAB16771-0113-0664-214C-08588926B4B6}"/>
              </a:ext>
            </a:extLst>
          </p:cNvPr>
          <p:cNvSpPr txBox="1"/>
          <p:nvPr/>
        </p:nvSpPr>
        <p:spPr>
          <a:xfrm>
            <a:off x="7632504" y="1497975"/>
            <a:ext cx="206788" cy="107722"/>
          </a:xfrm>
          <a:prstGeom prst="rect">
            <a:avLst/>
          </a:prstGeom>
          <a:noFill/>
        </p:spPr>
        <p:txBody>
          <a:bodyPr wrap="none" lIns="0" tIns="0" rIns="0" bIns="0" rtlCol="0">
            <a:spAutoFit/>
          </a:bodyPr>
          <a:lstStyle>
            <a:defPPr>
              <a:defRPr lang="en-US"/>
            </a:defPPr>
            <a:lvl1pPr>
              <a:defRPr sz="2800" b="1">
                <a:solidFill>
                  <a:srgbClr val="B989F9"/>
                </a:solidFill>
                <a:latin typeface="Pulso" pitchFamily="2" charset="0"/>
                <a:ea typeface="Roboto" panose="02000000000000000000" pitchFamily="2" charset="0"/>
              </a:defRPr>
            </a:lvl1pPr>
          </a:lstStyle>
          <a:p>
            <a:pPr algn="ctr"/>
            <a:r>
              <a:rPr lang="es-AR" sz="700" b="0">
                <a:solidFill>
                  <a:schemeClr val="accent1"/>
                </a:solidFill>
                <a:latin typeface="Roboto" panose="02000000000000000000" pitchFamily="2" charset="0"/>
              </a:rPr>
              <a:t>FY23</a:t>
            </a:r>
          </a:p>
        </p:txBody>
      </p:sp>
      <p:sp>
        <p:nvSpPr>
          <p:cNvPr id="40" name="CuadroTexto 39">
            <a:extLst>
              <a:ext uri="{FF2B5EF4-FFF2-40B4-BE49-F238E27FC236}">
                <a16:creationId xmlns:a16="http://schemas.microsoft.com/office/drawing/2014/main" id="{7C0E06CE-1E95-8919-C2E4-8E8B7DE058DA}"/>
              </a:ext>
            </a:extLst>
          </p:cNvPr>
          <p:cNvSpPr txBox="1"/>
          <p:nvPr/>
        </p:nvSpPr>
        <p:spPr>
          <a:xfrm>
            <a:off x="8307238" y="1497975"/>
            <a:ext cx="218008" cy="107722"/>
          </a:xfrm>
          <a:prstGeom prst="rect">
            <a:avLst/>
          </a:prstGeom>
          <a:noFill/>
        </p:spPr>
        <p:txBody>
          <a:bodyPr wrap="none" lIns="0" tIns="0" rIns="0" bIns="0" rtlCol="0">
            <a:spAutoFit/>
          </a:bodyPr>
          <a:lstStyle>
            <a:defPPr>
              <a:defRPr lang="en-US"/>
            </a:defPPr>
            <a:lvl1pPr>
              <a:defRPr sz="700" b="0">
                <a:solidFill>
                  <a:srgbClr val="3D00A1"/>
                </a:solidFill>
                <a:latin typeface="Roboto Medium" panose="02000000000000000000" pitchFamily="2" charset="0"/>
                <a:ea typeface="Roboto Medium" panose="02000000000000000000" pitchFamily="2" charset="0"/>
              </a:defRPr>
            </a:lvl1pPr>
          </a:lstStyle>
          <a:p>
            <a:pPr algn="ctr"/>
            <a:r>
              <a:rPr lang="es-AR">
                <a:solidFill>
                  <a:schemeClr val="accent1"/>
                </a:solidFill>
                <a:latin typeface="Roboto" panose="02000000000000000000" pitchFamily="2" charset="0"/>
                <a:ea typeface="Roboto" panose="02000000000000000000" pitchFamily="2" charset="0"/>
              </a:rPr>
              <a:t>1H24</a:t>
            </a:r>
          </a:p>
        </p:txBody>
      </p:sp>
      <p:sp>
        <p:nvSpPr>
          <p:cNvPr id="41" name="CuadroTexto 24">
            <a:extLst>
              <a:ext uri="{FF2B5EF4-FFF2-40B4-BE49-F238E27FC236}">
                <a16:creationId xmlns:a16="http://schemas.microsoft.com/office/drawing/2014/main" id="{6C9EAF61-000E-7E2D-21CF-765F5FC9BE67}"/>
              </a:ext>
            </a:extLst>
          </p:cNvPr>
          <p:cNvSpPr txBox="1"/>
          <p:nvPr/>
        </p:nvSpPr>
        <p:spPr>
          <a:xfrm>
            <a:off x="6963789" y="1497975"/>
            <a:ext cx="218008" cy="107722"/>
          </a:xfrm>
          <a:prstGeom prst="rect">
            <a:avLst/>
          </a:prstGeom>
          <a:noFill/>
        </p:spPr>
        <p:txBody>
          <a:bodyPr wrap="none" lIns="0" tIns="0" rIns="0" bIns="0" rtlCol="0">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accent1"/>
                </a:solidFill>
                <a:latin typeface="Roboto" panose="02000000000000000000" pitchFamily="2" charset="0"/>
                <a:ea typeface="Roboto" panose="02000000000000000000" pitchFamily="2" charset="0"/>
              </a:rPr>
              <a:t>1H23</a:t>
            </a:r>
          </a:p>
        </p:txBody>
      </p:sp>
      <p:sp>
        <p:nvSpPr>
          <p:cNvPr id="55" name="CuadroTexto 54">
            <a:extLst>
              <a:ext uri="{FF2B5EF4-FFF2-40B4-BE49-F238E27FC236}">
                <a16:creationId xmlns:a16="http://schemas.microsoft.com/office/drawing/2014/main" id="{60ED4CCC-96DA-00F4-8069-7F2332EAC1D1}"/>
              </a:ext>
            </a:extLst>
          </p:cNvPr>
          <p:cNvSpPr txBox="1"/>
          <p:nvPr/>
        </p:nvSpPr>
        <p:spPr>
          <a:xfrm>
            <a:off x="3459120" y="4212247"/>
            <a:ext cx="472886" cy="107722"/>
          </a:xfrm>
          <a:prstGeom prst="rect">
            <a:avLst/>
          </a:prstGeom>
          <a:noFill/>
        </p:spPr>
        <p:txBody>
          <a:bodyPr wrap="none" lIns="0" tIns="0" rIns="0" bIns="0" rtlCol="0">
            <a:spAutoFit/>
          </a:bodyPr>
          <a:lstStyle/>
          <a:p>
            <a:r>
              <a:rPr lang="el-GR" sz="700">
                <a:solidFill>
                  <a:srgbClr val="000000"/>
                </a:solidFill>
                <a:latin typeface="Roboto" panose="02000000000000000000" pitchFamily="2" charset="0"/>
                <a:ea typeface="Roboto" panose="02000000000000000000" pitchFamily="2" charset="0"/>
                <a:cs typeface="Roboto" panose="02000000000000000000" pitchFamily="2" charset="0"/>
              </a:rPr>
              <a:t>Δ%</a:t>
            </a:r>
            <a:r>
              <a:rPr lang="es-AR" sz="700">
                <a:solidFill>
                  <a:srgbClr val="000000"/>
                </a:solidFill>
                <a:latin typeface="Roboto" panose="02000000000000000000" pitchFamily="2" charset="0"/>
                <a:ea typeface="Roboto" panose="02000000000000000000" pitchFamily="2" charset="0"/>
                <a:cs typeface="Roboto" panose="02000000000000000000" pitchFamily="2" charset="0"/>
              </a:rPr>
              <a:t> Q/Q CPI</a:t>
            </a:r>
            <a:endParaRPr lang="es-US" sz="700">
              <a:solidFill>
                <a:srgbClr val="000000"/>
              </a:solidFill>
              <a:latin typeface="Roboto" panose="02000000000000000000" pitchFamily="2" charset="0"/>
              <a:ea typeface="Roboto" panose="02000000000000000000" pitchFamily="2" charset="0"/>
              <a:cs typeface="Roboto" panose="02000000000000000000" pitchFamily="2" charset="0"/>
            </a:endParaRPr>
          </a:p>
        </p:txBody>
      </p:sp>
      <p:sp>
        <p:nvSpPr>
          <p:cNvPr id="56" name="Rectángulo 55">
            <a:extLst>
              <a:ext uri="{FF2B5EF4-FFF2-40B4-BE49-F238E27FC236}">
                <a16:creationId xmlns:a16="http://schemas.microsoft.com/office/drawing/2014/main" id="{1C2BFEC0-BCC4-83C5-3851-B4D765296061}"/>
              </a:ext>
            </a:extLst>
          </p:cNvPr>
          <p:cNvSpPr/>
          <p:nvPr/>
        </p:nvSpPr>
        <p:spPr bwMode="auto">
          <a:xfrm>
            <a:off x="3241823" y="4219591"/>
            <a:ext cx="143142" cy="85714"/>
          </a:xfrm>
          <a:prstGeom prst="rect">
            <a:avLst/>
          </a:prstGeom>
          <a:solidFill>
            <a:srgbClr val="3D00A1"/>
          </a:solidFill>
          <a:ln w="25400" algn="ctr">
            <a:noFill/>
            <a:round/>
            <a:headEnd/>
            <a:tailEnd/>
          </a:ln>
        </p:spPr>
        <p:txBody>
          <a:bodyPr wrap="none" lIns="0" tIns="0" rIns="0" bIns="0" rtlCol="0" anchor="ctr"/>
          <a:lstStyle/>
          <a:p>
            <a:pPr algn="ctr">
              <a:lnSpc>
                <a:spcPct val="90000"/>
              </a:lnSpc>
            </a:pPr>
            <a:endParaRPr kumimoji="1" lang="es-AR" sz="400">
              <a:highlight>
                <a:srgbClr val="FFFF00"/>
              </a:highlight>
              <a:latin typeface="Pulso" pitchFamily="2" charset="0"/>
            </a:endParaRPr>
          </a:p>
        </p:txBody>
      </p:sp>
      <p:cxnSp>
        <p:nvCxnSpPr>
          <p:cNvPr id="57" name="Conector recto de flecha 56">
            <a:extLst>
              <a:ext uri="{FF2B5EF4-FFF2-40B4-BE49-F238E27FC236}">
                <a16:creationId xmlns:a16="http://schemas.microsoft.com/office/drawing/2014/main" id="{FA3C562C-8723-ECB5-112D-6B3F47D61B62}"/>
              </a:ext>
            </a:extLst>
          </p:cNvPr>
          <p:cNvCxnSpPr>
            <a:cxnSpLocks/>
          </p:cNvCxnSpPr>
          <p:nvPr/>
        </p:nvCxnSpPr>
        <p:spPr bwMode="auto">
          <a:xfrm>
            <a:off x="4750526" y="3231234"/>
            <a:ext cx="258017" cy="0"/>
          </a:xfrm>
          <a:prstGeom prst="straightConnector1">
            <a:avLst/>
          </a:prstGeom>
          <a:noFill/>
          <a:ln w="12700" cap="rnd" algn="ctr">
            <a:solidFill>
              <a:schemeClr val="accent1"/>
            </a:solidFill>
            <a:prstDash val="sysDot"/>
            <a:round/>
            <a:headEnd/>
            <a:tailEnd type="triangle"/>
          </a:ln>
        </p:spPr>
      </p:cxnSp>
      <p:graphicFrame>
        <p:nvGraphicFramePr>
          <p:cNvPr id="59" name="Gráfico 58">
            <a:extLst>
              <a:ext uri="{FF2B5EF4-FFF2-40B4-BE49-F238E27FC236}">
                <a16:creationId xmlns:a16="http://schemas.microsoft.com/office/drawing/2014/main" id="{03E2FB85-12A3-C5A5-59C1-C0341789EA3B}"/>
              </a:ext>
            </a:extLst>
          </p:cNvPr>
          <p:cNvGraphicFramePr/>
          <p:nvPr>
            <p:extLst>
              <p:ext uri="{D42A27DB-BD31-4B8C-83A1-F6EECF244321}">
                <p14:modId xmlns:p14="http://schemas.microsoft.com/office/powerpoint/2010/main" val="322469273"/>
              </p:ext>
            </p:extLst>
          </p:nvPr>
        </p:nvGraphicFramePr>
        <p:xfrm>
          <a:off x="566057" y="2999522"/>
          <a:ext cx="4500733" cy="1433692"/>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1444014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A72B7FAD-0D12-C6E7-D4BD-D612D4D65C7D}"/>
              </a:ext>
            </a:extLst>
          </p:cNvPr>
          <p:cNvSpPr txBox="1">
            <a:spLocks/>
          </p:cNvSpPr>
          <p:nvPr/>
        </p:nvSpPr>
        <p:spPr>
          <a:xfrm>
            <a:off x="611999" y="496666"/>
            <a:ext cx="2967224"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 minimizing the impact in</a:t>
            </a:r>
            <a:br>
              <a:rPr lang="en-US" sz="1800" b="0" spc="-40">
                <a:latin typeface="Pulso" pitchFamily="2" charset="0"/>
              </a:rPr>
            </a:br>
            <a:r>
              <a:rPr lang="en-US" sz="1800" b="0" spc="-40">
                <a:solidFill>
                  <a:schemeClr val="bg2"/>
                </a:solidFill>
                <a:latin typeface="Pulso" pitchFamily="2" charset="0"/>
              </a:rPr>
              <a:t>our Customer Base</a:t>
            </a:r>
          </a:p>
        </p:txBody>
      </p:sp>
      <p:sp>
        <p:nvSpPr>
          <p:cNvPr id="4" name="Rectángulo: esquinas redondeadas 7">
            <a:extLst>
              <a:ext uri="{FF2B5EF4-FFF2-40B4-BE49-F238E27FC236}">
                <a16:creationId xmlns:a16="http://schemas.microsoft.com/office/drawing/2014/main" id="{B0BDF014-8E76-E9F0-6386-786410FD53C5}"/>
              </a:ext>
            </a:extLst>
          </p:cNvPr>
          <p:cNvSpPr/>
          <p:nvPr/>
        </p:nvSpPr>
        <p:spPr bwMode="auto">
          <a:xfrm>
            <a:off x="5783717" y="1163514"/>
            <a:ext cx="2748284" cy="3382466"/>
          </a:xfrm>
          <a:prstGeom prst="roundRect">
            <a:avLst>
              <a:gd name="adj" fmla="val 1811"/>
            </a:avLst>
          </a:prstGeom>
          <a:solidFill>
            <a:srgbClr val="DEDFE1"/>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s-AR" sz="700">
              <a:solidFill>
                <a:schemeClr val="bg2"/>
              </a:solidFill>
              <a:latin typeface="Roboto Medium" panose="02000000000000000000" pitchFamily="2" charset="0"/>
              <a:ea typeface="Roboto Medium" panose="02000000000000000000" pitchFamily="2" charset="0"/>
            </a:endParaRPr>
          </a:p>
        </p:txBody>
      </p:sp>
      <p:sp>
        <p:nvSpPr>
          <p:cNvPr id="6" name="Title 1">
            <a:extLst>
              <a:ext uri="{FF2B5EF4-FFF2-40B4-BE49-F238E27FC236}">
                <a16:creationId xmlns:a16="http://schemas.microsoft.com/office/drawing/2014/main" id="{B27D6723-6AEE-40C7-942F-6B8A1994128D}"/>
              </a:ext>
            </a:extLst>
          </p:cNvPr>
          <p:cNvSpPr txBox="1">
            <a:spLocks/>
          </p:cNvSpPr>
          <p:nvPr/>
        </p:nvSpPr>
        <p:spPr>
          <a:xfrm>
            <a:off x="5961214" y="1272691"/>
            <a:ext cx="1698736" cy="1615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l-GR" sz="1050" b="0" spc="0">
                <a:solidFill>
                  <a:schemeClr val="accent1"/>
                </a:solidFill>
                <a:latin typeface="Roboto Light" panose="02000000000000000000" pitchFamily="2" charset="0"/>
                <a:ea typeface="Roboto Light" panose="02000000000000000000" pitchFamily="2" charset="0"/>
              </a:rPr>
              <a:t>Δ% </a:t>
            </a:r>
            <a:r>
              <a:rPr lang="en-US" sz="1050" b="0" spc="0">
                <a:solidFill>
                  <a:schemeClr val="accent1"/>
                </a:solidFill>
                <a:latin typeface="Roboto Light" panose="02000000000000000000" pitchFamily="2" charset="0"/>
                <a:ea typeface="Roboto Light" panose="02000000000000000000" pitchFamily="2" charset="0"/>
              </a:rPr>
              <a:t>Q/Q suscribers trend</a:t>
            </a:r>
          </a:p>
        </p:txBody>
      </p:sp>
      <p:sp>
        <p:nvSpPr>
          <p:cNvPr id="7" name="CuadroTexto 6">
            <a:extLst>
              <a:ext uri="{FF2B5EF4-FFF2-40B4-BE49-F238E27FC236}">
                <a16:creationId xmlns:a16="http://schemas.microsoft.com/office/drawing/2014/main" id="{589D3047-D652-73CB-5B99-F625631239B2}"/>
              </a:ext>
            </a:extLst>
          </p:cNvPr>
          <p:cNvSpPr txBox="1"/>
          <p:nvPr/>
        </p:nvSpPr>
        <p:spPr>
          <a:xfrm>
            <a:off x="2454215" y="4633739"/>
            <a:ext cx="6077785" cy="92333"/>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s-AR" sz="600" i="1"/>
              <a:t>*Includes only Argentina.</a:t>
            </a:r>
          </a:p>
        </p:txBody>
      </p:sp>
      <p:sp>
        <p:nvSpPr>
          <p:cNvPr id="8" name="Title 1">
            <a:extLst>
              <a:ext uri="{FF2B5EF4-FFF2-40B4-BE49-F238E27FC236}">
                <a16:creationId xmlns:a16="http://schemas.microsoft.com/office/drawing/2014/main" id="{5F2528C8-5CE1-C395-495E-65F3B78ACCD3}"/>
              </a:ext>
            </a:extLst>
          </p:cNvPr>
          <p:cNvSpPr txBox="1">
            <a:spLocks/>
          </p:cNvSpPr>
          <p:nvPr/>
        </p:nvSpPr>
        <p:spPr>
          <a:xfrm>
            <a:off x="611999" y="1162772"/>
            <a:ext cx="2161681"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Business evolution in Argentina</a:t>
            </a:r>
          </a:p>
        </p:txBody>
      </p:sp>
      <p:sp>
        <p:nvSpPr>
          <p:cNvPr id="9" name="Title 1">
            <a:extLst>
              <a:ext uri="{FF2B5EF4-FFF2-40B4-BE49-F238E27FC236}">
                <a16:creationId xmlns:a16="http://schemas.microsoft.com/office/drawing/2014/main" id="{2698B942-3FEB-9DAB-0B25-F082EC916FAF}"/>
              </a:ext>
            </a:extLst>
          </p:cNvPr>
          <p:cNvSpPr txBox="1">
            <a:spLocks/>
          </p:cNvSpPr>
          <p:nvPr/>
        </p:nvSpPr>
        <p:spPr>
          <a:xfrm>
            <a:off x="611999" y="1346962"/>
            <a:ext cx="1373555" cy="138499"/>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900" b="0" i="1" spc="0">
                <a:solidFill>
                  <a:schemeClr val="tx1">
                    <a:lumMod val="75000"/>
                    <a:lumOff val="25000"/>
                  </a:schemeClr>
                </a:solidFill>
                <a:latin typeface="Roboto Light" panose="02000000000000000000" pitchFamily="2" charset="0"/>
                <a:ea typeface="Roboto Light" panose="02000000000000000000" pitchFamily="2" charset="0"/>
              </a:rPr>
              <a:t>Accesses (in thousands)</a:t>
            </a:r>
          </a:p>
        </p:txBody>
      </p:sp>
      <p:cxnSp>
        <p:nvCxnSpPr>
          <p:cNvPr id="10" name="Conector recto 9">
            <a:extLst>
              <a:ext uri="{FF2B5EF4-FFF2-40B4-BE49-F238E27FC236}">
                <a16:creationId xmlns:a16="http://schemas.microsoft.com/office/drawing/2014/main" id="{69697EDA-F0CE-F10B-D254-529B7433804E}"/>
              </a:ext>
            </a:extLst>
          </p:cNvPr>
          <p:cNvCxnSpPr>
            <a:cxnSpLocks/>
          </p:cNvCxnSpPr>
          <p:nvPr/>
        </p:nvCxnSpPr>
        <p:spPr>
          <a:xfrm flipH="1">
            <a:off x="611999" y="2245368"/>
            <a:ext cx="7920001"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98EC89F-FB2C-BAEB-1FCB-353EACF0A1E0}"/>
              </a:ext>
            </a:extLst>
          </p:cNvPr>
          <p:cNvSpPr txBox="1"/>
          <p:nvPr/>
        </p:nvSpPr>
        <p:spPr>
          <a:xfrm>
            <a:off x="611999" y="1671250"/>
            <a:ext cx="430374" cy="175882"/>
          </a:xfrm>
          <a:prstGeom prst="rect">
            <a:avLst/>
          </a:prstGeom>
          <a:noFill/>
        </p:spPr>
        <p:txBody>
          <a:bodyPr wrap="none" lIns="0" tIns="0" rIns="0" bIns="0" rtlCol="0">
            <a:spAutoFit/>
          </a:bodyPr>
          <a:lstStyle/>
          <a:p>
            <a:r>
              <a:rPr lang="en-US" sz="1143" b="1" spc="-24">
                <a:solidFill>
                  <a:schemeClr val="bg2"/>
                </a:solidFill>
                <a:latin typeface="Roboto" panose="02000000000000000000" pitchFamily="2" charset="0"/>
                <a:ea typeface="Roboto" panose="02000000000000000000" pitchFamily="2" charset="0"/>
              </a:rPr>
              <a:t>Mobile</a:t>
            </a:r>
          </a:p>
        </p:txBody>
      </p:sp>
      <p:sp>
        <p:nvSpPr>
          <p:cNvPr id="12" name="Title 1">
            <a:extLst>
              <a:ext uri="{FF2B5EF4-FFF2-40B4-BE49-F238E27FC236}">
                <a16:creationId xmlns:a16="http://schemas.microsoft.com/office/drawing/2014/main" id="{30827D8F-6747-E8AE-9861-416216CA9A1A}"/>
              </a:ext>
            </a:extLst>
          </p:cNvPr>
          <p:cNvSpPr txBox="1">
            <a:spLocks/>
          </p:cNvSpPr>
          <p:nvPr/>
        </p:nvSpPr>
        <p:spPr>
          <a:xfrm>
            <a:off x="611999" y="1877297"/>
            <a:ext cx="1643521" cy="23083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750" b="0" spc="0">
                <a:solidFill>
                  <a:schemeClr val="tx1">
                    <a:lumMod val="75000"/>
                    <a:lumOff val="25000"/>
                  </a:schemeClr>
                </a:solidFill>
                <a:latin typeface="Roboto Light" panose="02000000000000000000" pitchFamily="2" charset="0"/>
                <a:ea typeface="Roboto Light" panose="02000000000000000000" pitchFamily="2" charset="0"/>
              </a:rPr>
              <a:t>Increase in total mobile subscribers with a strong prepaid performance.</a:t>
            </a:r>
          </a:p>
        </p:txBody>
      </p:sp>
      <p:graphicFrame>
        <p:nvGraphicFramePr>
          <p:cNvPr id="13" name="Gráfico 12">
            <a:extLst>
              <a:ext uri="{FF2B5EF4-FFF2-40B4-BE49-F238E27FC236}">
                <a16:creationId xmlns:a16="http://schemas.microsoft.com/office/drawing/2014/main" id="{79DF099C-22E4-BDEC-E96D-30FC53FE450B}"/>
              </a:ext>
            </a:extLst>
          </p:cNvPr>
          <p:cNvGraphicFramePr/>
          <p:nvPr>
            <p:extLst>
              <p:ext uri="{D42A27DB-BD31-4B8C-83A1-F6EECF244321}">
                <p14:modId xmlns:p14="http://schemas.microsoft.com/office/powerpoint/2010/main" val="3308371095"/>
              </p:ext>
            </p:extLst>
          </p:nvPr>
        </p:nvGraphicFramePr>
        <p:xfrm>
          <a:off x="2736631" y="1156573"/>
          <a:ext cx="2276994" cy="1036543"/>
        </p:xfrm>
        <a:graphic>
          <a:graphicData uri="http://schemas.openxmlformats.org/drawingml/2006/chart">
            <c:chart xmlns:c="http://schemas.openxmlformats.org/drawingml/2006/chart" xmlns:r="http://schemas.openxmlformats.org/officeDocument/2006/relationships" r:id="rId3"/>
          </a:graphicData>
        </a:graphic>
      </p:graphicFrame>
      <p:sp>
        <p:nvSpPr>
          <p:cNvPr id="14" name="Rectangle 67">
            <a:extLst>
              <a:ext uri="{FF2B5EF4-FFF2-40B4-BE49-F238E27FC236}">
                <a16:creationId xmlns:a16="http://schemas.microsoft.com/office/drawing/2014/main" id="{6B4D932A-E029-F885-BA0E-92C40603C1DB}"/>
              </a:ext>
            </a:extLst>
          </p:cNvPr>
          <p:cNvSpPr/>
          <p:nvPr/>
        </p:nvSpPr>
        <p:spPr>
          <a:xfrm>
            <a:off x="5051369" y="1583048"/>
            <a:ext cx="452262" cy="246221"/>
          </a:xfrm>
          <a:prstGeom prst="rect">
            <a:avLst/>
          </a:prstGeom>
        </p:spPr>
        <p:txBody>
          <a:bodyPr wrap="square" lIns="0" tIns="0" rIns="0" bIns="0">
            <a:spAutoFit/>
          </a:bodyPr>
          <a:lstStyle/>
          <a:p>
            <a:pPr algn="ctr"/>
            <a:r>
              <a:rPr lang="es-AR" sz="800">
                <a:solidFill>
                  <a:schemeClr val="accent1"/>
                </a:solidFill>
                <a:latin typeface="Roboto Medium" panose="02000000000000000000" pitchFamily="2" charset="0"/>
                <a:ea typeface="Roboto Medium" panose="02000000000000000000" pitchFamily="2" charset="0"/>
              </a:rPr>
              <a:t>+5.4% </a:t>
            </a:r>
          </a:p>
          <a:p>
            <a:pPr algn="ctr"/>
            <a:r>
              <a:rPr lang="es-AR" sz="800">
                <a:solidFill>
                  <a:schemeClr val="accent1"/>
                </a:solidFill>
                <a:latin typeface="Roboto" panose="02000000000000000000" pitchFamily="2" charset="0"/>
                <a:ea typeface="Roboto" panose="02000000000000000000" pitchFamily="2" charset="0"/>
              </a:rPr>
              <a:t>Prepaid</a:t>
            </a:r>
            <a:endParaRPr lang="en-US" sz="800">
              <a:solidFill>
                <a:schemeClr val="accent1"/>
              </a:solidFill>
              <a:latin typeface="Roboto" panose="02000000000000000000" pitchFamily="2" charset="0"/>
              <a:ea typeface="Roboto" panose="02000000000000000000" pitchFamily="2" charset="0"/>
            </a:endParaRPr>
          </a:p>
        </p:txBody>
      </p:sp>
      <p:sp>
        <p:nvSpPr>
          <p:cNvPr id="15" name="Rectangle 68">
            <a:extLst>
              <a:ext uri="{FF2B5EF4-FFF2-40B4-BE49-F238E27FC236}">
                <a16:creationId xmlns:a16="http://schemas.microsoft.com/office/drawing/2014/main" id="{47474990-E49E-0D29-3FFD-DC362B5106EE}"/>
              </a:ext>
            </a:extLst>
          </p:cNvPr>
          <p:cNvSpPr/>
          <p:nvPr/>
        </p:nvSpPr>
        <p:spPr>
          <a:xfrm>
            <a:off x="5017755" y="1873152"/>
            <a:ext cx="519490" cy="246221"/>
          </a:xfrm>
          <a:prstGeom prst="rect">
            <a:avLst/>
          </a:prstGeom>
        </p:spPr>
        <p:txBody>
          <a:bodyPr wrap="square" lIns="0" tIns="0" rIns="0" bIns="0">
            <a:spAutoFit/>
          </a:bodyPr>
          <a:lstStyle/>
          <a:p>
            <a:pPr algn="ctr"/>
            <a:r>
              <a:rPr lang="es-AR" sz="800">
                <a:solidFill>
                  <a:srgbClr val="00B0F0"/>
                </a:solidFill>
                <a:latin typeface="Roboto Medium" panose="02000000000000000000" pitchFamily="2" charset="0"/>
                <a:ea typeface="Roboto Medium" panose="02000000000000000000" pitchFamily="2" charset="0"/>
              </a:rPr>
              <a:t>-1.2% </a:t>
            </a:r>
          </a:p>
          <a:p>
            <a:pPr algn="ctr"/>
            <a:r>
              <a:rPr lang="es-AR" sz="800">
                <a:solidFill>
                  <a:srgbClr val="00B0F0"/>
                </a:solidFill>
                <a:latin typeface="Roboto" panose="02000000000000000000" pitchFamily="2" charset="0"/>
                <a:ea typeface="Roboto" panose="02000000000000000000" pitchFamily="2" charset="0"/>
              </a:rPr>
              <a:t>Postpaid</a:t>
            </a:r>
            <a:endParaRPr lang="en-US" sz="800">
              <a:solidFill>
                <a:srgbClr val="00B0F0"/>
              </a:solidFill>
              <a:latin typeface="Roboto" panose="02000000000000000000" pitchFamily="2" charset="0"/>
              <a:ea typeface="Roboto" panose="02000000000000000000" pitchFamily="2" charset="0"/>
            </a:endParaRPr>
          </a:p>
        </p:txBody>
      </p:sp>
      <p:sp>
        <p:nvSpPr>
          <p:cNvPr id="16" name="CuadroTexto 15">
            <a:extLst>
              <a:ext uri="{FF2B5EF4-FFF2-40B4-BE49-F238E27FC236}">
                <a16:creationId xmlns:a16="http://schemas.microsoft.com/office/drawing/2014/main" id="{B4949A31-434D-344F-101A-F25922128254}"/>
              </a:ext>
            </a:extLst>
          </p:cNvPr>
          <p:cNvSpPr txBox="1"/>
          <p:nvPr/>
        </p:nvSpPr>
        <p:spPr>
          <a:xfrm>
            <a:off x="5129223" y="1350901"/>
            <a:ext cx="296555" cy="107722"/>
          </a:xfrm>
          <a:prstGeom prst="rect">
            <a:avLst/>
          </a:prstGeom>
          <a:noFill/>
        </p:spPr>
        <p:txBody>
          <a:bodyPr wrap="none" lIns="0" tIns="0" rIns="0" bIns="0" rtlCol="0">
            <a:spAutoFit/>
          </a:bodyPr>
          <a:lstStyle/>
          <a:p>
            <a:pPr algn="ctr"/>
            <a:r>
              <a:rPr lang="el-GR" sz="700">
                <a:solidFill>
                  <a:schemeClr val="tx1"/>
                </a:solidFill>
                <a:latin typeface="Roboto" panose="02000000000000000000" pitchFamily="2" charset="0"/>
                <a:ea typeface="Roboto" panose="02000000000000000000" pitchFamily="2" charset="0"/>
              </a:rPr>
              <a:t>Δ</a:t>
            </a:r>
            <a:r>
              <a:rPr lang="es-AR" sz="700">
                <a:solidFill>
                  <a:schemeClr val="tx1"/>
                </a:solidFill>
                <a:latin typeface="Roboto" panose="02000000000000000000" pitchFamily="2" charset="0"/>
                <a:ea typeface="Roboto" panose="02000000000000000000" pitchFamily="2" charset="0"/>
              </a:rPr>
              <a:t>% Y/Y</a:t>
            </a:r>
          </a:p>
        </p:txBody>
      </p:sp>
      <p:sp>
        <p:nvSpPr>
          <p:cNvPr id="17" name="Rectángulo 16">
            <a:extLst>
              <a:ext uri="{FF2B5EF4-FFF2-40B4-BE49-F238E27FC236}">
                <a16:creationId xmlns:a16="http://schemas.microsoft.com/office/drawing/2014/main" id="{D0A64DF5-11F3-A06F-75CD-A6248F6BA0F5}"/>
              </a:ext>
            </a:extLst>
          </p:cNvPr>
          <p:cNvSpPr/>
          <p:nvPr/>
        </p:nvSpPr>
        <p:spPr bwMode="auto">
          <a:xfrm>
            <a:off x="7578780" y="1454732"/>
            <a:ext cx="627464" cy="193899"/>
          </a:xfrm>
          <a:prstGeom prst="rect">
            <a:avLst/>
          </a:prstGeom>
          <a:noFill/>
          <a:ln w="38100" algn="ctr">
            <a:noFill/>
            <a:round/>
            <a:headEnd/>
            <a:tailEnd/>
          </a:ln>
          <a:effectLst>
            <a:outerShdw blurRad="228600" dist="76200" dir="2700000" algn="tl" rotWithShape="0">
              <a:prstClr val="black">
                <a:alpha val="0"/>
              </a:prstClr>
            </a:outerShdw>
          </a:effectLst>
        </p:spPr>
        <p:txBody>
          <a:bodyPr wrap="square" lIns="0" tIns="0" rIns="0" bIns="0" rtlCol="0" anchor="ctr">
            <a:spAutoFit/>
          </a:bodyPr>
          <a:lstStyle/>
          <a:p>
            <a:pPr algn="ctr">
              <a:lnSpc>
                <a:spcPct val="90000"/>
              </a:lnSpc>
            </a:pPr>
            <a:r>
              <a:rPr kumimoji="1" lang="es-AR" sz="700">
                <a:solidFill>
                  <a:schemeClr val="bg2"/>
                </a:solidFill>
                <a:latin typeface="Roboto Medium" panose="02000000000000000000" pitchFamily="2" charset="0"/>
                <a:ea typeface="Roboto Medium" panose="02000000000000000000" pitchFamily="2" charset="0"/>
              </a:rPr>
              <a:t>Total mobile subs.</a:t>
            </a:r>
          </a:p>
        </p:txBody>
      </p:sp>
      <p:cxnSp>
        <p:nvCxnSpPr>
          <p:cNvPr id="18" name="Conector recto 17">
            <a:extLst>
              <a:ext uri="{FF2B5EF4-FFF2-40B4-BE49-F238E27FC236}">
                <a16:creationId xmlns:a16="http://schemas.microsoft.com/office/drawing/2014/main" id="{E1C6588B-32F1-16B5-30FF-66E2A82CED2E}"/>
              </a:ext>
            </a:extLst>
          </p:cNvPr>
          <p:cNvCxnSpPr>
            <a:cxnSpLocks/>
          </p:cNvCxnSpPr>
          <p:nvPr/>
        </p:nvCxnSpPr>
        <p:spPr>
          <a:xfrm flipH="1">
            <a:off x="611999" y="3012752"/>
            <a:ext cx="7920001"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5C7FA381-0DFB-7930-2035-27AE8DE8301E}"/>
              </a:ext>
            </a:extLst>
          </p:cNvPr>
          <p:cNvSpPr txBox="1"/>
          <p:nvPr/>
        </p:nvSpPr>
        <p:spPr>
          <a:xfrm>
            <a:off x="611999" y="2438634"/>
            <a:ext cx="688843" cy="175882"/>
          </a:xfrm>
          <a:prstGeom prst="rect">
            <a:avLst/>
          </a:prstGeom>
          <a:noFill/>
        </p:spPr>
        <p:txBody>
          <a:bodyPr wrap="none" lIns="0" tIns="0" rIns="0" bIns="0" rtlCol="0">
            <a:spAutoFit/>
          </a:bodyPr>
          <a:lstStyle/>
          <a:p>
            <a:r>
              <a:rPr lang="en-US" sz="1143" b="1" spc="-24">
                <a:solidFill>
                  <a:schemeClr val="bg2"/>
                </a:solidFill>
                <a:latin typeface="Roboto" panose="02000000000000000000" pitchFamily="2" charset="0"/>
                <a:ea typeface="Roboto" panose="02000000000000000000" pitchFamily="2" charset="0"/>
              </a:rPr>
              <a:t>Broadband</a:t>
            </a:r>
          </a:p>
        </p:txBody>
      </p:sp>
      <p:sp>
        <p:nvSpPr>
          <p:cNvPr id="20" name="Title 1">
            <a:extLst>
              <a:ext uri="{FF2B5EF4-FFF2-40B4-BE49-F238E27FC236}">
                <a16:creationId xmlns:a16="http://schemas.microsoft.com/office/drawing/2014/main" id="{1E4E9034-2C71-0ACF-8192-49FC08E9D1D8}"/>
              </a:ext>
            </a:extLst>
          </p:cNvPr>
          <p:cNvSpPr txBox="1">
            <a:spLocks/>
          </p:cNvSpPr>
          <p:nvPr/>
        </p:nvSpPr>
        <p:spPr>
          <a:xfrm>
            <a:off x="611999" y="2644681"/>
            <a:ext cx="2113784" cy="23083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750" b="0" spc="0">
                <a:solidFill>
                  <a:schemeClr val="tx1">
                    <a:lumMod val="75000"/>
                    <a:lumOff val="25000"/>
                  </a:schemeClr>
                </a:solidFill>
                <a:latin typeface="Roboto Light" panose="02000000000000000000" pitchFamily="2" charset="0"/>
                <a:ea typeface="Roboto Light" panose="02000000000000000000" pitchFamily="2" charset="0"/>
              </a:rPr>
              <a:t>Growth in FTTH accesses is offsetting reduction in xDSL. HFC client base remains relatively steady.</a:t>
            </a:r>
          </a:p>
        </p:txBody>
      </p:sp>
      <p:sp>
        <p:nvSpPr>
          <p:cNvPr id="21" name="Rectangle 68">
            <a:extLst>
              <a:ext uri="{FF2B5EF4-FFF2-40B4-BE49-F238E27FC236}">
                <a16:creationId xmlns:a16="http://schemas.microsoft.com/office/drawing/2014/main" id="{FC1AA9B3-92AA-E463-5C01-8E59A8012B08}"/>
              </a:ext>
            </a:extLst>
          </p:cNvPr>
          <p:cNvSpPr/>
          <p:nvPr/>
        </p:nvSpPr>
        <p:spPr>
          <a:xfrm>
            <a:off x="5017755" y="2654173"/>
            <a:ext cx="519490" cy="153888"/>
          </a:xfrm>
          <a:prstGeom prst="rect">
            <a:avLst/>
          </a:prstGeom>
        </p:spPr>
        <p:txBody>
          <a:bodyPr wrap="square" lIns="0" tIns="0" rIns="0" bIns="0">
            <a:spAutoFit/>
          </a:bodyPr>
          <a:lstStyle/>
          <a:p>
            <a:pPr algn="ctr"/>
            <a:r>
              <a:rPr lang="es-AR" sz="1000">
                <a:solidFill>
                  <a:schemeClr val="accent1"/>
                </a:solidFill>
                <a:latin typeface="Roboto Medium" panose="02000000000000000000" pitchFamily="2" charset="0"/>
                <a:ea typeface="Roboto Medium" panose="02000000000000000000" pitchFamily="2" charset="0"/>
              </a:rPr>
              <a:t>-0.8%</a:t>
            </a:r>
          </a:p>
        </p:txBody>
      </p:sp>
      <p:graphicFrame>
        <p:nvGraphicFramePr>
          <p:cNvPr id="22" name="Gráfico 21">
            <a:extLst>
              <a:ext uri="{FF2B5EF4-FFF2-40B4-BE49-F238E27FC236}">
                <a16:creationId xmlns:a16="http://schemas.microsoft.com/office/drawing/2014/main" id="{56701A56-5BB9-689E-B98E-2F67DCFF1738}"/>
              </a:ext>
            </a:extLst>
          </p:cNvPr>
          <p:cNvGraphicFramePr/>
          <p:nvPr>
            <p:extLst>
              <p:ext uri="{D42A27DB-BD31-4B8C-83A1-F6EECF244321}">
                <p14:modId xmlns:p14="http://schemas.microsoft.com/office/powerpoint/2010/main" val="67344564"/>
              </p:ext>
            </p:extLst>
          </p:nvPr>
        </p:nvGraphicFramePr>
        <p:xfrm>
          <a:off x="5851401" y="3121318"/>
          <a:ext cx="2725200" cy="6588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23" name="Gráfico 22">
            <a:extLst>
              <a:ext uri="{FF2B5EF4-FFF2-40B4-BE49-F238E27FC236}">
                <a16:creationId xmlns:a16="http://schemas.microsoft.com/office/drawing/2014/main" id="{BF8DACD4-2B0D-F0F7-ABC1-9E0E2BC5A4C8}"/>
              </a:ext>
            </a:extLst>
          </p:cNvPr>
          <p:cNvGraphicFramePr/>
          <p:nvPr>
            <p:extLst>
              <p:ext uri="{D42A27DB-BD31-4B8C-83A1-F6EECF244321}">
                <p14:modId xmlns:p14="http://schemas.microsoft.com/office/powerpoint/2010/main" val="2865563970"/>
              </p:ext>
            </p:extLst>
          </p:nvPr>
        </p:nvGraphicFramePr>
        <p:xfrm>
          <a:off x="5851401" y="3887184"/>
          <a:ext cx="2725200" cy="6588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24" name="Gráfico 23">
            <a:extLst>
              <a:ext uri="{FF2B5EF4-FFF2-40B4-BE49-F238E27FC236}">
                <a16:creationId xmlns:a16="http://schemas.microsoft.com/office/drawing/2014/main" id="{D4EBD913-2CAA-54D2-8B65-00124ADF9F43}"/>
              </a:ext>
            </a:extLst>
          </p:cNvPr>
          <p:cNvGraphicFramePr/>
          <p:nvPr>
            <p:extLst>
              <p:ext uri="{D42A27DB-BD31-4B8C-83A1-F6EECF244321}">
                <p14:modId xmlns:p14="http://schemas.microsoft.com/office/powerpoint/2010/main" val="2622338080"/>
              </p:ext>
            </p:extLst>
          </p:nvPr>
        </p:nvGraphicFramePr>
        <p:xfrm>
          <a:off x="5851401" y="1587873"/>
          <a:ext cx="2725200" cy="6588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25" name="Gráfico 24">
            <a:extLst>
              <a:ext uri="{FF2B5EF4-FFF2-40B4-BE49-F238E27FC236}">
                <a16:creationId xmlns:a16="http://schemas.microsoft.com/office/drawing/2014/main" id="{C5D518F7-3912-6EF6-A8F5-AE4E1232C304}"/>
              </a:ext>
            </a:extLst>
          </p:cNvPr>
          <p:cNvGraphicFramePr/>
          <p:nvPr>
            <p:extLst>
              <p:ext uri="{D42A27DB-BD31-4B8C-83A1-F6EECF244321}">
                <p14:modId xmlns:p14="http://schemas.microsoft.com/office/powerpoint/2010/main" val="2090842162"/>
              </p:ext>
            </p:extLst>
          </p:nvPr>
        </p:nvGraphicFramePr>
        <p:xfrm>
          <a:off x="5851401" y="2354527"/>
          <a:ext cx="2725200" cy="658800"/>
        </p:xfrm>
        <a:graphic>
          <a:graphicData uri="http://schemas.openxmlformats.org/drawingml/2006/chart">
            <c:chart xmlns:c="http://schemas.openxmlformats.org/drawingml/2006/chart" xmlns:r="http://schemas.openxmlformats.org/officeDocument/2006/relationships" r:id="rId7"/>
          </a:graphicData>
        </a:graphic>
      </p:graphicFrame>
      <p:cxnSp>
        <p:nvCxnSpPr>
          <p:cNvPr id="26" name="Conector recto 25">
            <a:extLst>
              <a:ext uri="{FF2B5EF4-FFF2-40B4-BE49-F238E27FC236}">
                <a16:creationId xmlns:a16="http://schemas.microsoft.com/office/drawing/2014/main" id="{64A6F835-8FB9-14AF-FADC-1D863FD97CDF}"/>
              </a:ext>
            </a:extLst>
          </p:cNvPr>
          <p:cNvCxnSpPr>
            <a:cxnSpLocks/>
          </p:cNvCxnSpPr>
          <p:nvPr/>
        </p:nvCxnSpPr>
        <p:spPr>
          <a:xfrm flipH="1">
            <a:off x="611999" y="3780136"/>
            <a:ext cx="7920001"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27" name="CuadroTexto 26">
            <a:extLst>
              <a:ext uri="{FF2B5EF4-FFF2-40B4-BE49-F238E27FC236}">
                <a16:creationId xmlns:a16="http://schemas.microsoft.com/office/drawing/2014/main" id="{5CC3BEC2-35BC-5D0B-C675-5CF228F87795}"/>
              </a:ext>
            </a:extLst>
          </p:cNvPr>
          <p:cNvSpPr txBox="1"/>
          <p:nvPr/>
        </p:nvSpPr>
        <p:spPr>
          <a:xfrm>
            <a:off x="611999" y="3206018"/>
            <a:ext cx="452816" cy="175882"/>
          </a:xfrm>
          <a:prstGeom prst="rect">
            <a:avLst/>
          </a:prstGeom>
          <a:noFill/>
        </p:spPr>
        <p:txBody>
          <a:bodyPr wrap="none" lIns="0" tIns="0" rIns="0" bIns="0" rtlCol="0">
            <a:spAutoFit/>
          </a:bodyPr>
          <a:lstStyle/>
          <a:p>
            <a:r>
              <a:rPr lang="en-US" sz="1143" b="1" spc="-24">
                <a:solidFill>
                  <a:schemeClr val="bg2"/>
                </a:solidFill>
                <a:latin typeface="Roboto" panose="02000000000000000000" pitchFamily="2" charset="0"/>
                <a:ea typeface="Roboto" panose="02000000000000000000" pitchFamily="2" charset="0"/>
              </a:rPr>
              <a:t>Pay TV</a:t>
            </a:r>
          </a:p>
        </p:txBody>
      </p:sp>
      <p:sp>
        <p:nvSpPr>
          <p:cNvPr id="28" name="Title 1">
            <a:extLst>
              <a:ext uri="{FF2B5EF4-FFF2-40B4-BE49-F238E27FC236}">
                <a16:creationId xmlns:a16="http://schemas.microsoft.com/office/drawing/2014/main" id="{2E07A3DE-65BE-5280-4737-3297F3994EB6}"/>
              </a:ext>
            </a:extLst>
          </p:cNvPr>
          <p:cNvSpPr txBox="1">
            <a:spLocks/>
          </p:cNvSpPr>
          <p:nvPr/>
        </p:nvSpPr>
        <p:spPr>
          <a:xfrm>
            <a:off x="611999" y="3469773"/>
            <a:ext cx="2113784" cy="11541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750" b="0" spc="0">
                <a:solidFill>
                  <a:schemeClr val="tx1">
                    <a:lumMod val="75000"/>
                    <a:lumOff val="25000"/>
                  </a:schemeClr>
                </a:solidFill>
                <a:latin typeface="Roboto Light" panose="02000000000000000000" pitchFamily="2" charset="0"/>
                <a:ea typeface="Roboto Light" panose="02000000000000000000" pitchFamily="2" charset="0"/>
              </a:rPr>
              <a:t>Growing in Flow unique customers (11%). </a:t>
            </a:r>
          </a:p>
        </p:txBody>
      </p:sp>
      <p:sp>
        <p:nvSpPr>
          <p:cNvPr id="29" name="CuadroTexto 28">
            <a:extLst>
              <a:ext uri="{FF2B5EF4-FFF2-40B4-BE49-F238E27FC236}">
                <a16:creationId xmlns:a16="http://schemas.microsoft.com/office/drawing/2014/main" id="{50A99323-0B58-DEAC-7DA6-C8FE9A626218}"/>
              </a:ext>
            </a:extLst>
          </p:cNvPr>
          <p:cNvSpPr txBox="1"/>
          <p:nvPr/>
        </p:nvSpPr>
        <p:spPr>
          <a:xfrm>
            <a:off x="611999" y="3973403"/>
            <a:ext cx="730777" cy="175882"/>
          </a:xfrm>
          <a:prstGeom prst="rect">
            <a:avLst/>
          </a:prstGeom>
          <a:noFill/>
        </p:spPr>
        <p:txBody>
          <a:bodyPr wrap="none" lIns="0" tIns="0" rIns="0" bIns="0" rtlCol="0">
            <a:spAutoFit/>
          </a:bodyPr>
          <a:lstStyle/>
          <a:p>
            <a:r>
              <a:rPr lang="en-US" sz="1143" b="1" spc="-24">
                <a:solidFill>
                  <a:schemeClr val="bg2"/>
                </a:solidFill>
                <a:latin typeface="Roboto" panose="02000000000000000000" pitchFamily="2" charset="0"/>
                <a:ea typeface="Roboto" panose="02000000000000000000" pitchFamily="2" charset="0"/>
              </a:rPr>
              <a:t>Fixed Voice</a:t>
            </a:r>
          </a:p>
        </p:txBody>
      </p:sp>
      <p:sp>
        <p:nvSpPr>
          <p:cNvPr id="30" name="Title 1">
            <a:extLst>
              <a:ext uri="{FF2B5EF4-FFF2-40B4-BE49-F238E27FC236}">
                <a16:creationId xmlns:a16="http://schemas.microsoft.com/office/drawing/2014/main" id="{9B15922C-034E-995A-AF18-25C58C5AAD63}"/>
              </a:ext>
            </a:extLst>
          </p:cNvPr>
          <p:cNvSpPr txBox="1">
            <a:spLocks/>
          </p:cNvSpPr>
          <p:nvPr/>
        </p:nvSpPr>
        <p:spPr>
          <a:xfrm>
            <a:off x="611999" y="4179450"/>
            <a:ext cx="2113784" cy="23083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750" b="0" spc="0">
                <a:solidFill>
                  <a:schemeClr val="tx1">
                    <a:lumMod val="75000"/>
                    <a:lumOff val="25000"/>
                  </a:schemeClr>
                </a:solidFill>
                <a:latin typeface="Roboto Light" panose="02000000000000000000" pitchFamily="2" charset="0"/>
                <a:ea typeface="Roboto Light" panose="02000000000000000000" pitchFamily="2" charset="0"/>
              </a:rPr>
              <a:t>Growth in FTTH accesses is offsetting reduction in xDSL. HFC client base remains relatively steady.</a:t>
            </a:r>
          </a:p>
        </p:txBody>
      </p:sp>
      <p:sp>
        <p:nvSpPr>
          <p:cNvPr id="31" name="Rectangle 68">
            <a:extLst>
              <a:ext uri="{FF2B5EF4-FFF2-40B4-BE49-F238E27FC236}">
                <a16:creationId xmlns:a16="http://schemas.microsoft.com/office/drawing/2014/main" id="{9417F98F-CE6A-B220-AD03-2655F7684474}"/>
              </a:ext>
            </a:extLst>
          </p:cNvPr>
          <p:cNvSpPr/>
          <p:nvPr/>
        </p:nvSpPr>
        <p:spPr>
          <a:xfrm>
            <a:off x="5017755" y="3422132"/>
            <a:ext cx="519490" cy="153888"/>
          </a:xfrm>
          <a:prstGeom prst="rect">
            <a:avLst/>
          </a:prstGeom>
        </p:spPr>
        <p:txBody>
          <a:bodyPr wrap="square" lIns="0" tIns="0" rIns="0" bIns="0">
            <a:spAutoFit/>
          </a:bodyPr>
          <a:lstStyle/>
          <a:p>
            <a:pPr algn="ctr"/>
            <a:r>
              <a:rPr lang="es-AR" sz="1000">
                <a:solidFill>
                  <a:schemeClr val="accent1"/>
                </a:solidFill>
                <a:latin typeface="Roboto Medium" panose="02000000000000000000" pitchFamily="2" charset="0"/>
                <a:ea typeface="Roboto Medium" panose="02000000000000000000" pitchFamily="2" charset="0"/>
              </a:rPr>
              <a:t>-0.9%</a:t>
            </a:r>
          </a:p>
        </p:txBody>
      </p:sp>
      <p:sp>
        <p:nvSpPr>
          <p:cNvPr id="32" name="Rectangle 68">
            <a:extLst>
              <a:ext uri="{FF2B5EF4-FFF2-40B4-BE49-F238E27FC236}">
                <a16:creationId xmlns:a16="http://schemas.microsoft.com/office/drawing/2014/main" id="{6007DC48-5CDE-0FA1-E17A-D4A9D8089967}"/>
              </a:ext>
            </a:extLst>
          </p:cNvPr>
          <p:cNvSpPr/>
          <p:nvPr/>
        </p:nvSpPr>
        <p:spPr>
          <a:xfrm>
            <a:off x="5017755" y="4188217"/>
            <a:ext cx="519490" cy="153888"/>
          </a:xfrm>
          <a:prstGeom prst="rect">
            <a:avLst/>
          </a:prstGeom>
        </p:spPr>
        <p:txBody>
          <a:bodyPr wrap="square" lIns="0" tIns="0" rIns="0" bIns="0">
            <a:spAutoFit/>
          </a:bodyPr>
          <a:lstStyle/>
          <a:p>
            <a:pPr algn="ctr"/>
            <a:r>
              <a:rPr lang="es-AR" sz="1000">
                <a:solidFill>
                  <a:schemeClr val="accent1"/>
                </a:solidFill>
                <a:latin typeface="Roboto Medium" panose="02000000000000000000" pitchFamily="2" charset="0"/>
                <a:ea typeface="Roboto Medium" panose="02000000000000000000" pitchFamily="2" charset="0"/>
              </a:rPr>
              <a:t>-6.2%</a:t>
            </a:r>
          </a:p>
        </p:txBody>
      </p:sp>
      <p:graphicFrame>
        <p:nvGraphicFramePr>
          <p:cNvPr id="33" name="Gráfico 32">
            <a:extLst>
              <a:ext uri="{FF2B5EF4-FFF2-40B4-BE49-F238E27FC236}">
                <a16:creationId xmlns:a16="http://schemas.microsoft.com/office/drawing/2014/main" id="{54F7249A-70D7-8E06-5C5D-7D3812C4A9F8}"/>
              </a:ext>
            </a:extLst>
          </p:cNvPr>
          <p:cNvGraphicFramePr/>
          <p:nvPr>
            <p:extLst>
              <p:ext uri="{D42A27DB-BD31-4B8C-83A1-F6EECF244321}">
                <p14:modId xmlns:p14="http://schemas.microsoft.com/office/powerpoint/2010/main" val="1498017084"/>
              </p:ext>
            </p:extLst>
          </p:nvPr>
        </p:nvGraphicFramePr>
        <p:xfrm>
          <a:off x="2736631" y="2167702"/>
          <a:ext cx="2276994" cy="804549"/>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34" name="Gráfico 33">
            <a:extLst>
              <a:ext uri="{FF2B5EF4-FFF2-40B4-BE49-F238E27FC236}">
                <a16:creationId xmlns:a16="http://schemas.microsoft.com/office/drawing/2014/main" id="{E71D1B7F-6FF5-017E-2CD9-0126841446D2}"/>
              </a:ext>
            </a:extLst>
          </p:cNvPr>
          <p:cNvGraphicFramePr/>
          <p:nvPr>
            <p:extLst>
              <p:ext uri="{D42A27DB-BD31-4B8C-83A1-F6EECF244321}">
                <p14:modId xmlns:p14="http://schemas.microsoft.com/office/powerpoint/2010/main" val="3487929214"/>
              </p:ext>
            </p:extLst>
          </p:nvPr>
        </p:nvGraphicFramePr>
        <p:xfrm>
          <a:off x="2736631" y="2934097"/>
          <a:ext cx="2276994" cy="804549"/>
        </p:xfrm>
        <a:graphic>
          <a:graphicData uri="http://schemas.openxmlformats.org/drawingml/2006/chart">
            <c:chart xmlns:c="http://schemas.openxmlformats.org/drawingml/2006/chart" xmlns:r="http://schemas.openxmlformats.org/officeDocument/2006/relationships" r:id="rId9"/>
          </a:graphicData>
        </a:graphic>
      </p:graphicFrame>
      <p:graphicFrame>
        <p:nvGraphicFramePr>
          <p:cNvPr id="35" name="Gráfico 34">
            <a:extLst>
              <a:ext uri="{FF2B5EF4-FFF2-40B4-BE49-F238E27FC236}">
                <a16:creationId xmlns:a16="http://schemas.microsoft.com/office/drawing/2014/main" id="{C2DEEB41-3808-BEDC-67DC-BC3990246EDC}"/>
              </a:ext>
            </a:extLst>
          </p:cNvPr>
          <p:cNvGraphicFramePr/>
          <p:nvPr>
            <p:extLst>
              <p:ext uri="{D42A27DB-BD31-4B8C-83A1-F6EECF244321}">
                <p14:modId xmlns:p14="http://schemas.microsoft.com/office/powerpoint/2010/main" val="3740991292"/>
              </p:ext>
            </p:extLst>
          </p:nvPr>
        </p:nvGraphicFramePr>
        <p:xfrm>
          <a:off x="2736631" y="3701702"/>
          <a:ext cx="2276994" cy="804549"/>
        </p:xfrm>
        <a:graphic>
          <a:graphicData uri="http://schemas.openxmlformats.org/drawingml/2006/chart">
            <c:chart xmlns:c="http://schemas.openxmlformats.org/drawingml/2006/chart" xmlns:r="http://schemas.openxmlformats.org/officeDocument/2006/relationships" r:id="rId10"/>
          </a:graphicData>
        </a:graphic>
      </p:graphicFrame>
    </p:spTree>
    <p:extLst>
      <p:ext uri="{BB962C8B-B14F-4D97-AF65-F5344CB8AC3E}">
        <p14:creationId xmlns:p14="http://schemas.microsoft.com/office/powerpoint/2010/main" val="4216138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1C3CA7B-385B-4864-A185-41BE285FB032}"/>
              </a:ext>
            </a:extLst>
          </p:cNvPr>
          <p:cNvSpPr txBox="1"/>
          <p:nvPr/>
        </p:nvSpPr>
        <p:spPr>
          <a:xfrm>
            <a:off x="2454215" y="4633739"/>
            <a:ext cx="6077785" cy="92333"/>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s-AR" sz="600" i="1"/>
              <a:t>(1) OPEX expressed as a percentage of revenues. Includes dollar-linked costs.</a:t>
            </a:r>
          </a:p>
        </p:txBody>
      </p:sp>
      <p:sp>
        <p:nvSpPr>
          <p:cNvPr id="100" name="Title 1">
            <a:extLst>
              <a:ext uri="{FF2B5EF4-FFF2-40B4-BE49-F238E27FC236}">
                <a16:creationId xmlns:a16="http://schemas.microsoft.com/office/drawing/2014/main" id="{A72B7FAD-0D12-C6E7-D4BD-D612D4D65C7D}"/>
              </a:ext>
            </a:extLst>
          </p:cNvPr>
          <p:cNvSpPr txBox="1">
            <a:spLocks/>
          </p:cNvSpPr>
          <p:nvPr/>
        </p:nvSpPr>
        <p:spPr>
          <a:xfrm>
            <a:off x="611999" y="496666"/>
            <a:ext cx="2967224"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The company has shown</a:t>
            </a:r>
            <a:br>
              <a:rPr lang="en-US" sz="1800" b="0" spc="-40">
                <a:latin typeface="Pulso" pitchFamily="2" charset="0"/>
              </a:rPr>
            </a:br>
            <a:r>
              <a:rPr lang="en-US" sz="1800" b="0" spc="-40">
                <a:solidFill>
                  <a:schemeClr val="bg2"/>
                </a:solidFill>
                <a:latin typeface="Pulso" pitchFamily="2" charset="0"/>
              </a:rPr>
              <a:t>resiliency to FX Risk</a:t>
            </a:r>
          </a:p>
        </p:txBody>
      </p:sp>
      <p:sp>
        <p:nvSpPr>
          <p:cNvPr id="8" name="Title 1">
            <a:extLst>
              <a:ext uri="{FF2B5EF4-FFF2-40B4-BE49-F238E27FC236}">
                <a16:creationId xmlns:a16="http://schemas.microsoft.com/office/drawing/2014/main" id="{7080DFFD-E6E8-566F-430B-B0D13178011E}"/>
              </a:ext>
            </a:extLst>
          </p:cNvPr>
          <p:cNvSpPr txBox="1">
            <a:spLocks/>
          </p:cNvSpPr>
          <p:nvPr/>
        </p:nvSpPr>
        <p:spPr>
          <a:xfrm>
            <a:off x="1419426" y="1513753"/>
            <a:ext cx="796693" cy="246221"/>
          </a:xfrm>
          <a:prstGeom prst="rect">
            <a:avLst/>
          </a:prstGeom>
          <a:effectLst/>
        </p:spPr>
        <p:txBody>
          <a:bodyPr vert="horz" wrap="non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900" b="0" spc="0">
                <a:solidFill>
                  <a:schemeClr val="accent1"/>
                </a:solidFill>
                <a:latin typeface="Roboto" panose="02000000000000000000" pitchFamily="2" charset="0"/>
                <a:ea typeface="Roboto" panose="02000000000000000000" pitchFamily="2" charset="0"/>
              </a:rPr>
              <a:t>~59% </a:t>
            </a:r>
          </a:p>
          <a:p>
            <a:pPr defTabSz="642909" fontAlgn="auto">
              <a:lnSpc>
                <a:spcPct val="100000"/>
              </a:lnSpc>
              <a:spcAft>
                <a:spcPts val="0"/>
              </a:spcAft>
              <a:defRPr/>
            </a:pPr>
            <a:r>
              <a:rPr lang="en-US" sz="700" b="0" spc="0">
                <a:solidFill>
                  <a:schemeClr val="tx1">
                    <a:lumMod val="75000"/>
                    <a:lumOff val="25000"/>
                  </a:schemeClr>
                </a:solidFill>
                <a:latin typeface="Roboto Light" panose="02000000000000000000" pitchFamily="2" charset="0"/>
                <a:ea typeface="Roboto Light" panose="02000000000000000000" pitchFamily="2" charset="0"/>
              </a:rPr>
              <a:t>denominated in US$</a:t>
            </a:r>
          </a:p>
        </p:txBody>
      </p:sp>
      <p:sp>
        <p:nvSpPr>
          <p:cNvPr id="10" name="Marcador de texto 8">
            <a:extLst>
              <a:ext uri="{FF2B5EF4-FFF2-40B4-BE49-F238E27FC236}">
                <a16:creationId xmlns:a16="http://schemas.microsoft.com/office/drawing/2014/main" id="{AD0C7CCE-2002-F2CC-CDA1-7964B3588550}"/>
              </a:ext>
            </a:extLst>
          </p:cNvPr>
          <p:cNvSpPr txBox="1">
            <a:spLocks/>
          </p:cNvSpPr>
          <p:nvPr/>
        </p:nvSpPr>
        <p:spPr>
          <a:xfrm>
            <a:off x="2538013" y="1449633"/>
            <a:ext cx="2549234" cy="374461"/>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075" indent="-88900" defTabSz="435437">
              <a:lnSpc>
                <a:spcPct val="100000"/>
              </a:lnSpc>
              <a:spcBef>
                <a:spcPts val="0"/>
              </a:spcBef>
              <a:spcAft>
                <a:spcPts val="400"/>
              </a:spcAft>
              <a:buClr>
                <a:schemeClr val="accent1"/>
              </a:buClr>
              <a:defRPr/>
            </a:pPr>
            <a:r>
              <a:rPr lang="en-US" sz="7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Cash position of US$533m (+90% denominated in US$).</a:t>
            </a:r>
          </a:p>
          <a:p>
            <a:pPr marL="92075" indent="-88900" defTabSz="435437">
              <a:lnSpc>
                <a:spcPct val="100000"/>
              </a:lnSpc>
              <a:spcBef>
                <a:spcPts val="0"/>
              </a:spcBef>
              <a:spcAft>
                <a:spcPts val="400"/>
              </a:spcAft>
              <a:buClr>
                <a:schemeClr val="accent1"/>
              </a:buClr>
              <a:defRPr/>
            </a:pPr>
            <a:r>
              <a:rPr lang="en-US" sz="7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PP&amp;E primarily denominated in US$ (real estate, infrastructure, and equipment).</a:t>
            </a:r>
          </a:p>
        </p:txBody>
      </p:sp>
      <p:sp>
        <p:nvSpPr>
          <p:cNvPr id="14" name="Title 1">
            <a:extLst>
              <a:ext uri="{FF2B5EF4-FFF2-40B4-BE49-F238E27FC236}">
                <a16:creationId xmlns:a16="http://schemas.microsoft.com/office/drawing/2014/main" id="{8171DDCD-9709-E241-FFA9-D9C25DCDF161}"/>
              </a:ext>
            </a:extLst>
          </p:cNvPr>
          <p:cNvSpPr txBox="1">
            <a:spLocks/>
          </p:cNvSpPr>
          <p:nvPr/>
        </p:nvSpPr>
        <p:spPr>
          <a:xfrm>
            <a:off x="1419426" y="1983997"/>
            <a:ext cx="796693" cy="246221"/>
          </a:xfrm>
          <a:prstGeom prst="rect">
            <a:avLst/>
          </a:prstGeom>
          <a:effectLst/>
        </p:spPr>
        <p:txBody>
          <a:bodyPr vert="horz" wrap="non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900" b="0" spc="0">
                <a:solidFill>
                  <a:schemeClr val="accent1"/>
                </a:solidFill>
                <a:latin typeface="Roboto" panose="02000000000000000000" pitchFamily="2" charset="0"/>
                <a:ea typeface="Roboto" panose="02000000000000000000" pitchFamily="2" charset="0"/>
              </a:rPr>
              <a:t>~37% </a:t>
            </a:r>
          </a:p>
          <a:p>
            <a:pPr defTabSz="642909" fontAlgn="auto">
              <a:lnSpc>
                <a:spcPct val="100000"/>
              </a:lnSpc>
              <a:spcAft>
                <a:spcPts val="0"/>
              </a:spcAft>
              <a:defRPr/>
            </a:pPr>
            <a:r>
              <a:rPr lang="en-US" sz="700" b="0" spc="0">
                <a:solidFill>
                  <a:schemeClr val="tx1">
                    <a:lumMod val="75000"/>
                    <a:lumOff val="25000"/>
                  </a:schemeClr>
                </a:solidFill>
                <a:latin typeface="Roboto Light" panose="02000000000000000000" pitchFamily="2" charset="0"/>
                <a:ea typeface="Roboto Light" panose="02000000000000000000" pitchFamily="2" charset="0"/>
              </a:rPr>
              <a:t>denominated in US$</a:t>
            </a:r>
          </a:p>
        </p:txBody>
      </p:sp>
      <p:sp>
        <p:nvSpPr>
          <p:cNvPr id="15" name="Marcador de texto 8">
            <a:extLst>
              <a:ext uri="{FF2B5EF4-FFF2-40B4-BE49-F238E27FC236}">
                <a16:creationId xmlns:a16="http://schemas.microsoft.com/office/drawing/2014/main" id="{84B65FC1-7954-1055-C2AE-23AB7DB3D793}"/>
              </a:ext>
            </a:extLst>
          </p:cNvPr>
          <p:cNvSpPr txBox="1">
            <a:spLocks/>
          </p:cNvSpPr>
          <p:nvPr/>
        </p:nvSpPr>
        <p:spPr>
          <a:xfrm>
            <a:off x="2538013" y="2053246"/>
            <a:ext cx="2361323" cy="107722"/>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075" indent="-88900" defTabSz="435437">
              <a:lnSpc>
                <a:spcPct val="100000"/>
              </a:lnSpc>
              <a:spcBef>
                <a:spcPts val="0"/>
              </a:spcBef>
              <a:spcAft>
                <a:spcPts val="400"/>
              </a:spcAft>
              <a:buClr>
                <a:schemeClr val="accent1"/>
              </a:buClr>
              <a:defRPr/>
            </a:pPr>
            <a:r>
              <a:rPr lang="en-US" sz="7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Financial and commercial debt in US$.</a:t>
            </a:r>
          </a:p>
        </p:txBody>
      </p:sp>
      <p:sp>
        <p:nvSpPr>
          <p:cNvPr id="35" name="Title 1">
            <a:extLst>
              <a:ext uri="{FF2B5EF4-FFF2-40B4-BE49-F238E27FC236}">
                <a16:creationId xmlns:a16="http://schemas.microsoft.com/office/drawing/2014/main" id="{DE6BD81A-D022-789D-91FA-7E1156D9CE0B}"/>
              </a:ext>
            </a:extLst>
          </p:cNvPr>
          <p:cNvSpPr txBox="1">
            <a:spLocks/>
          </p:cNvSpPr>
          <p:nvPr/>
        </p:nvSpPr>
        <p:spPr>
          <a:xfrm>
            <a:off x="611999" y="2512182"/>
            <a:ext cx="1327772"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Income Statement</a:t>
            </a:r>
          </a:p>
        </p:txBody>
      </p:sp>
      <p:sp>
        <p:nvSpPr>
          <p:cNvPr id="37" name="Rectángulo: esquinas redondeadas 7">
            <a:extLst>
              <a:ext uri="{FF2B5EF4-FFF2-40B4-BE49-F238E27FC236}">
                <a16:creationId xmlns:a16="http://schemas.microsoft.com/office/drawing/2014/main" id="{3F14EE13-5F54-5882-D012-4F450C5B6AB3}"/>
              </a:ext>
            </a:extLst>
          </p:cNvPr>
          <p:cNvSpPr/>
          <p:nvPr/>
        </p:nvSpPr>
        <p:spPr bwMode="auto">
          <a:xfrm>
            <a:off x="611999" y="2770269"/>
            <a:ext cx="621997" cy="432000"/>
          </a:xfrm>
          <a:prstGeom prst="roundRect">
            <a:avLst>
              <a:gd name="adj" fmla="val 8758"/>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Revenues</a:t>
            </a:r>
          </a:p>
        </p:txBody>
      </p:sp>
      <p:sp>
        <p:nvSpPr>
          <p:cNvPr id="38" name="Title 1">
            <a:extLst>
              <a:ext uri="{FF2B5EF4-FFF2-40B4-BE49-F238E27FC236}">
                <a16:creationId xmlns:a16="http://schemas.microsoft.com/office/drawing/2014/main" id="{D1DB1713-81AD-9679-C774-1A8CDB9D8A52}"/>
              </a:ext>
            </a:extLst>
          </p:cNvPr>
          <p:cNvSpPr txBox="1">
            <a:spLocks/>
          </p:cNvSpPr>
          <p:nvPr/>
        </p:nvSpPr>
        <p:spPr>
          <a:xfrm>
            <a:off x="1419426" y="2863159"/>
            <a:ext cx="796693" cy="246221"/>
          </a:xfrm>
          <a:prstGeom prst="rect">
            <a:avLst/>
          </a:prstGeom>
          <a:effectLst/>
        </p:spPr>
        <p:txBody>
          <a:bodyPr vert="horz" wrap="non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900" b="0" spc="0">
                <a:solidFill>
                  <a:schemeClr val="accent1"/>
                </a:solidFill>
                <a:latin typeface="Roboto" panose="02000000000000000000" pitchFamily="2" charset="0"/>
                <a:ea typeface="Roboto" panose="02000000000000000000" pitchFamily="2" charset="0"/>
              </a:rPr>
              <a:t>~20% </a:t>
            </a:r>
          </a:p>
          <a:p>
            <a:pPr defTabSz="642909" fontAlgn="auto">
              <a:lnSpc>
                <a:spcPct val="100000"/>
              </a:lnSpc>
              <a:spcAft>
                <a:spcPts val="0"/>
              </a:spcAft>
              <a:defRPr/>
            </a:pPr>
            <a:r>
              <a:rPr lang="en-US" sz="700" b="0" spc="0">
                <a:solidFill>
                  <a:schemeClr val="tx1">
                    <a:lumMod val="75000"/>
                    <a:lumOff val="25000"/>
                  </a:schemeClr>
                </a:solidFill>
                <a:latin typeface="Roboto Light" panose="02000000000000000000" pitchFamily="2" charset="0"/>
                <a:ea typeface="Roboto Light" panose="02000000000000000000" pitchFamily="2" charset="0"/>
              </a:rPr>
              <a:t>denominated in US$</a:t>
            </a:r>
          </a:p>
        </p:txBody>
      </p:sp>
      <p:sp>
        <p:nvSpPr>
          <p:cNvPr id="39" name="Marcador de texto 8">
            <a:extLst>
              <a:ext uri="{FF2B5EF4-FFF2-40B4-BE49-F238E27FC236}">
                <a16:creationId xmlns:a16="http://schemas.microsoft.com/office/drawing/2014/main" id="{9BB7E62D-A4F0-2CCF-6ECE-844565AC4AAC}"/>
              </a:ext>
            </a:extLst>
          </p:cNvPr>
          <p:cNvSpPr txBox="1">
            <a:spLocks/>
          </p:cNvSpPr>
          <p:nvPr/>
        </p:nvSpPr>
        <p:spPr>
          <a:xfrm>
            <a:off x="2538013" y="2878547"/>
            <a:ext cx="2361322" cy="215444"/>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075" indent="-88900" defTabSz="435437">
              <a:lnSpc>
                <a:spcPct val="100000"/>
              </a:lnSpc>
              <a:spcBef>
                <a:spcPts val="0"/>
              </a:spcBef>
              <a:spcAft>
                <a:spcPts val="400"/>
              </a:spcAft>
              <a:buClr>
                <a:schemeClr val="accent1"/>
              </a:buClr>
              <a:defRPr/>
            </a:pPr>
            <a:r>
              <a:rPr lang="en-US" sz="7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Revenues in US$ coming from our regional operations and our B2B segment in Argentina.</a:t>
            </a:r>
          </a:p>
        </p:txBody>
      </p:sp>
      <p:sp>
        <p:nvSpPr>
          <p:cNvPr id="44" name="Rectángulo: esquinas redondeadas 7">
            <a:extLst>
              <a:ext uri="{FF2B5EF4-FFF2-40B4-BE49-F238E27FC236}">
                <a16:creationId xmlns:a16="http://schemas.microsoft.com/office/drawing/2014/main" id="{43B61C67-19C7-E6C3-F577-1777EF1BDE33}"/>
              </a:ext>
            </a:extLst>
          </p:cNvPr>
          <p:cNvSpPr/>
          <p:nvPr/>
        </p:nvSpPr>
        <p:spPr bwMode="auto">
          <a:xfrm>
            <a:off x="611999" y="3240513"/>
            <a:ext cx="621997" cy="432000"/>
          </a:xfrm>
          <a:prstGeom prst="roundRect">
            <a:avLst>
              <a:gd name="adj" fmla="val 8758"/>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Opex</a:t>
            </a:r>
          </a:p>
        </p:txBody>
      </p:sp>
      <p:sp>
        <p:nvSpPr>
          <p:cNvPr id="45" name="Title 1">
            <a:extLst>
              <a:ext uri="{FF2B5EF4-FFF2-40B4-BE49-F238E27FC236}">
                <a16:creationId xmlns:a16="http://schemas.microsoft.com/office/drawing/2014/main" id="{A4D2C1B2-F9E5-4387-141C-02CC7525075E}"/>
              </a:ext>
            </a:extLst>
          </p:cNvPr>
          <p:cNvSpPr txBox="1">
            <a:spLocks/>
          </p:cNvSpPr>
          <p:nvPr/>
        </p:nvSpPr>
        <p:spPr>
          <a:xfrm>
            <a:off x="1419426" y="3333403"/>
            <a:ext cx="796693" cy="246221"/>
          </a:xfrm>
          <a:prstGeom prst="rect">
            <a:avLst/>
          </a:prstGeom>
          <a:effectLst/>
        </p:spPr>
        <p:txBody>
          <a:bodyPr vert="horz" wrap="non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900" b="0" spc="0">
                <a:solidFill>
                  <a:schemeClr val="accent1"/>
                </a:solidFill>
                <a:latin typeface="Roboto" panose="02000000000000000000" pitchFamily="2" charset="0"/>
                <a:ea typeface="Roboto" panose="02000000000000000000" pitchFamily="2" charset="0"/>
              </a:rPr>
              <a:t>~12% </a:t>
            </a:r>
          </a:p>
          <a:p>
            <a:pPr defTabSz="642909" fontAlgn="auto">
              <a:lnSpc>
                <a:spcPct val="100000"/>
              </a:lnSpc>
              <a:spcAft>
                <a:spcPts val="0"/>
              </a:spcAft>
              <a:defRPr/>
            </a:pPr>
            <a:r>
              <a:rPr lang="en-US" sz="700" b="0" spc="0">
                <a:solidFill>
                  <a:schemeClr val="tx1">
                    <a:lumMod val="75000"/>
                    <a:lumOff val="25000"/>
                  </a:schemeClr>
                </a:solidFill>
                <a:latin typeface="Roboto Light" panose="02000000000000000000" pitchFamily="2" charset="0"/>
                <a:ea typeface="Roboto Light" panose="02000000000000000000" pitchFamily="2" charset="0"/>
              </a:rPr>
              <a:t>denominated in US$</a:t>
            </a:r>
          </a:p>
        </p:txBody>
      </p:sp>
      <p:sp>
        <p:nvSpPr>
          <p:cNvPr id="46" name="Marcador de texto 8">
            <a:extLst>
              <a:ext uri="{FF2B5EF4-FFF2-40B4-BE49-F238E27FC236}">
                <a16:creationId xmlns:a16="http://schemas.microsoft.com/office/drawing/2014/main" id="{A0A11686-5256-70D4-83DA-5A4BD3CDEF6C}"/>
              </a:ext>
            </a:extLst>
          </p:cNvPr>
          <p:cNvSpPr txBox="1">
            <a:spLocks/>
          </p:cNvSpPr>
          <p:nvPr/>
        </p:nvSpPr>
        <p:spPr>
          <a:xfrm>
            <a:off x="2538013" y="3402652"/>
            <a:ext cx="2361323" cy="107722"/>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075" indent="-88900" defTabSz="435437">
              <a:lnSpc>
                <a:spcPct val="100000"/>
              </a:lnSpc>
              <a:spcBef>
                <a:spcPts val="0"/>
              </a:spcBef>
              <a:spcAft>
                <a:spcPts val="400"/>
              </a:spcAft>
              <a:buClr>
                <a:schemeClr val="accent1"/>
              </a:buClr>
              <a:defRPr/>
            </a:pPr>
            <a:r>
              <a:rPr lang="en-US" sz="7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Primarily denominated in local currency.</a:t>
            </a:r>
          </a:p>
        </p:txBody>
      </p:sp>
      <p:sp>
        <p:nvSpPr>
          <p:cNvPr id="62" name="Rectángulo: esquinas redondeadas 7">
            <a:extLst>
              <a:ext uri="{FF2B5EF4-FFF2-40B4-BE49-F238E27FC236}">
                <a16:creationId xmlns:a16="http://schemas.microsoft.com/office/drawing/2014/main" id="{6B8D1057-6F9D-DE5C-0A2D-BF6C4CB3DC36}"/>
              </a:ext>
            </a:extLst>
          </p:cNvPr>
          <p:cNvSpPr/>
          <p:nvPr/>
        </p:nvSpPr>
        <p:spPr bwMode="auto">
          <a:xfrm>
            <a:off x="611999" y="3710757"/>
            <a:ext cx="621997" cy="432000"/>
          </a:xfrm>
          <a:prstGeom prst="roundRect">
            <a:avLst>
              <a:gd name="adj" fmla="val 8758"/>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Interest payments</a:t>
            </a:r>
          </a:p>
        </p:txBody>
      </p:sp>
      <p:sp>
        <p:nvSpPr>
          <p:cNvPr id="63" name="Title 1">
            <a:extLst>
              <a:ext uri="{FF2B5EF4-FFF2-40B4-BE49-F238E27FC236}">
                <a16:creationId xmlns:a16="http://schemas.microsoft.com/office/drawing/2014/main" id="{9A5B59D6-6BE3-5FC9-75F9-71C8EED370D0}"/>
              </a:ext>
            </a:extLst>
          </p:cNvPr>
          <p:cNvSpPr txBox="1">
            <a:spLocks/>
          </p:cNvSpPr>
          <p:nvPr/>
        </p:nvSpPr>
        <p:spPr>
          <a:xfrm>
            <a:off x="1419429" y="3749786"/>
            <a:ext cx="990860" cy="35394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900" b="0" spc="0">
                <a:solidFill>
                  <a:schemeClr val="accent1"/>
                </a:solidFill>
                <a:latin typeface="Roboto" panose="02000000000000000000" pitchFamily="2" charset="0"/>
                <a:ea typeface="Roboto" panose="02000000000000000000" pitchFamily="2" charset="0"/>
              </a:rPr>
              <a:t>~58% </a:t>
            </a:r>
          </a:p>
          <a:p>
            <a:pPr defTabSz="642909" fontAlgn="auto">
              <a:lnSpc>
                <a:spcPct val="100000"/>
              </a:lnSpc>
              <a:spcAft>
                <a:spcPts val="0"/>
              </a:spcAft>
              <a:defRPr/>
            </a:pPr>
            <a:r>
              <a:rPr lang="en-US" sz="700" b="0" spc="0">
                <a:solidFill>
                  <a:schemeClr val="tx1">
                    <a:lumMod val="75000"/>
                    <a:lumOff val="25000"/>
                  </a:schemeClr>
                </a:solidFill>
                <a:latin typeface="Roboto Light" panose="02000000000000000000" pitchFamily="2" charset="0"/>
                <a:ea typeface="Roboto Light" panose="02000000000000000000" pitchFamily="2" charset="0"/>
              </a:rPr>
              <a:t>of Our debt denominated in foreign currency</a:t>
            </a:r>
          </a:p>
        </p:txBody>
      </p:sp>
      <p:sp>
        <p:nvSpPr>
          <p:cNvPr id="64" name="Marcador de texto 8">
            <a:extLst>
              <a:ext uri="{FF2B5EF4-FFF2-40B4-BE49-F238E27FC236}">
                <a16:creationId xmlns:a16="http://schemas.microsoft.com/office/drawing/2014/main" id="{7D2198BF-1E3E-FF78-BC08-7E78889AD82F}"/>
              </a:ext>
            </a:extLst>
          </p:cNvPr>
          <p:cNvSpPr txBox="1">
            <a:spLocks/>
          </p:cNvSpPr>
          <p:nvPr/>
        </p:nvSpPr>
        <p:spPr>
          <a:xfrm>
            <a:off x="2538013" y="3819035"/>
            <a:ext cx="2001778" cy="215444"/>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075" indent="-88900" defTabSz="435437">
              <a:lnSpc>
                <a:spcPct val="100000"/>
              </a:lnSpc>
              <a:spcBef>
                <a:spcPts val="0"/>
              </a:spcBef>
              <a:spcAft>
                <a:spcPts val="400"/>
              </a:spcAft>
              <a:buClr>
                <a:schemeClr val="accent1"/>
              </a:buClr>
              <a:defRPr/>
            </a:pPr>
            <a:r>
              <a:rPr lang="en-US" sz="7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Paraguay’s operating EBITDA of ~$100m covers ~50% of interest payments.</a:t>
            </a:r>
          </a:p>
        </p:txBody>
      </p:sp>
      <p:sp>
        <p:nvSpPr>
          <p:cNvPr id="70" name="Rectángulo: esquinas redondeadas 7">
            <a:extLst>
              <a:ext uri="{FF2B5EF4-FFF2-40B4-BE49-F238E27FC236}">
                <a16:creationId xmlns:a16="http://schemas.microsoft.com/office/drawing/2014/main" id="{FE2593F0-CE1F-2BEB-D4A2-DD3E3A19BAC4}"/>
              </a:ext>
            </a:extLst>
          </p:cNvPr>
          <p:cNvSpPr/>
          <p:nvPr/>
        </p:nvSpPr>
        <p:spPr bwMode="auto">
          <a:xfrm>
            <a:off x="611999" y="4181001"/>
            <a:ext cx="621997" cy="432000"/>
          </a:xfrm>
          <a:prstGeom prst="roundRect">
            <a:avLst>
              <a:gd name="adj" fmla="val 8758"/>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Flows hedging</a:t>
            </a:r>
          </a:p>
        </p:txBody>
      </p:sp>
      <p:sp>
        <p:nvSpPr>
          <p:cNvPr id="71" name="Title 1">
            <a:extLst>
              <a:ext uri="{FF2B5EF4-FFF2-40B4-BE49-F238E27FC236}">
                <a16:creationId xmlns:a16="http://schemas.microsoft.com/office/drawing/2014/main" id="{007879CF-74C8-9790-6778-A46CFE760D72}"/>
              </a:ext>
            </a:extLst>
          </p:cNvPr>
          <p:cNvSpPr txBox="1">
            <a:spLocks/>
          </p:cNvSpPr>
          <p:nvPr/>
        </p:nvSpPr>
        <p:spPr>
          <a:xfrm>
            <a:off x="1419426" y="4220030"/>
            <a:ext cx="933157" cy="35394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900" b="0" spc="0">
                <a:solidFill>
                  <a:schemeClr val="accent1"/>
                </a:solidFill>
                <a:latin typeface="Roboto" panose="02000000000000000000" pitchFamily="2" charset="0"/>
                <a:ea typeface="Roboto" panose="02000000000000000000" pitchFamily="2" charset="0"/>
              </a:rPr>
              <a:t>12-month% </a:t>
            </a:r>
          </a:p>
          <a:p>
            <a:pPr defTabSz="642909" fontAlgn="auto">
              <a:lnSpc>
                <a:spcPct val="100000"/>
              </a:lnSpc>
              <a:spcAft>
                <a:spcPts val="0"/>
              </a:spcAft>
              <a:defRPr/>
            </a:pPr>
            <a:r>
              <a:rPr lang="en-US" sz="700" b="0" spc="0">
                <a:solidFill>
                  <a:schemeClr val="tx1">
                    <a:lumMod val="75000"/>
                    <a:lumOff val="25000"/>
                  </a:schemeClr>
                </a:solidFill>
                <a:latin typeface="Roboto Light" panose="02000000000000000000" pitchFamily="2" charset="0"/>
                <a:ea typeface="Roboto Light" panose="02000000000000000000" pitchFamily="2" charset="0"/>
              </a:rPr>
              <a:t>ahead flows of principal and interest</a:t>
            </a:r>
          </a:p>
        </p:txBody>
      </p:sp>
      <p:sp>
        <p:nvSpPr>
          <p:cNvPr id="72" name="Marcador de texto 8">
            <a:extLst>
              <a:ext uri="{FF2B5EF4-FFF2-40B4-BE49-F238E27FC236}">
                <a16:creationId xmlns:a16="http://schemas.microsoft.com/office/drawing/2014/main" id="{E836DBA7-818F-96C8-8A56-80A966457803}"/>
              </a:ext>
            </a:extLst>
          </p:cNvPr>
          <p:cNvSpPr txBox="1">
            <a:spLocks/>
          </p:cNvSpPr>
          <p:nvPr/>
        </p:nvSpPr>
        <p:spPr>
          <a:xfrm>
            <a:off x="2538013" y="4289279"/>
            <a:ext cx="2498927" cy="215444"/>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075" indent="-88900" defTabSz="435437">
              <a:lnSpc>
                <a:spcPct val="100000"/>
              </a:lnSpc>
              <a:spcBef>
                <a:spcPts val="0"/>
              </a:spcBef>
              <a:spcAft>
                <a:spcPts val="400"/>
              </a:spcAft>
              <a:buClr>
                <a:schemeClr val="accent1"/>
              </a:buClr>
              <a:defRPr/>
            </a:pPr>
            <a:r>
              <a:rPr lang="en-US" sz="7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We hedge this maturities mainly with our cash position and, in some cases, with FX futures contracted in local markets.</a:t>
            </a:r>
          </a:p>
        </p:txBody>
      </p:sp>
      <p:sp>
        <p:nvSpPr>
          <p:cNvPr id="106" name="Title 1">
            <a:extLst>
              <a:ext uri="{FF2B5EF4-FFF2-40B4-BE49-F238E27FC236}">
                <a16:creationId xmlns:a16="http://schemas.microsoft.com/office/drawing/2014/main" id="{57ECE5C5-C4A7-D12C-C58C-6356F43C9D87}"/>
              </a:ext>
            </a:extLst>
          </p:cNvPr>
          <p:cNvSpPr txBox="1">
            <a:spLocks/>
          </p:cNvSpPr>
          <p:nvPr/>
        </p:nvSpPr>
        <p:spPr>
          <a:xfrm>
            <a:off x="611999" y="1162776"/>
            <a:ext cx="1327772" cy="18466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n-US" sz="1200" b="0" spc="0">
                <a:solidFill>
                  <a:schemeClr val="accent1"/>
                </a:solidFill>
                <a:latin typeface="Roboto Light" panose="02000000000000000000" pitchFamily="2" charset="0"/>
                <a:ea typeface="Roboto Light" panose="02000000000000000000" pitchFamily="2" charset="0"/>
              </a:rPr>
              <a:t>Balance Sheet</a:t>
            </a:r>
          </a:p>
        </p:txBody>
      </p:sp>
      <p:sp>
        <p:nvSpPr>
          <p:cNvPr id="107" name="Rectángulo: esquinas redondeadas 7">
            <a:extLst>
              <a:ext uri="{FF2B5EF4-FFF2-40B4-BE49-F238E27FC236}">
                <a16:creationId xmlns:a16="http://schemas.microsoft.com/office/drawing/2014/main" id="{3B3E7F14-D4B7-86DC-0344-5AD3DDC9ECE4}"/>
              </a:ext>
            </a:extLst>
          </p:cNvPr>
          <p:cNvSpPr/>
          <p:nvPr/>
        </p:nvSpPr>
        <p:spPr bwMode="auto">
          <a:xfrm>
            <a:off x="611999" y="1420863"/>
            <a:ext cx="621997" cy="432000"/>
          </a:xfrm>
          <a:prstGeom prst="roundRect">
            <a:avLst>
              <a:gd name="adj" fmla="val 8758"/>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Assets</a:t>
            </a:r>
          </a:p>
        </p:txBody>
      </p:sp>
      <p:cxnSp>
        <p:nvCxnSpPr>
          <p:cNvPr id="41" name="Conector recto 40">
            <a:extLst>
              <a:ext uri="{FF2B5EF4-FFF2-40B4-BE49-F238E27FC236}">
                <a16:creationId xmlns:a16="http://schemas.microsoft.com/office/drawing/2014/main" id="{FAD1A926-7D01-F5FE-EFFE-94AE03558290}"/>
              </a:ext>
            </a:extLst>
          </p:cNvPr>
          <p:cNvCxnSpPr>
            <a:cxnSpLocks/>
          </p:cNvCxnSpPr>
          <p:nvPr/>
        </p:nvCxnSpPr>
        <p:spPr>
          <a:xfrm flipH="1">
            <a:off x="611999" y="3221391"/>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727E0880-E9AC-2911-CFFD-E9F6DF620FDC}"/>
              </a:ext>
            </a:extLst>
          </p:cNvPr>
          <p:cNvCxnSpPr>
            <a:cxnSpLocks/>
          </p:cNvCxnSpPr>
          <p:nvPr/>
        </p:nvCxnSpPr>
        <p:spPr>
          <a:xfrm flipH="1">
            <a:off x="611999" y="3691635"/>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0" name="Conector recto 59">
            <a:extLst>
              <a:ext uri="{FF2B5EF4-FFF2-40B4-BE49-F238E27FC236}">
                <a16:creationId xmlns:a16="http://schemas.microsoft.com/office/drawing/2014/main" id="{50E962EB-7816-C3F1-7834-BD7BAC69FA11}"/>
              </a:ext>
            </a:extLst>
          </p:cNvPr>
          <p:cNvCxnSpPr>
            <a:cxnSpLocks/>
          </p:cNvCxnSpPr>
          <p:nvPr/>
        </p:nvCxnSpPr>
        <p:spPr>
          <a:xfrm flipH="1">
            <a:off x="611999" y="4161879"/>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67" name="Conector recto 66">
            <a:extLst>
              <a:ext uri="{FF2B5EF4-FFF2-40B4-BE49-F238E27FC236}">
                <a16:creationId xmlns:a16="http://schemas.microsoft.com/office/drawing/2014/main" id="{29C2A430-8C86-2D54-4D43-9D109D81D068}"/>
              </a:ext>
            </a:extLst>
          </p:cNvPr>
          <p:cNvCxnSpPr>
            <a:cxnSpLocks/>
          </p:cNvCxnSpPr>
          <p:nvPr/>
        </p:nvCxnSpPr>
        <p:spPr>
          <a:xfrm flipH="1">
            <a:off x="611999" y="4632121"/>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1" name="Conector recto 110">
            <a:extLst>
              <a:ext uri="{FF2B5EF4-FFF2-40B4-BE49-F238E27FC236}">
                <a16:creationId xmlns:a16="http://schemas.microsoft.com/office/drawing/2014/main" id="{FE073D88-DB06-3567-3353-D7F7D592D0D8}"/>
              </a:ext>
            </a:extLst>
          </p:cNvPr>
          <p:cNvCxnSpPr>
            <a:cxnSpLocks/>
          </p:cNvCxnSpPr>
          <p:nvPr/>
        </p:nvCxnSpPr>
        <p:spPr>
          <a:xfrm flipH="1">
            <a:off x="611999" y="1871985"/>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112" name="Conector recto 111">
            <a:extLst>
              <a:ext uri="{FF2B5EF4-FFF2-40B4-BE49-F238E27FC236}">
                <a16:creationId xmlns:a16="http://schemas.microsoft.com/office/drawing/2014/main" id="{C74EC567-EBC4-9D2E-6732-7A50C6EFCA8F}"/>
              </a:ext>
            </a:extLst>
          </p:cNvPr>
          <p:cNvCxnSpPr>
            <a:cxnSpLocks/>
          </p:cNvCxnSpPr>
          <p:nvPr/>
        </p:nvCxnSpPr>
        <p:spPr>
          <a:xfrm flipH="1">
            <a:off x="611999" y="2342229"/>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sp>
        <p:nvSpPr>
          <p:cNvPr id="115" name="Rectángulo: esquinas redondeadas 7">
            <a:extLst>
              <a:ext uri="{FF2B5EF4-FFF2-40B4-BE49-F238E27FC236}">
                <a16:creationId xmlns:a16="http://schemas.microsoft.com/office/drawing/2014/main" id="{8FFD9862-4826-78B2-66E7-9340F253013F}"/>
              </a:ext>
            </a:extLst>
          </p:cNvPr>
          <p:cNvSpPr/>
          <p:nvPr/>
        </p:nvSpPr>
        <p:spPr bwMode="auto">
          <a:xfrm>
            <a:off x="611999" y="1891107"/>
            <a:ext cx="621997" cy="432000"/>
          </a:xfrm>
          <a:prstGeom prst="roundRect">
            <a:avLst>
              <a:gd name="adj" fmla="val 8758"/>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es-AR" sz="700">
                <a:solidFill>
                  <a:schemeClr val="bg2"/>
                </a:solidFill>
                <a:latin typeface="Roboto Medium" panose="02000000000000000000" pitchFamily="2" charset="0"/>
                <a:ea typeface="Roboto Medium" panose="02000000000000000000" pitchFamily="2" charset="0"/>
              </a:rPr>
              <a:t>Liabilities</a:t>
            </a:r>
          </a:p>
        </p:txBody>
      </p:sp>
      <p:graphicFrame>
        <p:nvGraphicFramePr>
          <p:cNvPr id="118" name="Chart 12">
            <a:extLst>
              <a:ext uri="{FF2B5EF4-FFF2-40B4-BE49-F238E27FC236}">
                <a16:creationId xmlns:a16="http://schemas.microsoft.com/office/drawing/2014/main" id="{4F7CE36F-7796-04A6-2CA8-9E3A30269763}"/>
              </a:ext>
            </a:extLst>
          </p:cNvPr>
          <p:cNvGraphicFramePr/>
          <p:nvPr>
            <p:extLst>
              <p:ext uri="{D42A27DB-BD31-4B8C-83A1-F6EECF244321}">
                <p14:modId xmlns:p14="http://schemas.microsoft.com/office/powerpoint/2010/main" val="1768525298"/>
              </p:ext>
            </p:extLst>
          </p:nvPr>
        </p:nvGraphicFramePr>
        <p:xfrm>
          <a:off x="5351194" y="1118587"/>
          <a:ext cx="3055925" cy="1484106"/>
        </p:xfrm>
        <a:graphic>
          <a:graphicData uri="http://schemas.openxmlformats.org/drawingml/2006/chart">
            <c:chart xmlns:c="http://schemas.openxmlformats.org/drawingml/2006/chart" xmlns:r="http://schemas.openxmlformats.org/officeDocument/2006/relationships" r:id="rId3"/>
          </a:graphicData>
        </a:graphic>
      </p:graphicFrame>
      <p:sp>
        <p:nvSpPr>
          <p:cNvPr id="120" name="TextBox 15">
            <a:extLst>
              <a:ext uri="{FF2B5EF4-FFF2-40B4-BE49-F238E27FC236}">
                <a16:creationId xmlns:a16="http://schemas.microsoft.com/office/drawing/2014/main" id="{149E4A23-3917-F9C5-C5D2-1450E8F0A5A7}"/>
              </a:ext>
            </a:extLst>
          </p:cNvPr>
          <p:cNvSpPr txBox="1"/>
          <p:nvPr/>
        </p:nvSpPr>
        <p:spPr>
          <a:xfrm>
            <a:off x="5353317" y="2696848"/>
            <a:ext cx="3051678" cy="253916"/>
          </a:xfrm>
          <a:prstGeom prst="rect">
            <a:avLst/>
          </a:prstGeom>
          <a:noFill/>
        </p:spPr>
        <p:txBody>
          <a:bodyPr wrap="square" lIns="17143" tIns="0" rIns="17143" bIns="0" rtlCol="0">
            <a:spAutoFit/>
          </a:bodyPr>
          <a:lstStyle/>
          <a:p>
            <a:pPr algn="ctr" defTabSz="480549" fontAlgn="auto">
              <a:spcBef>
                <a:spcPts val="0"/>
              </a:spcBef>
              <a:spcAft>
                <a:spcPts val="300"/>
              </a:spcAft>
            </a:pPr>
            <a:r>
              <a:rPr lang="en-US" sz="700">
                <a:solidFill>
                  <a:srgbClr val="3D00A1"/>
                </a:solidFill>
                <a:latin typeface="Roboto" panose="02000000000000000000" pitchFamily="2" charset="0"/>
                <a:ea typeface="Roboto" panose="02000000000000000000" pitchFamily="2" charset="0"/>
                <a:cs typeface="+mn-cs"/>
              </a:rPr>
              <a:t>US$ Assets include PP&amp;E, Intangible assets and Cash Investments in US$.</a:t>
            </a:r>
          </a:p>
          <a:p>
            <a:pPr algn="ctr" defTabSz="480549" fontAlgn="auto">
              <a:spcBef>
                <a:spcPts val="0"/>
              </a:spcBef>
              <a:spcAft>
                <a:spcPts val="300"/>
              </a:spcAft>
            </a:pPr>
            <a:r>
              <a:rPr lang="en-US" sz="700">
                <a:solidFill>
                  <a:srgbClr val="3D00A1"/>
                </a:solidFill>
                <a:latin typeface="Roboto" panose="02000000000000000000" pitchFamily="2" charset="0"/>
                <a:ea typeface="Roboto" panose="02000000000000000000" pitchFamily="2" charset="0"/>
                <a:cs typeface="+mn-cs"/>
              </a:rPr>
              <a:t>US$ Liabilities include Financial and Commercial Debt in US$.</a:t>
            </a:r>
          </a:p>
        </p:txBody>
      </p:sp>
      <p:sp>
        <p:nvSpPr>
          <p:cNvPr id="121" name="TextBox 16">
            <a:extLst>
              <a:ext uri="{FF2B5EF4-FFF2-40B4-BE49-F238E27FC236}">
                <a16:creationId xmlns:a16="http://schemas.microsoft.com/office/drawing/2014/main" id="{76BAE670-D5D3-7E30-4E75-A8FBD6C7C331}"/>
              </a:ext>
            </a:extLst>
          </p:cNvPr>
          <p:cNvSpPr txBox="1"/>
          <p:nvPr/>
        </p:nvSpPr>
        <p:spPr>
          <a:xfrm>
            <a:off x="5723405" y="1447963"/>
            <a:ext cx="786976" cy="107722"/>
          </a:xfrm>
          <a:prstGeom prst="rect">
            <a:avLst/>
          </a:prstGeom>
          <a:noFill/>
        </p:spPr>
        <p:txBody>
          <a:bodyPr wrap="square" lIns="0" tIns="0" rIns="0" bIns="0" rtlCol="0" anchor="ctr">
            <a:spAutoFit/>
          </a:bodyPr>
          <a:lstStyle/>
          <a:p>
            <a:pPr algn="ctr"/>
            <a:r>
              <a:rPr lang="en-US" sz="700">
                <a:solidFill>
                  <a:schemeClr val="bg1"/>
                </a:solidFill>
                <a:latin typeface="Roboto" panose="02000000000000000000" pitchFamily="2" charset="0"/>
                <a:ea typeface="Roboto" panose="02000000000000000000" pitchFamily="2" charset="0"/>
              </a:rPr>
              <a:t>Assets valued in P$</a:t>
            </a:r>
          </a:p>
        </p:txBody>
      </p:sp>
      <p:sp>
        <p:nvSpPr>
          <p:cNvPr id="122" name="TextBox 17">
            <a:extLst>
              <a:ext uri="{FF2B5EF4-FFF2-40B4-BE49-F238E27FC236}">
                <a16:creationId xmlns:a16="http://schemas.microsoft.com/office/drawing/2014/main" id="{6A35C8CB-BE60-CF39-35A5-A9FFCA466E9C}"/>
              </a:ext>
            </a:extLst>
          </p:cNvPr>
          <p:cNvSpPr txBox="1"/>
          <p:nvPr/>
        </p:nvSpPr>
        <p:spPr>
          <a:xfrm>
            <a:off x="5719618" y="1999942"/>
            <a:ext cx="790112" cy="323165"/>
          </a:xfrm>
          <a:prstGeom prst="rect">
            <a:avLst/>
          </a:prstGeom>
          <a:noFill/>
        </p:spPr>
        <p:txBody>
          <a:bodyPr wrap="square" lIns="0" tIns="0" rIns="0" bIns="0" rtlCol="0" anchor="ctr">
            <a:spAutoFit/>
          </a:bodyPr>
          <a:lstStyle/>
          <a:p>
            <a:pPr algn="ctr" defTabSz="480549" fontAlgn="auto">
              <a:spcBef>
                <a:spcPts val="0"/>
              </a:spcBef>
              <a:spcAft>
                <a:spcPts val="0"/>
              </a:spcAft>
            </a:pPr>
            <a:r>
              <a:rPr lang="en-US" sz="700">
                <a:solidFill>
                  <a:srgbClr val="FFFFFF"/>
                </a:solidFill>
                <a:latin typeface="Roboto" panose="02000000000000000000" pitchFamily="2" charset="0"/>
                <a:ea typeface="Roboto" panose="02000000000000000000" pitchFamily="2" charset="0"/>
                <a:cs typeface="+mn-cs"/>
              </a:rPr>
              <a:t>59%</a:t>
            </a:r>
          </a:p>
          <a:p>
            <a:pPr algn="ctr" defTabSz="480549" fontAlgn="auto">
              <a:spcBef>
                <a:spcPts val="0"/>
              </a:spcBef>
              <a:spcAft>
                <a:spcPts val="0"/>
              </a:spcAft>
            </a:pPr>
            <a:r>
              <a:rPr lang="en-US" sz="700">
                <a:solidFill>
                  <a:srgbClr val="FFFFFF"/>
                </a:solidFill>
                <a:latin typeface="Roboto" panose="02000000000000000000" pitchFamily="2" charset="0"/>
                <a:ea typeface="Roboto" panose="02000000000000000000" pitchFamily="2" charset="0"/>
                <a:cs typeface="+mn-cs"/>
              </a:rPr>
              <a:t>Assets with market value in US$</a:t>
            </a:r>
          </a:p>
        </p:txBody>
      </p:sp>
      <p:sp>
        <p:nvSpPr>
          <p:cNvPr id="124" name="TextBox 18">
            <a:extLst>
              <a:ext uri="{FF2B5EF4-FFF2-40B4-BE49-F238E27FC236}">
                <a16:creationId xmlns:a16="http://schemas.microsoft.com/office/drawing/2014/main" id="{CE1B69DC-498F-F1D5-0DF1-4627E43AD0CD}"/>
              </a:ext>
            </a:extLst>
          </p:cNvPr>
          <p:cNvSpPr txBox="1"/>
          <p:nvPr/>
        </p:nvSpPr>
        <p:spPr>
          <a:xfrm>
            <a:off x="7247566" y="1328594"/>
            <a:ext cx="792574" cy="215444"/>
          </a:xfrm>
          <a:prstGeom prst="rect">
            <a:avLst/>
          </a:prstGeom>
          <a:noFill/>
        </p:spPr>
        <p:txBody>
          <a:bodyPr wrap="square" lIns="0" tIns="0" rIns="0" bIns="0" rtlCol="0" anchor="ctr">
            <a:spAutoFit/>
          </a:bodyPr>
          <a:lstStyle/>
          <a:p>
            <a:pPr algn="ctr" defTabSz="480549" fontAlgn="auto">
              <a:spcBef>
                <a:spcPts val="0"/>
              </a:spcBef>
              <a:spcAft>
                <a:spcPts val="0"/>
              </a:spcAft>
            </a:pPr>
            <a:r>
              <a:rPr lang="en-US" sz="700">
                <a:solidFill>
                  <a:srgbClr val="FFFFFF"/>
                </a:solidFill>
                <a:latin typeface="Roboto" panose="02000000000000000000" pitchFamily="2" charset="0"/>
                <a:ea typeface="Roboto" panose="02000000000000000000" pitchFamily="2" charset="0"/>
                <a:cs typeface="+mn-cs"/>
              </a:rPr>
              <a:t>Liabilities denominated in P$</a:t>
            </a:r>
          </a:p>
        </p:txBody>
      </p:sp>
      <p:sp>
        <p:nvSpPr>
          <p:cNvPr id="125" name="TextBox 19">
            <a:extLst>
              <a:ext uri="{FF2B5EF4-FFF2-40B4-BE49-F238E27FC236}">
                <a16:creationId xmlns:a16="http://schemas.microsoft.com/office/drawing/2014/main" id="{0B4E6572-C5D7-F860-B53D-8643E0E87C19}"/>
              </a:ext>
            </a:extLst>
          </p:cNvPr>
          <p:cNvSpPr txBox="1"/>
          <p:nvPr/>
        </p:nvSpPr>
        <p:spPr>
          <a:xfrm>
            <a:off x="7166679" y="1666809"/>
            <a:ext cx="954348" cy="215444"/>
          </a:xfrm>
          <a:prstGeom prst="rect">
            <a:avLst/>
          </a:prstGeom>
          <a:noFill/>
        </p:spPr>
        <p:txBody>
          <a:bodyPr wrap="square" lIns="0" tIns="0" rIns="0" bIns="0" rtlCol="0" anchor="ctr">
            <a:spAutoFit/>
          </a:bodyPr>
          <a:lstStyle/>
          <a:p>
            <a:pPr algn="ctr" defTabSz="480549" fontAlgn="auto">
              <a:spcBef>
                <a:spcPts val="0"/>
              </a:spcBef>
              <a:spcAft>
                <a:spcPts val="0"/>
              </a:spcAft>
            </a:pPr>
            <a:r>
              <a:rPr lang="en-US" sz="700">
                <a:solidFill>
                  <a:srgbClr val="FFFFFF"/>
                </a:solidFill>
                <a:latin typeface="Roboto" panose="02000000000000000000" pitchFamily="2" charset="0"/>
                <a:ea typeface="Roboto" panose="02000000000000000000" pitchFamily="2" charset="0"/>
                <a:cs typeface="+mn-cs"/>
              </a:rPr>
              <a:t>37% Liabilities denominated in US$</a:t>
            </a:r>
          </a:p>
        </p:txBody>
      </p:sp>
      <p:sp>
        <p:nvSpPr>
          <p:cNvPr id="126" name="TextBox 20">
            <a:extLst>
              <a:ext uri="{FF2B5EF4-FFF2-40B4-BE49-F238E27FC236}">
                <a16:creationId xmlns:a16="http://schemas.microsoft.com/office/drawing/2014/main" id="{36DC2CC8-76B2-98CB-EDA9-86A4BA7E6C2F}"/>
              </a:ext>
            </a:extLst>
          </p:cNvPr>
          <p:cNvSpPr txBox="1"/>
          <p:nvPr/>
        </p:nvSpPr>
        <p:spPr>
          <a:xfrm>
            <a:off x="7330914" y="2127879"/>
            <a:ext cx="625876" cy="215444"/>
          </a:xfrm>
          <a:prstGeom prst="rect">
            <a:avLst/>
          </a:prstGeom>
          <a:noFill/>
        </p:spPr>
        <p:txBody>
          <a:bodyPr wrap="square" lIns="0" tIns="0" rIns="0" bIns="0" rtlCol="0" anchor="ctr">
            <a:spAutoFit/>
          </a:bodyPr>
          <a:lstStyle/>
          <a:p>
            <a:pPr algn="ctr" defTabSz="480549" fontAlgn="auto">
              <a:spcBef>
                <a:spcPts val="0"/>
              </a:spcBef>
              <a:spcAft>
                <a:spcPts val="0"/>
              </a:spcAft>
            </a:pPr>
            <a:r>
              <a:rPr lang="en-US" sz="700">
                <a:solidFill>
                  <a:srgbClr val="FFFFFF"/>
                </a:solidFill>
                <a:latin typeface="Roboto" panose="02000000000000000000" pitchFamily="2" charset="0"/>
                <a:ea typeface="Roboto" panose="02000000000000000000" pitchFamily="2" charset="0"/>
                <a:cs typeface="+mn-cs"/>
              </a:rPr>
              <a:t>Shareholders equity</a:t>
            </a:r>
          </a:p>
        </p:txBody>
      </p:sp>
      <p:sp>
        <p:nvSpPr>
          <p:cNvPr id="127" name="TextBox 24">
            <a:extLst>
              <a:ext uri="{FF2B5EF4-FFF2-40B4-BE49-F238E27FC236}">
                <a16:creationId xmlns:a16="http://schemas.microsoft.com/office/drawing/2014/main" id="{0E7600B8-7923-0B81-37A6-51AC67EA7CC6}"/>
              </a:ext>
            </a:extLst>
          </p:cNvPr>
          <p:cNvSpPr txBox="1"/>
          <p:nvPr/>
        </p:nvSpPr>
        <p:spPr>
          <a:xfrm>
            <a:off x="5543067" y="3162315"/>
            <a:ext cx="2672179" cy="123111"/>
          </a:xfrm>
          <a:prstGeom prst="rect">
            <a:avLst/>
          </a:prstGeom>
          <a:noFill/>
        </p:spPr>
        <p:txBody>
          <a:bodyPr wrap="square" lIns="17143" tIns="0" rIns="17143" bIns="0" rtlCol="0">
            <a:spAutoFit/>
          </a:bodyPr>
          <a:lstStyle/>
          <a:p>
            <a:pPr algn="ctr" defTabSz="480549" fontAlgn="auto">
              <a:spcBef>
                <a:spcPts val="0"/>
              </a:spcBef>
              <a:spcAft>
                <a:spcPts val="0"/>
              </a:spcAft>
            </a:pPr>
            <a:r>
              <a:rPr lang="en-US" sz="800">
                <a:solidFill>
                  <a:schemeClr val="accent1"/>
                </a:solidFill>
                <a:latin typeface="Roboto Medium" panose="02000000000000000000" pitchFamily="2" charset="0"/>
                <a:ea typeface="Roboto Medium" panose="02000000000000000000" pitchFamily="2" charset="0"/>
                <a:cs typeface="+mn-cs"/>
              </a:rPr>
              <a:t>P&amp;L natural hedge: more revenues than OPEX in US$</a:t>
            </a:r>
          </a:p>
        </p:txBody>
      </p:sp>
      <p:graphicFrame>
        <p:nvGraphicFramePr>
          <p:cNvPr id="128" name="Chart 25">
            <a:extLst>
              <a:ext uri="{FF2B5EF4-FFF2-40B4-BE49-F238E27FC236}">
                <a16:creationId xmlns:a16="http://schemas.microsoft.com/office/drawing/2014/main" id="{55EDA947-7B83-0C4F-C918-E71C1FE67E42}"/>
              </a:ext>
            </a:extLst>
          </p:cNvPr>
          <p:cNvGraphicFramePr/>
          <p:nvPr>
            <p:extLst>
              <p:ext uri="{D42A27DB-BD31-4B8C-83A1-F6EECF244321}">
                <p14:modId xmlns:p14="http://schemas.microsoft.com/office/powerpoint/2010/main" val="4291809516"/>
              </p:ext>
            </p:extLst>
          </p:nvPr>
        </p:nvGraphicFramePr>
        <p:xfrm>
          <a:off x="5960937" y="3273798"/>
          <a:ext cx="1836438" cy="1502229"/>
        </p:xfrm>
        <a:graphic>
          <a:graphicData uri="http://schemas.openxmlformats.org/drawingml/2006/chart">
            <c:chart xmlns:c="http://schemas.openxmlformats.org/drawingml/2006/chart" xmlns:r="http://schemas.openxmlformats.org/officeDocument/2006/relationships" r:id="rId4"/>
          </a:graphicData>
        </a:graphic>
      </p:graphicFrame>
      <p:sp>
        <p:nvSpPr>
          <p:cNvPr id="129" name="Speech Bubble: Rectangle with Corners Rounded 26">
            <a:extLst>
              <a:ext uri="{FF2B5EF4-FFF2-40B4-BE49-F238E27FC236}">
                <a16:creationId xmlns:a16="http://schemas.microsoft.com/office/drawing/2014/main" id="{F36D13CB-6A7F-D5CC-E767-CDDC6E89D6F0}"/>
              </a:ext>
            </a:extLst>
          </p:cNvPr>
          <p:cNvSpPr/>
          <p:nvPr/>
        </p:nvSpPr>
        <p:spPr>
          <a:xfrm>
            <a:off x="7532702" y="3333404"/>
            <a:ext cx="999298" cy="377353"/>
          </a:xfrm>
          <a:prstGeom prst="wedgeRoundRectCallout">
            <a:avLst>
              <a:gd name="adj1" fmla="val -45500"/>
              <a:gd name="adj2" fmla="val 97570"/>
              <a:gd name="adj3" fmla="val 16667"/>
            </a:avLst>
          </a:prstGeom>
          <a:solidFill>
            <a:srgbClr val="FFFFFF"/>
          </a:solidFill>
          <a:ln w="12700" cap="rnd" cmpd="sng" algn="ctr">
            <a:solidFill>
              <a:srgbClr val="3D00A1"/>
            </a:solidFill>
            <a:prstDash val="sysDot"/>
            <a:round/>
          </a:ln>
          <a:effectLst/>
        </p:spPr>
        <p:txBody>
          <a:bodyPr lIns="17143" tIns="17143" rIns="17143" bIns="17143" rtlCol="0" anchor="ctr"/>
          <a:lstStyle/>
          <a:p>
            <a:pPr algn="ctr" defTabSz="480549" fontAlgn="auto">
              <a:spcBef>
                <a:spcPts val="0"/>
              </a:spcBef>
              <a:spcAft>
                <a:spcPts val="0"/>
              </a:spcAft>
              <a:defRPr/>
            </a:pPr>
            <a:r>
              <a:rPr lang="en-US" sz="600" kern="0">
                <a:solidFill>
                  <a:srgbClr val="3D00A1"/>
                </a:solidFill>
                <a:latin typeface="Roboto Light" panose="02000000000000000000" pitchFamily="2" charset="0"/>
                <a:ea typeface="Roboto Light" panose="02000000000000000000" pitchFamily="2" charset="0"/>
                <a:cs typeface="+mn-cs"/>
              </a:rPr>
              <a:t>Devaluation of the peso partially hedged given the Company’s P&amp;L exposure</a:t>
            </a:r>
          </a:p>
        </p:txBody>
      </p:sp>
      <p:sp>
        <p:nvSpPr>
          <p:cNvPr id="130" name="TextBox 27">
            <a:extLst>
              <a:ext uri="{FF2B5EF4-FFF2-40B4-BE49-F238E27FC236}">
                <a16:creationId xmlns:a16="http://schemas.microsoft.com/office/drawing/2014/main" id="{3F268818-44E0-89BE-52FF-3847633C6BEB}"/>
              </a:ext>
            </a:extLst>
          </p:cNvPr>
          <p:cNvSpPr txBox="1"/>
          <p:nvPr/>
        </p:nvSpPr>
        <p:spPr>
          <a:xfrm>
            <a:off x="7125534" y="4219357"/>
            <a:ext cx="108857" cy="15389"/>
          </a:xfrm>
          <a:prstGeom prst="rect">
            <a:avLst/>
          </a:prstGeom>
          <a:noFill/>
        </p:spPr>
        <p:txBody>
          <a:bodyPr wrap="square" lIns="17143" tIns="0" rIns="17143" bIns="0" rtlCol="0">
            <a:spAutoFit/>
          </a:bodyPr>
          <a:lstStyle/>
          <a:p>
            <a:r>
              <a:rPr lang="en-US" sz="100" i="1">
                <a:latin typeface="Roboto" panose="02000000000000000000" pitchFamily="2" charset="0"/>
                <a:ea typeface="Roboto" panose="02000000000000000000" pitchFamily="2" charset="0"/>
              </a:rPr>
              <a:t>(1)</a:t>
            </a:r>
          </a:p>
        </p:txBody>
      </p:sp>
    </p:spTree>
    <p:extLst>
      <p:ext uri="{BB962C8B-B14F-4D97-AF65-F5344CB8AC3E}">
        <p14:creationId xmlns:p14="http://schemas.microsoft.com/office/powerpoint/2010/main" val="3997754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D1C3CA7B-385B-4864-A185-41BE285FB032}"/>
              </a:ext>
            </a:extLst>
          </p:cNvPr>
          <p:cNvSpPr txBox="1"/>
          <p:nvPr/>
        </p:nvSpPr>
        <p:spPr>
          <a:xfrm>
            <a:off x="5193437" y="4515758"/>
            <a:ext cx="3338563" cy="210314"/>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s-AR" sz="600" i="1"/>
              <a:t>*PP&amp;E book value as of March 31, 2024, converted at the BNA ask rate (858.00) as March 31, 2024.</a:t>
            </a:r>
          </a:p>
          <a:p>
            <a:pPr algn="r">
              <a:spcAft>
                <a:spcPts val="200"/>
              </a:spcAft>
            </a:pPr>
            <a:r>
              <a:rPr lang="es-AR" sz="600" i="1"/>
              <a:t>** It includes low grid sites</a:t>
            </a:r>
          </a:p>
        </p:txBody>
      </p:sp>
      <p:sp>
        <p:nvSpPr>
          <p:cNvPr id="100" name="Title 1">
            <a:extLst>
              <a:ext uri="{FF2B5EF4-FFF2-40B4-BE49-F238E27FC236}">
                <a16:creationId xmlns:a16="http://schemas.microsoft.com/office/drawing/2014/main" id="{A72B7FAD-0D12-C6E7-D4BD-D612D4D65C7D}"/>
              </a:ext>
            </a:extLst>
          </p:cNvPr>
          <p:cNvSpPr txBox="1">
            <a:spLocks/>
          </p:cNvSpPr>
          <p:nvPr/>
        </p:nvSpPr>
        <p:spPr>
          <a:xfrm>
            <a:off x="611998" y="496666"/>
            <a:ext cx="3091609"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Protective balance structure </a:t>
            </a:r>
            <a:r>
              <a:rPr lang="en-US" sz="1800" b="0" spc="-40">
                <a:solidFill>
                  <a:schemeClr val="bg2"/>
                </a:solidFill>
                <a:latin typeface="Pulso" pitchFamily="2" charset="0"/>
              </a:rPr>
              <a:t>through our infrastructure</a:t>
            </a:r>
          </a:p>
        </p:txBody>
      </p:sp>
      <p:sp>
        <p:nvSpPr>
          <p:cNvPr id="18" name="Rectángulo: esquinas redondeadas 7">
            <a:extLst>
              <a:ext uri="{FF2B5EF4-FFF2-40B4-BE49-F238E27FC236}">
                <a16:creationId xmlns:a16="http://schemas.microsoft.com/office/drawing/2014/main" id="{72906A00-5B98-F81D-6221-D75107C66261}"/>
              </a:ext>
            </a:extLst>
          </p:cNvPr>
          <p:cNvSpPr/>
          <p:nvPr/>
        </p:nvSpPr>
        <p:spPr bwMode="auto">
          <a:xfrm>
            <a:off x="611998" y="1196659"/>
            <a:ext cx="3036723" cy="780533"/>
          </a:xfrm>
          <a:prstGeom prst="roundRect">
            <a:avLst>
              <a:gd name="adj" fmla="val 7883"/>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42918" fontAlgn="auto">
              <a:spcBef>
                <a:spcPts val="703"/>
              </a:spcBef>
              <a:spcAft>
                <a:spcPts val="0"/>
              </a:spcAft>
            </a:pPr>
            <a:endParaRPr lang="es-AR" sz="984" b="1">
              <a:solidFill>
                <a:srgbClr val="24272A"/>
              </a:solidFill>
              <a:latin typeface="Roboto" panose="02000000000000000000" pitchFamily="2" charset="0"/>
              <a:ea typeface="Roboto" panose="02000000000000000000" pitchFamily="2" charset="0"/>
            </a:endParaRPr>
          </a:p>
        </p:txBody>
      </p:sp>
      <p:sp>
        <p:nvSpPr>
          <p:cNvPr id="19" name="Title 1">
            <a:extLst>
              <a:ext uri="{FF2B5EF4-FFF2-40B4-BE49-F238E27FC236}">
                <a16:creationId xmlns:a16="http://schemas.microsoft.com/office/drawing/2014/main" id="{B48E6887-46D3-B106-A1F3-1357F392FDEC}"/>
              </a:ext>
            </a:extLst>
          </p:cNvPr>
          <p:cNvSpPr txBox="1">
            <a:spLocks/>
          </p:cNvSpPr>
          <p:nvPr/>
        </p:nvSpPr>
        <p:spPr>
          <a:xfrm>
            <a:off x="785158" y="1332888"/>
            <a:ext cx="2132524" cy="184666"/>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a:t>Balance sheet as of Dec-23</a:t>
            </a:r>
          </a:p>
        </p:txBody>
      </p:sp>
      <p:sp>
        <p:nvSpPr>
          <p:cNvPr id="20" name="CuadroTexto 19">
            <a:extLst>
              <a:ext uri="{FF2B5EF4-FFF2-40B4-BE49-F238E27FC236}">
                <a16:creationId xmlns:a16="http://schemas.microsoft.com/office/drawing/2014/main" id="{1CCC8D87-5CB2-34CC-B475-B28F5F2CD440}"/>
              </a:ext>
            </a:extLst>
          </p:cNvPr>
          <p:cNvSpPr txBox="1"/>
          <p:nvPr/>
        </p:nvSpPr>
        <p:spPr>
          <a:xfrm>
            <a:off x="785158" y="1644755"/>
            <a:ext cx="837089" cy="184666"/>
          </a:xfrm>
          <a:prstGeom prst="rect">
            <a:avLst/>
          </a:prstGeom>
          <a:noFill/>
        </p:spPr>
        <p:txBody>
          <a:bodyPr wrap="non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pPr marR="8164">
              <a:spcBef>
                <a:spcPts val="48"/>
              </a:spcBef>
            </a:pPr>
            <a:r>
              <a:rPr lang="en-US" sz="1200" b="0">
                <a:solidFill>
                  <a:srgbClr val="3D00A1"/>
                </a:solidFill>
                <a:latin typeface="Roboto Medium" panose="02000000000000000000" pitchFamily="2" charset="0"/>
                <a:ea typeface="Roboto Medium" panose="02000000000000000000" pitchFamily="2" charset="0"/>
                <a:cs typeface="Roboto" panose="02000000000000000000" pitchFamily="2" charset="0"/>
              </a:rPr>
              <a:t>US$ 2.8 Bn*</a:t>
            </a:r>
          </a:p>
        </p:txBody>
      </p:sp>
      <p:sp>
        <p:nvSpPr>
          <p:cNvPr id="21" name="CuadroTexto 20">
            <a:extLst>
              <a:ext uri="{FF2B5EF4-FFF2-40B4-BE49-F238E27FC236}">
                <a16:creationId xmlns:a16="http://schemas.microsoft.com/office/drawing/2014/main" id="{04F3F85D-F873-DCAE-B397-170C7D76CF1E}"/>
              </a:ext>
            </a:extLst>
          </p:cNvPr>
          <p:cNvSpPr txBox="1"/>
          <p:nvPr/>
        </p:nvSpPr>
        <p:spPr>
          <a:xfrm>
            <a:off x="1756757" y="1613978"/>
            <a:ext cx="1090399" cy="246221"/>
          </a:xfrm>
          <a:prstGeom prst="rect">
            <a:avLst/>
          </a:prstGeom>
          <a:noFill/>
        </p:spPr>
        <p:txBody>
          <a:bodyPr wrap="squar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pPr marR="8164">
              <a:spcBef>
                <a:spcPts val="48"/>
              </a:spcBef>
            </a:pPr>
            <a:r>
              <a:rPr lang="en-US" sz="800" b="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sym typeface="Wingdings" panose="05000000000000000000" pitchFamily="2" charset="2"/>
              </a:rPr>
              <a:t>in Physical assets </a:t>
            </a:r>
            <a:r>
              <a:rPr lang="en-US" sz="800" b="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rPr>
              <a:t>with market value in US$</a:t>
            </a:r>
          </a:p>
        </p:txBody>
      </p:sp>
      <p:sp>
        <p:nvSpPr>
          <p:cNvPr id="22" name="CuadroTexto 21">
            <a:extLst>
              <a:ext uri="{FF2B5EF4-FFF2-40B4-BE49-F238E27FC236}">
                <a16:creationId xmlns:a16="http://schemas.microsoft.com/office/drawing/2014/main" id="{FFD09008-2E4C-4680-0B3B-2D3BAA3D1B85}"/>
              </a:ext>
            </a:extLst>
          </p:cNvPr>
          <p:cNvSpPr txBox="1"/>
          <p:nvPr/>
        </p:nvSpPr>
        <p:spPr>
          <a:xfrm>
            <a:off x="3024103" y="1656297"/>
            <a:ext cx="343364" cy="161583"/>
          </a:xfrm>
          <a:prstGeom prst="rect">
            <a:avLst/>
          </a:prstGeom>
          <a:noFill/>
        </p:spPr>
        <p:txBody>
          <a:bodyPr wrap="non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pPr marR="8164">
              <a:spcBef>
                <a:spcPts val="48"/>
              </a:spcBef>
            </a:pPr>
            <a:r>
              <a:rPr lang="en-US" sz="1050" b="0">
                <a:solidFill>
                  <a:schemeClr val="bg2"/>
                </a:solidFill>
                <a:latin typeface="Roboto Medium" panose="02000000000000000000" pitchFamily="2" charset="0"/>
                <a:ea typeface="Roboto Medium" panose="02000000000000000000" pitchFamily="2" charset="0"/>
                <a:cs typeface="Roboto" panose="02000000000000000000" pitchFamily="2" charset="0"/>
                <a:sym typeface="Wingdings" panose="05000000000000000000" pitchFamily="2" charset="2"/>
              </a:rPr>
              <a:t>PP&amp;E</a:t>
            </a:r>
          </a:p>
        </p:txBody>
      </p:sp>
      <p:sp>
        <p:nvSpPr>
          <p:cNvPr id="23" name="Gráfico 7">
            <a:extLst>
              <a:ext uri="{FF2B5EF4-FFF2-40B4-BE49-F238E27FC236}">
                <a16:creationId xmlns:a16="http://schemas.microsoft.com/office/drawing/2014/main" id="{4FC4A79E-D04E-EF06-74E8-8C6110AC7D9D}"/>
              </a:ext>
            </a:extLst>
          </p:cNvPr>
          <p:cNvSpPr/>
          <p:nvPr/>
        </p:nvSpPr>
        <p:spPr>
          <a:xfrm rot="16200000">
            <a:off x="2854523" y="1714229"/>
            <a:ext cx="80598" cy="45719"/>
          </a:xfrm>
          <a:custGeom>
            <a:avLst/>
            <a:gdLst>
              <a:gd name="connsiteX0" fmla="*/ 14771 w 219527"/>
              <a:gd name="connsiteY0" fmla="*/ 0 h 124528"/>
              <a:gd name="connsiteX1" fmla="*/ 204757 w 219527"/>
              <a:gd name="connsiteY1" fmla="*/ 0 h 124528"/>
              <a:gd name="connsiteX2" fmla="*/ 215168 w 219527"/>
              <a:gd name="connsiteY2" fmla="*/ 25179 h 124528"/>
              <a:gd name="connsiteX3" fmla="*/ 120212 w 219527"/>
              <a:gd name="connsiteY3" fmla="*/ 120209 h 124528"/>
              <a:gd name="connsiteX4" fmla="*/ 99316 w 219527"/>
              <a:gd name="connsiteY4" fmla="*/ 120209 h 124528"/>
              <a:gd name="connsiteX5" fmla="*/ 4360 w 219527"/>
              <a:gd name="connsiteY5" fmla="*/ 25179 h 124528"/>
              <a:gd name="connsiteX6" fmla="*/ 14771 w 219527"/>
              <a:gd name="connsiteY6" fmla="*/ 0 h 124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9527" h="124528">
                <a:moveTo>
                  <a:pt x="14771" y="0"/>
                </a:moveTo>
                <a:lnTo>
                  <a:pt x="204757" y="0"/>
                </a:lnTo>
                <a:cubicBezTo>
                  <a:pt x="217900" y="0"/>
                  <a:pt x="224471" y="15875"/>
                  <a:pt x="215168" y="25179"/>
                </a:cubicBezTo>
                <a:lnTo>
                  <a:pt x="120212" y="120209"/>
                </a:lnTo>
                <a:cubicBezTo>
                  <a:pt x="114453" y="125968"/>
                  <a:pt x="105075" y="125968"/>
                  <a:pt x="99316" y="120209"/>
                </a:cubicBezTo>
                <a:lnTo>
                  <a:pt x="4360" y="25179"/>
                </a:lnTo>
                <a:cubicBezTo>
                  <a:pt x="-4944" y="15875"/>
                  <a:pt x="1628" y="0"/>
                  <a:pt x="14771" y="0"/>
                </a:cubicBezTo>
                <a:close/>
              </a:path>
            </a:pathLst>
          </a:custGeom>
          <a:solidFill>
            <a:schemeClr val="accent1"/>
          </a:solidFill>
          <a:ln w="714" cap="flat">
            <a:noFill/>
            <a:prstDash val="solid"/>
            <a:miter/>
          </a:ln>
        </p:spPr>
        <p:txBody>
          <a:bodyPr rtlCol="0" anchor="ctr"/>
          <a:lstStyle/>
          <a:p>
            <a:pPr defTabSz="642918" fontAlgn="auto">
              <a:spcBef>
                <a:spcPts val="0"/>
              </a:spcBef>
              <a:spcAft>
                <a:spcPts val="0"/>
              </a:spcAft>
              <a:defRPr/>
            </a:pPr>
            <a:endParaRPr lang="es-AR" sz="1266">
              <a:solidFill>
                <a:schemeClr val="bg2"/>
              </a:solidFill>
              <a:latin typeface="Roboto" panose="02000000000000000000" pitchFamily="2" charset="0"/>
              <a:ea typeface="Roboto" panose="02000000000000000000" pitchFamily="2" charset="0"/>
            </a:endParaRPr>
          </a:p>
        </p:txBody>
      </p:sp>
      <p:sp>
        <p:nvSpPr>
          <p:cNvPr id="24" name="Rectángulo: esquinas redondeadas 7">
            <a:extLst>
              <a:ext uri="{FF2B5EF4-FFF2-40B4-BE49-F238E27FC236}">
                <a16:creationId xmlns:a16="http://schemas.microsoft.com/office/drawing/2014/main" id="{DE89A8F2-8857-5829-1FEA-56A1C6FB879A}"/>
              </a:ext>
            </a:extLst>
          </p:cNvPr>
          <p:cNvSpPr/>
          <p:nvPr/>
        </p:nvSpPr>
        <p:spPr bwMode="auto">
          <a:xfrm>
            <a:off x="611998" y="2047827"/>
            <a:ext cx="3036723" cy="1205839"/>
          </a:xfrm>
          <a:prstGeom prst="roundRect">
            <a:avLst>
              <a:gd name="adj" fmla="val 4905"/>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42918" fontAlgn="auto">
              <a:spcBef>
                <a:spcPts val="703"/>
              </a:spcBef>
              <a:spcAft>
                <a:spcPts val="0"/>
              </a:spcAft>
            </a:pPr>
            <a:endParaRPr lang="es-AR" sz="984" b="1">
              <a:solidFill>
                <a:srgbClr val="24272A"/>
              </a:solidFill>
              <a:latin typeface="Roboto" panose="02000000000000000000" pitchFamily="2" charset="0"/>
              <a:ea typeface="Roboto" panose="02000000000000000000" pitchFamily="2" charset="0"/>
            </a:endParaRPr>
          </a:p>
        </p:txBody>
      </p:sp>
      <p:sp>
        <p:nvSpPr>
          <p:cNvPr id="25" name="Title 1">
            <a:extLst>
              <a:ext uri="{FF2B5EF4-FFF2-40B4-BE49-F238E27FC236}">
                <a16:creationId xmlns:a16="http://schemas.microsoft.com/office/drawing/2014/main" id="{FE7C79ED-303D-56D4-4CAE-3CEA985B1AD1}"/>
              </a:ext>
            </a:extLst>
          </p:cNvPr>
          <p:cNvSpPr txBox="1">
            <a:spLocks/>
          </p:cNvSpPr>
          <p:nvPr/>
        </p:nvSpPr>
        <p:spPr>
          <a:xfrm>
            <a:off x="785158" y="2184056"/>
            <a:ext cx="1090399" cy="184666"/>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a:t>Mobile network</a:t>
            </a:r>
          </a:p>
        </p:txBody>
      </p:sp>
      <p:sp>
        <p:nvSpPr>
          <p:cNvPr id="31" name="CuadroTexto 30">
            <a:extLst>
              <a:ext uri="{FF2B5EF4-FFF2-40B4-BE49-F238E27FC236}">
                <a16:creationId xmlns:a16="http://schemas.microsoft.com/office/drawing/2014/main" id="{BCFCA8E5-8C95-A411-29F0-F6D399B55D44}"/>
              </a:ext>
            </a:extLst>
          </p:cNvPr>
          <p:cNvSpPr txBox="1"/>
          <p:nvPr/>
        </p:nvSpPr>
        <p:spPr>
          <a:xfrm>
            <a:off x="783109" y="2452674"/>
            <a:ext cx="2173155" cy="276999"/>
          </a:xfrm>
          <a:prstGeom prst="rect">
            <a:avLst/>
          </a:prstGeom>
          <a:noFill/>
        </p:spPr>
        <p:txBody>
          <a:bodyPr wrap="square" lIns="0" tIns="0" rIns="0" bIns="0" rtlCol="0">
            <a:spAutoFit/>
          </a:bodyPr>
          <a:lstStyle>
            <a:defPPr>
              <a:defRPr lang="en-US"/>
            </a:defPPr>
            <a:lvl1pPr marR="8164" algn="just">
              <a:spcBef>
                <a:spcPts val="48"/>
              </a:spcBef>
              <a:defRPr sz="1400" b="0">
                <a:solidFill>
                  <a:srgbClr val="3D00A1"/>
                </a:solidFill>
                <a:latin typeface="Roboto Medium" panose="02000000000000000000" pitchFamily="2" charset="0"/>
                <a:ea typeface="Roboto Medium" panose="02000000000000000000" pitchFamily="2" charset="0"/>
                <a:cs typeface="Roboto" panose="02000000000000000000" pitchFamily="2" charset="0"/>
              </a:defRPr>
            </a:lvl1pPr>
          </a:lstStyle>
          <a:p>
            <a:pPr algn="l"/>
            <a:r>
              <a:rPr lang="en-US" sz="900">
                <a:solidFill>
                  <a:schemeClr val="tx1">
                    <a:lumMod val="75000"/>
                    <a:lumOff val="25000"/>
                  </a:schemeClr>
                </a:solidFill>
                <a:latin typeface="Roboto Light" panose="02000000000000000000" pitchFamily="2" charset="0"/>
                <a:ea typeface="Roboto Light" panose="02000000000000000000" pitchFamily="2" charset="0"/>
              </a:rPr>
              <a:t>We have more than</a:t>
            </a:r>
            <a:r>
              <a:rPr lang="en-US" sz="900">
                <a:solidFill>
                  <a:schemeClr val="accent1"/>
                </a:solidFill>
              </a:rPr>
              <a:t> </a:t>
            </a:r>
            <a:r>
              <a:rPr lang="en-US" sz="900">
                <a:solidFill>
                  <a:schemeClr val="bg2"/>
                </a:solidFill>
              </a:rPr>
              <a:t>8100</a:t>
            </a:r>
            <a:r>
              <a:rPr lang="en-US" sz="900">
                <a:solidFill>
                  <a:schemeClr val="accent1"/>
                </a:solidFill>
              </a:rPr>
              <a:t> </a:t>
            </a:r>
            <a:r>
              <a:rPr lang="en-US" sz="900">
                <a:solidFill>
                  <a:schemeClr val="tx1">
                    <a:lumMod val="75000"/>
                    <a:lumOff val="25000"/>
                  </a:schemeClr>
                </a:solidFill>
                <a:latin typeface="Roboto Light" panose="02000000000000000000" pitchFamily="2" charset="0"/>
                <a:ea typeface="Roboto Light" panose="02000000000000000000" pitchFamily="2" charset="0"/>
              </a:rPr>
              <a:t>sites**, </a:t>
            </a:r>
          </a:p>
          <a:p>
            <a:pPr algn="l"/>
            <a:r>
              <a:rPr lang="en-US" sz="900">
                <a:solidFill>
                  <a:schemeClr val="tx1">
                    <a:lumMod val="75000"/>
                    <a:lumOff val="25000"/>
                  </a:schemeClr>
                </a:solidFill>
                <a:latin typeface="Roboto Light" panose="02000000000000000000" pitchFamily="2" charset="0"/>
                <a:ea typeface="Roboto Light" panose="02000000000000000000" pitchFamily="2" charset="0"/>
              </a:rPr>
              <a:t>of which almost 70% are owned by us</a:t>
            </a:r>
          </a:p>
        </p:txBody>
      </p:sp>
      <p:sp>
        <p:nvSpPr>
          <p:cNvPr id="32" name="CuadroTexto 31">
            <a:extLst>
              <a:ext uri="{FF2B5EF4-FFF2-40B4-BE49-F238E27FC236}">
                <a16:creationId xmlns:a16="http://schemas.microsoft.com/office/drawing/2014/main" id="{A0B9FAE5-AE00-7133-FA57-6249B5E3F00A}"/>
              </a:ext>
            </a:extLst>
          </p:cNvPr>
          <p:cNvSpPr txBox="1"/>
          <p:nvPr/>
        </p:nvSpPr>
        <p:spPr>
          <a:xfrm>
            <a:off x="783109" y="2827573"/>
            <a:ext cx="807913" cy="292388"/>
          </a:xfrm>
          <a:prstGeom prst="rect">
            <a:avLst/>
          </a:prstGeom>
          <a:noFill/>
        </p:spPr>
        <p:txBody>
          <a:bodyPr wrap="none" lIns="0" tIns="0" rIns="0" bIns="0" rtlCol="0">
            <a:spAutoFit/>
          </a:bodyPr>
          <a:lstStyle/>
          <a:p>
            <a:pPr defTabSz="642967" fontAlgn="auto">
              <a:spcBef>
                <a:spcPts val="0"/>
              </a:spcBef>
              <a:spcAft>
                <a:spcPts val="0"/>
              </a:spcAft>
              <a:buClr>
                <a:srgbClr val="000000"/>
              </a:buClr>
              <a:defRPr/>
            </a:pPr>
            <a:r>
              <a:rPr lang="es-ES" sz="1100">
                <a:solidFill>
                  <a:schemeClr val="bg2"/>
                </a:solidFill>
                <a:latin typeface="Roboto Medium" panose="02000000000000000000" pitchFamily="2" charset="0"/>
                <a:ea typeface="Roboto Medium" panose="02000000000000000000" pitchFamily="2" charset="0"/>
                <a:cs typeface="Roboto" panose="02000000000000000000" pitchFamily="2" charset="0"/>
                <a:sym typeface="Arial"/>
              </a:rPr>
              <a:t>+1,900</a:t>
            </a:r>
          </a:p>
          <a:p>
            <a:pPr defTabSz="642967" fontAlgn="auto">
              <a:spcBef>
                <a:spcPts val="0"/>
              </a:spcBef>
              <a:spcAft>
                <a:spcPts val="0"/>
              </a:spcAft>
              <a:buClr>
                <a:srgbClr val="000000"/>
              </a:buClr>
              <a:defRPr sz="1800"/>
            </a:pPr>
            <a:r>
              <a:rPr lang="es-ES" sz="800" kern="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sym typeface="Arial"/>
              </a:rPr>
              <a:t>Locations with 4G</a:t>
            </a:r>
          </a:p>
        </p:txBody>
      </p:sp>
      <p:sp>
        <p:nvSpPr>
          <p:cNvPr id="33" name="CuadroTexto 32">
            <a:extLst>
              <a:ext uri="{FF2B5EF4-FFF2-40B4-BE49-F238E27FC236}">
                <a16:creationId xmlns:a16="http://schemas.microsoft.com/office/drawing/2014/main" id="{DFCB41E0-84EE-4B55-B171-AB648EC43ECC}"/>
              </a:ext>
            </a:extLst>
          </p:cNvPr>
          <p:cNvSpPr txBox="1"/>
          <p:nvPr/>
        </p:nvSpPr>
        <p:spPr>
          <a:xfrm>
            <a:off x="1768514" y="2827573"/>
            <a:ext cx="708527" cy="292388"/>
          </a:xfrm>
          <a:prstGeom prst="rect">
            <a:avLst/>
          </a:prstGeom>
          <a:noFill/>
        </p:spPr>
        <p:txBody>
          <a:bodyPr wrap="none" lIns="0" tIns="0" rIns="0" bIns="0" rtlCol="0">
            <a:spAutoFit/>
          </a:bodyPr>
          <a:lstStyle/>
          <a:p>
            <a:pPr defTabSz="642967" fontAlgn="auto">
              <a:spcBef>
                <a:spcPts val="0"/>
              </a:spcBef>
              <a:spcAft>
                <a:spcPts val="0"/>
              </a:spcAft>
              <a:buClr>
                <a:srgbClr val="000000"/>
              </a:buClr>
              <a:defRPr/>
            </a:pPr>
            <a:r>
              <a:rPr lang="es-ES" sz="1100">
                <a:solidFill>
                  <a:schemeClr val="bg2"/>
                </a:solidFill>
                <a:latin typeface="Roboto Medium" panose="02000000000000000000" pitchFamily="2" charset="0"/>
                <a:ea typeface="Roboto Medium" panose="02000000000000000000" pitchFamily="2" charset="0"/>
                <a:cs typeface="Roboto" panose="02000000000000000000" pitchFamily="2" charset="0"/>
                <a:sym typeface="Arial"/>
              </a:rPr>
              <a:t>98%</a:t>
            </a:r>
          </a:p>
          <a:p>
            <a:pPr defTabSz="642967" fontAlgn="auto">
              <a:spcBef>
                <a:spcPts val="0"/>
              </a:spcBef>
              <a:spcAft>
                <a:spcPts val="0"/>
              </a:spcAft>
              <a:buClr>
                <a:srgbClr val="000000"/>
              </a:buClr>
              <a:defRPr sz="1800"/>
            </a:pPr>
            <a:r>
              <a:rPr lang="es-ES" sz="800" kern="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sym typeface="Arial"/>
              </a:rPr>
              <a:t>Urban coverage</a:t>
            </a:r>
          </a:p>
        </p:txBody>
      </p:sp>
      <p:sp>
        <p:nvSpPr>
          <p:cNvPr id="34" name="Rectángulo: esquinas redondeadas 7">
            <a:extLst>
              <a:ext uri="{FF2B5EF4-FFF2-40B4-BE49-F238E27FC236}">
                <a16:creationId xmlns:a16="http://schemas.microsoft.com/office/drawing/2014/main" id="{B14AC68A-6DE9-2F16-235A-DC91FD19C293}"/>
              </a:ext>
            </a:extLst>
          </p:cNvPr>
          <p:cNvSpPr/>
          <p:nvPr/>
        </p:nvSpPr>
        <p:spPr bwMode="auto">
          <a:xfrm>
            <a:off x="611998" y="3324301"/>
            <a:ext cx="3036723" cy="1164823"/>
          </a:xfrm>
          <a:prstGeom prst="roundRect">
            <a:avLst>
              <a:gd name="adj" fmla="val 5043"/>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defTabSz="642918" fontAlgn="auto">
              <a:spcBef>
                <a:spcPts val="703"/>
              </a:spcBef>
              <a:spcAft>
                <a:spcPts val="0"/>
              </a:spcAft>
            </a:pPr>
            <a:endParaRPr lang="es-AR" sz="984" b="1">
              <a:solidFill>
                <a:srgbClr val="24272A"/>
              </a:solidFill>
              <a:latin typeface="Roboto" panose="02000000000000000000" pitchFamily="2" charset="0"/>
              <a:ea typeface="Roboto" panose="02000000000000000000" pitchFamily="2" charset="0"/>
            </a:endParaRPr>
          </a:p>
        </p:txBody>
      </p:sp>
      <p:sp>
        <p:nvSpPr>
          <p:cNvPr id="36" name="Title 1">
            <a:extLst>
              <a:ext uri="{FF2B5EF4-FFF2-40B4-BE49-F238E27FC236}">
                <a16:creationId xmlns:a16="http://schemas.microsoft.com/office/drawing/2014/main" id="{974F4F13-87DC-1EF7-EF2C-AEC56AB46EAF}"/>
              </a:ext>
            </a:extLst>
          </p:cNvPr>
          <p:cNvSpPr txBox="1">
            <a:spLocks/>
          </p:cNvSpPr>
          <p:nvPr/>
        </p:nvSpPr>
        <p:spPr>
          <a:xfrm>
            <a:off x="785158" y="3460530"/>
            <a:ext cx="1025887" cy="184666"/>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a:t>Fixed network</a:t>
            </a:r>
          </a:p>
        </p:txBody>
      </p:sp>
      <p:sp>
        <p:nvSpPr>
          <p:cNvPr id="49" name="CuadroTexto 48">
            <a:extLst>
              <a:ext uri="{FF2B5EF4-FFF2-40B4-BE49-F238E27FC236}">
                <a16:creationId xmlns:a16="http://schemas.microsoft.com/office/drawing/2014/main" id="{C0C9661B-73C5-DBEE-C468-2DE1AA28082F}"/>
              </a:ext>
            </a:extLst>
          </p:cNvPr>
          <p:cNvSpPr txBox="1"/>
          <p:nvPr/>
        </p:nvSpPr>
        <p:spPr>
          <a:xfrm>
            <a:off x="1622247" y="3728429"/>
            <a:ext cx="1667207" cy="246221"/>
          </a:xfrm>
          <a:prstGeom prst="rect">
            <a:avLst/>
          </a:prstGeom>
          <a:noFill/>
        </p:spPr>
        <p:txBody>
          <a:bodyPr wrap="square" lIns="0" tIns="0" rIns="0" bIns="0">
            <a:spAutoFit/>
          </a:bodyPr>
          <a:lstStyle/>
          <a:p>
            <a:pPr>
              <a:defRPr/>
            </a:pPr>
            <a:r>
              <a:rPr lang="en-US" sz="800">
                <a:solidFill>
                  <a:schemeClr val="tx1">
                    <a:lumMod val="75000"/>
                    <a:lumOff val="25000"/>
                  </a:schemeClr>
                </a:solidFill>
                <a:latin typeface="Roboto Light" panose="02000000000000000000" pitchFamily="2" charset="0"/>
                <a:ea typeface="Roboto Light" panose="02000000000000000000" pitchFamily="2" charset="0"/>
              </a:rPr>
              <a:t>Extension of our hybrid and </a:t>
            </a:r>
            <a:r>
              <a:rPr lang="es-AR" sz="800">
                <a:solidFill>
                  <a:schemeClr val="tx1">
                    <a:lumMod val="75000"/>
                    <a:lumOff val="25000"/>
                  </a:schemeClr>
                </a:solidFill>
                <a:latin typeface="Roboto Light" panose="02000000000000000000" pitchFamily="2" charset="0"/>
                <a:ea typeface="Roboto Light" panose="02000000000000000000" pitchFamily="2" charset="0"/>
              </a:rPr>
              <a:t>complementary fixed network</a:t>
            </a:r>
          </a:p>
        </p:txBody>
      </p:sp>
      <p:sp>
        <p:nvSpPr>
          <p:cNvPr id="52" name="CuadroTexto 51">
            <a:extLst>
              <a:ext uri="{FF2B5EF4-FFF2-40B4-BE49-F238E27FC236}">
                <a16:creationId xmlns:a16="http://schemas.microsoft.com/office/drawing/2014/main" id="{A6DECBB0-A506-0ECF-57D7-C7DEFD0E7B3B}"/>
              </a:ext>
            </a:extLst>
          </p:cNvPr>
          <p:cNvSpPr txBox="1"/>
          <p:nvPr/>
        </p:nvSpPr>
        <p:spPr>
          <a:xfrm>
            <a:off x="1622247" y="4122982"/>
            <a:ext cx="1513235" cy="246221"/>
          </a:xfrm>
          <a:prstGeom prst="rect">
            <a:avLst/>
          </a:prstGeom>
          <a:noFill/>
        </p:spPr>
        <p:txBody>
          <a:bodyPr wrap="none" lIns="0" tIns="0" rIns="0" bIns="0">
            <a:spAutoFit/>
          </a:bodyPr>
          <a:lstStyle/>
          <a:p>
            <a:pPr>
              <a:defRPr/>
            </a:pPr>
            <a:r>
              <a:rPr lang="es-AR" sz="800">
                <a:solidFill>
                  <a:schemeClr val="tx1">
                    <a:lumMod val="75000"/>
                    <a:lumOff val="25000"/>
                  </a:schemeClr>
                </a:solidFill>
                <a:latin typeface="Roboto Light" panose="02000000000000000000" pitchFamily="2" charset="0"/>
                <a:ea typeface="Roboto Light" panose="02000000000000000000" pitchFamily="2" charset="0"/>
              </a:rPr>
              <a:t>Homes passed</a:t>
            </a:r>
          </a:p>
          <a:p>
            <a:pPr>
              <a:defRPr/>
            </a:pPr>
            <a:r>
              <a:rPr lang="en-US" sz="800">
                <a:solidFill>
                  <a:schemeClr val="tx1">
                    <a:lumMod val="75000"/>
                    <a:lumOff val="25000"/>
                  </a:schemeClr>
                </a:solidFill>
                <a:latin typeface="Roboto Light" panose="02000000000000000000" pitchFamily="2" charset="0"/>
                <a:ea typeface="Roboto Light" panose="02000000000000000000" pitchFamily="2" charset="0"/>
              </a:rPr>
              <a:t>Almost </a:t>
            </a:r>
            <a:r>
              <a:rPr lang="en-US" sz="800">
                <a:solidFill>
                  <a:schemeClr val="bg2"/>
                </a:solidFill>
                <a:latin typeface="Roboto Medium" panose="02000000000000000000" pitchFamily="2" charset="0"/>
                <a:ea typeface="Roboto Medium" panose="02000000000000000000" pitchFamily="2" charset="0"/>
              </a:rPr>
              <a:t>65% </a:t>
            </a:r>
            <a:r>
              <a:rPr lang="en-US" sz="800">
                <a:solidFill>
                  <a:schemeClr val="tx1">
                    <a:lumMod val="75000"/>
                    <a:lumOff val="25000"/>
                  </a:schemeClr>
                </a:solidFill>
                <a:latin typeface="Roboto Light" panose="02000000000000000000" pitchFamily="2" charset="0"/>
                <a:ea typeface="Roboto Light" panose="02000000000000000000" pitchFamily="2" charset="0"/>
              </a:rPr>
              <a:t>of Argentina’s homes</a:t>
            </a:r>
            <a:endParaRPr lang="es-AR" sz="800">
              <a:solidFill>
                <a:schemeClr val="tx1">
                  <a:lumMod val="75000"/>
                  <a:lumOff val="25000"/>
                </a:schemeClr>
              </a:solidFill>
              <a:latin typeface="Roboto Light" panose="02000000000000000000" pitchFamily="2" charset="0"/>
              <a:ea typeface="Roboto Light" panose="02000000000000000000" pitchFamily="2" charset="0"/>
            </a:endParaRPr>
          </a:p>
        </p:txBody>
      </p:sp>
      <p:sp>
        <p:nvSpPr>
          <p:cNvPr id="54" name="CuadroTexto 53">
            <a:extLst>
              <a:ext uri="{FF2B5EF4-FFF2-40B4-BE49-F238E27FC236}">
                <a16:creationId xmlns:a16="http://schemas.microsoft.com/office/drawing/2014/main" id="{F0199026-AB8B-F9FC-1DE0-9382EE3CADF3}"/>
              </a:ext>
            </a:extLst>
          </p:cNvPr>
          <p:cNvSpPr txBox="1"/>
          <p:nvPr/>
        </p:nvSpPr>
        <p:spPr>
          <a:xfrm>
            <a:off x="783109" y="3774595"/>
            <a:ext cx="700833" cy="153888"/>
          </a:xfrm>
          <a:prstGeom prst="rect">
            <a:avLst/>
          </a:prstGeom>
          <a:noFill/>
        </p:spPr>
        <p:txBody>
          <a:bodyPr wrap="non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pPr marR="8164" algn="just">
              <a:spcBef>
                <a:spcPts val="48"/>
              </a:spcBef>
            </a:pPr>
            <a:r>
              <a:rPr lang="en-US" sz="1000" b="0">
                <a:solidFill>
                  <a:schemeClr val="bg2"/>
                </a:solidFill>
                <a:latin typeface="Roboto Medium" panose="02000000000000000000" pitchFamily="2" charset="0"/>
                <a:ea typeface="Roboto Medium" panose="02000000000000000000" pitchFamily="2" charset="0"/>
                <a:cs typeface="Roboto" panose="02000000000000000000" pitchFamily="2" charset="0"/>
              </a:rPr>
              <a:t>+94.000 KM</a:t>
            </a:r>
            <a:endParaRPr lang="en-US" sz="1400" b="0">
              <a:solidFill>
                <a:schemeClr val="bg2"/>
              </a:solidFill>
              <a:latin typeface="Roboto Medium" panose="02000000000000000000" pitchFamily="2" charset="0"/>
              <a:ea typeface="Roboto Medium" panose="02000000000000000000" pitchFamily="2" charset="0"/>
              <a:cs typeface="Roboto" panose="02000000000000000000" pitchFamily="2" charset="0"/>
            </a:endParaRPr>
          </a:p>
        </p:txBody>
      </p:sp>
      <p:sp>
        <p:nvSpPr>
          <p:cNvPr id="55" name="CuadroTexto 54">
            <a:extLst>
              <a:ext uri="{FF2B5EF4-FFF2-40B4-BE49-F238E27FC236}">
                <a16:creationId xmlns:a16="http://schemas.microsoft.com/office/drawing/2014/main" id="{8121B13F-A14B-1490-ADFB-45D593EF57DE}"/>
              </a:ext>
            </a:extLst>
          </p:cNvPr>
          <p:cNvSpPr txBox="1"/>
          <p:nvPr/>
        </p:nvSpPr>
        <p:spPr>
          <a:xfrm>
            <a:off x="967825" y="4169148"/>
            <a:ext cx="516488" cy="153888"/>
          </a:xfrm>
          <a:prstGeom prst="rect">
            <a:avLst/>
          </a:prstGeom>
          <a:noFill/>
        </p:spPr>
        <p:txBody>
          <a:bodyPr wrap="non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pPr marR="8164" algn="just">
              <a:spcBef>
                <a:spcPts val="48"/>
              </a:spcBef>
            </a:pPr>
            <a:r>
              <a:rPr lang="en-US" sz="1000" b="0">
                <a:solidFill>
                  <a:schemeClr val="bg2"/>
                </a:solidFill>
                <a:latin typeface="Roboto Medium" panose="02000000000000000000" pitchFamily="2" charset="0"/>
                <a:ea typeface="Roboto Medium" panose="02000000000000000000" pitchFamily="2" charset="0"/>
                <a:cs typeface="Roboto" panose="02000000000000000000" pitchFamily="2" charset="0"/>
              </a:rPr>
              <a:t>+9.4 MM</a:t>
            </a:r>
            <a:endParaRPr lang="en-US" sz="1400" b="0">
              <a:solidFill>
                <a:schemeClr val="bg2"/>
              </a:solidFill>
              <a:latin typeface="Roboto Medium" panose="02000000000000000000" pitchFamily="2" charset="0"/>
              <a:ea typeface="Roboto Medium" panose="02000000000000000000" pitchFamily="2" charset="0"/>
              <a:cs typeface="Roboto" panose="02000000000000000000" pitchFamily="2" charset="0"/>
            </a:endParaRPr>
          </a:p>
        </p:txBody>
      </p:sp>
      <p:cxnSp>
        <p:nvCxnSpPr>
          <p:cNvPr id="56" name="Conector recto 55">
            <a:extLst>
              <a:ext uri="{FF2B5EF4-FFF2-40B4-BE49-F238E27FC236}">
                <a16:creationId xmlns:a16="http://schemas.microsoft.com/office/drawing/2014/main" id="{06ED7CAD-AC36-E74A-0CD3-C054D7A386FB}"/>
              </a:ext>
            </a:extLst>
          </p:cNvPr>
          <p:cNvCxnSpPr>
            <a:cxnSpLocks/>
          </p:cNvCxnSpPr>
          <p:nvPr/>
        </p:nvCxnSpPr>
        <p:spPr>
          <a:xfrm flipH="1">
            <a:off x="783109" y="4036159"/>
            <a:ext cx="2474996" cy="0"/>
          </a:xfrm>
          <a:prstGeom prst="line">
            <a:avLst/>
          </a:prstGeom>
          <a:ln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graphicFrame>
        <p:nvGraphicFramePr>
          <p:cNvPr id="61" name="Tabla 60">
            <a:extLst>
              <a:ext uri="{FF2B5EF4-FFF2-40B4-BE49-F238E27FC236}">
                <a16:creationId xmlns:a16="http://schemas.microsoft.com/office/drawing/2014/main" id="{30515244-A09E-D7F2-0C2F-386B97C5C8B5}"/>
              </a:ext>
            </a:extLst>
          </p:cNvPr>
          <p:cNvGraphicFramePr>
            <a:graphicFrameLocks noGrp="1"/>
          </p:cNvGraphicFramePr>
          <p:nvPr>
            <p:extLst>
              <p:ext uri="{D42A27DB-BD31-4B8C-83A1-F6EECF244321}">
                <p14:modId xmlns:p14="http://schemas.microsoft.com/office/powerpoint/2010/main" val="2368530867"/>
              </p:ext>
            </p:extLst>
          </p:nvPr>
        </p:nvGraphicFramePr>
        <p:xfrm>
          <a:off x="4572000" y="1197625"/>
          <a:ext cx="3003878" cy="1534479"/>
        </p:xfrm>
        <a:graphic>
          <a:graphicData uri="http://schemas.openxmlformats.org/drawingml/2006/table">
            <a:tbl>
              <a:tblPr>
                <a:tableStyleId>{5C22544A-7EE6-4342-B048-85BDC9FD1C3A}</a:tableStyleId>
              </a:tblPr>
              <a:tblGrid>
                <a:gridCol w="2075578">
                  <a:extLst>
                    <a:ext uri="{9D8B030D-6E8A-4147-A177-3AD203B41FA5}">
                      <a16:colId xmlns:a16="http://schemas.microsoft.com/office/drawing/2014/main" val="3925552276"/>
                    </a:ext>
                  </a:extLst>
                </a:gridCol>
                <a:gridCol w="928300">
                  <a:extLst>
                    <a:ext uri="{9D8B030D-6E8A-4147-A177-3AD203B41FA5}">
                      <a16:colId xmlns:a16="http://schemas.microsoft.com/office/drawing/2014/main" val="1239719460"/>
                    </a:ext>
                  </a:extLst>
                </a:gridCol>
              </a:tblGrid>
              <a:tr h="336219">
                <a:tc>
                  <a:txBody>
                    <a:bodyPr/>
                    <a:lstStyle/>
                    <a:p>
                      <a:pPr algn="l" fontAlgn="b"/>
                      <a:r>
                        <a:rPr lang="es-AR" sz="800" b="0" i="0" u="none" strike="noStrike" noProof="0">
                          <a:solidFill>
                            <a:srgbClr val="FFFFFF"/>
                          </a:solidFill>
                          <a:effectLst/>
                          <a:latin typeface="Roboto Medium" panose="02000000000000000000" pitchFamily="2" charset="0"/>
                          <a:ea typeface="Roboto Medium" panose="02000000000000000000" pitchFamily="2" charset="0"/>
                          <a:cs typeface="Roboto" panose="02000000000000000000" pitchFamily="2" charset="0"/>
                        </a:rPr>
                        <a:t>PP&amp;E (As of Dec-23)</a:t>
                      </a:r>
                    </a:p>
                  </a:txBody>
                  <a:tcPr marL="108000" marR="4536" marT="4536" marB="0" anchor="ctr">
                    <a:lnB w="3175" cap="flat" cmpd="sng" algn="ctr">
                      <a:solidFill>
                        <a:schemeClr val="tx1">
                          <a:lumMod val="75000"/>
                          <a:lumOff val="25000"/>
                        </a:schemeClr>
                      </a:solidFill>
                      <a:prstDash val="sysDot"/>
                      <a:round/>
                      <a:headEnd type="none" w="med" len="med"/>
                      <a:tailEnd type="none" w="med" len="med"/>
                    </a:lnB>
                    <a:solidFill>
                      <a:schemeClr val="tx2"/>
                    </a:solidFill>
                  </a:tcPr>
                </a:tc>
                <a:tc>
                  <a:txBody>
                    <a:bodyPr/>
                    <a:lstStyle/>
                    <a:p>
                      <a:pPr algn="ctr" fontAlgn="b"/>
                      <a:r>
                        <a:rPr lang="en-US" sz="800" b="0" i="0" u="none" strike="noStrike" noProof="0">
                          <a:solidFill>
                            <a:srgbClr val="FFFFFF"/>
                          </a:solidFill>
                          <a:effectLst/>
                          <a:latin typeface="Roboto Medium" panose="02000000000000000000" pitchFamily="2" charset="0"/>
                          <a:ea typeface="Roboto Medium" panose="02000000000000000000" pitchFamily="2" charset="0"/>
                          <a:cs typeface="Roboto" panose="02000000000000000000" pitchFamily="2" charset="0"/>
                        </a:rPr>
                        <a:t>Net Carrying Value (US$ MM)</a:t>
                      </a:r>
                    </a:p>
                  </a:txBody>
                  <a:tcPr marL="4536" marR="4536" marT="4536" marB="0" anchor="ctr">
                    <a:lnB w="3175" cap="flat" cmpd="sng" algn="ctr">
                      <a:solidFill>
                        <a:schemeClr val="tx1">
                          <a:lumMod val="75000"/>
                          <a:lumOff val="25000"/>
                        </a:schemeClr>
                      </a:solidFill>
                      <a:prstDash val="sysDot"/>
                      <a:round/>
                      <a:headEnd type="none" w="med" len="med"/>
                      <a:tailEnd type="none" w="med" len="med"/>
                    </a:lnB>
                    <a:solidFill>
                      <a:schemeClr val="tx2"/>
                    </a:solidFill>
                  </a:tcPr>
                </a:tc>
                <a:extLst>
                  <a:ext uri="{0D108BD9-81ED-4DB2-BD59-A6C34878D82A}">
                    <a16:rowId xmlns:a16="http://schemas.microsoft.com/office/drawing/2014/main" val="637941782"/>
                  </a:ext>
                </a:extLst>
              </a:tr>
              <a:tr h="171180">
                <a:tc>
                  <a:txBody>
                    <a:bodyPr/>
                    <a:lstStyle/>
                    <a:p>
                      <a:pPr algn="l"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Fixed Network and Transportation</a:t>
                      </a:r>
                    </a:p>
                  </a:txBody>
                  <a:tcPr marL="108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algn="ctr"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1,100</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1456507817"/>
                  </a:ext>
                </a:extLst>
              </a:tr>
              <a:tr h="171180">
                <a:tc>
                  <a:txBody>
                    <a:bodyPr/>
                    <a:lstStyle/>
                    <a:p>
                      <a:pPr algn="l"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Real Estate</a:t>
                      </a:r>
                    </a:p>
                  </a:txBody>
                  <a:tcPr marL="108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algn="ctr"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428</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2712093185"/>
                  </a:ext>
                </a:extLst>
              </a:tr>
              <a:tr h="171180">
                <a:tc>
                  <a:txBody>
                    <a:bodyPr/>
                    <a:lstStyle/>
                    <a:p>
                      <a:pPr algn="l"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Materials</a:t>
                      </a:r>
                    </a:p>
                  </a:txBody>
                  <a:tcPr marL="108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algn="ctr"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266</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3788680782"/>
                  </a:ext>
                </a:extLst>
              </a:tr>
              <a:tr h="171180">
                <a:tc>
                  <a:txBody>
                    <a:bodyPr/>
                    <a:lstStyle/>
                    <a:p>
                      <a:pPr algn="l"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Computer Equipment</a:t>
                      </a:r>
                    </a:p>
                  </a:txBody>
                  <a:tcPr marL="108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algn="ctr"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255</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4038801996"/>
                  </a:ext>
                </a:extLst>
              </a:tr>
              <a:tr h="171180">
                <a:tc>
                  <a:txBody>
                    <a:bodyPr/>
                    <a:lstStyle/>
                    <a:p>
                      <a:pPr algn="l"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Construction in Progress</a:t>
                      </a:r>
                    </a:p>
                  </a:txBody>
                  <a:tcPr marL="108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algn="ctr"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197</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1993380420"/>
                  </a:ext>
                </a:extLst>
              </a:tr>
              <a:tr h="171180">
                <a:tc>
                  <a:txBody>
                    <a:bodyPr/>
                    <a:lstStyle/>
                    <a:p>
                      <a:pPr algn="l"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Mobile Network Access</a:t>
                      </a:r>
                    </a:p>
                  </a:txBody>
                  <a:tcPr marL="108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algn="ctr"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197</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2713997916"/>
                  </a:ext>
                </a:extLst>
              </a:tr>
              <a:tr h="171180">
                <a:tc>
                  <a:txBody>
                    <a:bodyPr/>
                    <a:lstStyle/>
                    <a:p>
                      <a:pPr algn="l"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Others</a:t>
                      </a:r>
                    </a:p>
                  </a:txBody>
                  <a:tcPr marL="108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algn="ctr" fontAlgn="b"/>
                      <a:r>
                        <a:rPr lang="es-AR" sz="800" b="0" i="0" u="none" strike="noStrike" noProof="0" dirty="0">
                          <a:solidFill>
                            <a:schemeClr val="tx1"/>
                          </a:solidFill>
                          <a:effectLst/>
                          <a:latin typeface="Roboto Light" panose="02000000000000000000" pitchFamily="2" charset="0"/>
                          <a:ea typeface="Roboto Light" panose="02000000000000000000" pitchFamily="2" charset="0"/>
                          <a:cs typeface="Roboto" panose="02000000000000000000" pitchFamily="2" charset="0"/>
                        </a:rPr>
                        <a:t>399</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2698995415"/>
                  </a:ext>
                </a:extLst>
              </a:tr>
            </a:tbl>
          </a:graphicData>
        </a:graphic>
      </p:graphicFrame>
      <p:graphicFrame>
        <p:nvGraphicFramePr>
          <p:cNvPr id="65" name="Tabla 64">
            <a:extLst>
              <a:ext uri="{FF2B5EF4-FFF2-40B4-BE49-F238E27FC236}">
                <a16:creationId xmlns:a16="http://schemas.microsoft.com/office/drawing/2014/main" id="{660AAADF-7379-4C32-9299-FCD800935092}"/>
              </a:ext>
            </a:extLst>
          </p:cNvPr>
          <p:cNvGraphicFramePr>
            <a:graphicFrameLocks noGrp="1"/>
          </p:cNvGraphicFramePr>
          <p:nvPr>
            <p:extLst>
              <p:ext uri="{D42A27DB-BD31-4B8C-83A1-F6EECF244321}">
                <p14:modId xmlns:p14="http://schemas.microsoft.com/office/powerpoint/2010/main" val="1484565168"/>
              </p:ext>
            </p:extLst>
          </p:nvPr>
        </p:nvGraphicFramePr>
        <p:xfrm>
          <a:off x="4572000" y="2904833"/>
          <a:ext cx="3003878" cy="1363293"/>
        </p:xfrm>
        <a:graphic>
          <a:graphicData uri="http://schemas.openxmlformats.org/drawingml/2006/table">
            <a:tbl>
              <a:tblPr>
                <a:tableStyleId>{5C22544A-7EE6-4342-B048-85BDC9FD1C3A}</a:tableStyleId>
              </a:tblPr>
              <a:tblGrid>
                <a:gridCol w="2075578">
                  <a:extLst>
                    <a:ext uri="{9D8B030D-6E8A-4147-A177-3AD203B41FA5}">
                      <a16:colId xmlns:a16="http://schemas.microsoft.com/office/drawing/2014/main" val="3925552276"/>
                    </a:ext>
                  </a:extLst>
                </a:gridCol>
                <a:gridCol w="928300">
                  <a:extLst>
                    <a:ext uri="{9D8B030D-6E8A-4147-A177-3AD203B41FA5}">
                      <a16:colId xmlns:a16="http://schemas.microsoft.com/office/drawing/2014/main" val="1239719460"/>
                    </a:ext>
                  </a:extLst>
                </a:gridCol>
              </a:tblGrid>
              <a:tr h="336219">
                <a:tc>
                  <a:txBody>
                    <a:bodyPr/>
                    <a:lstStyle/>
                    <a:p>
                      <a:pPr algn="l" fontAlgn="b"/>
                      <a:r>
                        <a:rPr lang="es-AR" sz="800" b="0" i="0" u="none" strike="noStrike" noProof="0">
                          <a:solidFill>
                            <a:srgbClr val="FFFFFF"/>
                          </a:solidFill>
                          <a:effectLst/>
                          <a:latin typeface="Roboto Medium" panose="02000000000000000000" pitchFamily="2" charset="0"/>
                          <a:ea typeface="Roboto Medium" panose="02000000000000000000" pitchFamily="2" charset="0"/>
                          <a:cs typeface="Roboto" panose="02000000000000000000" pitchFamily="2" charset="0"/>
                        </a:rPr>
                        <a:t>Intangible Assets (As of Dec-23)</a:t>
                      </a:r>
                    </a:p>
                  </a:txBody>
                  <a:tcPr marL="144000" marR="4536" marT="4536" marB="0" anchor="ctr">
                    <a:lnB w="3175" cap="flat" cmpd="sng" algn="ctr">
                      <a:solidFill>
                        <a:schemeClr val="tx1">
                          <a:lumMod val="75000"/>
                          <a:lumOff val="25000"/>
                        </a:schemeClr>
                      </a:solidFill>
                      <a:prstDash val="sysDot"/>
                      <a:round/>
                      <a:headEnd type="none" w="med" len="med"/>
                      <a:tailEnd type="none" w="med" len="med"/>
                    </a:lnB>
                    <a:solidFill>
                      <a:schemeClr val="tx2"/>
                    </a:solidFill>
                  </a:tcPr>
                </a:tc>
                <a:tc>
                  <a:txBody>
                    <a:bodyPr/>
                    <a:lstStyle/>
                    <a:p>
                      <a:pPr algn="ctr" fontAlgn="b"/>
                      <a:r>
                        <a:rPr lang="en-US" sz="800" b="0" i="0" u="none" strike="noStrike" noProof="0">
                          <a:solidFill>
                            <a:srgbClr val="FFFFFF"/>
                          </a:solidFill>
                          <a:effectLst/>
                          <a:latin typeface="Roboto Medium" panose="02000000000000000000" pitchFamily="2" charset="0"/>
                          <a:ea typeface="Roboto Medium" panose="02000000000000000000" pitchFamily="2" charset="0"/>
                          <a:cs typeface="Roboto" panose="02000000000000000000" pitchFamily="2" charset="0"/>
                        </a:rPr>
                        <a:t>Net Carrying Value (US$ MM)</a:t>
                      </a:r>
                    </a:p>
                  </a:txBody>
                  <a:tcPr marL="4536" marR="4536" marT="4536" marB="0" anchor="ctr">
                    <a:lnB w="3175" cap="flat" cmpd="sng" algn="ctr">
                      <a:solidFill>
                        <a:schemeClr val="tx1">
                          <a:lumMod val="75000"/>
                          <a:lumOff val="25000"/>
                        </a:schemeClr>
                      </a:solidFill>
                      <a:prstDash val="sysDot"/>
                      <a:round/>
                      <a:headEnd type="none" w="med" len="med"/>
                      <a:tailEnd type="none" w="med" len="med"/>
                    </a:lnB>
                    <a:solidFill>
                      <a:schemeClr val="tx2"/>
                    </a:solidFill>
                  </a:tcPr>
                </a:tc>
                <a:extLst>
                  <a:ext uri="{0D108BD9-81ED-4DB2-BD59-A6C34878D82A}">
                    <a16:rowId xmlns:a16="http://schemas.microsoft.com/office/drawing/2014/main" val="637941782"/>
                  </a:ext>
                </a:extLst>
              </a:tr>
              <a:tr h="171179">
                <a:tc>
                  <a:txBody>
                    <a:bodyPr/>
                    <a:lstStyle/>
                    <a:p>
                      <a:pPr marL="0" algn="l"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Brands</a:t>
                      </a:r>
                    </a:p>
                  </a:txBody>
                  <a:tcPr marL="144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marL="0" algn="ctr"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313</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1456507817"/>
                  </a:ext>
                </a:extLst>
              </a:tr>
              <a:tr h="171179">
                <a:tc>
                  <a:txBody>
                    <a:bodyPr/>
                    <a:lstStyle/>
                    <a:p>
                      <a:pPr marL="0" algn="l"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3G/4G Licenses</a:t>
                      </a:r>
                    </a:p>
                  </a:txBody>
                  <a:tcPr marL="144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marL="0" algn="ctr"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285</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2712093185"/>
                  </a:ext>
                </a:extLst>
              </a:tr>
              <a:tr h="171179">
                <a:tc>
                  <a:txBody>
                    <a:bodyPr/>
                    <a:lstStyle/>
                    <a:p>
                      <a:pPr marL="0" algn="l"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PCS and SRCE Licenses</a:t>
                      </a:r>
                    </a:p>
                  </a:txBody>
                  <a:tcPr marL="144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marL="0" algn="ctr"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250</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3788680782"/>
                  </a:ext>
                </a:extLst>
              </a:tr>
              <a:tr h="171179">
                <a:tc>
                  <a:txBody>
                    <a:bodyPr/>
                    <a:lstStyle/>
                    <a:p>
                      <a:pPr marL="0" algn="l"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5G Licenses</a:t>
                      </a:r>
                    </a:p>
                  </a:txBody>
                  <a:tcPr marL="144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marL="0" algn="ctr"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212</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4038801996"/>
                  </a:ext>
                </a:extLst>
              </a:tr>
              <a:tr h="171179">
                <a:tc>
                  <a:txBody>
                    <a:bodyPr/>
                    <a:lstStyle/>
                    <a:p>
                      <a:pPr marL="0" algn="l"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Nucleo Licenses</a:t>
                      </a:r>
                    </a:p>
                  </a:txBody>
                  <a:tcPr marL="144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marL="0" algn="ctr" defTabSz="1344067" rtl="0" eaLnBrk="1" fontAlgn="b" latinLnBrk="0" hangingPunct="1"/>
                      <a:r>
                        <a:rPr lang="es-AR" sz="800" b="0" i="0" u="none" strike="noStrike" kern="1200"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49</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1993380420"/>
                  </a:ext>
                </a:extLst>
              </a:tr>
              <a:tr h="171179">
                <a:tc>
                  <a:txBody>
                    <a:bodyPr/>
                    <a:lstStyle/>
                    <a:p>
                      <a:pPr algn="l" fontAlgn="b"/>
                      <a:r>
                        <a:rPr lang="es-AR" sz="800" b="0" i="0" u="none" strike="noStrike" noProof="0">
                          <a:solidFill>
                            <a:schemeClr val="tx1"/>
                          </a:solidFill>
                          <a:effectLst/>
                          <a:latin typeface="Roboto Light" panose="02000000000000000000" pitchFamily="2" charset="0"/>
                          <a:ea typeface="Roboto Light" panose="02000000000000000000" pitchFamily="2" charset="0"/>
                          <a:cs typeface="Roboto" panose="02000000000000000000" pitchFamily="2" charset="0"/>
                        </a:rPr>
                        <a:t>Others</a:t>
                      </a:r>
                    </a:p>
                  </a:txBody>
                  <a:tcPr marL="144000"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tc>
                  <a:txBody>
                    <a:bodyPr/>
                    <a:lstStyle/>
                    <a:p>
                      <a:pPr algn="ctr" fontAlgn="b"/>
                      <a:r>
                        <a:rPr lang="es-AR" sz="800" b="0" i="0" u="none" strike="noStrike" noProof="0" dirty="0">
                          <a:solidFill>
                            <a:schemeClr val="tx1"/>
                          </a:solidFill>
                          <a:effectLst/>
                          <a:latin typeface="Roboto Light" panose="02000000000000000000" pitchFamily="2" charset="0"/>
                          <a:ea typeface="Roboto Light" panose="02000000000000000000" pitchFamily="2" charset="0"/>
                          <a:cs typeface="Roboto" panose="02000000000000000000" pitchFamily="2" charset="0"/>
                        </a:rPr>
                        <a:t>54</a:t>
                      </a:r>
                    </a:p>
                  </a:txBody>
                  <a:tcPr marL="4536" marR="4536" marT="4536" marB="0" anchor="ctr">
                    <a:lnT w="3175" cap="flat" cmpd="sng" algn="ctr">
                      <a:solidFill>
                        <a:schemeClr val="tx1">
                          <a:lumMod val="75000"/>
                          <a:lumOff val="25000"/>
                        </a:schemeClr>
                      </a:solidFill>
                      <a:prstDash val="sysDot"/>
                      <a:round/>
                      <a:headEnd type="none" w="med" len="med"/>
                      <a:tailEnd type="none" w="med" len="med"/>
                    </a:lnT>
                    <a:lnB w="3175" cap="flat" cmpd="sng" algn="ctr">
                      <a:solidFill>
                        <a:schemeClr val="tx1">
                          <a:lumMod val="75000"/>
                          <a:lumOff val="25000"/>
                        </a:schemeClr>
                      </a:solidFill>
                      <a:prstDash val="sysDot"/>
                      <a:round/>
                      <a:headEnd type="none" w="med" len="med"/>
                      <a:tailEnd type="none" w="med" len="med"/>
                    </a:lnB>
                    <a:noFill/>
                  </a:tcPr>
                </a:tc>
                <a:extLst>
                  <a:ext uri="{0D108BD9-81ED-4DB2-BD59-A6C34878D82A}">
                    <a16:rowId xmlns:a16="http://schemas.microsoft.com/office/drawing/2014/main" val="2698995415"/>
                  </a:ext>
                </a:extLst>
              </a:tr>
            </a:tbl>
          </a:graphicData>
        </a:graphic>
      </p:graphicFrame>
      <p:cxnSp>
        <p:nvCxnSpPr>
          <p:cNvPr id="66" name="Conector: angular 5">
            <a:extLst>
              <a:ext uri="{FF2B5EF4-FFF2-40B4-BE49-F238E27FC236}">
                <a16:creationId xmlns:a16="http://schemas.microsoft.com/office/drawing/2014/main" id="{AF3E28D5-3840-883F-4668-FB2DDE8BECCF}"/>
              </a:ext>
            </a:extLst>
          </p:cNvPr>
          <p:cNvCxnSpPr>
            <a:cxnSpLocks/>
          </p:cNvCxnSpPr>
          <p:nvPr/>
        </p:nvCxnSpPr>
        <p:spPr bwMode="auto">
          <a:xfrm flipV="1">
            <a:off x="3200398" y="1372554"/>
            <a:ext cx="1278082" cy="216000"/>
          </a:xfrm>
          <a:prstGeom prst="bentConnector3">
            <a:avLst>
              <a:gd name="adj1" fmla="val -12"/>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4440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esquinas redondeadas 7">
            <a:extLst>
              <a:ext uri="{FF2B5EF4-FFF2-40B4-BE49-F238E27FC236}">
                <a16:creationId xmlns:a16="http://schemas.microsoft.com/office/drawing/2014/main" id="{CD617E2F-86FC-F2AD-7D28-BFA341A51F63}"/>
              </a:ext>
            </a:extLst>
          </p:cNvPr>
          <p:cNvSpPr/>
          <p:nvPr/>
        </p:nvSpPr>
        <p:spPr bwMode="auto">
          <a:xfrm>
            <a:off x="6765708" y="2080163"/>
            <a:ext cx="1765733" cy="1307200"/>
          </a:xfrm>
          <a:prstGeom prst="roundRect">
            <a:avLst>
              <a:gd name="adj" fmla="val 4188"/>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s-AR" sz="700">
              <a:solidFill>
                <a:schemeClr val="bg2"/>
              </a:solidFill>
              <a:latin typeface="Roboto Medium" panose="02000000000000000000" pitchFamily="2" charset="0"/>
              <a:ea typeface="Roboto Medium" panose="02000000000000000000" pitchFamily="2" charset="0"/>
            </a:endParaRPr>
          </a:p>
        </p:txBody>
      </p:sp>
      <p:sp>
        <p:nvSpPr>
          <p:cNvPr id="35" name="Title 1">
            <a:extLst>
              <a:ext uri="{FF2B5EF4-FFF2-40B4-BE49-F238E27FC236}">
                <a16:creationId xmlns:a16="http://schemas.microsoft.com/office/drawing/2014/main" id="{D8E8B4B1-302F-9783-679F-2C604E535D49}"/>
              </a:ext>
            </a:extLst>
          </p:cNvPr>
          <p:cNvSpPr txBox="1">
            <a:spLocks/>
          </p:cNvSpPr>
          <p:nvPr/>
        </p:nvSpPr>
        <p:spPr>
          <a:xfrm>
            <a:off x="6918189" y="2189339"/>
            <a:ext cx="1275900" cy="1615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100000"/>
              </a:lnSpc>
              <a:spcAft>
                <a:spcPts val="0"/>
              </a:spcAft>
              <a:defRPr/>
            </a:pPr>
            <a:r>
              <a:rPr lang="es-AR" sz="1050" b="0" spc="0">
                <a:solidFill>
                  <a:schemeClr val="accent1"/>
                </a:solidFill>
                <a:latin typeface="Roboto Light" panose="02000000000000000000" pitchFamily="2" charset="0"/>
                <a:ea typeface="Roboto Light" panose="02000000000000000000" pitchFamily="2" charset="0"/>
              </a:rPr>
              <a:t>Opportunities</a:t>
            </a:r>
            <a:endParaRPr lang="en-US" sz="1050" b="0" spc="0">
              <a:solidFill>
                <a:schemeClr val="accent1"/>
              </a:solidFill>
              <a:latin typeface="Roboto Light" panose="02000000000000000000" pitchFamily="2" charset="0"/>
              <a:ea typeface="Roboto Light" panose="02000000000000000000" pitchFamily="2" charset="0"/>
            </a:endParaRPr>
          </a:p>
        </p:txBody>
      </p:sp>
      <p:graphicFrame>
        <p:nvGraphicFramePr>
          <p:cNvPr id="11" name="Gráfico 10">
            <a:extLst>
              <a:ext uri="{FF2B5EF4-FFF2-40B4-BE49-F238E27FC236}">
                <a16:creationId xmlns:a16="http://schemas.microsoft.com/office/drawing/2014/main" id="{5CD71511-5B46-7755-FD44-1A8AAB611E41}"/>
              </a:ext>
            </a:extLst>
          </p:cNvPr>
          <p:cNvGraphicFramePr>
            <a:graphicFrameLocks/>
          </p:cNvGraphicFramePr>
          <p:nvPr>
            <p:extLst>
              <p:ext uri="{D42A27DB-BD31-4B8C-83A1-F6EECF244321}">
                <p14:modId xmlns:p14="http://schemas.microsoft.com/office/powerpoint/2010/main" val="3692082826"/>
              </p:ext>
            </p:extLst>
          </p:nvPr>
        </p:nvGraphicFramePr>
        <p:xfrm>
          <a:off x="512130" y="775213"/>
          <a:ext cx="4735286" cy="3914527"/>
        </p:xfrm>
        <a:graphic>
          <a:graphicData uri="http://schemas.openxmlformats.org/drawingml/2006/chart">
            <c:chart xmlns:c="http://schemas.openxmlformats.org/drawingml/2006/chart" xmlns:r="http://schemas.openxmlformats.org/officeDocument/2006/relationships" r:id="rId3"/>
          </a:graphicData>
        </a:graphic>
      </p:graphicFrame>
      <p:sp>
        <p:nvSpPr>
          <p:cNvPr id="13" name="Cerrar llave 12">
            <a:extLst>
              <a:ext uri="{FF2B5EF4-FFF2-40B4-BE49-F238E27FC236}">
                <a16:creationId xmlns:a16="http://schemas.microsoft.com/office/drawing/2014/main" id="{963D7483-362E-F95D-4E0A-706F08C9DD9D}"/>
              </a:ext>
            </a:extLst>
          </p:cNvPr>
          <p:cNvSpPr/>
          <p:nvPr/>
        </p:nvSpPr>
        <p:spPr bwMode="auto">
          <a:xfrm>
            <a:off x="5247416" y="2733763"/>
            <a:ext cx="250371" cy="1510324"/>
          </a:xfrm>
          <a:prstGeom prst="rightBrace">
            <a:avLst>
              <a:gd name="adj1" fmla="val 52655"/>
              <a:gd name="adj2" fmla="val 50000"/>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200">
              <a:solidFill>
                <a:schemeClr val="accent1"/>
              </a:solidFill>
              <a:latin typeface="Roboto" panose="02000000000000000000" pitchFamily="2" charset="0"/>
              <a:ea typeface="Roboto" panose="02000000000000000000" pitchFamily="2" charset="0"/>
            </a:endParaRPr>
          </a:p>
        </p:txBody>
      </p:sp>
      <p:sp>
        <p:nvSpPr>
          <p:cNvPr id="14" name="Cerrar llave 13">
            <a:extLst>
              <a:ext uri="{FF2B5EF4-FFF2-40B4-BE49-F238E27FC236}">
                <a16:creationId xmlns:a16="http://schemas.microsoft.com/office/drawing/2014/main" id="{640EF75A-7EA8-D9A7-4737-10C7C68D4212}"/>
              </a:ext>
            </a:extLst>
          </p:cNvPr>
          <p:cNvSpPr/>
          <p:nvPr/>
        </p:nvSpPr>
        <p:spPr bwMode="auto">
          <a:xfrm>
            <a:off x="5254673" y="1358284"/>
            <a:ext cx="257143" cy="1318334"/>
          </a:xfrm>
          <a:prstGeom prst="rightBrace">
            <a:avLst>
              <a:gd name="adj1" fmla="val 44584"/>
              <a:gd name="adj2" fmla="val 50000"/>
            </a:avLst>
          </a:prstGeom>
          <a:noFill/>
          <a:ln w="12700" cap="rnd"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200">
              <a:solidFill>
                <a:schemeClr val="accent1"/>
              </a:solidFill>
              <a:latin typeface="Roboto" panose="02000000000000000000" pitchFamily="2" charset="0"/>
              <a:ea typeface="Roboto" panose="02000000000000000000" pitchFamily="2" charset="0"/>
            </a:endParaRPr>
          </a:p>
        </p:txBody>
      </p:sp>
      <p:cxnSp>
        <p:nvCxnSpPr>
          <p:cNvPr id="15" name="Conector recto de flecha 14">
            <a:extLst>
              <a:ext uri="{FF2B5EF4-FFF2-40B4-BE49-F238E27FC236}">
                <a16:creationId xmlns:a16="http://schemas.microsoft.com/office/drawing/2014/main" id="{AF83E5FF-CA6E-F337-D37A-11C19BE33D56}"/>
              </a:ext>
            </a:extLst>
          </p:cNvPr>
          <p:cNvCxnSpPr>
            <a:cxnSpLocks/>
          </p:cNvCxnSpPr>
          <p:nvPr/>
        </p:nvCxnSpPr>
        <p:spPr bwMode="auto">
          <a:xfrm>
            <a:off x="2120047" y="4403798"/>
            <a:ext cx="1510920" cy="0"/>
          </a:xfrm>
          <a:prstGeom prst="straightConnector1">
            <a:avLst/>
          </a:prstGeom>
          <a:noFill/>
          <a:ln w="12700" cap="rnd" algn="ctr">
            <a:solidFill>
              <a:schemeClr val="accent1"/>
            </a:solidFill>
            <a:prstDash val="sysDot"/>
            <a:round/>
            <a:headEnd/>
            <a:tailEnd type="triangle"/>
          </a:ln>
        </p:spPr>
      </p:cxnSp>
      <p:sp>
        <p:nvSpPr>
          <p:cNvPr id="16" name="CuadroTexto 15">
            <a:extLst>
              <a:ext uri="{FF2B5EF4-FFF2-40B4-BE49-F238E27FC236}">
                <a16:creationId xmlns:a16="http://schemas.microsoft.com/office/drawing/2014/main" id="{F6296D92-180E-5D80-D399-120CD2B80680}"/>
              </a:ext>
            </a:extLst>
          </p:cNvPr>
          <p:cNvSpPr txBox="1"/>
          <p:nvPr/>
        </p:nvSpPr>
        <p:spPr>
          <a:xfrm>
            <a:off x="1853863" y="4482327"/>
            <a:ext cx="2016308" cy="138499"/>
          </a:xfrm>
          <a:prstGeom prst="rect">
            <a:avLst/>
          </a:prstGeom>
          <a:noFill/>
        </p:spPr>
        <p:txBody>
          <a:bodyPr wrap="square" lIns="0" tIns="0" rIns="0" bIns="0" rtlCol="0" anchor="ctr" anchorCtr="0">
            <a:spAutoFit/>
          </a:bodyPr>
          <a:lstStyle>
            <a:defPPr>
              <a:defRPr lang="en-US"/>
            </a:defPPr>
            <a:lvl1pPr>
              <a:spcBef>
                <a:spcPts val="1143"/>
              </a:spcBef>
              <a:defRPr sz="900" b="0">
                <a:solidFill>
                  <a:schemeClr val="accent1"/>
                </a:solidFill>
                <a:latin typeface="Roboto Light" panose="02000000000000000000" pitchFamily="2" charset="0"/>
                <a:ea typeface="Roboto Light" panose="02000000000000000000" pitchFamily="2" charset="0"/>
              </a:defRPr>
            </a:lvl1pPr>
          </a:lstStyle>
          <a:p>
            <a:pPr algn="ctr"/>
            <a:r>
              <a:rPr lang="en-US"/>
              <a:t>Huge inflation acceleration</a:t>
            </a:r>
          </a:p>
        </p:txBody>
      </p:sp>
      <p:sp>
        <p:nvSpPr>
          <p:cNvPr id="17" name="CuadroTexto 16">
            <a:extLst>
              <a:ext uri="{FF2B5EF4-FFF2-40B4-BE49-F238E27FC236}">
                <a16:creationId xmlns:a16="http://schemas.microsoft.com/office/drawing/2014/main" id="{C6740553-8091-A8B0-D443-3B69003440D5}"/>
              </a:ext>
            </a:extLst>
          </p:cNvPr>
          <p:cNvSpPr txBox="1"/>
          <p:nvPr/>
        </p:nvSpPr>
        <p:spPr>
          <a:xfrm>
            <a:off x="5595719" y="1809701"/>
            <a:ext cx="865151" cy="415498"/>
          </a:xfrm>
          <a:prstGeom prst="rect">
            <a:avLst/>
          </a:prstGeom>
          <a:noFill/>
        </p:spPr>
        <p:txBody>
          <a:bodyPr wrap="square" lIns="0" tIns="0" rIns="0" bIns="0" rtlCol="0" anchor="ctr" anchorCtr="0">
            <a:spAutoFit/>
          </a:bodyPr>
          <a:lstStyle>
            <a:defPPr>
              <a:defRPr lang="en-US"/>
            </a:defPPr>
            <a:lvl1pPr>
              <a:defRPr sz="2800" b="1">
                <a:solidFill>
                  <a:srgbClr val="281E5A"/>
                </a:solidFill>
                <a:latin typeface="Pulso" pitchFamily="2" charset="0"/>
                <a:ea typeface="Roboto" panose="02000000000000000000" pitchFamily="2" charset="0"/>
              </a:defRPr>
            </a:lvl1pPr>
          </a:lstStyle>
          <a:p>
            <a:pPr>
              <a:spcBef>
                <a:spcPts val="1143"/>
              </a:spcBef>
            </a:pPr>
            <a:r>
              <a:rPr lang="en-US" sz="900" b="0">
                <a:solidFill>
                  <a:schemeClr val="accent1"/>
                </a:solidFill>
                <a:latin typeface="Roboto Light" panose="02000000000000000000" pitchFamily="2" charset="0"/>
                <a:ea typeface="Roboto Light" panose="02000000000000000000" pitchFamily="2" charset="0"/>
              </a:rPr>
              <a:t>Effective cost management in all items</a:t>
            </a:r>
            <a:endParaRPr lang="en-US" sz="1000" b="0">
              <a:solidFill>
                <a:schemeClr val="accent1"/>
              </a:solidFill>
              <a:latin typeface="Roboto Light" panose="02000000000000000000" pitchFamily="2" charset="0"/>
              <a:ea typeface="Roboto Light" panose="02000000000000000000" pitchFamily="2" charset="0"/>
            </a:endParaRPr>
          </a:p>
        </p:txBody>
      </p:sp>
      <p:sp>
        <p:nvSpPr>
          <p:cNvPr id="26" name="CuadroTexto 25">
            <a:extLst>
              <a:ext uri="{FF2B5EF4-FFF2-40B4-BE49-F238E27FC236}">
                <a16:creationId xmlns:a16="http://schemas.microsoft.com/office/drawing/2014/main" id="{7D199FEB-D0AD-E110-5C6D-CC8156C34A80}"/>
              </a:ext>
            </a:extLst>
          </p:cNvPr>
          <p:cNvSpPr txBox="1"/>
          <p:nvPr/>
        </p:nvSpPr>
        <p:spPr>
          <a:xfrm>
            <a:off x="5633303" y="3135807"/>
            <a:ext cx="865151" cy="692497"/>
          </a:xfrm>
          <a:prstGeom prst="rect">
            <a:avLst/>
          </a:prstGeom>
          <a:noFill/>
        </p:spPr>
        <p:txBody>
          <a:bodyPr wrap="square" lIns="0" tIns="0" rIns="0" bIns="0" rtlCol="0" anchor="ctr" anchorCtr="0">
            <a:spAutoFit/>
          </a:bodyPr>
          <a:lstStyle>
            <a:defPPr>
              <a:defRPr lang="en-US"/>
            </a:defPPr>
            <a:lvl1pPr>
              <a:defRPr sz="2800" b="1">
                <a:solidFill>
                  <a:srgbClr val="281E5A"/>
                </a:solidFill>
                <a:latin typeface="Pulso" pitchFamily="2" charset="0"/>
                <a:ea typeface="Roboto" panose="02000000000000000000" pitchFamily="2" charset="0"/>
              </a:defRPr>
            </a:lvl1pPr>
          </a:lstStyle>
          <a:p>
            <a:pPr>
              <a:spcBef>
                <a:spcPts val="1143"/>
              </a:spcBef>
            </a:pPr>
            <a:r>
              <a:rPr lang="en-US" sz="900" b="0">
                <a:solidFill>
                  <a:schemeClr val="accent1"/>
                </a:solidFill>
                <a:latin typeface="Roboto Light" panose="02000000000000000000" pitchFamily="2" charset="0"/>
                <a:ea typeface="Roboto Light" panose="02000000000000000000" pitchFamily="2" charset="0"/>
              </a:rPr>
              <a:t>This costs were closely following the evolution of inflation during the past years</a:t>
            </a:r>
            <a:endParaRPr lang="en-US" sz="1000" b="0">
              <a:solidFill>
                <a:schemeClr val="accent1"/>
              </a:solidFill>
              <a:latin typeface="Roboto Light" panose="02000000000000000000" pitchFamily="2" charset="0"/>
              <a:ea typeface="Roboto Light" panose="02000000000000000000" pitchFamily="2" charset="0"/>
            </a:endParaRPr>
          </a:p>
        </p:txBody>
      </p:sp>
      <p:sp>
        <p:nvSpPr>
          <p:cNvPr id="37" name="Marcador de texto 8">
            <a:extLst>
              <a:ext uri="{FF2B5EF4-FFF2-40B4-BE49-F238E27FC236}">
                <a16:creationId xmlns:a16="http://schemas.microsoft.com/office/drawing/2014/main" id="{DCADBD02-0BEF-3955-B454-F0194539A7AE}"/>
              </a:ext>
            </a:extLst>
          </p:cNvPr>
          <p:cNvSpPr txBox="1">
            <a:spLocks/>
          </p:cNvSpPr>
          <p:nvPr/>
        </p:nvSpPr>
        <p:spPr>
          <a:xfrm>
            <a:off x="6918188" y="2464992"/>
            <a:ext cx="1447699" cy="795089"/>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075" indent="-88900" defTabSz="435437">
              <a:lnSpc>
                <a:spcPct val="100000"/>
              </a:lnSpc>
              <a:spcBef>
                <a:spcPts val="0"/>
              </a:spcBef>
              <a:spcAft>
                <a:spcPts val="700"/>
              </a:spcAft>
              <a:buClr>
                <a:schemeClr val="accent1"/>
              </a:buClr>
              <a:defRPr/>
            </a:pPr>
            <a:r>
              <a:rPr lang="en-US" sz="8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Rightsizing of workforce.</a:t>
            </a:r>
          </a:p>
          <a:p>
            <a:pPr marL="92075" indent="-88900" defTabSz="435437">
              <a:lnSpc>
                <a:spcPct val="100000"/>
              </a:lnSpc>
              <a:spcBef>
                <a:spcPts val="0"/>
              </a:spcBef>
              <a:spcAft>
                <a:spcPts val="700"/>
              </a:spcAft>
              <a:buClr>
                <a:schemeClr val="accent1"/>
              </a:buClr>
              <a:defRPr/>
            </a:pPr>
            <a:r>
              <a:rPr lang="en-US" sz="8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Normalization of salaries increases vs inflation.</a:t>
            </a:r>
          </a:p>
          <a:p>
            <a:pPr marL="92075" indent="-88900" defTabSz="435437">
              <a:lnSpc>
                <a:spcPct val="100000"/>
              </a:lnSpc>
              <a:spcBef>
                <a:spcPts val="0"/>
              </a:spcBef>
              <a:spcAft>
                <a:spcPts val="700"/>
              </a:spcAft>
              <a:buClr>
                <a:schemeClr val="accent1"/>
              </a:buClr>
              <a:defRPr/>
            </a:pPr>
            <a:r>
              <a:rPr lang="en-US" sz="8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Taxes - Argentine State Social Security related costs.</a:t>
            </a:r>
          </a:p>
        </p:txBody>
      </p:sp>
      <p:cxnSp>
        <p:nvCxnSpPr>
          <p:cNvPr id="2" name="Conector recto de flecha 1">
            <a:extLst>
              <a:ext uri="{FF2B5EF4-FFF2-40B4-BE49-F238E27FC236}">
                <a16:creationId xmlns:a16="http://schemas.microsoft.com/office/drawing/2014/main" id="{F07B6C27-EB7E-9051-13DA-652D66175895}"/>
              </a:ext>
            </a:extLst>
          </p:cNvPr>
          <p:cNvCxnSpPr>
            <a:cxnSpLocks/>
          </p:cNvCxnSpPr>
          <p:nvPr/>
        </p:nvCxnSpPr>
        <p:spPr bwMode="auto">
          <a:xfrm>
            <a:off x="611999" y="1445352"/>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4" name="Conector recto de flecha 3">
            <a:extLst>
              <a:ext uri="{FF2B5EF4-FFF2-40B4-BE49-F238E27FC236}">
                <a16:creationId xmlns:a16="http://schemas.microsoft.com/office/drawing/2014/main" id="{5D0378BF-0E9E-0B3C-1780-A0E75F02A47C}"/>
              </a:ext>
            </a:extLst>
          </p:cNvPr>
          <p:cNvCxnSpPr>
            <a:cxnSpLocks/>
          </p:cNvCxnSpPr>
          <p:nvPr/>
        </p:nvCxnSpPr>
        <p:spPr bwMode="auto">
          <a:xfrm>
            <a:off x="611999" y="1597752"/>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5" name="Conector recto de flecha 4">
            <a:extLst>
              <a:ext uri="{FF2B5EF4-FFF2-40B4-BE49-F238E27FC236}">
                <a16:creationId xmlns:a16="http://schemas.microsoft.com/office/drawing/2014/main" id="{883A4CFB-0B28-DE59-13B3-299040DD015A}"/>
              </a:ext>
            </a:extLst>
          </p:cNvPr>
          <p:cNvCxnSpPr>
            <a:cxnSpLocks/>
          </p:cNvCxnSpPr>
          <p:nvPr/>
        </p:nvCxnSpPr>
        <p:spPr bwMode="auto">
          <a:xfrm>
            <a:off x="611999" y="1848577"/>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6" name="Conector recto de flecha 5">
            <a:extLst>
              <a:ext uri="{FF2B5EF4-FFF2-40B4-BE49-F238E27FC236}">
                <a16:creationId xmlns:a16="http://schemas.microsoft.com/office/drawing/2014/main" id="{D8B224FC-524A-3CCE-D651-BB14FF6BCE89}"/>
              </a:ext>
            </a:extLst>
          </p:cNvPr>
          <p:cNvCxnSpPr>
            <a:cxnSpLocks/>
          </p:cNvCxnSpPr>
          <p:nvPr/>
        </p:nvCxnSpPr>
        <p:spPr bwMode="auto">
          <a:xfrm>
            <a:off x="611999" y="2099402"/>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7" name="Conector recto de flecha 6">
            <a:extLst>
              <a:ext uri="{FF2B5EF4-FFF2-40B4-BE49-F238E27FC236}">
                <a16:creationId xmlns:a16="http://schemas.microsoft.com/office/drawing/2014/main" id="{5046759D-51B6-D692-BF29-EA6112B79288}"/>
              </a:ext>
            </a:extLst>
          </p:cNvPr>
          <p:cNvCxnSpPr>
            <a:cxnSpLocks/>
          </p:cNvCxnSpPr>
          <p:nvPr/>
        </p:nvCxnSpPr>
        <p:spPr bwMode="auto">
          <a:xfrm>
            <a:off x="611999" y="2394677"/>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8" name="Conector recto de flecha 7">
            <a:extLst>
              <a:ext uri="{FF2B5EF4-FFF2-40B4-BE49-F238E27FC236}">
                <a16:creationId xmlns:a16="http://schemas.microsoft.com/office/drawing/2014/main" id="{FE895B5C-67DA-DCB9-1D46-568AA6EFFBE8}"/>
              </a:ext>
            </a:extLst>
          </p:cNvPr>
          <p:cNvCxnSpPr>
            <a:cxnSpLocks/>
          </p:cNvCxnSpPr>
          <p:nvPr/>
        </p:nvCxnSpPr>
        <p:spPr bwMode="auto">
          <a:xfrm>
            <a:off x="611999" y="2709002"/>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9" name="Conector recto de flecha 8">
            <a:extLst>
              <a:ext uri="{FF2B5EF4-FFF2-40B4-BE49-F238E27FC236}">
                <a16:creationId xmlns:a16="http://schemas.microsoft.com/office/drawing/2014/main" id="{BCC1B845-240D-6D4C-2B5E-6A9295683625}"/>
              </a:ext>
            </a:extLst>
          </p:cNvPr>
          <p:cNvCxnSpPr>
            <a:cxnSpLocks/>
          </p:cNvCxnSpPr>
          <p:nvPr/>
        </p:nvCxnSpPr>
        <p:spPr bwMode="auto">
          <a:xfrm>
            <a:off x="611999" y="3067777"/>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10" name="Conector recto de flecha 9">
            <a:extLst>
              <a:ext uri="{FF2B5EF4-FFF2-40B4-BE49-F238E27FC236}">
                <a16:creationId xmlns:a16="http://schemas.microsoft.com/office/drawing/2014/main" id="{C4DA0AF6-7555-8533-73FE-045F2BC085EF}"/>
              </a:ext>
            </a:extLst>
          </p:cNvPr>
          <p:cNvCxnSpPr>
            <a:cxnSpLocks/>
          </p:cNvCxnSpPr>
          <p:nvPr/>
        </p:nvCxnSpPr>
        <p:spPr bwMode="auto">
          <a:xfrm>
            <a:off x="611999" y="3490052"/>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12" name="Conector recto de flecha 11">
            <a:extLst>
              <a:ext uri="{FF2B5EF4-FFF2-40B4-BE49-F238E27FC236}">
                <a16:creationId xmlns:a16="http://schemas.microsoft.com/office/drawing/2014/main" id="{00654C82-7DCA-0C59-7E90-BD4ADA0C2EE3}"/>
              </a:ext>
            </a:extLst>
          </p:cNvPr>
          <p:cNvCxnSpPr>
            <a:cxnSpLocks/>
          </p:cNvCxnSpPr>
          <p:nvPr/>
        </p:nvCxnSpPr>
        <p:spPr bwMode="auto">
          <a:xfrm>
            <a:off x="2986899" y="1416777"/>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18" name="Conector recto de flecha 17">
            <a:extLst>
              <a:ext uri="{FF2B5EF4-FFF2-40B4-BE49-F238E27FC236}">
                <a16:creationId xmlns:a16="http://schemas.microsoft.com/office/drawing/2014/main" id="{0C782DAF-6251-B963-6B86-F8CDC791D31B}"/>
              </a:ext>
            </a:extLst>
          </p:cNvPr>
          <p:cNvCxnSpPr>
            <a:cxnSpLocks/>
          </p:cNvCxnSpPr>
          <p:nvPr/>
        </p:nvCxnSpPr>
        <p:spPr bwMode="auto">
          <a:xfrm>
            <a:off x="2986899" y="1537427"/>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19" name="Conector recto de flecha 18">
            <a:extLst>
              <a:ext uri="{FF2B5EF4-FFF2-40B4-BE49-F238E27FC236}">
                <a16:creationId xmlns:a16="http://schemas.microsoft.com/office/drawing/2014/main" id="{B6BB1EE7-6293-5039-AB67-96365D719DFA}"/>
              </a:ext>
            </a:extLst>
          </p:cNvPr>
          <p:cNvCxnSpPr>
            <a:cxnSpLocks/>
          </p:cNvCxnSpPr>
          <p:nvPr/>
        </p:nvCxnSpPr>
        <p:spPr bwMode="auto">
          <a:xfrm>
            <a:off x="2986899" y="1734277"/>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20" name="Conector recto de flecha 19">
            <a:extLst>
              <a:ext uri="{FF2B5EF4-FFF2-40B4-BE49-F238E27FC236}">
                <a16:creationId xmlns:a16="http://schemas.microsoft.com/office/drawing/2014/main" id="{50D69E59-34F4-FF2A-A5C9-7669E51EFF6B}"/>
              </a:ext>
            </a:extLst>
          </p:cNvPr>
          <p:cNvCxnSpPr>
            <a:cxnSpLocks/>
          </p:cNvCxnSpPr>
          <p:nvPr/>
        </p:nvCxnSpPr>
        <p:spPr bwMode="auto">
          <a:xfrm>
            <a:off x="2986899" y="1912077"/>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21" name="Conector recto de flecha 20">
            <a:extLst>
              <a:ext uri="{FF2B5EF4-FFF2-40B4-BE49-F238E27FC236}">
                <a16:creationId xmlns:a16="http://schemas.microsoft.com/office/drawing/2014/main" id="{022A595F-535A-082A-ACD1-D417E7366ECE}"/>
              </a:ext>
            </a:extLst>
          </p:cNvPr>
          <p:cNvCxnSpPr>
            <a:cxnSpLocks/>
          </p:cNvCxnSpPr>
          <p:nvPr/>
        </p:nvCxnSpPr>
        <p:spPr bwMode="auto">
          <a:xfrm>
            <a:off x="2986899" y="2143852"/>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22" name="Conector recto de flecha 21">
            <a:extLst>
              <a:ext uri="{FF2B5EF4-FFF2-40B4-BE49-F238E27FC236}">
                <a16:creationId xmlns:a16="http://schemas.microsoft.com/office/drawing/2014/main" id="{B70CCB98-099B-9E21-3DB4-1D1195D5917F}"/>
              </a:ext>
            </a:extLst>
          </p:cNvPr>
          <p:cNvCxnSpPr>
            <a:cxnSpLocks/>
          </p:cNvCxnSpPr>
          <p:nvPr/>
        </p:nvCxnSpPr>
        <p:spPr bwMode="auto">
          <a:xfrm>
            <a:off x="2986899" y="2375627"/>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23" name="Conector recto de flecha 22">
            <a:extLst>
              <a:ext uri="{FF2B5EF4-FFF2-40B4-BE49-F238E27FC236}">
                <a16:creationId xmlns:a16="http://schemas.microsoft.com/office/drawing/2014/main" id="{7B24CA3A-A6A4-DB04-FEAA-806569CA0C30}"/>
              </a:ext>
            </a:extLst>
          </p:cNvPr>
          <p:cNvCxnSpPr>
            <a:cxnSpLocks/>
          </p:cNvCxnSpPr>
          <p:nvPr/>
        </p:nvCxnSpPr>
        <p:spPr bwMode="auto">
          <a:xfrm>
            <a:off x="2986899" y="2699477"/>
            <a:ext cx="2159481" cy="0"/>
          </a:xfrm>
          <a:prstGeom prst="straightConnector1">
            <a:avLst/>
          </a:prstGeom>
          <a:noFill/>
          <a:ln w="12700" cap="sq" algn="ctr">
            <a:solidFill>
              <a:srgbClr val="F0F0F0"/>
            </a:solidFill>
            <a:prstDash val="solid"/>
            <a:bevel/>
            <a:headEnd type="none" w="med" len="med"/>
            <a:tailEnd type="none" w="med" len="med"/>
          </a:ln>
        </p:spPr>
      </p:cxnSp>
      <p:cxnSp>
        <p:nvCxnSpPr>
          <p:cNvPr id="24" name="Conector recto de flecha 23">
            <a:extLst>
              <a:ext uri="{FF2B5EF4-FFF2-40B4-BE49-F238E27FC236}">
                <a16:creationId xmlns:a16="http://schemas.microsoft.com/office/drawing/2014/main" id="{CBDFF54C-3070-509A-6851-6782E10BEC4F}"/>
              </a:ext>
            </a:extLst>
          </p:cNvPr>
          <p:cNvCxnSpPr>
            <a:cxnSpLocks/>
          </p:cNvCxnSpPr>
          <p:nvPr/>
        </p:nvCxnSpPr>
        <p:spPr bwMode="auto">
          <a:xfrm>
            <a:off x="2986899" y="3255102"/>
            <a:ext cx="2159481" cy="0"/>
          </a:xfrm>
          <a:prstGeom prst="straightConnector1">
            <a:avLst/>
          </a:prstGeom>
          <a:noFill/>
          <a:ln w="12700" cap="sq" algn="ctr">
            <a:solidFill>
              <a:srgbClr val="F0F0F0"/>
            </a:solidFill>
            <a:prstDash val="solid"/>
            <a:bevel/>
            <a:headEnd type="none" w="med" len="med"/>
            <a:tailEnd type="none" w="med" len="med"/>
          </a:ln>
        </p:spPr>
      </p:cxnSp>
      <p:sp>
        <p:nvSpPr>
          <p:cNvPr id="29" name="Title 1">
            <a:extLst>
              <a:ext uri="{FF2B5EF4-FFF2-40B4-BE49-F238E27FC236}">
                <a16:creationId xmlns:a16="http://schemas.microsoft.com/office/drawing/2014/main" id="{A72B7FAD-0D12-C6E7-D4BD-D612D4D65C7D}"/>
              </a:ext>
            </a:extLst>
          </p:cNvPr>
          <p:cNvSpPr txBox="1">
            <a:spLocks/>
          </p:cNvSpPr>
          <p:nvPr/>
        </p:nvSpPr>
        <p:spPr>
          <a:xfrm>
            <a:off x="611999" y="496666"/>
            <a:ext cx="3919744"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We have performed an effective cost </a:t>
            </a:r>
            <a:r>
              <a:rPr lang="en-US" sz="1800" b="0" spc="-40">
                <a:solidFill>
                  <a:schemeClr val="bg2"/>
                </a:solidFill>
                <a:latin typeface="Pulso" pitchFamily="2" charset="0"/>
              </a:rPr>
              <a:t>management since the merger</a:t>
            </a:r>
          </a:p>
        </p:txBody>
      </p:sp>
    </p:spTree>
    <p:extLst>
      <p:ext uri="{BB962C8B-B14F-4D97-AF65-F5344CB8AC3E}">
        <p14:creationId xmlns:p14="http://schemas.microsoft.com/office/powerpoint/2010/main" val="390202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esquinas redondeadas 7">
            <a:extLst>
              <a:ext uri="{FF2B5EF4-FFF2-40B4-BE49-F238E27FC236}">
                <a16:creationId xmlns:a16="http://schemas.microsoft.com/office/drawing/2014/main" id="{CD617E2F-86FC-F2AD-7D28-BFA341A51F63}"/>
              </a:ext>
            </a:extLst>
          </p:cNvPr>
          <p:cNvSpPr/>
          <p:nvPr/>
        </p:nvSpPr>
        <p:spPr bwMode="auto">
          <a:xfrm>
            <a:off x="7038409" y="3577403"/>
            <a:ext cx="1469436" cy="726300"/>
          </a:xfrm>
          <a:prstGeom prst="roundRect">
            <a:avLst>
              <a:gd name="adj" fmla="val 8272"/>
            </a:avLst>
          </a:prstGeom>
          <a:solidFill>
            <a:schemeClr val="accent1">
              <a:lumMod val="20000"/>
              <a:lumOff val="80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n-US" sz="700">
              <a:solidFill>
                <a:srgbClr val="FFFFFF"/>
              </a:solidFill>
              <a:latin typeface="Roboto Medium" panose="02000000000000000000" pitchFamily="2" charset="0"/>
              <a:ea typeface="Roboto Medium" panose="02000000000000000000" pitchFamily="2" charset="0"/>
            </a:endParaRPr>
          </a:p>
        </p:txBody>
      </p:sp>
      <p:sp>
        <p:nvSpPr>
          <p:cNvPr id="35" name="Title 1">
            <a:extLst>
              <a:ext uri="{FF2B5EF4-FFF2-40B4-BE49-F238E27FC236}">
                <a16:creationId xmlns:a16="http://schemas.microsoft.com/office/drawing/2014/main" id="{D8E8B4B1-302F-9783-679F-2C604E535D49}"/>
              </a:ext>
            </a:extLst>
          </p:cNvPr>
          <p:cNvSpPr txBox="1">
            <a:spLocks/>
          </p:cNvSpPr>
          <p:nvPr/>
        </p:nvSpPr>
        <p:spPr>
          <a:xfrm>
            <a:off x="7135177" y="3698178"/>
            <a:ext cx="1275900" cy="484748"/>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642909" fontAlgn="auto">
              <a:lnSpc>
                <a:spcPct val="100000"/>
              </a:lnSpc>
              <a:spcAft>
                <a:spcPts val="0"/>
              </a:spcAft>
              <a:defRPr/>
            </a:pPr>
            <a:r>
              <a:rPr lang="en-US" sz="1050" b="0" spc="0">
                <a:latin typeface="Roboto Light" panose="02000000000000000000" pitchFamily="2" charset="0"/>
                <a:ea typeface="Roboto Light" panose="02000000000000000000" pitchFamily="2" charset="0"/>
              </a:rPr>
              <a:t>We paid dividends every year since the merger </a:t>
            </a:r>
            <a:r>
              <a:rPr lang="en-US" sz="1050" b="0" spc="0">
                <a:solidFill>
                  <a:schemeClr val="accent1"/>
                </a:solidFill>
                <a:latin typeface="Roboto Light" panose="02000000000000000000" pitchFamily="2" charset="0"/>
                <a:ea typeface="Roboto Light" panose="02000000000000000000" pitchFamily="2" charset="0"/>
              </a:rPr>
              <a:t>in 2018</a:t>
            </a:r>
          </a:p>
        </p:txBody>
      </p:sp>
      <p:sp>
        <p:nvSpPr>
          <p:cNvPr id="100" name="Title 1">
            <a:extLst>
              <a:ext uri="{FF2B5EF4-FFF2-40B4-BE49-F238E27FC236}">
                <a16:creationId xmlns:a16="http://schemas.microsoft.com/office/drawing/2014/main" id="{A72B7FAD-0D12-C6E7-D4BD-D612D4D65C7D}"/>
              </a:ext>
            </a:extLst>
          </p:cNvPr>
          <p:cNvSpPr txBox="1">
            <a:spLocks/>
          </p:cNvSpPr>
          <p:nvPr/>
        </p:nvSpPr>
        <p:spPr>
          <a:xfrm>
            <a:off x="611999" y="496666"/>
            <a:ext cx="2887435"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We have performed an </a:t>
            </a:r>
            <a:r>
              <a:rPr lang="en-US" sz="1800" b="0" spc="-40">
                <a:solidFill>
                  <a:schemeClr val="bg2"/>
                </a:solidFill>
                <a:latin typeface="Pulso" pitchFamily="2" charset="0"/>
              </a:rPr>
              <a:t>efficient capital allocation</a:t>
            </a:r>
          </a:p>
        </p:txBody>
      </p:sp>
      <p:sp>
        <p:nvSpPr>
          <p:cNvPr id="2" name="CuadroTexto 1">
            <a:extLst>
              <a:ext uri="{FF2B5EF4-FFF2-40B4-BE49-F238E27FC236}">
                <a16:creationId xmlns:a16="http://schemas.microsoft.com/office/drawing/2014/main" id="{CFFC1A5E-9B27-C52B-EADB-BCB0158B32CB}"/>
              </a:ext>
            </a:extLst>
          </p:cNvPr>
          <p:cNvSpPr txBox="1"/>
          <p:nvPr/>
        </p:nvSpPr>
        <p:spPr>
          <a:xfrm>
            <a:off x="2432649" y="4515758"/>
            <a:ext cx="6099351" cy="210314"/>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n-US" sz="600" i="1"/>
              <a:t>*CAPEX considers investments in PP&amp;E and Intangible Assets</a:t>
            </a:r>
          </a:p>
          <a:p>
            <a:pPr algn="r">
              <a:spcAft>
                <a:spcPts val="200"/>
              </a:spcAft>
            </a:pPr>
            <a:r>
              <a:rPr lang="en-US" sz="600" i="1"/>
              <a:t>The figures in dollars included in this presentation result from converting figures in constant pesos at the close of a specific period, using the closing exchange rate of that same period. </a:t>
            </a:r>
          </a:p>
        </p:txBody>
      </p:sp>
      <p:sp>
        <p:nvSpPr>
          <p:cNvPr id="4" name="CuadroTexto 3">
            <a:extLst>
              <a:ext uri="{FF2B5EF4-FFF2-40B4-BE49-F238E27FC236}">
                <a16:creationId xmlns:a16="http://schemas.microsoft.com/office/drawing/2014/main" id="{CFA8E9D8-40AE-27D5-F2F5-B9D6F658F21F}"/>
              </a:ext>
            </a:extLst>
          </p:cNvPr>
          <p:cNvSpPr txBox="1"/>
          <p:nvPr/>
        </p:nvSpPr>
        <p:spPr>
          <a:xfrm>
            <a:off x="611997" y="2375513"/>
            <a:ext cx="2089788" cy="15388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sz="1000"/>
              <a:t>Cash Flow (U$S MM)</a:t>
            </a:r>
          </a:p>
        </p:txBody>
      </p:sp>
      <p:sp>
        <p:nvSpPr>
          <p:cNvPr id="8" name="CuadroTexto 7">
            <a:extLst>
              <a:ext uri="{FF2B5EF4-FFF2-40B4-BE49-F238E27FC236}">
                <a16:creationId xmlns:a16="http://schemas.microsoft.com/office/drawing/2014/main" id="{9D1F425D-FB5F-D50E-84CE-AD1B042C9840}"/>
              </a:ext>
            </a:extLst>
          </p:cNvPr>
          <p:cNvSpPr txBox="1"/>
          <p:nvPr/>
        </p:nvSpPr>
        <p:spPr>
          <a:xfrm>
            <a:off x="611997" y="1165059"/>
            <a:ext cx="2089788" cy="15388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sz="1000"/>
              <a:t>CAPEX (U$S MM)*</a:t>
            </a:r>
          </a:p>
        </p:txBody>
      </p:sp>
      <p:sp>
        <p:nvSpPr>
          <p:cNvPr id="10" name="CuadroTexto 9">
            <a:extLst>
              <a:ext uri="{FF2B5EF4-FFF2-40B4-BE49-F238E27FC236}">
                <a16:creationId xmlns:a16="http://schemas.microsoft.com/office/drawing/2014/main" id="{54C67A4B-2BB8-BF13-DB54-F6D2ECA75E41}"/>
              </a:ext>
            </a:extLst>
          </p:cNvPr>
          <p:cNvSpPr txBox="1"/>
          <p:nvPr/>
        </p:nvSpPr>
        <p:spPr>
          <a:xfrm>
            <a:off x="611997" y="3503981"/>
            <a:ext cx="2089788" cy="15388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sz="1000"/>
              <a:t>Dividends (U$S MM)</a:t>
            </a:r>
          </a:p>
        </p:txBody>
      </p:sp>
      <p:graphicFrame>
        <p:nvGraphicFramePr>
          <p:cNvPr id="5" name="Gráfico 4">
            <a:extLst>
              <a:ext uri="{FF2B5EF4-FFF2-40B4-BE49-F238E27FC236}">
                <a16:creationId xmlns:a16="http://schemas.microsoft.com/office/drawing/2014/main" id="{CB8A444B-35BB-96BF-5522-CFBEBC0549D4}"/>
              </a:ext>
            </a:extLst>
          </p:cNvPr>
          <p:cNvGraphicFramePr>
            <a:graphicFrameLocks/>
          </p:cNvGraphicFramePr>
          <p:nvPr>
            <p:extLst>
              <p:ext uri="{D42A27DB-BD31-4B8C-83A1-F6EECF244321}">
                <p14:modId xmlns:p14="http://schemas.microsoft.com/office/powerpoint/2010/main" val="508645344"/>
              </p:ext>
            </p:extLst>
          </p:nvPr>
        </p:nvGraphicFramePr>
        <p:xfrm>
          <a:off x="499213" y="1336332"/>
          <a:ext cx="2998800" cy="77960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Gráfico 32">
            <a:extLst>
              <a:ext uri="{FF2B5EF4-FFF2-40B4-BE49-F238E27FC236}">
                <a16:creationId xmlns:a16="http://schemas.microsoft.com/office/drawing/2014/main" id="{241D0F25-DBAC-C2B7-F511-E041AD8E4D92}"/>
              </a:ext>
            </a:extLst>
          </p:cNvPr>
          <p:cNvGraphicFramePr>
            <a:graphicFrameLocks/>
          </p:cNvGraphicFramePr>
          <p:nvPr>
            <p:extLst>
              <p:ext uri="{D42A27DB-BD31-4B8C-83A1-F6EECF244321}">
                <p14:modId xmlns:p14="http://schemas.microsoft.com/office/powerpoint/2010/main" val="2832556675"/>
              </p:ext>
            </p:extLst>
          </p:nvPr>
        </p:nvGraphicFramePr>
        <p:xfrm>
          <a:off x="4694399" y="1328439"/>
          <a:ext cx="2998800" cy="781200"/>
        </p:xfrm>
        <a:graphic>
          <a:graphicData uri="http://schemas.openxmlformats.org/drawingml/2006/chart">
            <c:chart xmlns:c="http://schemas.openxmlformats.org/drawingml/2006/chart" xmlns:r="http://schemas.openxmlformats.org/officeDocument/2006/relationships" r:id="rId5"/>
          </a:graphicData>
        </a:graphic>
      </p:graphicFrame>
      <p:sp>
        <p:nvSpPr>
          <p:cNvPr id="34" name="CuadroTexto 33">
            <a:extLst>
              <a:ext uri="{FF2B5EF4-FFF2-40B4-BE49-F238E27FC236}">
                <a16:creationId xmlns:a16="http://schemas.microsoft.com/office/drawing/2014/main" id="{E7B4EC2B-4B31-BF94-44B3-AE84A3D80B0E}"/>
              </a:ext>
            </a:extLst>
          </p:cNvPr>
          <p:cNvSpPr txBox="1"/>
          <p:nvPr/>
        </p:nvSpPr>
        <p:spPr>
          <a:xfrm>
            <a:off x="4807183" y="1165059"/>
            <a:ext cx="2089788" cy="15388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sz="1000"/>
              <a:t>CAPEX* / Revenues</a:t>
            </a:r>
          </a:p>
        </p:txBody>
      </p:sp>
      <p:cxnSp>
        <p:nvCxnSpPr>
          <p:cNvPr id="39" name="Conector recto 38">
            <a:extLst>
              <a:ext uri="{FF2B5EF4-FFF2-40B4-BE49-F238E27FC236}">
                <a16:creationId xmlns:a16="http://schemas.microsoft.com/office/drawing/2014/main" id="{02ACF583-99A1-9A3B-DB8D-4735B1B4C647}"/>
              </a:ext>
            </a:extLst>
          </p:cNvPr>
          <p:cNvCxnSpPr>
            <a:cxnSpLocks/>
          </p:cNvCxnSpPr>
          <p:nvPr/>
        </p:nvCxnSpPr>
        <p:spPr>
          <a:xfrm>
            <a:off x="3549929" y="1815847"/>
            <a:ext cx="1050826" cy="0"/>
          </a:xfrm>
          <a:prstGeom prst="line">
            <a:avLst/>
          </a:prstGeom>
          <a:noFill/>
          <a:ln w="12700" cap="rnd" algn="ctr">
            <a:solidFill>
              <a:schemeClr val="accent1"/>
            </a:solidFill>
            <a:prstDash val="sysDot"/>
            <a:round/>
            <a:headEnd/>
            <a:tailEnd type="triangle"/>
          </a:ln>
        </p:spPr>
      </p:cxnSp>
      <p:cxnSp>
        <p:nvCxnSpPr>
          <p:cNvPr id="40" name="Conector recto 39">
            <a:extLst>
              <a:ext uri="{FF2B5EF4-FFF2-40B4-BE49-F238E27FC236}">
                <a16:creationId xmlns:a16="http://schemas.microsoft.com/office/drawing/2014/main" id="{05BCE740-008C-5259-2A3F-6E2A9B07F489}"/>
              </a:ext>
            </a:extLst>
          </p:cNvPr>
          <p:cNvCxnSpPr>
            <a:cxnSpLocks/>
          </p:cNvCxnSpPr>
          <p:nvPr/>
        </p:nvCxnSpPr>
        <p:spPr>
          <a:xfrm>
            <a:off x="3549929" y="3030176"/>
            <a:ext cx="1050826" cy="0"/>
          </a:xfrm>
          <a:prstGeom prst="line">
            <a:avLst/>
          </a:prstGeom>
          <a:noFill/>
          <a:ln w="12700" cap="rnd" algn="ctr">
            <a:solidFill>
              <a:schemeClr val="accent1"/>
            </a:solidFill>
            <a:prstDash val="sysDot"/>
            <a:round/>
            <a:headEnd/>
            <a:tailEnd type="triangle"/>
          </a:ln>
        </p:spPr>
      </p:cxnSp>
      <p:sp>
        <p:nvSpPr>
          <p:cNvPr id="41" name="CuadroTexto 40">
            <a:extLst>
              <a:ext uri="{FF2B5EF4-FFF2-40B4-BE49-F238E27FC236}">
                <a16:creationId xmlns:a16="http://schemas.microsoft.com/office/drawing/2014/main" id="{F6633D99-800B-08EB-B097-1738949A1D4C}"/>
              </a:ext>
            </a:extLst>
          </p:cNvPr>
          <p:cNvSpPr txBox="1"/>
          <p:nvPr/>
        </p:nvSpPr>
        <p:spPr>
          <a:xfrm>
            <a:off x="4947861" y="2375513"/>
            <a:ext cx="2089788" cy="15388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pPr defTabSz="642909" fontAlgn="auto">
              <a:spcAft>
                <a:spcPts val="0"/>
              </a:spcAft>
            </a:pPr>
            <a:r>
              <a:rPr lang="en-US" sz="1000">
                <a:solidFill>
                  <a:schemeClr val="accent1"/>
                </a:solidFill>
                <a:latin typeface="Roboto Light" panose="02000000000000000000" pitchFamily="2" charset="0"/>
                <a:ea typeface="Roboto Light" panose="02000000000000000000" pitchFamily="2" charset="0"/>
              </a:rPr>
              <a:t>FCF Yield</a:t>
            </a:r>
          </a:p>
        </p:txBody>
      </p:sp>
      <p:graphicFrame>
        <p:nvGraphicFramePr>
          <p:cNvPr id="3" name="81 Gráfico">
            <a:extLst>
              <a:ext uri="{FF2B5EF4-FFF2-40B4-BE49-F238E27FC236}">
                <a16:creationId xmlns:a16="http://schemas.microsoft.com/office/drawing/2014/main" id="{79BCB0A3-C571-9D2D-4BB0-C1E608C4B471}"/>
              </a:ext>
            </a:extLst>
          </p:cNvPr>
          <p:cNvGraphicFramePr/>
          <p:nvPr>
            <p:extLst>
              <p:ext uri="{D42A27DB-BD31-4B8C-83A1-F6EECF244321}">
                <p14:modId xmlns:p14="http://schemas.microsoft.com/office/powerpoint/2010/main" val="235734129"/>
              </p:ext>
            </p:extLst>
          </p:nvPr>
        </p:nvGraphicFramePr>
        <p:xfrm>
          <a:off x="499213" y="2489391"/>
          <a:ext cx="2998800" cy="7776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2" name="Gráfico 41">
            <a:extLst>
              <a:ext uri="{FF2B5EF4-FFF2-40B4-BE49-F238E27FC236}">
                <a16:creationId xmlns:a16="http://schemas.microsoft.com/office/drawing/2014/main" id="{682D6E72-A8CE-7A9F-A6B1-1507FAEA3BAA}"/>
              </a:ext>
            </a:extLst>
          </p:cNvPr>
          <p:cNvGraphicFramePr>
            <a:graphicFrameLocks/>
          </p:cNvGraphicFramePr>
          <p:nvPr>
            <p:extLst>
              <p:ext uri="{D42A27DB-BD31-4B8C-83A1-F6EECF244321}">
                <p14:modId xmlns:p14="http://schemas.microsoft.com/office/powerpoint/2010/main" val="1442294126"/>
              </p:ext>
            </p:extLst>
          </p:nvPr>
        </p:nvGraphicFramePr>
        <p:xfrm>
          <a:off x="4694399" y="2581670"/>
          <a:ext cx="2998800" cy="781200"/>
        </p:xfrm>
        <a:graphic>
          <a:graphicData uri="http://schemas.openxmlformats.org/drawingml/2006/chart">
            <c:chart xmlns:c="http://schemas.openxmlformats.org/drawingml/2006/chart" xmlns:r="http://schemas.openxmlformats.org/officeDocument/2006/relationships" r:id="rId7"/>
          </a:graphicData>
        </a:graphic>
      </p:graphicFrame>
      <p:sp>
        <p:nvSpPr>
          <p:cNvPr id="44" name="CuadroTexto 43">
            <a:extLst>
              <a:ext uri="{FF2B5EF4-FFF2-40B4-BE49-F238E27FC236}">
                <a16:creationId xmlns:a16="http://schemas.microsoft.com/office/drawing/2014/main" id="{8F31C748-7AC1-4E1A-866D-AF2B78081432}"/>
              </a:ext>
            </a:extLst>
          </p:cNvPr>
          <p:cNvSpPr txBox="1"/>
          <p:nvPr/>
        </p:nvSpPr>
        <p:spPr>
          <a:xfrm>
            <a:off x="4867474" y="3503981"/>
            <a:ext cx="2089788" cy="15388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pPr defTabSz="642909" fontAlgn="auto">
              <a:spcAft>
                <a:spcPts val="0"/>
              </a:spcAft>
            </a:pPr>
            <a:r>
              <a:rPr lang="en-US" sz="1000">
                <a:solidFill>
                  <a:schemeClr val="accent1"/>
                </a:solidFill>
                <a:latin typeface="Roboto Light" panose="02000000000000000000" pitchFamily="2" charset="0"/>
                <a:ea typeface="Roboto Light" panose="02000000000000000000" pitchFamily="2" charset="0"/>
              </a:rPr>
              <a:t>Dividend Yield</a:t>
            </a:r>
          </a:p>
        </p:txBody>
      </p:sp>
      <p:graphicFrame>
        <p:nvGraphicFramePr>
          <p:cNvPr id="9" name="81 Gráfico">
            <a:extLst>
              <a:ext uri="{FF2B5EF4-FFF2-40B4-BE49-F238E27FC236}">
                <a16:creationId xmlns:a16="http://schemas.microsoft.com/office/drawing/2014/main" id="{CA1C1EDF-2033-4A15-3832-77DC71999AB9}"/>
              </a:ext>
            </a:extLst>
          </p:cNvPr>
          <p:cNvGraphicFramePr/>
          <p:nvPr>
            <p:extLst>
              <p:ext uri="{D42A27DB-BD31-4B8C-83A1-F6EECF244321}">
                <p14:modId xmlns:p14="http://schemas.microsoft.com/office/powerpoint/2010/main" val="523772958"/>
              </p:ext>
            </p:extLst>
          </p:nvPr>
        </p:nvGraphicFramePr>
        <p:xfrm>
          <a:off x="499213" y="3614909"/>
          <a:ext cx="2998800" cy="781200"/>
        </p:xfrm>
        <a:graphic>
          <a:graphicData uri="http://schemas.openxmlformats.org/drawingml/2006/chart">
            <c:chart xmlns:c="http://schemas.openxmlformats.org/drawingml/2006/chart" xmlns:r="http://schemas.openxmlformats.org/officeDocument/2006/relationships" r:id="rId8"/>
          </a:graphicData>
        </a:graphic>
      </p:graphicFrame>
      <p:graphicFrame>
        <p:nvGraphicFramePr>
          <p:cNvPr id="45" name="Gráfico 44">
            <a:extLst>
              <a:ext uri="{FF2B5EF4-FFF2-40B4-BE49-F238E27FC236}">
                <a16:creationId xmlns:a16="http://schemas.microsoft.com/office/drawing/2014/main" id="{ACDEEE15-C154-733E-481A-7B02FAD59688}"/>
              </a:ext>
            </a:extLst>
          </p:cNvPr>
          <p:cNvGraphicFramePr>
            <a:graphicFrameLocks/>
          </p:cNvGraphicFramePr>
          <p:nvPr>
            <p:extLst>
              <p:ext uri="{D42A27DB-BD31-4B8C-83A1-F6EECF244321}">
                <p14:modId xmlns:p14="http://schemas.microsoft.com/office/powerpoint/2010/main" val="394623575"/>
              </p:ext>
            </p:extLst>
          </p:nvPr>
        </p:nvGraphicFramePr>
        <p:xfrm>
          <a:off x="4754690" y="3682160"/>
          <a:ext cx="2998800" cy="781200"/>
        </p:xfrm>
        <a:graphic>
          <a:graphicData uri="http://schemas.openxmlformats.org/drawingml/2006/chart">
            <c:chart xmlns:c="http://schemas.openxmlformats.org/drawingml/2006/chart" xmlns:r="http://schemas.openxmlformats.org/officeDocument/2006/relationships" r:id="rId9"/>
          </a:graphicData>
        </a:graphic>
      </p:graphicFrame>
      <p:cxnSp>
        <p:nvCxnSpPr>
          <p:cNvPr id="46" name="Conector recto 45">
            <a:extLst>
              <a:ext uri="{FF2B5EF4-FFF2-40B4-BE49-F238E27FC236}">
                <a16:creationId xmlns:a16="http://schemas.microsoft.com/office/drawing/2014/main" id="{B5689C23-46B0-2540-4443-8E0B8E45934A}"/>
              </a:ext>
            </a:extLst>
          </p:cNvPr>
          <p:cNvCxnSpPr>
            <a:cxnSpLocks/>
          </p:cNvCxnSpPr>
          <p:nvPr/>
        </p:nvCxnSpPr>
        <p:spPr>
          <a:xfrm>
            <a:off x="2823713" y="4155979"/>
            <a:ext cx="1777042" cy="0"/>
          </a:xfrm>
          <a:prstGeom prst="line">
            <a:avLst/>
          </a:prstGeom>
          <a:noFill/>
          <a:ln w="12700" cap="rnd" algn="ctr">
            <a:solidFill>
              <a:schemeClr val="accent1"/>
            </a:solidFill>
            <a:prstDash val="sysDot"/>
            <a:round/>
            <a:headEnd/>
            <a:tailEnd type="triangle"/>
          </a:ln>
        </p:spPr>
      </p:cxnSp>
      <p:sp>
        <p:nvSpPr>
          <p:cNvPr id="11" name="Abrir llave 10">
            <a:extLst>
              <a:ext uri="{FF2B5EF4-FFF2-40B4-BE49-F238E27FC236}">
                <a16:creationId xmlns:a16="http://schemas.microsoft.com/office/drawing/2014/main" id="{C68BAD30-F80C-8B77-9453-6ED4F9C50339}"/>
              </a:ext>
            </a:extLst>
          </p:cNvPr>
          <p:cNvSpPr/>
          <p:nvPr/>
        </p:nvSpPr>
        <p:spPr>
          <a:xfrm rot="16200000">
            <a:off x="6888730" y="1462888"/>
            <a:ext cx="108000" cy="1328316"/>
          </a:xfrm>
          <a:prstGeom prst="leftBrace">
            <a:avLst>
              <a:gd name="adj1" fmla="val 6939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2" name="CuadroTexto 11">
            <a:extLst>
              <a:ext uri="{FF2B5EF4-FFF2-40B4-BE49-F238E27FC236}">
                <a16:creationId xmlns:a16="http://schemas.microsoft.com/office/drawing/2014/main" id="{EFFF013D-DD8A-E871-7456-F0D5F57B2880}"/>
              </a:ext>
            </a:extLst>
          </p:cNvPr>
          <p:cNvSpPr txBox="1"/>
          <p:nvPr/>
        </p:nvSpPr>
        <p:spPr>
          <a:xfrm>
            <a:off x="6296156" y="2213953"/>
            <a:ext cx="1296000" cy="107722"/>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pPr algn="ctr"/>
            <a:r>
              <a:rPr lang="en-US" sz="700"/>
              <a:t>Ex – 5G Spectrum</a:t>
            </a:r>
          </a:p>
        </p:txBody>
      </p:sp>
      <p:sp>
        <p:nvSpPr>
          <p:cNvPr id="13" name="Abrir llave 12">
            <a:extLst>
              <a:ext uri="{FF2B5EF4-FFF2-40B4-BE49-F238E27FC236}">
                <a16:creationId xmlns:a16="http://schemas.microsoft.com/office/drawing/2014/main" id="{0E710DC0-03E2-8F91-4C1C-7627B437DEA4}"/>
              </a:ext>
            </a:extLst>
          </p:cNvPr>
          <p:cNvSpPr/>
          <p:nvPr/>
        </p:nvSpPr>
        <p:spPr>
          <a:xfrm rot="16200000">
            <a:off x="2697100" y="1462888"/>
            <a:ext cx="108000" cy="1328316"/>
          </a:xfrm>
          <a:prstGeom prst="leftBrace">
            <a:avLst>
              <a:gd name="adj1" fmla="val 6939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AR"/>
          </a:p>
        </p:txBody>
      </p:sp>
      <p:sp>
        <p:nvSpPr>
          <p:cNvPr id="15" name="CuadroTexto 14">
            <a:extLst>
              <a:ext uri="{FF2B5EF4-FFF2-40B4-BE49-F238E27FC236}">
                <a16:creationId xmlns:a16="http://schemas.microsoft.com/office/drawing/2014/main" id="{0996FA16-106A-7932-9E7A-B44D68E3E353}"/>
              </a:ext>
            </a:extLst>
          </p:cNvPr>
          <p:cNvSpPr txBox="1"/>
          <p:nvPr/>
        </p:nvSpPr>
        <p:spPr>
          <a:xfrm>
            <a:off x="2102062" y="2213953"/>
            <a:ext cx="1296000" cy="107722"/>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pPr algn="ctr"/>
            <a:r>
              <a:rPr lang="en-US" sz="700"/>
              <a:t>Ex – 5G Spectrum</a:t>
            </a:r>
          </a:p>
        </p:txBody>
      </p:sp>
    </p:spTree>
    <p:extLst>
      <p:ext uri="{BB962C8B-B14F-4D97-AF65-F5344CB8AC3E}">
        <p14:creationId xmlns:p14="http://schemas.microsoft.com/office/powerpoint/2010/main" val="2314666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EF33B-F39A-6518-F4CF-3242E7DF639E}"/>
              </a:ext>
            </a:extLst>
          </p:cNvPr>
          <p:cNvSpPr txBox="1">
            <a:spLocks/>
          </p:cNvSpPr>
          <p:nvPr/>
        </p:nvSpPr>
        <p:spPr>
          <a:xfrm>
            <a:off x="612000" y="496666"/>
            <a:ext cx="2089786"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dirty="0">
                <a:latin typeface="Pulso" pitchFamily="2" charset="0"/>
              </a:rPr>
              <a:t>We are improving </a:t>
            </a:r>
            <a:r>
              <a:rPr lang="en-US" sz="1800" b="0" spc="-40" dirty="0">
                <a:solidFill>
                  <a:schemeClr val="bg2"/>
                </a:solidFill>
                <a:latin typeface="Pulso" pitchFamily="2" charset="0"/>
              </a:rPr>
              <a:t>our profitability</a:t>
            </a:r>
          </a:p>
        </p:txBody>
      </p:sp>
      <p:sp>
        <p:nvSpPr>
          <p:cNvPr id="3" name="CuadroTexto 2">
            <a:extLst>
              <a:ext uri="{FF2B5EF4-FFF2-40B4-BE49-F238E27FC236}">
                <a16:creationId xmlns:a16="http://schemas.microsoft.com/office/drawing/2014/main" id="{1E445DBE-EE55-A7F7-A726-25198E2A5E7F}"/>
              </a:ext>
            </a:extLst>
          </p:cNvPr>
          <p:cNvSpPr txBox="1"/>
          <p:nvPr/>
        </p:nvSpPr>
        <p:spPr>
          <a:xfrm>
            <a:off x="3599786" y="4439374"/>
            <a:ext cx="413240" cy="15388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pPr algn="ctr"/>
            <a:r>
              <a:rPr lang="en-US" sz="1000" dirty="0">
                <a:solidFill>
                  <a:schemeClr val="tx1"/>
                </a:solidFill>
                <a:latin typeface="Roboto Medium" panose="02000000000000000000" pitchFamily="2" charset="0"/>
                <a:ea typeface="Roboto Medium" panose="02000000000000000000" pitchFamily="2" charset="0"/>
              </a:rPr>
              <a:t>2Q23</a:t>
            </a:r>
          </a:p>
        </p:txBody>
      </p:sp>
      <p:sp>
        <p:nvSpPr>
          <p:cNvPr id="4" name="Rectángulo: esquinas redondeadas 23">
            <a:extLst>
              <a:ext uri="{FF2B5EF4-FFF2-40B4-BE49-F238E27FC236}">
                <a16:creationId xmlns:a16="http://schemas.microsoft.com/office/drawing/2014/main" id="{40543333-EE1B-C8A5-C316-F83B308949F5}"/>
              </a:ext>
            </a:extLst>
          </p:cNvPr>
          <p:cNvSpPr/>
          <p:nvPr/>
        </p:nvSpPr>
        <p:spPr bwMode="auto">
          <a:xfrm>
            <a:off x="7212002" y="1173018"/>
            <a:ext cx="1155329" cy="3508238"/>
          </a:xfrm>
          <a:prstGeom prst="roundRect">
            <a:avLst>
              <a:gd name="adj" fmla="val 6520"/>
            </a:avLst>
          </a:prstGeom>
          <a:solidFill>
            <a:schemeClr val="tx1">
              <a:lumMod val="75000"/>
              <a:lumOff val="25000"/>
              <a:alpha val="11895"/>
            </a:schemeClr>
          </a:solidFill>
          <a:ln w="38100" algn="ctr">
            <a:noFill/>
            <a:prstDash val="lgDash"/>
            <a:round/>
            <a:headEnd/>
            <a:tailEnd/>
          </a:ln>
        </p:spPr>
        <p:txBody>
          <a:bodyPr wrap="none" lIns="0" tIns="0" rIns="0" bIns="0" rtlCol="0" anchor="ctr"/>
          <a:lstStyle/>
          <a:p>
            <a:pPr algn="ctr">
              <a:lnSpc>
                <a:spcPct val="90000"/>
              </a:lnSpc>
            </a:pPr>
            <a:endParaRPr kumimoji="1" lang="en-US" sz="500" dirty="0">
              <a:latin typeface="Arial" pitchFamily="34" charset="0"/>
            </a:endParaRPr>
          </a:p>
        </p:txBody>
      </p:sp>
      <p:sp>
        <p:nvSpPr>
          <p:cNvPr id="5" name="CuadroTexto 4">
            <a:extLst>
              <a:ext uri="{FF2B5EF4-FFF2-40B4-BE49-F238E27FC236}">
                <a16:creationId xmlns:a16="http://schemas.microsoft.com/office/drawing/2014/main" id="{69CD1709-2880-E27F-4553-11B6E4E9CC15}"/>
              </a:ext>
            </a:extLst>
          </p:cNvPr>
          <p:cNvSpPr txBox="1"/>
          <p:nvPr/>
        </p:nvSpPr>
        <p:spPr>
          <a:xfrm>
            <a:off x="7360351" y="3026343"/>
            <a:ext cx="845400" cy="276999"/>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100" b="0" i="0" spc="0" baseline="0">
                <a:solidFill>
                  <a:schemeClr val="tx2"/>
                </a:solidFill>
                <a:latin typeface="Roboto Light" panose="02000000000000000000" pitchFamily="2" charset="0"/>
                <a:ea typeface="Roboto Light" panose="02000000000000000000" pitchFamily="2" charset="0"/>
                <a:cs typeface="Montserrat" charset="0"/>
              </a:defRPr>
            </a:lvl1pPr>
          </a:lstStyle>
          <a:p>
            <a:pPr algn="ctr"/>
            <a:r>
              <a:rPr lang="en-US" sz="900" dirty="0">
                <a:latin typeface="Roboto Medium" panose="02000000000000000000" pitchFamily="2" charset="0"/>
                <a:ea typeface="Roboto Medium" panose="02000000000000000000" pitchFamily="2" charset="0"/>
              </a:rPr>
              <a:t>Strong Cost Management</a:t>
            </a:r>
          </a:p>
        </p:txBody>
      </p:sp>
      <p:graphicFrame>
        <p:nvGraphicFramePr>
          <p:cNvPr id="6" name="Gráfico 5">
            <a:extLst>
              <a:ext uri="{FF2B5EF4-FFF2-40B4-BE49-F238E27FC236}">
                <a16:creationId xmlns:a16="http://schemas.microsoft.com/office/drawing/2014/main" id="{27D3C0FA-F732-61F6-7FD8-0DC2ABD246AF}"/>
              </a:ext>
            </a:extLst>
          </p:cNvPr>
          <p:cNvGraphicFramePr>
            <a:graphicFrameLocks/>
          </p:cNvGraphicFramePr>
          <p:nvPr>
            <p:extLst>
              <p:ext uri="{D42A27DB-BD31-4B8C-83A1-F6EECF244321}">
                <p14:modId xmlns:p14="http://schemas.microsoft.com/office/powerpoint/2010/main" val="3112236617"/>
              </p:ext>
            </p:extLst>
          </p:nvPr>
        </p:nvGraphicFramePr>
        <p:xfrm>
          <a:off x="2706151" y="1268088"/>
          <a:ext cx="4392000" cy="612000"/>
        </p:xfrm>
        <a:graphic>
          <a:graphicData uri="http://schemas.openxmlformats.org/drawingml/2006/chart">
            <c:chart xmlns:c="http://schemas.openxmlformats.org/drawingml/2006/chart" xmlns:r="http://schemas.openxmlformats.org/officeDocument/2006/relationships" r:id="rId3"/>
          </a:graphicData>
        </a:graphic>
      </p:graphicFrame>
      <p:sp>
        <p:nvSpPr>
          <p:cNvPr id="7" name="CuadroTexto 6">
            <a:extLst>
              <a:ext uri="{FF2B5EF4-FFF2-40B4-BE49-F238E27FC236}">
                <a16:creationId xmlns:a16="http://schemas.microsoft.com/office/drawing/2014/main" id="{286E66AB-798A-B463-1712-BD7E61931830}"/>
              </a:ext>
            </a:extLst>
          </p:cNvPr>
          <p:cNvSpPr txBox="1"/>
          <p:nvPr/>
        </p:nvSpPr>
        <p:spPr>
          <a:xfrm>
            <a:off x="1354329" y="1490605"/>
            <a:ext cx="810855" cy="169277"/>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sz="1100" dirty="0" err="1"/>
              <a:t>Δ</a:t>
            </a:r>
            <a:r>
              <a:rPr lang="en-US" sz="1100" dirty="0"/>
              <a:t>% y/y CPI</a:t>
            </a:r>
          </a:p>
        </p:txBody>
      </p:sp>
      <p:sp>
        <p:nvSpPr>
          <p:cNvPr id="9" name="CuadroTexto 8">
            <a:extLst>
              <a:ext uri="{FF2B5EF4-FFF2-40B4-BE49-F238E27FC236}">
                <a16:creationId xmlns:a16="http://schemas.microsoft.com/office/drawing/2014/main" id="{BD1365D6-D825-50F8-B0AA-74AE3F24DF3A}"/>
              </a:ext>
            </a:extLst>
          </p:cNvPr>
          <p:cNvSpPr txBox="1"/>
          <p:nvPr/>
        </p:nvSpPr>
        <p:spPr>
          <a:xfrm>
            <a:off x="1354333" y="2906002"/>
            <a:ext cx="810851" cy="507831"/>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sz="1100" dirty="0" err="1">
                <a:solidFill>
                  <a:schemeClr val="tx2"/>
                </a:solidFill>
              </a:rPr>
              <a:t>Δ</a:t>
            </a:r>
            <a:r>
              <a:rPr lang="en-US" sz="1100" dirty="0">
                <a:solidFill>
                  <a:schemeClr val="tx2"/>
                </a:solidFill>
              </a:rPr>
              <a:t>% y/y Op. Costs in real terms</a:t>
            </a:r>
          </a:p>
        </p:txBody>
      </p:sp>
      <p:graphicFrame>
        <p:nvGraphicFramePr>
          <p:cNvPr id="10" name="Gráfico 9">
            <a:extLst>
              <a:ext uri="{FF2B5EF4-FFF2-40B4-BE49-F238E27FC236}">
                <a16:creationId xmlns:a16="http://schemas.microsoft.com/office/drawing/2014/main" id="{AD102CAC-F94D-9833-63EE-820D1EC2772D}"/>
              </a:ext>
            </a:extLst>
          </p:cNvPr>
          <p:cNvGraphicFramePr>
            <a:graphicFrameLocks/>
          </p:cNvGraphicFramePr>
          <p:nvPr>
            <p:extLst>
              <p:ext uri="{D42A27DB-BD31-4B8C-83A1-F6EECF244321}">
                <p14:modId xmlns:p14="http://schemas.microsoft.com/office/powerpoint/2010/main" val="2898756693"/>
              </p:ext>
            </p:extLst>
          </p:nvPr>
        </p:nvGraphicFramePr>
        <p:xfrm>
          <a:off x="2706151" y="2067988"/>
          <a:ext cx="4392000" cy="612000"/>
        </p:xfrm>
        <a:graphic>
          <a:graphicData uri="http://schemas.openxmlformats.org/drawingml/2006/chart">
            <c:chart xmlns:c="http://schemas.openxmlformats.org/drawingml/2006/chart" xmlns:r="http://schemas.openxmlformats.org/officeDocument/2006/relationships" r:id="rId4"/>
          </a:graphicData>
        </a:graphic>
      </p:graphicFrame>
      <p:sp>
        <p:nvSpPr>
          <p:cNvPr id="11" name="CuadroTexto 10">
            <a:extLst>
              <a:ext uri="{FF2B5EF4-FFF2-40B4-BE49-F238E27FC236}">
                <a16:creationId xmlns:a16="http://schemas.microsoft.com/office/drawing/2014/main" id="{F7BD4E4B-8B63-C1D2-63E8-41FAFAC5B592}"/>
              </a:ext>
            </a:extLst>
          </p:cNvPr>
          <p:cNvSpPr txBox="1"/>
          <p:nvPr/>
        </p:nvSpPr>
        <p:spPr>
          <a:xfrm>
            <a:off x="1354328" y="2109231"/>
            <a:ext cx="918988" cy="507831"/>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sz="1100" dirty="0" err="1">
                <a:solidFill>
                  <a:schemeClr val="tx2">
                    <a:lumMod val="40000"/>
                    <a:lumOff val="60000"/>
                  </a:schemeClr>
                </a:solidFill>
              </a:rPr>
              <a:t>Δ</a:t>
            </a:r>
            <a:r>
              <a:rPr lang="en-US" sz="1100" dirty="0">
                <a:solidFill>
                  <a:schemeClr val="tx2">
                    <a:lumMod val="40000"/>
                    <a:lumOff val="60000"/>
                  </a:schemeClr>
                </a:solidFill>
              </a:rPr>
              <a:t>% y/y Service Revenues in real terms</a:t>
            </a:r>
          </a:p>
        </p:txBody>
      </p:sp>
      <p:sp>
        <p:nvSpPr>
          <p:cNvPr id="12" name="CuadroTexto 11">
            <a:extLst>
              <a:ext uri="{FF2B5EF4-FFF2-40B4-BE49-F238E27FC236}">
                <a16:creationId xmlns:a16="http://schemas.microsoft.com/office/drawing/2014/main" id="{D5809895-50DA-314B-5746-C414ACAEAAAB}"/>
              </a:ext>
            </a:extLst>
          </p:cNvPr>
          <p:cNvSpPr txBox="1"/>
          <p:nvPr/>
        </p:nvSpPr>
        <p:spPr>
          <a:xfrm>
            <a:off x="1354328" y="3771438"/>
            <a:ext cx="855990" cy="338554"/>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n-US" sz="1100" dirty="0" err="1">
                <a:solidFill>
                  <a:schemeClr val="bg2">
                    <a:lumMod val="60000"/>
                    <a:lumOff val="40000"/>
                  </a:schemeClr>
                </a:solidFill>
              </a:rPr>
              <a:t>Δp.p</a:t>
            </a:r>
            <a:r>
              <a:rPr lang="en-US" sz="1100" dirty="0">
                <a:solidFill>
                  <a:schemeClr val="bg2">
                    <a:lumMod val="60000"/>
                    <a:lumOff val="40000"/>
                  </a:schemeClr>
                </a:solidFill>
              </a:rPr>
              <a:t> y/y </a:t>
            </a:r>
            <a:r>
              <a:rPr lang="en-US" sz="1100" dirty="0" err="1">
                <a:solidFill>
                  <a:schemeClr val="bg2">
                    <a:lumMod val="60000"/>
                    <a:lumOff val="40000"/>
                  </a:schemeClr>
                </a:solidFill>
              </a:rPr>
              <a:t>Ebitda</a:t>
            </a:r>
            <a:r>
              <a:rPr lang="en-US" sz="1100" dirty="0">
                <a:solidFill>
                  <a:schemeClr val="bg2">
                    <a:lumMod val="60000"/>
                    <a:lumOff val="40000"/>
                  </a:schemeClr>
                </a:solidFill>
              </a:rPr>
              <a:t> Margin</a:t>
            </a:r>
          </a:p>
        </p:txBody>
      </p:sp>
      <p:sp>
        <p:nvSpPr>
          <p:cNvPr id="13" name="CuadroTexto 12">
            <a:extLst>
              <a:ext uri="{FF2B5EF4-FFF2-40B4-BE49-F238E27FC236}">
                <a16:creationId xmlns:a16="http://schemas.microsoft.com/office/drawing/2014/main" id="{7E96A989-583F-E153-3002-834B96FE0F3B}"/>
              </a:ext>
            </a:extLst>
          </p:cNvPr>
          <p:cNvSpPr txBox="1"/>
          <p:nvPr/>
        </p:nvSpPr>
        <p:spPr>
          <a:xfrm>
            <a:off x="7362071" y="1455484"/>
            <a:ext cx="855190" cy="276999"/>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1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pPr algn="ctr"/>
            <a:r>
              <a:rPr lang="en-US" sz="900" dirty="0">
                <a:latin typeface="Roboto Medium" panose="02000000000000000000" pitchFamily="2" charset="0"/>
                <a:ea typeface="Roboto Medium" panose="02000000000000000000" pitchFamily="2" charset="0"/>
              </a:rPr>
              <a:t>High year over year inflation</a:t>
            </a:r>
          </a:p>
        </p:txBody>
      </p:sp>
      <p:sp>
        <p:nvSpPr>
          <p:cNvPr id="14" name="CuadroTexto 13">
            <a:extLst>
              <a:ext uri="{FF2B5EF4-FFF2-40B4-BE49-F238E27FC236}">
                <a16:creationId xmlns:a16="http://schemas.microsoft.com/office/drawing/2014/main" id="{2CB87D39-37D4-1E02-B834-E8092BA68B6E}"/>
              </a:ext>
            </a:extLst>
          </p:cNvPr>
          <p:cNvSpPr txBox="1"/>
          <p:nvPr/>
        </p:nvSpPr>
        <p:spPr>
          <a:xfrm>
            <a:off x="7300211" y="2176494"/>
            <a:ext cx="965682" cy="41549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100" b="0" i="0" spc="0" baseline="0">
                <a:solidFill>
                  <a:schemeClr val="tx2">
                    <a:lumMod val="40000"/>
                    <a:lumOff val="60000"/>
                  </a:schemeClr>
                </a:solidFill>
                <a:latin typeface="Roboto Light" panose="02000000000000000000" pitchFamily="2" charset="0"/>
                <a:ea typeface="Roboto Light" panose="02000000000000000000" pitchFamily="2" charset="0"/>
                <a:cs typeface="Montserrat" charset="0"/>
              </a:defRPr>
            </a:lvl1pPr>
          </a:lstStyle>
          <a:p>
            <a:pPr algn="ctr"/>
            <a:r>
              <a:rPr lang="en-US" sz="900" dirty="0">
                <a:latin typeface="Roboto Medium" panose="02000000000000000000" pitchFamily="2" charset="0"/>
                <a:ea typeface="Roboto Medium" panose="02000000000000000000" pitchFamily="2" charset="0"/>
              </a:rPr>
              <a:t>Improvement in Service Revenues trend as of 2Q24</a:t>
            </a:r>
          </a:p>
        </p:txBody>
      </p:sp>
      <p:sp>
        <p:nvSpPr>
          <p:cNvPr id="15" name="CuadroTexto 14">
            <a:extLst>
              <a:ext uri="{FF2B5EF4-FFF2-40B4-BE49-F238E27FC236}">
                <a16:creationId xmlns:a16="http://schemas.microsoft.com/office/drawing/2014/main" id="{9750F9FE-E861-E61C-1D4B-F7EE98BE9EE8}"/>
              </a:ext>
            </a:extLst>
          </p:cNvPr>
          <p:cNvSpPr txBox="1"/>
          <p:nvPr/>
        </p:nvSpPr>
        <p:spPr>
          <a:xfrm>
            <a:off x="7360351" y="3744180"/>
            <a:ext cx="845400" cy="41549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100" b="0" i="0" spc="0" baseline="0">
                <a:solidFill>
                  <a:schemeClr val="bg2">
                    <a:lumMod val="60000"/>
                    <a:lumOff val="40000"/>
                  </a:schemeClr>
                </a:solidFill>
                <a:latin typeface="Roboto Light" panose="02000000000000000000" pitchFamily="2" charset="0"/>
                <a:ea typeface="Roboto Light" panose="02000000000000000000" pitchFamily="2" charset="0"/>
                <a:cs typeface="Montserrat" charset="0"/>
              </a:defRPr>
            </a:lvl1pPr>
          </a:lstStyle>
          <a:p>
            <a:pPr algn="ctr"/>
            <a:r>
              <a:rPr lang="en-US" sz="900" dirty="0">
                <a:latin typeface="Roboto Medium" panose="02000000000000000000" pitchFamily="2" charset="0"/>
                <a:ea typeface="Roboto Medium" panose="02000000000000000000" pitchFamily="2" charset="0"/>
              </a:rPr>
              <a:t>Continuous margin improvement</a:t>
            </a:r>
          </a:p>
        </p:txBody>
      </p:sp>
      <p:sp>
        <p:nvSpPr>
          <p:cNvPr id="17" name="Elipse 16">
            <a:extLst>
              <a:ext uri="{FF2B5EF4-FFF2-40B4-BE49-F238E27FC236}">
                <a16:creationId xmlns:a16="http://schemas.microsoft.com/office/drawing/2014/main" id="{D19342B8-6B1E-08F7-DEAA-C35228E0BBB9}"/>
              </a:ext>
            </a:extLst>
          </p:cNvPr>
          <p:cNvSpPr/>
          <p:nvPr/>
        </p:nvSpPr>
        <p:spPr>
          <a:xfrm>
            <a:off x="973510" y="1464295"/>
            <a:ext cx="228600" cy="228600"/>
          </a:xfrm>
          <a:prstGeom prst="ellipse">
            <a:avLst/>
          </a:prstGeom>
          <a:solidFill>
            <a:schemeClr val="accent1"/>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aphicFrame>
        <p:nvGraphicFramePr>
          <p:cNvPr id="18" name="Gráfico 17">
            <a:extLst>
              <a:ext uri="{FF2B5EF4-FFF2-40B4-BE49-F238E27FC236}">
                <a16:creationId xmlns:a16="http://schemas.microsoft.com/office/drawing/2014/main" id="{C7579026-064C-8900-123F-660DE373197E}"/>
              </a:ext>
            </a:extLst>
          </p:cNvPr>
          <p:cNvGraphicFramePr>
            <a:graphicFrameLocks/>
          </p:cNvGraphicFramePr>
          <p:nvPr>
            <p:extLst>
              <p:ext uri="{D42A27DB-BD31-4B8C-83A1-F6EECF244321}">
                <p14:modId xmlns:p14="http://schemas.microsoft.com/office/powerpoint/2010/main" val="1630415711"/>
              </p:ext>
            </p:extLst>
          </p:nvPr>
        </p:nvGraphicFramePr>
        <p:xfrm>
          <a:off x="2706151" y="2853124"/>
          <a:ext cx="4392000" cy="612000"/>
        </p:xfrm>
        <a:graphic>
          <a:graphicData uri="http://schemas.openxmlformats.org/drawingml/2006/chart">
            <c:chart xmlns:c="http://schemas.openxmlformats.org/drawingml/2006/chart" xmlns:r="http://schemas.openxmlformats.org/officeDocument/2006/relationships" r:id="rId5"/>
          </a:graphicData>
        </a:graphic>
      </p:graphicFrame>
      <p:sp>
        <p:nvSpPr>
          <p:cNvPr id="19" name="Elipse 18">
            <a:extLst>
              <a:ext uri="{FF2B5EF4-FFF2-40B4-BE49-F238E27FC236}">
                <a16:creationId xmlns:a16="http://schemas.microsoft.com/office/drawing/2014/main" id="{2395AF0D-62D5-0001-04EE-89FA36FCBFCC}"/>
              </a:ext>
            </a:extLst>
          </p:cNvPr>
          <p:cNvSpPr/>
          <p:nvPr/>
        </p:nvSpPr>
        <p:spPr>
          <a:xfrm>
            <a:off x="973510" y="2257419"/>
            <a:ext cx="228600" cy="228600"/>
          </a:xfrm>
          <a:prstGeom prst="ellipse">
            <a:avLst/>
          </a:prstGeom>
          <a:solidFill>
            <a:schemeClr val="tx2">
              <a:lumMod val="40000"/>
              <a:lumOff val="6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0" name="Elipse 19">
            <a:extLst>
              <a:ext uri="{FF2B5EF4-FFF2-40B4-BE49-F238E27FC236}">
                <a16:creationId xmlns:a16="http://schemas.microsoft.com/office/drawing/2014/main" id="{2BE292FA-E8C4-2723-1298-867DE846AC7E}"/>
              </a:ext>
            </a:extLst>
          </p:cNvPr>
          <p:cNvSpPr/>
          <p:nvPr/>
        </p:nvSpPr>
        <p:spPr>
          <a:xfrm>
            <a:off x="973510" y="3050543"/>
            <a:ext cx="228600" cy="228600"/>
          </a:xfrm>
          <a:prstGeom prst="ellipse">
            <a:avLst/>
          </a:prstGeom>
          <a:solidFill>
            <a:schemeClr val="tx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sp>
        <p:nvSpPr>
          <p:cNvPr id="21" name="Elipse 20">
            <a:extLst>
              <a:ext uri="{FF2B5EF4-FFF2-40B4-BE49-F238E27FC236}">
                <a16:creationId xmlns:a16="http://schemas.microsoft.com/office/drawing/2014/main" id="{D475B6F4-86BE-0FE1-31BE-5045147A250A}"/>
              </a:ext>
            </a:extLst>
          </p:cNvPr>
          <p:cNvSpPr/>
          <p:nvPr/>
        </p:nvSpPr>
        <p:spPr>
          <a:xfrm>
            <a:off x="973510" y="3843667"/>
            <a:ext cx="228600" cy="228600"/>
          </a:xfrm>
          <a:prstGeom prst="ellipse">
            <a:avLst/>
          </a:prstGeom>
          <a:solidFill>
            <a:schemeClr val="bg2">
              <a:lumMod val="60000"/>
              <a:lumOff val="40000"/>
            </a:schemeClr>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aphicFrame>
        <p:nvGraphicFramePr>
          <p:cNvPr id="22" name="Gráfico 21">
            <a:extLst>
              <a:ext uri="{FF2B5EF4-FFF2-40B4-BE49-F238E27FC236}">
                <a16:creationId xmlns:a16="http://schemas.microsoft.com/office/drawing/2014/main" id="{A00E9D61-4647-61ED-0285-0687E3DC6786}"/>
              </a:ext>
            </a:extLst>
          </p:cNvPr>
          <p:cNvGraphicFramePr>
            <a:graphicFrameLocks/>
          </p:cNvGraphicFramePr>
          <p:nvPr>
            <p:extLst>
              <p:ext uri="{D42A27DB-BD31-4B8C-83A1-F6EECF244321}">
                <p14:modId xmlns:p14="http://schemas.microsoft.com/office/powerpoint/2010/main" val="2713639094"/>
              </p:ext>
            </p:extLst>
          </p:nvPr>
        </p:nvGraphicFramePr>
        <p:xfrm>
          <a:off x="2706151" y="3650544"/>
          <a:ext cx="4392000" cy="612000"/>
        </p:xfrm>
        <a:graphic>
          <a:graphicData uri="http://schemas.openxmlformats.org/drawingml/2006/chart">
            <c:chart xmlns:c="http://schemas.openxmlformats.org/drawingml/2006/chart" xmlns:r="http://schemas.openxmlformats.org/officeDocument/2006/relationships" r:id="rId6"/>
          </a:graphicData>
        </a:graphic>
      </p:graphicFrame>
      <p:sp>
        <p:nvSpPr>
          <p:cNvPr id="23" name="CuadroTexto 22">
            <a:extLst>
              <a:ext uri="{FF2B5EF4-FFF2-40B4-BE49-F238E27FC236}">
                <a16:creationId xmlns:a16="http://schemas.microsoft.com/office/drawing/2014/main" id="{207341BE-936B-0616-B775-FF49C31A6223}"/>
              </a:ext>
            </a:extLst>
          </p:cNvPr>
          <p:cNvSpPr txBox="1"/>
          <p:nvPr/>
        </p:nvSpPr>
        <p:spPr>
          <a:xfrm>
            <a:off x="5525220" y="4439374"/>
            <a:ext cx="947162" cy="153888"/>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100000"/>
              </a:lnSpc>
              <a:spcAft>
                <a:spcPts val="0"/>
              </a:spcAft>
              <a:buNone/>
              <a:defRPr sz="120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pPr algn="ctr"/>
            <a:r>
              <a:rPr lang="en-US" sz="1000" dirty="0">
                <a:solidFill>
                  <a:schemeClr val="tx1"/>
                </a:solidFill>
                <a:latin typeface="Roboto Medium" panose="02000000000000000000" pitchFamily="2" charset="0"/>
                <a:ea typeface="Roboto Medium" panose="02000000000000000000" pitchFamily="2" charset="0"/>
              </a:rPr>
              <a:t>2Q24</a:t>
            </a:r>
          </a:p>
        </p:txBody>
      </p:sp>
      <p:grpSp>
        <p:nvGrpSpPr>
          <p:cNvPr id="24" name="Grupo 23">
            <a:extLst>
              <a:ext uri="{FF2B5EF4-FFF2-40B4-BE49-F238E27FC236}">
                <a16:creationId xmlns:a16="http://schemas.microsoft.com/office/drawing/2014/main" id="{9B6BB5BA-BD83-7A60-808F-A27F46AB2E37}"/>
              </a:ext>
            </a:extLst>
          </p:cNvPr>
          <p:cNvGrpSpPr/>
          <p:nvPr/>
        </p:nvGrpSpPr>
        <p:grpSpPr>
          <a:xfrm>
            <a:off x="612000" y="1975157"/>
            <a:ext cx="7903972" cy="2379374"/>
            <a:chOff x="612000" y="1946402"/>
            <a:chExt cx="4523733" cy="2379374"/>
          </a:xfrm>
        </p:grpSpPr>
        <p:cxnSp>
          <p:nvCxnSpPr>
            <p:cNvPr id="25" name="Conector recto 24">
              <a:extLst>
                <a:ext uri="{FF2B5EF4-FFF2-40B4-BE49-F238E27FC236}">
                  <a16:creationId xmlns:a16="http://schemas.microsoft.com/office/drawing/2014/main" id="{46C2C3CB-9358-6A87-F03E-A2198CD6D1F7}"/>
                </a:ext>
              </a:extLst>
            </p:cNvPr>
            <p:cNvCxnSpPr>
              <a:cxnSpLocks/>
            </p:cNvCxnSpPr>
            <p:nvPr/>
          </p:nvCxnSpPr>
          <p:spPr>
            <a:xfrm flipH="1">
              <a:off x="612000" y="1946402"/>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1B3C5C7D-812E-5909-5907-7B1B343F7568}"/>
                </a:ext>
              </a:extLst>
            </p:cNvPr>
            <p:cNvCxnSpPr>
              <a:cxnSpLocks/>
            </p:cNvCxnSpPr>
            <p:nvPr/>
          </p:nvCxnSpPr>
          <p:spPr>
            <a:xfrm flipH="1">
              <a:off x="612000" y="2739526"/>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8355B73D-2A15-141E-E2CD-83DE8A97B9D5}"/>
                </a:ext>
              </a:extLst>
            </p:cNvPr>
            <p:cNvCxnSpPr>
              <a:cxnSpLocks/>
            </p:cNvCxnSpPr>
            <p:nvPr/>
          </p:nvCxnSpPr>
          <p:spPr>
            <a:xfrm flipH="1">
              <a:off x="612000" y="3532650"/>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2A520256-8E6F-71A6-C96F-6236169C7A74}"/>
                </a:ext>
              </a:extLst>
            </p:cNvPr>
            <p:cNvCxnSpPr>
              <a:cxnSpLocks/>
            </p:cNvCxnSpPr>
            <p:nvPr/>
          </p:nvCxnSpPr>
          <p:spPr>
            <a:xfrm flipH="1">
              <a:off x="612000" y="4325776"/>
              <a:ext cx="4523733"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grpSp>
      <p:sp>
        <p:nvSpPr>
          <p:cNvPr id="33" name="Rectángulo: esquinas redondeadas 3">
            <a:extLst>
              <a:ext uri="{FF2B5EF4-FFF2-40B4-BE49-F238E27FC236}">
                <a16:creationId xmlns:a16="http://schemas.microsoft.com/office/drawing/2014/main" id="{4AD43146-28E4-9872-6D09-C96B92D12DAD}"/>
              </a:ext>
            </a:extLst>
          </p:cNvPr>
          <p:cNvSpPr/>
          <p:nvPr/>
        </p:nvSpPr>
        <p:spPr bwMode="auto">
          <a:xfrm>
            <a:off x="5130976" y="1138360"/>
            <a:ext cx="1735650" cy="3539858"/>
          </a:xfrm>
          <a:prstGeom prst="roundRect">
            <a:avLst>
              <a:gd name="adj" fmla="val 4677"/>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n-US" sz="984" dirty="0">
              <a:latin typeface="Arial" pitchFamily="34" charset="0"/>
            </a:endParaRPr>
          </a:p>
        </p:txBody>
      </p:sp>
    </p:spTree>
    <p:extLst>
      <p:ext uri="{BB962C8B-B14F-4D97-AF65-F5344CB8AC3E}">
        <p14:creationId xmlns:p14="http://schemas.microsoft.com/office/powerpoint/2010/main" val="1856387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ángulo 29">
            <a:extLst>
              <a:ext uri="{FF2B5EF4-FFF2-40B4-BE49-F238E27FC236}">
                <a16:creationId xmlns:a16="http://schemas.microsoft.com/office/drawing/2014/main" id="{EE979B46-214D-1FDF-93B9-7029353C3684}"/>
              </a:ext>
            </a:extLst>
          </p:cNvPr>
          <p:cNvSpPr/>
          <p:nvPr/>
        </p:nvSpPr>
        <p:spPr>
          <a:xfrm>
            <a:off x="1677751" y="2187451"/>
            <a:ext cx="2059090" cy="1047274"/>
          </a:xfrm>
          <a:prstGeom prst="rect">
            <a:avLst/>
          </a:prstGeom>
        </p:spPr>
        <p:txBody>
          <a:bodyPr wrap="none" lIns="0" tIns="0" rIns="0" bIns="0">
            <a:spAutoFit/>
          </a:bodyPr>
          <a:lstStyle/>
          <a:p>
            <a:pPr algn="l">
              <a:lnSpc>
                <a:spcPct val="85000"/>
              </a:lnSpc>
            </a:pPr>
            <a:r>
              <a:rPr lang="en-US" sz="4000" b="0" i="0" spc="-7">
                <a:solidFill>
                  <a:srgbClr val="FFFFFF"/>
                </a:solidFill>
                <a:latin typeface="Pulso Light" pitchFamily="2" charset="0"/>
                <a:ea typeface="Inter Light BETA" panose="020B0402030000000004" pitchFamily="34" charset="0"/>
              </a:rPr>
              <a:t>Business</a:t>
            </a:r>
            <a:br>
              <a:rPr lang="en-US" sz="4000" b="0" i="0" spc="-7">
                <a:solidFill>
                  <a:srgbClr val="FFFFFF"/>
                </a:solidFill>
                <a:latin typeface="Pulso Light" pitchFamily="2" charset="0"/>
                <a:ea typeface="Inter Light BETA" panose="020B0402030000000004" pitchFamily="34" charset="0"/>
              </a:rPr>
            </a:br>
            <a:r>
              <a:rPr lang="en-US" sz="4000" b="0" i="0" spc="-7">
                <a:solidFill>
                  <a:srgbClr val="FFFFFF"/>
                </a:solidFill>
                <a:latin typeface="Pulso Light" pitchFamily="2" charset="0"/>
                <a:ea typeface="Inter Light BETA" panose="020B0402030000000004" pitchFamily="34" charset="0"/>
              </a:rPr>
              <a:t>Context</a:t>
            </a:r>
          </a:p>
        </p:txBody>
      </p:sp>
      <p:grpSp>
        <p:nvGrpSpPr>
          <p:cNvPr id="31" name="Grupo 30">
            <a:extLst>
              <a:ext uri="{FF2B5EF4-FFF2-40B4-BE49-F238E27FC236}">
                <a16:creationId xmlns:a16="http://schemas.microsoft.com/office/drawing/2014/main" id="{257934CE-A6F4-473E-1908-C86FA2012232}"/>
              </a:ext>
            </a:extLst>
          </p:cNvPr>
          <p:cNvGrpSpPr/>
          <p:nvPr/>
        </p:nvGrpSpPr>
        <p:grpSpPr>
          <a:xfrm>
            <a:off x="8005009" y="2895248"/>
            <a:ext cx="515318" cy="112191"/>
            <a:chOff x="5588723" y="3144791"/>
            <a:chExt cx="515318" cy="112191"/>
          </a:xfrm>
          <a:noFill/>
        </p:grpSpPr>
        <p:sp>
          <p:nvSpPr>
            <p:cNvPr id="32" name="Elipse 31">
              <a:extLst>
                <a:ext uri="{FF2B5EF4-FFF2-40B4-BE49-F238E27FC236}">
                  <a16:creationId xmlns:a16="http://schemas.microsoft.com/office/drawing/2014/main" id="{8DC68158-C3C4-2B83-03E4-685466B26059}"/>
                </a:ext>
              </a:extLst>
            </p:cNvPr>
            <p:cNvSpPr>
              <a:spLocks noChangeAspect="1"/>
            </p:cNvSpPr>
            <p:nvPr/>
          </p:nvSpPr>
          <p:spPr>
            <a:xfrm>
              <a:off x="5588723" y="3190086"/>
              <a:ext cx="21600" cy="21600"/>
            </a:xfrm>
            <a:prstGeom prst="ellipse">
              <a:avLst/>
            </a:prstGeom>
            <a:solidFill>
              <a:schemeClr val="bg1"/>
            </a:solidFill>
            <a:ln w="9525" cap="flat">
              <a:noFill/>
              <a:prstDash val="solid"/>
              <a:miter/>
            </a:ln>
          </p:spPr>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endParaRPr lang="en-US" sz="700">
                <a:solidFill>
                  <a:srgbClr val="808080"/>
                </a:solidFill>
                <a:latin typeface="Pulso Light" pitchFamily="2" charset="0"/>
              </a:endParaRPr>
            </a:p>
          </p:txBody>
        </p:sp>
        <p:sp>
          <p:nvSpPr>
            <p:cNvPr id="33" name="Rectángulo 61">
              <a:extLst>
                <a:ext uri="{FF2B5EF4-FFF2-40B4-BE49-F238E27FC236}">
                  <a16:creationId xmlns:a16="http://schemas.microsoft.com/office/drawing/2014/main" id="{2F712AB4-5C70-362C-16CB-528827262D2D}"/>
                </a:ext>
              </a:extLst>
            </p:cNvPr>
            <p:cNvSpPr/>
            <p:nvPr/>
          </p:nvSpPr>
          <p:spPr>
            <a:xfrm rot="2700000">
              <a:off x="5968614" y="3144791"/>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grpFill/>
            <a:ln w="19050" cap="rnd" cmpd="sng">
              <a:solidFill>
                <a:srgbClr val="FFFFFF"/>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latin typeface="Pulso Light" pitchFamily="2" charset="0"/>
              </a:endParaRPr>
            </a:p>
          </p:txBody>
        </p:sp>
        <p:cxnSp>
          <p:nvCxnSpPr>
            <p:cNvPr id="34" name="Conector recto 33">
              <a:extLst>
                <a:ext uri="{FF2B5EF4-FFF2-40B4-BE49-F238E27FC236}">
                  <a16:creationId xmlns:a16="http://schemas.microsoft.com/office/drawing/2014/main" id="{49EAF883-C814-52B0-8D29-18366F813FBA}"/>
                </a:ext>
              </a:extLst>
            </p:cNvPr>
            <p:cNvCxnSpPr>
              <a:cxnSpLocks/>
            </p:cNvCxnSpPr>
            <p:nvPr/>
          </p:nvCxnSpPr>
          <p:spPr>
            <a:xfrm>
              <a:off x="5670299" y="3200886"/>
              <a:ext cx="433742" cy="0"/>
            </a:xfrm>
            <a:prstGeom prst="line">
              <a:avLst/>
            </a:prstGeom>
            <a:grpFill/>
            <a:ln w="19050" cap="rnd">
              <a:solidFill>
                <a:srgbClr val="FFFFFF"/>
              </a:solidFill>
              <a:round/>
            </a:ln>
          </p:spPr>
          <p:style>
            <a:lnRef idx="1">
              <a:schemeClr val="accent1"/>
            </a:lnRef>
            <a:fillRef idx="0">
              <a:schemeClr val="accent1"/>
            </a:fillRef>
            <a:effectRef idx="0">
              <a:schemeClr val="accent1"/>
            </a:effectRef>
            <a:fontRef idx="minor">
              <a:schemeClr val="tx1"/>
            </a:fontRef>
          </p:style>
        </p:cxnSp>
      </p:grpSp>
      <p:sp>
        <p:nvSpPr>
          <p:cNvPr id="36" name="Rectángulo 35">
            <a:extLst>
              <a:ext uri="{FF2B5EF4-FFF2-40B4-BE49-F238E27FC236}">
                <a16:creationId xmlns:a16="http://schemas.microsoft.com/office/drawing/2014/main" id="{DCCAC1EB-9988-25C9-9211-E130E60217D9}"/>
              </a:ext>
            </a:extLst>
          </p:cNvPr>
          <p:cNvSpPr/>
          <p:nvPr/>
        </p:nvSpPr>
        <p:spPr>
          <a:xfrm>
            <a:off x="1677751" y="1575235"/>
            <a:ext cx="1864357" cy="262059"/>
          </a:xfrm>
          <a:prstGeom prst="rect">
            <a:avLst/>
          </a:prstGeom>
        </p:spPr>
        <p:txBody>
          <a:bodyPr wrap="none" lIns="0" tIns="0" rIns="0" bIns="0">
            <a:spAutoFit/>
          </a:bodyPr>
          <a:lstStyle/>
          <a:p>
            <a:pPr>
              <a:lnSpc>
                <a:spcPct val="85000"/>
              </a:lnSpc>
            </a:pPr>
            <a:r>
              <a:rPr lang="en-US" sz="2000" b="0" i="0" spc="-7">
                <a:solidFill>
                  <a:srgbClr val="FFFFFF"/>
                </a:solidFill>
                <a:latin typeface="Pulso Light" pitchFamily="2" charset="0"/>
                <a:ea typeface="Inter Light BETA" panose="020B0402030000000004" pitchFamily="34" charset="0"/>
              </a:rPr>
              <a:t>Strategic Review</a:t>
            </a:r>
          </a:p>
        </p:txBody>
      </p:sp>
      <p:sp>
        <p:nvSpPr>
          <p:cNvPr id="38" name="Rectángulo 37">
            <a:extLst>
              <a:ext uri="{FF2B5EF4-FFF2-40B4-BE49-F238E27FC236}">
                <a16:creationId xmlns:a16="http://schemas.microsoft.com/office/drawing/2014/main" id="{F366221B-9CBF-2191-14BE-ADAD4343E32E}"/>
              </a:ext>
            </a:extLst>
          </p:cNvPr>
          <p:cNvSpPr/>
          <p:nvPr/>
        </p:nvSpPr>
        <p:spPr>
          <a:xfrm>
            <a:off x="-166137" y="2167727"/>
            <a:ext cx="1262974" cy="1231556"/>
          </a:xfrm>
          <a:prstGeom prst="rect">
            <a:avLst/>
          </a:prstGeom>
        </p:spPr>
        <p:txBody>
          <a:bodyPr wrap="none" lIns="0" tIns="0" rIns="0" bIns="0">
            <a:spAutoFit/>
          </a:bodyPr>
          <a:lstStyle/>
          <a:p>
            <a:pPr>
              <a:lnSpc>
                <a:spcPct val="85000"/>
              </a:lnSpc>
            </a:pPr>
            <a:r>
              <a:rPr lang="en-US" sz="9400" b="0" i="0" spc="-7">
                <a:solidFill>
                  <a:schemeClr val="bg1">
                    <a:alpha val="15106"/>
                  </a:schemeClr>
                </a:solidFill>
                <a:latin typeface="Pulso Light" pitchFamily="2" charset="0"/>
                <a:ea typeface="Inter Light BETA" panose="020B0402030000000004" pitchFamily="34" charset="0"/>
              </a:rPr>
              <a:t>01</a:t>
            </a:r>
          </a:p>
        </p:txBody>
      </p:sp>
      <p:cxnSp>
        <p:nvCxnSpPr>
          <p:cNvPr id="39" name="Conector recto 38">
            <a:extLst>
              <a:ext uri="{FF2B5EF4-FFF2-40B4-BE49-F238E27FC236}">
                <a16:creationId xmlns:a16="http://schemas.microsoft.com/office/drawing/2014/main" id="{6BBD2011-0DDF-4AF4-0FF9-1141223237D4}"/>
              </a:ext>
            </a:extLst>
          </p:cNvPr>
          <p:cNvCxnSpPr>
            <a:cxnSpLocks/>
          </p:cNvCxnSpPr>
          <p:nvPr/>
        </p:nvCxnSpPr>
        <p:spPr>
          <a:xfrm>
            <a:off x="1677751" y="1972031"/>
            <a:ext cx="448491" cy="0"/>
          </a:xfrm>
          <a:prstGeom prst="line">
            <a:avLst/>
          </a:prstGeom>
          <a:ln w="0" cap="rnd">
            <a:solidFill>
              <a:srgbClr val="FFFFFF">
                <a:alpha val="40000"/>
              </a:srgbClr>
            </a:solidFill>
            <a:prstDash val="solid"/>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9554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Title 1">
            <a:extLst>
              <a:ext uri="{FF2B5EF4-FFF2-40B4-BE49-F238E27FC236}">
                <a16:creationId xmlns:a16="http://schemas.microsoft.com/office/drawing/2014/main" id="{A72B7FAD-0D12-C6E7-D4BD-D612D4D65C7D}"/>
              </a:ext>
            </a:extLst>
          </p:cNvPr>
          <p:cNvSpPr txBox="1">
            <a:spLocks/>
          </p:cNvSpPr>
          <p:nvPr/>
        </p:nvSpPr>
        <p:spPr>
          <a:xfrm>
            <a:off x="612000" y="496666"/>
            <a:ext cx="2654536"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Continuously improving </a:t>
            </a:r>
            <a:r>
              <a:rPr lang="en-US" sz="1800" b="0" spc="-40">
                <a:solidFill>
                  <a:schemeClr val="bg2"/>
                </a:solidFill>
                <a:latin typeface="Pulso" pitchFamily="2" charset="0"/>
              </a:rPr>
              <a:t>our debt profile</a:t>
            </a:r>
          </a:p>
        </p:txBody>
      </p:sp>
      <p:sp>
        <p:nvSpPr>
          <p:cNvPr id="2" name="CuadroTexto 1">
            <a:extLst>
              <a:ext uri="{FF2B5EF4-FFF2-40B4-BE49-F238E27FC236}">
                <a16:creationId xmlns:a16="http://schemas.microsoft.com/office/drawing/2014/main" id="{87067850-7FC7-237D-A128-49D4A91C223F}"/>
              </a:ext>
            </a:extLst>
          </p:cNvPr>
          <p:cNvSpPr txBox="1"/>
          <p:nvPr/>
        </p:nvSpPr>
        <p:spPr>
          <a:xfrm>
            <a:off x="2576423" y="4305444"/>
            <a:ext cx="5955578" cy="420628"/>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s-AR" sz="600" i="1"/>
              <a:t>*Includes Dollar Linked Local Notes</a:t>
            </a:r>
          </a:p>
          <a:p>
            <a:pPr algn="r">
              <a:spcAft>
                <a:spcPts val="200"/>
              </a:spcAft>
            </a:pPr>
            <a:r>
              <a:rPr lang="es-AR" sz="600" i="1"/>
              <a:t>Source: Calculations in accordance to maturity and interest rate data per debt instrument provided in Company’s filings.</a:t>
            </a:r>
          </a:p>
          <a:p>
            <a:pPr algn="r">
              <a:spcAft>
                <a:spcPts val="200"/>
              </a:spcAft>
            </a:pPr>
            <a:r>
              <a:rPr lang="es-AR" sz="600" i="1"/>
              <a:t>Proforma includes maturity schedule as of June 30, 2024, considering the issuance of Class 21 Notes and additional Class 21 Notes, and the Class 1 Notes exchange result and the Class 5 Notes tender offer result. It also considers the Class 5 Notes principal payment made in August and the IFC and IDB prepayment made during August and September.</a:t>
            </a:r>
          </a:p>
        </p:txBody>
      </p:sp>
      <p:graphicFrame>
        <p:nvGraphicFramePr>
          <p:cNvPr id="3" name="Gráfico 2">
            <a:extLst>
              <a:ext uri="{FF2B5EF4-FFF2-40B4-BE49-F238E27FC236}">
                <a16:creationId xmlns:a16="http://schemas.microsoft.com/office/drawing/2014/main" id="{C0F49D85-EE9E-8901-2B52-27AB0C427566}"/>
              </a:ext>
            </a:extLst>
          </p:cNvPr>
          <p:cNvGraphicFramePr/>
          <p:nvPr>
            <p:extLst>
              <p:ext uri="{D42A27DB-BD31-4B8C-83A1-F6EECF244321}">
                <p14:modId xmlns:p14="http://schemas.microsoft.com/office/powerpoint/2010/main" val="316640389"/>
              </p:ext>
            </p:extLst>
          </p:nvPr>
        </p:nvGraphicFramePr>
        <p:xfrm>
          <a:off x="530221" y="1191197"/>
          <a:ext cx="3776400" cy="1692000"/>
        </p:xfrm>
        <a:graphic>
          <a:graphicData uri="http://schemas.openxmlformats.org/drawingml/2006/chart">
            <c:chart xmlns:c="http://schemas.openxmlformats.org/drawingml/2006/chart" xmlns:r="http://schemas.openxmlformats.org/officeDocument/2006/relationships" r:id="rId3"/>
          </a:graphicData>
        </a:graphic>
      </p:graphicFrame>
      <p:sp>
        <p:nvSpPr>
          <p:cNvPr id="6" name="CuadroTexto 5">
            <a:extLst>
              <a:ext uri="{FF2B5EF4-FFF2-40B4-BE49-F238E27FC236}">
                <a16:creationId xmlns:a16="http://schemas.microsoft.com/office/drawing/2014/main" id="{B15A483E-AB59-7C44-53BF-B3CB702F3CA0}"/>
              </a:ext>
            </a:extLst>
          </p:cNvPr>
          <p:cNvSpPr txBox="1"/>
          <p:nvPr/>
        </p:nvSpPr>
        <p:spPr>
          <a:xfrm>
            <a:off x="2436750" y="2536054"/>
            <a:ext cx="214841" cy="123111"/>
          </a:xfrm>
          <a:prstGeom prst="rect">
            <a:avLst/>
          </a:prstGeom>
          <a:noFill/>
        </p:spPr>
        <p:txBody>
          <a:bodyPr wrap="square" rtlCol="0">
            <a:spAutoFit/>
          </a:bodyPr>
          <a:lstStyle/>
          <a:p>
            <a:endParaRPr lang="es-US" sz="200"/>
          </a:p>
        </p:txBody>
      </p:sp>
      <p:graphicFrame>
        <p:nvGraphicFramePr>
          <p:cNvPr id="9" name="Gráfico 8">
            <a:extLst>
              <a:ext uri="{FF2B5EF4-FFF2-40B4-BE49-F238E27FC236}">
                <a16:creationId xmlns:a16="http://schemas.microsoft.com/office/drawing/2014/main" id="{39BDA1F7-0076-8951-6DEA-B31B465184F2}"/>
              </a:ext>
            </a:extLst>
          </p:cNvPr>
          <p:cNvGraphicFramePr/>
          <p:nvPr>
            <p:extLst>
              <p:ext uri="{D42A27DB-BD31-4B8C-83A1-F6EECF244321}">
                <p14:modId xmlns:p14="http://schemas.microsoft.com/office/powerpoint/2010/main" val="2639058629"/>
              </p:ext>
            </p:extLst>
          </p:nvPr>
        </p:nvGraphicFramePr>
        <p:xfrm>
          <a:off x="4833254" y="1314197"/>
          <a:ext cx="3780000" cy="16920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Gráfico 9">
            <a:extLst>
              <a:ext uri="{FF2B5EF4-FFF2-40B4-BE49-F238E27FC236}">
                <a16:creationId xmlns:a16="http://schemas.microsoft.com/office/drawing/2014/main" id="{84BCFC1D-0D53-930F-45F7-813AFF4678C3}"/>
              </a:ext>
            </a:extLst>
          </p:cNvPr>
          <p:cNvGraphicFramePr/>
          <p:nvPr>
            <p:extLst>
              <p:ext uri="{D42A27DB-BD31-4B8C-83A1-F6EECF244321}">
                <p14:modId xmlns:p14="http://schemas.microsoft.com/office/powerpoint/2010/main" val="2839940285"/>
              </p:ext>
            </p:extLst>
          </p:nvPr>
        </p:nvGraphicFramePr>
        <p:xfrm>
          <a:off x="541723" y="2929579"/>
          <a:ext cx="3762000" cy="1622086"/>
        </p:xfrm>
        <a:graphic>
          <a:graphicData uri="http://schemas.openxmlformats.org/drawingml/2006/chart">
            <c:chart xmlns:c="http://schemas.openxmlformats.org/drawingml/2006/chart" xmlns:r="http://schemas.openxmlformats.org/officeDocument/2006/relationships" r:id="rId5"/>
          </a:graphicData>
        </a:graphic>
      </p:graphicFrame>
      <p:sp>
        <p:nvSpPr>
          <p:cNvPr id="15" name="Rectángulo: esquinas redondeadas 3">
            <a:extLst>
              <a:ext uri="{FF2B5EF4-FFF2-40B4-BE49-F238E27FC236}">
                <a16:creationId xmlns:a16="http://schemas.microsoft.com/office/drawing/2014/main" id="{3168390D-8255-FA81-6061-99582409984B}"/>
              </a:ext>
            </a:extLst>
          </p:cNvPr>
          <p:cNvSpPr/>
          <p:nvPr/>
        </p:nvSpPr>
        <p:spPr bwMode="auto">
          <a:xfrm>
            <a:off x="3780863" y="1656272"/>
            <a:ext cx="492357" cy="1043628"/>
          </a:xfrm>
          <a:prstGeom prst="roundRect">
            <a:avLst>
              <a:gd name="adj" fmla="val 8607"/>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n-US" sz="984">
              <a:latin typeface="Arial" pitchFamily="34" charset="0"/>
            </a:endParaRPr>
          </a:p>
        </p:txBody>
      </p:sp>
      <p:sp>
        <p:nvSpPr>
          <p:cNvPr id="16" name="CuadroTexto 15">
            <a:extLst>
              <a:ext uri="{FF2B5EF4-FFF2-40B4-BE49-F238E27FC236}">
                <a16:creationId xmlns:a16="http://schemas.microsoft.com/office/drawing/2014/main" id="{E98D35C3-8FB6-60FD-CBF9-DEB5552CEC99}"/>
              </a:ext>
            </a:extLst>
          </p:cNvPr>
          <p:cNvSpPr txBox="1"/>
          <p:nvPr/>
        </p:nvSpPr>
        <p:spPr>
          <a:xfrm>
            <a:off x="612000" y="1261111"/>
            <a:ext cx="2006960" cy="246221"/>
          </a:xfrm>
          <a:prstGeom prst="rect">
            <a:avLst/>
          </a:prstGeom>
          <a:noFill/>
        </p:spPr>
        <p:txBody>
          <a:bodyPr wrap="none" lIns="0" tIns="0" rIns="0" bIns="0" rtlCol="0">
            <a:spAutoFit/>
          </a:bodyPr>
          <a:lstStyle/>
          <a:p>
            <a:r>
              <a:rPr lang="en-US" sz="800">
                <a:solidFill>
                  <a:schemeClr val="bg2"/>
                </a:solidFill>
                <a:latin typeface="Roboto Medium" panose="02000000000000000000" pitchFamily="2" charset="0"/>
                <a:ea typeface="Roboto Medium" panose="02000000000000000000" pitchFamily="2" charset="0"/>
              </a:rPr>
              <a:t>TEO AVERAGE COST OF DEBT* &amp; 10 YEARS</a:t>
            </a:r>
          </a:p>
          <a:p>
            <a:r>
              <a:rPr lang="en-US" sz="800">
                <a:solidFill>
                  <a:schemeClr val="bg2"/>
                </a:solidFill>
                <a:latin typeface="Roboto Medium" panose="02000000000000000000" pitchFamily="2" charset="0"/>
                <a:ea typeface="Roboto Medium" panose="02000000000000000000" pitchFamily="2" charset="0"/>
              </a:rPr>
              <a:t>U.S. TREASURY YIELD</a:t>
            </a:r>
          </a:p>
        </p:txBody>
      </p:sp>
      <p:sp>
        <p:nvSpPr>
          <p:cNvPr id="17" name="Rectángulo: esquinas redondeadas 7">
            <a:extLst>
              <a:ext uri="{FF2B5EF4-FFF2-40B4-BE49-F238E27FC236}">
                <a16:creationId xmlns:a16="http://schemas.microsoft.com/office/drawing/2014/main" id="{A9B82EFB-0D6A-7C27-9F97-DA66BEC604CC}"/>
              </a:ext>
            </a:extLst>
          </p:cNvPr>
          <p:cNvSpPr/>
          <p:nvPr/>
        </p:nvSpPr>
        <p:spPr bwMode="auto">
          <a:xfrm>
            <a:off x="4917057" y="3096118"/>
            <a:ext cx="3610499" cy="1069770"/>
          </a:xfrm>
          <a:prstGeom prst="roundRect">
            <a:avLst>
              <a:gd name="adj" fmla="val 4188"/>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s-AR" sz="700">
              <a:solidFill>
                <a:schemeClr val="bg2"/>
              </a:solidFill>
              <a:latin typeface="Roboto Medium" panose="02000000000000000000" pitchFamily="2" charset="0"/>
              <a:ea typeface="Roboto Medium" panose="02000000000000000000" pitchFamily="2" charset="0"/>
            </a:endParaRPr>
          </a:p>
        </p:txBody>
      </p:sp>
      <p:sp>
        <p:nvSpPr>
          <p:cNvPr id="19" name="Marcador de texto 8">
            <a:extLst>
              <a:ext uri="{FF2B5EF4-FFF2-40B4-BE49-F238E27FC236}">
                <a16:creationId xmlns:a16="http://schemas.microsoft.com/office/drawing/2014/main" id="{6D2F5756-F508-3C88-8D62-4378201CCEFE}"/>
              </a:ext>
            </a:extLst>
          </p:cNvPr>
          <p:cNvSpPr txBox="1">
            <a:spLocks/>
          </p:cNvSpPr>
          <p:nvPr/>
        </p:nvSpPr>
        <p:spPr>
          <a:xfrm>
            <a:off x="5072332" y="3243517"/>
            <a:ext cx="3335547" cy="795089"/>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2075" indent="-88900" defTabSz="435437">
              <a:lnSpc>
                <a:spcPct val="100000"/>
              </a:lnSpc>
              <a:spcBef>
                <a:spcPts val="0"/>
              </a:spcBef>
              <a:spcAft>
                <a:spcPts val="700"/>
              </a:spcAft>
              <a:buClr>
                <a:schemeClr val="accent1"/>
              </a:buClr>
              <a:defRPr/>
            </a:pPr>
            <a:r>
              <a:rPr lang="en-US" sz="8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During recent years, the average cost of our debt has increased below the 10 years U.S. treasury  yield. </a:t>
            </a:r>
          </a:p>
          <a:p>
            <a:pPr marL="92075" indent="-88900" defTabSz="435437">
              <a:lnSpc>
                <a:spcPct val="100000"/>
              </a:lnSpc>
              <a:spcBef>
                <a:spcPts val="0"/>
              </a:spcBef>
              <a:spcAft>
                <a:spcPts val="700"/>
              </a:spcAft>
              <a:buClr>
                <a:schemeClr val="accent1"/>
              </a:buClr>
              <a:defRPr/>
            </a:pPr>
            <a:r>
              <a:rPr lang="en-US" sz="8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We substantially reduced the participation of our cross-border debt.</a:t>
            </a:r>
          </a:p>
          <a:p>
            <a:pPr marL="92075" indent="-88900" defTabSz="435437">
              <a:lnSpc>
                <a:spcPct val="100000"/>
              </a:lnSpc>
              <a:spcBef>
                <a:spcPts val="0"/>
              </a:spcBef>
              <a:spcAft>
                <a:spcPts val="700"/>
              </a:spcAft>
              <a:buClr>
                <a:schemeClr val="accent1"/>
              </a:buClr>
              <a:defRPr/>
            </a:pPr>
            <a:r>
              <a:rPr lang="en-US" sz="800">
                <a:solidFill>
                  <a:schemeClr val="tx1">
                    <a:lumMod val="75000"/>
                    <a:lumOff val="25000"/>
                  </a:schemeClr>
                </a:solidFill>
                <a:latin typeface="Roboto Light" panose="02000000000000000000" pitchFamily="2" charset="0"/>
                <a:ea typeface="Roboto Light" panose="02000000000000000000" pitchFamily="2" charset="0"/>
                <a:cs typeface="Arial" panose="020B0604020202020204" pitchFamily="34" charset="0"/>
              </a:rPr>
              <a:t>We successfully performed liability management to  maintain the average life of our debt in a range between 2.5 and more than 3 years </a:t>
            </a:r>
          </a:p>
        </p:txBody>
      </p:sp>
      <p:sp>
        <p:nvSpPr>
          <p:cNvPr id="21" name="Rectángulo: esquinas redondeadas 3">
            <a:extLst>
              <a:ext uri="{FF2B5EF4-FFF2-40B4-BE49-F238E27FC236}">
                <a16:creationId xmlns:a16="http://schemas.microsoft.com/office/drawing/2014/main" id="{858E3BC2-FE34-D397-475A-1A2CDEFDA2AF}"/>
              </a:ext>
            </a:extLst>
          </p:cNvPr>
          <p:cNvSpPr/>
          <p:nvPr/>
        </p:nvSpPr>
        <p:spPr bwMode="auto">
          <a:xfrm>
            <a:off x="3780863" y="3232030"/>
            <a:ext cx="492357" cy="1043628"/>
          </a:xfrm>
          <a:prstGeom prst="roundRect">
            <a:avLst>
              <a:gd name="adj" fmla="val 8607"/>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n-US" sz="984">
              <a:latin typeface="Arial" pitchFamily="34" charset="0"/>
            </a:endParaRPr>
          </a:p>
        </p:txBody>
      </p:sp>
      <p:sp>
        <p:nvSpPr>
          <p:cNvPr id="22" name="CuadroTexto 21">
            <a:extLst>
              <a:ext uri="{FF2B5EF4-FFF2-40B4-BE49-F238E27FC236}">
                <a16:creationId xmlns:a16="http://schemas.microsoft.com/office/drawing/2014/main" id="{DF4BB8FD-1D59-763D-D9DD-5EAC23AE8FB4}"/>
              </a:ext>
            </a:extLst>
          </p:cNvPr>
          <p:cNvSpPr txBox="1"/>
          <p:nvPr/>
        </p:nvSpPr>
        <p:spPr>
          <a:xfrm>
            <a:off x="612000" y="3006197"/>
            <a:ext cx="1335302" cy="123111"/>
          </a:xfrm>
          <a:prstGeom prst="rect">
            <a:avLst/>
          </a:prstGeom>
          <a:noFill/>
        </p:spPr>
        <p:txBody>
          <a:bodyPr wrap="none" lIns="0" tIns="0" rIns="0" bIns="0" rtlCol="0">
            <a:spAutoFit/>
          </a:bodyPr>
          <a:lstStyle/>
          <a:p>
            <a:r>
              <a:rPr lang="en-US" sz="800">
                <a:solidFill>
                  <a:schemeClr val="bg2"/>
                </a:solidFill>
                <a:latin typeface="Roboto Medium" panose="02000000000000000000" pitchFamily="2" charset="0"/>
                <a:ea typeface="Roboto Medium" panose="02000000000000000000" pitchFamily="2" charset="0"/>
              </a:rPr>
              <a:t>AVERAGE LIFE OF OUR DEBT</a:t>
            </a:r>
          </a:p>
        </p:txBody>
      </p:sp>
      <p:sp>
        <p:nvSpPr>
          <p:cNvPr id="23" name="CuadroTexto 22">
            <a:extLst>
              <a:ext uri="{FF2B5EF4-FFF2-40B4-BE49-F238E27FC236}">
                <a16:creationId xmlns:a16="http://schemas.microsoft.com/office/drawing/2014/main" id="{8C80C5CD-7C5F-174B-CFBB-F96FCF7BF539}"/>
              </a:ext>
            </a:extLst>
          </p:cNvPr>
          <p:cNvSpPr txBox="1"/>
          <p:nvPr/>
        </p:nvSpPr>
        <p:spPr>
          <a:xfrm>
            <a:off x="4924843" y="1261111"/>
            <a:ext cx="1883529" cy="123111"/>
          </a:xfrm>
          <a:prstGeom prst="rect">
            <a:avLst/>
          </a:prstGeom>
          <a:noFill/>
        </p:spPr>
        <p:txBody>
          <a:bodyPr wrap="none" lIns="0" tIns="0" rIns="0" bIns="0" rtlCol="0">
            <a:spAutoFit/>
          </a:bodyPr>
          <a:lstStyle/>
          <a:p>
            <a:r>
              <a:rPr lang="en-US" sz="800">
                <a:solidFill>
                  <a:schemeClr val="bg2"/>
                </a:solidFill>
                <a:latin typeface="Roboto Medium" panose="02000000000000000000" pitchFamily="2" charset="0"/>
                <a:ea typeface="Roboto Medium" panose="02000000000000000000" pitchFamily="2" charset="0"/>
              </a:rPr>
              <a:t>TOTAL DEBT COMPOSITION SINCE 2018</a:t>
            </a:r>
          </a:p>
        </p:txBody>
      </p:sp>
      <p:grpSp>
        <p:nvGrpSpPr>
          <p:cNvPr id="24" name="Grupo 23">
            <a:extLst>
              <a:ext uri="{FF2B5EF4-FFF2-40B4-BE49-F238E27FC236}">
                <a16:creationId xmlns:a16="http://schemas.microsoft.com/office/drawing/2014/main" id="{36CD9CA0-822D-EE66-58BB-1A5C7E32BAB4}"/>
              </a:ext>
            </a:extLst>
          </p:cNvPr>
          <p:cNvGrpSpPr/>
          <p:nvPr/>
        </p:nvGrpSpPr>
        <p:grpSpPr>
          <a:xfrm>
            <a:off x="4580760" y="1334630"/>
            <a:ext cx="0" cy="3143891"/>
            <a:chOff x="4649772" y="1479045"/>
            <a:chExt cx="0" cy="3143891"/>
          </a:xfrm>
        </p:grpSpPr>
        <p:cxnSp>
          <p:nvCxnSpPr>
            <p:cNvPr id="25" name="Conector recto 24">
              <a:extLst>
                <a:ext uri="{FF2B5EF4-FFF2-40B4-BE49-F238E27FC236}">
                  <a16:creationId xmlns:a16="http://schemas.microsoft.com/office/drawing/2014/main" id="{9A039278-880D-6651-81DB-A7011F27E9F0}"/>
                </a:ext>
              </a:extLst>
            </p:cNvPr>
            <p:cNvCxnSpPr>
              <a:cxnSpLocks/>
            </p:cNvCxnSpPr>
            <p:nvPr/>
          </p:nvCxnSpPr>
          <p:spPr>
            <a:xfrm>
              <a:off x="4649772" y="1479045"/>
              <a:ext cx="0" cy="147600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26" name="Conector recto 25">
              <a:extLst>
                <a:ext uri="{FF2B5EF4-FFF2-40B4-BE49-F238E27FC236}">
                  <a16:creationId xmlns:a16="http://schemas.microsoft.com/office/drawing/2014/main" id="{C7DFD780-AF8E-A299-501B-D062A98864A3}"/>
                </a:ext>
              </a:extLst>
            </p:cNvPr>
            <p:cNvCxnSpPr>
              <a:cxnSpLocks/>
            </p:cNvCxnSpPr>
            <p:nvPr/>
          </p:nvCxnSpPr>
          <p:spPr>
            <a:xfrm>
              <a:off x="4649772" y="3146936"/>
              <a:ext cx="0" cy="147600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grpSp>
      <p:grpSp>
        <p:nvGrpSpPr>
          <p:cNvPr id="27" name="Grupo 26">
            <a:extLst>
              <a:ext uri="{FF2B5EF4-FFF2-40B4-BE49-F238E27FC236}">
                <a16:creationId xmlns:a16="http://schemas.microsoft.com/office/drawing/2014/main" id="{8F1D76A1-25F0-95E6-2053-D2A2A9B9830B}"/>
              </a:ext>
            </a:extLst>
          </p:cNvPr>
          <p:cNvGrpSpPr/>
          <p:nvPr/>
        </p:nvGrpSpPr>
        <p:grpSpPr>
          <a:xfrm>
            <a:off x="612000" y="2906575"/>
            <a:ext cx="7915556" cy="0"/>
            <a:chOff x="681012" y="3035373"/>
            <a:chExt cx="7915556" cy="0"/>
          </a:xfrm>
        </p:grpSpPr>
        <p:cxnSp>
          <p:nvCxnSpPr>
            <p:cNvPr id="30" name="Conector recto 29">
              <a:extLst>
                <a:ext uri="{FF2B5EF4-FFF2-40B4-BE49-F238E27FC236}">
                  <a16:creationId xmlns:a16="http://schemas.microsoft.com/office/drawing/2014/main" id="{172183B2-025D-983C-7669-F5978D007BBB}"/>
                </a:ext>
              </a:extLst>
            </p:cNvPr>
            <p:cNvCxnSpPr>
              <a:cxnSpLocks/>
            </p:cNvCxnSpPr>
            <p:nvPr/>
          </p:nvCxnSpPr>
          <p:spPr>
            <a:xfrm flipH="1">
              <a:off x="4827866" y="3035373"/>
              <a:ext cx="3768702"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Conector recto 32">
              <a:extLst>
                <a:ext uri="{FF2B5EF4-FFF2-40B4-BE49-F238E27FC236}">
                  <a16:creationId xmlns:a16="http://schemas.microsoft.com/office/drawing/2014/main" id="{0ACF2427-C24C-3BAF-DBD5-8F32B409C91F}"/>
                </a:ext>
              </a:extLst>
            </p:cNvPr>
            <p:cNvCxnSpPr>
              <a:cxnSpLocks/>
            </p:cNvCxnSpPr>
            <p:nvPr/>
          </p:nvCxnSpPr>
          <p:spPr>
            <a:xfrm flipH="1">
              <a:off x="681012" y="3035373"/>
              <a:ext cx="3790696" cy="0"/>
            </a:xfrm>
            <a:prstGeom prst="line">
              <a:avLst/>
            </a:prstGeom>
            <a:ln w="12700" cap="rnd">
              <a:solidFill>
                <a:schemeClr val="tx1">
                  <a:lumMod val="25000"/>
                  <a:lumOff val="75000"/>
                </a:schemeClr>
              </a:solidFill>
              <a:prstDash val="sysDot"/>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2466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ángulo: esquinas redondeadas 26">
            <a:extLst>
              <a:ext uri="{FF2B5EF4-FFF2-40B4-BE49-F238E27FC236}">
                <a16:creationId xmlns:a16="http://schemas.microsoft.com/office/drawing/2014/main" id="{7AA125E3-FEEC-B7E2-AA5B-FA8E7614A61E}"/>
              </a:ext>
            </a:extLst>
          </p:cNvPr>
          <p:cNvSpPr/>
          <p:nvPr/>
        </p:nvSpPr>
        <p:spPr bwMode="auto">
          <a:xfrm>
            <a:off x="6945042" y="1620520"/>
            <a:ext cx="1584557" cy="691359"/>
          </a:xfrm>
          <a:prstGeom prst="roundRect">
            <a:avLst/>
          </a:prstGeom>
          <a:solidFill>
            <a:srgbClr val="FFFFFF"/>
          </a:solidFill>
          <a:ln w="38100" algn="ctr">
            <a:noFill/>
            <a:round/>
            <a:headEnd/>
            <a:tailEnd/>
          </a:ln>
        </p:spPr>
        <p:txBody>
          <a:bodyPr wrap="none" lIns="0" tIns="0" rIns="0" bIns="0" rtlCol="0" anchor="ctr"/>
          <a:lstStyle/>
          <a:p>
            <a:pPr algn="ctr">
              <a:lnSpc>
                <a:spcPct val="90000"/>
              </a:lnSpc>
            </a:pPr>
            <a:endParaRPr kumimoji="1" lang="es-AR" sz="667">
              <a:solidFill>
                <a:schemeClr val="accent1"/>
              </a:solidFill>
              <a:latin typeface="Pulso" pitchFamily="2" charset="0"/>
            </a:endParaRPr>
          </a:p>
        </p:txBody>
      </p:sp>
      <p:sp>
        <p:nvSpPr>
          <p:cNvPr id="22" name="Title 1">
            <a:extLst>
              <a:ext uri="{FF2B5EF4-FFF2-40B4-BE49-F238E27FC236}">
                <a16:creationId xmlns:a16="http://schemas.microsoft.com/office/drawing/2014/main" id="{CB4AD3B7-F89F-8800-12DC-94DC23679842}"/>
              </a:ext>
            </a:extLst>
          </p:cNvPr>
          <p:cNvSpPr txBox="1">
            <a:spLocks/>
          </p:cNvSpPr>
          <p:nvPr/>
        </p:nvSpPr>
        <p:spPr>
          <a:xfrm>
            <a:off x="611999" y="484546"/>
            <a:ext cx="5179201" cy="495520"/>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600"/>
              </a:spcAft>
              <a:defRPr/>
            </a:pPr>
            <a:r>
              <a:rPr lang="en-US" sz="1800" b="0" spc="-40">
                <a:latin typeface="Pulso" pitchFamily="2" charset="0"/>
              </a:rPr>
              <a:t>Proforma debt maturity profile as of June 2024</a:t>
            </a:r>
          </a:p>
          <a:p>
            <a:pPr defTabSz="642909" fontAlgn="auto">
              <a:lnSpc>
                <a:spcPct val="85000"/>
              </a:lnSpc>
              <a:spcAft>
                <a:spcPts val="0"/>
              </a:spcAft>
              <a:defRPr/>
            </a:pPr>
            <a:r>
              <a:rPr lang="en-US" sz="1400" b="0" spc="-40">
                <a:solidFill>
                  <a:schemeClr val="bg2"/>
                </a:solidFill>
                <a:latin typeface="Roboto Light" panose="02000000000000000000" pitchFamily="2" charset="0"/>
                <a:ea typeface="Roboto Light" panose="02000000000000000000" pitchFamily="2" charset="0"/>
              </a:rPr>
              <a:t>Principal payments </a:t>
            </a:r>
          </a:p>
        </p:txBody>
      </p:sp>
      <p:sp>
        <p:nvSpPr>
          <p:cNvPr id="23" name="CuadroTexto 22">
            <a:extLst>
              <a:ext uri="{FF2B5EF4-FFF2-40B4-BE49-F238E27FC236}">
                <a16:creationId xmlns:a16="http://schemas.microsoft.com/office/drawing/2014/main" id="{C1995DF0-875D-2422-C0D5-ACC477922E53}"/>
              </a:ext>
            </a:extLst>
          </p:cNvPr>
          <p:cNvSpPr txBox="1"/>
          <p:nvPr/>
        </p:nvSpPr>
        <p:spPr>
          <a:xfrm>
            <a:off x="2009775" y="4283151"/>
            <a:ext cx="6522226" cy="420628"/>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s-AR" sz="600" i="1"/>
              <a:t>Figures may not add up due to rounding. </a:t>
            </a:r>
          </a:p>
          <a:p>
            <a:pPr algn="r">
              <a:spcAft>
                <a:spcPts val="200"/>
              </a:spcAft>
            </a:pPr>
            <a:r>
              <a:rPr lang="es-AR" sz="600" i="1"/>
              <a:t>Figures in constant pesos as of June 30, 2024, converted at the BNA ask rate as of June 30, 2024 (912.00).</a:t>
            </a:r>
          </a:p>
          <a:p>
            <a:pPr algn="r">
              <a:spcAft>
                <a:spcPts val="200"/>
              </a:spcAft>
            </a:pPr>
            <a:r>
              <a:rPr lang="en-US" sz="600" i="1"/>
              <a:t>Proforma includes maturity schedule as of June 30, 2024, considering the issuance of Class 21 Notes and additional Class 21 Notes, and the Class 1 Notes exchange result and the Class 5 Notes tender offer result. It also considers the issuance of Class 22 Notes and the Class 5 Notes principal payment made in August and the IFC and IDB prepayment made during August and September.</a:t>
            </a:r>
            <a:endParaRPr lang="es-AR" sz="600" i="1"/>
          </a:p>
        </p:txBody>
      </p:sp>
      <p:sp>
        <p:nvSpPr>
          <p:cNvPr id="24" name="Rectángulo: esquinas redondeadas 13">
            <a:extLst>
              <a:ext uri="{FF2B5EF4-FFF2-40B4-BE49-F238E27FC236}">
                <a16:creationId xmlns:a16="http://schemas.microsoft.com/office/drawing/2014/main" id="{BC4A88DE-0ED1-9CA2-64F6-F63AB7389D2B}"/>
              </a:ext>
            </a:extLst>
          </p:cNvPr>
          <p:cNvSpPr/>
          <p:nvPr/>
        </p:nvSpPr>
        <p:spPr bwMode="auto">
          <a:xfrm>
            <a:off x="6958467" y="3435913"/>
            <a:ext cx="1571129" cy="199566"/>
          </a:xfrm>
          <a:prstGeom prst="roundRect">
            <a:avLst/>
          </a:prstGeom>
          <a:solidFill>
            <a:schemeClr val="accent1">
              <a:lumMod val="20000"/>
              <a:lumOff val="80000"/>
            </a:schemeClr>
          </a:solidFill>
          <a:ln w="25400" algn="ctr">
            <a:noFill/>
            <a:round/>
            <a:headEnd/>
            <a:tailEnd/>
          </a:ln>
        </p:spPr>
        <p:txBody>
          <a:bodyPr wrap="none" lIns="0" tIns="0" rIns="0" bIns="0" rtlCol="0" anchor="ctr"/>
          <a:lstStyle/>
          <a:p>
            <a:pPr algn="ctr" defTabSz="435437">
              <a:lnSpc>
                <a:spcPct val="90000"/>
              </a:lnSpc>
              <a:defRPr/>
            </a:pPr>
            <a:r>
              <a:rPr kumimoji="1" lang="es-AR" sz="762">
                <a:solidFill>
                  <a:schemeClr val="tx2"/>
                </a:solidFill>
                <a:latin typeface="Roboto Medium" panose="02000000000000000000" pitchFamily="2" charset="0"/>
                <a:ea typeface="Roboto Medium" panose="02000000000000000000" pitchFamily="2" charset="0"/>
              </a:rPr>
              <a:t>56% in U$S, RMB  &amp; GUA</a:t>
            </a:r>
          </a:p>
        </p:txBody>
      </p:sp>
      <p:sp>
        <p:nvSpPr>
          <p:cNvPr id="25" name="Rectángulo: esquinas redondeadas 17">
            <a:extLst>
              <a:ext uri="{FF2B5EF4-FFF2-40B4-BE49-F238E27FC236}">
                <a16:creationId xmlns:a16="http://schemas.microsoft.com/office/drawing/2014/main" id="{B61F14B0-88B4-A697-B01F-DD7770A1BBCB}"/>
              </a:ext>
            </a:extLst>
          </p:cNvPr>
          <p:cNvSpPr/>
          <p:nvPr/>
        </p:nvSpPr>
        <p:spPr bwMode="auto">
          <a:xfrm>
            <a:off x="6947919" y="1125310"/>
            <a:ext cx="1581678" cy="360000"/>
          </a:xfrm>
          <a:prstGeom prst="roundRect">
            <a:avLst/>
          </a:prstGeom>
          <a:solidFill>
            <a:schemeClr val="accent1"/>
          </a:solidFill>
          <a:ln w="25400" algn="ctr">
            <a:noFill/>
            <a:round/>
            <a:headEnd/>
            <a:tailEnd/>
          </a:ln>
        </p:spPr>
        <p:txBody>
          <a:bodyPr wrap="none" lIns="0" tIns="0" rIns="0" bIns="0" rtlCol="0" anchor="ctr"/>
          <a:lstStyle/>
          <a:p>
            <a:pPr algn="ctr" defTabSz="435437">
              <a:lnSpc>
                <a:spcPct val="90000"/>
              </a:lnSpc>
              <a:defRPr/>
            </a:pPr>
            <a:r>
              <a:rPr kumimoji="1" lang="es-AR" sz="900">
                <a:solidFill>
                  <a:srgbClr val="FFFFFF"/>
                </a:solidFill>
                <a:latin typeface="Roboto Medium" panose="02000000000000000000" pitchFamily="2" charset="0"/>
                <a:ea typeface="Roboto Medium" panose="02000000000000000000" pitchFamily="2" charset="0"/>
              </a:rPr>
              <a:t>Cross-Border Notes</a:t>
            </a:r>
          </a:p>
        </p:txBody>
      </p:sp>
      <p:sp>
        <p:nvSpPr>
          <p:cNvPr id="26" name="Rectángulo: esquinas redondeadas 18">
            <a:extLst>
              <a:ext uri="{FF2B5EF4-FFF2-40B4-BE49-F238E27FC236}">
                <a16:creationId xmlns:a16="http://schemas.microsoft.com/office/drawing/2014/main" id="{C340B194-F2D1-C225-047F-6D43E504E52A}"/>
              </a:ext>
            </a:extLst>
          </p:cNvPr>
          <p:cNvSpPr/>
          <p:nvPr/>
        </p:nvSpPr>
        <p:spPr bwMode="auto">
          <a:xfrm>
            <a:off x="6947918" y="2452504"/>
            <a:ext cx="1581679" cy="339477"/>
          </a:xfrm>
          <a:prstGeom prst="roundRect">
            <a:avLst/>
          </a:prstGeom>
          <a:solidFill>
            <a:schemeClr val="tx1">
              <a:lumMod val="75000"/>
              <a:lumOff val="25000"/>
            </a:schemeClr>
          </a:solidFill>
          <a:ln w="25400" algn="ctr">
            <a:noFill/>
            <a:round/>
            <a:headEnd/>
            <a:tailEnd/>
          </a:ln>
        </p:spPr>
        <p:txBody>
          <a:bodyPr wrap="none" lIns="0" tIns="0" rIns="0" bIns="0" rtlCol="0" anchor="ctr"/>
          <a:lstStyle/>
          <a:p>
            <a:pPr algn="ctr"/>
            <a:endParaRPr lang="es-AR" sz="425" b="1">
              <a:solidFill>
                <a:srgbClr val="231B0A"/>
              </a:solidFill>
              <a:latin typeface="Pulso" pitchFamily="2" charset="0"/>
              <a:ea typeface="Roboto" panose="02000000000000000000" pitchFamily="2" charset="0"/>
              <a:cs typeface="Roboto" panose="02000000000000000000" pitchFamily="2" charset="0"/>
            </a:endParaRPr>
          </a:p>
        </p:txBody>
      </p:sp>
      <p:sp>
        <p:nvSpPr>
          <p:cNvPr id="27" name="CuadroTexto 26">
            <a:extLst>
              <a:ext uri="{FF2B5EF4-FFF2-40B4-BE49-F238E27FC236}">
                <a16:creationId xmlns:a16="http://schemas.microsoft.com/office/drawing/2014/main" id="{DD7AF367-9906-81FD-BAC3-C58D54741559}"/>
              </a:ext>
            </a:extLst>
          </p:cNvPr>
          <p:cNvSpPr txBox="1"/>
          <p:nvPr/>
        </p:nvSpPr>
        <p:spPr>
          <a:xfrm>
            <a:off x="6947918" y="2454905"/>
            <a:ext cx="1581680" cy="338554"/>
          </a:xfrm>
          <a:prstGeom prst="rect">
            <a:avLst/>
          </a:prstGeom>
          <a:noFill/>
          <a:ln>
            <a:noFill/>
          </a:ln>
        </p:spPr>
        <p:txBody>
          <a:bodyPr wrap="square" rtlCol="0">
            <a:spAutoFit/>
          </a:bodyPr>
          <a:lstStyle/>
          <a:p>
            <a:pPr algn="ctr"/>
            <a:r>
              <a:rPr lang="es-AR" sz="800">
                <a:solidFill>
                  <a:srgbClr val="FFFFFF"/>
                </a:solidFill>
                <a:latin typeface="Roboto Medium" panose="02000000000000000000" pitchFamily="2" charset="0"/>
                <a:ea typeface="Roboto Medium" panose="02000000000000000000" pitchFamily="2" charset="0"/>
                <a:cs typeface="Roboto" panose="02000000000000000000" pitchFamily="2" charset="0"/>
              </a:rPr>
              <a:t>Vendors, multilateral and export credit agencies</a:t>
            </a:r>
          </a:p>
        </p:txBody>
      </p:sp>
      <p:sp>
        <p:nvSpPr>
          <p:cNvPr id="28" name="CuadroTexto 27">
            <a:extLst>
              <a:ext uri="{FF2B5EF4-FFF2-40B4-BE49-F238E27FC236}">
                <a16:creationId xmlns:a16="http://schemas.microsoft.com/office/drawing/2014/main" id="{2737E516-B3E3-D6BE-8146-4B61D1A54773}"/>
              </a:ext>
            </a:extLst>
          </p:cNvPr>
          <p:cNvSpPr txBox="1"/>
          <p:nvPr/>
        </p:nvSpPr>
        <p:spPr>
          <a:xfrm>
            <a:off x="6958468" y="1664910"/>
            <a:ext cx="1584557" cy="577081"/>
          </a:xfrm>
          <a:prstGeom prst="rect">
            <a:avLst/>
          </a:prstGeom>
          <a:noFill/>
        </p:spPr>
        <p:txBody>
          <a:bodyPr wrap="square" lIns="0" tIns="0" rIns="0" bIns="0" rtlCol="0">
            <a:spAutoFit/>
          </a:bodyPr>
          <a:lstStyle/>
          <a:p>
            <a:pPr algn="ctr">
              <a:spcAft>
                <a:spcPts val="300"/>
              </a:spcAft>
            </a:pPr>
            <a:r>
              <a:rPr lang="es-AR" sz="1100">
                <a:solidFill>
                  <a:schemeClr val="bg2"/>
                </a:solidFill>
                <a:latin typeface="Roboto Medium" panose="02000000000000000000" pitchFamily="2" charset="0"/>
                <a:ea typeface="Roboto Medium" panose="02000000000000000000" pitchFamily="2" charset="0"/>
                <a:cs typeface="Roboto" panose="02000000000000000000" pitchFamily="2" charset="0"/>
              </a:rPr>
              <a:t>Paraguay EBITDA</a:t>
            </a:r>
          </a:p>
          <a:p>
            <a:pPr algn="ctr"/>
            <a:r>
              <a:rPr lang="es-AR" sz="800">
                <a:solidFill>
                  <a:schemeClr val="accent1"/>
                </a:solidFill>
                <a:latin typeface="Roboto Medium" panose="02000000000000000000" pitchFamily="2" charset="0"/>
                <a:ea typeface="Roboto Medium" panose="02000000000000000000" pitchFamily="2" charset="0"/>
                <a:cs typeface="Roboto" panose="02000000000000000000" pitchFamily="2" charset="0"/>
              </a:rPr>
              <a:t>cover over 50%</a:t>
            </a:r>
            <a:br>
              <a:rPr lang="es-AR" sz="800">
                <a:solidFill>
                  <a:schemeClr val="accent1"/>
                </a:solidFill>
                <a:latin typeface="Roboto" panose="02000000000000000000" pitchFamily="2" charset="0"/>
                <a:ea typeface="Roboto" panose="02000000000000000000" pitchFamily="2" charset="0"/>
                <a:cs typeface="Roboto" panose="02000000000000000000" pitchFamily="2" charset="0"/>
              </a:rPr>
            </a:br>
            <a:r>
              <a:rPr lang="es-AR" sz="800">
                <a:solidFill>
                  <a:schemeClr val="bg2"/>
                </a:solidFill>
                <a:latin typeface="Roboto" panose="02000000000000000000" pitchFamily="2" charset="0"/>
                <a:ea typeface="Roboto" panose="02000000000000000000" pitchFamily="2" charset="0"/>
                <a:cs typeface="Roboto" panose="02000000000000000000" pitchFamily="2" charset="0"/>
              </a:rPr>
              <a:t>of our consolidated debt</a:t>
            </a:r>
          </a:p>
          <a:p>
            <a:pPr algn="ctr"/>
            <a:r>
              <a:rPr lang="es-AR" sz="800">
                <a:solidFill>
                  <a:schemeClr val="bg2"/>
                </a:solidFill>
                <a:latin typeface="Roboto" panose="02000000000000000000" pitchFamily="2" charset="0"/>
                <a:ea typeface="Roboto" panose="02000000000000000000" pitchFamily="2" charset="0"/>
                <a:cs typeface="Roboto" panose="02000000000000000000" pitchFamily="2" charset="0"/>
              </a:rPr>
              <a:t>interest payments</a:t>
            </a:r>
          </a:p>
        </p:txBody>
      </p:sp>
      <p:cxnSp>
        <p:nvCxnSpPr>
          <p:cNvPr id="29" name="Conector recto de flecha 28">
            <a:extLst>
              <a:ext uri="{FF2B5EF4-FFF2-40B4-BE49-F238E27FC236}">
                <a16:creationId xmlns:a16="http://schemas.microsoft.com/office/drawing/2014/main" id="{3DD7C3D3-8954-0B7D-4F36-F210AA90172F}"/>
              </a:ext>
            </a:extLst>
          </p:cNvPr>
          <p:cNvCxnSpPr>
            <a:cxnSpLocks/>
          </p:cNvCxnSpPr>
          <p:nvPr/>
        </p:nvCxnSpPr>
        <p:spPr bwMode="auto">
          <a:xfrm>
            <a:off x="7746683" y="1479502"/>
            <a:ext cx="0" cy="144000"/>
          </a:xfrm>
          <a:prstGeom prst="straightConnector1">
            <a:avLst/>
          </a:prstGeom>
          <a:noFill/>
          <a:ln w="38100" cap="flat" cmpd="sng" algn="ctr">
            <a:solidFill>
              <a:schemeClr val="accent1"/>
            </a:solidFill>
            <a:prstDash val="solid"/>
            <a:round/>
            <a:headEnd type="none" w="med" len="med"/>
            <a:tailEnd type="triangle" w="med" len="sm"/>
          </a:ln>
          <a:effectLst/>
        </p:spPr>
      </p:cxnSp>
      <p:cxnSp>
        <p:nvCxnSpPr>
          <p:cNvPr id="30" name="Conector recto de flecha 29">
            <a:extLst>
              <a:ext uri="{FF2B5EF4-FFF2-40B4-BE49-F238E27FC236}">
                <a16:creationId xmlns:a16="http://schemas.microsoft.com/office/drawing/2014/main" id="{B8611716-605F-EEAB-49A1-4F48BB9F627B}"/>
              </a:ext>
            </a:extLst>
          </p:cNvPr>
          <p:cNvCxnSpPr>
            <a:cxnSpLocks/>
          </p:cNvCxnSpPr>
          <p:nvPr/>
        </p:nvCxnSpPr>
        <p:spPr bwMode="auto">
          <a:xfrm flipV="1">
            <a:off x="7746683" y="2307702"/>
            <a:ext cx="0" cy="144000"/>
          </a:xfrm>
          <a:prstGeom prst="straightConnector1">
            <a:avLst/>
          </a:prstGeom>
          <a:noFill/>
          <a:ln w="38100" cap="flat" cmpd="sng" algn="ctr">
            <a:solidFill>
              <a:schemeClr val="tx1">
                <a:lumMod val="75000"/>
                <a:lumOff val="25000"/>
              </a:schemeClr>
            </a:solidFill>
            <a:prstDash val="solid"/>
            <a:round/>
            <a:headEnd type="none" w="med" len="med"/>
            <a:tailEnd type="triangle" w="med" len="sm"/>
          </a:ln>
          <a:effectLst/>
        </p:spPr>
      </p:cxnSp>
      <p:graphicFrame>
        <p:nvGraphicFramePr>
          <p:cNvPr id="31" name="Tabla 30">
            <a:extLst>
              <a:ext uri="{FF2B5EF4-FFF2-40B4-BE49-F238E27FC236}">
                <a16:creationId xmlns:a16="http://schemas.microsoft.com/office/drawing/2014/main" id="{3C2D6B08-5F60-AF0B-9DCE-E31F1EAC63AB}"/>
              </a:ext>
            </a:extLst>
          </p:cNvPr>
          <p:cNvGraphicFramePr>
            <a:graphicFrameLocks noGrp="1"/>
          </p:cNvGraphicFramePr>
          <p:nvPr>
            <p:extLst>
              <p:ext uri="{D42A27DB-BD31-4B8C-83A1-F6EECF244321}">
                <p14:modId xmlns:p14="http://schemas.microsoft.com/office/powerpoint/2010/main" val="3878214406"/>
              </p:ext>
            </p:extLst>
          </p:nvPr>
        </p:nvGraphicFramePr>
        <p:xfrm>
          <a:off x="612001" y="1125311"/>
          <a:ext cx="6174112" cy="2170682"/>
        </p:xfrm>
        <a:graphic>
          <a:graphicData uri="http://schemas.openxmlformats.org/drawingml/2006/table">
            <a:tbl>
              <a:tblPr/>
              <a:tblGrid>
                <a:gridCol w="1448535">
                  <a:extLst>
                    <a:ext uri="{9D8B030D-6E8A-4147-A177-3AD203B41FA5}">
                      <a16:colId xmlns:a16="http://schemas.microsoft.com/office/drawing/2014/main" val="1664345562"/>
                    </a:ext>
                  </a:extLst>
                </a:gridCol>
                <a:gridCol w="476559">
                  <a:extLst>
                    <a:ext uri="{9D8B030D-6E8A-4147-A177-3AD203B41FA5}">
                      <a16:colId xmlns:a16="http://schemas.microsoft.com/office/drawing/2014/main" val="2927628272"/>
                    </a:ext>
                  </a:extLst>
                </a:gridCol>
                <a:gridCol w="496415">
                  <a:extLst>
                    <a:ext uri="{9D8B030D-6E8A-4147-A177-3AD203B41FA5}">
                      <a16:colId xmlns:a16="http://schemas.microsoft.com/office/drawing/2014/main" val="1201570836"/>
                    </a:ext>
                  </a:extLst>
                </a:gridCol>
                <a:gridCol w="496415">
                  <a:extLst>
                    <a:ext uri="{9D8B030D-6E8A-4147-A177-3AD203B41FA5}">
                      <a16:colId xmlns:a16="http://schemas.microsoft.com/office/drawing/2014/main" val="206028173"/>
                    </a:ext>
                  </a:extLst>
                </a:gridCol>
                <a:gridCol w="438549">
                  <a:extLst>
                    <a:ext uri="{9D8B030D-6E8A-4147-A177-3AD203B41FA5}">
                      <a16:colId xmlns:a16="http://schemas.microsoft.com/office/drawing/2014/main" val="2734312434"/>
                    </a:ext>
                  </a:extLst>
                </a:gridCol>
                <a:gridCol w="467412">
                  <a:extLst>
                    <a:ext uri="{9D8B030D-6E8A-4147-A177-3AD203B41FA5}">
                      <a16:colId xmlns:a16="http://schemas.microsoft.com/office/drawing/2014/main" val="3196299438"/>
                    </a:ext>
                  </a:extLst>
                </a:gridCol>
                <a:gridCol w="490623">
                  <a:extLst>
                    <a:ext uri="{9D8B030D-6E8A-4147-A177-3AD203B41FA5}">
                      <a16:colId xmlns:a16="http://schemas.microsoft.com/office/drawing/2014/main" val="3170658950"/>
                    </a:ext>
                  </a:extLst>
                </a:gridCol>
                <a:gridCol w="469941">
                  <a:extLst>
                    <a:ext uri="{9D8B030D-6E8A-4147-A177-3AD203B41FA5}">
                      <a16:colId xmlns:a16="http://schemas.microsoft.com/office/drawing/2014/main" val="1752080464"/>
                    </a:ext>
                  </a:extLst>
                </a:gridCol>
                <a:gridCol w="483177">
                  <a:extLst>
                    <a:ext uri="{9D8B030D-6E8A-4147-A177-3AD203B41FA5}">
                      <a16:colId xmlns:a16="http://schemas.microsoft.com/office/drawing/2014/main" val="3299865007"/>
                    </a:ext>
                  </a:extLst>
                </a:gridCol>
                <a:gridCol w="906486">
                  <a:extLst>
                    <a:ext uri="{9D8B030D-6E8A-4147-A177-3AD203B41FA5}">
                      <a16:colId xmlns:a16="http://schemas.microsoft.com/office/drawing/2014/main" val="222111258"/>
                    </a:ext>
                  </a:extLst>
                </a:gridCol>
              </a:tblGrid>
              <a:tr h="179844">
                <a:tc>
                  <a:txBody>
                    <a:bodyPr/>
                    <a:lstStyle/>
                    <a:p>
                      <a:pPr algn="l" rtl="0" fontAlgn="ctr"/>
                      <a:r>
                        <a:rPr lang="en-US" sz="720" b="0" i="0" u="none" strike="noStrike" noProof="0" dirty="0">
                          <a:solidFill>
                            <a:srgbClr val="FFFFFF"/>
                          </a:solidFill>
                          <a:effectLst/>
                          <a:latin typeface="Roboto" panose="02000000000000000000" pitchFamily="2" charset="0"/>
                          <a:ea typeface="Roboto" panose="02000000000000000000" pitchFamily="2" charset="0"/>
                        </a:rPr>
                        <a:t>Breakdown by instrument</a:t>
                      </a:r>
                    </a:p>
                  </a:txBody>
                  <a:tcPr marL="144000" marR="4536" marT="4536"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2024</a:t>
                      </a:r>
                    </a:p>
                  </a:txBody>
                  <a:tcPr marL="4536" marR="4536" marT="4536"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2025</a:t>
                      </a:r>
                    </a:p>
                  </a:txBody>
                  <a:tcPr marL="4536" marR="4536" marT="4536"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2026</a:t>
                      </a:r>
                    </a:p>
                  </a:txBody>
                  <a:tcPr marL="4536" marR="4536" marT="4536"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2027</a:t>
                      </a:r>
                    </a:p>
                  </a:txBody>
                  <a:tcPr marL="4536" marR="4536" marT="4536"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2028</a:t>
                      </a:r>
                    </a:p>
                  </a:txBody>
                  <a:tcPr marL="4536" marR="4536" marT="4536"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2029</a:t>
                      </a:r>
                    </a:p>
                  </a:txBody>
                  <a:tcPr marL="4536" marR="4536" marT="4536"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2030</a:t>
                      </a:r>
                    </a:p>
                  </a:txBody>
                  <a:tcPr marL="4536" marR="4536" marT="4536"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2031</a:t>
                      </a:r>
                    </a:p>
                  </a:txBody>
                  <a:tcPr marL="4536" marR="4536" marT="4536" marB="0" anchor="ctr">
                    <a:lnL>
                      <a:noFill/>
                    </a:lnL>
                    <a:lnR>
                      <a:noFill/>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Total (U$S million)</a:t>
                      </a:r>
                    </a:p>
                  </a:txBody>
                  <a:tcPr marL="4536" marR="4536" marT="4536"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a:noFill/>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278708571"/>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Class 1 Notes 2026</a:t>
                      </a:r>
                    </a:p>
                  </a:txBody>
                  <a:tcPr marL="144000" marR="4536" marT="4536" marB="0" anchor="ctr">
                    <a:lnL w="12700" cap="flat" cmpd="sng" algn="ctr">
                      <a:noFill/>
                      <a:prstDash val="solid"/>
                      <a:round/>
                      <a:headEnd type="none" w="med" len="med"/>
                      <a:tailEnd type="none" w="med" len="med"/>
                    </a:lnL>
                    <a:lnR>
                      <a:noFill/>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283</a:t>
                      </a:r>
                    </a:p>
                  </a:txBody>
                  <a:tcPr marL="4536" marR="4536" marT="4536" marB="0" anchor="ctr">
                    <a:lnL>
                      <a:noFill/>
                    </a:lnL>
                    <a:lnR>
                      <a:noFill/>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283</a:t>
                      </a:r>
                    </a:p>
                  </a:txBody>
                  <a:tcPr marL="4536" marR="4536" marT="4536" marB="0" anchor="ctr">
                    <a:lnL>
                      <a:noFill/>
                    </a:lnL>
                    <a:lnR w="12700" cap="flat" cmpd="sng" algn="ctr">
                      <a:noFill/>
                      <a:prstDash val="solid"/>
                      <a:round/>
                      <a:headEnd type="none" w="med" len="med"/>
                      <a:tailEnd type="none" w="med" len="med"/>
                    </a:lnR>
                    <a:lnT>
                      <a:noFill/>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286016254"/>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Class 5 Notes 2025</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112</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112</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3150804451"/>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Class 21 Notes 2031</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204</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204</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210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617</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tx2">
                        <a:lumMod val="20000"/>
                        <a:lumOff val="80000"/>
                      </a:schemeClr>
                    </a:solidFill>
                  </a:tcPr>
                </a:tc>
                <a:extLst>
                  <a:ext uri="{0D108BD9-81ED-4DB2-BD59-A6C34878D82A}">
                    <a16:rowId xmlns:a16="http://schemas.microsoft.com/office/drawing/2014/main" val="1714745692"/>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Vendor Financing</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7</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10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3</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1</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21</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8028349"/>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IFC 2022</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34</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9</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dirty="0">
                          <a:solidFill>
                            <a:srgbClr val="000000"/>
                          </a:solidFill>
                          <a:effectLst/>
                          <a:latin typeface="Roboto" panose="02000000000000000000" pitchFamily="2" charset="0"/>
                          <a:ea typeface="Roboto" panose="02000000000000000000" pitchFamily="2" charset="0"/>
                        </a:rPr>
                        <a:t>43</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905373658"/>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IIC Loan</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9</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9</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849325352"/>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Finnvera</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10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12</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41</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08322673"/>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IDB Loan</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3</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54</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53</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25</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135</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121703349"/>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EDC</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9</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9</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4</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4</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4</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2</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36</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82598107"/>
                  </a:ext>
                </a:extLst>
              </a:tr>
              <a:tr h="131926">
                <a:tc>
                  <a:txBody>
                    <a:bodyPr/>
                    <a:lstStyle/>
                    <a:p>
                      <a:pPr algn="l" rtl="0" fontAlgn="ctr"/>
                      <a:r>
                        <a:rPr lang="en-US" sz="720" b="0" i="0" u="none" strike="noStrike" noProof="0">
                          <a:solidFill>
                            <a:srgbClr val="000000"/>
                          </a:solidFill>
                          <a:effectLst/>
                          <a:latin typeface="Roboto" panose="02000000000000000000" pitchFamily="2" charset="0"/>
                          <a:ea typeface="Roboto" panose="02000000000000000000" pitchFamily="2" charset="0"/>
                        </a:rPr>
                        <a:t>CDB Loan</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17</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34</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dirty="0">
                          <a:solidFill>
                            <a:srgbClr val="000000"/>
                          </a:solidFill>
                          <a:effectLst/>
                          <a:latin typeface="Roboto" panose="02000000000000000000" pitchFamily="2" charset="0"/>
                          <a:ea typeface="Roboto" panose="02000000000000000000" pitchFamily="2" charset="0"/>
                        </a:rPr>
                        <a:t>34</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52</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rtl="0" fontAlgn="ctr"/>
                      <a:r>
                        <a:rPr lang="en-US" sz="720" b="0" i="0" u="none" strike="noStrike" noProof="0">
                          <a:solidFill>
                            <a:srgbClr val="000000"/>
                          </a:solidFill>
                          <a:effectLst/>
                          <a:latin typeface="Roboto" panose="02000000000000000000" pitchFamily="2" charset="0"/>
                          <a:ea typeface="Roboto" panose="02000000000000000000" pitchFamily="2" charset="0"/>
                        </a:rPr>
                        <a:t>138</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44227688"/>
                  </a:ext>
                </a:extLst>
              </a:tr>
              <a:tr h="131926">
                <a:tc>
                  <a:txBody>
                    <a:bodyPr/>
                    <a:lstStyle/>
                    <a:p>
                      <a:pPr algn="l" rtl="0" fontAlgn="ctr"/>
                      <a:r>
                        <a:rPr lang="en-US" sz="720" b="0" i="0" u="none" strike="noStrike" noProof="0">
                          <a:solidFill>
                            <a:srgbClr val="231B0A"/>
                          </a:solidFill>
                          <a:effectLst/>
                          <a:latin typeface="Roboto" panose="02000000000000000000" pitchFamily="2" charset="0"/>
                          <a:ea typeface="Roboto" panose="02000000000000000000" pitchFamily="2" charset="0"/>
                        </a:rPr>
                        <a:t>Núcleo (GUA)</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13</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17</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16</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46</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82857827"/>
                  </a:ext>
                </a:extLst>
              </a:tr>
              <a:tr h="131926">
                <a:tc>
                  <a:txBody>
                    <a:bodyPr/>
                    <a:lstStyle/>
                    <a:p>
                      <a:pPr algn="l" rtl="0" fontAlgn="ctr"/>
                      <a:r>
                        <a:rPr lang="en-US" sz="720" b="0" i="0" u="none" strike="noStrike" noProof="0">
                          <a:solidFill>
                            <a:srgbClr val="231B0A"/>
                          </a:solidFill>
                          <a:effectLst/>
                          <a:latin typeface="Roboto" panose="02000000000000000000" pitchFamily="2" charset="0"/>
                          <a:ea typeface="Roboto" panose="02000000000000000000" pitchFamily="2" charset="0"/>
                        </a:rPr>
                        <a:t>Local Notes</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297</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85</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383</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6283859"/>
                  </a:ext>
                </a:extLst>
              </a:tr>
              <a:tr h="131926">
                <a:tc>
                  <a:txBody>
                    <a:bodyPr/>
                    <a:lstStyle/>
                    <a:p>
                      <a:pPr algn="l" rtl="0" fontAlgn="ctr"/>
                      <a:r>
                        <a:rPr lang="en-US" sz="720" b="0" i="0" u="none" strike="noStrike" noProof="0">
                          <a:solidFill>
                            <a:srgbClr val="231B0A"/>
                          </a:solidFill>
                          <a:effectLst/>
                          <a:latin typeface="Roboto" panose="02000000000000000000" pitchFamily="2" charset="0"/>
                          <a:ea typeface="Roboto" panose="02000000000000000000" pitchFamily="2" charset="0"/>
                        </a:rPr>
                        <a:t>Local Notes Dollar Linked</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180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dirty="0">
                          <a:solidFill>
                            <a:srgbClr val="231B0A"/>
                          </a:solidFill>
                          <a:effectLst/>
                          <a:latin typeface="Roboto" panose="02000000000000000000" pitchFamily="2" charset="0"/>
                          <a:ea typeface="Roboto" panose="02000000000000000000" pitchFamily="2" charset="0"/>
                        </a:rPr>
                        <a:t>268</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98</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62</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dirty="0">
                          <a:solidFill>
                            <a:srgbClr val="231B0A"/>
                          </a:solidFill>
                          <a:effectLst/>
                          <a:latin typeface="Roboto" panose="02000000000000000000" pitchFamily="2" charset="0"/>
                          <a:ea typeface="Roboto" panose="02000000000000000000" pitchFamily="2" charset="0"/>
                        </a:rPr>
                        <a:t>608</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63487031"/>
                  </a:ext>
                </a:extLst>
              </a:tr>
              <a:tr h="131926">
                <a:tc>
                  <a:txBody>
                    <a:bodyPr/>
                    <a:lstStyle/>
                    <a:p>
                      <a:pPr algn="l" rtl="0" fontAlgn="ctr"/>
                      <a:r>
                        <a:rPr lang="en-US" sz="720" b="0" i="0" u="none" strike="noStrike" noProof="0">
                          <a:solidFill>
                            <a:srgbClr val="231B0A"/>
                          </a:solidFill>
                          <a:effectLst/>
                          <a:latin typeface="Roboto" panose="02000000000000000000" pitchFamily="2" charset="0"/>
                          <a:ea typeface="Roboto" panose="02000000000000000000" pitchFamily="2" charset="0"/>
                        </a:rPr>
                        <a:t>Other (ARS)</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179</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 </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panose="02000000000000000000" pitchFamily="2" charset="0"/>
                          <a:ea typeface="Roboto" panose="02000000000000000000" pitchFamily="2" charset="0"/>
                        </a:rPr>
                        <a:t>179</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6343188"/>
                  </a:ext>
                </a:extLst>
              </a:tr>
              <a:tr h="143874">
                <a:tc>
                  <a:txBody>
                    <a:bodyPr/>
                    <a:lstStyle/>
                    <a:p>
                      <a:pPr algn="l" rtl="0" fontAlgn="ctr"/>
                      <a:r>
                        <a:rPr lang="en-US" sz="720" b="0" i="0" u="none" strike="noStrike" noProof="0">
                          <a:solidFill>
                            <a:srgbClr val="FFFFFF"/>
                          </a:solidFill>
                          <a:effectLst/>
                          <a:latin typeface="Roboto" panose="02000000000000000000" pitchFamily="2" charset="0"/>
                          <a:ea typeface="Roboto" panose="02000000000000000000" pitchFamily="2" charset="0"/>
                        </a:rPr>
                        <a:t>Total</a:t>
                      </a:r>
                    </a:p>
                  </a:txBody>
                  <a:tcPr marL="144000" marR="4536" marT="4536" marB="0" anchor="ctr">
                    <a:lnL w="12700" cap="flat" cmpd="sng" algn="ctr">
                      <a:no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dirty="0">
                          <a:solidFill>
                            <a:srgbClr val="FFFFFF"/>
                          </a:solidFill>
                          <a:effectLst/>
                          <a:latin typeface="Roboto" panose="02000000000000000000" pitchFamily="2" charset="0"/>
                          <a:ea typeface="Roboto" panose="02000000000000000000" pitchFamily="2" charset="0"/>
                        </a:rPr>
                        <a:t>227</a:t>
                      </a:r>
                    </a:p>
                  </a:txBody>
                  <a:tcPr marL="4536" marR="4536" marT="453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dirty="0">
                          <a:solidFill>
                            <a:srgbClr val="FFFFFF"/>
                          </a:solidFill>
                          <a:effectLst/>
                          <a:latin typeface="Roboto" panose="02000000000000000000" pitchFamily="2" charset="0"/>
                          <a:ea typeface="Roboto" panose="02000000000000000000" pitchFamily="2" charset="0"/>
                        </a:rPr>
                        <a:t>764</a:t>
                      </a:r>
                    </a:p>
                  </a:txBody>
                  <a:tcPr marL="4536" marR="4536" marT="453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dirty="0">
                          <a:solidFill>
                            <a:srgbClr val="FFFFFF"/>
                          </a:solidFill>
                          <a:effectLst/>
                          <a:latin typeface="Roboto" panose="02000000000000000000" pitchFamily="2" charset="0"/>
                          <a:ea typeface="Roboto" panose="02000000000000000000" pitchFamily="2" charset="0"/>
                        </a:rPr>
                        <a:t>671</a:t>
                      </a:r>
                    </a:p>
                  </a:txBody>
                  <a:tcPr marL="4536" marR="4536" marT="453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dirty="0">
                          <a:solidFill>
                            <a:srgbClr val="FFFFFF"/>
                          </a:solidFill>
                          <a:effectLst/>
                          <a:latin typeface="Roboto" panose="02000000000000000000" pitchFamily="2" charset="0"/>
                          <a:ea typeface="Roboto" panose="02000000000000000000" pitchFamily="2" charset="0"/>
                        </a:rPr>
                        <a:t>265</a:t>
                      </a:r>
                    </a:p>
                  </a:txBody>
                  <a:tcPr marL="4536" marR="4536" marT="453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84</a:t>
                      </a:r>
                    </a:p>
                  </a:txBody>
                  <a:tcPr marL="4536" marR="4536" marT="453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208</a:t>
                      </a:r>
                    </a:p>
                  </a:txBody>
                  <a:tcPr marL="4536" marR="4536" marT="453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206</a:t>
                      </a:r>
                    </a:p>
                  </a:txBody>
                  <a:tcPr marL="4536" marR="4536" marT="453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a:solidFill>
                            <a:srgbClr val="FFFFFF"/>
                          </a:solidFill>
                          <a:effectLst/>
                          <a:latin typeface="Roboto" panose="02000000000000000000" pitchFamily="2" charset="0"/>
                          <a:ea typeface="Roboto" panose="02000000000000000000" pitchFamily="2" charset="0"/>
                        </a:rPr>
                        <a:t>226</a:t>
                      </a:r>
                    </a:p>
                  </a:txBody>
                  <a:tcPr marL="4536" marR="4536" marT="4536" marB="0" anchor="ctr">
                    <a:lnL>
                      <a:noFill/>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dirty="0">
                          <a:solidFill>
                            <a:srgbClr val="FFFFFF"/>
                          </a:solidFill>
                          <a:effectLst/>
                          <a:latin typeface="Roboto" panose="02000000000000000000" pitchFamily="2" charset="0"/>
                          <a:ea typeface="Roboto" panose="02000000000000000000" pitchFamily="2" charset="0"/>
                        </a:rPr>
                        <a:t>2651</a:t>
                      </a:r>
                    </a:p>
                  </a:txBody>
                  <a:tcPr marL="4536" marR="4536" marT="4536" marB="0" anchor="ctr">
                    <a:lnL>
                      <a:noFill/>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2373054042"/>
                  </a:ext>
                </a:extLst>
              </a:tr>
            </a:tbl>
          </a:graphicData>
        </a:graphic>
      </p:graphicFrame>
      <p:graphicFrame>
        <p:nvGraphicFramePr>
          <p:cNvPr id="32" name="Tabla 31">
            <a:extLst>
              <a:ext uri="{FF2B5EF4-FFF2-40B4-BE49-F238E27FC236}">
                <a16:creationId xmlns:a16="http://schemas.microsoft.com/office/drawing/2014/main" id="{7482111C-6A09-D6B0-0046-86AD1C73F919}"/>
              </a:ext>
            </a:extLst>
          </p:cNvPr>
          <p:cNvGraphicFramePr>
            <a:graphicFrameLocks noGrp="1"/>
          </p:cNvGraphicFramePr>
          <p:nvPr>
            <p:extLst>
              <p:ext uri="{D42A27DB-BD31-4B8C-83A1-F6EECF244321}">
                <p14:modId xmlns:p14="http://schemas.microsoft.com/office/powerpoint/2010/main" val="1851003887"/>
              </p:ext>
            </p:extLst>
          </p:nvPr>
        </p:nvGraphicFramePr>
        <p:xfrm>
          <a:off x="611998" y="3359239"/>
          <a:ext cx="6174111" cy="839473"/>
        </p:xfrm>
        <a:graphic>
          <a:graphicData uri="http://schemas.openxmlformats.org/drawingml/2006/table">
            <a:tbl>
              <a:tblPr/>
              <a:tblGrid>
                <a:gridCol w="1276731">
                  <a:extLst>
                    <a:ext uri="{9D8B030D-6E8A-4147-A177-3AD203B41FA5}">
                      <a16:colId xmlns:a16="http://schemas.microsoft.com/office/drawing/2014/main" val="3130649064"/>
                    </a:ext>
                  </a:extLst>
                </a:gridCol>
                <a:gridCol w="443180">
                  <a:extLst>
                    <a:ext uri="{9D8B030D-6E8A-4147-A177-3AD203B41FA5}">
                      <a16:colId xmlns:a16="http://schemas.microsoft.com/office/drawing/2014/main" val="3060890736"/>
                    </a:ext>
                  </a:extLst>
                </a:gridCol>
                <a:gridCol w="463322">
                  <a:extLst>
                    <a:ext uri="{9D8B030D-6E8A-4147-A177-3AD203B41FA5}">
                      <a16:colId xmlns:a16="http://schemas.microsoft.com/office/drawing/2014/main" val="930525695"/>
                    </a:ext>
                  </a:extLst>
                </a:gridCol>
                <a:gridCol w="489797">
                  <a:extLst>
                    <a:ext uri="{9D8B030D-6E8A-4147-A177-3AD203B41FA5}">
                      <a16:colId xmlns:a16="http://schemas.microsoft.com/office/drawing/2014/main" val="6071570"/>
                    </a:ext>
                  </a:extLst>
                </a:gridCol>
                <a:gridCol w="528966">
                  <a:extLst>
                    <a:ext uri="{9D8B030D-6E8A-4147-A177-3AD203B41FA5}">
                      <a16:colId xmlns:a16="http://schemas.microsoft.com/office/drawing/2014/main" val="3178856134"/>
                    </a:ext>
                  </a:extLst>
                </a:gridCol>
                <a:gridCol w="496370">
                  <a:extLst>
                    <a:ext uri="{9D8B030D-6E8A-4147-A177-3AD203B41FA5}">
                      <a16:colId xmlns:a16="http://schemas.microsoft.com/office/drawing/2014/main" val="843952822"/>
                    </a:ext>
                  </a:extLst>
                </a:gridCol>
                <a:gridCol w="545193">
                  <a:extLst>
                    <a:ext uri="{9D8B030D-6E8A-4147-A177-3AD203B41FA5}">
                      <a16:colId xmlns:a16="http://schemas.microsoft.com/office/drawing/2014/main" val="1587742731"/>
                    </a:ext>
                  </a:extLst>
                </a:gridCol>
                <a:gridCol w="555364">
                  <a:extLst>
                    <a:ext uri="{9D8B030D-6E8A-4147-A177-3AD203B41FA5}">
                      <a16:colId xmlns:a16="http://schemas.microsoft.com/office/drawing/2014/main" val="4257996323"/>
                    </a:ext>
                  </a:extLst>
                </a:gridCol>
                <a:gridCol w="435610">
                  <a:extLst>
                    <a:ext uri="{9D8B030D-6E8A-4147-A177-3AD203B41FA5}">
                      <a16:colId xmlns:a16="http://schemas.microsoft.com/office/drawing/2014/main" val="3749617348"/>
                    </a:ext>
                  </a:extLst>
                </a:gridCol>
                <a:gridCol w="939578">
                  <a:extLst>
                    <a:ext uri="{9D8B030D-6E8A-4147-A177-3AD203B41FA5}">
                      <a16:colId xmlns:a16="http://schemas.microsoft.com/office/drawing/2014/main" val="3149381682"/>
                    </a:ext>
                  </a:extLst>
                </a:gridCol>
              </a:tblGrid>
              <a:tr h="179843">
                <a:tc>
                  <a:txBody>
                    <a:bodyPr/>
                    <a:lstStyle/>
                    <a:p>
                      <a:pPr algn="l" rtl="0" fontAlgn="ctr"/>
                      <a:r>
                        <a:rPr lang="en-US" sz="720" b="0" i="0" u="none" strike="noStrike" noProof="0">
                          <a:solidFill>
                            <a:srgbClr val="FFFFFF"/>
                          </a:solidFill>
                          <a:effectLst/>
                          <a:latin typeface="Roboto Medium" panose="02000000000000000000" pitchFamily="2" charset="0"/>
                          <a:ea typeface="Roboto Medium" panose="02000000000000000000" pitchFamily="2" charset="0"/>
                        </a:rPr>
                        <a:t>Breakdown by currency**</a:t>
                      </a:r>
                    </a:p>
                  </a:txBody>
                  <a:tcPr marL="144000" marR="4536" marT="453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Medium" panose="02000000000000000000" pitchFamily="2" charset="0"/>
                          <a:ea typeface="Roboto Medium" panose="02000000000000000000" pitchFamily="2" charset="0"/>
                        </a:rPr>
                        <a:t>2024</a:t>
                      </a:r>
                    </a:p>
                  </a:txBody>
                  <a:tcPr marL="4536" marR="4536" marT="453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Medium" panose="02000000000000000000" pitchFamily="2" charset="0"/>
                          <a:ea typeface="Roboto Medium" panose="02000000000000000000" pitchFamily="2" charset="0"/>
                        </a:rPr>
                        <a:t>2025</a:t>
                      </a:r>
                    </a:p>
                  </a:txBody>
                  <a:tcPr marL="4536" marR="4536" marT="453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1344067" rtl="0" eaLnBrk="1" fontAlgn="ctr" latinLnBrk="0" hangingPunct="1"/>
                      <a:r>
                        <a:rPr lang="en-US" sz="720" b="0" i="0" u="none" strike="noStrike" kern="1200" noProof="0">
                          <a:solidFill>
                            <a:srgbClr val="FFFFFF"/>
                          </a:solidFill>
                          <a:effectLst/>
                          <a:latin typeface="Roboto Medium" panose="02000000000000000000" pitchFamily="2" charset="0"/>
                          <a:ea typeface="Roboto Medium" panose="02000000000000000000" pitchFamily="2" charset="0"/>
                          <a:cs typeface="+mn-cs"/>
                        </a:rPr>
                        <a:t>2026</a:t>
                      </a:r>
                    </a:p>
                  </a:txBody>
                  <a:tcPr marL="4536" marR="4536" marT="453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1344067" rtl="0" eaLnBrk="1" fontAlgn="ctr" latinLnBrk="0" hangingPunct="1"/>
                      <a:r>
                        <a:rPr lang="en-US" sz="720" b="0" i="0" u="none" strike="noStrike" kern="1200" noProof="0">
                          <a:solidFill>
                            <a:srgbClr val="FFFFFF"/>
                          </a:solidFill>
                          <a:effectLst/>
                          <a:latin typeface="Roboto Medium" panose="02000000000000000000" pitchFamily="2" charset="0"/>
                          <a:ea typeface="Roboto Medium" panose="02000000000000000000" pitchFamily="2" charset="0"/>
                          <a:cs typeface="+mn-cs"/>
                        </a:rPr>
                        <a:t>2027</a:t>
                      </a:r>
                    </a:p>
                  </a:txBody>
                  <a:tcPr marL="4536" marR="4536" marT="453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1344067" rtl="0" eaLnBrk="1" fontAlgn="ctr" latinLnBrk="0" hangingPunct="1"/>
                      <a:r>
                        <a:rPr lang="en-US" sz="720" b="0" i="0" u="none" strike="noStrike" kern="1200" noProof="0" dirty="0">
                          <a:solidFill>
                            <a:srgbClr val="FFFFFF"/>
                          </a:solidFill>
                          <a:effectLst/>
                          <a:latin typeface="Roboto Medium" panose="02000000000000000000" pitchFamily="2" charset="0"/>
                          <a:ea typeface="Roboto Medium" panose="02000000000000000000" pitchFamily="2" charset="0"/>
                          <a:cs typeface="+mn-cs"/>
                        </a:rPr>
                        <a:t>2028</a:t>
                      </a:r>
                    </a:p>
                  </a:txBody>
                  <a:tcPr marL="4536" marR="4536" marT="4536"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1344067" rtl="0" eaLnBrk="1" fontAlgn="ctr" latinLnBrk="0" hangingPunct="1"/>
                      <a:r>
                        <a:rPr lang="en-US" sz="720" b="0" i="0" u="none" strike="noStrike" kern="1200" noProof="0">
                          <a:solidFill>
                            <a:srgbClr val="FFFFFF"/>
                          </a:solidFill>
                          <a:effectLst/>
                          <a:latin typeface="Roboto Medium" panose="02000000000000000000" pitchFamily="2" charset="0"/>
                          <a:ea typeface="Roboto Medium" panose="02000000000000000000" pitchFamily="2" charset="0"/>
                          <a:cs typeface="+mn-cs"/>
                        </a:rPr>
                        <a:t>2029</a:t>
                      </a:r>
                    </a:p>
                  </a:txBody>
                  <a:tcPr marL="4536" marR="4536" marT="4536"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1344067" rtl="0" eaLnBrk="1" fontAlgn="ctr" latinLnBrk="0" hangingPunct="1"/>
                      <a:r>
                        <a:rPr lang="en-US" sz="720" b="0" i="0" u="none" strike="noStrike" kern="1200" noProof="0">
                          <a:solidFill>
                            <a:srgbClr val="FFFFFF"/>
                          </a:solidFill>
                          <a:effectLst/>
                          <a:latin typeface="Roboto Medium" panose="02000000000000000000" pitchFamily="2" charset="0"/>
                          <a:ea typeface="Roboto Medium" panose="02000000000000000000" pitchFamily="2" charset="0"/>
                          <a:cs typeface="+mn-cs"/>
                        </a:rPr>
                        <a:t>2030</a:t>
                      </a:r>
                    </a:p>
                  </a:txBody>
                  <a:tcPr marL="4536" marR="4536" marT="453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algn="ctr" defTabSz="1344067" rtl="0" eaLnBrk="1" fontAlgn="ctr" latinLnBrk="0" hangingPunct="1"/>
                      <a:r>
                        <a:rPr lang="en-US" sz="720" b="0" i="0" u="none" strike="noStrike" kern="1200" noProof="0">
                          <a:solidFill>
                            <a:srgbClr val="FFFFFF"/>
                          </a:solidFill>
                          <a:effectLst/>
                          <a:latin typeface="Roboto Medium" panose="02000000000000000000" pitchFamily="2" charset="0"/>
                          <a:ea typeface="Roboto Medium" panose="02000000000000000000" pitchFamily="2" charset="0"/>
                          <a:cs typeface="+mn-cs"/>
                        </a:rPr>
                        <a:t>2031</a:t>
                      </a:r>
                    </a:p>
                  </a:txBody>
                  <a:tcPr marL="4536" marR="4536" marT="453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algn="ctr" rtl="0" fontAlgn="ctr"/>
                      <a:r>
                        <a:rPr lang="en-US" sz="720" b="0" i="0" u="none" strike="noStrike" noProof="0">
                          <a:solidFill>
                            <a:srgbClr val="FFFFFF"/>
                          </a:solidFill>
                          <a:effectLst/>
                          <a:latin typeface="Roboto Medium" panose="02000000000000000000" pitchFamily="2" charset="0"/>
                          <a:ea typeface="Roboto Medium" panose="02000000000000000000" pitchFamily="2" charset="0"/>
                        </a:rPr>
                        <a:t>Total (U$S million)</a:t>
                      </a:r>
                    </a:p>
                  </a:txBody>
                  <a:tcPr marL="4536" marR="4536" marT="4536"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bg2"/>
                    </a:solidFill>
                  </a:tcPr>
                </a:tc>
                <a:extLst>
                  <a:ext uri="{0D108BD9-81ED-4DB2-BD59-A6C34878D82A}">
                    <a16:rowId xmlns:a16="http://schemas.microsoft.com/office/drawing/2014/main" val="3643632937"/>
                  </a:ext>
                </a:extLst>
              </a:tr>
              <a:tr h="131926">
                <a:tc>
                  <a:txBody>
                    <a:bodyPr/>
                    <a:lstStyle/>
                    <a:p>
                      <a:pPr algn="l" rtl="0" fontAlgn="ctr"/>
                      <a:r>
                        <a:rPr lang="en-US" sz="720" b="0" i="0" u="none" strike="noStrike" noProof="0">
                          <a:solidFill>
                            <a:srgbClr val="FFFFFF"/>
                          </a:solidFill>
                          <a:effectLst/>
                          <a:latin typeface="Roboto Medium" panose="02000000000000000000" pitchFamily="2" charset="0"/>
                          <a:ea typeface="Roboto Medium" panose="02000000000000000000" pitchFamily="2" charset="0"/>
                        </a:rPr>
                        <a:t>US Dollars</a:t>
                      </a:r>
                    </a:p>
                  </a:txBody>
                  <a:tcPr marL="144000" marR="4536" marT="4536"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1344067" rtl="0" eaLnBrk="1" fontAlgn="ctr" latinLnBrk="0" hangingPunct="1"/>
                      <a:r>
                        <a:rPr lang="en-US" sz="720" b="0" i="0" u="none" strike="noStrike" kern="1200" noProof="0" dirty="0">
                          <a:solidFill>
                            <a:srgbClr val="231B0A"/>
                          </a:solidFill>
                          <a:effectLst/>
                          <a:latin typeface="Roboto Medium" panose="02000000000000000000" pitchFamily="2" charset="0"/>
                          <a:ea typeface="Roboto Medium" panose="02000000000000000000" pitchFamily="2" charset="0"/>
                          <a:cs typeface="+mn-cs"/>
                        </a:rPr>
                        <a:t>31</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dirty="0">
                          <a:solidFill>
                            <a:srgbClr val="231B0A"/>
                          </a:solidFill>
                          <a:effectLst/>
                          <a:latin typeface="Roboto Medium" panose="02000000000000000000" pitchFamily="2" charset="0"/>
                          <a:ea typeface="Roboto Medium" panose="02000000000000000000" pitchFamily="2" charset="0"/>
                          <a:cs typeface="+mn-cs"/>
                        </a:rPr>
                        <a:t>238</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dirty="0">
                          <a:solidFill>
                            <a:srgbClr val="231B0A"/>
                          </a:solidFill>
                          <a:effectLst/>
                          <a:latin typeface="Roboto Medium" panose="02000000000000000000" pitchFamily="2" charset="0"/>
                          <a:ea typeface="Roboto Medium" panose="02000000000000000000" pitchFamily="2" charset="0"/>
                          <a:cs typeface="+mn-cs"/>
                        </a:rPr>
                        <a:t>369</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dirty="0">
                          <a:solidFill>
                            <a:srgbClr val="231B0A"/>
                          </a:solidFill>
                          <a:effectLst/>
                          <a:latin typeface="Roboto Medium" panose="02000000000000000000" pitchFamily="2" charset="0"/>
                          <a:ea typeface="Roboto Medium" panose="02000000000000000000" pitchFamily="2" charset="0"/>
                          <a:cs typeface="+mn-cs"/>
                        </a:rPr>
                        <a:t>30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4</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208</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206</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210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dirty="0">
                          <a:solidFill>
                            <a:srgbClr val="231B0A"/>
                          </a:solidFill>
                          <a:effectLst/>
                          <a:latin typeface="Roboto Medium" panose="02000000000000000000" pitchFamily="2" charset="0"/>
                          <a:ea typeface="Roboto Medium" panose="02000000000000000000" pitchFamily="2" charset="0"/>
                          <a:cs typeface="+mn-cs"/>
                        </a:rPr>
                        <a:t>1297</a:t>
                      </a:r>
                    </a:p>
                  </a:txBody>
                  <a:tcPr marL="4536" marR="4536" marT="4536"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39488994"/>
                  </a:ext>
                </a:extLst>
              </a:tr>
              <a:tr h="131926">
                <a:tc>
                  <a:txBody>
                    <a:bodyPr/>
                    <a:lstStyle/>
                    <a:p>
                      <a:pPr algn="l" rtl="0" fontAlgn="ctr"/>
                      <a:r>
                        <a:rPr lang="en-US" sz="720" b="0" i="0" u="none" strike="noStrike" noProof="0">
                          <a:solidFill>
                            <a:srgbClr val="FFFFFF"/>
                          </a:solidFill>
                          <a:effectLst/>
                          <a:latin typeface="Roboto Medium" panose="02000000000000000000" pitchFamily="2" charset="0"/>
                          <a:ea typeface="Roboto Medium" panose="02000000000000000000" pitchFamily="2" charset="0"/>
                        </a:rPr>
                        <a:t>Dollar-Linked</a:t>
                      </a:r>
                    </a:p>
                  </a:txBody>
                  <a:tcPr marL="144000" marR="4536" marT="4536"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180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dirty="0">
                          <a:solidFill>
                            <a:srgbClr val="231B0A"/>
                          </a:solidFill>
                          <a:effectLst/>
                          <a:latin typeface="Roboto Medium" panose="02000000000000000000" pitchFamily="2" charset="0"/>
                          <a:ea typeface="Roboto Medium" panose="02000000000000000000" pitchFamily="2" charset="0"/>
                          <a:cs typeface="+mn-cs"/>
                        </a:rPr>
                        <a:t>268</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98</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62</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dirty="0">
                          <a:solidFill>
                            <a:srgbClr val="231B0A"/>
                          </a:solidFill>
                          <a:effectLst/>
                          <a:latin typeface="Roboto Medium" panose="02000000000000000000" pitchFamily="2" charset="0"/>
                          <a:ea typeface="Roboto Medium" panose="02000000000000000000" pitchFamily="2" charset="0"/>
                          <a:cs typeface="+mn-cs"/>
                        </a:rPr>
                        <a:t>608</a:t>
                      </a:r>
                    </a:p>
                  </a:txBody>
                  <a:tcPr marL="4536" marR="4536" marT="4536"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99110046"/>
                  </a:ext>
                </a:extLst>
              </a:tr>
              <a:tr h="131926">
                <a:tc>
                  <a:txBody>
                    <a:bodyPr/>
                    <a:lstStyle/>
                    <a:p>
                      <a:pPr algn="l" rtl="0" fontAlgn="ctr"/>
                      <a:r>
                        <a:rPr lang="en-US" sz="720" b="0" i="0" u="none" strike="noStrike" noProof="0">
                          <a:solidFill>
                            <a:srgbClr val="FFFFFF"/>
                          </a:solidFill>
                          <a:effectLst/>
                          <a:latin typeface="Roboto Medium" panose="02000000000000000000" pitchFamily="2" charset="0"/>
                          <a:ea typeface="Roboto Medium" panose="02000000000000000000" pitchFamily="2" charset="0"/>
                        </a:rPr>
                        <a:t>Renminbi</a:t>
                      </a:r>
                    </a:p>
                  </a:txBody>
                  <a:tcPr marL="144000" marR="4536" marT="4536"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17</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34</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34</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52</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138</a:t>
                      </a:r>
                    </a:p>
                  </a:txBody>
                  <a:tcPr marL="4536" marR="4536" marT="4536"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2336181"/>
                  </a:ext>
                </a:extLst>
              </a:tr>
              <a:tr h="131926">
                <a:tc>
                  <a:txBody>
                    <a:bodyPr/>
                    <a:lstStyle/>
                    <a:p>
                      <a:pPr algn="l" rtl="0" fontAlgn="ctr"/>
                      <a:r>
                        <a:rPr lang="en-US" sz="720" b="0" i="0" u="none" strike="noStrike" noProof="0">
                          <a:solidFill>
                            <a:srgbClr val="FFFFFF"/>
                          </a:solidFill>
                          <a:effectLst/>
                          <a:latin typeface="Roboto Medium" panose="02000000000000000000" pitchFamily="2" charset="0"/>
                          <a:ea typeface="Roboto Medium" panose="02000000000000000000" pitchFamily="2" charset="0"/>
                        </a:rPr>
                        <a:t>Guaraní</a:t>
                      </a:r>
                    </a:p>
                  </a:txBody>
                  <a:tcPr marL="144000" marR="4536" marT="4536" marB="0" anchor="ctr">
                    <a:lnL w="1270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13</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17</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0</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16</a:t>
                      </a:r>
                    </a:p>
                  </a:txBody>
                  <a:tcPr marL="4536" marR="4536" marT="4536"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46</a:t>
                      </a:r>
                    </a:p>
                  </a:txBody>
                  <a:tcPr marL="4536" marR="4536" marT="4536"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68145876"/>
                  </a:ext>
                </a:extLst>
              </a:tr>
              <a:tr h="131926">
                <a:tc>
                  <a:txBody>
                    <a:bodyPr/>
                    <a:lstStyle/>
                    <a:p>
                      <a:pPr algn="l" rtl="0" fontAlgn="ctr"/>
                      <a:r>
                        <a:rPr lang="en-US" sz="720" b="0" i="0" u="none" strike="noStrike" noProof="0">
                          <a:solidFill>
                            <a:srgbClr val="FFFFFF"/>
                          </a:solidFill>
                          <a:effectLst/>
                          <a:latin typeface="Roboto Medium" panose="02000000000000000000" pitchFamily="2" charset="0"/>
                          <a:ea typeface="Roboto Medium" panose="02000000000000000000" pitchFamily="2" charset="0"/>
                        </a:rPr>
                        <a:t>Pesos</a:t>
                      </a:r>
                    </a:p>
                  </a:txBody>
                  <a:tcPr marL="144000" marR="4536" marT="4536" marB="0" anchor="ctr">
                    <a:lnL w="12700" cap="flat" cmpd="sng" algn="ctr">
                      <a:noFill/>
                      <a:prstDash val="solid"/>
                      <a:round/>
                      <a:headEnd type="none" w="med" len="med"/>
                      <a:tailEnd type="none" w="med" len="med"/>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rtl="0" fontAlgn="ctr"/>
                      <a:r>
                        <a:rPr lang="en-US" sz="720" b="0" i="0" u="none" strike="noStrike" noProof="0">
                          <a:solidFill>
                            <a:srgbClr val="231B0A"/>
                          </a:solidFill>
                          <a:effectLst/>
                          <a:latin typeface="Roboto Medium" panose="02000000000000000000" pitchFamily="2" charset="0"/>
                          <a:ea typeface="Roboto Medium" panose="02000000000000000000" pitchFamily="2" charset="0"/>
                        </a:rPr>
                        <a:t>179</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297</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85</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a:solidFill>
                            <a:srgbClr val="231B0A"/>
                          </a:solidFill>
                          <a:effectLst/>
                          <a:latin typeface="Roboto Medium" panose="02000000000000000000" pitchFamily="2" charset="0"/>
                          <a:ea typeface="Roboto Medium" panose="02000000000000000000" pitchFamily="2" charset="0"/>
                          <a:cs typeface="+mn-cs"/>
                        </a:rPr>
                        <a:t>0</a:t>
                      </a:r>
                    </a:p>
                  </a:txBody>
                  <a:tcPr marL="4536" marR="4536" marT="4536" marB="0" anchor="ctr">
                    <a:lnL>
                      <a:noFill/>
                    </a:lnL>
                    <a:lnR>
                      <a:noFill/>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algn="ctr" defTabSz="1344067" rtl="0" eaLnBrk="1" fontAlgn="ctr" latinLnBrk="0" hangingPunct="1"/>
                      <a:r>
                        <a:rPr lang="en-US" sz="720" b="0" i="0" u="none" strike="noStrike" kern="1200" noProof="0" dirty="0">
                          <a:solidFill>
                            <a:srgbClr val="231B0A"/>
                          </a:solidFill>
                          <a:effectLst/>
                          <a:latin typeface="Roboto Medium" panose="02000000000000000000" pitchFamily="2" charset="0"/>
                          <a:ea typeface="Roboto Medium" panose="02000000000000000000" pitchFamily="2" charset="0"/>
                          <a:cs typeface="+mn-cs"/>
                        </a:rPr>
                        <a:t>562</a:t>
                      </a:r>
                    </a:p>
                  </a:txBody>
                  <a:tcPr marL="4536" marR="4536" marT="4536" marB="0" anchor="ctr">
                    <a:lnL>
                      <a:noFill/>
                    </a:lnL>
                    <a:lnR w="12700" cap="flat" cmpd="sng" algn="ctr">
                      <a:noFill/>
                      <a:prstDash val="solid"/>
                      <a:round/>
                      <a:headEnd type="none" w="med" len="med"/>
                      <a:tailEnd type="none" w="med" len="med"/>
                    </a:lnR>
                    <a:lnT w="3175" cap="flat" cmpd="sng" algn="ctr">
                      <a:solidFill>
                        <a:schemeClr val="tx1">
                          <a:lumMod val="90000"/>
                          <a:lumOff val="10000"/>
                        </a:schemeClr>
                      </a:solidFill>
                      <a:prstDash val="sysDot"/>
                      <a:round/>
                      <a:headEnd type="none" w="med" len="med"/>
                      <a:tailEnd type="none" w="med" len="med"/>
                    </a:lnT>
                    <a:lnB w="3175" cap="flat" cmpd="sng" algn="ctr">
                      <a:solidFill>
                        <a:schemeClr val="tx1">
                          <a:lumMod val="90000"/>
                          <a:lumOff val="10000"/>
                        </a:schemeClr>
                      </a:solid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87075874"/>
                  </a:ext>
                </a:extLst>
              </a:tr>
            </a:tbl>
          </a:graphicData>
        </a:graphic>
      </p:graphicFrame>
      <p:sp>
        <p:nvSpPr>
          <p:cNvPr id="33" name="Rectángulo: esquinas redondeadas 18">
            <a:extLst>
              <a:ext uri="{FF2B5EF4-FFF2-40B4-BE49-F238E27FC236}">
                <a16:creationId xmlns:a16="http://schemas.microsoft.com/office/drawing/2014/main" id="{7C528EAF-6EA2-40F1-606B-19667E335558}"/>
              </a:ext>
            </a:extLst>
          </p:cNvPr>
          <p:cNvSpPr/>
          <p:nvPr/>
        </p:nvSpPr>
        <p:spPr bwMode="auto">
          <a:xfrm>
            <a:off x="6947918" y="2849821"/>
            <a:ext cx="1581679" cy="339477"/>
          </a:xfrm>
          <a:prstGeom prst="roundRect">
            <a:avLst/>
          </a:prstGeom>
          <a:solidFill>
            <a:schemeClr val="tx1">
              <a:lumMod val="25000"/>
              <a:lumOff val="75000"/>
            </a:schemeClr>
          </a:solidFill>
          <a:ln w="25400" algn="ctr">
            <a:noFill/>
            <a:round/>
            <a:headEnd/>
            <a:tailEnd/>
          </a:ln>
        </p:spPr>
        <p:txBody>
          <a:bodyPr wrap="none" lIns="0" tIns="0" rIns="0" bIns="0" rtlCol="0" anchor="ctr"/>
          <a:lstStyle/>
          <a:p>
            <a:pPr algn="ctr"/>
            <a:endParaRPr lang="es-AR" sz="425" b="1">
              <a:solidFill>
                <a:srgbClr val="231B0A"/>
              </a:solidFill>
              <a:latin typeface="Pulso" pitchFamily="2" charset="0"/>
              <a:ea typeface="Roboto" panose="02000000000000000000" pitchFamily="2" charset="0"/>
              <a:cs typeface="Roboto" panose="02000000000000000000" pitchFamily="2" charset="0"/>
            </a:endParaRPr>
          </a:p>
        </p:txBody>
      </p:sp>
      <p:sp>
        <p:nvSpPr>
          <p:cNvPr id="34" name="CuadroTexto 33">
            <a:extLst>
              <a:ext uri="{FF2B5EF4-FFF2-40B4-BE49-F238E27FC236}">
                <a16:creationId xmlns:a16="http://schemas.microsoft.com/office/drawing/2014/main" id="{D683698E-99CD-DF6E-64A5-2FFC2C0BF4C4}"/>
              </a:ext>
            </a:extLst>
          </p:cNvPr>
          <p:cNvSpPr txBox="1"/>
          <p:nvPr/>
        </p:nvSpPr>
        <p:spPr>
          <a:xfrm>
            <a:off x="6947918" y="2852222"/>
            <a:ext cx="1581680" cy="338554"/>
          </a:xfrm>
          <a:prstGeom prst="rect">
            <a:avLst/>
          </a:prstGeom>
          <a:noFill/>
          <a:ln>
            <a:noFill/>
          </a:ln>
        </p:spPr>
        <p:txBody>
          <a:bodyPr wrap="square" rtlCol="0">
            <a:spAutoFit/>
          </a:bodyPr>
          <a:lstStyle/>
          <a:p>
            <a:pPr algn="ctr"/>
            <a:r>
              <a:rPr lang="es-AR" sz="800">
                <a:solidFill>
                  <a:schemeClr val="bg2"/>
                </a:solidFill>
                <a:latin typeface="Roboto Medium" panose="02000000000000000000" pitchFamily="2" charset="0"/>
                <a:ea typeface="Roboto Medium" panose="02000000000000000000" pitchFamily="2" charset="0"/>
                <a:cs typeface="Roboto" panose="02000000000000000000" pitchFamily="2" charset="0"/>
              </a:rPr>
              <a:t>Local Debt</a:t>
            </a:r>
            <a:br>
              <a:rPr lang="es-AR" sz="800">
                <a:solidFill>
                  <a:schemeClr val="bg2"/>
                </a:solidFill>
                <a:latin typeface="Roboto Medium" panose="02000000000000000000" pitchFamily="2" charset="0"/>
                <a:ea typeface="Roboto Medium" panose="02000000000000000000" pitchFamily="2" charset="0"/>
                <a:cs typeface="Roboto" panose="02000000000000000000" pitchFamily="2" charset="0"/>
              </a:rPr>
            </a:br>
            <a:r>
              <a:rPr lang="es-AR" sz="800">
                <a:solidFill>
                  <a:schemeClr val="bg2"/>
                </a:solidFill>
                <a:latin typeface="Roboto Medium" panose="02000000000000000000" pitchFamily="2" charset="0"/>
                <a:ea typeface="Roboto Medium" panose="02000000000000000000" pitchFamily="2" charset="0"/>
                <a:cs typeface="Roboto" panose="02000000000000000000" pitchFamily="2" charset="0"/>
              </a:rPr>
              <a:t>(Argentina and subsidiaries)</a:t>
            </a:r>
          </a:p>
        </p:txBody>
      </p:sp>
      <p:cxnSp>
        <p:nvCxnSpPr>
          <p:cNvPr id="35" name="Conector: angular 5">
            <a:extLst>
              <a:ext uri="{FF2B5EF4-FFF2-40B4-BE49-F238E27FC236}">
                <a16:creationId xmlns:a16="http://schemas.microsoft.com/office/drawing/2014/main" id="{7A760291-112D-607F-AD49-E1C831279E54}"/>
              </a:ext>
            </a:extLst>
          </p:cNvPr>
          <p:cNvCxnSpPr>
            <a:cxnSpLocks/>
            <a:endCxn id="24" idx="0"/>
          </p:cNvCxnSpPr>
          <p:nvPr/>
        </p:nvCxnSpPr>
        <p:spPr bwMode="auto">
          <a:xfrm>
            <a:off x="6786109" y="3231315"/>
            <a:ext cx="957923" cy="204598"/>
          </a:xfrm>
          <a:prstGeom prst="bentConnector2">
            <a:avLst/>
          </a:prstGeom>
          <a:ln w="12700" cap="rnd">
            <a:solidFill>
              <a:schemeClr val="accent1"/>
            </a:solidFill>
            <a:prstDash val="sysDot"/>
            <a:roun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36" name="Rectángulo: esquinas redondeadas 13">
            <a:extLst>
              <a:ext uri="{FF2B5EF4-FFF2-40B4-BE49-F238E27FC236}">
                <a16:creationId xmlns:a16="http://schemas.microsoft.com/office/drawing/2014/main" id="{5F268DBA-2F5E-0BF1-22C6-BE85BCB9F944}"/>
              </a:ext>
            </a:extLst>
          </p:cNvPr>
          <p:cNvSpPr/>
          <p:nvPr/>
        </p:nvSpPr>
        <p:spPr bwMode="auto">
          <a:xfrm>
            <a:off x="6958467" y="3706768"/>
            <a:ext cx="1571129" cy="199566"/>
          </a:xfrm>
          <a:prstGeom prst="roundRect">
            <a:avLst/>
          </a:prstGeom>
          <a:solidFill>
            <a:schemeClr val="accent1">
              <a:lumMod val="20000"/>
              <a:lumOff val="80000"/>
            </a:schemeClr>
          </a:solidFill>
          <a:ln w="25400" algn="ctr">
            <a:noFill/>
            <a:round/>
            <a:headEnd/>
            <a:tailEnd/>
          </a:ln>
        </p:spPr>
        <p:txBody>
          <a:bodyPr wrap="none" lIns="0" tIns="0" rIns="0" bIns="0" rtlCol="0" anchor="ctr"/>
          <a:lstStyle/>
          <a:p>
            <a:pPr algn="ctr" defTabSz="435437">
              <a:lnSpc>
                <a:spcPct val="90000"/>
              </a:lnSpc>
              <a:defRPr/>
            </a:pPr>
            <a:r>
              <a:rPr kumimoji="1" lang="es-AR" sz="762">
                <a:solidFill>
                  <a:schemeClr val="tx2"/>
                </a:solidFill>
                <a:latin typeface="Roboto Medium" panose="02000000000000000000" pitchFamily="2" charset="0"/>
                <a:ea typeface="Roboto Medium" panose="02000000000000000000" pitchFamily="2" charset="0"/>
              </a:rPr>
              <a:t> 23% in U$S Local DDLL</a:t>
            </a:r>
          </a:p>
        </p:txBody>
      </p:sp>
      <p:sp>
        <p:nvSpPr>
          <p:cNvPr id="37" name="Rectángulo: esquinas redondeadas 13">
            <a:extLst>
              <a:ext uri="{FF2B5EF4-FFF2-40B4-BE49-F238E27FC236}">
                <a16:creationId xmlns:a16="http://schemas.microsoft.com/office/drawing/2014/main" id="{78AF5CDA-5611-D39F-E4D9-B6B42C1110E0}"/>
              </a:ext>
            </a:extLst>
          </p:cNvPr>
          <p:cNvSpPr/>
          <p:nvPr/>
        </p:nvSpPr>
        <p:spPr bwMode="auto">
          <a:xfrm>
            <a:off x="6958467" y="3948868"/>
            <a:ext cx="1571129" cy="199566"/>
          </a:xfrm>
          <a:prstGeom prst="roundRect">
            <a:avLst/>
          </a:prstGeom>
          <a:solidFill>
            <a:schemeClr val="accent1">
              <a:lumMod val="20000"/>
              <a:lumOff val="80000"/>
            </a:schemeClr>
          </a:solidFill>
          <a:ln w="25400" algn="ctr">
            <a:noFill/>
            <a:round/>
            <a:headEnd/>
            <a:tailEnd/>
          </a:ln>
        </p:spPr>
        <p:txBody>
          <a:bodyPr wrap="none" lIns="0" tIns="0" rIns="0" bIns="0" rtlCol="0" anchor="ctr"/>
          <a:lstStyle/>
          <a:p>
            <a:pPr algn="ctr" defTabSz="435437">
              <a:lnSpc>
                <a:spcPct val="90000"/>
              </a:lnSpc>
              <a:defRPr/>
            </a:pPr>
            <a:r>
              <a:rPr kumimoji="1" lang="es-AR" sz="762">
                <a:solidFill>
                  <a:schemeClr val="tx2"/>
                </a:solidFill>
                <a:latin typeface="Roboto Medium" panose="02000000000000000000" pitchFamily="2" charset="0"/>
                <a:ea typeface="Roboto Medium" panose="02000000000000000000" pitchFamily="2" charset="0"/>
              </a:rPr>
              <a:t> 21% in ARS</a:t>
            </a:r>
          </a:p>
        </p:txBody>
      </p:sp>
      <p:sp>
        <p:nvSpPr>
          <p:cNvPr id="38" name="Rectángulo: esquinas redondeadas 3">
            <a:extLst>
              <a:ext uri="{FF2B5EF4-FFF2-40B4-BE49-F238E27FC236}">
                <a16:creationId xmlns:a16="http://schemas.microsoft.com/office/drawing/2014/main" id="{78B4ADFE-85E8-67F0-1481-EFA10EE7294C}"/>
              </a:ext>
            </a:extLst>
          </p:cNvPr>
          <p:cNvSpPr/>
          <p:nvPr/>
        </p:nvSpPr>
        <p:spPr bwMode="auto">
          <a:xfrm>
            <a:off x="6915984" y="3669461"/>
            <a:ext cx="1650521" cy="517312"/>
          </a:xfrm>
          <a:prstGeom prst="roundRect">
            <a:avLst>
              <a:gd name="adj" fmla="val 8607"/>
            </a:avLst>
          </a:prstGeom>
          <a:noFill/>
          <a:ln w="12700" cap="rnd" algn="ctr">
            <a:solidFill>
              <a:schemeClr val="accent1"/>
            </a:solidFill>
            <a:prstDash val="sysDot"/>
            <a:round/>
            <a:headEnd/>
            <a:tailEnd/>
          </a:ln>
        </p:spPr>
        <p:txBody>
          <a:bodyPr wrap="none" lIns="0" tIns="0" rIns="0" bIns="0" rtlCol="0" anchor="ctr"/>
          <a:lstStyle/>
          <a:p>
            <a:pPr algn="ctr">
              <a:lnSpc>
                <a:spcPct val="90000"/>
              </a:lnSpc>
            </a:pPr>
            <a:endParaRPr kumimoji="1" lang="en-US" sz="984">
              <a:latin typeface="Arial" pitchFamily="34" charset="0"/>
            </a:endParaRPr>
          </a:p>
        </p:txBody>
      </p:sp>
    </p:spTree>
    <p:extLst>
      <p:ext uri="{BB962C8B-B14F-4D97-AF65-F5344CB8AC3E}">
        <p14:creationId xmlns:p14="http://schemas.microsoft.com/office/powerpoint/2010/main" val="1128690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esquinas redondeadas 7">
            <a:extLst>
              <a:ext uri="{FF2B5EF4-FFF2-40B4-BE49-F238E27FC236}">
                <a16:creationId xmlns:a16="http://schemas.microsoft.com/office/drawing/2014/main" id="{0F61A6A2-7EA5-1724-68D1-2C21DBD1C164}"/>
              </a:ext>
            </a:extLst>
          </p:cNvPr>
          <p:cNvSpPr/>
          <p:nvPr/>
        </p:nvSpPr>
        <p:spPr bwMode="auto">
          <a:xfrm>
            <a:off x="4410755" y="1450105"/>
            <a:ext cx="4121245" cy="1545376"/>
          </a:xfrm>
          <a:prstGeom prst="roundRect">
            <a:avLst>
              <a:gd name="adj" fmla="val 5286"/>
            </a:avLst>
          </a:prstGeom>
          <a:solidFill>
            <a:schemeClr val="tx1">
              <a:lumMod val="25000"/>
              <a:lumOff val="75000"/>
              <a:alpha val="40000"/>
            </a:schemeClr>
          </a:solidFill>
        </p:spPr>
        <p:txBody>
          <a:bodyPr wrap="square" tIns="36000" bIns="36000" rtlCol="0" anchor="ctr" anchorCtr="0">
            <a:no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endParaRPr lang="es-AR" sz="700">
              <a:solidFill>
                <a:schemeClr val="bg2"/>
              </a:solidFill>
              <a:latin typeface="Roboto Medium" panose="02000000000000000000" pitchFamily="2" charset="0"/>
              <a:ea typeface="Roboto Medium" panose="02000000000000000000" pitchFamily="2" charset="0"/>
            </a:endParaRPr>
          </a:p>
        </p:txBody>
      </p:sp>
      <p:sp>
        <p:nvSpPr>
          <p:cNvPr id="6" name="Title 1">
            <a:extLst>
              <a:ext uri="{FF2B5EF4-FFF2-40B4-BE49-F238E27FC236}">
                <a16:creationId xmlns:a16="http://schemas.microsoft.com/office/drawing/2014/main" id="{D1C270AB-1E1D-72E5-07E6-3FB6DF953B8D}"/>
              </a:ext>
            </a:extLst>
          </p:cNvPr>
          <p:cNvSpPr txBox="1">
            <a:spLocks/>
          </p:cNvSpPr>
          <p:nvPr/>
        </p:nvSpPr>
        <p:spPr>
          <a:xfrm>
            <a:off x="611999" y="496666"/>
            <a:ext cx="4960653" cy="471283"/>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latin typeface="Pulso" pitchFamily="2" charset="0"/>
              </a:rPr>
              <a:t>Substantial improvement of our matury profile</a:t>
            </a:r>
            <a:br>
              <a:rPr lang="en-US" sz="1800" b="0" spc="-40">
                <a:latin typeface="Pulso" pitchFamily="2" charset="0"/>
              </a:rPr>
            </a:br>
            <a:r>
              <a:rPr lang="en-US" sz="1800" b="0" spc="-40">
                <a:solidFill>
                  <a:schemeClr val="bg2"/>
                </a:solidFill>
                <a:latin typeface="Pulso" pitchFamily="2" charset="0"/>
              </a:rPr>
              <a:t>with our latest transactions</a:t>
            </a:r>
          </a:p>
        </p:txBody>
      </p:sp>
      <p:sp>
        <p:nvSpPr>
          <p:cNvPr id="8" name="CuadroTexto 7">
            <a:extLst>
              <a:ext uri="{FF2B5EF4-FFF2-40B4-BE49-F238E27FC236}">
                <a16:creationId xmlns:a16="http://schemas.microsoft.com/office/drawing/2014/main" id="{60D73511-9242-3602-3E42-FF70A9C6723B}"/>
              </a:ext>
            </a:extLst>
          </p:cNvPr>
          <p:cNvSpPr txBox="1"/>
          <p:nvPr/>
        </p:nvSpPr>
        <p:spPr>
          <a:xfrm>
            <a:off x="1998921" y="4541406"/>
            <a:ext cx="6533080" cy="184666"/>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s-AR" sz="600" i="1"/>
              <a:t>*</a:t>
            </a:r>
            <a:r>
              <a:rPr lang="en-US" sz="600" i="1"/>
              <a:t>Proforma includes maturity schedule as of June 30, 2024, considering the issuance of Class 21 Notes and additional Class 21 Notes, and the Class 1 Notes exchange result and the Class 5 Notes tender offer result. It also considers the issuance of Class 22 Notes and the Class 5 Notes principal payment made in August and the IFC and IDB prepayment made during August and September.</a:t>
            </a:r>
            <a:endParaRPr lang="es-AR" sz="600" i="1"/>
          </a:p>
        </p:txBody>
      </p:sp>
      <p:graphicFrame>
        <p:nvGraphicFramePr>
          <p:cNvPr id="9" name="Gráfico 8">
            <a:extLst>
              <a:ext uri="{FF2B5EF4-FFF2-40B4-BE49-F238E27FC236}">
                <a16:creationId xmlns:a16="http://schemas.microsoft.com/office/drawing/2014/main" id="{0B1B4352-2995-EC9A-CCC5-EFA48D063E89}"/>
              </a:ext>
            </a:extLst>
          </p:cNvPr>
          <p:cNvGraphicFramePr>
            <a:graphicFrameLocks/>
          </p:cNvGraphicFramePr>
          <p:nvPr>
            <p:extLst>
              <p:ext uri="{D42A27DB-BD31-4B8C-83A1-F6EECF244321}">
                <p14:modId xmlns:p14="http://schemas.microsoft.com/office/powerpoint/2010/main" val="965879008"/>
              </p:ext>
            </p:extLst>
          </p:nvPr>
        </p:nvGraphicFramePr>
        <p:xfrm>
          <a:off x="611999" y="3419023"/>
          <a:ext cx="7920001" cy="1009987"/>
        </p:xfrm>
        <a:graphic>
          <a:graphicData uri="http://schemas.openxmlformats.org/drawingml/2006/chart">
            <c:chart xmlns:c="http://schemas.openxmlformats.org/drawingml/2006/chart" xmlns:r="http://schemas.openxmlformats.org/officeDocument/2006/relationships" r:id="rId3"/>
          </a:graphicData>
        </a:graphic>
      </p:graphicFrame>
      <p:sp>
        <p:nvSpPr>
          <p:cNvPr id="10" name="CuadroTexto 9">
            <a:extLst>
              <a:ext uri="{FF2B5EF4-FFF2-40B4-BE49-F238E27FC236}">
                <a16:creationId xmlns:a16="http://schemas.microsoft.com/office/drawing/2014/main" id="{4C2D9D02-B294-1099-DE85-2A31D8BBCD6C}"/>
              </a:ext>
            </a:extLst>
          </p:cNvPr>
          <p:cNvSpPr txBox="1"/>
          <p:nvPr/>
        </p:nvSpPr>
        <p:spPr>
          <a:xfrm>
            <a:off x="5078081" y="3343059"/>
            <a:ext cx="2794962" cy="153888"/>
          </a:xfrm>
          <a:prstGeom prst="rect">
            <a:avLst/>
          </a:prstGeom>
          <a:effectLst/>
        </p:spPr>
        <p:txBody>
          <a:bodyPr vert="horz" wrap="square" lIns="0" tIns="0" rIns="0" bIns="0" rtlCol="0" anchor="ctr" anchorCtr="0">
            <a:spAutoFit/>
          </a:bodyPr>
          <a:lstStyle>
            <a:defPPr>
              <a:defRPr lang="en-US"/>
            </a:defPPr>
            <a:lvl1pPr algn="ctr" defTabSz="642909" eaLnBrk="1" fontAlgn="auto" latinLnBrk="0" hangingPunct="1">
              <a:lnSpc>
                <a:spcPct val="100000"/>
              </a:lnSpc>
              <a:spcAft>
                <a:spcPts val="0"/>
              </a:spcAft>
              <a:buNone/>
              <a:defRPr sz="1050" b="0" i="0" spc="0" baseline="0">
                <a:solidFill>
                  <a:schemeClr val="accent1"/>
                </a:solidFill>
                <a:latin typeface="Roboto Light" panose="02000000000000000000" pitchFamily="2" charset="0"/>
                <a:ea typeface="Roboto Light" panose="02000000000000000000" pitchFamily="2" charset="0"/>
                <a:cs typeface="Montserrat" charset="0"/>
              </a:defRPr>
            </a:lvl1pPr>
          </a:lstStyle>
          <a:p>
            <a:r>
              <a:rPr lang="es-AR" sz="1000"/>
              <a:t>Proforma debt maturity profile (u$d MM)*</a:t>
            </a:r>
          </a:p>
        </p:txBody>
      </p:sp>
      <p:sp>
        <p:nvSpPr>
          <p:cNvPr id="15" name="CuadroTexto 14">
            <a:extLst>
              <a:ext uri="{FF2B5EF4-FFF2-40B4-BE49-F238E27FC236}">
                <a16:creationId xmlns:a16="http://schemas.microsoft.com/office/drawing/2014/main" id="{E66BA845-3337-8B9A-9733-84F6E08CF0F9}"/>
              </a:ext>
            </a:extLst>
          </p:cNvPr>
          <p:cNvSpPr txBox="1"/>
          <p:nvPr/>
        </p:nvSpPr>
        <p:spPr>
          <a:xfrm>
            <a:off x="611999" y="3058405"/>
            <a:ext cx="4276303" cy="215444"/>
          </a:xfrm>
          <a:prstGeom prst="rect">
            <a:avLst/>
          </a:prstGeom>
          <a:noFill/>
          <a:ln w="19050">
            <a:solidFill>
              <a:schemeClr val="accent1">
                <a:lumMod val="60000"/>
                <a:lumOff val="40000"/>
              </a:schemeClr>
            </a:solidFill>
          </a:ln>
        </p:spPr>
        <p:txBody>
          <a:bodyPr wrap="square" rtlCol="0">
            <a:spAutoFit/>
          </a:bodyPr>
          <a:lstStyle/>
          <a:p>
            <a:r>
              <a:rPr lang="en-US" sz="800">
                <a:solidFill>
                  <a:schemeClr val="tx1"/>
                </a:solidFill>
                <a:latin typeface="Roboto" panose="02000000000000000000" pitchFamily="2" charset="0"/>
                <a:ea typeface="Roboto" panose="02000000000000000000" pitchFamily="2" charset="0"/>
              </a:rPr>
              <a:t>Through these transactions, we were able to </a:t>
            </a:r>
            <a:r>
              <a:rPr lang="en-US" sz="800">
                <a:solidFill>
                  <a:srgbClr val="3D00A1"/>
                </a:solidFill>
                <a:latin typeface="Roboto" panose="02000000000000000000" pitchFamily="2" charset="0"/>
                <a:ea typeface="Roboto" panose="02000000000000000000" pitchFamily="2" charset="0"/>
              </a:rPr>
              <a:t>Extend the average life of our maturity profile.</a:t>
            </a:r>
            <a:endParaRPr lang="es-AR" sz="800">
              <a:solidFill>
                <a:srgbClr val="3D00A1"/>
              </a:solidFill>
              <a:latin typeface="Roboto" panose="02000000000000000000" pitchFamily="2" charset="0"/>
              <a:ea typeface="Roboto" panose="02000000000000000000" pitchFamily="2" charset="0"/>
            </a:endParaRPr>
          </a:p>
        </p:txBody>
      </p:sp>
      <p:sp>
        <p:nvSpPr>
          <p:cNvPr id="16" name="16 Redondear rectángulo de esquina diagonal">
            <a:extLst>
              <a:ext uri="{FF2B5EF4-FFF2-40B4-BE49-F238E27FC236}">
                <a16:creationId xmlns:a16="http://schemas.microsoft.com/office/drawing/2014/main" id="{420A8974-E7A5-52A0-8787-C38E788C70D2}"/>
              </a:ext>
            </a:extLst>
          </p:cNvPr>
          <p:cNvSpPr/>
          <p:nvPr/>
        </p:nvSpPr>
        <p:spPr>
          <a:xfrm>
            <a:off x="314251" y="1792082"/>
            <a:ext cx="1216378" cy="144000"/>
          </a:xfrm>
          <a:prstGeom prst="round2Diag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a:r>
              <a:rPr lang="en-US" sz="750">
                <a:solidFill>
                  <a:schemeClr val="tx1"/>
                </a:solidFill>
                <a:latin typeface="Roboto Medium" panose="02000000000000000000" pitchFamily="2" charset="0"/>
                <a:ea typeface="Roboto Medium" panose="02000000000000000000" pitchFamily="2" charset="0"/>
              </a:rPr>
              <a:t>Denomination</a:t>
            </a:r>
          </a:p>
        </p:txBody>
      </p:sp>
      <p:sp>
        <p:nvSpPr>
          <p:cNvPr id="17" name="16 Redondear rectángulo de esquina diagonal">
            <a:extLst>
              <a:ext uri="{FF2B5EF4-FFF2-40B4-BE49-F238E27FC236}">
                <a16:creationId xmlns:a16="http://schemas.microsoft.com/office/drawing/2014/main" id="{E4A35EA2-45CB-9047-C948-7B94F8F538CB}"/>
              </a:ext>
            </a:extLst>
          </p:cNvPr>
          <p:cNvSpPr/>
          <p:nvPr/>
        </p:nvSpPr>
        <p:spPr>
          <a:xfrm>
            <a:off x="314251" y="2736390"/>
            <a:ext cx="1216378" cy="144000"/>
          </a:xfrm>
          <a:prstGeom prst="round2Diag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a:r>
              <a:rPr lang="en-US" sz="750">
                <a:solidFill>
                  <a:schemeClr val="tx1"/>
                </a:solidFill>
                <a:latin typeface="Roboto Medium" panose="02000000000000000000" pitchFamily="2" charset="0"/>
                <a:ea typeface="Roboto Medium" panose="02000000000000000000" pitchFamily="2" charset="0"/>
              </a:rPr>
              <a:t>Principal Repayment</a:t>
            </a:r>
          </a:p>
        </p:txBody>
      </p:sp>
      <p:sp>
        <p:nvSpPr>
          <p:cNvPr id="19" name="16 Redondear rectángulo de esquina diagonal">
            <a:extLst>
              <a:ext uri="{FF2B5EF4-FFF2-40B4-BE49-F238E27FC236}">
                <a16:creationId xmlns:a16="http://schemas.microsoft.com/office/drawing/2014/main" id="{02E0C4F8-8464-AB04-8DF3-E084DC684187}"/>
              </a:ext>
            </a:extLst>
          </p:cNvPr>
          <p:cNvSpPr/>
          <p:nvPr/>
        </p:nvSpPr>
        <p:spPr>
          <a:xfrm>
            <a:off x="314251" y="2579007"/>
            <a:ext cx="1216378" cy="144000"/>
          </a:xfrm>
          <a:prstGeom prst="round2Diag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a:r>
              <a:rPr lang="en-US" sz="750">
                <a:solidFill>
                  <a:schemeClr val="tx1"/>
                </a:solidFill>
                <a:latin typeface="Roboto Medium" panose="02000000000000000000" pitchFamily="2" charset="0"/>
                <a:ea typeface="Roboto Medium" panose="02000000000000000000" pitchFamily="2" charset="0"/>
              </a:rPr>
              <a:t>Interest Payment</a:t>
            </a:r>
          </a:p>
        </p:txBody>
      </p:sp>
      <p:sp>
        <p:nvSpPr>
          <p:cNvPr id="21" name="16 Redondear rectángulo de esquina diagonal">
            <a:extLst>
              <a:ext uri="{FF2B5EF4-FFF2-40B4-BE49-F238E27FC236}">
                <a16:creationId xmlns:a16="http://schemas.microsoft.com/office/drawing/2014/main" id="{5BDEAF25-860E-573E-4833-A696B8FED225}"/>
              </a:ext>
            </a:extLst>
          </p:cNvPr>
          <p:cNvSpPr/>
          <p:nvPr/>
        </p:nvSpPr>
        <p:spPr>
          <a:xfrm>
            <a:off x="314251" y="2421622"/>
            <a:ext cx="1216378" cy="144000"/>
          </a:xfrm>
          <a:prstGeom prst="round2Diag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a:r>
              <a:rPr lang="en-US" sz="750">
                <a:solidFill>
                  <a:schemeClr val="tx1"/>
                </a:solidFill>
                <a:latin typeface="Roboto Medium" panose="02000000000000000000" pitchFamily="2" charset="0"/>
                <a:ea typeface="Roboto Medium" panose="02000000000000000000" pitchFamily="2" charset="0"/>
              </a:rPr>
              <a:t>Interest Rate</a:t>
            </a:r>
          </a:p>
        </p:txBody>
      </p:sp>
      <p:sp>
        <p:nvSpPr>
          <p:cNvPr id="22" name="16 Redondear rectángulo de esquina diagonal">
            <a:extLst>
              <a:ext uri="{FF2B5EF4-FFF2-40B4-BE49-F238E27FC236}">
                <a16:creationId xmlns:a16="http://schemas.microsoft.com/office/drawing/2014/main" id="{C36420EE-F2F9-F0EE-A176-D8B227BF6DEC}"/>
              </a:ext>
            </a:extLst>
          </p:cNvPr>
          <p:cNvSpPr/>
          <p:nvPr/>
        </p:nvSpPr>
        <p:spPr>
          <a:xfrm>
            <a:off x="314251" y="2264237"/>
            <a:ext cx="1216378" cy="144000"/>
          </a:xfrm>
          <a:prstGeom prst="round2Diag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a:r>
              <a:rPr lang="en-US" sz="750">
                <a:solidFill>
                  <a:schemeClr val="tx1"/>
                </a:solidFill>
                <a:latin typeface="Roboto Medium" panose="02000000000000000000" pitchFamily="2" charset="0"/>
                <a:ea typeface="Roboto Medium" panose="02000000000000000000" pitchFamily="2" charset="0"/>
              </a:rPr>
              <a:t>Tenor</a:t>
            </a:r>
          </a:p>
        </p:txBody>
      </p:sp>
      <p:sp>
        <p:nvSpPr>
          <p:cNvPr id="23" name="16 Redondear rectángulo de esquina diagonal">
            <a:extLst>
              <a:ext uri="{FF2B5EF4-FFF2-40B4-BE49-F238E27FC236}">
                <a16:creationId xmlns:a16="http://schemas.microsoft.com/office/drawing/2014/main" id="{1212EC18-AFF9-4164-8ED4-20881AC5B048}"/>
              </a:ext>
            </a:extLst>
          </p:cNvPr>
          <p:cNvSpPr/>
          <p:nvPr/>
        </p:nvSpPr>
        <p:spPr>
          <a:xfrm>
            <a:off x="314251" y="2106852"/>
            <a:ext cx="1216378" cy="144000"/>
          </a:xfrm>
          <a:prstGeom prst="round2Diag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a:r>
              <a:rPr lang="en-US" sz="750">
                <a:solidFill>
                  <a:schemeClr val="tx1"/>
                </a:solidFill>
                <a:latin typeface="Roboto Medium" panose="02000000000000000000" pitchFamily="2" charset="0"/>
                <a:ea typeface="Roboto Medium" panose="02000000000000000000" pitchFamily="2" charset="0"/>
              </a:rPr>
              <a:t>Amount Issued</a:t>
            </a:r>
          </a:p>
        </p:txBody>
      </p:sp>
      <p:sp>
        <p:nvSpPr>
          <p:cNvPr id="24" name="16 Redondear rectángulo de esquina diagonal">
            <a:extLst>
              <a:ext uri="{FF2B5EF4-FFF2-40B4-BE49-F238E27FC236}">
                <a16:creationId xmlns:a16="http://schemas.microsoft.com/office/drawing/2014/main" id="{099F4AF4-6FDE-3285-91FD-5C17D60708DF}"/>
              </a:ext>
            </a:extLst>
          </p:cNvPr>
          <p:cNvSpPr/>
          <p:nvPr/>
        </p:nvSpPr>
        <p:spPr>
          <a:xfrm>
            <a:off x="314251" y="1949467"/>
            <a:ext cx="1216378" cy="144000"/>
          </a:xfrm>
          <a:prstGeom prst="round2Diag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a:r>
              <a:rPr lang="en-US" sz="750">
                <a:solidFill>
                  <a:schemeClr val="tx1"/>
                </a:solidFill>
                <a:latin typeface="Roboto Medium" panose="02000000000000000000" pitchFamily="2" charset="0"/>
                <a:ea typeface="Roboto Medium" panose="02000000000000000000" pitchFamily="2" charset="0"/>
              </a:rPr>
              <a:t>Currency</a:t>
            </a:r>
          </a:p>
        </p:txBody>
      </p:sp>
      <p:sp>
        <p:nvSpPr>
          <p:cNvPr id="25" name="Rectángulo redondeado 118">
            <a:extLst>
              <a:ext uri="{FF2B5EF4-FFF2-40B4-BE49-F238E27FC236}">
                <a16:creationId xmlns:a16="http://schemas.microsoft.com/office/drawing/2014/main" id="{5933A077-FBAA-5B33-7311-0FD2216ABDEE}"/>
              </a:ext>
            </a:extLst>
          </p:cNvPr>
          <p:cNvSpPr/>
          <p:nvPr/>
        </p:nvSpPr>
        <p:spPr bwMode="auto">
          <a:xfrm>
            <a:off x="1668638" y="2736390"/>
            <a:ext cx="2546803"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Bullet</a:t>
            </a:r>
          </a:p>
        </p:txBody>
      </p:sp>
      <p:sp>
        <p:nvSpPr>
          <p:cNvPr id="26" name="16 Redondear rectángulo de esquina diagonal">
            <a:extLst>
              <a:ext uri="{FF2B5EF4-FFF2-40B4-BE49-F238E27FC236}">
                <a16:creationId xmlns:a16="http://schemas.microsoft.com/office/drawing/2014/main" id="{A17E1755-254D-68F8-14F9-5E5647DC381B}"/>
              </a:ext>
            </a:extLst>
          </p:cNvPr>
          <p:cNvSpPr/>
          <p:nvPr/>
        </p:nvSpPr>
        <p:spPr>
          <a:xfrm>
            <a:off x="323843" y="1585560"/>
            <a:ext cx="1216378" cy="180000"/>
          </a:xfrm>
          <a:prstGeom prst="round2DiagRect">
            <a:avLst/>
          </a:prstGeom>
          <a:noFill/>
          <a:ln w="6350">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lstStyle/>
          <a:p>
            <a:pPr algn="r" defTabSz="435437">
              <a:defRPr/>
            </a:pPr>
            <a:r>
              <a:rPr lang="en-US" sz="750">
                <a:solidFill>
                  <a:schemeClr val="tx1"/>
                </a:solidFill>
                <a:latin typeface="Roboto Medium" panose="02000000000000000000" pitchFamily="2" charset="0"/>
                <a:ea typeface="Roboto Medium" panose="02000000000000000000" pitchFamily="2" charset="0"/>
              </a:rPr>
              <a:t>DATE OF ISSUANCE</a:t>
            </a:r>
          </a:p>
        </p:txBody>
      </p:sp>
      <p:sp>
        <p:nvSpPr>
          <p:cNvPr id="27" name="Rectángulo redondeado 105">
            <a:extLst>
              <a:ext uri="{FF2B5EF4-FFF2-40B4-BE49-F238E27FC236}">
                <a16:creationId xmlns:a16="http://schemas.microsoft.com/office/drawing/2014/main" id="{729FD3F0-D4EC-835F-4E35-2E81A4D9A4AB}"/>
              </a:ext>
            </a:extLst>
          </p:cNvPr>
          <p:cNvSpPr/>
          <p:nvPr/>
        </p:nvSpPr>
        <p:spPr bwMode="auto">
          <a:xfrm>
            <a:off x="1668638" y="1948733"/>
            <a:ext cx="2546803"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P$ (Dollar linked) </a:t>
            </a:r>
          </a:p>
        </p:txBody>
      </p:sp>
      <p:sp>
        <p:nvSpPr>
          <p:cNvPr id="30" name="Rectángulo redondeado 117">
            <a:extLst>
              <a:ext uri="{FF2B5EF4-FFF2-40B4-BE49-F238E27FC236}">
                <a16:creationId xmlns:a16="http://schemas.microsoft.com/office/drawing/2014/main" id="{72AD934A-84EE-1A2D-A8F4-BBE27D32B8AA}"/>
              </a:ext>
            </a:extLst>
          </p:cNvPr>
          <p:cNvSpPr/>
          <p:nvPr/>
        </p:nvSpPr>
        <p:spPr bwMode="auto">
          <a:xfrm>
            <a:off x="1668638" y="2578857"/>
            <a:ext cx="2546803"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Quarterly</a:t>
            </a:r>
          </a:p>
        </p:txBody>
      </p:sp>
      <p:sp>
        <p:nvSpPr>
          <p:cNvPr id="31" name="Rectángulo redondeado 116">
            <a:extLst>
              <a:ext uri="{FF2B5EF4-FFF2-40B4-BE49-F238E27FC236}">
                <a16:creationId xmlns:a16="http://schemas.microsoft.com/office/drawing/2014/main" id="{C13FDE99-879B-DF5F-4DF8-DF71D523E637}"/>
              </a:ext>
            </a:extLst>
          </p:cNvPr>
          <p:cNvSpPr/>
          <p:nvPr/>
        </p:nvSpPr>
        <p:spPr bwMode="auto">
          <a:xfrm>
            <a:off x="1668638" y="2106264"/>
            <a:ext cx="2546803"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 U$S 110 mm</a:t>
            </a:r>
          </a:p>
        </p:txBody>
      </p:sp>
      <p:sp>
        <p:nvSpPr>
          <p:cNvPr id="33" name="Rectángulo redondeado 33">
            <a:extLst>
              <a:ext uri="{FF2B5EF4-FFF2-40B4-BE49-F238E27FC236}">
                <a16:creationId xmlns:a16="http://schemas.microsoft.com/office/drawing/2014/main" id="{822B5127-1699-8651-7129-A0D40C413897}"/>
              </a:ext>
            </a:extLst>
          </p:cNvPr>
          <p:cNvSpPr/>
          <p:nvPr/>
        </p:nvSpPr>
        <p:spPr bwMode="auto">
          <a:xfrm>
            <a:off x="1668638" y="2421326"/>
            <a:ext cx="2546803"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5.00% (&lt;3% yield) – 3.00% (1.5% yield)</a:t>
            </a:r>
            <a:endParaRPr kumimoji="1" lang="en-US" sz="750" baseline="30000">
              <a:solidFill>
                <a:srgbClr val="3D00A1"/>
              </a:solidFill>
              <a:latin typeface="Roboto Medium" panose="02000000000000000000" pitchFamily="2" charset="0"/>
              <a:ea typeface="Roboto Medium" panose="02000000000000000000" pitchFamily="2" charset="0"/>
            </a:endParaRPr>
          </a:p>
        </p:txBody>
      </p:sp>
      <p:sp>
        <p:nvSpPr>
          <p:cNvPr id="34" name="Rectángulo redondeado 27">
            <a:extLst>
              <a:ext uri="{FF2B5EF4-FFF2-40B4-BE49-F238E27FC236}">
                <a16:creationId xmlns:a16="http://schemas.microsoft.com/office/drawing/2014/main" id="{5D3C8511-B057-8704-E8C5-FFC00D2C21F2}"/>
              </a:ext>
            </a:extLst>
          </p:cNvPr>
          <p:cNvSpPr/>
          <p:nvPr/>
        </p:nvSpPr>
        <p:spPr bwMode="auto">
          <a:xfrm>
            <a:off x="1668638" y="1792963"/>
            <a:ext cx="2546803" cy="142239"/>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Class 20 and Additionals &amp; Class 22</a:t>
            </a:r>
          </a:p>
        </p:txBody>
      </p:sp>
      <p:sp>
        <p:nvSpPr>
          <p:cNvPr id="35" name="Rectángulo redondeado 32">
            <a:extLst>
              <a:ext uri="{FF2B5EF4-FFF2-40B4-BE49-F238E27FC236}">
                <a16:creationId xmlns:a16="http://schemas.microsoft.com/office/drawing/2014/main" id="{A8B60FE4-9C94-EC92-2BFB-CD94B9C63007}"/>
              </a:ext>
            </a:extLst>
          </p:cNvPr>
          <p:cNvSpPr/>
          <p:nvPr/>
        </p:nvSpPr>
        <p:spPr bwMode="auto">
          <a:xfrm>
            <a:off x="1668638" y="2263795"/>
            <a:ext cx="2546803"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From 18 to 24 months</a:t>
            </a:r>
          </a:p>
        </p:txBody>
      </p:sp>
      <p:sp>
        <p:nvSpPr>
          <p:cNvPr id="36" name="Rectángulo: esquinas redondeadas 79">
            <a:extLst>
              <a:ext uri="{FF2B5EF4-FFF2-40B4-BE49-F238E27FC236}">
                <a16:creationId xmlns:a16="http://schemas.microsoft.com/office/drawing/2014/main" id="{D86E2A7E-DD03-A716-3199-0D66119DED57}"/>
              </a:ext>
            </a:extLst>
          </p:cNvPr>
          <p:cNvSpPr/>
          <p:nvPr/>
        </p:nvSpPr>
        <p:spPr bwMode="auto">
          <a:xfrm>
            <a:off x="7196383" y="1850555"/>
            <a:ext cx="1266187" cy="295881"/>
          </a:xfrm>
          <a:prstGeom prst="roundRect">
            <a:avLst/>
          </a:prstGeom>
          <a:solidFill>
            <a:schemeClr val="bg2"/>
          </a:solidFill>
          <a:ln w="25400" algn="ctr">
            <a:noFill/>
            <a:round/>
            <a:headEnd/>
            <a:tailEnd/>
          </a:ln>
        </p:spPr>
        <p:txBody>
          <a:bodyPr wrap="none" lIns="0" tIns="0" rIns="0" bIns="0" rtlCol="0" anchor="ctr"/>
          <a:lstStyle/>
          <a:p>
            <a:pPr algn="ctr">
              <a:lnSpc>
                <a:spcPct val="90000"/>
              </a:lnSpc>
            </a:pPr>
            <a:r>
              <a:rPr kumimoji="1" lang="es-AR" sz="850" b="1">
                <a:solidFill>
                  <a:srgbClr val="FFFFFF"/>
                </a:solidFill>
                <a:latin typeface="Roboto" panose="02000000000000000000" pitchFamily="2" charset="0"/>
                <a:ea typeface="Roboto" panose="02000000000000000000" pitchFamily="2" charset="0"/>
              </a:rPr>
              <a:t>Tender offer </a:t>
            </a:r>
          </a:p>
          <a:p>
            <a:pPr algn="ctr">
              <a:lnSpc>
                <a:spcPct val="90000"/>
              </a:lnSpc>
            </a:pPr>
            <a:r>
              <a:rPr kumimoji="1" lang="es-AR" sz="850" b="1">
                <a:solidFill>
                  <a:srgbClr val="FFFFFF"/>
                </a:solidFill>
                <a:latin typeface="Roboto" panose="02000000000000000000" pitchFamily="2" charset="0"/>
                <a:ea typeface="Roboto" panose="02000000000000000000" pitchFamily="2" charset="0"/>
              </a:rPr>
              <a:t> 2025 notes</a:t>
            </a:r>
          </a:p>
        </p:txBody>
      </p:sp>
      <p:sp>
        <p:nvSpPr>
          <p:cNvPr id="37" name="CuadroTexto 36">
            <a:extLst>
              <a:ext uri="{FF2B5EF4-FFF2-40B4-BE49-F238E27FC236}">
                <a16:creationId xmlns:a16="http://schemas.microsoft.com/office/drawing/2014/main" id="{29B56F2D-D23A-A4AB-5935-120F01905A65}"/>
              </a:ext>
            </a:extLst>
          </p:cNvPr>
          <p:cNvSpPr txBox="1"/>
          <p:nvPr/>
        </p:nvSpPr>
        <p:spPr>
          <a:xfrm>
            <a:off x="7240040" y="2219950"/>
            <a:ext cx="1196593" cy="684803"/>
          </a:xfrm>
          <a:prstGeom prst="rect">
            <a:avLst/>
          </a:prstGeom>
          <a:noFill/>
        </p:spPr>
        <p:txBody>
          <a:bodyPr wrap="square" lIns="0" tIns="0" rIns="0" bIns="0" rtlCol="0">
            <a:spAutoFit/>
          </a:bodyPr>
          <a:lstStyle/>
          <a:p>
            <a:pPr algn="r">
              <a:spcAft>
                <a:spcPts val="300"/>
              </a:spcAft>
            </a:pPr>
            <a:r>
              <a:rPr lang="en-US" sz="700" b="1">
                <a:solidFill>
                  <a:schemeClr val="accent1"/>
                </a:solidFill>
                <a:latin typeface="Roboto" panose="02000000000000000000" pitchFamily="2" charset="0"/>
                <a:ea typeface="Roboto" panose="02000000000000000000" pitchFamily="2" charset="0"/>
                <a:cs typeface="Roboto" panose="02000000000000000000" pitchFamily="2" charset="0"/>
              </a:rPr>
              <a:t>U$D 19.8 MM </a:t>
            </a:r>
            <a:r>
              <a:rPr lang="en-US" sz="700">
                <a:solidFill>
                  <a:schemeClr val="tx1"/>
                </a:solidFill>
                <a:latin typeface="Roboto" panose="02000000000000000000" pitchFamily="2" charset="0"/>
                <a:ea typeface="Roboto" panose="02000000000000000000" pitchFamily="2" charset="0"/>
                <a:cs typeface="Roboto" panose="02000000000000000000" pitchFamily="2" charset="0"/>
              </a:rPr>
              <a:t>Principal amount tendered post amortization factor</a:t>
            </a:r>
          </a:p>
          <a:p>
            <a:pPr algn="r"/>
            <a:r>
              <a:rPr lang="en-US" sz="700" b="1">
                <a:solidFill>
                  <a:schemeClr val="accent1"/>
                </a:solidFill>
                <a:latin typeface="Roboto" panose="02000000000000000000" pitchFamily="2" charset="0"/>
                <a:ea typeface="Roboto" panose="02000000000000000000" pitchFamily="2" charset="0"/>
                <a:cs typeface="Roboto" panose="02000000000000000000" pitchFamily="2" charset="0"/>
              </a:rPr>
              <a:t>U$D 112.4 MM </a:t>
            </a:r>
            <a:r>
              <a:rPr lang="en-US" sz="700">
                <a:solidFill>
                  <a:schemeClr val="tx1"/>
                </a:solidFill>
                <a:latin typeface="Roboto" panose="02000000000000000000" pitchFamily="2" charset="0"/>
                <a:ea typeface="Roboto" panose="02000000000000000000" pitchFamily="2" charset="0"/>
                <a:cs typeface="Roboto" panose="02000000000000000000" pitchFamily="2" charset="0"/>
              </a:rPr>
              <a:t>outstanding amount after August 2024 principal payment and tender</a:t>
            </a:r>
            <a:endParaRPr lang="es-AR" sz="700" b="1">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38" name="Rectángulo redondeado 37">
            <a:extLst>
              <a:ext uri="{FF2B5EF4-FFF2-40B4-BE49-F238E27FC236}">
                <a16:creationId xmlns:a16="http://schemas.microsoft.com/office/drawing/2014/main" id="{90D52573-AC7D-1B50-3DB2-1AF5554BB89A}"/>
              </a:ext>
            </a:extLst>
          </p:cNvPr>
          <p:cNvSpPr/>
          <p:nvPr/>
        </p:nvSpPr>
        <p:spPr bwMode="auto">
          <a:xfrm>
            <a:off x="1668638" y="1585560"/>
            <a:ext cx="2546803" cy="180000"/>
          </a:xfrm>
          <a:prstGeom prst="roundRect">
            <a:avLst>
              <a:gd name="adj" fmla="val 0"/>
            </a:avLst>
          </a:prstGeom>
          <a:solidFill>
            <a:srgbClr val="FFFFFF"/>
          </a:solidFill>
          <a:ln w="19050" algn="ctr">
            <a:solidFill>
              <a:schemeClr val="accent1"/>
            </a:solidFill>
            <a:round/>
            <a:headEnd/>
            <a:tailEnd/>
          </a:ln>
          <a:effectLst>
            <a:outerShdw blurRad="228600" dist="76200" dir="2700000" algn="tl" rotWithShape="0">
              <a:prstClr val="black">
                <a:alpha val="22000"/>
              </a:prstClr>
            </a:outerShdw>
          </a:effectLst>
        </p:spPr>
        <p:txBody>
          <a:bodyPr wrap="square" lIns="0" tIns="0" rIns="0" bIns="0" rtlCol="0" anchor="ctr"/>
          <a:lstStyle/>
          <a:p>
            <a:pPr algn="ctr" defTabSz="435437">
              <a:lnSpc>
                <a:spcPct val="90000"/>
              </a:lnSpc>
              <a:defRPr/>
            </a:pPr>
            <a:r>
              <a:rPr kumimoji="1" lang="en-US" sz="750">
                <a:solidFill>
                  <a:schemeClr val="accent1"/>
                </a:solidFill>
                <a:latin typeface="Roboto Medium" panose="02000000000000000000" pitchFamily="2" charset="0"/>
                <a:ea typeface="Roboto Medium" panose="02000000000000000000" pitchFamily="2" charset="0"/>
              </a:rPr>
              <a:t>From June to August</a:t>
            </a:r>
          </a:p>
        </p:txBody>
      </p:sp>
      <p:sp>
        <p:nvSpPr>
          <p:cNvPr id="39" name="Cerrar llave 38">
            <a:extLst>
              <a:ext uri="{FF2B5EF4-FFF2-40B4-BE49-F238E27FC236}">
                <a16:creationId xmlns:a16="http://schemas.microsoft.com/office/drawing/2014/main" id="{C5A62D55-3C25-8DE4-B416-481F7E4E6387}"/>
              </a:ext>
            </a:extLst>
          </p:cNvPr>
          <p:cNvSpPr/>
          <p:nvPr/>
        </p:nvSpPr>
        <p:spPr bwMode="auto">
          <a:xfrm rot="16200000">
            <a:off x="2874259" y="190178"/>
            <a:ext cx="135562" cy="2546802"/>
          </a:xfrm>
          <a:prstGeom prst="rightBrace">
            <a:avLst>
              <a:gd name="adj1" fmla="val 71640"/>
              <a:gd name="adj2" fmla="val 50000"/>
            </a:avLst>
          </a:prstGeom>
          <a:noFill/>
          <a:ln w="19050" cap="flat" cmpd="sng" algn="ctr">
            <a:solidFill>
              <a:schemeClr val="accent1"/>
            </a:solidFill>
            <a:prstDash val="solid"/>
            <a:round/>
            <a:headEnd type="none" w="med" len="med"/>
            <a:tailEnd type="none" w="med" len="med"/>
          </a:ln>
          <a:effectLst/>
        </p:spPr>
        <p:txBody>
          <a:bodyPr vert="horz" wrap="square" lIns="43543" tIns="21771" rIns="43543" bIns="21771" numCol="1" rtlCol="0" anchor="ctr" anchorCtr="0" compatLnSpc="1">
            <a:prstTxWarp prst="textNoShape">
              <a:avLst/>
            </a:prstTxWarp>
          </a:bodyPr>
          <a:lstStyle/>
          <a:p>
            <a:pPr algn="just" defTabSz="641060" eaLnBrk="0" hangingPunct="0">
              <a:spcBef>
                <a:spcPct val="35000"/>
              </a:spcBef>
              <a:buClr>
                <a:srgbClr val="18346C"/>
              </a:buClr>
              <a:buSzPct val="115000"/>
            </a:pPr>
            <a:endParaRPr lang="es-AR" sz="500"/>
          </a:p>
        </p:txBody>
      </p:sp>
      <p:cxnSp>
        <p:nvCxnSpPr>
          <p:cNvPr id="40" name="Conector: angular 92">
            <a:extLst>
              <a:ext uri="{FF2B5EF4-FFF2-40B4-BE49-F238E27FC236}">
                <a16:creationId xmlns:a16="http://schemas.microsoft.com/office/drawing/2014/main" id="{D84D5AE8-F6A9-D330-3EEE-2C562E57B9D9}"/>
              </a:ext>
            </a:extLst>
          </p:cNvPr>
          <p:cNvCxnSpPr>
            <a:cxnSpLocks/>
            <a:endCxn id="41" idx="1"/>
          </p:cNvCxnSpPr>
          <p:nvPr/>
        </p:nvCxnSpPr>
        <p:spPr bwMode="auto">
          <a:xfrm flipV="1">
            <a:off x="7050479" y="1667842"/>
            <a:ext cx="460252" cy="185749"/>
          </a:xfrm>
          <a:prstGeom prst="bentConnector3">
            <a:avLst>
              <a:gd name="adj1" fmla="val 16263"/>
            </a:avLst>
          </a:prstGeom>
          <a:noFill/>
          <a:ln w="12700" cap="rnd" algn="ctr">
            <a:solidFill>
              <a:schemeClr val="accent1"/>
            </a:solidFill>
            <a:prstDash val="sysDot"/>
            <a:round/>
            <a:headEnd/>
            <a:tailEnd type="triangle"/>
          </a:ln>
        </p:spPr>
      </p:cxnSp>
      <p:sp>
        <p:nvSpPr>
          <p:cNvPr id="41" name="Rectángulo: esquinas redondeadas 94">
            <a:extLst>
              <a:ext uri="{FF2B5EF4-FFF2-40B4-BE49-F238E27FC236}">
                <a16:creationId xmlns:a16="http://schemas.microsoft.com/office/drawing/2014/main" id="{AD17EBB9-534D-EA3A-EF08-642D59F6D9D9}"/>
              </a:ext>
            </a:extLst>
          </p:cNvPr>
          <p:cNvSpPr/>
          <p:nvPr/>
        </p:nvSpPr>
        <p:spPr bwMode="auto">
          <a:xfrm>
            <a:off x="7510731" y="1531360"/>
            <a:ext cx="943156" cy="272963"/>
          </a:xfrm>
          <a:prstGeom prst="roundRect">
            <a:avLst/>
          </a:prstGeom>
          <a:solidFill>
            <a:schemeClr val="bg2"/>
          </a:solidFill>
          <a:ln w="25400" algn="ctr">
            <a:noFill/>
            <a:round/>
            <a:headEnd/>
            <a:tailEnd/>
          </a:ln>
        </p:spPr>
        <p:txBody>
          <a:bodyPr wrap="none" lIns="0" tIns="0" rIns="0" bIns="0" rtlCol="0" anchor="ctr"/>
          <a:lstStyle/>
          <a:p>
            <a:pPr algn="ctr">
              <a:lnSpc>
                <a:spcPct val="90000"/>
              </a:lnSpc>
              <a:defRPr/>
            </a:pPr>
            <a:r>
              <a:rPr kumimoji="1" lang="es-AR" sz="850" b="1">
                <a:solidFill>
                  <a:srgbClr val="FFFFFF"/>
                </a:solidFill>
                <a:latin typeface="Roboto" panose="02000000000000000000" pitchFamily="2" charset="0"/>
                <a:ea typeface="Roboto" panose="02000000000000000000" pitchFamily="2" charset="0"/>
                <a:cs typeface="Roboto" panose="02000000000000000000" pitchFamily="2" charset="0"/>
              </a:rPr>
              <a:t>Exchange </a:t>
            </a:r>
          </a:p>
          <a:p>
            <a:pPr algn="ctr">
              <a:lnSpc>
                <a:spcPct val="90000"/>
              </a:lnSpc>
              <a:defRPr/>
            </a:pPr>
            <a:r>
              <a:rPr kumimoji="1" lang="es-AR" sz="850" b="1">
                <a:solidFill>
                  <a:srgbClr val="FFFFFF"/>
                </a:solidFill>
                <a:latin typeface="Roboto" panose="02000000000000000000" pitchFamily="2" charset="0"/>
                <a:ea typeface="Roboto" panose="02000000000000000000" pitchFamily="2" charset="0"/>
                <a:cs typeface="Roboto" panose="02000000000000000000" pitchFamily="2" charset="0"/>
              </a:rPr>
              <a:t>2026 Notes</a:t>
            </a:r>
          </a:p>
        </p:txBody>
      </p:sp>
      <p:sp>
        <p:nvSpPr>
          <p:cNvPr id="42" name="Title 1">
            <a:extLst>
              <a:ext uri="{FF2B5EF4-FFF2-40B4-BE49-F238E27FC236}">
                <a16:creationId xmlns:a16="http://schemas.microsoft.com/office/drawing/2014/main" id="{73655253-1CA9-17B6-C2C8-95174BB8414C}"/>
              </a:ext>
            </a:extLst>
          </p:cNvPr>
          <p:cNvSpPr txBox="1">
            <a:spLocks/>
          </p:cNvSpPr>
          <p:nvPr/>
        </p:nvSpPr>
        <p:spPr>
          <a:xfrm>
            <a:off x="1668639" y="1194687"/>
            <a:ext cx="2546802" cy="153888"/>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642909" fontAlgn="auto">
              <a:lnSpc>
                <a:spcPct val="100000"/>
              </a:lnSpc>
              <a:spcAft>
                <a:spcPts val="0"/>
              </a:spcAft>
              <a:defRPr/>
            </a:pPr>
            <a:r>
              <a:rPr lang="es-AR" sz="1000" b="0" spc="0">
                <a:solidFill>
                  <a:schemeClr val="accent1"/>
                </a:solidFill>
                <a:latin typeface="Roboto Light" panose="02000000000000000000" pitchFamily="2" charset="0"/>
                <a:ea typeface="Roboto Light" panose="02000000000000000000" pitchFamily="2" charset="0"/>
              </a:rPr>
              <a:t>Successful local issuances:</a:t>
            </a:r>
          </a:p>
        </p:txBody>
      </p:sp>
      <p:sp>
        <p:nvSpPr>
          <p:cNvPr id="43" name="Title 1">
            <a:extLst>
              <a:ext uri="{FF2B5EF4-FFF2-40B4-BE49-F238E27FC236}">
                <a16:creationId xmlns:a16="http://schemas.microsoft.com/office/drawing/2014/main" id="{FCFD3A8B-F7D4-932B-A193-C3526B0C034E}"/>
              </a:ext>
            </a:extLst>
          </p:cNvPr>
          <p:cNvSpPr txBox="1">
            <a:spLocks/>
          </p:cNvSpPr>
          <p:nvPr/>
        </p:nvSpPr>
        <p:spPr>
          <a:xfrm>
            <a:off x="4410755" y="1194687"/>
            <a:ext cx="4121246" cy="153888"/>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642909" fontAlgn="auto">
              <a:lnSpc>
                <a:spcPct val="100000"/>
              </a:lnSpc>
              <a:spcAft>
                <a:spcPts val="0"/>
              </a:spcAft>
              <a:defRPr/>
            </a:pPr>
            <a:r>
              <a:rPr lang="es-AR" sz="1000" b="0" spc="0">
                <a:solidFill>
                  <a:schemeClr val="accent1"/>
                </a:solidFill>
                <a:latin typeface="Roboto Light" panose="02000000000000000000" pitchFamily="2" charset="0"/>
                <a:ea typeface="Roboto Light" panose="02000000000000000000" pitchFamily="2" charset="0"/>
              </a:rPr>
              <a:t>Successful international issuances:</a:t>
            </a:r>
          </a:p>
        </p:txBody>
      </p:sp>
      <p:grpSp>
        <p:nvGrpSpPr>
          <p:cNvPr id="50" name="Grupo 49">
            <a:extLst>
              <a:ext uri="{FF2B5EF4-FFF2-40B4-BE49-F238E27FC236}">
                <a16:creationId xmlns:a16="http://schemas.microsoft.com/office/drawing/2014/main" id="{FAC8761B-E8A4-FD3B-5FF9-7DD2924BF1F5}"/>
              </a:ext>
            </a:extLst>
          </p:cNvPr>
          <p:cNvGrpSpPr/>
          <p:nvPr/>
        </p:nvGrpSpPr>
        <p:grpSpPr>
          <a:xfrm>
            <a:off x="4563347" y="1585560"/>
            <a:ext cx="2487601" cy="1294830"/>
            <a:chOff x="4563347" y="1660323"/>
            <a:chExt cx="2244535" cy="1294830"/>
          </a:xfrm>
        </p:grpSpPr>
        <p:sp>
          <p:nvSpPr>
            <p:cNvPr id="54" name="Rectángulo redondeado 118">
              <a:extLst>
                <a:ext uri="{FF2B5EF4-FFF2-40B4-BE49-F238E27FC236}">
                  <a16:creationId xmlns:a16="http://schemas.microsoft.com/office/drawing/2014/main" id="{67F936F7-6DB2-FA81-FBEE-45EE68CD30E6}"/>
                </a:ext>
              </a:extLst>
            </p:cNvPr>
            <p:cNvSpPr/>
            <p:nvPr/>
          </p:nvSpPr>
          <p:spPr bwMode="auto">
            <a:xfrm>
              <a:off x="4563348" y="2811153"/>
              <a:ext cx="2244534"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Soft bullet</a:t>
              </a:r>
            </a:p>
          </p:txBody>
        </p:sp>
        <p:sp>
          <p:nvSpPr>
            <p:cNvPr id="58" name="Rectángulo redondeado 105">
              <a:extLst>
                <a:ext uri="{FF2B5EF4-FFF2-40B4-BE49-F238E27FC236}">
                  <a16:creationId xmlns:a16="http://schemas.microsoft.com/office/drawing/2014/main" id="{C89FDB4B-5A5A-F96A-433B-7596C87A0C62}"/>
                </a:ext>
              </a:extLst>
            </p:cNvPr>
            <p:cNvSpPr/>
            <p:nvPr/>
          </p:nvSpPr>
          <p:spPr bwMode="auto">
            <a:xfrm>
              <a:off x="4563348" y="2023496"/>
              <a:ext cx="2244111"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U$S</a:t>
              </a:r>
            </a:p>
          </p:txBody>
        </p:sp>
        <p:sp>
          <p:nvSpPr>
            <p:cNvPr id="73" name="Rectángulo redondeado 117">
              <a:extLst>
                <a:ext uri="{FF2B5EF4-FFF2-40B4-BE49-F238E27FC236}">
                  <a16:creationId xmlns:a16="http://schemas.microsoft.com/office/drawing/2014/main" id="{64491761-1A62-ED99-5318-6E296DB89A87}"/>
                </a:ext>
              </a:extLst>
            </p:cNvPr>
            <p:cNvSpPr/>
            <p:nvPr/>
          </p:nvSpPr>
          <p:spPr bwMode="auto">
            <a:xfrm>
              <a:off x="4563348" y="2653620"/>
              <a:ext cx="2244111"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Semiannually</a:t>
              </a:r>
            </a:p>
          </p:txBody>
        </p:sp>
        <p:sp>
          <p:nvSpPr>
            <p:cNvPr id="74" name="Rectángulo redondeado 116">
              <a:extLst>
                <a:ext uri="{FF2B5EF4-FFF2-40B4-BE49-F238E27FC236}">
                  <a16:creationId xmlns:a16="http://schemas.microsoft.com/office/drawing/2014/main" id="{A6118FD7-BA04-90AF-DD5E-0DCC4C0F5E8D}"/>
                </a:ext>
              </a:extLst>
            </p:cNvPr>
            <p:cNvSpPr/>
            <p:nvPr/>
          </p:nvSpPr>
          <p:spPr bwMode="auto">
            <a:xfrm>
              <a:off x="4563348" y="2181027"/>
              <a:ext cx="1100371"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U$S 500mm</a:t>
              </a:r>
            </a:p>
          </p:txBody>
        </p:sp>
        <p:sp>
          <p:nvSpPr>
            <p:cNvPr id="76" name="Rectángulo redondeado 33">
              <a:extLst>
                <a:ext uri="{FF2B5EF4-FFF2-40B4-BE49-F238E27FC236}">
                  <a16:creationId xmlns:a16="http://schemas.microsoft.com/office/drawing/2014/main" id="{013EE933-C9D8-ECB0-E6A1-EFFD58AF5A95}"/>
                </a:ext>
              </a:extLst>
            </p:cNvPr>
            <p:cNvSpPr/>
            <p:nvPr/>
          </p:nvSpPr>
          <p:spPr bwMode="auto">
            <a:xfrm>
              <a:off x="4563347" y="2496089"/>
              <a:ext cx="2244111"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9.50%</a:t>
              </a:r>
            </a:p>
          </p:txBody>
        </p:sp>
        <p:sp>
          <p:nvSpPr>
            <p:cNvPr id="77" name="Rectángulo redondeado 27">
              <a:extLst>
                <a:ext uri="{FF2B5EF4-FFF2-40B4-BE49-F238E27FC236}">
                  <a16:creationId xmlns:a16="http://schemas.microsoft.com/office/drawing/2014/main" id="{C51E7951-DEC0-F565-C5BE-D1E2FEDA70F7}"/>
                </a:ext>
              </a:extLst>
            </p:cNvPr>
            <p:cNvSpPr/>
            <p:nvPr/>
          </p:nvSpPr>
          <p:spPr bwMode="auto">
            <a:xfrm>
              <a:off x="4563348" y="1867726"/>
              <a:ext cx="1100371" cy="142239"/>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Class 21</a:t>
              </a:r>
            </a:p>
          </p:txBody>
        </p:sp>
        <p:sp>
          <p:nvSpPr>
            <p:cNvPr id="78" name="Rectángulo redondeado 32">
              <a:extLst>
                <a:ext uri="{FF2B5EF4-FFF2-40B4-BE49-F238E27FC236}">
                  <a16:creationId xmlns:a16="http://schemas.microsoft.com/office/drawing/2014/main" id="{809DBCC7-08A5-D036-27CC-15F3F93EFA6B}"/>
                </a:ext>
              </a:extLst>
            </p:cNvPr>
            <p:cNvSpPr/>
            <p:nvPr/>
          </p:nvSpPr>
          <p:spPr bwMode="auto">
            <a:xfrm>
              <a:off x="4563348" y="2338558"/>
              <a:ext cx="2244111"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84 months</a:t>
              </a:r>
            </a:p>
          </p:txBody>
        </p:sp>
        <p:sp>
          <p:nvSpPr>
            <p:cNvPr id="79" name="Rectángulo redondeado 37">
              <a:extLst>
                <a:ext uri="{FF2B5EF4-FFF2-40B4-BE49-F238E27FC236}">
                  <a16:creationId xmlns:a16="http://schemas.microsoft.com/office/drawing/2014/main" id="{7B21A38F-5C56-E39B-FD9B-1773D995055B}"/>
                </a:ext>
              </a:extLst>
            </p:cNvPr>
            <p:cNvSpPr/>
            <p:nvPr/>
          </p:nvSpPr>
          <p:spPr bwMode="auto">
            <a:xfrm>
              <a:off x="4563348" y="1660323"/>
              <a:ext cx="1100371" cy="180000"/>
            </a:xfrm>
            <a:prstGeom prst="roundRect">
              <a:avLst>
                <a:gd name="adj" fmla="val 0"/>
              </a:avLst>
            </a:prstGeom>
            <a:solidFill>
              <a:srgbClr val="FFFFFF"/>
            </a:solidFill>
            <a:ln w="19050" algn="ctr">
              <a:solidFill>
                <a:schemeClr val="accent1"/>
              </a:solidFill>
              <a:round/>
              <a:headEnd/>
              <a:tailEnd/>
            </a:ln>
            <a:effectLst>
              <a:outerShdw blurRad="228600" dist="76200" dir="2700000" algn="tl" rotWithShape="0">
                <a:prstClr val="black">
                  <a:alpha val="22000"/>
                </a:prstClr>
              </a:outerShdw>
            </a:effectLst>
          </p:spPr>
          <p:txBody>
            <a:bodyPr wrap="square" lIns="0" tIns="0" rIns="0" bIns="0" rtlCol="0" anchor="ctr"/>
            <a:lstStyle/>
            <a:p>
              <a:pPr algn="ctr" defTabSz="435437">
                <a:lnSpc>
                  <a:spcPct val="90000"/>
                </a:lnSpc>
                <a:defRPr/>
              </a:pPr>
              <a:r>
                <a:rPr kumimoji="1" lang="en-US" sz="750">
                  <a:solidFill>
                    <a:schemeClr val="accent1"/>
                  </a:solidFill>
                  <a:latin typeface="Roboto Medium" panose="02000000000000000000" pitchFamily="2" charset="0"/>
                  <a:ea typeface="Roboto Medium" panose="02000000000000000000" pitchFamily="2" charset="0"/>
                </a:rPr>
                <a:t>July 18, 2024</a:t>
              </a:r>
            </a:p>
          </p:txBody>
        </p:sp>
        <p:sp>
          <p:nvSpPr>
            <p:cNvPr id="80" name="Rectángulo redondeado 116">
              <a:extLst>
                <a:ext uri="{FF2B5EF4-FFF2-40B4-BE49-F238E27FC236}">
                  <a16:creationId xmlns:a16="http://schemas.microsoft.com/office/drawing/2014/main" id="{57B629EE-6957-F8E2-7394-BC0D09B34ABF}"/>
                </a:ext>
              </a:extLst>
            </p:cNvPr>
            <p:cNvSpPr/>
            <p:nvPr/>
          </p:nvSpPr>
          <p:spPr bwMode="auto">
            <a:xfrm>
              <a:off x="5707088" y="2181027"/>
              <a:ext cx="1100371" cy="144000"/>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U$S 117.2mm</a:t>
              </a:r>
            </a:p>
          </p:txBody>
        </p:sp>
        <p:sp>
          <p:nvSpPr>
            <p:cNvPr id="81" name="Rectángulo redondeado 27">
              <a:extLst>
                <a:ext uri="{FF2B5EF4-FFF2-40B4-BE49-F238E27FC236}">
                  <a16:creationId xmlns:a16="http://schemas.microsoft.com/office/drawing/2014/main" id="{D14C6A55-37E8-34D6-08BE-987F58E6F0D2}"/>
                </a:ext>
              </a:extLst>
            </p:cNvPr>
            <p:cNvSpPr/>
            <p:nvPr/>
          </p:nvSpPr>
          <p:spPr bwMode="auto">
            <a:xfrm>
              <a:off x="5707088" y="1867726"/>
              <a:ext cx="1100371" cy="142239"/>
            </a:xfrm>
            <a:prstGeom prst="roundRect">
              <a:avLst>
                <a:gd name="adj" fmla="val 0"/>
              </a:avLst>
            </a:prstGeom>
            <a:solidFill>
              <a:srgbClr val="FFFFFF"/>
            </a:solidFill>
            <a:ln w="25400" algn="ctr">
              <a:noFill/>
              <a:round/>
              <a:headEnd/>
              <a:tailEnd/>
            </a:ln>
          </p:spPr>
          <p:txBody>
            <a:bodyPr wrap="square" lIns="0" tIns="0" rIns="0" bIns="0" rtlCol="0" anchor="ctr"/>
            <a:lstStyle/>
            <a:p>
              <a:pPr algn="ctr" defTabSz="435437">
                <a:lnSpc>
                  <a:spcPct val="90000"/>
                </a:lnSpc>
                <a:defRPr/>
              </a:pPr>
              <a:r>
                <a:rPr kumimoji="1" lang="en-US" sz="750">
                  <a:solidFill>
                    <a:srgbClr val="3D00A1"/>
                  </a:solidFill>
                  <a:latin typeface="Roboto Medium" panose="02000000000000000000" pitchFamily="2" charset="0"/>
                  <a:ea typeface="Roboto Medium" panose="02000000000000000000" pitchFamily="2" charset="0"/>
                </a:rPr>
                <a:t>Class 21- Additionals</a:t>
              </a:r>
            </a:p>
          </p:txBody>
        </p:sp>
        <p:sp>
          <p:nvSpPr>
            <p:cNvPr id="82" name="Rectángulo redondeado 37">
              <a:extLst>
                <a:ext uri="{FF2B5EF4-FFF2-40B4-BE49-F238E27FC236}">
                  <a16:creationId xmlns:a16="http://schemas.microsoft.com/office/drawing/2014/main" id="{5C4C9A1C-3848-6CC6-03A9-EC527309EC48}"/>
                </a:ext>
              </a:extLst>
            </p:cNvPr>
            <p:cNvSpPr/>
            <p:nvPr/>
          </p:nvSpPr>
          <p:spPr bwMode="auto">
            <a:xfrm>
              <a:off x="5707088" y="1660323"/>
              <a:ext cx="1100371" cy="180000"/>
            </a:xfrm>
            <a:prstGeom prst="roundRect">
              <a:avLst>
                <a:gd name="adj" fmla="val 0"/>
              </a:avLst>
            </a:prstGeom>
            <a:solidFill>
              <a:srgbClr val="FFFFFF"/>
            </a:solidFill>
            <a:ln w="19050" algn="ctr">
              <a:solidFill>
                <a:schemeClr val="accent1"/>
              </a:solidFill>
              <a:round/>
              <a:headEnd/>
              <a:tailEnd/>
            </a:ln>
            <a:effectLst>
              <a:outerShdw blurRad="228600" dist="76200" dir="2700000" algn="tl" rotWithShape="0">
                <a:prstClr val="black">
                  <a:alpha val="22000"/>
                </a:prstClr>
              </a:outerShdw>
            </a:effectLst>
          </p:spPr>
          <p:txBody>
            <a:bodyPr wrap="square" lIns="0" tIns="0" rIns="0" bIns="0" rtlCol="0" anchor="ctr"/>
            <a:lstStyle/>
            <a:p>
              <a:pPr algn="ctr" defTabSz="435437">
                <a:lnSpc>
                  <a:spcPct val="90000"/>
                </a:lnSpc>
                <a:defRPr/>
              </a:pPr>
              <a:r>
                <a:rPr kumimoji="1" lang="en-US" sz="750">
                  <a:solidFill>
                    <a:schemeClr val="accent1"/>
                  </a:solidFill>
                  <a:latin typeface="Roboto Medium" panose="02000000000000000000" pitchFamily="2" charset="0"/>
                  <a:ea typeface="Roboto Medium" panose="02000000000000000000" pitchFamily="2" charset="0"/>
                </a:rPr>
                <a:t>August 8, 2024</a:t>
              </a:r>
            </a:p>
          </p:txBody>
        </p:sp>
      </p:grpSp>
    </p:spTree>
    <p:extLst>
      <p:ext uri="{BB962C8B-B14F-4D97-AF65-F5344CB8AC3E}">
        <p14:creationId xmlns:p14="http://schemas.microsoft.com/office/powerpoint/2010/main" val="1538789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EE6C3-2427-2612-D3FF-5BE4704FF508}"/>
              </a:ext>
            </a:extLst>
          </p:cNvPr>
          <p:cNvSpPr txBox="1">
            <a:spLocks/>
          </p:cNvSpPr>
          <p:nvPr/>
        </p:nvSpPr>
        <p:spPr>
          <a:xfrm>
            <a:off x="611999" y="614390"/>
            <a:ext cx="1510111" cy="235834"/>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1800" b="0" spc="-40">
                <a:solidFill>
                  <a:srgbClr val="FFFFFF"/>
                </a:solidFill>
                <a:latin typeface="Pulso" pitchFamily="2" charset="0"/>
              </a:rPr>
              <a:t>Final remarks</a:t>
            </a:r>
          </a:p>
        </p:txBody>
      </p:sp>
      <p:sp>
        <p:nvSpPr>
          <p:cNvPr id="5" name="CuadroTexto 4">
            <a:extLst>
              <a:ext uri="{FF2B5EF4-FFF2-40B4-BE49-F238E27FC236}">
                <a16:creationId xmlns:a16="http://schemas.microsoft.com/office/drawing/2014/main" id="{604E54B2-6E1F-74E9-3D0C-CAE34F79505B}"/>
              </a:ext>
            </a:extLst>
          </p:cNvPr>
          <p:cNvSpPr txBox="1"/>
          <p:nvPr/>
        </p:nvSpPr>
        <p:spPr>
          <a:xfrm>
            <a:off x="1098452" y="1537322"/>
            <a:ext cx="4185441" cy="307777"/>
          </a:xfrm>
          <a:prstGeom prst="rect">
            <a:avLst/>
          </a:prstGeom>
          <a:noFill/>
        </p:spPr>
        <p:txBody>
          <a:bodyPr wrap="squar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r>
              <a:rPr lang="en-US" sz="1000" b="0">
                <a:solidFill>
                  <a:srgbClr val="FFFFFF"/>
                </a:solidFill>
                <a:latin typeface="Roboto Medium" panose="02000000000000000000" pitchFamily="2" charset="0"/>
                <a:ea typeface="Roboto Medium" panose="02000000000000000000" pitchFamily="2" charset="0"/>
              </a:rPr>
              <a:t>We managed to grow our customer base in mobile and stabilize broadband and Pay TV in a very competitive environment.</a:t>
            </a:r>
            <a:endParaRPr lang="es-AR" sz="1000" b="0">
              <a:solidFill>
                <a:srgbClr val="FFFFFF"/>
              </a:solidFill>
              <a:latin typeface="Roboto Medium" panose="02000000000000000000" pitchFamily="2" charset="0"/>
              <a:ea typeface="Roboto Medium" panose="02000000000000000000" pitchFamily="2" charset="0"/>
            </a:endParaRPr>
          </a:p>
        </p:txBody>
      </p:sp>
      <p:sp>
        <p:nvSpPr>
          <p:cNvPr id="54" name="Forma libre 53">
            <a:extLst>
              <a:ext uri="{FF2B5EF4-FFF2-40B4-BE49-F238E27FC236}">
                <a16:creationId xmlns:a16="http://schemas.microsoft.com/office/drawing/2014/main" id="{A236CA8F-9D76-1C09-EBB4-F352DB937044}"/>
              </a:ext>
            </a:extLst>
          </p:cNvPr>
          <p:cNvSpPr/>
          <p:nvPr/>
        </p:nvSpPr>
        <p:spPr>
          <a:xfrm rot="10800000">
            <a:off x="687645" y="1052095"/>
            <a:ext cx="279613" cy="279613"/>
          </a:xfrm>
          <a:custGeom>
            <a:avLst/>
            <a:gdLst>
              <a:gd name="connsiteX0" fmla="*/ 124980 w 279613"/>
              <a:gd name="connsiteY0" fmla="*/ 199113 h 279613"/>
              <a:gd name="connsiteX1" fmla="*/ 109931 w 279613"/>
              <a:gd name="connsiteY1" fmla="*/ 199113 h 279613"/>
              <a:gd name="connsiteX2" fmla="*/ 58424 w 279613"/>
              <a:gd name="connsiteY2" fmla="*/ 147605 h 279613"/>
              <a:gd name="connsiteX3" fmla="*/ 58424 w 279613"/>
              <a:gd name="connsiteY3" fmla="*/ 132006 h 279613"/>
              <a:gd name="connsiteX4" fmla="*/ 109931 w 279613"/>
              <a:gd name="connsiteY4" fmla="*/ 80498 h 279613"/>
              <a:gd name="connsiteX5" fmla="*/ 125531 w 279613"/>
              <a:gd name="connsiteY5" fmla="*/ 81049 h 279613"/>
              <a:gd name="connsiteX6" fmla="*/ 125531 w 279613"/>
              <a:gd name="connsiteY6" fmla="*/ 96098 h 279613"/>
              <a:gd name="connsiteX7" fmla="*/ 92860 w 279613"/>
              <a:gd name="connsiteY7" fmla="*/ 128768 h 279613"/>
              <a:gd name="connsiteX8" fmla="*/ 213388 w 279613"/>
              <a:gd name="connsiteY8" fmla="*/ 128768 h 279613"/>
              <a:gd name="connsiteX9" fmla="*/ 224426 w 279613"/>
              <a:gd name="connsiteY9" fmla="*/ 139806 h 279613"/>
              <a:gd name="connsiteX10" fmla="*/ 213388 w 279613"/>
              <a:gd name="connsiteY10" fmla="*/ 150843 h 279613"/>
              <a:gd name="connsiteX11" fmla="*/ 92860 w 279613"/>
              <a:gd name="connsiteY11" fmla="*/ 150843 h 279613"/>
              <a:gd name="connsiteX12" fmla="*/ 125531 w 279613"/>
              <a:gd name="connsiteY12" fmla="*/ 183514 h 279613"/>
              <a:gd name="connsiteX13" fmla="*/ 124980 w 279613"/>
              <a:gd name="connsiteY13" fmla="*/ 199113 h 279613"/>
              <a:gd name="connsiteX14" fmla="*/ 139806 w 279613"/>
              <a:gd name="connsiteY14" fmla="*/ 257538 h 279613"/>
              <a:gd name="connsiteX15" fmla="*/ 257538 w 279613"/>
              <a:gd name="connsiteY15" fmla="*/ 139806 h 279613"/>
              <a:gd name="connsiteX16" fmla="*/ 139806 w 279613"/>
              <a:gd name="connsiteY16" fmla="*/ 22075 h 279613"/>
              <a:gd name="connsiteX17" fmla="*/ 22075 w 279613"/>
              <a:gd name="connsiteY17" fmla="*/ 139806 h 279613"/>
              <a:gd name="connsiteX18" fmla="*/ 139806 w 279613"/>
              <a:gd name="connsiteY18" fmla="*/ 257538 h 279613"/>
              <a:gd name="connsiteX19" fmla="*/ 139806 w 279613"/>
              <a:gd name="connsiteY19" fmla="*/ 279613 h 279613"/>
              <a:gd name="connsiteX20" fmla="*/ 0 w 279613"/>
              <a:gd name="connsiteY20" fmla="*/ 139806 h 279613"/>
              <a:gd name="connsiteX21" fmla="*/ 139806 w 279613"/>
              <a:gd name="connsiteY21" fmla="*/ 0 h 279613"/>
              <a:gd name="connsiteX22" fmla="*/ 279613 w 279613"/>
              <a:gd name="connsiteY22" fmla="*/ 139806 h 279613"/>
              <a:gd name="connsiteX23" fmla="*/ 139806 w 279613"/>
              <a:gd name="connsiteY23" fmla="*/ 279613 h 27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613" h="279613">
                <a:moveTo>
                  <a:pt x="124980" y="199113"/>
                </a:moveTo>
                <a:cubicBezTo>
                  <a:pt x="120741" y="203063"/>
                  <a:pt x="114170" y="203063"/>
                  <a:pt x="109931" y="199113"/>
                </a:cubicBezTo>
                <a:lnTo>
                  <a:pt x="58424" y="147605"/>
                </a:lnTo>
                <a:cubicBezTo>
                  <a:pt x="54120" y="143296"/>
                  <a:pt x="54120" y="136315"/>
                  <a:pt x="58424" y="132006"/>
                </a:cubicBezTo>
                <a:lnTo>
                  <a:pt x="109931" y="80498"/>
                </a:lnTo>
                <a:cubicBezTo>
                  <a:pt x="114391" y="76343"/>
                  <a:pt x="121375" y="76589"/>
                  <a:pt x="125531" y="81049"/>
                </a:cubicBezTo>
                <a:cubicBezTo>
                  <a:pt x="129481" y="85288"/>
                  <a:pt x="129481" y="91859"/>
                  <a:pt x="125531" y="96098"/>
                </a:cubicBezTo>
                <a:lnTo>
                  <a:pt x="92860" y="128768"/>
                </a:lnTo>
                <a:lnTo>
                  <a:pt x="213388" y="128768"/>
                </a:lnTo>
                <a:cubicBezTo>
                  <a:pt x="219484" y="128768"/>
                  <a:pt x="224426" y="133710"/>
                  <a:pt x="224426" y="139806"/>
                </a:cubicBezTo>
                <a:cubicBezTo>
                  <a:pt x="224426" y="145902"/>
                  <a:pt x="219484" y="150843"/>
                  <a:pt x="213388" y="150843"/>
                </a:cubicBezTo>
                <a:lnTo>
                  <a:pt x="92860" y="150843"/>
                </a:lnTo>
                <a:lnTo>
                  <a:pt x="125531" y="183514"/>
                </a:lnTo>
                <a:cubicBezTo>
                  <a:pt x="129686" y="187973"/>
                  <a:pt x="129440" y="194957"/>
                  <a:pt x="124980" y="199113"/>
                </a:cubicBezTo>
                <a:close/>
                <a:moveTo>
                  <a:pt x="139806" y="257538"/>
                </a:moveTo>
                <a:cubicBezTo>
                  <a:pt x="204828" y="257538"/>
                  <a:pt x="257538" y="204828"/>
                  <a:pt x="257538" y="139806"/>
                </a:cubicBezTo>
                <a:cubicBezTo>
                  <a:pt x="257538" y="74785"/>
                  <a:pt x="204828" y="22075"/>
                  <a:pt x="139806" y="22075"/>
                </a:cubicBezTo>
                <a:cubicBezTo>
                  <a:pt x="74785" y="22075"/>
                  <a:pt x="22075" y="74785"/>
                  <a:pt x="22075" y="139806"/>
                </a:cubicBezTo>
                <a:cubicBezTo>
                  <a:pt x="22075" y="204828"/>
                  <a:pt x="74785" y="257538"/>
                  <a:pt x="139806" y="257538"/>
                </a:cubicBezTo>
                <a:close/>
                <a:moveTo>
                  <a:pt x="139806" y="279613"/>
                </a:moveTo>
                <a:cubicBezTo>
                  <a:pt x="62594" y="279613"/>
                  <a:pt x="0" y="217019"/>
                  <a:pt x="0" y="139806"/>
                </a:cubicBezTo>
                <a:cubicBezTo>
                  <a:pt x="0" y="62594"/>
                  <a:pt x="62594" y="0"/>
                  <a:pt x="139806" y="0"/>
                </a:cubicBezTo>
                <a:cubicBezTo>
                  <a:pt x="217019" y="0"/>
                  <a:pt x="279613" y="62594"/>
                  <a:pt x="279613" y="139806"/>
                </a:cubicBezTo>
                <a:cubicBezTo>
                  <a:pt x="279613" y="217019"/>
                  <a:pt x="217019" y="279613"/>
                  <a:pt x="139806" y="279613"/>
                </a:cubicBezTo>
                <a:close/>
              </a:path>
            </a:pathLst>
          </a:custGeom>
          <a:solidFill>
            <a:schemeClr val="accent1">
              <a:lumMod val="40000"/>
              <a:lumOff val="60000"/>
            </a:schemeClr>
          </a:solidFill>
          <a:ln w="3671" cap="flat">
            <a:noFill/>
            <a:prstDash val="solid"/>
            <a:miter/>
          </a:ln>
        </p:spPr>
        <p:txBody>
          <a:bodyPr rtlCol="0" anchor="ctr"/>
          <a:lstStyle/>
          <a:p>
            <a:endParaRPr lang="en-US"/>
          </a:p>
        </p:txBody>
      </p:sp>
      <p:sp>
        <p:nvSpPr>
          <p:cNvPr id="58" name="Forma libre 57">
            <a:extLst>
              <a:ext uri="{FF2B5EF4-FFF2-40B4-BE49-F238E27FC236}">
                <a16:creationId xmlns:a16="http://schemas.microsoft.com/office/drawing/2014/main" id="{792E8C5E-E8F9-212A-A1FE-EC9343F80E2F}"/>
              </a:ext>
            </a:extLst>
          </p:cNvPr>
          <p:cNvSpPr/>
          <p:nvPr/>
        </p:nvSpPr>
        <p:spPr>
          <a:xfrm rot="10800000">
            <a:off x="687644" y="1473562"/>
            <a:ext cx="279613" cy="279613"/>
          </a:xfrm>
          <a:custGeom>
            <a:avLst/>
            <a:gdLst>
              <a:gd name="connsiteX0" fmla="*/ 124980 w 279613"/>
              <a:gd name="connsiteY0" fmla="*/ 199113 h 279613"/>
              <a:gd name="connsiteX1" fmla="*/ 109931 w 279613"/>
              <a:gd name="connsiteY1" fmla="*/ 199113 h 279613"/>
              <a:gd name="connsiteX2" fmla="*/ 58424 w 279613"/>
              <a:gd name="connsiteY2" fmla="*/ 147605 h 279613"/>
              <a:gd name="connsiteX3" fmla="*/ 58424 w 279613"/>
              <a:gd name="connsiteY3" fmla="*/ 132006 h 279613"/>
              <a:gd name="connsiteX4" fmla="*/ 109931 w 279613"/>
              <a:gd name="connsiteY4" fmla="*/ 80498 h 279613"/>
              <a:gd name="connsiteX5" fmla="*/ 125531 w 279613"/>
              <a:gd name="connsiteY5" fmla="*/ 81049 h 279613"/>
              <a:gd name="connsiteX6" fmla="*/ 125531 w 279613"/>
              <a:gd name="connsiteY6" fmla="*/ 96098 h 279613"/>
              <a:gd name="connsiteX7" fmla="*/ 92860 w 279613"/>
              <a:gd name="connsiteY7" fmla="*/ 128768 h 279613"/>
              <a:gd name="connsiteX8" fmla="*/ 213388 w 279613"/>
              <a:gd name="connsiteY8" fmla="*/ 128768 h 279613"/>
              <a:gd name="connsiteX9" fmla="*/ 224426 w 279613"/>
              <a:gd name="connsiteY9" fmla="*/ 139806 h 279613"/>
              <a:gd name="connsiteX10" fmla="*/ 213388 w 279613"/>
              <a:gd name="connsiteY10" fmla="*/ 150843 h 279613"/>
              <a:gd name="connsiteX11" fmla="*/ 92860 w 279613"/>
              <a:gd name="connsiteY11" fmla="*/ 150843 h 279613"/>
              <a:gd name="connsiteX12" fmla="*/ 125531 w 279613"/>
              <a:gd name="connsiteY12" fmla="*/ 183514 h 279613"/>
              <a:gd name="connsiteX13" fmla="*/ 124980 w 279613"/>
              <a:gd name="connsiteY13" fmla="*/ 199113 h 279613"/>
              <a:gd name="connsiteX14" fmla="*/ 139806 w 279613"/>
              <a:gd name="connsiteY14" fmla="*/ 257538 h 279613"/>
              <a:gd name="connsiteX15" fmla="*/ 257538 w 279613"/>
              <a:gd name="connsiteY15" fmla="*/ 139806 h 279613"/>
              <a:gd name="connsiteX16" fmla="*/ 139806 w 279613"/>
              <a:gd name="connsiteY16" fmla="*/ 22075 h 279613"/>
              <a:gd name="connsiteX17" fmla="*/ 22075 w 279613"/>
              <a:gd name="connsiteY17" fmla="*/ 139806 h 279613"/>
              <a:gd name="connsiteX18" fmla="*/ 139806 w 279613"/>
              <a:gd name="connsiteY18" fmla="*/ 257538 h 279613"/>
              <a:gd name="connsiteX19" fmla="*/ 139806 w 279613"/>
              <a:gd name="connsiteY19" fmla="*/ 279613 h 279613"/>
              <a:gd name="connsiteX20" fmla="*/ 0 w 279613"/>
              <a:gd name="connsiteY20" fmla="*/ 139806 h 279613"/>
              <a:gd name="connsiteX21" fmla="*/ 139806 w 279613"/>
              <a:gd name="connsiteY21" fmla="*/ 0 h 279613"/>
              <a:gd name="connsiteX22" fmla="*/ 279613 w 279613"/>
              <a:gd name="connsiteY22" fmla="*/ 139806 h 279613"/>
              <a:gd name="connsiteX23" fmla="*/ 139806 w 279613"/>
              <a:gd name="connsiteY23" fmla="*/ 279613 h 27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613" h="279613">
                <a:moveTo>
                  <a:pt x="124980" y="199113"/>
                </a:moveTo>
                <a:cubicBezTo>
                  <a:pt x="120741" y="203063"/>
                  <a:pt x="114170" y="203063"/>
                  <a:pt x="109931" y="199113"/>
                </a:cubicBezTo>
                <a:lnTo>
                  <a:pt x="58424" y="147605"/>
                </a:lnTo>
                <a:cubicBezTo>
                  <a:pt x="54120" y="143296"/>
                  <a:pt x="54120" y="136315"/>
                  <a:pt x="58424" y="132006"/>
                </a:cubicBezTo>
                <a:lnTo>
                  <a:pt x="109931" y="80498"/>
                </a:lnTo>
                <a:cubicBezTo>
                  <a:pt x="114391" y="76343"/>
                  <a:pt x="121375" y="76589"/>
                  <a:pt x="125531" y="81049"/>
                </a:cubicBezTo>
                <a:cubicBezTo>
                  <a:pt x="129481" y="85288"/>
                  <a:pt x="129481" y="91859"/>
                  <a:pt x="125531" y="96098"/>
                </a:cubicBezTo>
                <a:lnTo>
                  <a:pt x="92860" y="128768"/>
                </a:lnTo>
                <a:lnTo>
                  <a:pt x="213388" y="128768"/>
                </a:lnTo>
                <a:cubicBezTo>
                  <a:pt x="219484" y="128768"/>
                  <a:pt x="224426" y="133710"/>
                  <a:pt x="224426" y="139806"/>
                </a:cubicBezTo>
                <a:cubicBezTo>
                  <a:pt x="224426" y="145902"/>
                  <a:pt x="219484" y="150843"/>
                  <a:pt x="213388" y="150843"/>
                </a:cubicBezTo>
                <a:lnTo>
                  <a:pt x="92860" y="150843"/>
                </a:lnTo>
                <a:lnTo>
                  <a:pt x="125531" y="183514"/>
                </a:lnTo>
                <a:cubicBezTo>
                  <a:pt x="129686" y="187973"/>
                  <a:pt x="129440" y="194957"/>
                  <a:pt x="124980" y="199113"/>
                </a:cubicBezTo>
                <a:close/>
                <a:moveTo>
                  <a:pt x="139806" y="257538"/>
                </a:moveTo>
                <a:cubicBezTo>
                  <a:pt x="204828" y="257538"/>
                  <a:pt x="257538" y="204828"/>
                  <a:pt x="257538" y="139806"/>
                </a:cubicBezTo>
                <a:cubicBezTo>
                  <a:pt x="257538" y="74785"/>
                  <a:pt x="204828" y="22075"/>
                  <a:pt x="139806" y="22075"/>
                </a:cubicBezTo>
                <a:cubicBezTo>
                  <a:pt x="74785" y="22075"/>
                  <a:pt x="22075" y="74785"/>
                  <a:pt x="22075" y="139806"/>
                </a:cubicBezTo>
                <a:cubicBezTo>
                  <a:pt x="22075" y="204828"/>
                  <a:pt x="74785" y="257538"/>
                  <a:pt x="139806" y="257538"/>
                </a:cubicBezTo>
                <a:close/>
                <a:moveTo>
                  <a:pt x="139806" y="279613"/>
                </a:moveTo>
                <a:cubicBezTo>
                  <a:pt x="62594" y="279613"/>
                  <a:pt x="0" y="217019"/>
                  <a:pt x="0" y="139806"/>
                </a:cubicBezTo>
                <a:cubicBezTo>
                  <a:pt x="0" y="62594"/>
                  <a:pt x="62594" y="0"/>
                  <a:pt x="139806" y="0"/>
                </a:cubicBezTo>
                <a:cubicBezTo>
                  <a:pt x="217019" y="0"/>
                  <a:pt x="279613" y="62594"/>
                  <a:pt x="279613" y="139806"/>
                </a:cubicBezTo>
                <a:cubicBezTo>
                  <a:pt x="279613" y="217019"/>
                  <a:pt x="217019" y="279613"/>
                  <a:pt x="139806" y="279613"/>
                </a:cubicBezTo>
                <a:close/>
              </a:path>
            </a:pathLst>
          </a:custGeom>
          <a:solidFill>
            <a:schemeClr val="accent1">
              <a:lumMod val="40000"/>
              <a:lumOff val="60000"/>
            </a:schemeClr>
          </a:solidFill>
          <a:ln w="3671" cap="flat">
            <a:noFill/>
            <a:prstDash val="solid"/>
            <a:miter/>
          </a:ln>
        </p:spPr>
        <p:txBody>
          <a:bodyPr rtlCol="0" anchor="ctr"/>
          <a:lstStyle/>
          <a:p>
            <a:endParaRPr lang="en-US"/>
          </a:p>
        </p:txBody>
      </p:sp>
      <p:sp>
        <p:nvSpPr>
          <p:cNvPr id="8" name="CuadroTexto 7">
            <a:extLst>
              <a:ext uri="{FF2B5EF4-FFF2-40B4-BE49-F238E27FC236}">
                <a16:creationId xmlns:a16="http://schemas.microsoft.com/office/drawing/2014/main" id="{96652BB2-8A23-B6E9-7ED9-5CC8DE683386}"/>
              </a:ext>
            </a:extLst>
          </p:cNvPr>
          <p:cNvSpPr txBox="1"/>
          <p:nvPr/>
        </p:nvSpPr>
        <p:spPr>
          <a:xfrm>
            <a:off x="1098452" y="1114956"/>
            <a:ext cx="3124253" cy="153888"/>
          </a:xfrm>
          <a:prstGeom prst="rect">
            <a:avLst/>
          </a:prstGeom>
          <a:noFill/>
        </p:spPr>
        <p:txBody>
          <a:bodyPr wrap="non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r>
              <a:rPr lang="en-US" sz="1000" b="0">
                <a:solidFill>
                  <a:srgbClr val="FFFFFF"/>
                </a:solidFill>
                <a:latin typeface="Roboto Medium" panose="02000000000000000000" pitchFamily="2" charset="0"/>
                <a:ea typeface="Roboto Medium" panose="02000000000000000000" pitchFamily="2" charset="0"/>
              </a:rPr>
              <a:t>Improving our EBITDA Margin in a challenging context.</a:t>
            </a:r>
            <a:endParaRPr lang="es-AR" sz="1000" b="0">
              <a:solidFill>
                <a:srgbClr val="FFFFFF"/>
              </a:solidFill>
              <a:latin typeface="Roboto Medium" panose="02000000000000000000" pitchFamily="2" charset="0"/>
              <a:ea typeface="Roboto Medium" panose="02000000000000000000" pitchFamily="2" charset="0"/>
            </a:endParaRPr>
          </a:p>
        </p:txBody>
      </p:sp>
      <p:sp>
        <p:nvSpPr>
          <p:cNvPr id="66" name="Forma libre 65">
            <a:extLst>
              <a:ext uri="{FF2B5EF4-FFF2-40B4-BE49-F238E27FC236}">
                <a16:creationId xmlns:a16="http://schemas.microsoft.com/office/drawing/2014/main" id="{DB804EBD-4B9F-DD22-1252-BAF56E67B378}"/>
              </a:ext>
            </a:extLst>
          </p:cNvPr>
          <p:cNvSpPr/>
          <p:nvPr/>
        </p:nvSpPr>
        <p:spPr>
          <a:xfrm rot="10800000">
            <a:off x="687644" y="2768969"/>
            <a:ext cx="279613" cy="279613"/>
          </a:xfrm>
          <a:custGeom>
            <a:avLst/>
            <a:gdLst>
              <a:gd name="connsiteX0" fmla="*/ 124980 w 279613"/>
              <a:gd name="connsiteY0" fmla="*/ 199113 h 279613"/>
              <a:gd name="connsiteX1" fmla="*/ 109931 w 279613"/>
              <a:gd name="connsiteY1" fmla="*/ 199113 h 279613"/>
              <a:gd name="connsiteX2" fmla="*/ 58424 w 279613"/>
              <a:gd name="connsiteY2" fmla="*/ 147605 h 279613"/>
              <a:gd name="connsiteX3" fmla="*/ 58424 w 279613"/>
              <a:gd name="connsiteY3" fmla="*/ 132006 h 279613"/>
              <a:gd name="connsiteX4" fmla="*/ 109931 w 279613"/>
              <a:gd name="connsiteY4" fmla="*/ 80498 h 279613"/>
              <a:gd name="connsiteX5" fmla="*/ 125531 w 279613"/>
              <a:gd name="connsiteY5" fmla="*/ 81049 h 279613"/>
              <a:gd name="connsiteX6" fmla="*/ 125531 w 279613"/>
              <a:gd name="connsiteY6" fmla="*/ 96098 h 279613"/>
              <a:gd name="connsiteX7" fmla="*/ 92860 w 279613"/>
              <a:gd name="connsiteY7" fmla="*/ 128768 h 279613"/>
              <a:gd name="connsiteX8" fmla="*/ 213388 w 279613"/>
              <a:gd name="connsiteY8" fmla="*/ 128768 h 279613"/>
              <a:gd name="connsiteX9" fmla="*/ 224426 w 279613"/>
              <a:gd name="connsiteY9" fmla="*/ 139806 h 279613"/>
              <a:gd name="connsiteX10" fmla="*/ 213388 w 279613"/>
              <a:gd name="connsiteY10" fmla="*/ 150843 h 279613"/>
              <a:gd name="connsiteX11" fmla="*/ 92860 w 279613"/>
              <a:gd name="connsiteY11" fmla="*/ 150843 h 279613"/>
              <a:gd name="connsiteX12" fmla="*/ 125531 w 279613"/>
              <a:gd name="connsiteY12" fmla="*/ 183514 h 279613"/>
              <a:gd name="connsiteX13" fmla="*/ 124980 w 279613"/>
              <a:gd name="connsiteY13" fmla="*/ 199113 h 279613"/>
              <a:gd name="connsiteX14" fmla="*/ 139806 w 279613"/>
              <a:gd name="connsiteY14" fmla="*/ 257538 h 279613"/>
              <a:gd name="connsiteX15" fmla="*/ 257538 w 279613"/>
              <a:gd name="connsiteY15" fmla="*/ 139806 h 279613"/>
              <a:gd name="connsiteX16" fmla="*/ 139806 w 279613"/>
              <a:gd name="connsiteY16" fmla="*/ 22075 h 279613"/>
              <a:gd name="connsiteX17" fmla="*/ 22075 w 279613"/>
              <a:gd name="connsiteY17" fmla="*/ 139806 h 279613"/>
              <a:gd name="connsiteX18" fmla="*/ 139806 w 279613"/>
              <a:gd name="connsiteY18" fmla="*/ 257538 h 279613"/>
              <a:gd name="connsiteX19" fmla="*/ 139806 w 279613"/>
              <a:gd name="connsiteY19" fmla="*/ 279613 h 279613"/>
              <a:gd name="connsiteX20" fmla="*/ 0 w 279613"/>
              <a:gd name="connsiteY20" fmla="*/ 139806 h 279613"/>
              <a:gd name="connsiteX21" fmla="*/ 139806 w 279613"/>
              <a:gd name="connsiteY21" fmla="*/ 0 h 279613"/>
              <a:gd name="connsiteX22" fmla="*/ 279613 w 279613"/>
              <a:gd name="connsiteY22" fmla="*/ 139806 h 279613"/>
              <a:gd name="connsiteX23" fmla="*/ 139806 w 279613"/>
              <a:gd name="connsiteY23" fmla="*/ 279613 h 27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613" h="279613">
                <a:moveTo>
                  <a:pt x="124980" y="199113"/>
                </a:moveTo>
                <a:cubicBezTo>
                  <a:pt x="120741" y="203063"/>
                  <a:pt x="114170" y="203063"/>
                  <a:pt x="109931" y="199113"/>
                </a:cubicBezTo>
                <a:lnTo>
                  <a:pt x="58424" y="147605"/>
                </a:lnTo>
                <a:cubicBezTo>
                  <a:pt x="54120" y="143296"/>
                  <a:pt x="54120" y="136315"/>
                  <a:pt x="58424" y="132006"/>
                </a:cubicBezTo>
                <a:lnTo>
                  <a:pt x="109931" y="80498"/>
                </a:lnTo>
                <a:cubicBezTo>
                  <a:pt x="114391" y="76343"/>
                  <a:pt x="121375" y="76589"/>
                  <a:pt x="125531" y="81049"/>
                </a:cubicBezTo>
                <a:cubicBezTo>
                  <a:pt x="129481" y="85288"/>
                  <a:pt x="129481" y="91859"/>
                  <a:pt x="125531" y="96098"/>
                </a:cubicBezTo>
                <a:lnTo>
                  <a:pt x="92860" y="128768"/>
                </a:lnTo>
                <a:lnTo>
                  <a:pt x="213388" y="128768"/>
                </a:lnTo>
                <a:cubicBezTo>
                  <a:pt x="219484" y="128768"/>
                  <a:pt x="224426" y="133710"/>
                  <a:pt x="224426" y="139806"/>
                </a:cubicBezTo>
                <a:cubicBezTo>
                  <a:pt x="224426" y="145902"/>
                  <a:pt x="219484" y="150843"/>
                  <a:pt x="213388" y="150843"/>
                </a:cubicBezTo>
                <a:lnTo>
                  <a:pt x="92860" y="150843"/>
                </a:lnTo>
                <a:lnTo>
                  <a:pt x="125531" y="183514"/>
                </a:lnTo>
                <a:cubicBezTo>
                  <a:pt x="129686" y="187973"/>
                  <a:pt x="129440" y="194957"/>
                  <a:pt x="124980" y="199113"/>
                </a:cubicBezTo>
                <a:close/>
                <a:moveTo>
                  <a:pt x="139806" y="257538"/>
                </a:moveTo>
                <a:cubicBezTo>
                  <a:pt x="204828" y="257538"/>
                  <a:pt x="257538" y="204828"/>
                  <a:pt x="257538" y="139806"/>
                </a:cubicBezTo>
                <a:cubicBezTo>
                  <a:pt x="257538" y="74785"/>
                  <a:pt x="204828" y="22075"/>
                  <a:pt x="139806" y="22075"/>
                </a:cubicBezTo>
                <a:cubicBezTo>
                  <a:pt x="74785" y="22075"/>
                  <a:pt x="22075" y="74785"/>
                  <a:pt x="22075" y="139806"/>
                </a:cubicBezTo>
                <a:cubicBezTo>
                  <a:pt x="22075" y="204828"/>
                  <a:pt x="74785" y="257538"/>
                  <a:pt x="139806" y="257538"/>
                </a:cubicBezTo>
                <a:close/>
                <a:moveTo>
                  <a:pt x="139806" y="279613"/>
                </a:moveTo>
                <a:cubicBezTo>
                  <a:pt x="62594" y="279613"/>
                  <a:pt x="0" y="217019"/>
                  <a:pt x="0" y="139806"/>
                </a:cubicBezTo>
                <a:cubicBezTo>
                  <a:pt x="0" y="62594"/>
                  <a:pt x="62594" y="0"/>
                  <a:pt x="139806" y="0"/>
                </a:cubicBezTo>
                <a:cubicBezTo>
                  <a:pt x="217019" y="0"/>
                  <a:pt x="279613" y="62594"/>
                  <a:pt x="279613" y="139806"/>
                </a:cubicBezTo>
                <a:cubicBezTo>
                  <a:pt x="279613" y="217019"/>
                  <a:pt x="217019" y="279613"/>
                  <a:pt x="139806" y="279613"/>
                </a:cubicBezTo>
                <a:close/>
              </a:path>
            </a:pathLst>
          </a:custGeom>
          <a:solidFill>
            <a:schemeClr val="accent1">
              <a:lumMod val="40000"/>
              <a:lumOff val="60000"/>
            </a:schemeClr>
          </a:solidFill>
          <a:ln w="3671" cap="flat">
            <a:noFill/>
            <a:prstDash val="solid"/>
            <a:miter/>
          </a:ln>
        </p:spPr>
        <p:txBody>
          <a:bodyPr rtlCol="0" anchor="ctr"/>
          <a:lstStyle/>
          <a:p>
            <a:endParaRPr lang="en-US"/>
          </a:p>
        </p:txBody>
      </p:sp>
      <p:sp>
        <p:nvSpPr>
          <p:cNvPr id="11" name="CuadroTexto 10">
            <a:extLst>
              <a:ext uri="{FF2B5EF4-FFF2-40B4-BE49-F238E27FC236}">
                <a16:creationId xmlns:a16="http://schemas.microsoft.com/office/drawing/2014/main" id="{5925DF0B-EA35-DF90-B2D9-FA443F8BC453}"/>
              </a:ext>
            </a:extLst>
          </p:cNvPr>
          <p:cNvSpPr txBox="1"/>
          <p:nvPr/>
        </p:nvSpPr>
        <p:spPr>
          <a:xfrm>
            <a:off x="1098453" y="2836339"/>
            <a:ext cx="3180250" cy="307777"/>
          </a:xfrm>
          <a:prstGeom prst="rect">
            <a:avLst/>
          </a:prstGeom>
          <a:noFill/>
        </p:spPr>
        <p:txBody>
          <a:bodyPr wrap="squar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r>
              <a:rPr lang="en-US" sz="1000" b="0">
                <a:solidFill>
                  <a:srgbClr val="FFFFFF"/>
                </a:solidFill>
                <a:latin typeface="Roboto Medium" panose="02000000000000000000" pitchFamily="2" charset="0"/>
                <a:ea typeface="Roboto Medium" panose="02000000000000000000" pitchFamily="2" charset="0"/>
              </a:rPr>
              <a:t>Resilient business model with growth perspective - Strong recovery of top and bottom-line figures</a:t>
            </a:r>
          </a:p>
        </p:txBody>
      </p:sp>
      <p:sp>
        <p:nvSpPr>
          <p:cNvPr id="14" name="Rectángulo: esquinas redondeadas 53">
            <a:extLst>
              <a:ext uri="{FF2B5EF4-FFF2-40B4-BE49-F238E27FC236}">
                <a16:creationId xmlns:a16="http://schemas.microsoft.com/office/drawing/2014/main" id="{6E50F932-EF99-9CF7-1FE0-877C796E962B}"/>
              </a:ext>
            </a:extLst>
          </p:cNvPr>
          <p:cNvSpPr/>
          <p:nvPr/>
        </p:nvSpPr>
        <p:spPr bwMode="auto">
          <a:xfrm>
            <a:off x="5654616" y="4220103"/>
            <a:ext cx="2877386" cy="291427"/>
          </a:xfrm>
          <a:prstGeom prst="roundRect">
            <a:avLst>
              <a:gd name="adj" fmla="val 26533"/>
            </a:avLst>
          </a:prstGeom>
          <a:solidFill>
            <a:schemeClr val="accent1">
              <a:lumMod val="40000"/>
              <a:lumOff val="60000"/>
            </a:schemeClr>
          </a:solidFill>
          <a:ln w="25400" algn="ctr">
            <a:noFill/>
            <a:round/>
            <a:headEnd/>
            <a:tailEnd/>
          </a:ln>
        </p:spPr>
        <p:txBody>
          <a:bodyPr wrap="none" lIns="0" tIns="0" rIns="0" bIns="0" rtlCol="0" anchor="ctr"/>
          <a:lstStyle/>
          <a:p>
            <a:pPr algn="r" defTabSz="435437">
              <a:lnSpc>
                <a:spcPct val="90000"/>
              </a:lnSpc>
              <a:defRPr/>
            </a:pPr>
            <a:endParaRPr kumimoji="1" lang="es-AR" sz="1100" b="1">
              <a:solidFill>
                <a:srgbClr val="231B0A"/>
              </a:solidFill>
              <a:latin typeface="Pulso" pitchFamily="2" charset="0"/>
              <a:ea typeface="Roboto" panose="02000000000000000000" pitchFamily="2" charset="0"/>
            </a:endParaRPr>
          </a:p>
        </p:txBody>
      </p:sp>
      <p:graphicFrame>
        <p:nvGraphicFramePr>
          <p:cNvPr id="16" name="81 Gráfico">
            <a:extLst>
              <a:ext uri="{FF2B5EF4-FFF2-40B4-BE49-F238E27FC236}">
                <a16:creationId xmlns:a16="http://schemas.microsoft.com/office/drawing/2014/main" id="{297669A4-90C0-F364-E1A1-445B2747BE61}"/>
              </a:ext>
            </a:extLst>
          </p:cNvPr>
          <p:cNvGraphicFramePr/>
          <p:nvPr>
            <p:extLst>
              <p:ext uri="{D42A27DB-BD31-4B8C-83A1-F6EECF244321}">
                <p14:modId xmlns:p14="http://schemas.microsoft.com/office/powerpoint/2010/main" val="781589347"/>
              </p:ext>
            </p:extLst>
          </p:nvPr>
        </p:nvGraphicFramePr>
        <p:xfrm>
          <a:off x="5781815" y="3297021"/>
          <a:ext cx="2643947" cy="626377"/>
        </p:xfrm>
        <a:graphic>
          <a:graphicData uri="http://schemas.openxmlformats.org/drawingml/2006/chart">
            <c:chart xmlns:c="http://schemas.openxmlformats.org/drawingml/2006/chart" xmlns:r="http://schemas.openxmlformats.org/officeDocument/2006/relationships" r:id="rId2"/>
          </a:graphicData>
        </a:graphic>
      </p:graphicFrame>
      <p:sp>
        <p:nvSpPr>
          <p:cNvPr id="17" name="CuadroTexto 16">
            <a:extLst>
              <a:ext uri="{FF2B5EF4-FFF2-40B4-BE49-F238E27FC236}">
                <a16:creationId xmlns:a16="http://schemas.microsoft.com/office/drawing/2014/main" id="{1A5A2C84-619F-2A3C-E0B4-6E7F273BF8BF}"/>
              </a:ext>
            </a:extLst>
          </p:cNvPr>
          <p:cNvSpPr txBox="1"/>
          <p:nvPr/>
        </p:nvSpPr>
        <p:spPr>
          <a:xfrm>
            <a:off x="6512520" y="3297882"/>
            <a:ext cx="1136530" cy="138499"/>
          </a:xfrm>
          <a:prstGeom prst="rect">
            <a:avLst/>
          </a:prstGeom>
          <a:noFill/>
        </p:spPr>
        <p:txBody>
          <a:bodyPr wrap="none" lIns="0" tIns="0" rIns="0" bIns="0" rtlCol="0">
            <a:spAutoFit/>
          </a:bodyPr>
          <a:lstStyle/>
          <a:p>
            <a:pPr algn="ctr"/>
            <a:r>
              <a:rPr lang="es-AR" sz="900">
                <a:solidFill>
                  <a:srgbClr val="FFFFFF"/>
                </a:solidFill>
                <a:latin typeface="Roboto Medium" panose="02000000000000000000" pitchFamily="2" charset="0"/>
                <a:ea typeface="Roboto Medium" panose="02000000000000000000" pitchFamily="2" charset="0"/>
              </a:rPr>
              <a:t>Cash Flow (U$S MM)*</a:t>
            </a:r>
            <a:endParaRPr lang="es-US" sz="900">
              <a:solidFill>
                <a:srgbClr val="FFFFFF"/>
              </a:solidFill>
              <a:latin typeface="Roboto Medium" panose="02000000000000000000" pitchFamily="2" charset="0"/>
              <a:ea typeface="Roboto Medium" panose="02000000000000000000" pitchFamily="2" charset="0"/>
            </a:endParaRPr>
          </a:p>
        </p:txBody>
      </p:sp>
      <p:graphicFrame>
        <p:nvGraphicFramePr>
          <p:cNvPr id="20" name="Gráfico 19">
            <a:extLst>
              <a:ext uri="{FF2B5EF4-FFF2-40B4-BE49-F238E27FC236}">
                <a16:creationId xmlns:a16="http://schemas.microsoft.com/office/drawing/2014/main" id="{6B5B7982-E64F-E5B5-4B9C-429E1E97B8E3}"/>
              </a:ext>
            </a:extLst>
          </p:cNvPr>
          <p:cNvGraphicFramePr/>
          <p:nvPr>
            <p:extLst>
              <p:ext uri="{D42A27DB-BD31-4B8C-83A1-F6EECF244321}">
                <p14:modId xmlns:p14="http://schemas.microsoft.com/office/powerpoint/2010/main" val="4099172559"/>
              </p:ext>
            </p:extLst>
          </p:nvPr>
        </p:nvGraphicFramePr>
        <p:xfrm>
          <a:off x="5928939" y="966839"/>
          <a:ext cx="2303692" cy="1022792"/>
        </p:xfrm>
        <a:graphic>
          <a:graphicData uri="http://schemas.openxmlformats.org/drawingml/2006/chart">
            <c:chart xmlns:c="http://schemas.openxmlformats.org/drawingml/2006/chart" xmlns:r="http://schemas.openxmlformats.org/officeDocument/2006/relationships" r:id="rId3"/>
          </a:graphicData>
        </a:graphic>
      </p:graphicFrame>
      <p:sp>
        <p:nvSpPr>
          <p:cNvPr id="21" name="CuadroTexto 20">
            <a:extLst>
              <a:ext uri="{FF2B5EF4-FFF2-40B4-BE49-F238E27FC236}">
                <a16:creationId xmlns:a16="http://schemas.microsoft.com/office/drawing/2014/main" id="{86C915EE-7DC5-532A-072E-5A334B859388}"/>
              </a:ext>
            </a:extLst>
          </p:cNvPr>
          <p:cNvSpPr txBox="1"/>
          <p:nvPr/>
        </p:nvSpPr>
        <p:spPr>
          <a:xfrm>
            <a:off x="6688850" y="1015303"/>
            <a:ext cx="783869" cy="138499"/>
          </a:xfrm>
          <a:prstGeom prst="rect">
            <a:avLst/>
          </a:prstGeom>
          <a:noFill/>
        </p:spPr>
        <p:txBody>
          <a:bodyPr wrap="none" lIns="0" tIns="0" rIns="0" bIns="0" rtlCol="0">
            <a:spAutoFit/>
          </a:bodyPr>
          <a:lstStyle/>
          <a:p>
            <a:pPr algn="ctr"/>
            <a:r>
              <a:rPr lang="es-AR" sz="900">
                <a:solidFill>
                  <a:srgbClr val="FFFFFF"/>
                </a:solidFill>
                <a:latin typeface="Roboto Medium" panose="02000000000000000000" pitchFamily="2" charset="0"/>
                <a:ea typeface="Roboto Medium" panose="02000000000000000000" pitchFamily="2" charset="0"/>
              </a:rPr>
              <a:t>EBITDA </a:t>
            </a:r>
            <a:r>
              <a:rPr lang="es-MX" sz="900">
                <a:solidFill>
                  <a:srgbClr val="FFFFFF"/>
                </a:solidFill>
                <a:latin typeface="Roboto Medium" panose="02000000000000000000" pitchFamily="2" charset="0"/>
                <a:ea typeface="Roboto Medium" panose="02000000000000000000" pitchFamily="2" charset="0"/>
              </a:rPr>
              <a:t>Margin</a:t>
            </a:r>
            <a:endParaRPr lang="es-US" sz="900">
              <a:solidFill>
                <a:srgbClr val="FFFFFF"/>
              </a:solidFill>
              <a:latin typeface="Roboto Medium" panose="02000000000000000000" pitchFamily="2" charset="0"/>
              <a:ea typeface="Roboto Medium" panose="02000000000000000000" pitchFamily="2" charset="0"/>
            </a:endParaRPr>
          </a:p>
        </p:txBody>
      </p:sp>
      <p:sp>
        <p:nvSpPr>
          <p:cNvPr id="30" name="CuadroTexto 29">
            <a:extLst>
              <a:ext uri="{FF2B5EF4-FFF2-40B4-BE49-F238E27FC236}">
                <a16:creationId xmlns:a16="http://schemas.microsoft.com/office/drawing/2014/main" id="{7AB0BC46-0B40-6903-B96C-8D55577BF96A}"/>
              </a:ext>
            </a:extLst>
          </p:cNvPr>
          <p:cNvSpPr txBox="1"/>
          <p:nvPr/>
        </p:nvSpPr>
        <p:spPr>
          <a:xfrm>
            <a:off x="6736138" y="3963083"/>
            <a:ext cx="689291" cy="107722"/>
          </a:xfrm>
          <a:prstGeom prst="rect">
            <a:avLst/>
          </a:prstGeom>
          <a:noFill/>
        </p:spPr>
        <p:txBody>
          <a:bodyPr wrap="none" lIns="0" tIns="0" rIns="0" bIns="0" rtlCol="0">
            <a:spAutoFit/>
          </a:bodyPr>
          <a:lstStyle/>
          <a:p>
            <a:pPr algn="ctr"/>
            <a:r>
              <a:rPr lang="es-AR" sz="700">
                <a:solidFill>
                  <a:srgbClr val="FFFFFF"/>
                </a:solidFill>
                <a:latin typeface="Roboto Light" panose="02000000000000000000" pitchFamily="2" charset="0"/>
                <a:ea typeface="Roboto Light" panose="02000000000000000000" pitchFamily="2" charset="0"/>
              </a:rPr>
              <a:t>(ex-5G spectrum)</a:t>
            </a:r>
          </a:p>
        </p:txBody>
      </p:sp>
      <p:sp>
        <p:nvSpPr>
          <p:cNvPr id="31" name="CuadroTexto 30">
            <a:extLst>
              <a:ext uri="{FF2B5EF4-FFF2-40B4-BE49-F238E27FC236}">
                <a16:creationId xmlns:a16="http://schemas.microsoft.com/office/drawing/2014/main" id="{73063502-7B54-B4AF-D47B-526A7E3035D6}"/>
              </a:ext>
            </a:extLst>
          </p:cNvPr>
          <p:cNvSpPr txBox="1"/>
          <p:nvPr/>
        </p:nvSpPr>
        <p:spPr>
          <a:xfrm>
            <a:off x="5758812" y="4280852"/>
            <a:ext cx="2666950" cy="215444"/>
          </a:xfrm>
          <a:prstGeom prst="rect">
            <a:avLst/>
          </a:prstGeom>
          <a:noFill/>
        </p:spPr>
        <p:txBody>
          <a:bodyPr wrap="none" lIns="0" tIns="0" rIns="0" bIns="0" rtlCol="0">
            <a:noAutofit/>
          </a:bodyPr>
          <a:lstStyle/>
          <a:p>
            <a:pPr algn="ctr"/>
            <a:r>
              <a:rPr lang="en-US" sz="1000">
                <a:solidFill>
                  <a:schemeClr val="tx2"/>
                </a:solidFill>
                <a:latin typeface="Roboto Medium" panose="02000000000000000000" pitchFamily="2" charset="0"/>
                <a:ea typeface="Roboto Medium" panose="02000000000000000000" pitchFamily="2" charset="0"/>
              </a:rPr>
              <a:t>Cash Position: </a:t>
            </a:r>
            <a:r>
              <a:rPr lang="en-US" sz="1000">
                <a:solidFill>
                  <a:schemeClr val="accent1"/>
                </a:solidFill>
                <a:latin typeface="Roboto Medium" panose="02000000000000000000" pitchFamily="2" charset="0"/>
                <a:ea typeface="Roboto Medium" panose="02000000000000000000" pitchFamily="2" charset="0"/>
              </a:rPr>
              <a:t>U$S 411MM</a:t>
            </a:r>
          </a:p>
        </p:txBody>
      </p:sp>
      <p:graphicFrame>
        <p:nvGraphicFramePr>
          <p:cNvPr id="32" name="Gráfico 31">
            <a:extLst>
              <a:ext uri="{FF2B5EF4-FFF2-40B4-BE49-F238E27FC236}">
                <a16:creationId xmlns:a16="http://schemas.microsoft.com/office/drawing/2014/main" id="{8C5B1559-2284-B90C-6133-1F604A03D821}"/>
              </a:ext>
            </a:extLst>
          </p:cNvPr>
          <p:cNvGraphicFramePr/>
          <p:nvPr>
            <p:extLst>
              <p:ext uri="{D42A27DB-BD31-4B8C-83A1-F6EECF244321}">
                <p14:modId xmlns:p14="http://schemas.microsoft.com/office/powerpoint/2010/main" val="3285169353"/>
              </p:ext>
            </p:extLst>
          </p:nvPr>
        </p:nvGraphicFramePr>
        <p:xfrm>
          <a:off x="7148609" y="2212139"/>
          <a:ext cx="1072084" cy="87367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33" name="Gráfico 32">
            <a:extLst>
              <a:ext uri="{FF2B5EF4-FFF2-40B4-BE49-F238E27FC236}">
                <a16:creationId xmlns:a16="http://schemas.microsoft.com/office/drawing/2014/main" id="{5195BFCC-F88A-ADE6-631C-A1164A617D79}"/>
              </a:ext>
            </a:extLst>
          </p:cNvPr>
          <p:cNvGraphicFramePr/>
          <p:nvPr>
            <p:extLst>
              <p:ext uri="{D42A27DB-BD31-4B8C-83A1-F6EECF244321}">
                <p14:modId xmlns:p14="http://schemas.microsoft.com/office/powerpoint/2010/main" val="1382166135"/>
              </p:ext>
            </p:extLst>
          </p:nvPr>
        </p:nvGraphicFramePr>
        <p:xfrm>
          <a:off x="5955147" y="2208765"/>
          <a:ext cx="1072084" cy="873670"/>
        </p:xfrm>
        <a:graphic>
          <a:graphicData uri="http://schemas.openxmlformats.org/drawingml/2006/chart">
            <c:chart xmlns:c="http://schemas.openxmlformats.org/drawingml/2006/chart" xmlns:r="http://schemas.openxmlformats.org/officeDocument/2006/relationships" r:id="rId5"/>
          </a:graphicData>
        </a:graphic>
      </p:graphicFrame>
      <p:sp>
        <p:nvSpPr>
          <p:cNvPr id="34" name="CuadroTexto 33">
            <a:extLst>
              <a:ext uri="{FF2B5EF4-FFF2-40B4-BE49-F238E27FC236}">
                <a16:creationId xmlns:a16="http://schemas.microsoft.com/office/drawing/2014/main" id="{030744C5-39F5-B288-5B54-C1000D2B9E0B}"/>
              </a:ext>
            </a:extLst>
          </p:cNvPr>
          <p:cNvSpPr txBox="1"/>
          <p:nvPr/>
        </p:nvSpPr>
        <p:spPr>
          <a:xfrm>
            <a:off x="6372258" y="2078231"/>
            <a:ext cx="1417055" cy="138499"/>
          </a:xfrm>
          <a:prstGeom prst="rect">
            <a:avLst/>
          </a:prstGeom>
          <a:noFill/>
        </p:spPr>
        <p:txBody>
          <a:bodyPr wrap="none" lIns="0" tIns="0" rIns="0" bIns="0" rtlCol="0">
            <a:spAutoFit/>
          </a:bodyPr>
          <a:lstStyle/>
          <a:p>
            <a:pPr algn="ctr"/>
            <a:r>
              <a:rPr lang="es-AR" sz="900">
                <a:solidFill>
                  <a:srgbClr val="FFFFFF"/>
                </a:solidFill>
                <a:latin typeface="Roboto Medium" panose="02000000000000000000" pitchFamily="2" charset="0"/>
                <a:ea typeface="Roboto Medium" panose="02000000000000000000" pitchFamily="2" charset="0"/>
              </a:rPr>
              <a:t>Recovery of figures in U$S*</a:t>
            </a:r>
            <a:endParaRPr lang="es-US" sz="900">
              <a:solidFill>
                <a:srgbClr val="FFFFFF"/>
              </a:solidFill>
              <a:latin typeface="Roboto Medium" panose="02000000000000000000" pitchFamily="2" charset="0"/>
              <a:ea typeface="Roboto Medium" panose="02000000000000000000" pitchFamily="2" charset="0"/>
            </a:endParaRPr>
          </a:p>
        </p:txBody>
      </p:sp>
      <p:sp>
        <p:nvSpPr>
          <p:cNvPr id="62" name="Forma libre 61">
            <a:extLst>
              <a:ext uri="{FF2B5EF4-FFF2-40B4-BE49-F238E27FC236}">
                <a16:creationId xmlns:a16="http://schemas.microsoft.com/office/drawing/2014/main" id="{DD39C33C-81FE-D25E-268E-8B090BCC123D}"/>
              </a:ext>
            </a:extLst>
          </p:cNvPr>
          <p:cNvSpPr/>
          <p:nvPr/>
        </p:nvSpPr>
        <p:spPr>
          <a:xfrm rot="10800000">
            <a:off x="687645" y="2044310"/>
            <a:ext cx="279613" cy="279613"/>
          </a:xfrm>
          <a:custGeom>
            <a:avLst/>
            <a:gdLst>
              <a:gd name="connsiteX0" fmla="*/ 124980 w 279613"/>
              <a:gd name="connsiteY0" fmla="*/ 199113 h 279613"/>
              <a:gd name="connsiteX1" fmla="*/ 109931 w 279613"/>
              <a:gd name="connsiteY1" fmla="*/ 199113 h 279613"/>
              <a:gd name="connsiteX2" fmla="*/ 58424 w 279613"/>
              <a:gd name="connsiteY2" fmla="*/ 147605 h 279613"/>
              <a:gd name="connsiteX3" fmla="*/ 58424 w 279613"/>
              <a:gd name="connsiteY3" fmla="*/ 132006 h 279613"/>
              <a:gd name="connsiteX4" fmla="*/ 109931 w 279613"/>
              <a:gd name="connsiteY4" fmla="*/ 80498 h 279613"/>
              <a:gd name="connsiteX5" fmla="*/ 125531 w 279613"/>
              <a:gd name="connsiteY5" fmla="*/ 81049 h 279613"/>
              <a:gd name="connsiteX6" fmla="*/ 125531 w 279613"/>
              <a:gd name="connsiteY6" fmla="*/ 96098 h 279613"/>
              <a:gd name="connsiteX7" fmla="*/ 92860 w 279613"/>
              <a:gd name="connsiteY7" fmla="*/ 128768 h 279613"/>
              <a:gd name="connsiteX8" fmla="*/ 213388 w 279613"/>
              <a:gd name="connsiteY8" fmla="*/ 128768 h 279613"/>
              <a:gd name="connsiteX9" fmla="*/ 224426 w 279613"/>
              <a:gd name="connsiteY9" fmla="*/ 139806 h 279613"/>
              <a:gd name="connsiteX10" fmla="*/ 213388 w 279613"/>
              <a:gd name="connsiteY10" fmla="*/ 150843 h 279613"/>
              <a:gd name="connsiteX11" fmla="*/ 92860 w 279613"/>
              <a:gd name="connsiteY11" fmla="*/ 150843 h 279613"/>
              <a:gd name="connsiteX12" fmla="*/ 125531 w 279613"/>
              <a:gd name="connsiteY12" fmla="*/ 183514 h 279613"/>
              <a:gd name="connsiteX13" fmla="*/ 124980 w 279613"/>
              <a:gd name="connsiteY13" fmla="*/ 199113 h 279613"/>
              <a:gd name="connsiteX14" fmla="*/ 139806 w 279613"/>
              <a:gd name="connsiteY14" fmla="*/ 257538 h 279613"/>
              <a:gd name="connsiteX15" fmla="*/ 257538 w 279613"/>
              <a:gd name="connsiteY15" fmla="*/ 139806 h 279613"/>
              <a:gd name="connsiteX16" fmla="*/ 139806 w 279613"/>
              <a:gd name="connsiteY16" fmla="*/ 22075 h 279613"/>
              <a:gd name="connsiteX17" fmla="*/ 22075 w 279613"/>
              <a:gd name="connsiteY17" fmla="*/ 139806 h 279613"/>
              <a:gd name="connsiteX18" fmla="*/ 139806 w 279613"/>
              <a:gd name="connsiteY18" fmla="*/ 257538 h 279613"/>
              <a:gd name="connsiteX19" fmla="*/ 139806 w 279613"/>
              <a:gd name="connsiteY19" fmla="*/ 279613 h 279613"/>
              <a:gd name="connsiteX20" fmla="*/ 0 w 279613"/>
              <a:gd name="connsiteY20" fmla="*/ 139806 h 279613"/>
              <a:gd name="connsiteX21" fmla="*/ 139806 w 279613"/>
              <a:gd name="connsiteY21" fmla="*/ 0 h 279613"/>
              <a:gd name="connsiteX22" fmla="*/ 279613 w 279613"/>
              <a:gd name="connsiteY22" fmla="*/ 139806 h 279613"/>
              <a:gd name="connsiteX23" fmla="*/ 139806 w 279613"/>
              <a:gd name="connsiteY23" fmla="*/ 279613 h 27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613" h="279613">
                <a:moveTo>
                  <a:pt x="124980" y="199113"/>
                </a:moveTo>
                <a:cubicBezTo>
                  <a:pt x="120741" y="203063"/>
                  <a:pt x="114170" y="203063"/>
                  <a:pt x="109931" y="199113"/>
                </a:cubicBezTo>
                <a:lnTo>
                  <a:pt x="58424" y="147605"/>
                </a:lnTo>
                <a:cubicBezTo>
                  <a:pt x="54120" y="143296"/>
                  <a:pt x="54120" y="136315"/>
                  <a:pt x="58424" y="132006"/>
                </a:cubicBezTo>
                <a:lnTo>
                  <a:pt x="109931" y="80498"/>
                </a:lnTo>
                <a:cubicBezTo>
                  <a:pt x="114391" y="76343"/>
                  <a:pt x="121375" y="76589"/>
                  <a:pt x="125531" y="81049"/>
                </a:cubicBezTo>
                <a:cubicBezTo>
                  <a:pt x="129481" y="85288"/>
                  <a:pt x="129481" y="91859"/>
                  <a:pt x="125531" y="96098"/>
                </a:cubicBezTo>
                <a:lnTo>
                  <a:pt x="92860" y="128768"/>
                </a:lnTo>
                <a:lnTo>
                  <a:pt x="213388" y="128768"/>
                </a:lnTo>
                <a:cubicBezTo>
                  <a:pt x="219484" y="128768"/>
                  <a:pt x="224426" y="133710"/>
                  <a:pt x="224426" y="139806"/>
                </a:cubicBezTo>
                <a:cubicBezTo>
                  <a:pt x="224426" y="145902"/>
                  <a:pt x="219484" y="150843"/>
                  <a:pt x="213388" y="150843"/>
                </a:cubicBezTo>
                <a:lnTo>
                  <a:pt x="92860" y="150843"/>
                </a:lnTo>
                <a:lnTo>
                  <a:pt x="125531" y="183514"/>
                </a:lnTo>
                <a:cubicBezTo>
                  <a:pt x="129686" y="187973"/>
                  <a:pt x="129440" y="194957"/>
                  <a:pt x="124980" y="199113"/>
                </a:cubicBezTo>
                <a:close/>
                <a:moveTo>
                  <a:pt x="139806" y="257538"/>
                </a:moveTo>
                <a:cubicBezTo>
                  <a:pt x="204828" y="257538"/>
                  <a:pt x="257538" y="204828"/>
                  <a:pt x="257538" y="139806"/>
                </a:cubicBezTo>
                <a:cubicBezTo>
                  <a:pt x="257538" y="74785"/>
                  <a:pt x="204828" y="22075"/>
                  <a:pt x="139806" y="22075"/>
                </a:cubicBezTo>
                <a:cubicBezTo>
                  <a:pt x="74785" y="22075"/>
                  <a:pt x="22075" y="74785"/>
                  <a:pt x="22075" y="139806"/>
                </a:cubicBezTo>
                <a:cubicBezTo>
                  <a:pt x="22075" y="204828"/>
                  <a:pt x="74785" y="257538"/>
                  <a:pt x="139806" y="257538"/>
                </a:cubicBezTo>
                <a:close/>
                <a:moveTo>
                  <a:pt x="139806" y="279613"/>
                </a:moveTo>
                <a:cubicBezTo>
                  <a:pt x="62594" y="279613"/>
                  <a:pt x="0" y="217019"/>
                  <a:pt x="0" y="139806"/>
                </a:cubicBezTo>
                <a:cubicBezTo>
                  <a:pt x="0" y="62594"/>
                  <a:pt x="62594" y="0"/>
                  <a:pt x="139806" y="0"/>
                </a:cubicBezTo>
                <a:cubicBezTo>
                  <a:pt x="217019" y="0"/>
                  <a:pt x="279613" y="62594"/>
                  <a:pt x="279613" y="139806"/>
                </a:cubicBezTo>
                <a:cubicBezTo>
                  <a:pt x="279613" y="217019"/>
                  <a:pt x="217019" y="279613"/>
                  <a:pt x="139806" y="279613"/>
                </a:cubicBezTo>
                <a:close/>
              </a:path>
            </a:pathLst>
          </a:custGeom>
          <a:solidFill>
            <a:schemeClr val="accent1">
              <a:lumMod val="40000"/>
              <a:lumOff val="60000"/>
            </a:schemeClr>
          </a:solidFill>
          <a:ln w="3671" cap="flat">
            <a:noFill/>
            <a:prstDash val="solid"/>
            <a:miter/>
          </a:ln>
        </p:spPr>
        <p:txBody>
          <a:bodyPr rtlCol="0" anchor="ctr"/>
          <a:lstStyle/>
          <a:p>
            <a:endParaRPr lang="en-US"/>
          </a:p>
        </p:txBody>
      </p:sp>
      <p:sp>
        <p:nvSpPr>
          <p:cNvPr id="38" name="CuadroTexto 37">
            <a:extLst>
              <a:ext uri="{FF2B5EF4-FFF2-40B4-BE49-F238E27FC236}">
                <a16:creationId xmlns:a16="http://schemas.microsoft.com/office/drawing/2014/main" id="{807DC351-3045-2B4B-AF2D-377D36B259E8}"/>
              </a:ext>
            </a:extLst>
          </p:cNvPr>
          <p:cNvSpPr txBox="1"/>
          <p:nvPr/>
        </p:nvSpPr>
        <p:spPr>
          <a:xfrm>
            <a:off x="1098452" y="2107268"/>
            <a:ext cx="4081245" cy="461665"/>
          </a:xfrm>
          <a:prstGeom prst="rect">
            <a:avLst/>
          </a:prstGeom>
          <a:noFill/>
        </p:spPr>
        <p:txBody>
          <a:bodyPr wrap="non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r>
              <a:rPr lang="en-US" sz="1000" b="0">
                <a:solidFill>
                  <a:srgbClr val="FFFFFF"/>
                </a:solidFill>
                <a:latin typeface="Roboto Medium" panose="02000000000000000000" pitchFamily="2" charset="0"/>
                <a:ea typeface="Roboto Medium" panose="02000000000000000000" pitchFamily="2" charset="0"/>
              </a:rPr>
              <a:t>Our fintech, Personal Pay, is a relevant market player:</a:t>
            </a:r>
          </a:p>
          <a:p>
            <a:r>
              <a:rPr lang="en-US" sz="1000" b="0">
                <a:solidFill>
                  <a:srgbClr val="FFFFFF"/>
                </a:solidFill>
                <a:latin typeface="Roboto" panose="02000000000000000000" pitchFamily="2" charset="0"/>
              </a:rPr>
              <a:t>  -  3 million suscribers</a:t>
            </a:r>
          </a:p>
          <a:p>
            <a:r>
              <a:rPr lang="en-US" sz="1000" b="0">
                <a:solidFill>
                  <a:srgbClr val="FFFFFF"/>
                </a:solidFill>
                <a:latin typeface="Roboto" panose="02000000000000000000" pitchFamily="2" charset="0"/>
              </a:rPr>
              <a:t>  -  2nd most important player in term of remunerated account balances</a:t>
            </a:r>
            <a:endParaRPr lang="es-AR" sz="1000" b="0">
              <a:solidFill>
                <a:srgbClr val="FFFFFF"/>
              </a:solidFill>
              <a:latin typeface="Roboto" panose="02000000000000000000" pitchFamily="2" charset="0"/>
            </a:endParaRPr>
          </a:p>
        </p:txBody>
      </p:sp>
      <p:sp>
        <p:nvSpPr>
          <p:cNvPr id="41" name="CuadroTexto 40">
            <a:extLst>
              <a:ext uri="{FF2B5EF4-FFF2-40B4-BE49-F238E27FC236}">
                <a16:creationId xmlns:a16="http://schemas.microsoft.com/office/drawing/2014/main" id="{32D2C895-7868-5493-6537-00297BA9427B}"/>
              </a:ext>
            </a:extLst>
          </p:cNvPr>
          <p:cNvSpPr txBox="1"/>
          <p:nvPr/>
        </p:nvSpPr>
        <p:spPr>
          <a:xfrm>
            <a:off x="2576423" y="4633739"/>
            <a:ext cx="5955578" cy="92333"/>
          </a:xfrm>
          <a:prstGeom prst="rect">
            <a:avLst/>
          </a:prstGeom>
          <a:noFill/>
        </p:spPr>
        <p:txBody>
          <a:bodyPr wrap="square" lIns="0" tIns="0" rIns="0" bIns="0" rtlCol="0" anchor="b" anchorCtr="0">
            <a:spAutoFit/>
          </a:bodyPr>
          <a:lstStyle>
            <a:defPPr>
              <a:defRPr lang="en-US"/>
            </a:defPPr>
            <a:lvl1pPr>
              <a:defRPr sz="650">
                <a:solidFill>
                  <a:schemeClr val="tx1">
                    <a:lumMod val="75000"/>
                    <a:lumOff val="25000"/>
                  </a:schemeClr>
                </a:solidFill>
                <a:latin typeface="Roboto Light" panose="02000000000000000000" pitchFamily="2" charset="0"/>
                <a:ea typeface="Roboto Light" panose="02000000000000000000" pitchFamily="2" charset="0"/>
                <a:cs typeface="Roboto" panose="02000000000000000000" pitchFamily="2" charset="0"/>
              </a:defRPr>
            </a:lvl1pPr>
          </a:lstStyle>
          <a:p>
            <a:pPr algn="r">
              <a:spcAft>
                <a:spcPts val="200"/>
              </a:spcAft>
            </a:pPr>
            <a:r>
              <a:rPr lang="es-AR" sz="600" i="1">
                <a:solidFill>
                  <a:srgbClr val="FFFFFF"/>
                </a:solidFill>
              </a:rPr>
              <a:t>*Figures in pesos as of the end of each period converted at the official FX rate as of the end of each period. </a:t>
            </a:r>
          </a:p>
        </p:txBody>
      </p:sp>
      <p:sp>
        <p:nvSpPr>
          <p:cNvPr id="44" name="Rectángulo redondeado 43">
            <a:extLst>
              <a:ext uri="{FF2B5EF4-FFF2-40B4-BE49-F238E27FC236}">
                <a16:creationId xmlns:a16="http://schemas.microsoft.com/office/drawing/2014/main" id="{EC4FD13A-6FA9-53C7-FBD0-AAEE97E5FA11}"/>
              </a:ext>
            </a:extLst>
          </p:cNvPr>
          <p:cNvSpPr/>
          <p:nvPr/>
        </p:nvSpPr>
        <p:spPr>
          <a:xfrm>
            <a:off x="5654616" y="932013"/>
            <a:ext cx="2877386" cy="983070"/>
          </a:xfrm>
          <a:prstGeom prst="roundRect">
            <a:avLst>
              <a:gd name="adj" fmla="val 9647"/>
            </a:avLst>
          </a:prstGeom>
          <a:noFill/>
          <a:ln w="12700" cap="rnd" cmpd="sng">
            <a:solidFill>
              <a:schemeClr val="accent1">
                <a:lumMod val="40000"/>
                <a:lumOff val="60000"/>
              </a:schemeClr>
            </a:solidFill>
            <a:prstDash val="sysDash"/>
            <a:round/>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46" name="Rectángulo redondeado 45">
            <a:extLst>
              <a:ext uri="{FF2B5EF4-FFF2-40B4-BE49-F238E27FC236}">
                <a16:creationId xmlns:a16="http://schemas.microsoft.com/office/drawing/2014/main" id="{77874E4F-B0FF-4EB4-FE58-9528E583A7D8}"/>
              </a:ext>
            </a:extLst>
          </p:cNvPr>
          <p:cNvSpPr/>
          <p:nvPr/>
        </p:nvSpPr>
        <p:spPr>
          <a:xfrm>
            <a:off x="5654616" y="1994811"/>
            <a:ext cx="2877386" cy="1140929"/>
          </a:xfrm>
          <a:prstGeom prst="roundRect">
            <a:avLst>
              <a:gd name="adj" fmla="val 8098"/>
            </a:avLst>
          </a:prstGeom>
          <a:noFill/>
          <a:ln w="12700" cap="rnd" cmpd="sng">
            <a:solidFill>
              <a:schemeClr val="accent1">
                <a:lumMod val="40000"/>
                <a:lumOff val="60000"/>
              </a:schemeClr>
            </a:solidFill>
            <a:prstDash val="sysDash"/>
            <a:round/>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48" name="Rectángulo redondeado 47">
            <a:extLst>
              <a:ext uri="{FF2B5EF4-FFF2-40B4-BE49-F238E27FC236}">
                <a16:creationId xmlns:a16="http://schemas.microsoft.com/office/drawing/2014/main" id="{59010A9E-7412-9D62-4E5C-4D7F46ED00B1}"/>
              </a:ext>
            </a:extLst>
          </p:cNvPr>
          <p:cNvSpPr/>
          <p:nvPr/>
        </p:nvSpPr>
        <p:spPr>
          <a:xfrm>
            <a:off x="5654616" y="3215468"/>
            <a:ext cx="2877386" cy="912729"/>
          </a:xfrm>
          <a:prstGeom prst="roundRect">
            <a:avLst>
              <a:gd name="adj" fmla="val 9062"/>
            </a:avLst>
          </a:prstGeom>
          <a:noFill/>
          <a:ln w="12700" cap="rnd" cmpd="sng">
            <a:solidFill>
              <a:schemeClr val="accent1">
                <a:lumMod val="40000"/>
                <a:lumOff val="60000"/>
              </a:schemeClr>
            </a:solidFill>
            <a:prstDash val="sysDash"/>
            <a:round/>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a:solidFill>
                <a:schemeClr val="tx1"/>
              </a:solidFill>
            </a:endParaRPr>
          </a:p>
        </p:txBody>
      </p:sp>
      <p:sp>
        <p:nvSpPr>
          <p:cNvPr id="13" name="Forma libre 12">
            <a:extLst>
              <a:ext uri="{FF2B5EF4-FFF2-40B4-BE49-F238E27FC236}">
                <a16:creationId xmlns:a16="http://schemas.microsoft.com/office/drawing/2014/main" id="{ADCAE2A8-9A63-2653-89B0-57228E965419}"/>
              </a:ext>
            </a:extLst>
          </p:cNvPr>
          <p:cNvSpPr/>
          <p:nvPr/>
        </p:nvSpPr>
        <p:spPr>
          <a:xfrm rot="10800000">
            <a:off x="687644" y="3347471"/>
            <a:ext cx="279613" cy="279613"/>
          </a:xfrm>
          <a:custGeom>
            <a:avLst/>
            <a:gdLst>
              <a:gd name="connsiteX0" fmla="*/ 124980 w 279613"/>
              <a:gd name="connsiteY0" fmla="*/ 199113 h 279613"/>
              <a:gd name="connsiteX1" fmla="*/ 109931 w 279613"/>
              <a:gd name="connsiteY1" fmla="*/ 199113 h 279613"/>
              <a:gd name="connsiteX2" fmla="*/ 58424 w 279613"/>
              <a:gd name="connsiteY2" fmla="*/ 147605 h 279613"/>
              <a:gd name="connsiteX3" fmla="*/ 58424 w 279613"/>
              <a:gd name="connsiteY3" fmla="*/ 132006 h 279613"/>
              <a:gd name="connsiteX4" fmla="*/ 109931 w 279613"/>
              <a:gd name="connsiteY4" fmla="*/ 80498 h 279613"/>
              <a:gd name="connsiteX5" fmla="*/ 125531 w 279613"/>
              <a:gd name="connsiteY5" fmla="*/ 81049 h 279613"/>
              <a:gd name="connsiteX6" fmla="*/ 125531 w 279613"/>
              <a:gd name="connsiteY6" fmla="*/ 96098 h 279613"/>
              <a:gd name="connsiteX7" fmla="*/ 92860 w 279613"/>
              <a:gd name="connsiteY7" fmla="*/ 128768 h 279613"/>
              <a:gd name="connsiteX8" fmla="*/ 213388 w 279613"/>
              <a:gd name="connsiteY8" fmla="*/ 128768 h 279613"/>
              <a:gd name="connsiteX9" fmla="*/ 224426 w 279613"/>
              <a:gd name="connsiteY9" fmla="*/ 139806 h 279613"/>
              <a:gd name="connsiteX10" fmla="*/ 213388 w 279613"/>
              <a:gd name="connsiteY10" fmla="*/ 150843 h 279613"/>
              <a:gd name="connsiteX11" fmla="*/ 92860 w 279613"/>
              <a:gd name="connsiteY11" fmla="*/ 150843 h 279613"/>
              <a:gd name="connsiteX12" fmla="*/ 125531 w 279613"/>
              <a:gd name="connsiteY12" fmla="*/ 183514 h 279613"/>
              <a:gd name="connsiteX13" fmla="*/ 124980 w 279613"/>
              <a:gd name="connsiteY13" fmla="*/ 199113 h 279613"/>
              <a:gd name="connsiteX14" fmla="*/ 139806 w 279613"/>
              <a:gd name="connsiteY14" fmla="*/ 257538 h 279613"/>
              <a:gd name="connsiteX15" fmla="*/ 257538 w 279613"/>
              <a:gd name="connsiteY15" fmla="*/ 139806 h 279613"/>
              <a:gd name="connsiteX16" fmla="*/ 139806 w 279613"/>
              <a:gd name="connsiteY16" fmla="*/ 22075 h 279613"/>
              <a:gd name="connsiteX17" fmla="*/ 22075 w 279613"/>
              <a:gd name="connsiteY17" fmla="*/ 139806 h 279613"/>
              <a:gd name="connsiteX18" fmla="*/ 139806 w 279613"/>
              <a:gd name="connsiteY18" fmla="*/ 257538 h 279613"/>
              <a:gd name="connsiteX19" fmla="*/ 139806 w 279613"/>
              <a:gd name="connsiteY19" fmla="*/ 279613 h 279613"/>
              <a:gd name="connsiteX20" fmla="*/ 0 w 279613"/>
              <a:gd name="connsiteY20" fmla="*/ 139806 h 279613"/>
              <a:gd name="connsiteX21" fmla="*/ 139806 w 279613"/>
              <a:gd name="connsiteY21" fmla="*/ 0 h 279613"/>
              <a:gd name="connsiteX22" fmla="*/ 279613 w 279613"/>
              <a:gd name="connsiteY22" fmla="*/ 139806 h 279613"/>
              <a:gd name="connsiteX23" fmla="*/ 139806 w 279613"/>
              <a:gd name="connsiteY23" fmla="*/ 279613 h 27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613" h="279613">
                <a:moveTo>
                  <a:pt x="124980" y="199113"/>
                </a:moveTo>
                <a:cubicBezTo>
                  <a:pt x="120741" y="203063"/>
                  <a:pt x="114170" y="203063"/>
                  <a:pt x="109931" y="199113"/>
                </a:cubicBezTo>
                <a:lnTo>
                  <a:pt x="58424" y="147605"/>
                </a:lnTo>
                <a:cubicBezTo>
                  <a:pt x="54120" y="143296"/>
                  <a:pt x="54120" y="136315"/>
                  <a:pt x="58424" y="132006"/>
                </a:cubicBezTo>
                <a:lnTo>
                  <a:pt x="109931" y="80498"/>
                </a:lnTo>
                <a:cubicBezTo>
                  <a:pt x="114391" y="76343"/>
                  <a:pt x="121375" y="76589"/>
                  <a:pt x="125531" y="81049"/>
                </a:cubicBezTo>
                <a:cubicBezTo>
                  <a:pt x="129481" y="85288"/>
                  <a:pt x="129481" y="91859"/>
                  <a:pt x="125531" y="96098"/>
                </a:cubicBezTo>
                <a:lnTo>
                  <a:pt x="92860" y="128768"/>
                </a:lnTo>
                <a:lnTo>
                  <a:pt x="213388" y="128768"/>
                </a:lnTo>
                <a:cubicBezTo>
                  <a:pt x="219484" y="128768"/>
                  <a:pt x="224426" y="133710"/>
                  <a:pt x="224426" y="139806"/>
                </a:cubicBezTo>
                <a:cubicBezTo>
                  <a:pt x="224426" y="145902"/>
                  <a:pt x="219484" y="150843"/>
                  <a:pt x="213388" y="150843"/>
                </a:cubicBezTo>
                <a:lnTo>
                  <a:pt x="92860" y="150843"/>
                </a:lnTo>
                <a:lnTo>
                  <a:pt x="125531" y="183514"/>
                </a:lnTo>
                <a:cubicBezTo>
                  <a:pt x="129686" y="187973"/>
                  <a:pt x="129440" y="194957"/>
                  <a:pt x="124980" y="199113"/>
                </a:cubicBezTo>
                <a:close/>
                <a:moveTo>
                  <a:pt x="139806" y="257538"/>
                </a:moveTo>
                <a:cubicBezTo>
                  <a:pt x="204828" y="257538"/>
                  <a:pt x="257538" y="204828"/>
                  <a:pt x="257538" y="139806"/>
                </a:cubicBezTo>
                <a:cubicBezTo>
                  <a:pt x="257538" y="74785"/>
                  <a:pt x="204828" y="22075"/>
                  <a:pt x="139806" y="22075"/>
                </a:cubicBezTo>
                <a:cubicBezTo>
                  <a:pt x="74785" y="22075"/>
                  <a:pt x="22075" y="74785"/>
                  <a:pt x="22075" y="139806"/>
                </a:cubicBezTo>
                <a:cubicBezTo>
                  <a:pt x="22075" y="204828"/>
                  <a:pt x="74785" y="257538"/>
                  <a:pt x="139806" y="257538"/>
                </a:cubicBezTo>
                <a:close/>
                <a:moveTo>
                  <a:pt x="139806" y="279613"/>
                </a:moveTo>
                <a:cubicBezTo>
                  <a:pt x="62594" y="279613"/>
                  <a:pt x="0" y="217019"/>
                  <a:pt x="0" y="139806"/>
                </a:cubicBezTo>
                <a:cubicBezTo>
                  <a:pt x="0" y="62594"/>
                  <a:pt x="62594" y="0"/>
                  <a:pt x="139806" y="0"/>
                </a:cubicBezTo>
                <a:cubicBezTo>
                  <a:pt x="217019" y="0"/>
                  <a:pt x="279613" y="62594"/>
                  <a:pt x="279613" y="139806"/>
                </a:cubicBezTo>
                <a:cubicBezTo>
                  <a:pt x="279613" y="217019"/>
                  <a:pt x="217019" y="279613"/>
                  <a:pt x="139806" y="279613"/>
                </a:cubicBezTo>
                <a:close/>
              </a:path>
            </a:pathLst>
          </a:custGeom>
          <a:solidFill>
            <a:schemeClr val="accent1">
              <a:lumMod val="40000"/>
              <a:lumOff val="60000"/>
            </a:schemeClr>
          </a:solidFill>
          <a:ln w="3671" cap="flat">
            <a:noFill/>
            <a:prstDash val="solid"/>
            <a:miter/>
          </a:ln>
        </p:spPr>
        <p:txBody>
          <a:bodyPr rtlCol="0" anchor="ctr"/>
          <a:lstStyle/>
          <a:p>
            <a:endParaRPr lang="en-US"/>
          </a:p>
        </p:txBody>
      </p:sp>
      <p:sp>
        <p:nvSpPr>
          <p:cNvPr id="15" name="CuadroTexto 14">
            <a:extLst>
              <a:ext uri="{FF2B5EF4-FFF2-40B4-BE49-F238E27FC236}">
                <a16:creationId xmlns:a16="http://schemas.microsoft.com/office/drawing/2014/main" id="{8431297E-9D91-2C97-6EDE-7A1665E6915B}"/>
              </a:ext>
            </a:extLst>
          </p:cNvPr>
          <p:cNvSpPr txBox="1"/>
          <p:nvPr/>
        </p:nvSpPr>
        <p:spPr>
          <a:xfrm>
            <a:off x="1098452" y="3415225"/>
            <a:ext cx="3722173" cy="615553"/>
          </a:xfrm>
          <a:prstGeom prst="rect">
            <a:avLst/>
          </a:prstGeom>
          <a:noFill/>
        </p:spPr>
        <p:txBody>
          <a:bodyPr wrap="non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r>
              <a:rPr lang="en-US" sz="1000" b="0">
                <a:solidFill>
                  <a:srgbClr val="FFFFFF"/>
                </a:solidFill>
                <a:latin typeface="Roboto Medium" panose="02000000000000000000" pitchFamily="2" charset="0"/>
                <a:ea typeface="Roboto Medium" panose="02000000000000000000" pitchFamily="2" charset="0"/>
              </a:rPr>
              <a:t>Sound financial management:</a:t>
            </a:r>
          </a:p>
          <a:p>
            <a:r>
              <a:rPr lang="en-US" sz="1000" b="0">
                <a:solidFill>
                  <a:srgbClr val="FFFFFF"/>
                </a:solidFill>
                <a:latin typeface="Roboto" panose="02000000000000000000" pitchFamily="2" charset="0"/>
              </a:rPr>
              <a:t>  -  Solid and stable FCF generation.</a:t>
            </a:r>
          </a:p>
          <a:p>
            <a:r>
              <a:rPr lang="en-US" sz="1000" b="0">
                <a:solidFill>
                  <a:srgbClr val="FFFFFF"/>
                </a:solidFill>
                <a:latin typeface="Roboto" panose="02000000000000000000" pitchFamily="2" charset="0"/>
              </a:rPr>
              <a:t>  -  Strong Cash Position (mostly in U$S denominated instruments)</a:t>
            </a:r>
          </a:p>
          <a:p>
            <a:r>
              <a:rPr lang="en-US" sz="1000">
                <a:solidFill>
                  <a:srgbClr val="FFFFFF"/>
                </a:solidFill>
                <a:latin typeface="Roboto" panose="02000000000000000000" pitchFamily="2" charset="0"/>
              </a:rPr>
              <a:t> </a:t>
            </a:r>
            <a:endParaRPr lang="es-AR" sz="1000">
              <a:solidFill>
                <a:srgbClr val="FFFFFF"/>
              </a:solidFill>
              <a:latin typeface="Roboto" panose="02000000000000000000" pitchFamily="2" charset="0"/>
            </a:endParaRPr>
          </a:p>
        </p:txBody>
      </p:sp>
      <p:sp>
        <p:nvSpPr>
          <p:cNvPr id="18" name="Forma libre 17">
            <a:extLst>
              <a:ext uri="{FF2B5EF4-FFF2-40B4-BE49-F238E27FC236}">
                <a16:creationId xmlns:a16="http://schemas.microsoft.com/office/drawing/2014/main" id="{8F60F45D-6918-A439-D68D-1008EFA656B5}"/>
              </a:ext>
            </a:extLst>
          </p:cNvPr>
          <p:cNvSpPr/>
          <p:nvPr/>
        </p:nvSpPr>
        <p:spPr>
          <a:xfrm rot="10800000">
            <a:off x="687645" y="4091295"/>
            <a:ext cx="279613" cy="279613"/>
          </a:xfrm>
          <a:custGeom>
            <a:avLst/>
            <a:gdLst>
              <a:gd name="connsiteX0" fmla="*/ 124980 w 279613"/>
              <a:gd name="connsiteY0" fmla="*/ 199113 h 279613"/>
              <a:gd name="connsiteX1" fmla="*/ 109931 w 279613"/>
              <a:gd name="connsiteY1" fmla="*/ 199113 h 279613"/>
              <a:gd name="connsiteX2" fmla="*/ 58424 w 279613"/>
              <a:gd name="connsiteY2" fmla="*/ 147605 h 279613"/>
              <a:gd name="connsiteX3" fmla="*/ 58424 w 279613"/>
              <a:gd name="connsiteY3" fmla="*/ 132006 h 279613"/>
              <a:gd name="connsiteX4" fmla="*/ 109931 w 279613"/>
              <a:gd name="connsiteY4" fmla="*/ 80498 h 279613"/>
              <a:gd name="connsiteX5" fmla="*/ 125531 w 279613"/>
              <a:gd name="connsiteY5" fmla="*/ 81049 h 279613"/>
              <a:gd name="connsiteX6" fmla="*/ 125531 w 279613"/>
              <a:gd name="connsiteY6" fmla="*/ 96098 h 279613"/>
              <a:gd name="connsiteX7" fmla="*/ 92860 w 279613"/>
              <a:gd name="connsiteY7" fmla="*/ 128768 h 279613"/>
              <a:gd name="connsiteX8" fmla="*/ 213388 w 279613"/>
              <a:gd name="connsiteY8" fmla="*/ 128768 h 279613"/>
              <a:gd name="connsiteX9" fmla="*/ 224426 w 279613"/>
              <a:gd name="connsiteY9" fmla="*/ 139806 h 279613"/>
              <a:gd name="connsiteX10" fmla="*/ 213388 w 279613"/>
              <a:gd name="connsiteY10" fmla="*/ 150843 h 279613"/>
              <a:gd name="connsiteX11" fmla="*/ 92860 w 279613"/>
              <a:gd name="connsiteY11" fmla="*/ 150843 h 279613"/>
              <a:gd name="connsiteX12" fmla="*/ 125531 w 279613"/>
              <a:gd name="connsiteY12" fmla="*/ 183514 h 279613"/>
              <a:gd name="connsiteX13" fmla="*/ 124980 w 279613"/>
              <a:gd name="connsiteY13" fmla="*/ 199113 h 279613"/>
              <a:gd name="connsiteX14" fmla="*/ 139806 w 279613"/>
              <a:gd name="connsiteY14" fmla="*/ 257538 h 279613"/>
              <a:gd name="connsiteX15" fmla="*/ 257538 w 279613"/>
              <a:gd name="connsiteY15" fmla="*/ 139806 h 279613"/>
              <a:gd name="connsiteX16" fmla="*/ 139806 w 279613"/>
              <a:gd name="connsiteY16" fmla="*/ 22075 h 279613"/>
              <a:gd name="connsiteX17" fmla="*/ 22075 w 279613"/>
              <a:gd name="connsiteY17" fmla="*/ 139806 h 279613"/>
              <a:gd name="connsiteX18" fmla="*/ 139806 w 279613"/>
              <a:gd name="connsiteY18" fmla="*/ 257538 h 279613"/>
              <a:gd name="connsiteX19" fmla="*/ 139806 w 279613"/>
              <a:gd name="connsiteY19" fmla="*/ 279613 h 279613"/>
              <a:gd name="connsiteX20" fmla="*/ 0 w 279613"/>
              <a:gd name="connsiteY20" fmla="*/ 139806 h 279613"/>
              <a:gd name="connsiteX21" fmla="*/ 139806 w 279613"/>
              <a:gd name="connsiteY21" fmla="*/ 0 h 279613"/>
              <a:gd name="connsiteX22" fmla="*/ 279613 w 279613"/>
              <a:gd name="connsiteY22" fmla="*/ 139806 h 279613"/>
              <a:gd name="connsiteX23" fmla="*/ 139806 w 279613"/>
              <a:gd name="connsiteY23" fmla="*/ 279613 h 279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613" h="279613">
                <a:moveTo>
                  <a:pt x="124980" y="199113"/>
                </a:moveTo>
                <a:cubicBezTo>
                  <a:pt x="120741" y="203063"/>
                  <a:pt x="114170" y="203063"/>
                  <a:pt x="109931" y="199113"/>
                </a:cubicBezTo>
                <a:lnTo>
                  <a:pt x="58424" y="147605"/>
                </a:lnTo>
                <a:cubicBezTo>
                  <a:pt x="54120" y="143296"/>
                  <a:pt x="54120" y="136315"/>
                  <a:pt x="58424" y="132006"/>
                </a:cubicBezTo>
                <a:lnTo>
                  <a:pt x="109931" y="80498"/>
                </a:lnTo>
                <a:cubicBezTo>
                  <a:pt x="114391" y="76343"/>
                  <a:pt x="121375" y="76589"/>
                  <a:pt x="125531" y="81049"/>
                </a:cubicBezTo>
                <a:cubicBezTo>
                  <a:pt x="129481" y="85288"/>
                  <a:pt x="129481" y="91859"/>
                  <a:pt x="125531" y="96098"/>
                </a:cubicBezTo>
                <a:lnTo>
                  <a:pt x="92860" y="128768"/>
                </a:lnTo>
                <a:lnTo>
                  <a:pt x="213388" y="128768"/>
                </a:lnTo>
                <a:cubicBezTo>
                  <a:pt x="219484" y="128768"/>
                  <a:pt x="224426" y="133710"/>
                  <a:pt x="224426" y="139806"/>
                </a:cubicBezTo>
                <a:cubicBezTo>
                  <a:pt x="224426" y="145902"/>
                  <a:pt x="219484" y="150843"/>
                  <a:pt x="213388" y="150843"/>
                </a:cubicBezTo>
                <a:lnTo>
                  <a:pt x="92860" y="150843"/>
                </a:lnTo>
                <a:lnTo>
                  <a:pt x="125531" y="183514"/>
                </a:lnTo>
                <a:cubicBezTo>
                  <a:pt x="129686" y="187973"/>
                  <a:pt x="129440" y="194957"/>
                  <a:pt x="124980" y="199113"/>
                </a:cubicBezTo>
                <a:close/>
                <a:moveTo>
                  <a:pt x="139806" y="257538"/>
                </a:moveTo>
                <a:cubicBezTo>
                  <a:pt x="204828" y="257538"/>
                  <a:pt x="257538" y="204828"/>
                  <a:pt x="257538" y="139806"/>
                </a:cubicBezTo>
                <a:cubicBezTo>
                  <a:pt x="257538" y="74785"/>
                  <a:pt x="204828" y="22075"/>
                  <a:pt x="139806" y="22075"/>
                </a:cubicBezTo>
                <a:cubicBezTo>
                  <a:pt x="74785" y="22075"/>
                  <a:pt x="22075" y="74785"/>
                  <a:pt x="22075" y="139806"/>
                </a:cubicBezTo>
                <a:cubicBezTo>
                  <a:pt x="22075" y="204828"/>
                  <a:pt x="74785" y="257538"/>
                  <a:pt x="139806" y="257538"/>
                </a:cubicBezTo>
                <a:close/>
                <a:moveTo>
                  <a:pt x="139806" y="279613"/>
                </a:moveTo>
                <a:cubicBezTo>
                  <a:pt x="62594" y="279613"/>
                  <a:pt x="0" y="217019"/>
                  <a:pt x="0" y="139806"/>
                </a:cubicBezTo>
                <a:cubicBezTo>
                  <a:pt x="0" y="62594"/>
                  <a:pt x="62594" y="0"/>
                  <a:pt x="139806" y="0"/>
                </a:cubicBezTo>
                <a:cubicBezTo>
                  <a:pt x="217019" y="0"/>
                  <a:pt x="279613" y="62594"/>
                  <a:pt x="279613" y="139806"/>
                </a:cubicBezTo>
                <a:cubicBezTo>
                  <a:pt x="279613" y="217019"/>
                  <a:pt x="217019" y="279613"/>
                  <a:pt x="139806" y="279613"/>
                </a:cubicBezTo>
                <a:close/>
              </a:path>
            </a:pathLst>
          </a:custGeom>
          <a:solidFill>
            <a:schemeClr val="accent1">
              <a:lumMod val="40000"/>
              <a:lumOff val="60000"/>
            </a:schemeClr>
          </a:solidFill>
          <a:ln w="3671" cap="flat">
            <a:noFill/>
            <a:prstDash val="solid"/>
            <a:miter/>
          </a:ln>
        </p:spPr>
        <p:txBody>
          <a:bodyPr rtlCol="0" anchor="ctr"/>
          <a:lstStyle/>
          <a:p>
            <a:endParaRPr lang="en-US"/>
          </a:p>
        </p:txBody>
      </p:sp>
      <p:sp>
        <p:nvSpPr>
          <p:cNvPr id="19" name="CuadroTexto 18">
            <a:extLst>
              <a:ext uri="{FF2B5EF4-FFF2-40B4-BE49-F238E27FC236}">
                <a16:creationId xmlns:a16="http://schemas.microsoft.com/office/drawing/2014/main" id="{10AAB383-2FA9-4294-564C-4EDE7C1C1930}"/>
              </a:ext>
            </a:extLst>
          </p:cNvPr>
          <p:cNvSpPr txBox="1"/>
          <p:nvPr/>
        </p:nvSpPr>
        <p:spPr>
          <a:xfrm>
            <a:off x="1098452" y="4152593"/>
            <a:ext cx="2835193" cy="307777"/>
          </a:xfrm>
          <a:prstGeom prst="rect">
            <a:avLst/>
          </a:prstGeom>
          <a:noFill/>
        </p:spPr>
        <p:txBody>
          <a:bodyPr wrap="square" lIns="0" tIns="0" rIns="0" bIns="0" rtlCol="0">
            <a:spAutoFit/>
          </a:bodyPr>
          <a:lstStyle>
            <a:defPPr>
              <a:defRPr lang="en-US"/>
            </a:defPPr>
            <a:lvl1pPr>
              <a:defRPr sz="2800" b="1">
                <a:solidFill>
                  <a:srgbClr val="281E5A"/>
                </a:solidFill>
                <a:latin typeface="Pulso" pitchFamily="2" charset="0"/>
                <a:ea typeface="Roboto" panose="02000000000000000000" pitchFamily="2" charset="0"/>
              </a:defRPr>
            </a:lvl1pPr>
          </a:lstStyle>
          <a:p>
            <a:r>
              <a:rPr lang="en-US" sz="1000" b="0">
                <a:solidFill>
                  <a:srgbClr val="FFFFFF"/>
                </a:solidFill>
                <a:latin typeface="Roboto Medium" panose="02000000000000000000" pitchFamily="2" charset="0"/>
                <a:ea typeface="Roboto Medium" panose="02000000000000000000" pitchFamily="2" charset="0"/>
              </a:rPr>
              <a:t>Working to extend the average life of our debt while preserving our financing cost.</a:t>
            </a:r>
            <a:endParaRPr lang="es-AR" sz="1000" b="0">
              <a:solidFill>
                <a:srgbClr val="FFFFFF"/>
              </a:solidFill>
              <a:latin typeface="Roboto Medium" panose="02000000000000000000" pitchFamily="2" charset="0"/>
              <a:ea typeface="Roboto Medium" panose="02000000000000000000" pitchFamily="2" charset="0"/>
            </a:endParaRPr>
          </a:p>
        </p:txBody>
      </p:sp>
    </p:spTree>
    <p:extLst>
      <p:ext uri="{BB962C8B-B14F-4D97-AF65-F5344CB8AC3E}">
        <p14:creationId xmlns:p14="http://schemas.microsoft.com/office/powerpoint/2010/main" val="177881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fade">
                                      <p:cBhvr>
                                        <p:cTn id="13" dur="500"/>
                                        <p:tgtEl>
                                          <p:spTgt spid="5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500"/>
                                        <p:tgtEl>
                                          <p:spTgt spid="3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2"/>
                                        </p:tgtEl>
                                        <p:attrNameLst>
                                          <p:attrName>style.visibility</p:attrName>
                                        </p:attrNameLst>
                                      </p:cBhvr>
                                      <p:to>
                                        <p:strVal val="visible"/>
                                      </p:to>
                                    </p:set>
                                    <p:animEffect transition="in" filter="fade">
                                      <p:cBhvr>
                                        <p:cTn id="36" dur="500"/>
                                        <p:tgtEl>
                                          <p:spTgt spid="3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500"/>
                                        <p:tgtEl>
                                          <p:spTgt spid="3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fade">
                                      <p:cBhvr>
                                        <p:cTn id="42" dur="500"/>
                                        <p:tgtEl>
                                          <p:spTgt spid="3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fade">
                                      <p:cBhvr>
                                        <p:cTn id="45" dur="500"/>
                                        <p:tgtEl>
                                          <p:spTgt spid="4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66"/>
                                        </p:tgtEl>
                                        <p:attrNameLst>
                                          <p:attrName>style.visibility</p:attrName>
                                        </p:attrNameLst>
                                      </p:cBhvr>
                                      <p:to>
                                        <p:strVal val="visible"/>
                                      </p:to>
                                    </p:set>
                                    <p:animEffect transition="in" filter="fade">
                                      <p:cBhvr>
                                        <p:cTn id="48" dur="500"/>
                                        <p:tgtEl>
                                          <p:spTgt spid="66"/>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fade">
                                      <p:cBhvr>
                                        <p:cTn id="62" dur="500"/>
                                        <p:tgtEl>
                                          <p:spTgt spid="3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animEffect transition="in" filter="fade">
                                      <p:cBhvr>
                                        <p:cTn id="65" dur="500"/>
                                        <p:tgtEl>
                                          <p:spTgt spid="48"/>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Effect transition="in" filter="fade">
                                      <p:cBhvr>
                                        <p:cTn id="70" dur="500"/>
                                        <p:tgtEl>
                                          <p:spTgt spid="14"/>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fade">
                                      <p:cBhvr>
                                        <p:cTn id="76" dur="500"/>
                                        <p:tgtEl>
                                          <p:spTgt spid="13"/>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5"/>
                                        </p:tgtEl>
                                        <p:attrNameLst>
                                          <p:attrName>style.visibility</p:attrName>
                                        </p:attrNameLst>
                                      </p:cBhvr>
                                      <p:to>
                                        <p:strVal val="visible"/>
                                      </p:to>
                                    </p:set>
                                    <p:animEffect transition="in" filter="fade">
                                      <p:cBhvr>
                                        <p:cTn id="79" dur="500"/>
                                        <p:tgtEl>
                                          <p:spTgt spid="15"/>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8"/>
                                        </p:tgtEl>
                                        <p:attrNameLst>
                                          <p:attrName>style.visibility</p:attrName>
                                        </p:attrNameLst>
                                      </p:cBhvr>
                                      <p:to>
                                        <p:strVal val="visible"/>
                                      </p:to>
                                    </p:set>
                                    <p:animEffect transition="in" filter="fade">
                                      <p:cBhvr>
                                        <p:cTn id="82" dur="500"/>
                                        <p:tgtEl>
                                          <p:spTgt spid="1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fade">
                                      <p:cBhvr>
                                        <p:cTn id="8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4" grpId="0" animBg="1"/>
      <p:bldP spid="58" grpId="0" animBg="1"/>
      <p:bldP spid="8" grpId="0"/>
      <p:bldP spid="66" grpId="0" animBg="1"/>
      <p:bldP spid="11" grpId="0"/>
      <p:bldP spid="14" grpId="0" animBg="1"/>
      <p:bldGraphic spid="16" grpId="0">
        <p:bldAsOne/>
      </p:bldGraphic>
      <p:bldP spid="17" grpId="0"/>
      <p:bldGraphic spid="20" grpId="0">
        <p:bldAsOne/>
      </p:bldGraphic>
      <p:bldP spid="21" grpId="0"/>
      <p:bldP spid="30" grpId="0"/>
      <p:bldP spid="31" grpId="0"/>
      <p:bldGraphic spid="32" grpId="0">
        <p:bldAsOne/>
      </p:bldGraphic>
      <p:bldGraphic spid="33" grpId="0">
        <p:bldAsOne/>
      </p:bldGraphic>
      <p:bldP spid="34" grpId="0"/>
      <p:bldP spid="62" grpId="0" animBg="1"/>
      <p:bldP spid="38" grpId="0"/>
      <p:bldP spid="44" grpId="0" animBg="1"/>
      <p:bldP spid="46" grpId="0" animBg="1"/>
      <p:bldP spid="48" grpId="0" animBg="1"/>
      <p:bldP spid="13" grpId="0" animBg="1"/>
      <p:bldP spid="15" grpId="0"/>
      <p:bldP spid="18" grpId="0" animBg="1"/>
      <p:bldP spid="1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ángulo 7">
            <a:extLst>
              <a:ext uri="{FF2B5EF4-FFF2-40B4-BE49-F238E27FC236}">
                <a16:creationId xmlns:a16="http://schemas.microsoft.com/office/drawing/2014/main" id="{48E86086-D73B-15DB-C297-1B4D8F2EE6F0}"/>
              </a:ext>
            </a:extLst>
          </p:cNvPr>
          <p:cNvSpPr/>
          <p:nvPr/>
        </p:nvSpPr>
        <p:spPr>
          <a:xfrm>
            <a:off x="606581" y="2929637"/>
            <a:ext cx="2782044" cy="1152047"/>
          </a:xfrm>
          <a:prstGeom prst="rect">
            <a:avLst/>
          </a:prstGeom>
        </p:spPr>
        <p:txBody>
          <a:bodyPr wrap="none" lIns="0" tIns="0" rIns="0" bIns="0">
            <a:spAutoFit/>
          </a:bodyPr>
          <a:lstStyle/>
          <a:p>
            <a:pPr>
              <a:lnSpc>
                <a:spcPct val="85000"/>
              </a:lnSpc>
            </a:pPr>
            <a:r>
              <a:rPr lang="en-US" sz="4400" b="0" i="0" spc="-7" noProof="1">
                <a:solidFill>
                  <a:schemeClr val="bg2"/>
                </a:solidFill>
                <a:latin typeface="Pulso Light" pitchFamily="2" charset="0"/>
                <a:ea typeface="Inter Light BETA" panose="020B0402030000000004" pitchFamily="34" charset="0"/>
              </a:rPr>
              <a:t>Open Q&amp;A</a:t>
            </a:r>
            <a:br>
              <a:rPr lang="en-US" sz="4400" b="0" i="0" spc="-7" noProof="1">
                <a:solidFill>
                  <a:schemeClr val="bg2"/>
                </a:solidFill>
                <a:latin typeface="Pulso Light" pitchFamily="2" charset="0"/>
                <a:ea typeface="Inter Light BETA" panose="020B0402030000000004" pitchFamily="34" charset="0"/>
              </a:rPr>
            </a:br>
            <a:r>
              <a:rPr lang="en-US" sz="4400" b="0" i="0" spc="-7" noProof="1">
                <a:solidFill>
                  <a:schemeClr val="bg2"/>
                </a:solidFill>
                <a:latin typeface="Pulso Light" pitchFamily="2" charset="0"/>
                <a:ea typeface="Inter Light BETA" panose="020B0402030000000004" pitchFamily="34" charset="0"/>
              </a:rPr>
              <a:t>session</a:t>
            </a:r>
          </a:p>
        </p:txBody>
      </p:sp>
      <p:sp>
        <p:nvSpPr>
          <p:cNvPr id="31" name="Rectángulo redondeado 30">
            <a:extLst>
              <a:ext uri="{FF2B5EF4-FFF2-40B4-BE49-F238E27FC236}">
                <a16:creationId xmlns:a16="http://schemas.microsoft.com/office/drawing/2014/main" id="{B10B37BF-23D7-69EE-87A6-D393FBABFF65}"/>
              </a:ext>
            </a:extLst>
          </p:cNvPr>
          <p:cNvSpPr/>
          <p:nvPr/>
        </p:nvSpPr>
        <p:spPr>
          <a:xfrm>
            <a:off x="72000" y="63571"/>
            <a:ext cx="9000000" cy="2296469"/>
          </a:xfrm>
          <a:prstGeom prst="roundRect">
            <a:avLst>
              <a:gd name="adj" fmla="val 5534"/>
            </a:avLst>
          </a:prstGeom>
          <a:blipFill>
            <a:blip r:embed="rId2"/>
            <a:stretch>
              <a:fillRect/>
            </a:stretch>
          </a:blip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lvl="0" algn="ctr">
              <a:spcBef>
                <a:spcPts val="1000"/>
              </a:spcBef>
            </a:pPr>
            <a:endParaRPr lang="es-AR" sz="1400" b="1" dirty="0">
              <a:solidFill>
                <a:schemeClr val="tx1"/>
              </a:solidFill>
            </a:endParaRPr>
          </a:p>
        </p:txBody>
      </p:sp>
      <p:grpSp>
        <p:nvGrpSpPr>
          <p:cNvPr id="14" name="Grupo 13">
            <a:extLst>
              <a:ext uri="{FF2B5EF4-FFF2-40B4-BE49-F238E27FC236}">
                <a16:creationId xmlns:a16="http://schemas.microsoft.com/office/drawing/2014/main" id="{18264072-CE60-9C06-A28D-BE6E94EF78FF}"/>
              </a:ext>
            </a:extLst>
          </p:cNvPr>
          <p:cNvGrpSpPr/>
          <p:nvPr/>
        </p:nvGrpSpPr>
        <p:grpSpPr>
          <a:xfrm>
            <a:off x="8034920" y="3716603"/>
            <a:ext cx="515318" cy="112191"/>
            <a:chOff x="5588723" y="3144791"/>
            <a:chExt cx="515318" cy="112191"/>
          </a:xfrm>
        </p:grpSpPr>
        <p:sp>
          <p:nvSpPr>
            <p:cNvPr id="15" name="Elipse 14">
              <a:extLst>
                <a:ext uri="{FF2B5EF4-FFF2-40B4-BE49-F238E27FC236}">
                  <a16:creationId xmlns:a16="http://schemas.microsoft.com/office/drawing/2014/main" id="{BA9808C8-78DD-9783-4DD8-37F0D00E0EF0}"/>
                </a:ext>
              </a:extLst>
            </p:cNvPr>
            <p:cNvSpPr>
              <a:spLocks noChangeAspect="1"/>
            </p:cNvSpPr>
            <p:nvPr/>
          </p:nvSpPr>
          <p:spPr>
            <a:xfrm>
              <a:off x="5588723" y="3190086"/>
              <a:ext cx="21600" cy="21600"/>
            </a:xfrm>
            <a:prstGeom prst="ellipse">
              <a:avLst/>
            </a:prstGeom>
            <a:solidFill>
              <a:schemeClr val="bg2"/>
            </a:solidFill>
            <a:ln w="9525" cap="flat">
              <a:noFill/>
              <a:prstDash val="solid"/>
              <a:miter/>
            </a:ln>
          </p:spPr>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endParaRPr lang="en-US" sz="700" dirty="0">
                <a:solidFill>
                  <a:srgbClr val="808080"/>
                </a:solidFill>
                <a:latin typeface="Pulso Light" pitchFamily="2" charset="0"/>
              </a:endParaRPr>
            </a:p>
          </p:txBody>
        </p:sp>
        <p:sp>
          <p:nvSpPr>
            <p:cNvPr id="16" name="Rectángulo 61">
              <a:extLst>
                <a:ext uri="{FF2B5EF4-FFF2-40B4-BE49-F238E27FC236}">
                  <a16:creationId xmlns:a16="http://schemas.microsoft.com/office/drawing/2014/main" id="{A8BAF06F-CC87-301D-3900-9BD3853990CD}"/>
                </a:ext>
              </a:extLst>
            </p:cNvPr>
            <p:cNvSpPr/>
            <p:nvPr/>
          </p:nvSpPr>
          <p:spPr>
            <a:xfrm rot="2700000">
              <a:off x="5968614" y="3144791"/>
              <a:ext cx="112191" cy="112191"/>
            </a:xfrm>
            <a:custGeom>
              <a:avLst/>
              <a:gdLst>
                <a:gd name="connsiteX0" fmla="*/ 0 w 450850"/>
                <a:gd name="connsiteY0" fmla="*/ 0 h 450850"/>
                <a:gd name="connsiteX1" fmla="*/ 450850 w 450850"/>
                <a:gd name="connsiteY1" fmla="*/ 0 h 450850"/>
                <a:gd name="connsiteX2" fmla="*/ 450850 w 450850"/>
                <a:gd name="connsiteY2" fmla="*/ 450850 h 450850"/>
                <a:gd name="connsiteX3" fmla="*/ 0 w 450850"/>
                <a:gd name="connsiteY3" fmla="*/ 450850 h 450850"/>
                <a:gd name="connsiteX4" fmla="*/ 0 w 450850"/>
                <a:gd name="connsiteY4" fmla="*/ 0 h 450850"/>
                <a:gd name="connsiteX0" fmla="*/ 0 w 450850"/>
                <a:gd name="connsiteY0" fmla="*/ 450850 h 542290"/>
                <a:gd name="connsiteX1" fmla="*/ 0 w 450850"/>
                <a:gd name="connsiteY1" fmla="*/ 0 h 542290"/>
                <a:gd name="connsiteX2" fmla="*/ 450850 w 450850"/>
                <a:gd name="connsiteY2" fmla="*/ 0 h 542290"/>
                <a:gd name="connsiteX3" fmla="*/ 450850 w 450850"/>
                <a:gd name="connsiteY3" fmla="*/ 450850 h 542290"/>
                <a:gd name="connsiteX4" fmla="*/ 91440 w 450850"/>
                <a:gd name="connsiteY4" fmla="*/ 542290 h 542290"/>
                <a:gd name="connsiteX0" fmla="*/ 0 w 450850"/>
                <a:gd name="connsiteY0" fmla="*/ 0 h 542290"/>
                <a:gd name="connsiteX1" fmla="*/ 450850 w 450850"/>
                <a:gd name="connsiteY1" fmla="*/ 0 h 542290"/>
                <a:gd name="connsiteX2" fmla="*/ 450850 w 450850"/>
                <a:gd name="connsiteY2" fmla="*/ 450850 h 542290"/>
                <a:gd name="connsiteX3" fmla="*/ 91440 w 450850"/>
                <a:gd name="connsiteY3" fmla="*/ 542290 h 542290"/>
                <a:gd name="connsiteX0" fmla="*/ 0 w 450850"/>
                <a:gd name="connsiteY0" fmla="*/ 0 h 450850"/>
                <a:gd name="connsiteX1" fmla="*/ 450850 w 450850"/>
                <a:gd name="connsiteY1" fmla="*/ 0 h 450850"/>
                <a:gd name="connsiteX2" fmla="*/ 450850 w 450850"/>
                <a:gd name="connsiteY2" fmla="*/ 450850 h 450850"/>
              </a:gdLst>
              <a:ahLst/>
              <a:cxnLst>
                <a:cxn ang="0">
                  <a:pos x="connsiteX0" y="connsiteY0"/>
                </a:cxn>
                <a:cxn ang="0">
                  <a:pos x="connsiteX1" y="connsiteY1"/>
                </a:cxn>
                <a:cxn ang="0">
                  <a:pos x="connsiteX2" y="connsiteY2"/>
                </a:cxn>
              </a:cxnLst>
              <a:rect l="l" t="t" r="r" b="b"/>
              <a:pathLst>
                <a:path w="450850" h="450850">
                  <a:moveTo>
                    <a:pt x="0" y="0"/>
                  </a:moveTo>
                  <a:lnTo>
                    <a:pt x="450850" y="0"/>
                  </a:lnTo>
                  <a:lnTo>
                    <a:pt x="450850" y="450850"/>
                  </a:lnTo>
                </a:path>
              </a:pathLst>
            </a:custGeom>
            <a:noFill/>
            <a:ln w="19050" cap="rnd" cmpd="sng">
              <a:solidFill>
                <a:schemeClr val="bg2"/>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latin typeface="Pulso Light" pitchFamily="2" charset="0"/>
              </a:endParaRPr>
            </a:p>
          </p:txBody>
        </p:sp>
        <p:cxnSp>
          <p:nvCxnSpPr>
            <p:cNvPr id="17" name="Conector recto 16">
              <a:extLst>
                <a:ext uri="{FF2B5EF4-FFF2-40B4-BE49-F238E27FC236}">
                  <a16:creationId xmlns:a16="http://schemas.microsoft.com/office/drawing/2014/main" id="{FED5B27B-9EA6-1239-944B-35295E0F5338}"/>
                </a:ext>
              </a:extLst>
            </p:cNvPr>
            <p:cNvCxnSpPr>
              <a:cxnSpLocks/>
            </p:cNvCxnSpPr>
            <p:nvPr/>
          </p:nvCxnSpPr>
          <p:spPr>
            <a:xfrm>
              <a:off x="5670299" y="3200886"/>
              <a:ext cx="433742" cy="0"/>
            </a:xfrm>
            <a:prstGeom prst="line">
              <a:avLst/>
            </a:prstGeom>
            <a:ln w="19050" cap="rnd">
              <a:solidFill>
                <a:schemeClr val="bg2"/>
              </a:solidFill>
              <a:roun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36498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ángulo 10">
            <a:extLst>
              <a:ext uri="{FF2B5EF4-FFF2-40B4-BE49-F238E27FC236}">
                <a16:creationId xmlns:a16="http://schemas.microsoft.com/office/drawing/2014/main" id="{04EF7E33-0675-4803-07AE-C8183B18A7CB}"/>
              </a:ext>
            </a:extLst>
          </p:cNvPr>
          <p:cNvSpPr/>
          <p:nvPr/>
        </p:nvSpPr>
        <p:spPr>
          <a:xfrm>
            <a:off x="1449922" y="2296749"/>
            <a:ext cx="2700996" cy="575542"/>
          </a:xfrm>
          <a:prstGeom prst="rect">
            <a:avLst/>
          </a:prstGeom>
        </p:spPr>
        <p:txBody>
          <a:bodyPr wrap="none" lIns="0" tIns="0" rIns="0" bIns="0">
            <a:spAutoFit/>
          </a:bodyPr>
          <a:lstStyle/>
          <a:p>
            <a:pPr>
              <a:lnSpc>
                <a:spcPct val="85000"/>
              </a:lnSpc>
            </a:pPr>
            <a:r>
              <a:rPr lang="en-US" sz="4400" spc="-7">
                <a:solidFill>
                  <a:srgbClr val="FFFFFF"/>
                </a:solidFill>
                <a:latin typeface="Pulso Light" pitchFamily="2" charset="0"/>
                <a:ea typeface="Inter Light BETA" panose="020B0402030000000004" pitchFamily="34" charset="0"/>
              </a:rPr>
              <a:t>Thank you</a:t>
            </a:r>
          </a:p>
        </p:txBody>
      </p:sp>
      <p:grpSp>
        <p:nvGrpSpPr>
          <p:cNvPr id="12" name="Grupo 11">
            <a:extLst>
              <a:ext uri="{FF2B5EF4-FFF2-40B4-BE49-F238E27FC236}">
                <a16:creationId xmlns:a16="http://schemas.microsoft.com/office/drawing/2014/main" id="{E337EF21-83DE-F00C-9CA4-22EA716562A2}"/>
              </a:ext>
            </a:extLst>
          </p:cNvPr>
          <p:cNvGrpSpPr/>
          <p:nvPr/>
        </p:nvGrpSpPr>
        <p:grpSpPr>
          <a:xfrm>
            <a:off x="564095" y="2486483"/>
            <a:ext cx="467586" cy="172800"/>
            <a:chOff x="564095" y="580298"/>
            <a:chExt cx="467586" cy="172800"/>
          </a:xfrm>
        </p:grpSpPr>
        <p:sp>
          <p:nvSpPr>
            <p:cNvPr id="13" name="Elipse 12">
              <a:extLst>
                <a:ext uri="{FF2B5EF4-FFF2-40B4-BE49-F238E27FC236}">
                  <a16:creationId xmlns:a16="http://schemas.microsoft.com/office/drawing/2014/main" id="{9BF24761-0EE2-E348-4B83-C87EEE855E54}"/>
                </a:ext>
              </a:extLst>
            </p:cNvPr>
            <p:cNvSpPr>
              <a:spLocks noChangeAspect="1"/>
            </p:cNvSpPr>
            <p:nvPr/>
          </p:nvSpPr>
          <p:spPr>
            <a:xfrm>
              <a:off x="564095" y="653105"/>
              <a:ext cx="28800" cy="28800"/>
            </a:xfrm>
            <a:prstGeom prst="ellipse">
              <a:avLst/>
            </a:prstGeom>
            <a:solidFill>
              <a:schemeClr val="accent1"/>
            </a:solidFill>
            <a:ln w="9525" cap="flat">
              <a:noFill/>
              <a:prstDash val="solid"/>
              <a:miter/>
            </a:ln>
          </p:spPr>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endParaRPr lang="en-US" sz="700">
                <a:solidFill>
                  <a:srgbClr val="808080"/>
                </a:solidFill>
                <a:latin typeface="Pulso Light" pitchFamily="2" charset="0"/>
              </a:endParaRPr>
            </a:p>
          </p:txBody>
        </p:sp>
        <p:sp>
          <p:nvSpPr>
            <p:cNvPr id="14" name="Forma libre 13">
              <a:extLst>
                <a:ext uri="{FF2B5EF4-FFF2-40B4-BE49-F238E27FC236}">
                  <a16:creationId xmlns:a16="http://schemas.microsoft.com/office/drawing/2014/main" id="{ABF54ECB-0BD6-4F79-FD22-1801AB55D7C1}"/>
                </a:ext>
              </a:extLst>
            </p:cNvPr>
            <p:cNvSpPr>
              <a:spLocks noChangeAspect="1"/>
            </p:cNvSpPr>
            <p:nvPr/>
          </p:nvSpPr>
          <p:spPr>
            <a:xfrm>
              <a:off x="645671" y="580298"/>
              <a:ext cx="386010" cy="172800"/>
            </a:xfrm>
            <a:custGeom>
              <a:avLst/>
              <a:gdLst>
                <a:gd name="connsiteX0" fmla="*/ 738293 w 969762"/>
                <a:gd name="connsiteY0" fmla="*/ 0 h 434120"/>
                <a:gd name="connsiteX1" fmla="*/ 765595 w 969762"/>
                <a:gd name="connsiteY1" fmla="*/ 10594 h 434120"/>
                <a:gd name="connsiteX2" fmla="*/ 958462 w 969762"/>
                <a:gd name="connsiteY2" fmla="*/ 191407 h 434120"/>
                <a:gd name="connsiteX3" fmla="*/ 958462 w 969762"/>
                <a:gd name="connsiteY3" fmla="*/ 242600 h 434120"/>
                <a:gd name="connsiteX4" fmla="*/ 958582 w 969762"/>
                <a:gd name="connsiteY4" fmla="*/ 242713 h 434120"/>
                <a:gd name="connsiteX5" fmla="*/ 765716 w 969762"/>
                <a:gd name="connsiteY5" fmla="*/ 423526 h 434120"/>
                <a:gd name="connsiteX6" fmla="*/ 711111 w 969762"/>
                <a:gd name="connsiteY6" fmla="*/ 423526 h 434120"/>
                <a:gd name="connsiteX7" fmla="*/ 711111 w 969762"/>
                <a:gd name="connsiteY7" fmla="*/ 372333 h 434120"/>
                <a:gd name="connsiteX8" fmla="*/ 838041 w 969762"/>
                <a:gd name="connsiteY8" fmla="*/ 253223 h 434120"/>
                <a:gd name="connsiteX9" fmla="*/ 499875 w 969762"/>
                <a:gd name="connsiteY9" fmla="*/ 253223 h 434120"/>
                <a:gd name="connsiteX10" fmla="*/ 499875 w 969762"/>
                <a:gd name="connsiteY10" fmla="*/ 253223 h 434120"/>
                <a:gd name="connsiteX11" fmla="*/ 275847 w 969762"/>
                <a:gd name="connsiteY11" fmla="*/ 253223 h 434120"/>
                <a:gd name="connsiteX12" fmla="*/ 262601 w 969762"/>
                <a:gd name="connsiteY12" fmla="*/ 253223 h 434120"/>
                <a:gd name="connsiteX13" fmla="*/ 38573 w 969762"/>
                <a:gd name="connsiteY13" fmla="*/ 253223 h 434120"/>
                <a:gd name="connsiteX14" fmla="*/ 0 w 969762"/>
                <a:gd name="connsiteY14" fmla="*/ 217060 h 434120"/>
                <a:gd name="connsiteX15" fmla="*/ 38573 w 969762"/>
                <a:gd name="connsiteY15" fmla="*/ 180898 h 434120"/>
                <a:gd name="connsiteX16" fmla="*/ 262601 w 969762"/>
                <a:gd name="connsiteY16" fmla="*/ 180898 h 434120"/>
                <a:gd name="connsiteX17" fmla="*/ 275847 w 969762"/>
                <a:gd name="connsiteY17" fmla="*/ 180898 h 434120"/>
                <a:gd name="connsiteX18" fmla="*/ 468339 w 969762"/>
                <a:gd name="connsiteY18" fmla="*/ 180898 h 434120"/>
                <a:gd name="connsiteX19" fmla="*/ 468340 w 969762"/>
                <a:gd name="connsiteY19" fmla="*/ 180897 h 434120"/>
                <a:gd name="connsiteX20" fmla="*/ 838161 w 969762"/>
                <a:gd name="connsiteY20" fmla="*/ 180897 h 434120"/>
                <a:gd name="connsiteX21" fmla="*/ 710990 w 969762"/>
                <a:gd name="connsiteY21" fmla="*/ 61787 h 434120"/>
                <a:gd name="connsiteX22" fmla="*/ 710990 w 969762"/>
                <a:gd name="connsiteY22" fmla="*/ 10594 h 434120"/>
                <a:gd name="connsiteX23" fmla="*/ 738293 w 969762"/>
                <a:gd name="connsiteY23" fmla="*/ 0 h 4341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969762" h="434120">
                  <a:moveTo>
                    <a:pt x="738293" y="0"/>
                  </a:moveTo>
                  <a:cubicBezTo>
                    <a:pt x="748177" y="0"/>
                    <a:pt x="758062" y="3531"/>
                    <a:pt x="765595" y="10594"/>
                  </a:cubicBezTo>
                  <a:lnTo>
                    <a:pt x="958462" y="191407"/>
                  </a:lnTo>
                  <a:cubicBezTo>
                    <a:pt x="973529" y="205533"/>
                    <a:pt x="973529" y="228474"/>
                    <a:pt x="958462" y="242600"/>
                  </a:cubicBezTo>
                  <a:lnTo>
                    <a:pt x="958582" y="242713"/>
                  </a:lnTo>
                  <a:lnTo>
                    <a:pt x="765716" y="423526"/>
                  </a:lnTo>
                  <a:cubicBezTo>
                    <a:pt x="750648" y="437652"/>
                    <a:pt x="726178" y="437652"/>
                    <a:pt x="711111" y="423526"/>
                  </a:cubicBezTo>
                  <a:cubicBezTo>
                    <a:pt x="696043" y="409400"/>
                    <a:pt x="696043" y="386459"/>
                    <a:pt x="711111" y="372333"/>
                  </a:cubicBezTo>
                  <a:lnTo>
                    <a:pt x="838041" y="253223"/>
                  </a:lnTo>
                  <a:lnTo>
                    <a:pt x="499875" y="253223"/>
                  </a:lnTo>
                  <a:lnTo>
                    <a:pt x="499875" y="253223"/>
                  </a:lnTo>
                  <a:lnTo>
                    <a:pt x="275847" y="253223"/>
                  </a:lnTo>
                  <a:lnTo>
                    <a:pt x="262601" y="253223"/>
                  </a:lnTo>
                  <a:lnTo>
                    <a:pt x="38573" y="253223"/>
                  </a:lnTo>
                  <a:cubicBezTo>
                    <a:pt x="17238" y="253223"/>
                    <a:pt x="0" y="237063"/>
                    <a:pt x="0" y="217060"/>
                  </a:cubicBezTo>
                  <a:cubicBezTo>
                    <a:pt x="0" y="197058"/>
                    <a:pt x="17238" y="180898"/>
                    <a:pt x="38573" y="180898"/>
                  </a:cubicBezTo>
                  <a:lnTo>
                    <a:pt x="262601" y="180898"/>
                  </a:lnTo>
                  <a:lnTo>
                    <a:pt x="275847" y="180898"/>
                  </a:lnTo>
                  <a:lnTo>
                    <a:pt x="468339" y="180898"/>
                  </a:lnTo>
                  <a:lnTo>
                    <a:pt x="468340" y="180897"/>
                  </a:lnTo>
                  <a:lnTo>
                    <a:pt x="838161" y="180897"/>
                  </a:lnTo>
                  <a:lnTo>
                    <a:pt x="710990" y="61787"/>
                  </a:lnTo>
                  <a:cubicBezTo>
                    <a:pt x="695923" y="47661"/>
                    <a:pt x="695923" y="24720"/>
                    <a:pt x="710990" y="10594"/>
                  </a:cubicBezTo>
                  <a:cubicBezTo>
                    <a:pt x="718524" y="3531"/>
                    <a:pt x="728408" y="0"/>
                    <a:pt x="738293" y="0"/>
                  </a:cubicBezTo>
                  <a:close/>
                </a:path>
              </a:pathLst>
            </a:custGeom>
            <a:solidFill>
              <a:schemeClr val="accent1"/>
            </a:solidFill>
            <a:ln w="9525" cap="flat">
              <a:noFill/>
              <a:prstDash val="solid"/>
              <a:miter/>
            </a:ln>
          </p:spPr>
          <p:txBody>
            <a:bodyPr rot="0" spcFirstLastPara="0" vertOverflow="overflow" horzOverflow="overflow" vert="horz" wrap="square" lIns="43543" tIns="21771" rIns="43543" bIns="21771" numCol="1" spcCol="0" rtlCol="0" fromWordArt="0" anchor="ctr" anchorCtr="0" forceAA="0" compatLnSpc="1">
              <a:prstTxWarp prst="textNoShape">
                <a:avLst/>
              </a:prstTxWarp>
              <a:noAutofit/>
            </a:bodyPr>
            <a:lstStyle/>
            <a:p>
              <a:endParaRPr lang="en-US" sz="700">
                <a:solidFill>
                  <a:srgbClr val="808080"/>
                </a:solidFill>
                <a:latin typeface="Pulso Light" pitchFamily="2" charset="0"/>
              </a:endParaRPr>
            </a:p>
          </p:txBody>
        </p:sp>
      </p:grpSp>
      <p:pic>
        <p:nvPicPr>
          <p:cNvPr id="15" name="Imagen 14">
            <a:extLst>
              <a:ext uri="{FF2B5EF4-FFF2-40B4-BE49-F238E27FC236}">
                <a16:creationId xmlns:a16="http://schemas.microsoft.com/office/drawing/2014/main" id="{7D8E6495-573E-DA4D-1634-79FE62214A5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98781" y="2211750"/>
            <a:ext cx="720000" cy="720000"/>
          </a:xfrm>
          <a:prstGeom prst="rect">
            <a:avLst/>
          </a:prstGeom>
        </p:spPr>
      </p:pic>
    </p:spTree>
    <p:extLst>
      <p:ext uri="{BB962C8B-B14F-4D97-AF65-F5344CB8AC3E}">
        <p14:creationId xmlns:p14="http://schemas.microsoft.com/office/powerpoint/2010/main" val="1685319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F437B620-1632-865B-CAC8-9DB396D416D1}"/>
              </a:ext>
            </a:extLst>
          </p:cNvPr>
          <p:cNvSpPr txBox="1">
            <a:spLocks/>
          </p:cNvSpPr>
          <p:nvPr/>
        </p:nvSpPr>
        <p:spPr>
          <a:xfrm>
            <a:off x="612000" y="654976"/>
            <a:ext cx="4853504" cy="665054"/>
          </a:xfrm>
          <a:prstGeom prst="rect">
            <a:avLst/>
          </a:prstGeom>
          <a:effectLst/>
        </p:spPr>
        <p:txBody>
          <a:bodyPr vert="horz" wrap="square" lIns="0" tIns="0" rIns="0" bIns="0" rtlCol="0" anchor="ctr" anchorCtr="0">
            <a:spAutoFit/>
          </a:bodyPr>
          <a:lstStyle>
            <a:defPPr>
              <a:defRPr lang="en-US"/>
            </a:defPPr>
            <a:lvl1pPr defTabSz="642909" eaLnBrk="1" fontAlgn="auto" latinLnBrk="0" hangingPunct="1">
              <a:lnSpc>
                <a:spcPct val="85000"/>
              </a:lnSpc>
              <a:spcAft>
                <a:spcPts val="0"/>
              </a:spcAft>
              <a:buNone/>
              <a:defRPr sz="2531" b="1" i="0" spc="-70" baseline="0">
                <a:solidFill>
                  <a:schemeClr val="tx1"/>
                </a:solidFill>
                <a:latin typeface="Pulso" pitchFamily="2" charset="0"/>
                <a:ea typeface="Montserrat" charset="0"/>
                <a:cs typeface="Montserrat" charset="0"/>
              </a:defRPr>
            </a:lvl1pPr>
          </a:lstStyle>
          <a:p>
            <a:r>
              <a:rPr lang="en-US" b="0"/>
              <a:t>Mobile data</a:t>
            </a:r>
            <a:br>
              <a:rPr lang="en-US" b="0"/>
            </a:br>
            <a:r>
              <a:rPr lang="en-US" b="0">
                <a:solidFill>
                  <a:schemeClr val="bg2"/>
                </a:solidFill>
              </a:rPr>
              <a:t>will lead in the future</a:t>
            </a:r>
            <a:endParaRPr lang="es-ES_tradnl" b="0">
              <a:solidFill>
                <a:schemeClr val="bg2"/>
              </a:solidFill>
            </a:endParaRPr>
          </a:p>
        </p:txBody>
      </p:sp>
      <p:sp>
        <p:nvSpPr>
          <p:cNvPr id="4" name="Marcador de texto 8">
            <a:extLst>
              <a:ext uri="{FF2B5EF4-FFF2-40B4-BE49-F238E27FC236}">
                <a16:creationId xmlns:a16="http://schemas.microsoft.com/office/drawing/2014/main" id="{573EC117-95FE-50C8-35A2-D5546E5AC4B0}"/>
              </a:ext>
            </a:extLst>
          </p:cNvPr>
          <p:cNvSpPr txBox="1">
            <a:spLocks/>
          </p:cNvSpPr>
          <p:nvPr/>
        </p:nvSpPr>
        <p:spPr>
          <a:xfrm>
            <a:off x="612000" y="1565892"/>
            <a:ext cx="3764057" cy="414922"/>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42967" fontAlgn="auto">
              <a:lnSpc>
                <a:spcPct val="120000"/>
              </a:lnSpc>
              <a:spcBef>
                <a:spcPts val="0"/>
              </a:spcBef>
              <a:spcAft>
                <a:spcPts val="300"/>
              </a:spcAft>
              <a:buNone/>
              <a:defRPr/>
            </a:pPr>
            <a:r>
              <a:rPr lang="en-US" sz="1200" b="1">
                <a:solidFill>
                  <a:schemeClr val="accent1"/>
                </a:solidFill>
                <a:latin typeface="Roboto" panose="02000000000000000000" pitchFamily="2" charset="0"/>
                <a:ea typeface="Roboto" panose="02000000000000000000" pitchFamily="2" charset="0"/>
                <a:cs typeface="Open Sans" pitchFamily="2" charset="0"/>
              </a:rPr>
              <a:t>Mobile data growth leads over broadband and Pay TV.</a:t>
            </a:r>
          </a:p>
          <a:p>
            <a:pPr marL="0" indent="0" defTabSz="642967" fontAlgn="auto">
              <a:lnSpc>
                <a:spcPct val="120000"/>
              </a:lnSpc>
              <a:spcBef>
                <a:spcPts val="0"/>
              </a:spcBef>
              <a:spcAft>
                <a:spcPts val="1055"/>
              </a:spcAft>
              <a:buNone/>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rPr>
              <a:t>Global trend in vertical evolution by 2027</a:t>
            </a:r>
            <a:endParaRPr lang="es-AR" sz="9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endParaRPr>
          </a:p>
        </p:txBody>
      </p:sp>
      <p:sp>
        <p:nvSpPr>
          <p:cNvPr id="9" name="Rectángulo: esquinas redondeadas 221">
            <a:extLst>
              <a:ext uri="{FF2B5EF4-FFF2-40B4-BE49-F238E27FC236}">
                <a16:creationId xmlns:a16="http://schemas.microsoft.com/office/drawing/2014/main" id="{A2B86586-EE8A-86A5-043F-FDB17570147F}"/>
              </a:ext>
            </a:extLst>
          </p:cNvPr>
          <p:cNvSpPr/>
          <p:nvPr/>
        </p:nvSpPr>
        <p:spPr>
          <a:xfrm rot="16200000">
            <a:off x="98750" y="3051801"/>
            <a:ext cx="1277665" cy="17300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r>
              <a:rPr lang="es-AR" sz="633">
                <a:solidFill>
                  <a:srgbClr val="FFFFFF"/>
                </a:solidFill>
                <a:latin typeface="Roboto" panose="02000000000000000000" pitchFamily="2" charset="0"/>
                <a:ea typeface="Roboto" panose="02000000000000000000" pitchFamily="2" charset="0"/>
                <a:cs typeface="Lato" panose="020F0502020204030203" pitchFamily="34" charset="0"/>
              </a:rPr>
              <a:t>Absolute growth (MM USD)</a:t>
            </a:r>
          </a:p>
        </p:txBody>
      </p:sp>
      <p:sp>
        <p:nvSpPr>
          <p:cNvPr id="10" name="Rectángulo: esquinas redondeadas 221">
            <a:extLst>
              <a:ext uri="{FF2B5EF4-FFF2-40B4-BE49-F238E27FC236}">
                <a16:creationId xmlns:a16="http://schemas.microsoft.com/office/drawing/2014/main" id="{327E2232-51F1-8458-60E4-EE681C770FB6}"/>
              </a:ext>
            </a:extLst>
          </p:cNvPr>
          <p:cNvSpPr/>
          <p:nvPr/>
        </p:nvSpPr>
        <p:spPr>
          <a:xfrm>
            <a:off x="2541895" y="4453119"/>
            <a:ext cx="1425051" cy="173009"/>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r>
              <a:rPr lang="es-AR" sz="633">
                <a:solidFill>
                  <a:srgbClr val="FFFFFF"/>
                </a:solidFill>
                <a:latin typeface="Roboto" panose="02000000000000000000" pitchFamily="2" charset="0"/>
                <a:ea typeface="Roboto" panose="02000000000000000000" pitchFamily="2" charset="0"/>
                <a:cs typeface="Lato" panose="020F0502020204030203" pitchFamily="34" charset="0"/>
              </a:rPr>
              <a:t>Average Annual Growth (CARG)</a:t>
            </a:r>
          </a:p>
        </p:txBody>
      </p:sp>
      <p:sp>
        <p:nvSpPr>
          <p:cNvPr id="27" name="Rectángulo redondeado 26">
            <a:extLst>
              <a:ext uri="{FF2B5EF4-FFF2-40B4-BE49-F238E27FC236}">
                <a16:creationId xmlns:a16="http://schemas.microsoft.com/office/drawing/2014/main" id="{2AFFB87D-E322-BF92-4F70-FDE2F0DDBDCF}"/>
              </a:ext>
            </a:extLst>
          </p:cNvPr>
          <p:cNvSpPr/>
          <p:nvPr/>
        </p:nvSpPr>
        <p:spPr>
          <a:xfrm>
            <a:off x="6431280" y="2856275"/>
            <a:ext cx="2100720" cy="964406"/>
          </a:xfrm>
          <a:prstGeom prst="roundRect">
            <a:avLst>
              <a:gd name="adj" fmla="val 4846"/>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703">
              <a:solidFill>
                <a:srgbClr val="F0F0F0"/>
              </a:solidFill>
              <a:latin typeface="Roboto" panose="02000000000000000000" pitchFamily="2" charset="0"/>
              <a:ea typeface="Roboto" panose="02000000000000000000" pitchFamily="2" charset="0"/>
              <a:cs typeface="Open Sans" pitchFamily="2" charset="0"/>
            </a:endParaRPr>
          </a:p>
        </p:txBody>
      </p:sp>
      <p:sp>
        <p:nvSpPr>
          <p:cNvPr id="28" name="CuadroTexto 27">
            <a:extLst>
              <a:ext uri="{FF2B5EF4-FFF2-40B4-BE49-F238E27FC236}">
                <a16:creationId xmlns:a16="http://schemas.microsoft.com/office/drawing/2014/main" id="{37932985-E5D3-7D7E-DC2C-DB7F9C32F4EF}"/>
              </a:ext>
            </a:extLst>
          </p:cNvPr>
          <p:cNvSpPr txBox="1"/>
          <p:nvPr/>
        </p:nvSpPr>
        <p:spPr>
          <a:xfrm>
            <a:off x="6691778" y="3294018"/>
            <a:ext cx="681764" cy="427105"/>
          </a:xfrm>
          <a:custGeom>
            <a:avLst/>
            <a:gdLst>
              <a:gd name="connsiteX0" fmla="*/ 0 w 681764"/>
              <a:gd name="connsiteY0" fmla="*/ 0 h 427105"/>
              <a:gd name="connsiteX1" fmla="*/ 347700 w 681764"/>
              <a:gd name="connsiteY1" fmla="*/ 0 h 427105"/>
              <a:gd name="connsiteX2" fmla="*/ 681764 w 681764"/>
              <a:gd name="connsiteY2" fmla="*/ 0 h 427105"/>
              <a:gd name="connsiteX3" fmla="*/ 681764 w 681764"/>
              <a:gd name="connsiteY3" fmla="*/ 427105 h 427105"/>
              <a:gd name="connsiteX4" fmla="*/ 354517 w 681764"/>
              <a:gd name="connsiteY4" fmla="*/ 427105 h 427105"/>
              <a:gd name="connsiteX5" fmla="*/ 0 w 681764"/>
              <a:gd name="connsiteY5" fmla="*/ 427105 h 427105"/>
              <a:gd name="connsiteX6" fmla="*/ 0 w 681764"/>
              <a:gd name="connsiteY6" fmla="*/ 0 h 42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1764" h="427105" extrusionOk="0">
                <a:moveTo>
                  <a:pt x="0" y="0"/>
                </a:moveTo>
                <a:cubicBezTo>
                  <a:pt x="119584" y="-17034"/>
                  <a:pt x="209508" y="10491"/>
                  <a:pt x="347700" y="0"/>
                </a:cubicBezTo>
                <a:cubicBezTo>
                  <a:pt x="485892" y="-10491"/>
                  <a:pt x="544638" y="16977"/>
                  <a:pt x="681764" y="0"/>
                </a:cubicBezTo>
                <a:cubicBezTo>
                  <a:pt x="726607" y="140415"/>
                  <a:pt x="635546" y="328606"/>
                  <a:pt x="681764" y="427105"/>
                </a:cubicBezTo>
                <a:cubicBezTo>
                  <a:pt x="567956" y="458021"/>
                  <a:pt x="441837" y="417059"/>
                  <a:pt x="354517" y="427105"/>
                </a:cubicBezTo>
                <a:cubicBezTo>
                  <a:pt x="267197" y="437151"/>
                  <a:pt x="84035" y="408838"/>
                  <a:pt x="0" y="427105"/>
                </a:cubicBezTo>
                <a:cubicBezTo>
                  <a:pt x="-8017" y="252307"/>
                  <a:pt x="40884" y="168759"/>
                  <a:pt x="0" y="0"/>
                </a:cubicBezTo>
                <a:close/>
              </a:path>
            </a:pathLst>
          </a:custGeom>
          <a:noFill/>
          <a:ln>
            <a:noFill/>
            <a:prstDash val="sysDash"/>
            <a:extLst>
              <a:ext uri="{C807C97D-BFC1-408E-A445-0C87EB9F89A2}">
                <ask:lineSketchStyleProps xmlns:ask="http://schemas.microsoft.com/office/drawing/2018/sketchyshapes" sd="3053531555">
                  <a:prstGeom prst="rect">
                    <a:avLst/>
                  </a:prstGeom>
                  <ask:type>
                    <ask:lineSketchScribble/>
                  </ask:type>
                </ask:lineSketchStyleProps>
              </a:ext>
            </a:extLst>
          </a:ln>
        </p:spPr>
        <p:txBody>
          <a:bodyPr wrap="square" lIns="0" tIns="0" rIns="0" bIns="0" rtlCol="0">
            <a:spAutoFit/>
          </a:bodyPr>
          <a:lstStyle/>
          <a:p>
            <a:pPr defTabSz="642967" fontAlgn="auto">
              <a:spcBef>
                <a:spcPts val="422"/>
              </a:spcBef>
              <a:spcAft>
                <a:spcPts val="0"/>
              </a:spcAft>
              <a:defRPr/>
            </a:pPr>
            <a:r>
              <a:rPr lang="en-US" sz="703">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rPr>
              <a:t>Mobile data
Broadband
Pay TV</a:t>
            </a:r>
            <a:endParaRPr lang="es-AR" sz="703">
              <a:solidFill>
                <a:srgbClr val="24272A">
                  <a:lumMod val="75000"/>
                  <a:lumOff val="25000"/>
                </a:srgbClr>
              </a:solidFill>
              <a:latin typeface="Roboto Light" panose="02000000000000000000" pitchFamily="2" charset="0"/>
              <a:ea typeface="Roboto Light" panose="02000000000000000000" pitchFamily="2" charset="0"/>
              <a:cs typeface="Open Sans" pitchFamily="2" charset="0"/>
            </a:endParaRPr>
          </a:p>
        </p:txBody>
      </p:sp>
      <p:sp>
        <p:nvSpPr>
          <p:cNvPr id="30" name="Rectángulo: esquinas redondeadas 221">
            <a:extLst>
              <a:ext uri="{FF2B5EF4-FFF2-40B4-BE49-F238E27FC236}">
                <a16:creationId xmlns:a16="http://schemas.microsoft.com/office/drawing/2014/main" id="{F7873C31-77F8-DBE7-27C1-410A8F242C0C}"/>
              </a:ext>
            </a:extLst>
          </p:cNvPr>
          <p:cNvSpPr/>
          <p:nvPr/>
        </p:nvSpPr>
        <p:spPr>
          <a:xfrm>
            <a:off x="7188435" y="2953559"/>
            <a:ext cx="612551" cy="259886"/>
          </a:xfrm>
          <a:prstGeom prst="roundRect">
            <a:avLst>
              <a:gd name="adj" fmla="val 134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312" rIns="25312" rtlCol="0" anchor="ctr"/>
          <a:lstStyle/>
          <a:p>
            <a:pPr algn="ctr" defTabSz="642918" fontAlgn="auto">
              <a:spcBef>
                <a:spcPts val="0"/>
              </a:spcBef>
              <a:spcAft>
                <a:spcPts val="0"/>
              </a:spcAft>
              <a:defRPr/>
            </a:pPr>
            <a:r>
              <a:rPr lang="es-AR" sz="703" b="1">
                <a:solidFill>
                  <a:srgbClr val="FFFFFF"/>
                </a:solidFill>
                <a:latin typeface="Roboto" panose="02000000000000000000" pitchFamily="2" charset="0"/>
                <a:ea typeface="Roboto" panose="02000000000000000000" pitchFamily="2" charset="0"/>
                <a:cs typeface="Open Sans" pitchFamily="2" charset="0"/>
              </a:rPr>
              <a:t>Current Forecast</a:t>
            </a:r>
          </a:p>
        </p:txBody>
      </p:sp>
      <p:sp>
        <p:nvSpPr>
          <p:cNvPr id="31" name="Elipse 30">
            <a:extLst>
              <a:ext uri="{FF2B5EF4-FFF2-40B4-BE49-F238E27FC236}">
                <a16:creationId xmlns:a16="http://schemas.microsoft.com/office/drawing/2014/main" id="{18EB7D5C-472D-AC4A-AFEC-882020791CEF}"/>
              </a:ext>
            </a:extLst>
          </p:cNvPr>
          <p:cNvSpPr/>
          <p:nvPr/>
        </p:nvSpPr>
        <p:spPr>
          <a:xfrm>
            <a:off x="6546575" y="3311434"/>
            <a:ext cx="75938" cy="7593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endParaRPr lang="es-AR" sz="703">
              <a:solidFill>
                <a:prstClr val="white"/>
              </a:solidFill>
              <a:latin typeface="Roboto" panose="02000000000000000000" pitchFamily="2" charset="0"/>
              <a:ea typeface="Roboto" panose="02000000000000000000" pitchFamily="2" charset="0"/>
              <a:cs typeface="Open Sans" pitchFamily="2" charset="0"/>
            </a:endParaRPr>
          </a:p>
        </p:txBody>
      </p:sp>
      <p:sp>
        <p:nvSpPr>
          <p:cNvPr id="32" name="Elipse 31">
            <a:extLst>
              <a:ext uri="{FF2B5EF4-FFF2-40B4-BE49-F238E27FC236}">
                <a16:creationId xmlns:a16="http://schemas.microsoft.com/office/drawing/2014/main" id="{5C569087-1E78-1D07-0A41-DDC78154992D}"/>
              </a:ext>
            </a:extLst>
          </p:cNvPr>
          <p:cNvSpPr/>
          <p:nvPr/>
        </p:nvSpPr>
        <p:spPr>
          <a:xfrm>
            <a:off x="6546575" y="3462759"/>
            <a:ext cx="75938" cy="75938"/>
          </a:xfrm>
          <a:prstGeom prst="ellipse">
            <a:avLst/>
          </a:prstGeom>
          <a:solidFill>
            <a:srgbClr val="006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endParaRPr lang="es-AR" sz="703">
              <a:solidFill>
                <a:prstClr val="white"/>
              </a:solidFill>
              <a:latin typeface="Roboto" panose="02000000000000000000" pitchFamily="2" charset="0"/>
              <a:ea typeface="Roboto" panose="02000000000000000000" pitchFamily="2" charset="0"/>
              <a:cs typeface="Open Sans" pitchFamily="2" charset="0"/>
            </a:endParaRPr>
          </a:p>
        </p:txBody>
      </p:sp>
      <p:sp>
        <p:nvSpPr>
          <p:cNvPr id="33" name="Elipse 32">
            <a:extLst>
              <a:ext uri="{FF2B5EF4-FFF2-40B4-BE49-F238E27FC236}">
                <a16:creationId xmlns:a16="http://schemas.microsoft.com/office/drawing/2014/main" id="{46FCA001-941E-9872-428A-8381540967C7}"/>
              </a:ext>
            </a:extLst>
          </p:cNvPr>
          <p:cNvSpPr/>
          <p:nvPr/>
        </p:nvSpPr>
        <p:spPr>
          <a:xfrm>
            <a:off x="6546575" y="3623935"/>
            <a:ext cx="75938" cy="75938"/>
          </a:xfrm>
          <a:prstGeom prst="ellipse">
            <a:avLst/>
          </a:prstGeom>
          <a:solidFill>
            <a:srgbClr val="BD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67" fontAlgn="auto">
              <a:spcBef>
                <a:spcPts val="0"/>
              </a:spcBef>
              <a:spcAft>
                <a:spcPts val="0"/>
              </a:spcAft>
              <a:defRPr/>
            </a:pPr>
            <a:endParaRPr lang="es-AR" sz="703">
              <a:solidFill>
                <a:prstClr val="white"/>
              </a:solidFill>
              <a:latin typeface="Roboto" panose="02000000000000000000" pitchFamily="2" charset="0"/>
              <a:ea typeface="Roboto" panose="02000000000000000000" pitchFamily="2" charset="0"/>
              <a:cs typeface="Open Sans" pitchFamily="2" charset="0"/>
            </a:endParaRPr>
          </a:p>
        </p:txBody>
      </p:sp>
      <p:sp>
        <p:nvSpPr>
          <p:cNvPr id="34" name="CuadroTexto 33">
            <a:extLst>
              <a:ext uri="{FF2B5EF4-FFF2-40B4-BE49-F238E27FC236}">
                <a16:creationId xmlns:a16="http://schemas.microsoft.com/office/drawing/2014/main" id="{8A0E4C1D-1E56-80A5-7274-7A0A4C15C292}"/>
              </a:ext>
            </a:extLst>
          </p:cNvPr>
          <p:cNvSpPr txBox="1"/>
          <p:nvPr/>
        </p:nvSpPr>
        <p:spPr>
          <a:xfrm>
            <a:off x="7364819" y="3296871"/>
            <a:ext cx="259782" cy="427105"/>
          </a:xfrm>
          <a:custGeom>
            <a:avLst/>
            <a:gdLst>
              <a:gd name="connsiteX0" fmla="*/ 0 w 259782"/>
              <a:gd name="connsiteY0" fmla="*/ 0 h 427105"/>
              <a:gd name="connsiteX1" fmla="*/ 259782 w 259782"/>
              <a:gd name="connsiteY1" fmla="*/ 0 h 427105"/>
              <a:gd name="connsiteX2" fmla="*/ 259782 w 259782"/>
              <a:gd name="connsiteY2" fmla="*/ 209281 h 427105"/>
              <a:gd name="connsiteX3" fmla="*/ 259782 w 259782"/>
              <a:gd name="connsiteY3" fmla="*/ 427105 h 427105"/>
              <a:gd name="connsiteX4" fmla="*/ 0 w 259782"/>
              <a:gd name="connsiteY4" fmla="*/ 427105 h 427105"/>
              <a:gd name="connsiteX5" fmla="*/ 0 w 259782"/>
              <a:gd name="connsiteY5" fmla="*/ 213552 h 427105"/>
              <a:gd name="connsiteX6" fmla="*/ 0 w 259782"/>
              <a:gd name="connsiteY6" fmla="*/ 0 h 42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82" h="427105" extrusionOk="0">
                <a:moveTo>
                  <a:pt x="0" y="0"/>
                </a:moveTo>
                <a:cubicBezTo>
                  <a:pt x="101320" y="-8497"/>
                  <a:pt x="182317" y="22263"/>
                  <a:pt x="259782" y="0"/>
                </a:cubicBezTo>
                <a:cubicBezTo>
                  <a:pt x="253128" y="40912"/>
                  <a:pt x="254598" y="112147"/>
                  <a:pt x="259782" y="209281"/>
                </a:cubicBezTo>
                <a:cubicBezTo>
                  <a:pt x="302650" y="275766"/>
                  <a:pt x="239778" y="385689"/>
                  <a:pt x="259782" y="427105"/>
                </a:cubicBezTo>
                <a:cubicBezTo>
                  <a:pt x="191322" y="439028"/>
                  <a:pt x="143993" y="412100"/>
                  <a:pt x="0" y="427105"/>
                </a:cubicBezTo>
                <a:cubicBezTo>
                  <a:pt x="-21523" y="388020"/>
                  <a:pt x="770" y="259866"/>
                  <a:pt x="0" y="213552"/>
                </a:cubicBezTo>
                <a:cubicBezTo>
                  <a:pt x="-13935" y="167740"/>
                  <a:pt x="30794" y="41838"/>
                  <a:pt x="0" y="0"/>
                </a:cubicBezTo>
                <a:close/>
              </a:path>
            </a:pathLst>
          </a:custGeom>
          <a:noFill/>
          <a:ln>
            <a:noFill/>
            <a:prstDash val="sysDash"/>
            <a:extLst>
              <a:ext uri="{C807C97D-BFC1-408E-A445-0C87EB9F89A2}">
                <ask:lineSketchStyleProps xmlns:ask="http://schemas.microsoft.com/office/drawing/2018/sketchyshapes" sd="3053531555">
                  <a:custGeom>
                    <a:avLst/>
                    <a:gdLst>
                      <a:gd name="connsiteX0" fmla="*/ 0 w 369468"/>
                      <a:gd name="connsiteY0" fmla="*/ 0 h 615553"/>
                      <a:gd name="connsiteX1" fmla="*/ 369468 w 369468"/>
                      <a:gd name="connsiteY1" fmla="*/ 0 h 615553"/>
                      <a:gd name="connsiteX2" fmla="*/ 369468 w 369468"/>
                      <a:gd name="connsiteY2" fmla="*/ 301621 h 615553"/>
                      <a:gd name="connsiteX3" fmla="*/ 369468 w 369468"/>
                      <a:gd name="connsiteY3" fmla="*/ 615553 h 615553"/>
                      <a:gd name="connsiteX4" fmla="*/ 0 w 369468"/>
                      <a:gd name="connsiteY4" fmla="*/ 615553 h 615553"/>
                      <a:gd name="connsiteX5" fmla="*/ 0 w 369468"/>
                      <a:gd name="connsiteY5" fmla="*/ 307777 h 615553"/>
                      <a:gd name="connsiteX6" fmla="*/ 0 w 369468"/>
                      <a:gd name="connsiteY6" fmla="*/ 0 h 61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468" h="615553" extrusionOk="0">
                        <a:moveTo>
                          <a:pt x="0" y="0"/>
                        </a:moveTo>
                        <a:cubicBezTo>
                          <a:pt x="152520" y="-15169"/>
                          <a:pt x="242639" y="16089"/>
                          <a:pt x="369468" y="0"/>
                        </a:cubicBezTo>
                        <a:cubicBezTo>
                          <a:pt x="367764" y="81725"/>
                          <a:pt x="343412" y="175953"/>
                          <a:pt x="369468" y="301621"/>
                        </a:cubicBezTo>
                        <a:cubicBezTo>
                          <a:pt x="425534" y="402975"/>
                          <a:pt x="343968" y="550135"/>
                          <a:pt x="369468" y="615553"/>
                        </a:cubicBezTo>
                        <a:cubicBezTo>
                          <a:pt x="262833" y="628372"/>
                          <a:pt x="183260" y="604806"/>
                          <a:pt x="0" y="615553"/>
                        </a:cubicBezTo>
                        <a:cubicBezTo>
                          <a:pt x="-32062" y="538839"/>
                          <a:pt x="20641" y="382775"/>
                          <a:pt x="0" y="307777"/>
                        </a:cubicBezTo>
                        <a:cubicBezTo>
                          <a:pt x="-23542" y="238680"/>
                          <a:pt x="44493" y="67876"/>
                          <a:pt x="0" y="0"/>
                        </a:cubicBezTo>
                        <a:close/>
                      </a:path>
                    </a:pathLst>
                  </a:custGeom>
                  <ask:type>
                    <ask:lineSketchScribble/>
                  </ask:type>
                </ask:lineSketchStyleProps>
              </a:ext>
            </a:extLst>
          </a:ln>
        </p:spPr>
        <p:txBody>
          <a:bodyPr wrap="square" lIns="0" tIns="0" rIns="0" bIns="0" rtlCol="0" anchor="ctr" anchorCtr="0">
            <a:spAutoFit/>
          </a:bodyPr>
          <a:lstStyle/>
          <a:p>
            <a:pPr algn="r" defTabSz="642967" fontAlgn="auto">
              <a:spcBef>
                <a:spcPts val="422"/>
              </a:spcBef>
              <a:spcAft>
                <a:spcPts val="0"/>
              </a:spcAft>
              <a:defRPr/>
            </a:pPr>
            <a:r>
              <a:rPr lang="es-AR" sz="703" b="1">
                <a:solidFill>
                  <a:srgbClr val="24272A">
                    <a:lumMod val="75000"/>
                    <a:lumOff val="25000"/>
                  </a:srgbClr>
                </a:solidFill>
                <a:latin typeface="Roboto" panose="02000000000000000000" pitchFamily="2" charset="0"/>
                <a:ea typeface="Roboto" panose="02000000000000000000" pitchFamily="2" charset="0"/>
                <a:cs typeface="Open Sans" pitchFamily="2" charset="0"/>
              </a:rPr>
              <a:t>6.0%</a:t>
            </a:r>
          </a:p>
          <a:p>
            <a:pPr algn="r" defTabSz="642967" fontAlgn="auto">
              <a:spcBef>
                <a:spcPts val="422"/>
              </a:spcBef>
              <a:spcAft>
                <a:spcPts val="0"/>
              </a:spcAft>
              <a:defRPr/>
            </a:pPr>
            <a:r>
              <a:rPr lang="es-AR" sz="703" b="1">
                <a:solidFill>
                  <a:srgbClr val="24272A">
                    <a:lumMod val="75000"/>
                    <a:lumOff val="25000"/>
                  </a:srgbClr>
                </a:solidFill>
                <a:latin typeface="Roboto" panose="02000000000000000000" pitchFamily="2" charset="0"/>
                <a:ea typeface="Roboto" panose="02000000000000000000" pitchFamily="2" charset="0"/>
                <a:cs typeface="Open Sans" pitchFamily="2" charset="0"/>
              </a:rPr>
              <a:t>4.0%</a:t>
            </a:r>
          </a:p>
          <a:p>
            <a:pPr algn="r" defTabSz="642967" fontAlgn="auto">
              <a:spcBef>
                <a:spcPts val="422"/>
              </a:spcBef>
              <a:spcAft>
                <a:spcPts val="0"/>
              </a:spcAft>
              <a:defRPr/>
            </a:pPr>
            <a:r>
              <a:rPr lang="es-AR" sz="703" b="1">
                <a:solidFill>
                  <a:srgbClr val="24272A">
                    <a:lumMod val="75000"/>
                    <a:lumOff val="25000"/>
                  </a:srgbClr>
                </a:solidFill>
                <a:latin typeface="Roboto" panose="02000000000000000000" pitchFamily="2" charset="0"/>
                <a:ea typeface="Roboto" panose="02000000000000000000" pitchFamily="2" charset="0"/>
                <a:cs typeface="Open Sans" pitchFamily="2" charset="0"/>
              </a:rPr>
              <a:t>-1.0%</a:t>
            </a:r>
          </a:p>
        </p:txBody>
      </p:sp>
      <p:sp>
        <p:nvSpPr>
          <p:cNvPr id="35" name="CuadroTexto 34">
            <a:extLst>
              <a:ext uri="{FF2B5EF4-FFF2-40B4-BE49-F238E27FC236}">
                <a16:creationId xmlns:a16="http://schemas.microsoft.com/office/drawing/2014/main" id="{FFFDDEA0-0C2D-50AF-7F7B-B5C4241E3CE1}"/>
              </a:ext>
            </a:extLst>
          </p:cNvPr>
          <p:cNvSpPr txBox="1"/>
          <p:nvPr/>
        </p:nvSpPr>
        <p:spPr>
          <a:xfrm>
            <a:off x="8009253" y="3296871"/>
            <a:ext cx="259782" cy="427105"/>
          </a:xfrm>
          <a:custGeom>
            <a:avLst/>
            <a:gdLst>
              <a:gd name="connsiteX0" fmla="*/ 0 w 259782"/>
              <a:gd name="connsiteY0" fmla="*/ 0 h 427105"/>
              <a:gd name="connsiteX1" fmla="*/ 259782 w 259782"/>
              <a:gd name="connsiteY1" fmla="*/ 0 h 427105"/>
              <a:gd name="connsiteX2" fmla="*/ 259782 w 259782"/>
              <a:gd name="connsiteY2" fmla="*/ 209281 h 427105"/>
              <a:gd name="connsiteX3" fmla="*/ 259782 w 259782"/>
              <a:gd name="connsiteY3" fmla="*/ 427105 h 427105"/>
              <a:gd name="connsiteX4" fmla="*/ 0 w 259782"/>
              <a:gd name="connsiteY4" fmla="*/ 427105 h 427105"/>
              <a:gd name="connsiteX5" fmla="*/ 0 w 259782"/>
              <a:gd name="connsiteY5" fmla="*/ 213552 h 427105"/>
              <a:gd name="connsiteX6" fmla="*/ 0 w 259782"/>
              <a:gd name="connsiteY6" fmla="*/ 0 h 427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9782" h="427105" extrusionOk="0">
                <a:moveTo>
                  <a:pt x="0" y="0"/>
                </a:moveTo>
                <a:cubicBezTo>
                  <a:pt x="59713" y="12072"/>
                  <a:pt x="184570" y="12120"/>
                  <a:pt x="259782" y="0"/>
                </a:cubicBezTo>
                <a:cubicBezTo>
                  <a:pt x="253056" y="41154"/>
                  <a:pt x="243764" y="123901"/>
                  <a:pt x="259782" y="209281"/>
                </a:cubicBezTo>
                <a:cubicBezTo>
                  <a:pt x="309865" y="262501"/>
                  <a:pt x="241407" y="386275"/>
                  <a:pt x="259782" y="427105"/>
                </a:cubicBezTo>
                <a:cubicBezTo>
                  <a:pt x="195590" y="463840"/>
                  <a:pt x="144284" y="394812"/>
                  <a:pt x="0" y="427105"/>
                </a:cubicBezTo>
                <a:cubicBezTo>
                  <a:pt x="-19576" y="372054"/>
                  <a:pt x="979" y="261564"/>
                  <a:pt x="0" y="213552"/>
                </a:cubicBezTo>
                <a:cubicBezTo>
                  <a:pt x="-15251" y="163648"/>
                  <a:pt x="24900" y="23085"/>
                  <a:pt x="0" y="0"/>
                </a:cubicBezTo>
                <a:close/>
              </a:path>
            </a:pathLst>
          </a:custGeom>
          <a:noFill/>
          <a:ln>
            <a:noFill/>
            <a:prstDash val="sysDash"/>
            <a:extLst>
              <a:ext uri="{C807C97D-BFC1-408E-A445-0C87EB9F89A2}">
                <ask:lineSketchStyleProps xmlns:ask="http://schemas.microsoft.com/office/drawing/2018/sketchyshapes" sd="3053531555">
                  <a:custGeom>
                    <a:avLst/>
                    <a:gdLst>
                      <a:gd name="connsiteX0" fmla="*/ 0 w 369468"/>
                      <a:gd name="connsiteY0" fmla="*/ 0 h 615553"/>
                      <a:gd name="connsiteX1" fmla="*/ 369468 w 369468"/>
                      <a:gd name="connsiteY1" fmla="*/ 0 h 615553"/>
                      <a:gd name="connsiteX2" fmla="*/ 369468 w 369468"/>
                      <a:gd name="connsiteY2" fmla="*/ 301621 h 615553"/>
                      <a:gd name="connsiteX3" fmla="*/ 369468 w 369468"/>
                      <a:gd name="connsiteY3" fmla="*/ 615553 h 615553"/>
                      <a:gd name="connsiteX4" fmla="*/ 0 w 369468"/>
                      <a:gd name="connsiteY4" fmla="*/ 615553 h 615553"/>
                      <a:gd name="connsiteX5" fmla="*/ 0 w 369468"/>
                      <a:gd name="connsiteY5" fmla="*/ 307777 h 615553"/>
                      <a:gd name="connsiteX6" fmla="*/ 0 w 369468"/>
                      <a:gd name="connsiteY6" fmla="*/ 0 h 615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9468" h="615553" extrusionOk="0">
                        <a:moveTo>
                          <a:pt x="0" y="0"/>
                        </a:moveTo>
                        <a:cubicBezTo>
                          <a:pt x="117881" y="5954"/>
                          <a:pt x="248686" y="4200"/>
                          <a:pt x="369468" y="0"/>
                        </a:cubicBezTo>
                        <a:cubicBezTo>
                          <a:pt x="366362" y="78265"/>
                          <a:pt x="342848" y="181514"/>
                          <a:pt x="369468" y="301621"/>
                        </a:cubicBezTo>
                        <a:cubicBezTo>
                          <a:pt x="427416" y="393319"/>
                          <a:pt x="346963" y="549662"/>
                          <a:pt x="369468" y="615553"/>
                        </a:cubicBezTo>
                        <a:cubicBezTo>
                          <a:pt x="253937" y="657083"/>
                          <a:pt x="198020" y="572643"/>
                          <a:pt x="0" y="615553"/>
                        </a:cubicBezTo>
                        <a:cubicBezTo>
                          <a:pt x="-28109" y="532441"/>
                          <a:pt x="11418" y="381204"/>
                          <a:pt x="0" y="307777"/>
                        </a:cubicBezTo>
                        <a:cubicBezTo>
                          <a:pt x="-31212" y="227999"/>
                          <a:pt x="36999" y="50512"/>
                          <a:pt x="0" y="0"/>
                        </a:cubicBezTo>
                        <a:close/>
                      </a:path>
                    </a:pathLst>
                  </a:custGeom>
                  <ask:type>
                    <ask:lineSketchScribble/>
                  </ask:type>
                </ask:lineSketchStyleProps>
              </a:ext>
            </a:extLst>
          </a:ln>
        </p:spPr>
        <p:txBody>
          <a:bodyPr wrap="square" lIns="0" tIns="0" rIns="0" bIns="0" rtlCol="0" anchor="ctr" anchorCtr="0">
            <a:spAutoFit/>
          </a:bodyPr>
          <a:lstStyle/>
          <a:p>
            <a:pPr algn="r" defTabSz="642967" fontAlgn="auto">
              <a:spcBef>
                <a:spcPts val="422"/>
              </a:spcBef>
              <a:spcAft>
                <a:spcPts val="0"/>
              </a:spcAft>
              <a:defRPr/>
            </a:pPr>
            <a:r>
              <a:rPr lang="es-AR" sz="703" b="1">
                <a:solidFill>
                  <a:srgbClr val="24272A">
                    <a:lumMod val="75000"/>
                    <a:lumOff val="25000"/>
                  </a:srgbClr>
                </a:solidFill>
                <a:latin typeface="Roboto" panose="02000000000000000000" pitchFamily="2" charset="0"/>
                <a:ea typeface="Roboto" panose="02000000000000000000" pitchFamily="2" charset="0"/>
                <a:cs typeface="Open Sans" pitchFamily="2" charset="0"/>
              </a:rPr>
              <a:t>5,1%</a:t>
            </a:r>
          </a:p>
          <a:p>
            <a:pPr algn="r" defTabSz="642967" fontAlgn="auto">
              <a:spcBef>
                <a:spcPts val="422"/>
              </a:spcBef>
              <a:spcAft>
                <a:spcPts val="0"/>
              </a:spcAft>
              <a:defRPr/>
            </a:pPr>
            <a:r>
              <a:rPr lang="es-AR" sz="703" b="1">
                <a:solidFill>
                  <a:srgbClr val="24272A">
                    <a:lumMod val="75000"/>
                    <a:lumOff val="25000"/>
                  </a:srgbClr>
                </a:solidFill>
                <a:latin typeface="Roboto" panose="02000000000000000000" pitchFamily="2" charset="0"/>
                <a:ea typeface="Roboto" panose="02000000000000000000" pitchFamily="2" charset="0"/>
                <a:cs typeface="Open Sans" pitchFamily="2" charset="0"/>
              </a:rPr>
              <a:t>2,9%</a:t>
            </a:r>
          </a:p>
          <a:p>
            <a:pPr algn="r" defTabSz="642967" fontAlgn="auto">
              <a:spcBef>
                <a:spcPts val="422"/>
              </a:spcBef>
              <a:spcAft>
                <a:spcPts val="0"/>
              </a:spcAft>
              <a:defRPr/>
            </a:pPr>
            <a:r>
              <a:rPr lang="es-AR" sz="703" b="1">
                <a:solidFill>
                  <a:srgbClr val="24272A">
                    <a:lumMod val="75000"/>
                    <a:lumOff val="25000"/>
                  </a:srgbClr>
                </a:solidFill>
                <a:latin typeface="Roboto" panose="02000000000000000000" pitchFamily="2" charset="0"/>
                <a:ea typeface="Roboto" panose="02000000000000000000" pitchFamily="2" charset="0"/>
                <a:cs typeface="Open Sans" pitchFamily="2" charset="0"/>
              </a:rPr>
              <a:t>-0,9%</a:t>
            </a:r>
          </a:p>
        </p:txBody>
      </p:sp>
      <p:sp>
        <p:nvSpPr>
          <p:cNvPr id="11" name="CuadroTexto 10">
            <a:extLst>
              <a:ext uri="{FF2B5EF4-FFF2-40B4-BE49-F238E27FC236}">
                <a16:creationId xmlns:a16="http://schemas.microsoft.com/office/drawing/2014/main" id="{08B87E35-26CB-82CC-A2C4-0B67F6739203}"/>
              </a:ext>
            </a:extLst>
          </p:cNvPr>
          <p:cNvSpPr txBox="1"/>
          <p:nvPr/>
        </p:nvSpPr>
        <p:spPr>
          <a:xfrm>
            <a:off x="6583244" y="4579962"/>
            <a:ext cx="1948756"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Source: Omdia – Consumption Report 2023-2028</a:t>
            </a:r>
          </a:p>
        </p:txBody>
      </p:sp>
      <p:sp>
        <p:nvSpPr>
          <p:cNvPr id="13" name="Rectángulo: esquinas redondeadas 221">
            <a:extLst>
              <a:ext uri="{FF2B5EF4-FFF2-40B4-BE49-F238E27FC236}">
                <a16:creationId xmlns:a16="http://schemas.microsoft.com/office/drawing/2014/main" id="{F7368042-1574-29FF-D898-EDA4B8A3FB0C}"/>
              </a:ext>
            </a:extLst>
          </p:cNvPr>
          <p:cNvSpPr/>
          <p:nvPr/>
        </p:nvSpPr>
        <p:spPr>
          <a:xfrm>
            <a:off x="7832869" y="2953559"/>
            <a:ext cx="612551" cy="259886"/>
          </a:xfrm>
          <a:prstGeom prst="roundRect">
            <a:avLst>
              <a:gd name="adj" fmla="val 1340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25312" rIns="25312" rtlCol="0" anchor="ctr"/>
          <a:lstStyle/>
          <a:p>
            <a:pPr algn="ctr" defTabSz="642918" fontAlgn="auto">
              <a:spcBef>
                <a:spcPts val="0"/>
              </a:spcBef>
              <a:spcAft>
                <a:spcPts val="0"/>
              </a:spcAft>
              <a:defRPr/>
            </a:pPr>
            <a:r>
              <a:rPr lang="es-AR" sz="703" b="1">
                <a:solidFill>
                  <a:srgbClr val="FFFFFF"/>
                </a:solidFill>
                <a:latin typeface="Roboto" panose="02000000000000000000" pitchFamily="2" charset="0"/>
                <a:ea typeface="Roboto" panose="02000000000000000000" pitchFamily="2" charset="0"/>
                <a:cs typeface="Open Sans" pitchFamily="2" charset="0"/>
              </a:rPr>
              <a:t>Current Forecast</a:t>
            </a:r>
          </a:p>
        </p:txBody>
      </p:sp>
      <p:graphicFrame>
        <p:nvGraphicFramePr>
          <p:cNvPr id="2" name="Gráfico 1">
            <a:extLst>
              <a:ext uri="{FF2B5EF4-FFF2-40B4-BE49-F238E27FC236}">
                <a16:creationId xmlns:a16="http://schemas.microsoft.com/office/drawing/2014/main" id="{2263E18A-06D2-66FE-4B5B-F396AEF19D56}"/>
              </a:ext>
            </a:extLst>
          </p:cNvPr>
          <p:cNvGraphicFramePr>
            <a:graphicFrameLocks/>
          </p:cNvGraphicFramePr>
          <p:nvPr>
            <p:extLst>
              <p:ext uri="{D42A27DB-BD31-4B8C-83A1-F6EECF244321}">
                <p14:modId xmlns:p14="http://schemas.microsoft.com/office/powerpoint/2010/main" val="1830416027"/>
              </p:ext>
            </p:extLst>
          </p:nvPr>
        </p:nvGraphicFramePr>
        <p:xfrm>
          <a:off x="843509" y="2055494"/>
          <a:ext cx="5809571" cy="23229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856474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ángulo redondeado 5">
            <a:extLst>
              <a:ext uri="{FF2B5EF4-FFF2-40B4-BE49-F238E27FC236}">
                <a16:creationId xmlns:a16="http://schemas.microsoft.com/office/drawing/2014/main" id="{E5EB7DB3-DFF5-428E-385F-3B2C5DB94316}"/>
              </a:ext>
            </a:extLst>
          </p:cNvPr>
          <p:cNvSpPr/>
          <p:nvPr/>
        </p:nvSpPr>
        <p:spPr>
          <a:xfrm>
            <a:off x="612000" y="1468494"/>
            <a:ext cx="2170979" cy="2997591"/>
          </a:xfrm>
          <a:prstGeom prst="roundRect">
            <a:avLst>
              <a:gd name="adj" fmla="val 2653"/>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266">
              <a:solidFill>
                <a:srgbClr val="F0F0F0"/>
              </a:solidFill>
              <a:latin typeface="Roboto" panose="02000000000000000000" pitchFamily="2" charset="0"/>
              <a:ea typeface="Roboto" panose="02000000000000000000" pitchFamily="2" charset="0"/>
            </a:endParaRPr>
          </a:p>
        </p:txBody>
      </p:sp>
      <p:sp>
        <p:nvSpPr>
          <p:cNvPr id="7" name="Rectángulo redondeado 6">
            <a:extLst>
              <a:ext uri="{FF2B5EF4-FFF2-40B4-BE49-F238E27FC236}">
                <a16:creationId xmlns:a16="http://schemas.microsoft.com/office/drawing/2014/main" id="{A269D023-D09C-4C3E-16E7-66F5D41D5A04}"/>
              </a:ext>
            </a:extLst>
          </p:cNvPr>
          <p:cNvSpPr/>
          <p:nvPr/>
        </p:nvSpPr>
        <p:spPr>
          <a:xfrm>
            <a:off x="2858299" y="1468494"/>
            <a:ext cx="3427632" cy="2997591"/>
          </a:xfrm>
          <a:prstGeom prst="roundRect">
            <a:avLst>
              <a:gd name="adj" fmla="val 1888"/>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266">
              <a:solidFill>
                <a:srgbClr val="F0F0F0"/>
              </a:solidFill>
              <a:latin typeface="Roboto" panose="02000000000000000000" pitchFamily="2" charset="0"/>
              <a:ea typeface="Roboto" panose="02000000000000000000" pitchFamily="2" charset="0"/>
            </a:endParaRPr>
          </a:p>
        </p:txBody>
      </p:sp>
      <p:sp>
        <p:nvSpPr>
          <p:cNvPr id="77" name="Rectángulo redondeado 76">
            <a:extLst>
              <a:ext uri="{FF2B5EF4-FFF2-40B4-BE49-F238E27FC236}">
                <a16:creationId xmlns:a16="http://schemas.microsoft.com/office/drawing/2014/main" id="{47E7DB86-3617-EC07-F689-6AA7EC14F8AA}"/>
              </a:ext>
            </a:extLst>
          </p:cNvPr>
          <p:cNvSpPr/>
          <p:nvPr/>
        </p:nvSpPr>
        <p:spPr>
          <a:xfrm>
            <a:off x="6361021" y="1468494"/>
            <a:ext cx="2170979" cy="2997591"/>
          </a:xfrm>
          <a:prstGeom prst="roundRect">
            <a:avLst>
              <a:gd name="adj" fmla="val 2653"/>
            </a:avLst>
          </a:prstGeom>
          <a:solidFill>
            <a:srgbClr val="FFFFFF"/>
          </a:solidFill>
          <a:ln>
            <a:noFill/>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42918" fontAlgn="auto">
              <a:spcBef>
                <a:spcPts val="0"/>
              </a:spcBef>
              <a:spcAft>
                <a:spcPts val="0"/>
              </a:spcAft>
              <a:defRPr/>
            </a:pPr>
            <a:endParaRPr lang="es-AR" sz="1266">
              <a:solidFill>
                <a:srgbClr val="F0F0F0"/>
              </a:solidFill>
              <a:latin typeface="Roboto" panose="02000000000000000000" pitchFamily="2" charset="0"/>
              <a:ea typeface="Roboto" panose="02000000000000000000" pitchFamily="2" charset="0"/>
            </a:endParaRPr>
          </a:p>
        </p:txBody>
      </p:sp>
      <p:grpSp>
        <p:nvGrpSpPr>
          <p:cNvPr id="11" name="Grupo 10">
            <a:extLst>
              <a:ext uri="{FF2B5EF4-FFF2-40B4-BE49-F238E27FC236}">
                <a16:creationId xmlns:a16="http://schemas.microsoft.com/office/drawing/2014/main" id="{0A145F42-EA8C-4016-AC62-0D36682720F7}"/>
              </a:ext>
            </a:extLst>
          </p:cNvPr>
          <p:cNvGrpSpPr/>
          <p:nvPr/>
        </p:nvGrpSpPr>
        <p:grpSpPr>
          <a:xfrm>
            <a:off x="3127929" y="1613136"/>
            <a:ext cx="2888141" cy="2601775"/>
            <a:chOff x="3096324" y="1745724"/>
            <a:chExt cx="2888141" cy="2601775"/>
          </a:xfrm>
        </p:grpSpPr>
        <p:sp>
          <p:nvSpPr>
            <p:cNvPr id="12" name="Title 1">
              <a:extLst>
                <a:ext uri="{FF2B5EF4-FFF2-40B4-BE49-F238E27FC236}">
                  <a16:creationId xmlns:a16="http://schemas.microsoft.com/office/drawing/2014/main" id="{A6F40593-6663-18E0-796E-0DCC4627EAF1}"/>
                </a:ext>
              </a:extLst>
            </p:cNvPr>
            <p:cNvSpPr txBox="1">
              <a:spLocks/>
            </p:cNvSpPr>
            <p:nvPr/>
          </p:nvSpPr>
          <p:spPr>
            <a:xfrm>
              <a:off x="3900594" y="1745724"/>
              <a:ext cx="1279600" cy="307777"/>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642909" fontAlgn="auto">
                <a:lnSpc>
                  <a:spcPct val="100000"/>
                </a:lnSpc>
                <a:spcAft>
                  <a:spcPts val="0"/>
                </a:spcAft>
                <a:defRPr/>
              </a:pPr>
              <a:r>
                <a:rPr lang="es-ES_tradnl" sz="1000" spc="-7">
                  <a:latin typeface="Roboto" panose="02000000000000000000" pitchFamily="2" charset="0"/>
                  <a:ea typeface="Roboto" panose="02000000000000000000" pitchFamily="2" charset="0"/>
                </a:rPr>
                <a:t>GEN AI </a:t>
              </a:r>
              <a:r>
                <a:rPr lang="es-ES_tradnl" sz="1000" b="0" spc="-7">
                  <a:latin typeface="Roboto" panose="02000000000000000000" pitchFamily="2" charset="0"/>
                  <a:ea typeface="Roboto" panose="02000000000000000000" pitchFamily="2" charset="0"/>
                </a:rPr>
                <a:t>as an ecosystem enhancer</a:t>
              </a:r>
            </a:p>
          </p:txBody>
        </p:sp>
        <p:sp>
          <p:nvSpPr>
            <p:cNvPr id="88" name="Forma libre 87">
              <a:extLst>
                <a:ext uri="{FF2B5EF4-FFF2-40B4-BE49-F238E27FC236}">
                  <a16:creationId xmlns:a16="http://schemas.microsoft.com/office/drawing/2014/main" id="{5EF3CFFA-EE99-5D2A-4A68-3BA35B683994}"/>
                </a:ext>
              </a:extLst>
            </p:cNvPr>
            <p:cNvSpPr/>
            <p:nvPr/>
          </p:nvSpPr>
          <p:spPr>
            <a:xfrm>
              <a:off x="3096324" y="2188085"/>
              <a:ext cx="2888141" cy="2159414"/>
            </a:xfrm>
            <a:custGeom>
              <a:avLst/>
              <a:gdLst>
                <a:gd name="connsiteX0" fmla="*/ 2053790 w 4107578"/>
                <a:gd name="connsiteY0" fmla="*/ 0 h 3071166"/>
                <a:gd name="connsiteX1" fmla="*/ 3960903 w 4107578"/>
                <a:gd name="connsiteY1" fmla="*/ 1098359 h 3071166"/>
                <a:gd name="connsiteX2" fmla="*/ 3922157 w 4107578"/>
                <a:gd name="connsiteY2" fmla="*/ 1319717 h 3071166"/>
                <a:gd name="connsiteX3" fmla="*/ 3914926 w 4107578"/>
                <a:gd name="connsiteY3" fmla="*/ 1335914 h 3071166"/>
                <a:gd name="connsiteX4" fmla="*/ 3955827 w 4107578"/>
                <a:gd name="connsiteY4" fmla="*/ 1396635 h 3071166"/>
                <a:gd name="connsiteX5" fmla="*/ 4107578 w 4107578"/>
                <a:gd name="connsiteY5" fmla="*/ 1937166 h 3071166"/>
                <a:gd name="connsiteX6" fmla="*/ 2850260 w 4107578"/>
                <a:gd name="connsiteY6" fmla="*/ 3071166 h 3071166"/>
                <a:gd name="connsiteX7" fmla="*/ 2097987 w 4107578"/>
                <a:gd name="connsiteY7" fmla="*/ 2845881 h 3071166"/>
                <a:gd name="connsiteX8" fmla="*/ 2056182 w 4107578"/>
                <a:gd name="connsiteY8" fmla="*/ 2812828 h 3071166"/>
                <a:gd name="connsiteX9" fmla="*/ 1960297 w 4107578"/>
                <a:gd name="connsiteY9" fmla="*/ 2877497 h 3071166"/>
                <a:gd name="connsiteX10" fmla="*/ 1257318 w 4107578"/>
                <a:gd name="connsiteY10" fmla="*/ 3071166 h 3071166"/>
                <a:gd name="connsiteX11" fmla="*/ 0 w 4107578"/>
                <a:gd name="connsiteY11" fmla="*/ 1937166 h 3071166"/>
                <a:gd name="connsiteX12" fmla="*/ 151751 w 4107578"/>
                <a:gd name="connsiteY12" fmla="*/ 1396635 h 3071166"/>
                <a:gd name="connsiteX13" fmla="*/ 192788 w 4107578"/>
                <a:gd name="connsiteY13" fmla="*/ 1335711 h 3071166"/>
                <a:gd name="connsiteX14" fmla="*/ 172413 w 4107578"/>
                <a:gd name="connsiteY14" fmla="*/ 1279236 h 3071166"/>
                <a:gd name="connsiteX15" fmla="*/ 146677 w 4107578"/>
                <a:gd name="connsiteY15" fmla="*/ 1098359 h 3071166"/>
                <a:gd name="connsiteX16" fmla="*/ 2053790 w 4107578"/>
                <a:gd name="connsiteY16" fmla="*/ 0 h 30711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107578" h="3071166">
                  <a:moveTo>
                    <a:pt x="2053790" y="0"/>
                  </a:moveTo>
                  <a:cubicBezTo>
                    <a:pt x="3107059" y="0"/>
                    <a:pt x="3960903" y="491752"/>
                    <a:pt x="3960903" y="1098359"/>
                  </a:cubicBezTo>
                  <a:cubicBezTo>
                    <a:pt x="3960903" y="1174185"/>
                    <a:pt x="3947562" y="1248216"/>
                    <a:pt x="3922157" y="1319717"/>
                  </a:cubicBezTo>
                  <a:lnTo>
                    <a:pt x="3914926" y="1335914"/>
                  </a:lnTo>
                  <a:lnTo>
                    <a:pt x="3955827" y="1396635"/>
                  </a:lnTo>
                  <a:cubicBezTo>
                    <a:pt x="4052605" y="1557315"/>
                    <a:pt x="4107578" y="1741450"/>
                    <a:pt x="4107578" y="1937166"/>
                  </a:cubicBezTo>
                  <a:cubicBezTo>
                    <a:pt x="4107578" y="2563457"/>
                    <a:pt x="3544658" y="3071166"/>
                    <a:pt x="2850260" y="3071166"/>
                  </a:cubicBezTo>
                  <a:cubicBezTo>
                    <a:pt x="2568161" y="3071166"/>
                    <a:pt x="2307761" y="2987374"/>
                    <a:pt x="2097987" y="2845881"/>
                  </a:cubicBezTo>
                  <a:lnTo>
                    <a:pt x="2056182" y="2812828"/>
                  </a:lnTo>
                  <a:lnTo>
                    <a:pt x="1960297" y="2877497"/>
                  </a:lnTo>
                  <a:cubicBezTo>
                    <a:pt x="1759628" y="2999770"/>
                    <a:pt x="1517717" y="3071166"/>
                    <a:pt x="1257318" y="3071166"/>
                  </a:cubicBezTo>
                  <a:cubicBezTo>
                    <a:pt x="562920" y="3071166"/>
                    <a:pt x="0" y="2563457"/>
                    <a:pt x="0" y="1937166"/>
                  </a:cubicBezTo>
                  <a:cubicBezTo>
                    <a:pt x="0" y="1741450"/>
                    <a:pt x="54972" y="1557315"/>
                    <a:pt x="151751" y="1396635"/>
                  </a:cubicBezTo>
                  <a:lnTo>
                    <a:pt x="192788" y="1335711"/>
                  </a:lnTo>
                  <a:lnTo>
                    <a:pt x="172413" y="1279236"/>
                  </a:lnTo>
                  <a:cubicBezTo>
                    <a:pt x="155484" y="1220391"/>
                    <a:pt x="146677" y="1159968"/>
                    <a:pt x="146677" y="1098359"/>
                  </a:cubicBezTo>
                  <a:cubicBezTo>
                    <a:pt x="146677" y="491752"/>
                    <a:pt x="1000521" y="0"/>
                    <a:pt x="2053790" y="0"/>
                  </a:cubicBezTo>
                  <a:close/>
                </a:path>
              </a:pathLst>
            </a:custGeom>
            <a:noFill/>
            <a:ln w="1905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642967" fontAlgn="auto">
                <a:spcBef>
                  <a:spcPts val="0"/>
                </a:spcBef>
                <a:spcAft>
                  <a:spcPts val="0"/>
                </a:spcAft>
                <a:defRPr/>
              </a:pPr>
              <a:endParaRPr lang="es-AR" sz="1266">
                <a:solidFill>
                  <a:srgbClr val="1D46F3">
                    <a:lumMod val="50000"/>
                  </a:srgbClr>
                </a:solidFill>
                <a:latin typeface="Roboto" panose="02000000000000000000" pitchFamily="2" charset="0"/>
                <a:ea typeface="Roboto" panose="02000000000000000000" pitchFamily="2" charset="0"/>
              </a:endParaRPr>
            </a:p>
          </p:txBody>
        </p:sp>
        <p:sp>
          <p:nvSpPr>
            <p:cNvPr id="61" name="object 36">
              <a:extLst>
                <a:ext uri="{FF2B5EF4-FFF2-40B4-BE49-F238E27FC236}">
                  <a16:creationId xmlns:a16="http://schemas.microsoft.com/office/drawing/2014/main" id="{4A409FB4-F845-FA52-D0E6-E542F3AFCBDF}"/>
                </a:ext>
              </a:extLst>
            </p:cNvPr>
            <p:cNvSpPr txBox="1"/>
            <p:nvPr/>
          </p:nvSpPr>
          <p:spPr>
            <a:xfrm>
              <a:off x="4174330" y="2289029"/>
              <a:ext cx="732130" cy="162723"/>
            </a:xfrm>
            <a:prstGeom prst="rect">
              <a:avLst/>
            </a:prstGeom>
          </p:spPr>
          <p:txBody>
            <a:bodyPr vert="horz" wrap="square" lIns="0" tIns="11162" rIns="0" bIns="0" rtlCol="0">
              <a:spAutoFit/>
            </a:bodyPr>
            <a:lstStyle/>
            <a:p>
              <a:pPr marL="8930" algn="ctr" defTabSz="642967" fontAlgn="auto">
                <a:spcBef>
                  <a:spcPts val="88"/>
                </a:spcBef>
                <a:spcAft>
                  <a:spcPts val="0"/>
                </a:spcAft>
                <a:defRPr/>
              </a:pPr>
              <a:r>
                <a:rPr lang="es-AR" sz="984" b="1">
                  <a:solidFill>
                    <a:srgbClr val="1D46F3">
                      <a:lumMod val="50000"/>
                    </a:srgbClr>
                  </a:solidFill>
                  <a:latin typeface="Roboto" panose="02000000000000000000" pitchFamily="2" charset="0"/>
                  <a:ea typeface="Roboto" panose="02000000000000000000" pitchFamily="2" charset="0"/>
                  <a:cs typeface="Tahoma"/>
                </a:rPr>
                <a:t>Clients</a:t>
              </a:r>
              <a:endParaRPr sz="984" b="1">
                <a:solidFill>
                  <a:srgbClr val="1D46F3">
                    <a:lumMod val="50000"/>
                  </a:srgbClr>
                </a:solidFill>
                <a:latin typeface="Roboto" panose="02000000000000000000" pitchFamily="2" charset="0"/>
                <a:ea typeface="Roboto" panose="02000000000000000000" pitchFamily="2" charset="0"/>
                <a:cs typeface="Tahoma"/>
              </a:endParaRPr>
            </a:p>
          </p:txBody>
        </p:sp>
        <p:sp>
          <p:nvSpPr>
            <p:cNvPr id="62" name="object 36">
              <a:extLst>
                <a:ext uri="{FF2B5EF4-FFF2-40B4-BE49-F238E27FC236}">
                  <a16:creationId xmlns:a16="http://schemas.microsoft.com/office/drawing/2014/main" id="{37779D6B-3765-7222-AA63-5DEBBF61CBCC}"/>
                </a:ext>
              </a:extLst>
            </p:cNvPr>
            <p:cNvSpPr txBox="1"/>
            <p:nvPr/>
          </p:nvSpPr>
          <p:spPr>
            <a:xfrm>
              <a:off x="4304660" y="3484061"/>
              <a:ext cx="471472" cy="162723"/>
            </a:xfrm>
            <a:prstGeom prst="rect">
              <a:avLst/>
            </a:prstGeom>
          </p:spPr>
          <p:txBody>
            <a:bodyPr vert="horz" wrap="square" lIns="0" tIns="11162" rIns="0" bIns="0" rtlCol="0">
              <a:spAutoFit/>
            </a:bodyPr>
            <a:lstStyle/>
            <a:p>
              <a:pPr marL="8930" algn="ctr" defTabSz="642967" fontAlgn="auto">
                <a:spcBef>
                  <a:spcPts val="88"/>
                </a:spcBef>
                <a:spcAft>
                  <a:spcPts val="0"/>
                </a:spcAft>
                <a:defRPr/>
              </a:pPr>
              <a:r>
                <a:rPr lang="es-AR" sz="984" b="1">
                  <a:solidFill>
                    <a:srgbClr val="1D46F3">
                      <a:lumMod val="50000"/>
                    </a:srgbClr>
                  </a:solidFill>
                  <a:latin typeface="Roboto" panose="02000000000000000000" pitchFamily="2" charset="0"/>
                  <a:ea typeface="Roboto" panose="02000000000000000000" pitchFamily="2" charset="0"/>
                  <a:cs typeface="Tahoma"/>
                </a:rPr>
                <a:t>GEN AI</a:t>
              </a:r>
              <a:endParaRPr sz="984" b="1">
                <a:solidFill>
                  <a:srgbClr val="1D46F3">
                    <a:lumMod val="50000"/>
                  </a:srgbClr>
                </a:solidFill>
                <a:latin typeface="Roboto" panose="02000000000000000000" pitchFamily="2" charset="0"/>
                <a:ea typeface="Roboto" panose="02000000000000000000" pitchFamily="2" charset="0"/>
                <a:cs typeface="Tahoma"/>
              </a:endParaRPr>
            </a:p>
          </p:txBody>
        </p:sp>
        <p:sp>
          <p:nvSpPr>
            <p:cNvPr id="67" name="object 36">
              <a:extLst>
                <a:ext uri="{FF2B5EF4-FFF2-40B4-BE49-F238E27FC236}">
                  <a16:creationId xmlns:a16="http://schemas.microsoft.com/office/drawing/2014/main" id="{4FD1FE82-3FB4-D518-29AF-33E5B5B21DA2}"/>
                </a:ext>
              </a:extLst>
            </p:cNvPr>
            <p:cNvSpPr txBox="1"/>
            <p:nvPr/>
          </p:nvSpPr>
          <p:spPr>
            <a:xfrm>
              <a:off x="4840035" y="2970518"/>
              <a:ext cx="732130" cy="141178"/>
            </a:xfrm>
            <a:prstGeom prst="rect">
              <a:avLst/>
            </a:prstGeom>
          </p:spPr>
          <p:txBody>
            <a:bodyPr vert="horz" wrap="square" lIns="0" tIns="11162" rIns="0" bIns="0" rtlCol="0">
              <a:spAutoFit/>
            </a:bodyPr>
            <a:lstStyle/>
            <a:p>
              <a:pPr marL="8930" algn="ctr" defTabSz="642967" fontAlgn="auto">
                <a:spcBef>
                  <a:spcPts val="88"/>
                </a:spcBef>
                <a:spcAft>
                  <a:spcPts val="0"/>
                </a:spcAft>
                <a:defRPr/>
              </a:pPr>
              <a:r>
                <a:rPr lang="es-AR" sz="844" b="1">
                  <a:solidFill>
                    <a:srgbClr val="1D46F3">
                      <a:lumMod val="50000"/>
                    </a:srgbClr>
                  </a:solidFill>
                  <a:latin typeface="Roboto" panose="02000000000000000000" pitchFamily="2" charset="0"/>
                  <a:ea typeface="Roboto" panose="02000000000000000000" pitchFamily="2" charset="0"/>
                  <a:cs typeface="Tahoma"/>
                </a:rPr>
                <a:t>Products</a:t>
              </a:r>
              <a:endParaRPr sz="844" b="1">
                <a:solidFill>
                  <a:srgbClr val="1D46F3">
                    <a:lumMod val="50000"/>
                  </a:srgbClr>
                </a:solidFill>
                <a:latin typeface="Roboto" panose="02000000000000000000" pitchFamily="2" charset="0"/>
                <a:ea typeface="Roboto" panose="02000000000000000000" pitchFamily="2" charset="0"/>
                <a:cs typeface="Tahoma"/>
              </a:endParaRPr>
            </a:p>
          </p:txBody>
        </p:sp>
        <p:pic>
          <p:nvPicPr>
            <p:cNvPr id="72" name="Imagen 71">
              <a:extLst>
                <a:ext uri="{FF2B5EF4-FFF2-40B4-BE49-F238E27FC236}">
                  <a16:creationId xmlns:a16="http://schemas.microsoft.com/office/drawing/2014/main" id="{562FCB1F-FD39-848A-2C54-FFAEFCBA6B4C}"/>
                </a:ext>
              </a:extLst>
            </p:cNvPr>
            <p:cNvPicPr>
              <a:picLocks noChangeAspect="1"/>
            </p:cNvPicPr>
            <p:nvPr/>
          </p:nvPicPr>
          <p:blipFill>
            <a:blip r:embed="rId2"/>
            <a:stretch>
              <a:fillRect/>
            </a:stretch>
          </p:blipFill>
          <p:spPr>
            <a:xfrm>
              <a:off x="4343017" y="3080322"/>
              <a:ext cx="394757" cy="398849"/>
            </a:xfrm>
            <a:prstGeom prst="rect">
              <a:avLst/>
            </a:prstGeom>
          </p:spPr>
        </p:pic>
        <p:sp>
          <p:nvSpPr>
            <p:cNvPr id="80" name="object 36">
              <a:extLst>
                <a:ext uri="{FF2B5EF4-FFF2-40B4-BE49-F238E27FC236}">
                  <a16:creationId xmlns:a16="http://schemas.microsoft.com/office/drawing/2014/main" id="{A2DF24E2-ED6A-8CC1-0DA5-E2111D2CCDDC}"/>
                </a:ext>
              </a:extLst>
            </p:cNvPr>
            <p:cNvSpPr txBox="1"/>
            <p:nvPr/>
          </p:nvSpPr>
          <p:spPr>
            <a:xfrm>
              <a:off x="3268353" y="3729589"/>
              <a:ext cx="732130" cy="283910"/>
            </a:xfrm>
            <a:prstGeom prst="rect">
              <a:avLst/>
            </a:prstGeom>
          </p:spPr>
          <p:txBody>
            <a:bodyPr vert="horz" wrap="square" lIns="0" tIns="11162" rIns="0" bIns="0" rtlCol="0" anchor="ctr">
              <a:spAutoFit/>
            </a:bodyPr>
            <a:lstStyle/>
            <a:p>
              <a:pPr marL="8930" algn="ctr" defTabSz="642967" fontAlgn="auto">
                <a:spcBef>
                  <a:spcPts val="88"/>
                </a:spcBef>
                <a:spcAft>
                  <a:spcPts val="0"/>
                </a:spcAft>
                <a:defRPr/>
              </a:pPr>
              <a:r>
                <a:rPr lang="es-AR" sz="844" b="1">
                  <a:solidFill>
                    <a:srgbClr val="1D46F3">
                      <a:lumMod val="50000"/>
                    </a:srgbClr>
                  </a:solidFill>
                  <a:latin typeface="Roboto" panose="02000000000000000000" pitchFamily="2" charset="0"/>
                  <a:ea typeface="Roboto" panose="02000000000000000000" pitchFamily="2" charset="0"/>
                  <a:cs typeface="Tahoma"/>
                </a:rPr>
                <a:t>Multicloud </a:t>
              </a:r>
            </a:p>
            <a:p>
              <a:pPr marL="8930" algn="ctr" defTabSz="642967" fontAlgn="auto">
                <a:spcBef>
                  <a:spcPts val="88"/>
                </a:spcBef>
                <a:spcAft>
                  <a:spcPts val="0"/>
                </a:spcAft>
                <a:defRPr/>
              </a:pPr>
              <a:r>
                <a:rPr lang="es-AR" sz="844" b="1">
                  <a:solidFill>
                    <a:srgbClr val="1D46F3">
                      <a:lumMod val="50000"/>
                    </a:srgbClr>
                  </a:solidFill>
                  <a:latin typeface="Roboto" panose="02000000000000000000" pitchFamily="2" charset="0"/>
                  <a:ea typeface="Roboto" panose="02000000000000000000" pitchFamily="2" charset="0"/>
                  <a:cs typeface="Tahoma"/>
                </a:rPr>
                <a:t>Telecom</a:t>
              </a:r>
              <a:endParaRPr sz="844" b="1">
                <a:solidFill>
                  <a:srgbClr val="1D46F3">
                    <a:lumMod val="50000"/>
                  </a:srgbClr>
                </a:solidFill>
                <a:latin typeface="Roboto" panose="02000000000000000000" pitchFamily="2" charset="0"/>
                <a:ea typeface="Roboto" panose="02000000000000000000" pitchFamily="2" charset="0"/>
                <a:cs typeface="Tahoma"/>
              </a:endParaRPr>
            </a:p>
          </p:txBody>
        </p:sp>
        <p:sp>
          <p:nvSpPr>
            <p:cNvPr id="81" name="object 36">
              <a:extLst>
                <a:ext uri="{FF2B5EF4-FFF2-40B4-BE49-F238E27FC236}">
                  <a16:creationId xmlns:a16="http://schemas.microsoft.com/office/drawing/2014/main" id="{C96BEB7B-656E-9D44-E5B6-217D5AA3F42E}"/>
                </a:ext>
              </a:extLst>
            </p:cNvPr>
            <p:cNvSpPr txBox="1"/>
            <p:nvPr/>
          </p:nvSpPr>
          <p:spPr>
            <a:xfrm>
              <a:off x="4915472" y="3800953"/>
              <a:ext cx="732130" cy="141178"/>
            </a:xfrm>
            <a:prstGeom prst="rect">
              <a:avLst/>
            </a:prstGeom>
          </p:spPr>
          <p:txBody>
            <a:bodyPr vert="horz" wrap="square" lIns="0" tIns="11162" rIns="0" bIns="0" rtlCol="0" anchor="ctr">
              <a:spAutoFit/>
            </a:bodyPr>
            <a:lstStyle/>
            <a:p>
              <a:pPr marL="8930" algn="ctr" defTabSz="642967" fontAlgn="auto">
                <a:spcBef>
                  <a:spcPts val="88"/>
                </a:spcBef>
                <a:spcAft>
                  <a:spcPts val="0"/>
                </a:spcAft>
                <a:defRPr/>
              </a:pPr>
              <a:r>
                <a:rPr lang="es-AR" sz="844" b="1">
                  <a:solidFill>
                    <a:srgbClr val="1D46F3">
                      <a:lumMod val="50000"/>
                    </a:srgbClr>
                  </a:solidFill>
                  <a:latin typeface="Roboto" panose="02000000000000000000" pitchFamily="2" charset="0"/>
                  <a:ea typeface="Roboto" panose="02000000000000000000" pitchFamily="2" charset="0"/>
                  <a:cs typeface="Tahoma"/>
                </a:rPr>
                <a:t>Platforms</a:t>
              </a:r>
            </a:p>
          </p:txBody>
        </p:sp>
        <p:sp>
          <p:nvSpPr>
            <p:cNvPr id="82" name="object 36">
              <a:extLst>
                <a:ext uri="{FF2B5EF4-FFF2-40B4-BE49-F238E27FC236}">
                  <a16:creationId xmlns:a16="http://schemas.microsoft.com/office/drawing/2014/main" id="{41D5B846-0077-8FB7-9B26-9C69ED70C1D3}"/>
                </a:ext>
              </a:extLst>
            </p:cNvPr>
            <p:cNvSpPr txBox="1"/>
            <p:nvPr/>
          </p:nvSpPr>
          <p:spPr>
            <a:xfrm>
              <a:off x="3497250" y="2970518"/>
              <a:ext cx="807410" cy="141178"/>
            </a:xfrm>
            <a:prstGeom prst="rect">
              <a:avLst/>
            </a:prstGeom>
          </p:spPr>
          <p:txBody>
            <a:bodyPr vert="horz" wrap="square" lIns="0" tIns="11162" rIns="0" bIns="0" rtlCol="0">
              <a:spAutoFit/>
            </a:bodyPr>
            <a:lstStyle/>
            <a:p>
              <a:pPr marL="8930" algn="ctr" defTabSz="642967" fontAlgn="auto">
                <a:spcBef>
                  <a:spcPts val="88"/>
                </a:spcBef>
                <a:spcAft>
                  <a:spcPts val="0"/>
                </a:spcAft>
                <a:defRPr/>
              </a:pPr>
              <a:r>
                <a:rPr lang="es-AR" sz="844" b="1">
                  <a:solidFill>
                    <a:srgbClr val="1D46F3">
                      <a:lumMod val="50000"/>
                    </a:srgbClr>
                  </a:solidFill>
                  <a:latin typeface="Roboto" panose="02000000000000000000" pitchFamily="2" charset="0"/>
                  <a:ea typeface="Roboto" panose="02000000000000000000" pitchFamily="2" charset="0"/>
                  <a:cs typeface="Tahoma"/>
                </a:rPr>
                <a:t>Connectivity</a:t>
              </a:r>
            </a:p>
          </p:txBody>
        </p:sp>
        <p:pic>
          <p:nvPicPr>
            <p:cNvPr id="84" name="Gráfico 83">
              <a:extLst>
                <a:ext uri="{FF2B5EF4-FFF2-40B4-BE49-F238E27FC236}">
                  <a16:creationId xmlns:a16="http://schemas.microsoft.com/office/drawing/2014/main" id="{E149D17F-1957-15E7-AE0D-D54D37AE91C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51565" y="2510354"/>
              <a:ext cx="177660" cy="203040"/>
            </a:xfrm>
            <a:prstGeom prst="rect">
              <a:avLst/>
            </a:prstGeom>
          </p:spPr>
        </p:pic>
        <p:pic>
          <p:nvPicPr>
            <p:cNvPr id="87" name="Gráfico 86">
              <a:extLst>
                <a:ext uri="{FF2B5EF4-FFF2-40B4-BE49-F238E27FC236}">
                  <a16:creationId xmlns:a16="http://schemas.microsoft.com/office/drawing/2014/main" id="{730B8DAD-A15E-E945-CE88-51D5016EC407}"/>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07780" y="3143363"/>
              <a:ext cx="386354" cy="315730"/>
            </a:xfrm>
            <a:prstGeom prst="rect">
              <a:avLst/>
            </a:prstGeom>
          </p:spPr>
        </p:pic>
        <p:sp>
          <p:nvSpPr>
            <p:cNvPr id="118" name="Forma libre 117">
              <a:extLst>
                <a:ext uri="{FF2B5EF4-FFF2-40B4-BE49-F238E27FC236}">
                  <a16:creationId xmlns:a16="http://schemas.microsoft.com/office/drawing/2014/main" id="{4D8FE5F5-BFC1-DDD2-ECDC-07F1B5C4E97C}"/>
                </a:ext>
              </a:extLst>
            </p:cNvPr>
            <p:cNvSpPr/>
            <p:nvPr/>
          </p:nvSpPr>
          <p:spPr>
            <a:xfrm>
              <a:off x="4235494" y="3711830"/>
              <a:ext cx="609803" cy="455160"/>
            </a:xfrm>
            <a:custGeom>
              <a:avLst/>
              <a:gdLst>
                <a:gd name="connsiteX0" fmla="*/ 0 w 867276"/>
                <a:gd name="connsiteY0" fmla="*/ 0 h 647339"/>
                <a:gd name="connsiteX1" fmla="*/ 49290 w 867276"/>
                <a:gd name="connsiteY1" fmla="*/ 7299 h 647339"/>
                <a:gd name="connsiteX2" fmla="*/ 433639 w 867276"/>
                <a:gd name="connsiteY2" fmla="*/ 29614 h 647339"/>
                <a:gd name="connsiteX3" fmla="*/ 817989 w 867276"/>
                <a:gd name="connsiteY3" fmla="*/ 7299 h 647339"/>
                <a:gd name="connsiteX4" fmla="*/ 867276 w 867276"/>
                <a:gd name="connsiteY4" fmla="*/ 1 h 647339"/>
                <a:gd name="connsiteX5" fmla="*/ 862289 w 867276"/>
                <a:gd name="connsiteY5" fmla="*/ 26163 h 647339"/>
                <a:gd name="connsiteX6" fmla="*/ 436938 w 867276"/>
                <a:gd name="connsiteY6" fmla="*/ 645113 h 647339"/>
                <a:gd name="connsiteX7" fmla="*/ 433638 w 867276"/>
                <a:gd name="connsiteY7" fmla="*/ 647339 h 647339"/>
                <a:gd name="connsiteX8" fmla="*/ 430338 w 867276"/>
                <a:gd name="connsiteY8" fmla="*/ 645113 h 647339"/>
                <a:gd name="connsiteX9" fmla="*/ 4987 w 867276"/>
                <a:gd name="connsiteY9" fmla="*/ 26163 h 647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67276" h="647339">
                  <a:moveTo>
                    <a:pt x="0" y="0"/>
                  </a:moveTo>
                  <a:lnTo>
                    <a:pt x="49290" y="7299"/>
                  </a:lnTo>
                  <a:cubicBezTo>
                    <a:pt x="173438" y="21931"/>
                    <a:pt x="301981" y="29614"/>
                    <a:pt x="433639" y="29614"/>
                  </a:cubicBezTo>
                  <a:cubicBezTo>
                    <a:pt x="565298" y="29614"/>
                    <a:pt x="693840" y="21931"/>
                    <a:pt x="817989" y="7299"/>
                  </a:cubicBezTo>
                  <a:lnTo>
                    <a:pt x="867276" y="1"/>
                  </a:lnTo>
                  <a:lnTo>
                    <a:pt x="862289" y="26163"/>
                  </a:lnTo>
                  <a:cubicBezTo>
                    <a:pt x="799097" y="273063"/>
                    <a:pt x="646515" y="489119"/>
                    <a:pt x="436938" y="645113"/>
                  </a:cubicBezTo>
                  <a:lnTo>
                    <a:pt x="433638" y="647339"/>
                  </a:lnTo>
                  <a:lnTo>
                    <a:pt x="430338" y="645113"/>
                  </a:lnTo>
                  <a:cubicBezTo>
                    <a:pt x="220762" y="489119"/>
                    <a:pt x="68180" y="273063"/>
                    <a:pt x="4987" y="26163"/>
                  </a:cubicBezTo>
                  <a:close/>
                </a:path>
              </a:pathLst>
            </a:custGeom>
            <a:noFill/>
            <a:ln w="19050" cap="rnd">
              <a:solidFill>
                <a:schemeClr val="accent1"/>
              </a:solidFill>
              <a:prstDash val="sysDot"/>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642967" fontAlgn="auto">
                <a:spcBef>
                  <a:spcPts val="0"/>
                </a:spcBef>
                <a:spcAft>
                  <a:spcPts val="0"/>
                </a:spcAft>
                <a:defRPr/>
              </a:pPr>
              <a:endParaRPr lang="es-AR" sz="1266">
                <a:solidFill>
                  <a:srgbClr val="1D46F3">
                    <a:lumMod val="50000"/>
                  </a:srgbClr>
                </a:solidFill>
                <a:latin typeface="Roboto" panose="02000000000000000000" pitchFamily="2" charset="0"/>
                <a:ea typeface="Roboto" panose="02000000000000000000" pitchFamily="2" charset="0"/>
              </a:endParaRPr>
            </a:p>
          </p:txBody>
        </p:sp>
        <p:sp>
          <p:nvSpPr>
            <p:cNvPr id="128" name="Forma libre 127">
              <a:extLst>
                <a:ext uri="{FF2B5EF4-FFF2-40B4-BE49-F238E27FC236}">
                  <a16:creationId xmlns:a16="http://schemas.microsoft.com/office/drawing/2014/main" id="{50142F05-D703-6247-7623-9DAE9E6CFA8B}"/>
                </a:ext>
              </a:extLst>
            </p:cNvPr>
            <p:cNvSpPr/>
            <p:nvPr/>
          </p:nvSpPr>
          <p:spPr>
            <a:xfrm>
              <a:off x="3231784" y="2752812"/>
              <a:ext cx="1308611" cy="957112"/>
            </a:xfrm>
            <a:custGeom>
              <a:avLst/>
              <a:gdLst>
                <a:gd name="connsiteX0" fmla="*/ 1064665 w 1861136"/>
                <a:gd name="connsiteY0" fmla="*/ 0 h 1361226"/>
                <a:gd name="connsiteX1" fmla="*/ 1767644 w 1861136"/>
                <a:gd name="connsiteY1" fmla="*/ 193669 h 1361226"/>
                <a:gd name="connsiteX2" fmla="*/ 1861136 w 1861136"/>
                <a:gd name="connsiteY2" fmla="*/ 256724 h 1361226"/>
                <a:gd name="connsiteX3" fmla="*/ 1857835 w 1861136"/>
                <a:gd name="connsiteY3" fmla="*/ 258950 h 1361226"/>
                <a:gd name="connsiteX4" fmla="*/ 1400288 w 1861136"/>
                <a:gd name="connsiteY4" fmla="*/ 1134000 h 1361226"/>
                <a:gd name="connsiteX5" fmla="*/ 1406780 w 1861136"/>
                <a:gd name="connsiteY5" fmla="*/ 1249945 h 1361226"/>
                <a:gd name="connsiteX6" fmla="*/ 1425611 w 1861136"/>
                <a:gd name="connsiteY6" fmla="*/ 1361226 h 1361226"/>
                <a:gd name="connsiteX7" fmla="*/ 1249471 w 1861136"/>
                <a:gd name="connsiteY7" fmla="*/ 1335842 h 1361226"/>
                <a:gd name="connsiteX8" fmla="*/ 39764 w 1861136"/>
                <a:gd name="connsiteY8" fmla="*/ 621812 h 1361226"/>
                <a:gd name="connsiteX9" fmla="*/ 0 w 1861136"/>
                <a:gd name="connsiteY9" fmla="*/ 532746 h 1361226"/>
                <a:gd name="connsiteX10" fmla="*/ 22077 w 1861136"/>
                <a:gd name="connsiteY10" fmla="*/ 499970 h 1361226"/>
                <a:gd name="connsiteX11" fmla="*/ 1064665 w 1861136"/>
                <a:gd name="connsiteY11" fmla="*/ 0 h 13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136" h="1361226">
                  <a:moveTo>
                    <a:pt x="1064665" y="0"/>
                  </a:moveTo>
                  <a:cubicBezTo>
                    <a:pt x="1325064" y="0"/>
                    <a:pt x="1566975" y="71397"/>
                    <a:pt x="1767644" y="193669"/>
                  </a:cubicBezTo>
                  <a:lnTo>
                    <a:pt x="1861136" y="256724"/>
                  </a:lnTo>
                  <a:lnTo>
                    <a:pt x="1857835" y="258950"/>
                  </a:lnTo>
                  <a:cubicBezTo>
                    <a:pt x="1578400" y="466943"/>
                    <a:pt x="1400288" y="781712"/>
                    <a:pt x="1400288" y="1134000"/>
                  </a:cubicBezTo>
                  <a:cubicBezTo>
                    <a:pt x="1400288" y="1173144"/>
                    <a:pt x="1402487" y="1211824"/>
                    <a:pt x="1406780" y="1249945"/>
                  </a:cubicBezTo>
                  <a:lnTo>
                    <a:pt x="1425611" y="1361226"/>
                  </a:lnTo>
                  <a:lnTo>
                    <a:pt x="1249471" y="1335842"/>
                  </a:lnTo>
                  <a:cubicBezTo>
                    <a:pt x="673458" y="1223581"/>
                    <a:pt x="220861" y="957142"/>
                    <a:pt x="39764" y="621812"/>
                  </a:cubicBezTo>
                  <a:lnTo>
                    <a:pt x="0" y="532746"/>
                  </a:lnTo>
                  <a:lnTo>
                    <a:pt x="22077" y="499970"/>
                  </a:lnTo>
                  <a:cubicBezTo>
                    <a:pt x="248026" y="198324"/>
                    <a:pt x="630667" y="0"/>
                    <a:pt x="1064665" y="0"/>
                  </a:cubicBezTo>
                  <a:close/>
                </a:path>
              </a:pathLst>
            </a:custGeom>
            <a:noFill/>
            <a:ln w="19050" cap="rnd">
              <a:solidFill>
                <a:schemeClr val="accent1"/>
              </a:solidFill>
              <a:prstDash val="sysDot"/>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642967" fontAlgn="auto">
                <a:spcBef>
                  <a:spcPts val="0"/>
                </a:spcBef>
                <a:spcAft>
                  <a:spcPts val="0"/>
                </a:spcAft>
                <a:defRPr/>
              </a:pPr>
              <a:endParaRPr lang="es-AR" sz="1266">
                <a:solidFill>
                  <a:srgbClr val="1D46F3">
                    <a:lumMod val="50000"/>
                  </a:srgbClr>
                </a:solidFill>
                <a:latin typeface="Roboto" panose="02000000000000000000" pitchFamily="2" charset="0"/>
                <a:ea typeface="Roboto" panose="02000000000000000000" pitchFamily="2" charset="0"/>
              </a:endParaRPr>
            </a:p>
          </p:txBody>
        </p:sp>
        <p:sp>
          <p:nvSpPr>
            <p:cNvPr id="127" name="Forma libre 126">
              <a:extLst>
                <a:ext uri="{FF2B5EF4-FFF2-40B4-BE49-F238E27FC236}">
                  <a16:creationId xmlns:a16="http://schemas.microsoft.com/office/drawing/2014/main" id="{AE78208B-78A6-16FF-4CDA-BFF856A214B1}"/>
                </a:ext>
              </a:extLst>
            </p:cNvPr>
            <p:cNvSpPr/>
            <p:nvPr/>
          </p:nvSpPr>
          <p:spPr>
            <a:xfrm>
              <a:off x="4540396" y="2752812"/>
              <a:ext cx="1308611" cy="957112"/>
            </a:xfrm>
            <a:custGeom>
              <a:avLst/>
              <a:gdLst>
                <a:gd name="connsiteX0" fmla="*/ 796470 w 1861136"/>
                <a:gd name="connsiteY0" fmla="*/ 0 h 1361226"/>
                <a:gd name="connsiteX1" fmla="*/ 1839058 w 1861136"/>
                <a:gd name="connsiteY1" fmla="*/ 499970 h 1361226"/>
                <a:gd name="connsiteX2" fmla="*/ 1861136 w 1861136"/>
                <a:gd name="connsiteY2" fmla="*/ 532748 h 1361226"/>
                <a:gd name="connsiteX3" fmla="*/ 1821373 w 1861136"/>
                <a:gd name="connsiteY3" fmla="*/ 621812 h 1361226"/>
                <a:gd name="connsiteX4" fmla="*/ 611667 w 1861136"/>
                <a:gd name="connsiteY4" fmla="*/ 1335842 h 1361226"/>
                <a:gd name="connsiteX5" fmla="*/ 435526 w 1861136"/>
                <a:gd name="connsiteY5" fmla="*/ 1361226 h 1361226"/>
                <a:gd name="connsiteX6" fmla="*/ 454356 w 1861136"/>
                <a:gd name="connsiteY6" fmla="*/ 1249945 h 1361226"/>
                <a:gd name="connsiteX7" fmla="*/ 460847 w 1861136"/>
                <a:gd name="connsiteY7" fmla="*/ 1134000 h 1361226"/>
                <a:gd name="connsiteX8" fmla="*/ 3300 w 1861136"/>
                <a:gd name="connsiteY8" fmla="*/ 258950 h 1361226"/>
                <a:gd name="connsiteX9" fmla="*/ 0 w 1861136"/>
                <a:gd name="connsiteY9" fmla="*/ 256724 h 1361226"/>
                <a:gd name="connsiteX10" fmla="*/ 93491 w 1861136"/>
                <a:gd name="connsiteY10" fmla="*/ 193669 h 1361226"/>
                <a:gd name="connsiteX11" fmla="*/ 796470 w 1861136"/>
                <a:gd name="connsiteY11" fmla="*/ 0 h 13612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861136" h="1361226">
                  <a:moveTo>
                    <a:pt x="796470" y="0"/>
                  </a:moveTo>
                  <a:cubicBezTo>
                    <a:pt x="1230469" y="0"/>
                    <a:pt x="1613109" y="198324"/>
                    <a:pt x="1839058" y="499970"/>
                  </a:cubicBezTo>
                  <a:lnTo>
                    <a:pt x="1861136" y="532748"/>
                  </a:lnTo>
                  <a:lnTo>
                    <a:pt x="1821373" y="621812"/>
                  </a:lnTo>
                  <a:cubicBezTo>
                    <a:pt x="1640277" y="957142"/>
                    <a:pt x="1187679" y="1223581"/>
                    <a:pt x="611667" y="1335842"/>
                  </a:cubicBezTo>
                  <a:lnTo>
                    <a:pt x="435526" y="1361226"/>
                  </a:lnTo>
                  <a:lnTo>
                    <a:pt x="454356" y="1249945"/>
                  </a:lnTo>
                  <a:cubicBezTo>
                    <a:pt x="458648" y="1211824"/>
                    <a:pt x="460847" y="1173144"/>
                    <a:pt x="460847" y="1134000"/>
                  </a:cubicBezTo>
                  <a:cubicBezTo>
                    <a:pt x="460847" y="781712"/>
                    <a:pt x="282736" y="466943"/>
                    <a:pt x="3300" y="258950"/>
                  </a:cubicBezTo>
                  <a:lnTo>
                    <a:pt x="0" y="256724"/>
                  </a:lnTo>
                  <a:lnTo>
                    <a:pt x="93491" y="193669"/>
                  </a:lnTo>
                  <a:cubicBezTo>
                    <a:pt x="294161" y="71397"/>
                    <a:pt x="536071" y="0"/>
                    <a:pt x="796470" y="0"/>
                  </a:cubicBezTo>
                  <a:close/>
                </a:path>
              </a:pathLst>
            </a:custGeom>
            <a:noFill/>
            <a:ln w="19050" cap="rnd">
              <a:solidFill>
                <a:schemeClr val="accent1"/>
              </a:solidFill>
              <a:prstDash val="sysDot"/>
              <a:round/>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defTabSz="642967" fontAlgn="auto">
                <a:spcBef>
                  <a:spcPts val="0"/>
                </a:spcBef>
                <a:spcAft>
                  <a:spcPts val="0"/>
                </a:spcAft>
                <a:defRPr/>
              </a:pPr>
              <a:endParaRPr lang="es-AR" sz="1266">
                <a:solidFill>
                  <a:srgbClr val="1D46F3">
                    <a:lumMod val="50000"/>
                  </a:srgbClr>
                </a:solidFill>
                <a:latin typeface="Roboto" panose="02000000000000000000" pitchFamily="2" charset="0"/>
                <a:ea typeface="Roboto" panose="02000000000000000000" pitchFamily="2" charset="0"/>
              </a:endParaRPr>
            </a:p>
          </p:txBody>
        </p:sp>
        <p:pic>
          <p:nvPicPr>
            <p:cNvPr id="132" name="Gráfico 131">
              <a:extLst>
                <a:ext uri="{FF2B5EF4-FFF2-40B4-BE49-F238E27FC236}">
                  <a16:creationId xmlns:a16="http://schemas.microsoft.com/office/drawing/2014/main" id="{238E5133-76FA-7A3C-A97A-293A5708587C}"/>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802050" y="3969141"/>
              <a:ext cx="373679" cy="298943"/>
            </a:xfrm>
            <a:prstGeom prst="rect">
              <a:avLst/>
            </a:prstGeom>
          </p:spPr>
        </p:pic>
      </p:grpSp>
      <p:grpSp>
        <p:nvGrpSpPr>
          <p:cNvPr id="14" name="Grupo 13">
            <a:extLst>
              <a:ext uri="{FF2B5EF4-FFF2-40B4-BE49-F238E27FC236}">
                <a16:creationId xmlns:a16="http://schemas.microsoft.com/office/drawing/2014/main" id="{50DE3729-6B69-B8C1-225D-670BEB1CE7E3}"/>
              </a:ext>
            </a:extLst>
          </p:cNvPr>
          <p:cNvGrpSpPr/>
          <p:nvPr/>
        </p:nvGrpSpPr>
        <p:grpSpPr>
          <a:xfrm>
            <a:off x="804860" y="1613136"/>
            <a:ext cx="1785262" cy="2758339"/>
            <a:chOff x="984698" y="1745724"/>
            <a:chExt cx="1785262" cy="2758339"/>
          </a:xfrm>
        </p:grpSpPr>
        <p:sp>
          <p:nvSpPr>
            <p:cNvPr id="13" name="Title 1">
              <a:extLst>
                <a:ext uri="{FF2B5EF4-FFF2-40B4-BE49-F238E27FC236}">
                  <a16:creationId xmlns:a16="http://schemas.microsoft.com/office/drawing/2014/main" id="{3899848A-A5D0-B0C1-D7DB-DE4296622D87}"/>
                </a:ext>
              </a:extLst>
            </p:cNvPr>
            <p:cNvSpPr txBox="1">
              <a:spLocks/>
            </p:cNvSpPr>
            <p:nvPr/>
          </p:nvSpPr>
          <p:spPr>
            <a:xfrm>
              <a:off x="984698" y="1745724"/>
              <a:ext cx="1785262" cy="307777"/>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642909" fontAlgn="auto">
                <a:lnSpc>
                  <a:spcPct val="100000"/>
                </a:lnSpc>
                <a:spcAft>
                  <a:spcPts val="0"/>
                </a:spcAft>
                <a:defRPr/>
              </a:pPr>
              <a:r>
                <a:rPr lang="es-ES_tradnl" sz="1000" spc="-7">
                  <a:latin typeface="Roboto" panose="02000000000000000000" pitchFamily="2" charset="0"/>
                  <a:ea typeface="Roboto" panose="02000000000000000000" pitchFamily="2" charset="0"/>
                </a:rPr>
                <a:t>GEN AI </a:t>
              </a:r>
              <a:r>
                <a:rPr lang="es-ES_tradnl" sz="1000" b="0" spc="-7">
                  <a:latin typeface="Roboto" panose="02000000000000000000" pitchFamily="2" charset="0"/>
                  <a:ea typeface="Roboto" panose="02000000000000000000" pitchFamily="2" charset="0"/>
                </a:rPr>
                <a:t>in the</a:t>
              </a:r>
              <a:br>
                <a:rPr lang="es-ES_tradnl" sz="1000" b="0" spc="-7">
                  <a:latin typeface="Roboto" panose="02000000000000000000" pitchFamily="2" charset="0"/>
                  <a:ea typeface="Roboto" panose="02000000000000000000" pitchFamily="2" charset="0"/>
                </a:rPr>
              </a:br>
              <a:r>
                <a:rPr lang="es-ES_tradnl" sz="1000" b="0" spc="-7">
                  <a:latin typeface="Roboto" panose="02000000000000000000" pitchFamily="2" charset="0"/>
                  <a:ea typeface="Roboto" panose="02000000000000000000" pitchFamily="2" charset="0"/>
                </a:rPr>
                <a:t>Telecommunications Industry*</a:t>
              </a:r>
            </a:p>
          </p:txBody>
        </p:sp>
        <p:grpSp>
          <p:nvGrpSpPr>
            <p:cNvPr id="143" name="Grupo 142">
              <a:extLst>
                <a:ext uri="{FF2B5EF4-FFF2-40B4-BE49-F238E27FC236}">
                  <a16:creationId xmlns:a16="http://schemas.microsoft.com/office/drawing/2014/main" id="{07D48452-C8B5-4677-6EB6-346762E03CE7}"/>
                </a:ext>
              </a:extLst>
            </p:cNvPr>
            <p:cNvGrpSpPr/>
            <p:nvPr/>
          </p:nvGrpSpPr>
          <p:grpSpPr>
            <a:xfrm>
              <a:off x="984698" y="2188084"/>
              <a:ext cx="1785261" cy="1930473"/>
              <a:chOff x="9274156" y="3025253"/>
              <a:chExt cx="2392383" cy="2464156"/>
            </a:xfrm>
          </p:grpSpPr>
          <p:sp>
            <p:nvSpPr>
              <p:cNvPr id="139" name="Rectángulo redondeado 138">
                <a:extLst>
                  <a:ext uri="{FF2B5EF4-FFF2-40B4-BE49-F238E27FC236}">
                    <a16:creationId xmlns:a16="http://schemas.microsoft.com/office/drawing/2014/main" id="{3584CA80-5E0A-639E-A494-08B3C0E6CF91}"/>
                  </a:ext>
                </a:extLst>
              </p:cNvPr>
              <p:cNvSpPr/>
              <p:nvPr/>
            </p:nvSpPr>
            <p:spPr>
              <a:xfrm>
                <a:off x="9274156" y="3025253"/>
                <a:ext cx="1169720" cy="1210392"/>
              </a:xfrm>
              <a:prstGeom prst="roundRect">
                <a:avLst>
                  <a:gd name="adj" fmla="val 8162"/>
                </a:avLst>
              </a:prstGeom>
              <a:solidFill>
                <a:schemeClr val="accent1"/>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642918" fontAlgn="auto">
                  <a:spcBef>
                    <a:spcPts val="703"/>
                  </a:spcBef>
                  <a:spcAft>
                    <a:spcPts val="0"/>
                  </a:spcAft>
                  <a:defRPr/>
                </a:pPr>
                <a:r>
                  <a:rPr lang="es-AR" sz="1125" b="1" kern="0">
                    <a:solidFill>
                      <a:prstClr val="white"/>
                    </a:solidFill>
                    <a:latin typeface="Roboto" panose="02000000000000000000" pitchFamily="2" charset="0"/>
                    <a:ea typeface="Roboto" panose="02000000000000000000" pitchFamily="2" charset="0"/>
                  </a:rPr>
                  <a:t>70% CSPs</a:t>
                </a:r>
                <a:endParaRPr lang="es-AR" sz="738" b="1" kern="0">
                  <a:solidFill>
                    <a:prstClr val="white"/>
                  </a:solidFill>
                  <a:latin typeface="Roboto" panose="02000000000000000000" pitchFamily="2" charset="0"/>
                  <a:ea typeface="Roboto" panose="02000000000000000000" pitchFamily="2" charset="0"/>
                </a:endParaRPr>
              </a:p>
              <a:p>
                <a:pPr algn="ctr" defTabSz="642918" fontAlgn="auto">
                  <a:spcBef>
                    <a:spcPts val="703"/>
                  </a:spcBef>
                  <a:spcAft>
                    <a:spcPts val="0"/>
                  </a:spcAft>
                  <a:defRPr/>
                </a:pPr>
                <a:r>
                  <a:rPr lang="es-AR" sz="738" kern="0">
                    <a:solidFill>
                      <a:prstClr val="white"/>
                    </a:solidFill>
                    <a:latin typeface="Roboto Light" panose="02000000000000000000" pitchFamily="2" charset="0"/>
                    <a:ea typeface="Roboto Light" panose="02000000000000000000" pitchFamily="2" charset="0"/>
                  </a:rPr>
                  <a:t>Incremental</a:t>
                </a:r>
                <a:br>
                  <a:rPr lang="es-AR" sz="738" kern="0">
                    <a:solidFill>
                      <a:prstClr val="white"/>
                    </a:solidFill>
                    <a:latin typeface="Roboto Light" panose="02000000000000000000" pitchFamily="2" charset="0"/>
                    <a:ea typeface="Roboto Light" panose="02000000000000000000" pitchFamily="2" charset="0"/>
                  </a:rPr>
                </a:br>
                <a:r>
                  <a:rPr lang="es-AR" sz="738" kern="0">
                    <a:solidFill>
                      <a:prstClr val="white"/>
                    </a:solidFill>
                    <a:latin typeface="Roboto Light" panose="02000000000000000000" pitchFamily="2" charset="0"/>
                    <a:ea typeface="Roboto Light" panose="02000000000000000000" pitchFamily="2" charset="0"/>
                  </a:rPr>
                  <a:t>value</a:t>
                </a:r>
                <a:br>
                  <a:rPr lang="es-AR" sz="738" kern="0">
                    <a:solidFill>
                      <a:prstClr val="white"/>
                    </a:solidFill>
                    <a:latin typeface="Roboto Light" panose="02000000000000000000" pitchFamily="2" charset="0"/>
                    <a:ea typeface="Roboto Light" panose="02000000000000000000" pitchFamily="2" charset="0"/>
                  </a:rPr>
                </a:br>
                <a:endParaRPr lang="es-AR" sz="738" kern="0">
                  <a:solidFill>
                    <a:prstClr val="white"/>
                  </a:solidFill>
                  <a:latin typeface="Roboto Light" panose="02000000000000000000" pitchFamily="2" charset="0"/>
                  <a:ea typeface="Roboto Light" panose="02000000000000000000" pitchFamily="2" charset="0"/>
                </a:endParaRPr>
              </a:p>
            </p:txBody>
          </p:sp>
          <p:sp>
            <p:nvSpPr>
              <p:cNvPr id="140" name="Rectángulo redondeado 139">
                <a:extLst>
                  <a:ext uri="{FF2B5EF4-FFF2-40B4-BE49-F238E27FC236}">
                    <a16:creationId xmlns:a16="http://schemas.microsoft.com/office/drawing/2014/main" id="{0A48FA8D-A4FA-C666-AEEB-3C4B733EF070}"/>
                  </a:ext>
                </a:extLst>
              </p:cNvPr>
              <p:cNvSpPr/>
              <p:nvPr/>
            </p:nvSpPr>
            <p:spPr>
              <a:xfrm>
                <a:off x="10496819" y="3025253"/>
                <a:ext cx="1169720" cy="1210392"/>
              </a:xfrm>
              <a:prstGeom prst="roundRect">
                <a:avLst>
                  <a:gd name="adj" fmla="val 8162"/>
                </a:avLst>
              </a:prstGeom>
              <a:solidFill>
                <a:schemeClr val="accent1"/>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642918" fontAlgn="auto">
                  <a:spcBef>
                    <a:spcPts val="703"/>
                  </a:spcBef>
                  <a:spcAft>
                    <a:spcPts val="0"/>
                  </a:spcAft>
                  <a:defRPr/>
                </a:pPr>
                <a:r>
                  <a:rPr lang="es-AR" sz="1125" b="1" kern="0">
                    <a:solidFill>
                      <a:prstClr val="white"/>
                    </a:solidFill>
                    <a:latin typeface="Roboto" panose="02000000000000000000" pitchFamily="2" charset="0"/>
                    <a:ea typeface="Roboto" panose="02000000000000000000" pitchFamily="2" charset="0"/>
                  </a:rPr>
                  <a:t>64% CSPs</a:t>
                </a:r>
              </a:p>
              <a:p>
                <a:pPr algn="ctr" defTabSz="642918" fontAlgn="auto">
                  <a:spcBef>
                    <a:spcPts val="703"/>
                  </a:spcBef>
                  <a:spcAft>
                    <a:spcPts val="0"/>
                  </a:spcAft>
                  <a:defRPr/>
                </a:pPr>
                <a:r>
                  <a:rPr lang="en-US" sz="738" kern="0">
                    <a:solidFill>
                      <a:prstClr val="white"/>
                    </a:solidFill>
                    <a:latin typeface="Roboto Light" panose="02000000000000000000" pitchFamily="2" charset="0"/>
                    <a:ea typeface="Roboto Light" panose="02000000000000000000" pitchFamily="2" charset="0"/>
                  </a:rPr>
                  <a:t>Gen AI use</a:t>
                </a:r>
                <a:br>
                  <a:rPr lang="en-US" sz="738" kern="0">
                    <a:solidFill>
                      <a:prstClr val="white"/>
                    </a:solidFill>
                    <a:latin typeface="Roboto Light" panose="02000000000000000000" pitchFamily="2" charset="0"/>
                    <a:ea typeface="Roboto Light" panose="02000000000000000000" pitchFamily="2" charset="0"/>
                  </a:rPr>
                </a:br>
                <a:r>
                  <a:rPr lang="en-US" sz="738" kern="0">
                    <a:solidFill>
                      <a:prstClr val="white"/>
                    </a:solidFill>
                    <a:latin typeface="Roboto Light" panose="02000000000000000000" pitchFamily="2" charset="0"/>
                    <a:ea typeface="Roboto Light" panose="02000000000000000000" pitchFamily="2" charset="0"/>
                  </a:rPr>
                  <a:t>cases are new applications</a:t>
                </a:r>
                <a:endParaRPr lang="es-AR" sz="738">
                  <a:solidFill>
                    <a:prstClr val="black"/>
                  </a:solidFill>
                  <a:latin typeface="Roboto Light" panose="02000000000000000000" pitchFamily="2" charset="0"/>
                  <a:ea typeface="Roboto Light" panose="02000000000000000000" pitchFamily="2" charset="0"/>
                  <a:cs typeface="Calibri"/>
                </a:endParaRPr>
              </a:p>
            </p:txBody>
          </p:sp>
          <p:sp>
            <p:nvSpPr>
              <p:cNvPr id="141" name="Rectángulo redondeado 140">
                <a:extLst>
                  <a:ext uri="{FF2B5EF4-FFF2-40B4-BE49-F238E27FC236}">
                    <a16:creationId xmlns:a16="http://schemas.microsoft.com/office/drawing/2014/main" id="{49D05590-13E9-FBA0-3FFF-CD1EA8E2727E}"/>
                  </a:ext>
                </a:extLst>
              </p:cNvPr>
              <p:cNvSpPr/>
              <p:nvPr/>
            </p:nvSpPr>
            <p:spPr>
              <a:xfrm>
                <a:off x="9274156" y="4279017"/>
                <a:ext cx="1169720" cy="1210392"/>
              </a:xfrm>
              <a:prstGeom prst="roundRect">
                <a:avLst>
                  <a:gd name="adj" fmla="val 8162"/>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642918" fontAlgn="auto">
                  <a:spcBef>
                    <a:spcPts val="703"/>
                  </a:spcBef>
                  <a:spcAft>
                    <a:spcPts val="0"/>
                  </a:spcAft>
                  <a:defRPr/>
                </a:pPr>
                <a:r>
                  <a:rPr lang="es-AR" sz="1125" b="1" kern="0">
                    <a:solidFill>
                      <a:prstClr val="white"/>
                    </a:solidFill>
                    <a:latin typeface="Roboto" panose="02000000000000000000" pitchFamily="2" charset="0"/>
                    <a:ea typeface="Roboto" panose="02000000000000000000" pitchFamily="2" charset="0"/>
                  </a:rPr>
                  <a:t>63% CSPs</a:t>
                </a:r>
              </a:p>
              <a:p>
                <a:pPr algn="ctr" defTabSz="642918" fontAlgn="auto">
                  <a:spcBef>
                    <a:spcPts val="703"/>
                  </a:spcBef>
                  <a:spcAft>
                    <a:spcPts val="0"/>
                  </a:spcAft>
                  <a:defRPr/>
                </a:pPr>
                <a:r>
                  <a:rPr lang="en-US" sz="738" kern="0">
                    <a:solidFill>
                      <a:prstClr val="white"/>
                    </a:solidFill>
                    <a:latin typeface="Roboto Light" panose="02000000000000000000" pitchFamily="2" charset="0"/>
                    <a:ea typeface="Roboto Light" panose="02000000000000000000" pitchFamily="2" charset="0"/>
                  </a:rPr>
                  <a:t>They adopted the</a:t>
                </a:r>
                <a:br>
                  <a:rPr lang="en-US" sz="738" kern="0">
                    <a:solidFill>
                      <a:prstClr val="white"/>
                    </a:solidFill>
                    <a:latin typeface="Roboto Light" panose="02000000000000000000" pitchFamily="2" charset="0"/>
                    <a:ea typeface="Roboto Light" panose="02000000000000000000" pitchFamily="2" charset="0"/>
                  </a:rPr>
                </a:br>
                <a:r>
                  <a:rPr lang="en-US" sz="738" kern="0">
                    <a:solidFill>
                      <a:prstClr val="white"/>
                    </a:solidFill>
                    <a:latin typeface="Roboto Light" panose="02000000000000000000" pitchFamily="2" charset="0"/>
                    <a:ea typeface="Roboto Light" panose="02000000000000000000" pitchFamily="2" charset="0"/>
                  </a:rPr>
                  <a:t>use of chatbots</a:t>
                </a:r>
                <a:endParaRPr lang="es-AR" sz="738" kern="0">
                  <a:solidFill>
                    <a:prstClr val="white"/>
                  </a:solidFill>
                  <a:latin typeface="Roboto Light" panose="02000000000000000000" pitchFamily="2" charset="0"/>
                  <a:ea typeface="Roboto Light" panose="02000000000000000000" pitchFamily="2" charset="0"/>
                </a:endParaRPr>
              </a:p>
            </p:txBody>
          </p:sp>
          <p:sp>
            <p:nvSpPr>
              <p:cNvPr id="142" name="Rectángulo redondeado 141">
                <a:extLst>
                  <a:ext uri="{FF2B5EF4-FFF2-40B4-BE49-F238E27FC236}">
                    <a16:creationId xmlns:a16="http://schemas.microsoft.com/office/drawing/2014/main" id="{326BEB0A-3613-836B-39F9-51500625539B}"/>
                  </a:ext>
                </a:extLst>
              </p:cNvPr>
              <p:cNvSpPr/>
              <p:nvPr/>
            </p:nvSpPr>
            <p:spPr>
              <a:xfrm>
                <a:off x="10496819" y="4279017"/>
                <a:ext cx="1169720" cy="1210392"/>
              </a:xfrm>
              <a:prstGeom prst="roundRect">
                <a:avLst>
                  <a:gd name="adj" fmla="val 8162"/>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642967" fontAlgn="auto">
                  <a:spcBef>
                    <a:spcPts val="0"/>
                  </a:spcBef>
                  <a:spcAft>
                    <a:spcPts val="0"/>
                  </a:spcAft>
                  <a:defRPr/>
                </a:pPr>
                <a:r>
                  <a:rPr lang="es-AR" sz="1125" b="1">
                    <a:solidFill>
                      <a:prstClr val="white"/>
                    </a:solidFill>
                    <a:latin typeface="Roboto" panose="02000000000000000000" pitchFamily="2" charset="0"/>
                    <a:ea typeface="Roboto" panose="02000000000000000000" pitchFamily="2" charset="0"/>
                  </a:rPr>
                  <a:t>19% </a:t>
                </a:r>
              </a:p>
              <a:p>
                <a:pPr algn="ctr" defTabSz="642967" fontAlgn="auto">
                  <a:spcBef>
                    <a:spcPts val="703"/>
                  </a:spcBef>
                  <a:spcAft>
                    <a:spcPts val="0"/>
                  </a:spcAft>
                  <a:defRPr/>
                </a:pPr>
                <a:r>
                  <a:rPr lang="es-AR" sz="738" kern="0">
                    <a:solidFill>
                      <a:prstClr val="white"/>
                    </a:solidFill>
                    <a:latin typeface="Roboto Light" panose="02000000000000000000" pitchFamily="2" charset="0"/>
                    <a:ea typeface="Roboto Light" panose="02000000000000000000" pitchFamily="2" charset="0"/>
                  </a:rPr>
                  <a:t>Adoption use</a:t>
                </a:r>
                <a:br>
                  <a:rPr lang="es-AR" sz="738" kern="0">
                    <a:solidFill>
                      <a:prstClr val="white"/>
                    </a:solidFill>
                    <a:latin typeface="Roboto Light" panose="02000000000000000000" pitchFamily="2" charset="0"/>
                    <a:ea typeface="Roboto Light" panose="02000000000000000000" pitchFamily="2" charset="0"/>
                  </a:rPr>
                </a:br>
                <a:r>
                  <a:rPr lang="es-AR" sz="738" kern="0">
                    <a:solidFill>
                      <a:prstClr val="white"/>
                    </a:solidFill>
                    <a:latin typeface="Roboto Light" panose="02000000000000000000" pitchFamily="2" charset="0"/>
                    <a:ea typeface="Roboto Light" panose="02000000000000000000" pitchFamily="2" charset="0"/>
                  </a:rPr>
                  <a:t>cases tested</a:t>
                </a:r>
              </a:p>
            </p:txBody>
          </p:sp>
        </p:grpSp>
        <p:sp>
          <p:nvSpPr>
            <p:cNvPr id="144" name="Title 1">
              <a:extLst>
                <a:ext uri="{FF2B5EF4-FFF2-40B4-BE49-F238E27FC236}">
                  <a16:creationId xmlns:a16="http://schemas.microsoft.com/office/drawing/2014/main" id="{8230BB1B-FBA4-323B-3FDF-5EE1D689FEC3}"/>
                </a:ext>
              </a:extLst>
            </p:cNvPr>
            <p:cNvSpPr txBox="1">
              <a:spLocks/>
            </p:cNvSpPr>
            <p:nvPr/>
          </p:nvSpPr>
          <p:spPr>
            <a:xfrm>
              <a:off x="1015180" y="4250532"/>
              <a:ext cx="1724299" cy="253531"/>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642909" fontAlgn="auto">
                <a:lnSpc>
                  <a:spcPct val="85000"/>
                </a:lnSpc>
                <a:spcAft>
                  <a:spcPts val="422"/>
                </a:spcAft>
                <a:defRPr/>
              </a:pPr>
              <a:r>
                <a:rPr lang="es-ES_tradnl" sz="773" spc="-7">
                  <a:solidFill>
                    <a:schemeClr val="tx1">
                      <a:lumMod val="75000"/>
                      <a:lumOff val="25000"/>
                    </a:schemeClr>
                  </a:solidFill>
                  <a:latin typeface="Roboto" panose="02000000000000000000" pitchFamily="2" charset="0"/>
                  <a:ea typeface="Roboto" panose="02000000000000000000" pitchFamily="2" charset="0"/>
                </a:rPr>
                <a:t>Currently incipient</a:t>
              </a:r>
            </a:p>
            <a:p>
              <a:pPr algn="ctr" defTabSz="642909" fontAlgn="auto">
                <a:lnSpc>
                  <a:spcPct val="85000"/>
                </a:lnSpc>
                <a:spcAft>
                  <a:spcPts val="422"/>
                </a:spcAft>
                <a:defRPr/>
              </a:pPr>
              <a:r>
                <a:rPr lang="en-US" sz="773" b="0" spc="-7">
                  <a:solidFill>
                    <a:schemeClr val="tx1">
                      <a:lumMod val="75000"/>
                      <a:lumOff val="25000"/>
                    </a:schemeClr>
                  </a:solidFill>
                  <a:latin typeface="Roboto" panose="02000000000000000000" pitchFamily="2" charset="0"/>
                  <a:ea typeface="Roboto" panose="02000000000000000000" pitchFamily="2" charset="0"/>
                </a:rPr>
                <a:t>Priority for the next 5 years</a:t>
              </a:r>
              <a:endParaRPr lang="es-ES_tradnl" sz="773" b="0" spc="-7">
                <a:solidFill>
                  <a:schemeClr val="tx1">
                    <a:lumMod val="75000"/>
                    <a:lumOff val="25000"/>
                  </a:schemeClr>
                </a:solidFill>
                <a:latin typeface="Roboto" panose="02000000000000000000" pitchFamily="2" charset="0"/>
                <a:ea typeface="Roboto" panose="02000000000000000000" pitchFamily="2" charset="0"/>
              </a:endParaRPr>
            </a:p>
          </p:txBody>
        </p:sp>
      </p:grpSp>
      <p:grpSp>
        <p:nvGrpSpPr>
          <p:cNvPr id="10" name="Grupo 9">
            <a:extLst>
              <a:ext uri="{FF2B5EF4-FFF2-40B4-BE49-F238E27FC236}">
                <a16:creationId xmlns:a16="http://schemas.microsoft.com/office/drawing/2014/main" id="{2617B4E2-35F5-2908-95EE-9553539C9E58}"/>
              </a:ext>
            </a:extLst>
          </p:cNvPr>
          <p:cNvGrpSpPr/>
          <p:nvPr/>
        </p:nvGrpSpPr>
        <p:grpSpPr>
          <a:xfrm>
            <a:off x="6553879" y="1613136"/>
            <a:ext cx="1785261" cy="2473553"/>
            <a:chOff x="6573242" y="1745724"/>
            <a:chExt cx="1785261" cy="2473553"/>
          </a:xfrm>
        </p:grpSpPr>
        <p:sp>
          <p:nvSpPr>
            <p:cNvPr id="26" name="Title 1">
              <a:extLst>
                <a:ext uri="{FF2B5EF4-FFF2-40B4-BE49-F238E27FC236}">
                  <a16:creationId xmlns:a16="http://schemas.microsoft.com/office/drawing/2014/main" id="{C1EB476C-A463-C748-6DF7-39792C4E824D}"/>
                </a:ext>
              </a:extLst>
            </p:cNvPr>
            <p:cNvSpPr txBox="1">
              <a:spLocks/>
            </p:cNvSpPr>
            <p:nvPr/>
          </p:nvSpPr>
          <p:spPr>
            <a:xfrm>
              <a:off x="6756938" y="1745724"/>
              <a:ext cx="1417869" cy="307777"/>
            </a:xfrm>
            <a:prstGeom prst="rect">
              <a:avLst/>
            </a:prstGeom>
            <a:effectLst/>
          </p:spPr>
          <p:txBody>
            <a:bodyPr vert="horz" wrap="square" lIns="0" tIns="0" rIns="0" bIns="0" rtlCol="0" anchor="t"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ctr" defTabSz="642909" fontAlgn="auto">
                <a:lnSpc>
                  <a:spcPct val="100000"/>
                </a:lnSpc>
                <a:spcAft>
                  <a:spcPts val="0"/>
                </a:spcAft>
                <a:defRPr/>
              </a:pPr>
              <a:r>
                <a:rPr lang="en-US" sz="1000" b="0" spc="-7">
                  <a:latin typeface="Roboto" panose="02000000000000000000" pitchFamily="2" charset="0"/>
                  <a:ea typeface="Roboto" panose="02000000000000000000" pitchFamily="2" charset="0"/>
                </a:rPr>
                <a:t>Value proposition and operational efficiency</a:t>
              </a:r>
              <a:endParaRPr lang="es-ES_tradnl" sz="1000" b="0" spc="-7">
                <a:latin typeface="Roboto" panose="02000000000000000000" pitchFamily="2" charset="0"/>
                <a:ea typeface="Roboto" panose="02000000000000000000" pitchFamily="2" charset="0"/>
              </a:endParaRPr>
            </a:p>
          </p:txBody>
        </p:sp>
        <p:grpSp>
          <p:nvGrpSpPr>
            <p:cNvPr id="145" name="Grupo 144">
              <a:extLst>
                <a:ext uri="{FF2B5EF4-FFF2-40B4-BE49-F238E27FC236}">
                  <a16:creationId xmlns:a16="http://schemas.microsoft.com/office/drawing/2014/main" id="{4B41D7AB-E600-CEB8-2007-932146D666CA}"/>
                </a:ext>
              </a:extLst>
            </p:cNvPr>
            <p:cNvGrpSpPr/>
            <p:nvPr/>
          </p:nvGrpSpPr>
          <p:grpSpPr>
            <a:xfrm>
              <a:off x="6573242" y="2288804"/>
              <a:ext cx="1785261" cy="1930473"/>
              <a:chOff x="9274156" y="3025253"/>
              <a:chExt cx="2392383" cy="2464156"/>
            </a:xfrm>
          </p:grpSpPr>
          <p:sp>
            <p:nvSpPr>
              <p:cNvPr id="146" name="Rectángulo redondeado 145">
                <a:extLst>
                  <a:ext uri="{FF2B5EF4-FFF2-40B4-BE49-F238E27FC236}">
                    <a16:creationId xmlns:a16="http://schemas.microsoft.com/office/drawing/2014/main" id="{4253D767-6A05-A3E3-C66E-921E6D4E65F0}"/>
                  </a:ext>
                </a:extLst>
              </p:cNvPr>
              <p:cNvSpPr/>
              <p:nvPr/>
            </p:nvSpPr>
            <p:spPr>
              <a:xfrm>
                <a:off x="9274156" y="3025253"/>
                <a:ext cx="1169720" cy="1210392"/>
              </a:xfrm>
              <a:prstGeom prst="roundRect">
                <a:avLst>
                  <a:gd name="adj" fmla="val 8162"/>
                </a:avLst>
              </a:prstGeom>
              <a:solidFill>
                <a:schemeClr val="accent1"/>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642918" fontAlgn="auto">
                  <a:spcBef>
                    <a:spcPts val="703"/>
                  </a:spcBef>
                  <a:spcAft>
                    <a:spcPts val="0"/>
                  </a:spcAft>
                  <a:defRPr/>
                </a:pPr>
                <a:r>
                  <a:rPr lang="es-AR" sz="773" b="1" kern="0">
                    <a:solidFill>
                      <a:prstClr val="white"/>
                    </a:solidFill>
                    <a:latin typeface="Roboto" panose="02000000000000000000" pitchFamily="2" charset="0"/>
                    <a:ea typeface="Roboto" panose="02000000000000000000" pitchFamily="2" charset="0"/>
                  </a:rPr>
                  <a:t>Efficiency</a:t>
                </a:r>
                <a:br>
                  <a:rPr lang="es-AR" sz="773" b="1" kern="0">
                    <a:solidFill>
                      <a:prstClr val="white"/>
                    </a:solidFill>
                    <a:latin typeface="Roboto" panose="02000000000000000000" pitchFamily="2" charset="0"/>
                    <a:ea typeface="Roboto" panose="02000000000000000000" pitchFamily="2" charset="0"/>
                  </a:rPr>
                </a:br>
                <a:r>
                  <a:rPr lang="es-AR" sz="773" b="1" kern="0">
                    <a:solidFill>
                      <a:prstClr val="white"/>
                    </a:solidFill>
                    <a:latin typeface="Roboto" panose="02000000000000000000" pitchFamily="2" charset="0"/>
                    <a:ea typeface="Roboto" panose="02000000000000000000" pitchFamily="2" charset="0"/>
                  </a:rPr>
                  <a:t>in costs</a:t>
                </a:r>
              </a:p>
            </p:txBody>
          </p:sp>
          <p:sp>
            <p:nvSpPr>
              <p:cNvPr id="147" name="Rectángulo redondeado 146">
                <a:extLst>
                  <a:ext uri="{FF2B5EF4-FFF2-40B4-BE49-F238E27FC236}">
                    <a16:creationId xmlns:a16="http://schemas.microsoft.com/office/drawing/2014/main" id="{963A3737-E01B-9C61-EF31-E73B3996F93E}"/>
                  </a:ext>
                </a:extLst>
              </p:cNvPr>
              <p:cNvSpPr/>
              <p:nvPr/>
            </p:nvSpPr>
            <p:spPr>
              <a:xfrm>
                <a:off x="10496819" y="3025253"/>
                <a:ext cx="1169720" cy="1210392"/>
              </a:xfrm>
              <a:prstGeom prst="roundRect">
                <a:avLst>
                  <a:gd name="adj" fmla="val 8162"/>
                </a:avLst>
              </a:prstGeom>
              <a:solidFill>
                <a:schemeClr val="accent1"/>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642918" fontAlgn="auto">
                  <a:spcBef>
                    <a:spcPts val="703"/>
                  </a:spcBef>
                  <a:spcAft>
                    <a:spcPts val="0"/>
                  </a:spcAft>
                  <a:defRPr/>
                </a:pPr>
                <a:r>
                  <a:rPr lang="es-AR" sz="773" b="1" kern="0">
                    <a:solidFill>
                      <a:prstClr val="white"/>
                    </a:solidFill>
                    <a:latin typeface="Roboto" panose="02000000000000000000" pitchFamily="2" charset="0"/>
                    <a:ea typeface="Roboto" panose="02000000000000000000" pitchFamily="2" charset="0"/>
                  </a:rPr>
                  <a:t>Process automation</a:t>
                </a:r>
              </a:p>
            </p:txBody>
          </p:sp>
          <p:sp>
            <p:nvSpPr>
              <p:cNvPr id="148" name="Rectángulo redondeado 147">
                <a:extLst>
                  <a:ext uri="{FF2B5EF4-FFF2-40B4-BE49-F238E27FC236}">
                    <a16:creationId xmlns:a16="http://schemas.microsoft.com/office/drawing/2014/main" id="{6B095D29-353C-F48E-39F3-E10025046D60}"/>
                  </a:ext>
                </a:extLst>
              </p:cNvPr>
              <p:cNvSpPr/>
              <p:nvPr/>
            </p:nvSpPr>
            <p:spPr>
              <a:xfrm>
                <a:off x="9274156" y="4279017"/>
                <a:ext cx="1169720" cy="1210392"/>
              </a:xfrm>
              <a:prstGeom prst="roundRect">
                <a:avLst>
                  <a:gd name="adj" fmla="val 8162"/>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642918" fontAlgn="auto">
                  <a:spcBef>
                    <a:spcPts val="703"/>
                  </a:spcBef>
                  <a:spcAft>
                    <a:spcPts val="0"/>
                  </a:spcAft>
                  <a:defRPr/>
                </a:pPr>
                <a:r>
                  <a:rPr lang="es-AR" sz="773" b="1" kern="0">
                    <a:solidFill>
                      <a:prstClr val="white"/>
                    </a:solidFill>
                    <a:latin typeface="Roboto" panose="02000000000000000000" pitchFamily="2" charset="0"/>
                    <a:ea typeface="Roboto" panose="02000000000000000000" pitchFamily="2" charset="0"/>
                  </a:rPr>
                  <a:t>Customization</a:t>
                </a:r>
              </a:p>
            </p:txBody>
          </p:sp>
          <p:sp>
            <p:nvSpPr>
              <p:cNvPr id="149" name="Rectángulo redondeado 148">
                <a:extLst>
                  <a:ext uri="{FF2B5EF4-FFF2-40B4-BE49-F238E27FC236}">
                    <a16:creationId xmlns:a16="http://schemas.microsoft.com/office/drawing/2014/main" id="{CE11E5F4-237D-9ED1-4D75-9C035C39E7C2}"/>
                  </a:ext>
                </a:extLst>
              </p:cNvPr>
              <p:cNvSpPr/>
              <p:nvPr/>
            </p:nvSpPr>
            <p:spPr>
              <a:xfrm>
                <a:off x="10496819" y="4279017"/>
                <a:ext cx="1169720" cy="1210392"/>
              </a:xfrm>
              <a:prstGeom prst="roundRect">
                <a:avLst>
                  <a:gd name="adj" fmla="val 8162"/>
                </a:avLst>
              </a:prstGeom>
              <a:solidFill>
                <a:schemeClr val="bg2"/>
              </a:solidFill>
              <a:ln w="38100" cap="rnd" cmpd="sng">
                <a:noFill/>
                <a:prstDash val="sysDash"/>
                <a:miter lim="800000"/>
              </a:ln>
              <a:effectLst>
                <a:outerShdw blurRad="38100" dist="127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defTabSz="642967" fontAlgn="auto">
                  <a:spcBef>
                    <a:spcPts val="0"/>
                  </a:spcBef>
                  <a:spcAft>
                    <a:spcPts val="0"/>
                  </a:spcAft>
                  <a:defRPr/>
                </a:pPr>
                <a:r>
                  <a:rPr lang="es-AR" sz="773" b="1">
                    <a:solidFill>
                      <a:prstClr val="white"/>
                    </a:solidFill>
                    <a:latin typeface="Roboto" panose="02000000000000000000" pitchFamily="2" charset="0"/>
                    <a:ea typeface="Roboto" panose="02000000000000000000" pitchFamily="2" charset="0"/>
                  </a:rPr>
                  <a:t>Improvements</a:t>
                </a:r>
                <a:br>
                  <a:rPr lang="es-AR" sz="773" b="1">
                    <a:solidFill>
                      <a:prstClr val="white"/>
                    </a:solidFill>
                    <a:latin typeface="Roboto" panose="02000000000000000000" pitchFamily="2" charset="0"/>
                    <a:ea typeface="Roboto" panose="02000000000000000000" pitchFamily="2" charset="0"/>
                  </a:rPr>
                </a:br>
                <a:r>
                  <a:rPr lang="es-AR" sz="773" b="1">
                    <a:solidFill>
                      <a:prstClr val="white"/>
                    </a:solidFill>
                    <a:latin typeface="Roboto" panose="02000000000000000000" pitchFamily="2" charset="0"/>
                    <a:ea typeface="Roboto" panose="02000000000000000000" pitchFamily="2" charset="0"/>
                  </a:rPr>
                  <a:t>in CX</a:t>
                </a:r>
              </a:p>
            </p:txBody>
          </p:sp>
        </p:grpSp>
      </p:grpSp>
      <p:sp>
        <p:nvSpPr>
          <p:cNvPr id="2" name="Title 1">
            <a:extLst>
              <a:ext uri="{FF2B5EF4-FFF2-40B4-BE49-F238E27FC236}">
                <a16:creationId xmlns:a16="http://schemas.microsoft.com/office/drawing/2014/main" id="{4C808C7F-5BFD-360F-C08D-AC34DF464905}"/>
              </a:ext>
            </a:extLst>
          </p:cNvPr>
          <p:cNvSpPr txBox="1">
            <a:spLocks/>
          </p:cNvSpPr>
          <p:nvPr/>
        </p:nvSpPr>
        <p:spPr>
          <a:xfrm>
            <a:off x="612000" y="654976"/>
            <a:ext cx="3099159" cy="662682"/>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The disruption</a:t>
            </a:r>
          </a:p>
          <a:p>
            <a:pPr defTabSz="642909" fontAlgn="auto">
              <a:lnSpc>
                <a:spcPct val="85000"/>
              </a:lnSpc>
              <a:spcAft>
                <a:spcPts val="0"/>
              </a:spcAft>
              <a:defRPr/>
            </a:pPr>
            <a:r>
              <a:rPr lang="en-US" sz="2531" b="0" spc="-70">
                <a:solidFill>
                  <a:schemeClr val="bg2"/>
                </a:solidFill>
                <a:latin typeface="Pulso" pitchFamily="2" charset="0"/>
              </a:rPr>
              <a:t>of 2023</a:t>
            </a:r>
          </a:p>
        </p:txBody>
      </p:sp>
      <p:sp>
        <p:nvSpPr>
          <p:cNvPr id="5" name="CuadroTexto 4">
            <a:extLst>
              <a:ext uri="{FF2B5EF4-FFF2-40B4-BE49-F238E27FC236}">
                <a16:creationId xmlns:a16="http://schemas.microsoft.com/office/drawing/2014/main" id="{7A4C180D-CD9E-EC29-0421-9543798814A3}"/>
              </a:ext>
            </a:extLst>
          </p:cNvPr>
          <p:cNvSpPr txBox="1"/>
          <p:nvPr/>
        </p:nvSpPr>
        <p:spPr>
          <a:xfrm>
            <a:off x="6583244" y="4579962"/>
            <a:ext cx="1948756" cy="92333"/>
          </a:xfrm>
          <a:prstGeom prst="rect">
            <a:avLst/>
          </a:prstGeom>
          <a:noFill/>
        </p:spPr>
        <p:txBody>
          <a:bodyPr wrap="square" lIns="0" tIns="0" rIns="0" bIns="0" rtlCol="0">
            <a:spAutoFit/>
          </a:bodyPr>
          <a:lstStyle/>
          <a:p>
            <a:pPr algn="r" defTabSz="642967" fontAlgn="auto">
              <a:spcBef>
                <a:spcPts val="0"/>
              </a:spcBef>
              <a:spcAft>
                <a:spcPts val="0"/>
              </a:spcAft>
              <a:defRPr/>
            </a:pPr>
            <a:r>
              <a:rPr lang="es-AR" sz="600" i="1">
                <a:solidFill>
                  <a:schemeClr val="tx1">
                    <a:lumMod val="75000"/>
                    <a:lumOff val="25000"/>
                  </a:schemeClr>
                </a:solidFill>
                <a:latin typeface="Roboto Light" panose="02000000000000000000" pitchFamily="2" charset="0"/>
                <a:ea typeface="Roboto Light" panose="02000000000000000000" pitchFamily="2" charset="0"/>
                <a:cs typeface="Open Sans Light" panose="020B0306030504020204" pitchFamily="34" charset="0"/>
              </a:rPr>
              <a:t>*Altman Solon</a:t>
            </a:r>
          </a:p>
        </p:txBody>
      </p:sp>
    </p:spTree>
    <p:extLst>
      <p:ext uri="{BB962C8B-B14F-4D97-AF65-F5344CB8AC3E}">
        <p14:creationId xmlns:p14="http://schemas.microsoft.com/office/powerpoint/2010/main" val="221820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0AC2C03-73E1-4437-F35F-26D0720D45EE}"/>
              </a:ext>
            </a:extLst>
          </p:cNvPr>
          <p:cNvSpPr txBox="1">
            <a:spLocks/>
          </p:cNvSpPr>
          <p:nvPr/>
        </p:nvSpPr>
        <p:spPr>
          <a:xfrm>
            <a:off x="612000" y="656882"/>
            <a:ext cx="3099159" cy="665054"/>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Going beyond</a:t>
            </a:r>
            <a:br>
              <a:rPr lang="en-US" sz="2531" b="0" spc="-70">
                <a:solidFill>
                  <a:schemeClr val="bg2"/>
                </a:solidFill>
                <a:latin typeface="Pulso" pitchFamily="2" charset="0"/>
              </a:rPr>
            </a:br>
            <a:r>
              <a:rPr lang="en-US" sz="2531" b="0" spc="-70">
                <a:solidFill>
                  <a:schemeClr val="bg2"/>
                </a:solidFill>
                <a:latin typeface="Pulso" pitchFamily="2" charset="0"/>
              </a:rPr>
              <a:t>Connectivity</a:t>
            </a:r>
          </a:p>
        </p:txBody>
      </p:sp>
      <p:sp>
        <p:nvSpPr>
          <p:cNvPr id="4" name="Marcador de texto 8">
            <a:extLst>
              <a:ext uri="{FF2B5EF4-FFF2-40B4-BE49-F238E27FC236}">
                <a16:creationId xmlns:a16="http://schemas.microsoft.com/office/drawing/2014/main" id="{00E1C6FF-9578-BA95-87F3-0CADF2849A1C}"/>
              </a:ext>
            </a:extLst>
          </p:cNvPr>
          <p:cNvSpPr txBox="1">
            <a:spLocks/>
          </p:cNvSpPr>
          <p:nvPr/>
        </p:nvSpPr>
        <p:spPr>
          <a:xfrm>
            <a:off x="612000" y="1657257"/>
            <a:ext cx="1843817" cy="1989519"/>
          </a:xfrm>
          <a:prstGeom prst="rect">
            <a:avLst/>
          </a:prstGeom>
        </p:spPr>
        <p:txBody>
          <a:bodyPr wrap="square" lIns="0" tIns="0" rIns="0" bIns="0" anchor="t" anchorCtr="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42967" fontAlgn="auto">
              <a:lnSpc>
                <a:spcPct val="130000"/>
              </a:lnSpc>
              <a:spcBef>
                <a:spcPts val="0"/>
              </a:spcBef>
              <a:spcAft>
                <a:spcPts val="844"/>
              </a:spcAft>
              <a:buNone/>
              <a:defRPr/>
            </a:pPr>
            <a:r>
              <a:rPr lang="en-US" sz="9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rPr>
              <a:t>In recent years, CSPs made the most investments and collected the lowest ROI.
The value was taken by the OTTs.
If the network continues to be understood as an infra that other players exploit and do not focus on the data flows that will pass through it, it will continue at the base of the inverted pyramid of value.</a:t>
            </a:r>
          </a:p>
        </p:txBody>
      </p:sp>
      <p:grpSp>
        <p:nvGrpSpPr>
          <p:cNvPr id="11" name="Grupo 10">
            <a:extLst>
              <a:ext uri="{FF2B5EF4-FFF2-40B4-BE49-F238E27FC236}">
                <a16:creationId xmlns:a16="http://schemas.microsoft.com/office/drawing/2014/main" id="{1D5E07F8-35A9-1B68-2B83-CC7654F36776}"/>
              </a:ext>
            </a:extLst>
          </p:cNvPr>
          <p:cNvGrpSpPr/>
          <p:nvPr/>
        </p:nvGrpSpPr>
        <p:grpSpPr>
          <a:xfrm>
            <a:off x="2784307" y="1674968"/>
            <a:ext cx="5747693" cy="2531271"/>
            <a:chOff x="4362330" y="2991481"/>
            <a:chExt cx="7422562" cy="3268880"/>
          </a:xfrm>
        </p:grpSpPr>
        <p:sp>
          <p:nvSpPr>
            <p:cNvPr id="2" name="Rectángulo redondeado 1">
              <a:extLst>
                <a:ext uri="{FF2B5EF4-FFF2-40B4-BE49-F238E27FC236}">
                  <a16:creationId xmlns:a16="http://schemas.microsoft.com/office/drawing/2014/main" id="{86818993-FFBE-237D-D520-873FAEE90B12}"/>
                </a:ext>
              </a:extLst>
            </p:cNvPr>
            <p:cNvSpPr/>
            <p:nvPr/>
          </p:nvSpPr>
          <p:spPr>
            <a:xfrm>
              <a:off x="4362330" y="2991481"/>
              <a:ext cx="7422562" cy="3268880"/>
            </a:xfrm>
            <a:prstGeom prst="roundRect">
              <a:avLst>
                <a:gd name="adj" fmla="val 1832"/>
              </a:avLst>
            </a:prstGeom>
            <a:solidFill>
              <a:srgbClr val="FFFFFF"/>
            </a:solidFill>
            <a:ln>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defTabSz="642918" fontAlgn="auto">
                <a:spcBef>
                  <a:spcPts val="703"/>
                </a:spcBef>
                <a:spcAft>
                  <a:spcPts val="0"/>
                </a:spcAft>
                <a:defRPr/>
              </a:pPr>
              <a:endParaRPr lang="en-US" sz="984" b="1">
                <a:solidFill>
                  <a:srgbClr val="24272A"/>
                </a:solidFill>
                <a:latin typeface="Open Sans"/>
              </a:endParaRPr>
            </a:p>
          </p:txBody>
        </p:sp>
        <p:pic>
          <p:nvPicPr>
            <p:cNvPr id="8" name="Imagen 7">
              <a:extLst>
                <a:ext uri="{FF2B5EF4-FFF2-40B4-BE49-F238E27FC236}">
                  <a16:creationId xmlns:a16="http://schemas.microsoft.com/office/drawing/2014/main" id="{57D17CD1-5888-22F3-5EEB-0E614C307680}"/>
                </a:ext>
              </a:extLst>
            </p:cNvPr>
            <p:cNvPicPr>
              <a:picLocks noChangeAspect="1"/>
            </p:cNvPicPr>
            <p:nvPr/>
          </p:nvPicPr>
          <p:blipFill>
            <a:blip r:embed="rId2"/>
            <a:stretch>
              <a:fillRect/>
            </a:stretch>
          </p:blipFill>
          <p:spPr>
            <a:xfrm>
              <a:off x="4511444" y="3155126"/>
              <a:ext cx="7124334" cy="2953702"/>
            </a:xfrm>
            <a:prstGeom prst="rect">
              <a:avLst/>
            </a:prstGeom>
          </p:spPr>
        </p:pic>
      </p:grpSp>
    </p:spTree>
    <p:extLst>
      <p:ext uri="{BB962C8B-B14F-4D97-AF65-F5344CB8AC3E}">
        <p14:creationId xmlns:p14="http://schemas.microsoft.com/office/powerpoint/2010/main" val="4103152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EF2B4A92-90C2-2FB6-8913-9668506F51BD}"/>
              </a:ext>
            </a:extLst>
          </p:cNvPr>
          <p:cNvSpPr txBox="1">
            <a:spLocks/>
          </p:cNvSpPr>
          <p:nvPr/>
        </p:nvSpPr>
        <p:spPr>
          <a:xfrm>
            <a:off x="612000" y="639466"/>
            <a:ext cx="1914145" cy="665054"/>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defTabSz="642909" fontAlgn="auto">
              <a:lnSpc>
                <a:spcPct val="85000"/>
              </a:lnSpc>
              <a:spcAft>
                <a:spcPts val="0"/>
              </a:spcAft>
              <a:defRPr/>
            </a:pPr>
            <a:r>
              <a:rPr lang="en-US" sz="2531" b="0" spc="-70">
                <a:latin typeface="Pulso" pitchFamily="2" charset="0"/>
              </a:rPr>
              <a:t>In this</a:t>
            </a:r>
            <a:br>
              <a:rPr lang="en-US" sz="2531" b="0" spc="-70">
                <a:solidFill>
                  <a:schemeClr val="bg2"/>
                </a:solidFill>
                <a:latin typeface="Pulso" pitchFamily="2" charset="0"/>
              </a:rPr>
            </a:br>
            <a:r>
              <a:rPr lang="en-US" sz="2531" b="0" spc="-70">
                <a:solidFill>
                  <a:schemeClr val="bg2"/>
                </a:solidFill>
                <a:latin typeface="Pulso" pitchFamily="2" charset="0"/>
              </a:rPr>
              <a:t>new context</a:t>
            </a:r>
          </a:p>
        </p:txBody>
      </p:sp>
      <p:sp>
        <p:nvSpPr>
          <p:cNvPr id="54" name="Redondear rectángulo de esquina del mismo lado 53">
            <a:extLst>
              <a:ext uri="{FF2B5EF4-FFF2-40B4-BE49-F238E27FC236}">
                <a16:creationId xmlns:a16="http://schemas.microsoft.com/office/drawing/2014/main" id="{1E354F22-53DC-BAE4-62B0-542B5C63CACA}"/>
              </a:ext>
            </a:extLst>
          </p:cNvPr>
          <p:cNvSpPr/>
          <p:nvPr/>
        </p:nvSpPr>
        <p:spPr>
          <a:xfrm rot="5400000">
            <a:off x="4376202" y="-1358794"/>
            <a:ext cx="329320" cy="6086172"/>
          </a:xfrm>
          <a:prstGeom prst="round2SameRect">
            <a:avLst>
              <a:gd name="adj1" fmla="val 1574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55" name="Title 1">
            <a:extLst>
              <a:ext uri="{FF2B5EF4-FFF2-40B4-BE49-F238E27FC236}">
                <a16:creationId xmlns:a16="http://schemas.microsoft.com/office/drawing/2014/main" id="{D4AAD090-F919-F307-8C00-5C7395BACE8A}"/>
              </a:ext>
            </a:extLst>
          </p:cNvPr>
          <p:cNvSpPr txBox="1">
            <a:spLocks/>
          </p:cNvSpPr>
          <p:nvPr/>
        </p:nvSpPr>
        <p:spPr>
          <a:xfrm>
            <a:off x="1460029" y="1607888"/>
            <a:ext cx="1580384" cy="15280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r">
              <a:lnSpc>
                <a:spcPct val="100000"/>
              </a:lnSpc>
            </a:pPr>
            <a:r>
              <a:rPr lang="es-ES_tradnl" sz="1000" b="0" spc="-15">
                <a:solidFill>
                  <a:schemeClr val="accent1"/>
                </a:solidFill>
                <a:latin typeface="Roboto Medium" panose="02000000000000000000" pitchFamily="2" charset="0"/>
                <a:ea typeface="Roboto Medium" panose="02000000000000000000" pitchFamily="2" charset="0"/>
              </a:rPr>
              <a:t>The challenge for Telcos</a:t>
            </a:r>
          </a:p>
        </p:txBody>
      </p:sp>
      <p:sp>
        <p:nvSpPr>
          <p:cNvPr id="56" name="Forma libre: forma 36">
            <a:extLst>
              <a:ext uri="{FF2B5EF4-FFF2-40B4-BE49-F238E27FC236}">
                <a16:creationId xmlns:a16="http://schemas.microsoft.com/office/drawing/2014/main" id="{11EE1C44-712B-6646-EA40-024738EDE049}"/>
              </a:ext>
            </a:extLst>
          </p:cNvPr>
          <p:cNvSpPr/>
          <p:nvPr/>
        </p:nvSpPr>
        <p:spPr>
          <a:xfrm>
            <a:off x="3757923" y="1620623"/>
            <a:ext cx="3247065" cy="12733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71446" lvl="1" indent="-171446" defTabSz="800080">
              <a:spcAft>
                <a:spcPts val="300"/>
              </a:spcAft>
              <a:buClr>
                <a:srgbClr val="5950FA"/>
              </a:buClr>
              <a:buFont typeface="Letra del sistema regular"/>
              <a:buChar cha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Transform into tech companies to gain competitive advantages.</a:t>
            </a:r>
          </a:p>
        </p:txBody>
      </p:sp>
      <p:sp>
        <p:nvSpPr>
          <p:cNvPr id="1186" name="Redondear rectángulo de esquina del mismo lado 1185">
            <a:extLst>
              <a:ext uri="{FF2B5EF4-FFF2-40B4-BE49-F238E27FC236}">
                <a16:creationId xmlns:a16="http://schemas.microsoft.com/office/drawing/2014/main" id="{29E47746-1409-C801-8AB8-20290DA52A66}"/>
              </a:ext>
            </a:extLst>
          </p:cNvPr>
          <p:cNvSpPr/>
          <p:nvPr/>
        </p:nvSpPr>
        <p:spPr>
          <a:xfrm rot="5400000">
            <a:off x="4376202" y="-904980"/>
            <a:ext cx="329320" cy="6086172"/>
          </a:xfrm>
          <a:prstGeom prst="round2SameRect">
            <a:avLst>
              <a:gd name="adj1" fmla="val 1574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1187" name="Title 1">
            <a:extLst>
              <a:ext uri="{FF2B5EF4-FFF2-40B4-BE49-F238E27FC236}">
                <a16:creationId xmlns:a16="http://schemas.microsoft.com/office/drawing/2014/main" id="{4066EB7A-594F-3661-349A-6295507E262E}"/>
              </a:ext>
            </a:extLst>
          </p:cNvPr>
          <p:cNvSpPr txBox="1">
            <a:spLocks/>
          </p:cNvSpPr>
          <p:nvPr/>
        </p:nvSpPr>
        <p:spPr>
          <a:xfrm>
            <a:off x="1460029" y="2061702"/>
            <a:ext cx="1580384" cy="15280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r">
              <a:lnSpc>
                <a:spcPct val="100000"/>
              </a:lnSpc>
            </a:pPr>
            <a:r>
              <a:rPr lang="es-ES_tradnl" sz="1000" b="0" spc="-15">
                <a:solidFill>
                  <a:schemeClr val="accent1"/>
                </a:solidFill>
                <a:latin typeface="Roboto Medium" panose="02000000000000000000" pitchFamily="2" charset="0"/>
                <a:ea typeface="Roboto Medium" panose="02000000000000000000" pitchFamily="2" charset="0"/>
              </a:rPr>
              <a:t>Tech-co shift</a:t>
            </a:r>
          </a:p>
        </p:txBody>
      </p:sp>
      <p:sp>
        <p:nvSpPr>
          <p:cNvPr id="1188" name="Forma libre: forma 36">
            <a:extLst>
              <a:ext uri="{FF2B5EF4-FFF2-40B4-BE49-F238E27FC236}">
                <a16:creationId xmlns:a16="http://schemas.microsoft.com/office/drawing/2014/main" id="{A123BC05-E63F-95C3-3F1D-8DB30D0C09B6}"/>
              </a:ext>
            </a:extLst>
          </p:cNvPr>
          <p:cNvSpPr/>
          <p:nvPr/>
        </p:nvSpPr>
        <p:spPr>
          <a:xfrm>
            <a:off x="3757923" y="2074437"/>
            <a:ext cx="3247065" cy="12733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71446" lvl="1" indent="-171446" defTabSz="800080">
              <a:spcAft>
                <a:spcPts val="300"/>
              </a:spcAft>
              <a:buClr>
                <a:srgbClr val="5950FA"/>
              </a:buClr>
              <a:buFont typeface="Letra del sistema regular"/>
              <a:buChar cha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Drive growth beyond commercial roles.</a:t>
            </a:r>
          </a:p>
        </p:txBody>
      </p:sp>
      <p:sp>
        <p:nvSpPr>
          <p:cNvPr id="1194" name="Redondear rectángulo de esquina del mismo lado 1193">
            <a:extLst>
              <a:ext uri="{FF2B5EF4-FFF2-40B4-BE49-F238E27FC236}">
                <a16:creationId xmlns:a16="http://schemas.microsoft.com/office/drawing/2014/main" id="{3BE41B28-A4EC-B706-ED87-E51DB44F0805}"/>
              </a:ext>
            </a:extLst>
          </p:cNvPr>
          <p:cNvSpPr/>
          <p:nvPr/>
        </p:nvSpPr>
        <p:spPr>
          <a:xfrm rot="5400000">
            <a:off x="4376202" y="-451167"/>
            <a:ext cx="329320" cy="6086172"/>
          </a:xfrm>
          <a:prstGeom prst="round2SameRect">
            <a:avLst>
              <a:gd name="adj1" fmla="val 1574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1195" name="Title 1">
            <a:extLst>
              <a:ext uri="{FF2B5EF4-FFF2-40B4-BE49-F238E27FC236}">
                <a16:creationId xmlns:a16="http://schemas.microsoft.com/office/drawing/2014/main" id="{FD281E7F-B488-E73D-55BB-45A4C2BE0A18}"/>
              </a:ext>
            </a:extLst>
          </p:cNvPr>
          <p:cNvSpPr txBox="1">
            <a:spLocks/>
          </p:cNvSpPr>
          <p:nvPr/>
        </p:nvSpPr>
        <p:spPr>
          <a:xfrm>
            <a:off x="1460029" y="2515516"/>
            <a:ext cx="1580384" cy="15280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r">
              <a:lnSpc>
                <a:spcPct val="100000"/>
              </a:lnSpc>
            </a:pPr>
            <a:r>
              <a:rPr lang="es-ES_tradnl" sz="1000" b="0" spc="-15">
                <a:solidFill>
                  <a:schemeClr val="accent1"/>
                </a:solidFill>
                <a:latin typeface="Roboto Medium" panose="02000000000000000000" pitchFamily="2" charset="0"/>
                <a:ea typeface="Roboto Medium" panose="02000000000000000000" pitchFamily="2" charset="0"/>
              </a:rPr>
              <a:t>Tech debt</a:t>
            </a:r>
          </a:p>
        </p:txBody>
      </p:sp>
      <p:sp>
        <p:nvSpPr>
          <p:cNvPr id="1196" name="Forma libre: forma 36">
            <a:extLst>
              <a:ext uri="{FF2B5EF4-FFF2-40B4-BE49-F238E27FC236}">
                <a16:creationId xmlns:a16="http://schemas.microsoft.com/office/drawing/2014/main" id="{FBFD048E-2B78-F7A3-A7DD-5D172330894F}"/>
              </a:ext>
            </a:extLst>
          </p:cNvPr>
          <p:cNvSpPr/>
          <p:nvPr/>
        </p:nvSpPr>
        <p:spPr>
          <a:xfrm>
            <a:off x="3757923" y="2528250"/>
            <a:ext cx="3247065" cy="12733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71446" lvl="1" indent="-171446" defTabSz="800080">
              <a:spcAft>
                <a:spcPts val="300"/>
              </a:spcAft>
              <a:buClr>
                <a:srgbClr val="5950FA"/>
              </a:buClr>
              <a:buFont typeface="Letra del sistema regular"/>
              <a:buChar cha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Limits CSPs’ value generation.</a:t>
            </a:r>
          </a:p>
        </p:txBody>
      </p:sp>
      <p:sp>
        <p:nvSpPr>
          <p:cNvPr id="1202" name="Redondear rectángulo de esquina del mismo lado 1201">
            <a:extLst>
              <a:ext uri="{FF2B5EF4-FFF2-40B4-BE49-F238E27FC236}">
                <a16:creationId xmlns:a16="http://schemas.microsoft.com/office/drawing/2014/main" id="{E62FA184-1141-8190-B0E8-D09559B8A004}"/>
              </a:ext>
            </a:extLst>
          </p:cNvPr>
          <p:cNvSpPr/>
          <p:nvPr/>
        </p:nvSpPr>
        <p:spPr>
          <a:xfrm rot="5400000">
            <a:off x="4376201" y="2648"/>
            <a:ext cx="329320" cy="6086169"/>
          </a:xfrm>
          <a:prstGeom prst="round2SameRect">
            <a:avLst>
              <a:gd name="adj1" fmla="val 1574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1203" name="Title 1">
            <a:extLst>
              <a:ext uri="{FF2B5EF4-FFF2-40B4-BE49-F238E27FC236}">
                <a16:creationId xmlns:a16="http://schemas.microsoft.com/office/drawing/2014/main" id="{6BF2D2C0-FEBE-E421-CD02-E87A44052C3F}"/>
              </a:ext>
            </a:extLst>
          </p:cNvPr>
          <p:cNvSpPr txBox="1">
            <a:spLocks/>
          </p:cNvSpPr>
          <p:nvPr/>
        </p:nvSpPr>
        <p:spPr>
          <a:xfrm>
            <a:off x="1460029" y="2969330"/>
            <a:ext cx="1580384" cy="15280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r">
              <a:lnSpc>
                <a:spcPct val="100000"/>
              </a:lnSpc>
            </a:pPr>
            <a:r>
              <a:rPr lang="es-ES_tradnl" sz="1000" b="0" spc="-15">
                <a:solidFill>
                  <a:schemeClr val="accent1"/>
                </a:solidFill>
                <a:latin typeface="Roboto Medium" panose="02000000000000000000" pitchFamily="2" charset="0"/>
                <a:ea typeface="Roboto Medium" panose="02000000000000000000" pitchFamily="2" charset="0"/>
              </a:rPr>
              <a:t>Platforms</a:t>
            </a:r>
          </a:p>
        </p:txBody>
      </p:sp>
      <p:sp>
        <p:nvSpPr>
          <p:cNvPr id="1204" name="Forma libre: forma 36">
            <a:extLst>
              <a:ext uri="{FF2B5EF4-FFF2-40B4-BE49-F238E27FC236}">
                <a16:creationId xmlns:a16="http://schemas.microsoft.com/office/drawing/2014/main" id="{F6B86149-F0CD-2AC7-C302-FADB1105EE4B}"/>
              </a:ext>
            </a:extLst>
          </p:cNvPr>
          <p:cNvSpPr/>
          <p:nvPr/>
        </p:nvSpPr>
        <p:spPr>
          <a:xfrm>
            <a:off x="3757923" y="2982064"/>
            <a:ext cx="3247065" cy="12733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71446" lvl="1" indent="-171446" defTabSz="800080">
              <a:spcAft>
                <a:spcPts val="300"/>
              </a:spcAft>
              <a:buClr>
                <a:srgbClr val="5950FA"/>
              </a:buClr>
              <a:buFont typeface="Letra del sistema regular"/>
              <a:buChar cha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Adopt Cloud, Edge, AI, and Software.</a:t>
            </a:r>
          </a:p>
        </p:txBody>
      </p:sp>
      <p:sp>
        <p:nvSpPr>
          <p:cNvPr id="1210" name="Redondear rectángulo de esquina del mismo lado 1209">
            <a:extLst>
              <a:ext uri="{FF2B5EF4-FFF2-40B4-BE49-F238E27FC236}">
                <a16:creationId xmlns:a16="http://schemas.microsoft.com/office/drawing/2014/main" id="{300A8DC8-5C17-B409-1E8D-52C26F7C6C71}"/>
              </a:ext>
            </a:extLst>
          </p:cNvPr>
          <p:cNvSpPr/>
          <p:nvPr/>
        </p:nvSpPr>
        <p:spPr>
          <a:xfrm rot="5400000">
            <a:off x="4376201" y="456462"/>
            <a:ext cx="329320" cy="6086169"/>
          </a:xfrm>
          <a:prstGeom prst="round2SameRect">
            <a:avLst>
              <a:gd name="adj1" fmla="val 1574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1211" name="Title 1">
            <a:extLst>
              <a:ext uri="{FF2B5EF4-FFF2-40B4-BE49-F238E27FC236}">
                <a16:creationId xmlns:a16="http://schemas.microsoft.com/office/drawing/2014/main" id="{30F808B5-2859-6CCB-A5A8-797E9D9294C6}"/>
              </a:ext>
            </a:extLst>
          </p:cNvPr>
          <p:cNvSpPr txBox="1">
            <a:spLocks/>
          </p:cNvSpPr>
          <p:nvPr/>
        </p:nvSpPr>
        <p:spPr>
          <a:xfrm>
            <a:off x="1460029" y="3423144"/>
            <a:ext cx="1580384" cy="15280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r">
              <a:lnSpc>
                <a:spcPct val="100000"/>
              </a:lnSpc>
            </a:pPr>
            <a:r>
              <a:rPr lang="es-ES_tradnl" sz="1000" b="0" spc="-15">
                <a:solidFill>
                  <a:schemeClr val="accent1"/>
                </a:solidFill>
                <a:latin typeface="Roboto Medium" panose="02000000000000000000" pitchFamily="2" charset="0"/>
                <a:ea typeface="Roboto Medium" panose="02000000000000000000" pitchFamily="2" charset="0"/>
              </a:rPr>
              <a:t>Network &amp; Software</a:t>
            </a:r>
          </a:p>
        </p:txBody>
      </p:sp>
      <p:sp>
        <p:nvSpPr>
          <p:cNvPr id="1212" name="Forma libre: forma 36">
            <a:extLst>
              <a:ext uri="{FF2B5EF4-FFF2-40B4-BE49-F238E27FC236}">
                <a16:creationId xmlns:a16="http://schemas.microsoft.com/office/drawing/2014/main" id="{EAF3066D-9D86-F97C-10C0-E96BB972E7ED}"/>
              </a:ext>
            </a:extLst>
          </p:cNvPr>
          <p:cNvSpPr/>
          <p:nvPr/>
        </p:nvSpPr>
        <p:spPr>
          <a:xfrm>
            <a:off x="3757923" y="3435878"/>
            <a:ext cx="3247065" cy="12733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71446" lvl="1" indent="-171446" defTabSz="800080">
              <a:spcAft>
                <a:spcPts val="300"/>
              </a:spcAft>
              <a:buClr>
                <a:srgbClr val="5950FA"/>
              </a:buClr>
              <a:buFont typeface="Letra del sistema regular"/>
              <a:buChar cha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Expose services in a simple way.</a:t>
            </a:r>
          </a:p>
        </p:txBody>
      </p:sp>
      <p:sp>
        <p:nvSpPr>
          <p:cNvPr id="1218" name="Redondear rectángulo de esquina del mismo lado 1217">
            <a:extLst>
              <a:ext uri="{FF2B5EF4-FFF2-40B4-BE49-F238E27FC236}">
                <a16:creationId xmlns:a16="http://schemas.microsoft.com/office/drawing/2014/main" id="{74D7DCC4-4A66-8CB8-28D3-1ED2170D03C7}"/>
              </a:ext>
            </a:extLst>
          </p:cNvPr>
          <p:cNvSpPr/>
          <p:nvPr/>
        </p:nvSpPr>
        <p:spPr>
          <a:xfrm rot="5400000">
            <a:off x="4376201" y="910276"/>
            <a:ext cx="329320" cy="6086169"/>
          </a:xfrm>
          <a:prstGeom prst="round2SameRect">
            <a:avLst>
              <a:gd name="adj1" fmla="val 1574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1219" name="Title 1">
            <a:extLst>
              <a:ext uri="{FF2B5EF4-FFF2-40B4-BE49-F238E27FC236}">
                <a16:creationId xmlns:a16="http://schemas.microsoft.com/office/drawing/2014/main" id="{9B1876AD-6BEB-5B3A-B217-E7D46C6337A2}"/>
              </a:ext>
            </a:extLst>
          </p:cNvPr>
          <p:cNvSpPr txBox="1">
            <a:spLocks/>
          </p:cNvSpPr>
          <p:nvPr/>
        </p:nvSpPr>
        <p:spPr>
          <a:xfrm>
            <a:off x="1460029" y="3876957"/>
            <a:ext cx="1580384" cy="15280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r">
              <a:lnSpc>
                <a:spcPct val="100000"/>
              </a:lnSpc>
            </a:pPr>
            <a:r>
              <a:rPr lang="es-ES_tradnl" sz="1000" b="0" spc="-15">
                <a:solidFill>
                  <a:schemeClr val="accent1"/>
                </a:solidFill>
                <a:latin typeface="Roboto Medium" panose="02000000000000000000" pitchFamily="2" charset="0"/>
                <a:ea typeface="Roboto Medium" panose="02000000000000000000" pitchFamily="2" charset="0"/>
              </a:rPr>
              <a:t>Data-driven</a:t>
            </a:r>
          </a:p>
        </p:txBody>
      </p:sp>
      <p:sp>
        <p:nvSpPr>
          <p:cNvPr id="1220" name="Forma libre: forma 36">
            <a:extLst>
              <a:ext uri="{FF2B5EF4-FFF2-40B4-BE49-F238E27FC236}">
                <a16:creationId xmlns:a16="http://schemas.microsoft.com/office/drawing/2014/main" id="{7D3CBE5B-1DEB-6F1E-4702-55FB7AC61109}"/>
              </a:ext>
            </a:extLst>
          </p:cNvPr>
          <p:cNvSpPr/>
          <p:nvPr/>
        </p:nvSpPr>
        <p:spPr>
          <a:xfrm>
            <a:off x="3757923" y="3889692"/>
            <a:ext cx="3247065" cy="12733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71446" lvl="1" indent="-171446" defTabSz="800080">
              <a:spcAft>
                <a:spcPts val="300"/>
              </a:spcAft>
              <a:buClr>
                <a:srgbClr val="5950FA"/>
              </a:buClr>
              <a:buFont typeface="Letra del sistema regular"/>
              <a:buChar cha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Leveraging data to enable Zero-Touch Operations.</a:t>
            </a:r>
          </a:p>
        </p:txBody>
      </p:sp>
      <p:sp>
        <p:nvSpPr>
          <p:cNvPr id="1226" name="Redondear rectángulo de esquina del mismo lado 1225">
            <a:extLst>
              <a:ext uri="{FF2B5EF4-FFF2-40B4-BE49-F238E27FC236}">
                <a16:creationId xmlns:a16="http://schemas.microsoft.com/office/drawing/2014/main" id="{B28F9E60-2C5D-519B-14CE-E12D6F437F15}"/>
              </a:ext>
            </a:extLst>
          </p:cNvPr>
          <p:cNvSpPr/>
          <p:nvPr/>
        </p:nvSpPr>
        <p:spPr>
          <a:xfrm rot="5400000">
            <a:off x="4376201" y="1364092"/>
            <a:ext cx="329320" cy="6086169"/>
          </a:xfrm>
          <a:prstGeom prst="round2SameRect">
            <a:avLst>
              <a:gd name="adj1" fmla="val 15747"/>
              <a:gd name="adj2" fmla="val 0"/>
            </a:avLst>
          </a:prstGeom>
          <a:gradFill>
            <a:gsLst>
              <a:gs pos="0">
                <a:srgbClr val="FFFFFF"/>
              </a:gs>
              <a:gs pos="99000">
                <a:srgbClr val="F0F0F0">
                  <a:alpha val="0"/>
                </a:srgbClr>
              </a:gs>
            </a:gsLst>
            <a:lin ang="5400000" scaled="0"/>
          </a:gradFill>
          <a:ln w="38100" cap="rnd" cmpd="sng">
            <a:noFill/>
            <a:prstDash val="sysDash"/>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s-AR" sz="1100" b="1">
              <a:solidFill>
                <a:schemeClr val="tx1"/>
              </a:solidFill>
            </a:endParaRPr>
          </a:p>
        </p:txBody>
      </p:sp>
      <p:sp>
        <p:nvSpPr>
          <p:cNvPr id="1227" name="Title 1">
            <a:extLst>
              <a:ext uri="{FF2B5EF4-FFF2-40B4-BE49-F238E27FC236}">
                <a16:creationId xmlns:a16="http://schemas.microsoft.com/office/drawing/2014/main" id="{2759AA42-5B06-0EE2-BF44-9D983D382F32}"/>
              </a:ext>
            </a:extLst>
          </p:cNvPr>
          <p:cNvSpPr txBox="1">
            <a:spLocks/>
          </p:cNvSpPr>
          <p:nvPr/>
        </p:nvSpPr>
        <p:spPr>
          <a:xfrm>
            <a:off x="1460029" y="4330773"/>
            <a:ext cx="1580384" cy="152806"/>
          </a:xfrm>
          <a:prstGeom prst="rect">
            <a:avLst/>
          </a:prstGeom>
          <a:effectLst/>
        </p:spPr>
        <p:txBody>
          <a:bodyPr vert="horz" wrap="square" lIns="0" tIns="0" rIns="0" bIns="0" rtlCol="0" anchor="ctr" anchorCtr="0">
            <a:spAutoFit/>
          </a:bodyPr>
          <a:lstStyle>
            <a:lvl1pPr algn="l" defTabSz="914318" rtl="0" eaLnBrk="1" latinLnBrk="0" hangingPunct="1">
              <a:lnSpc>
                <a:spcPct val="80000"/>
              </a:lnSpc>
              <a:spcBef>
                <a:spcPct val="0"/>
              </a:spcBef>
              <a:buNone/>
              <a:defRPr sz="3600" b="1" i="0" kern="1200" spc="-100" baseline="0">
                <a:solidFill>
                  <a:schemeClr val="tx1"/>
                </a:solidFill>
                <a:latin typeface="+mj-lt"/>
                <a:ea typeface="Montserrat" charset="0"/>
                <a:cs typeface="Montserrat" charset="0"/>
              </a:defRPr>
            </a:lvl1pPr>
          </a:lstStyle>
          <a:p>
            <a:pPr algn="r">
              <a:lnSpc>
                <a:spcPct val="100000"/>
              </a:lnSpc>
            </a:pPr>
            <a:r>
              <a:rPr lang="es-ES_tradnl" sz="1000" b="0" spc="-15">
                <a:solidFill>
                  <a:schemeClr val="accent1"/>
                </a:solidFill>
                <a:latin typeface="Roboto Medium" panose="02000000000000000000" pitchFamily="2" charset="0"/>
                <a:ea typeface="Roboto Medium" panose="02000000000000000000" pitchFamily="2" charset="0"/>
              </a:rPr>
              <a:t>API Economy</a:t>
            </a:r>
          </a:p>
        </p:txBody>
      </p:sp>
      <p:sp>
        <p:nvSpPr>
          <p:cNvPr id="1228" name="Forma libre: forma 36">
            <a:extLst>
              <a:ext uri="{FF2B5EF4-FFF2-40B4-BE49-F238E27FC236}">
                <a16:creationId xmlns:a16="http://schemas.microsoft.com/office/drawing/2014/main" id="{4301E6A6-97D5-D0B9-8736-FC9DF1E6F29E}"/>
              </a:ext>
            </a:extLst>
          </p:cNvPr>
          <p:cNvSpPr/>
          <p:nvPr/>
        </p:nvSpPr>
        <p:spPr>
          <a:xfrm>
            <a:off x="3757923" y="4343508"/>
            <a:ext cx="3441113" cy="127339"/>
          </a:xfrm>
          <a:custGeom>
            <a:avLst/>
            <a:gdLst>
              <a:gd name="connsiteX0" fmla="*/ 0 w 2133600"/>
              <a:gd name="connsiteY0" fmla="*/ 0 h 1097278"/>
              <a:gd name="connsiteX1" fmla="*/ 2133600 w 2133600"/>
              <a:gd name="connsiteY1" fmla="*/ 0 h 1097278"/>
              <a:gd name="connsiteX2" fmla="*/ 2133600 w 2133600"/>
              <a:gd name="connsiteY2" fmla="*/ 1097278 h 1097278"/>
              <a:gd name="connsiteX3" fmla="*/ 0 w 2133600"/>
              <a:gd name="connsiteY3" fmla="*/ 1097278 h 1097278"/>
              <a:gd name="connsiteX4" fmla="*/ 0 w 2133600"/>
              <a:gd name="connsiteY4" fmla="*/ 0 h 1097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3600" h="1097278">
                <a:moveTo>
                  <a:pt x="0" y="0"/>
                </a:moveTo>
                <a:lnTo>
                  <a:pt x="2133600" y="0"/>
                </a:lnTo>
                <a:lnTo>
                  <a:pt x="2133600" y="1097278"/>
                </a:lnTo>
                <a:lnTo>
                  <a:pt x="0" y="1097278"/>
                </a:lnTo>
                <a:lnTo>
                  <a:pt x="0" y="0"/>
                </a:lnTo>
                <a:close/>
              </a:path>
            </a:pathLst>
          </a:custGeom>
          <a:noFill/>
          <a:ln>
            <a:noFill/>
          </a:ln>
          <a:sp3d/>
        </p:spPr>
        <p:style>
          <a:lnRef idx="2">
            <a:scrgbClr r="0" g="0" b="0"/>
          </a:lnRef>
          <a:fillRef idx="1">
            <a:scrgbClr r="0" g="0" b="0"/>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0" tIns="0" rIns="0" bIns="0" numCol="1" spcCol="1270" anchor="ctr" anchorCtr="0">
            <a:spAutoFit/>
          </a:bodyPr>
          <a:lstStyle/>
          <a:p>
            <a:pPr marL="171446" lvl="1" indent="-171446" defTabSz="800080">
              <a:spcAft>
                <a:spcPts val="300"/>
              </a:spcAft>
              <a:buClr>
                <a:srgbClr val="5950FA"/>
              </a:buClr>
              <a:buFont typeface="Letra del sistema regular"/>
              <a:buChar char="●"/>
            </a:pPr>
            <a:r>
              <a:rPr lang="es-ES" sz="800">
                <a:solidFill>
                  <a:schemeClr val="tx1">
                    <a:lumMod val="75000"/>
                    <a:lumOff val="25000"/>
                  </a:schemeClr>
                </a:solidFill>
                <a:latin typeface="Roboto Light" panose="02000000000000000000" pitchFamily="2" charset="0"/>
                <a:ea typeface="Roboto Light" panose="02000000000000000000" pitchFamily="2" charset="0"/>
                <a:cs typeface="Open Sans" pitchFamily="2" charset="0"/>
                <a:sym typeface="Arial"/>
              </a:rPr>
              <a:t>Enable new business models through software-driven infrastructure.</a:t>
            </a:r>
          </a:p>
        </p:txBody>
      </p:sp>
      <p:grpSp>
        <p:nvGrpSpPr>
          <p:cNvPr id="9" name="Grupo 8">
            <a:extLst>
              <a:ext uri="{FF2B5EF4-FFF2-40B4-BE49-F238E27FC236}">
                <a16:creationId xmlns:a16="http://schemas.microsoft.com/office/drawing/2014/main" id="{CCE7CB74-8F06-02AE-F813-81106A17BA9E}"/>
              </a:ext>
            </a:extLst>
          </p:cNvPr>
          <p:cNvGrpSpPr/>
          <p:nvPr/>
        </p:nvGrpSpPr>
        <p:grpSpPr>
          <a:xfrm>
            <a:off x="3221897" y="4228440"/>
            <a:ext cx="357470" cy="357470"/>
            <a:chOff x="707589" y="4215766"/>
            <a:chExt cx="324000" cy="324000"/>
          </a:xfrm>
        </p:grpSpPr>
        <p:sp>
          <p:nvSpPr>
            <p:cNvPr id="1231" name="Oval 24">
              <a:extLst>
                <a:ext uri="{FF2B5EF4-FFF2-40B4-BE49-F238E27FC236}">
                  <a16:creationId xmlns:a16="http://schemas.microsoft.com/office/drawing/2014/main" id="{771CDBD8-0537-FDE6-95AB-ADA8F1A87F24}"/>
                </a:ext>
              </a:extLst>
            </p:cNvPr>
            <p:cNvSpPr/>
            <p:nvPr/>
          </p:nvSpPr>
          <p:spPr>
            <a:xfrm>
              <a:off x="707589" y="4215766"/>
              <a:ext cx="324000" cy="324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grpSp>
          <p:nvGrpSpPr>
            <p:cNvPr id="1239" name="Grupo 1238">
              <a:extLst>
                <a:ext uri="{FF2B5EF4-FFF2-40B4-BE49-F238E27FC236}">
                  <a16:creationId xmlns:a16="http://schemas.microsoft.com/office/drawing/2014/main" id="{CCDADDEF-F246-F547-D6B7-0481FFB1D63E}"/>
                </a:ext>
              </a:extLst>
            </p:cNvPr>
            <p:cNvGrpSpPr/>
            <p:nvPr/>
          </p:nvGrpSpPr>
          <p:grpSpPr>
            <a:xfrm>
              <a:off x="743354" y="4251563"/>
              <a:ext cx="252470" cy="252471"/>
              <a:chOff x="5958115" y="5337370"/>
              <a:chExt cx="453881" cy="453881"/>
            </a:xfrm>
          </p:grpSpPr>
          <p:sp>
            <p:nvSpPr>
              <p:cNvPr id="1240" name="Oval 24">
                <a:extLst>
                  <a:ext uri="{FF2B5EF4-FFF2-40B4-BE49-F238E27FC236}">
                    <a16:creationId xmlns:a16="http://schemas.microsoft.com/office/drawing/2014/main" id="{CDBE01BD-A966-AC93-D563-AA582E042560}"/>
                  </a:ext>
                </a:extLst>
              </p:cNvPr>
              <p:cNvSpPr/>
              <p:nvPr/>
            </p:nvSpPr>
            <p:spPr>
              <a:xfrm rot="10800000">
                <a:off x="5958115" y="5337370"/>
                <a:ext cx="453881" cy="453881"/>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pic>
            <p:nvPicPr>
              <p:cNvPr id="1241" name="Gráfico 1240">
                <a:extLst>
                  <a:ext uri="{FF2B5EF4-FFF2-40B4-BE49-F238E27FC236}">
                    <a16:creationId xmlns:a16="http://schemas.microsoft.com/office/drawing/2014/main" id="{A37F9EC5-0C9D-E036-D0C4-86ADBAA7987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59665" y="5466115"/>
                <a:ext cx="259200" cy="230400"/>
              </a:xfrm>
              <a:prstGeom prst="rect">
                <a:avLst/>
              </a:prstGeom>
              <a:effectLst>
                <a:outerShdw blurRad="38100" dist="12700" dir="5400000" algn="t" rotWithShape="0">
                  <a:schemeClr val="accent4">
                    <a:lumMod val="50000"/>
                    <a:alpha val="40000"/>
                  </a:schemeClr>
                </a:outerShdw>
              </a:effectLst>
            </p:spPr>
          </p:pic>
        </p:grpSp>
      </p:grpSp>
      <p:grpSp>
        <p:nvGrpSpPr>
          <p:cNvPr id="8" name="Grupo 7">
            <a:extLst>
              <a:ext uri="{FF2B5EF4-FFF2-40B4-BE49-F238E27FC236}">
                <a16:creationId xmlns:a16="http://schemas.microsoft.com/office/drawing/2014/main" id="{6B22F898-1A59-8709-462C-A3F3EC62D813}"/>
              </a:ext>
            </a:extLst>
          </p:cNvPr>
          <p:cNvGrpSpPr/>
          <p:nvPr/>
        </p:nvGrpSpPr>
        <p:grpSpPr>
          <a:xfrm>
            <a:off x="3221897" y="3774624"/>
            <a:ext cx="357470" cy="357470"/>
            <a:chOff x="707589" y="3792602"/>
            <a:chExt cx="324000" cy="324000"/>
          </a:xfrm>
        </p:grpSpPr>
        <p:grpSp>
          <p:nvGrpSpPr>
            <p:cNvPr id="1221" name="Grupo 1220">
              <a:extLst>
                <a:ext uri="{FF2B5EF4-FFF2-40B4-BE49-F238E27FC236}">
                  <a16:creationId xmlns:a16="http://schemas.microsoft.com/office/drawing/2014/main" id="{91F49429-E76C-B4BF-CEA9-0C96FF0B4212}"/>
                </a:ext>
              </a:extLst>
            </p:cNvPr>
            <p:cNvGrpSpPr/>
            <p:nvPr/>
          </p:nvGrpSpPr>
          <p:grpSpPr>
            <a:xfrm>
              <a:off x="707589" y="3792602"/>
              <a:ext cx="324000" cy="324000"/>
              <a:chOff x="5897055" y="2169924"/>
              <a:chExt cx="576002" cy="576000"/>
            </a:xfrm>
          </p:grpSpPr>
          <p:sp>
            <p:nvSpPr>
              <p:cNvPr id="1222" name="Oval 24">
                <a:extLst>
                  <a:ext uri="{FF2B5EF4-FFF2-40B4-BE49-F238E27FC236}">
                    <a16:creationId xmlns:a16="http://schemas.microsoft.com/office/drawing/2014/main" id="{C9198BE1-DC04-ED5C-7BC3-275F1A62D6F9}"/>
                  </a:ext>
                </a:extLst>
              </p:cNvPr>
              <p:cNvSpPr/>
              <p:nvPr/>
            </p:nvSpPr>
            <p:spPr>
              <a:xfrm rot="10800000">
                <a:off x="5958115" y="2230984"/>
                <a:ext cx="453881" cy="453881"/>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sp>
            <p:nvSpPr>
              <p:cNvPr id="1223" name="Oval 24">
                <a:extLst>
                  <a:ext uri="{FF2B5EF4-FFF2-40B4-BE49-F238E27FC236}">
                    <a16:creationId xmlns:a16="http://schemas.microsoft.com/office/drawing/2014/main" id="{1BFE0B41-5BEB-3799-084E-AA3D1F683A2C}"/>
                  </a:ext>
                </a:extLst>
              </p:cNvPr>
              <p:cNvSpPr/>
              <p:nvPr/>
            </p:nvSpPr>
            <p:spPr>
              <a:xfrm>
                <a:off x="5897055" y="2169924"/>
                <a:ext cx="576002" cy="576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grpSp>
        <p:pic>
          <p:nvPicPr>
            <p:cNvPr id="1243" name="Gráfico 1242">
              <a:extLst>
                <a:ext uri="{FF2B5EF4-FFF2-40B4-BE49-F238E27FC236}">
                  <a16:creationId xmlns:a16="http://schemas.microsoft.com/office/drawing/2014/main" id="{FF7CDB48-2FDD-52EA-1812-8230CF0F209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6053" y="3879830"/>
              <a:ext cx="127073" cy="145226"/>
            </a:xfrm>
            <a:prstGeom prst="rect">
              <a:avLst/>
            </a:prstGeom>
            <a:effectLst>
              <a:outerShdw blurRad="38100" dist="12700" dir="5400000" algn="t" rotWithShape="0">
                <a:schemeClr val="accent4">
                  <a:lumMod val="50000"/>
                  <a:alpha val="40000"/>
                </a:schemeClr>
              </a:outerShdw>
            </a:effectLst>
          </p:spPr>
        </p:pic>
      </p:grpSp>
      <p:grpSp>
        <p:nvGrpSpPr>
          <p:cNvPr id="7" name="Grupo 6">
            <a:extLst>
              <a:ext uri="{FF2B5EF4-FFF2-40B4-BE49-F238E27FC236}">
                <a16:creationId xmlns:a16="http://schemas.microsoft.com/office/drawing/2014/main" id="{E4A90EE7-4272-CBB2-498D-CF4D8C72E646}"/>
              </a:ext>
            </a:extLst>
          </p:cNvPr>
          <p:cNvGrpSpPr/>
          <p:nvPr/>
        </p:nvGrpSpPr>
        <p:grpSpPr>
          <a:xfrm>
            <a:off x="3221897" y="3320810"/>
            <a:ext cx="357470" cy="357470"/>
            <a:chOff x="707589" y="3369440"/>
            <a:chExt cx="324000" cy="324000"/>
          </a:xfrm>
        </p:grpSpPr>
        <p:grpSp>
          <p:nvGrpSpPr>
            <p:cNvPr id="1213" name="Grupo 1212">
              <a:extLst>
                <a:ext uri="{FF2B5EF4-FFF2-40B4-BE49-F238E27FC236}">
                  <a16:creationId xmlns:a16="http://schemas.microsoft.com/office/drawing/2014/main" id="{B8B72783-4EEE-6A51-AE23-B8F209FD5D17}"/>
                </a:ext>
              </a:extLst>
            </p:cNvPr>
            <p:cNvGrpSpPr/>
            <p:nvPr/>
          </p:nvGrpSpPr>
          <p:grpSpPr>
            <a:xfrm>
              <a:off x="707589" y="3369440"/>
              <a:ext cx="324000" cy="324000"/>
              <a:chOff x="5897055" y="2169924"/>
              <a:chExt cx="576002" cy="576000"/>
            </a:xfrm>
          </p:grpSpPr>
          <p:sp>
            <p:nvSpPr>
              <p:cNvPr id="1214" name="Oval 24">
                <a:extLst>
                  <a:ext uri="{FF2B5EF4-FFF2-40B4-BE49-F238E27FC236}">
                    <a16:creationId xmlns:a16="http://schemas.microsoft.com/office/drawing/2014/main" id="{C0A0773D-EC7C-5EDE-EE97-3E13D16A89B7}"/>
                  </a:ext>
                </a:extLst>
              </p:cNvPr>
              <p:cNvSpPr/>
              <p:nvPr/>
            </p:nvSpPr>
            <p:spPr>
              <a:xfrm rot="10800000">
                <a:off x="5958115" y="2230984"/>
                <a:ext cx="453881" cy="453881"/>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sp>
            <p:nvSpPr>
              <p:cNvPr id="1215" name="Oval 24">
                <a:extLst>
                  <a:ext uri="{FF2B5EF4-FFF2-40B4-BE49-F238E27FC236}">
                    <a16:creationId xmlns:a16="http://schemas.microsoft.com/office/drawing/2014/main" id="{356963A1-30E7-36B4-03FF-5F5957191AEF}"/>
                  </a:ext>
                </a:extLst>
              </p:cNvPr>
              <p:cNvSpPr/>
              <p:nvPr/>
            </p:nvSpPr>
            <p:spPr>
              <a:xfrm>
                <a:off x="5897055" y="2169924"/>
                <a:ext cx="576002" cy="576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grpSp>
        <p:pic>
          <p:nvPicPr>
            <p:cNvPr id="1245" name="Gráfico 1244">
              <a:extLst>
                <a:ext uri="{FF2B5EF4-FFF2-40B4-BE49-F238E27FC236}">
                  <a16:creationId xmlns:a16="http://schemas.microsoft.com/office/drawing/2014/main" id="{C9A52D63-84F9-EB7E-D8D2-BA12F84BA0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8823" y="3451804"/>
              <a:ext cx="181533" cy="145227"/>
            </a:xfrm>
            <a:prstGeom prst="rect">
              <a:avLst/>
            </a:prstGeom>
            <a:effectLst>
              <a:outerShdw blurRad="38100" dist="12700" dir="5400000" algn="t" rotWithShape="0">
                <a:schemeClr val="accent4">
                  <a:lumMod val="50000"/>
                  <a:alpha val="40000"/>
                </a:schemeClr>
              </a:outerShdw>
            </a:effectLst>
          </p:spPr>
        </p:pic>
      </p:grpSp>
      <p:grpSp>
        <p:nvGrpSpPr>
          <p:cNvPr id="6" name="Grupo 5">
            <a:extLst>
              <a:ext uri="{FF2B5EF4-FFF2-40B4-BE49-F238E27FC236}">
                <a16:creationId xmlns:a16="http://schemas.microsoft.com/office/drawing/2014/main" id="{96A97557-BD80-4064-892E-6DD6519561E2}"/>
              </a:ext>
            </a:extLst>
          </p:cNvPr>
          <p:cNvGrpSpPr/>
          <p:nvPr/>
        </p:nvGrpSpPr>
        <p:grpSpPr>
          <a:xfrm>
            <a:off x="3221897" y="2865946"/>
            <a:ext cx="357470" cy="357470"/>
            <a:chOff x="707589" y="2945326"/>
            <a:chExt cx="324000" cy="324000"/>
          </a:xfrm>
        </p:grpSpPr>
        <p:grpSp>
          <p:nvGrpSpPr>
            <p:cNvPr id="1205" name="Grupo 1204">
              <a:extLst>
                <a:ext uri="{FF2B5EF4-FFF2-40B4-BE49-F238E27FC236}">
                  <a16:creationId xmlns:a16="http://schemas.microsoft.com/office/drawing/2014/main" id="{1D9AD76E-6E06-3C94-E66A-F7492D9251C1}"/>
                </a:ext>
              </a:extLst>
            </p:cNvPr>
            <p:cNvGrpSpPr/>
            <p:nvPr/>
          </p:nvGrpSpPr>
          <p:grpSpPr>
            <a:xfrm>
              <a:off x="707589" y="2945326"/>
              <a:ext cx="324000" cy="324000"/>
              <a:chOff x="5897055" y="2169924"/>
              <a:chExt cx="576002" cy="576000"/>
            </a:xfrm>
          </p:grpSpPr>
          <p:sp>
            <p:nvSpPr>
              <p:cNvPr id="1206" name="Oval 24">
                <a:extLst>
                  <a:ext uri="{FF2B5EF4-FFF2-40B4-BE49-F238E27FC236}">
                    <a16:creationId xmlns:a16="http://schemas.microsoft.com/office/drawing/2014/main" id="{6C5C064E-CF6F-4FC3-C694-CA2A9736EB44}"/>
                  </a:ext>
                </a:extLst>
              </p:cNvPr>
              <p:cNvSpPr/>
              <p:nvPr/>
            </p:nvSpPr>
            <p:spPr>
              <a:xfrm rot="10800000">
                <a:off x="5958115" y="2230984"/>
                <a:ext cx="453881" cy="453881"/>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sp>
            <p:nvSpPr>
              <p:cNvPr id="1207" name="Oval 24">
                <a:extLst>
                  <a:ext uri="{FF2B5EF4-FFF2-40B4-BE49-F238E27FC236}">
                    <a16:creationId xmlns:a16="http://schemas.microsoft.com/office/drawing/2014/main" id="{719512FB-2D83-8D18-F487-9A9DC482F2A5}"/>
                  </a:ext>
                </a:extLst>
              </p:cNvPr>
              <p:cNvSpPr/>
              <p:nvPr/>
            </p:nvSpPr>
            <p:spPr>
              <a:xfrm>
                <a:off x="5897055" y="2169924"/>
                <a:ext cx="576002" cy="576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grpSp>
        <p:pic>
          <p:nvPicPr>
            <p:cNvPr id="1247" name="Gráfico 1246">
              <a:extLst>
                <a:ext uri="{FF2B5EF4-FFF2-40B4-BE49-F238E27FC236}">
                  <a16:creationId xmlns:a16="http://schemas.microsoft.com/office/drawing/2014/main" id="{D78EEF16-E0FF-095C-9775-C4D2AA5FB65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78823" y="3027935"/>
              <a:ext cx="181533" cy="145227"/>
            </a:xfrm>
            <a:prstGeom prst="rect">
              <a:avLst/>
            </a:prstGeom>
            <a:effectLst>
              <a:outerShdw blurRad="38100" dist="12700" dir="5400000" algn="t" rotWithShape="0">
                <a:schemeClr val="accent4">
                  <a:lumMod val="50000"/>
                  <a:alpha val="40000"/>
                </a:schemeClr>
              </a:outerShdw>
            </a:effectLst>
          </p:spPr>
        </p:pic>
      </p:grpSp>
      <p:grpSp>
        <p:nvGrpSpPr>
          <p:cNvPr id="3" name="Grupo 2">
            <a:extLst>
              <a:ext uri="{FF2B5EF4-FFF2-40B4-BE49-F238E27FC236}">
                <a16:creationId xmlns:a16="http://schemas.microsoft.com/office/drawing/2014/main" id="{BABFD6A1-6763-AF50-A66A-24B16D6950CE}"/>
              </a:ext>
            </a:extLst>
          </p:cNvPr>
          <p:cNvGrpSpPr/>
          <p:nvPr/>
        </p:nvGrpSpPr>
        <p:grpSpPr>
          <a:xfrm>
            <a:off x="3221897" y="1959368"/>
            <a:ext cx="357470" cy="353498"/>
            <a:chOff x="707589" y="2099953"/>
            <a:chExt cx="324000" cy="320400"/>
          </a:xfrm>
        </p:grpSpPr>
        <p:sp>
          <p:nvSpPr>
            <p:cNvPr id="1190" name="Oval 24">
              <a:extLst>
                <a:ext uri="{FF2B5EF4-FFF2-40B4-BE49-F238E27FC236}">
                  <a16:creationId xmlns:a16="http://schemas.microsoft.com/office/drawing/2014/main" id="{6EA76BF6-55E9-4DAC-7342-BD7FB07B639D}"/>
                </a:ext>
              </a:extLst>
            </p:cNvPr>
            <p:cNvSpPr/>
            <p:nvPr/>
          </p:nvSpPr>
          <p:spPr>
            <a:xfrm rot="10800000">
              <a:off x="741936" y="2134299"/>
              <a:ext cx="255307" cy="255308"/>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sp>
          <p:nvSpPr>
            <p:cNvPr id="1191" name="Oval 24">
              <a:extLst>
                <a:ext uri="{FF2B5EF4-FFF2-40B4-BE49-F238E27FC236}">
                  <a16:creationId xmlns:a16="http://schemas.microsoft.com/office/drawing/2014/main" id="{E6D50671-ED6D-38B5-A053-5ED50C716634}"/>
                </a:ext>
              </a:extLst>
            </p:cNvPr>
            <p:cNvSpPr/>
            <p:nvPr/>
          </p:nvSpPr>
          <p:spPr>
            <a:xfrm>
              <a:off x="707589" y="2099953"/>
              <a:ext cx="324000" cy="3204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pic>
          <p:nvPicPr>
            <p:cNvPr id="1249" name="Gráfico 1248">
              <a:extLst>
                <a:ext uri="{FF2B5EF4-FFF2-40B4-BE49-F238E27FC236}">
                  <a16:creationId xmlns:a16="http://schemas.microsoft.com/office/drawing/2014/main" id="{D7ABD4C7-2906-ABBA-44C5-BA65A9AE142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78823" y="2189339"/>
              <a:ext cx="181533" cy="145227"/>
            </a:xfrm>
            <a:prstGeom prst="rect">
              <a:avLst/>
            </a:prstGeom>
            <a:effectLst>
              <a:outerShdw blurRad="38100" dist="12700" dir="5400000" algn="t" rotWithShape="0">
                <a:schemeClr val="accent4">
                  <a:lumMod val="50000"/>
                  <a:alpha val="40000"/>
                </a:schemeClr>
              </a:outerShdw>
            </a:effectLst>
          </p:spPr>
        </p:pic>
      </p:grpSp>
      <p:grpSp>
        <p:nvGrpSpPr>
          <p:cNvPr id="2" name="Grupo 1">
            <a:extLst>
              <a:ext uri="{FF2B5EF4-FFF2-40B4-BE49-F238E27FC236}">
                <a16:creationId xmlns:a16="http://schemas.microsoft.com/office/drawing/2014/main" id="{2C0443A9-08A0-123E-67A6-090F4E1AE513}"/>
              </a:ext>
            </a:extLst>
          </p:cNvPr>
          <p:cNvGrpSpPr/>
          <p:nvPr/>
        </p:nvGrpSpPr>
        <p:grpSpPr>
          <a:xfrm>
            <a:off x="3221895" y="1499393"/>
            <a:ext cx="357476" cy="357470"/>
            <a:chOff x="707587" y="1671207"/>
            <a:chExt cx="324005" cy="324000"/>
          </a:xfrm>
        </p:grpSpPr>
        <p:sp>
          <p:nvSpPr>
            <p:cNvPr id="58" name="Oval 24">
              <a:extLst>
                <a:ext uri="{FF2B5EF4-FFF2-40B4-BE49-F238E27FC236}">
                  <a16:creationId xmlns:a16="http://schemas.microsoft.com/office/drawing/2014/main" id="{32BF09C5-5D60-5BB7-A9EA-8B8F92556905}"/>
                </a:ext>
              </a:extLst>
            </p:cNvPr>
            <p:cNvSpPr/>
            <p:nvPr/>
          </p:nvSpPr>
          <p:spPr>
            <a:xfrm rot="10800000">
              <a:off x="741934" y="1705553"/>
              <a:ext cx="255311" cy="255308"/>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sp>
          <p:nvSpPr>
            <p:cNvPr id="59" name="Oval 24">
              <a:extLst>
                <a:ext uri="{FF2B5EF4-FFF2-40B4-BE49-F238E27FC236}">
                  <a16:creationId xmlns:a16="http://schemas.microsoft.com/office/drawing/2014/main" id="{F1A3AF3D-A16A-EEC1-2CD8-2FE76467088D}"/>
                </a:ext>
              </a:extLst>
            </p:cNvPr>
            <p:cNvSpPr/>
            <p:nvPr/>
          </p:nvSpPr>
          <p:spPr>
            <a:xfrm>
              <a:off x="707587" y="1671207"/>
              <a:ext cx="324005" cy="324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pic>
          <p:nvPicPr>
            <p:cNvPr id="1253" name="Gráfico 1252">
              <a:extLst>
                <a:ext uri="{FF2B5EF4-FFF2-40B4-BE49-F238E27FC236}">
                  <a16:creationId xmlns:a16="http://schemas.microsoft.com/office/drawing/2014/main" id="{D4095808-FD2D-BD92-683A-0E1F449366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87899" y="1763214"/>
              <a:ext cx="163380" cy="145227"/>
            </a:xfrm>
            <a:prstGeom prst="rect">
              <a:avLst/>
            </a:prstGeom>
            <a:effectLst>
              <a:outerShdw blurRad="38100" dist="12700" dir="5400000" algn="t" rotWithShape="0">
                <a:schemeClr val="accent4">
                  <a:lumMod val="50000"/>
                  <a:alpha val="40000"/>
                </a:schemeClr>
              </a:outerShdw>
            </a:effectLst>
          </p:spPr>
        </p:pic>
      </p:grpSp>
      <p:grpSp>
        <p:nvGrpSpPr>
          <p:cNvPr id="5" name="Grupo 4">
            <a:extLst>
              <a:ext uri="{FF2B5EF4-FFF2-40B4-BE49-F238E27FC236}">
                <a16:creationId xmlns:a16="http://schemas.microsoft.com/office/drawing/2014/main" id="{3629CDD7-2D61-2BB0-57F8-874A48A77CF2}"/>
              </a:ext>
            </a:extLst>
          </p:cNvPr>
          <p:cNvGrpSpPr/>
          <p:nvPr/>
        </p:nvGrpSpPr>
        <p:grpSpPr>
          <a:xfrm>
            <a:off x="3221897" y="2419342"/>
            <a:ext cx="357470" cy="357470"/>
            <a:chOff x="707589" y="2528699"/>
            <a:chExt cx="324000" cy="324000"/>
          </a:xfrm>
        </p:grpSpPr>
        <p:sp>
          <p:nvSpPr>
            <p:cNvPr id="1198" name="Oval 24">
              <a:extLst>
                <a:ext uri="{FF2B5EF4-FFF2-40B4-BE49-F238E27FC236}">
                  <a16:creationId xmlns:a16="http://schemas.microsoft.com/office/drawing/2014/main" id="{60FED30C-4671-A8C6-2F44-E81D5F891A76}"/>
                </a:ext>
              </a:extLst>
            </p:cNvPr>
            <p:cNvSpPr/>
            <p:nvPr/>
          </p:nvSpPr>
          <p:spPr>
            <a:xfrm rot="10800000">
              <a:off x="741935" y="2563045"/>
              <a:ext cx="255307" cy="255308"/>
            </a:xfrm>
            <a:prstGeom prst="ellipse">
              <a:avLst/>
            </a:prstGeom>
            <a:solidFill>
              <a:schemeClr val="accent1"/>
            </a:solidFill>
            <a:ln w="25400">
              <a:no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sp>
          <p:nvSpPr>
            <p:cNvPr id="1199" name="Oval 24">
              <a:extLst>
                <a:ext uri="{FF2B5EF4-FFF2-40B4-BE49-F238E27FC236}">
                  <a16:creationId xmlns:a16="http://schemas.microsoft.com/office/drawing/2014/main" id="{CE0930F6-4E51-23C8-16D3-5783BB143B04}"/>
                </a:ext>
              </a:extLst>
            </p:cNvPr>
            <p:cNvSpPr/>
            <p:nvPr/>
          </p:nvSpPr>
          <p:spPr>
            <a:xfrm>
              <a:off x="707589" y="2528699"/>
              <a:ext cx="324000" cy="324000"/>
            </a:xfrm>
            <a:prstGeom prst="ellipse">
              <a:avLst/>
            </a:prstGeom>
            <a:noFill/>
            <a:ln w="19050">
              <a:solidFill>
                <a:srgbClr val="FFFFFF"/>
              </a:solidFill>
            </a:ln>
            <a:effectLst>
              <a:outerShdw blurRad="38100" dist="12700" dir="5400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750"/>
                </a:spcBef>
              </a:pPr>
              <a:endParaRPr lang="en-US" sz="1100" b="1">
                <a:solidFill>
                  <a:schemeClr val="tx1"/>
                </a:solidFill>
              </a:endParaRPr>
            </a:p>
          </p:txBody>
        </p:sp>
        <p:pic>
          <p:nvPicPr>
            <p:cNvPr id="1254" name="Gráfico 1253">
              <a:extLst>
                <a:ext uri="{FF2B5EF4-FFF2-40B4-BE49-F238E27FC236}">
                  <a16:creationId xmlns:a16="http://schemas.microsoft.com/office/drawing/2014/main" id="{BC5EB8B9-57ED-1FAD-1B6A-F11035315D5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796976" y="2625899"/>
              <a:ext cx="145227" cy="145227"/>
            </a:xfrm>
            <a:prstGeom prst="rect">
              <a:avLst/>
            </a:prstGeom>
            <a:effectLst>
              <a:outerShdw blurRad="38100" dist="12700" dir="5400000" algn="t" rotWithShape="0">
                <a:schemeClr val="accent4">
                  <a:lumMod val="50000"/>
                  <a:alpha val="40000"/>
                </a:schemeClr>
              </a:outerShdw>
            </a:effectLst>
          </p:spPr>
        </p:pic>
      </p:grpSp>
    </p:spTree>
    <p:extLst>
      <p:ext uri="{BB962C8B-B14F-4D97-AF65-F5344CB8AC3E}">
        <p14:creationId xmlns:p14="http://schemas.microsoft.com/office/powerpoint/2010/main" val="3120326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vestor Day">
  <a:themeElements>
    <a:clrScheme name="Personalizados 4">
      <a:dk1>
        <a:srgbClr val="24272A"/>
      </a:dk1>
      <a:lt1>
        <a:srgbClr val="F0F0F0"/>
      </a:lt1>
      <a:dk2>
        <a:srgbClr val="AF1C27"/>
      </a:dk2>
      <a:lt2>
        <a:srgbClr val="EF4147"/>
      </a:lt2>
      <a:accent1>
        <a:srgbClr val="F36974"/>
      </a:accent1>
      <a:accent2>
        <a:srgbClr val="00B7EB"/>
      </a:accent2>
      <a:accent3>
        <a:srgbClr val="199AE0"/>
      </a:accent3>
      <a:accent4>
        <a:srgbClr val="052C50"/>
      </a:accent4>
      <a:accent5>
        <a:srgbClr val="FE5757"/>
      </a:accent5>
      <a:accent6>
        <a:srgbClr val="F7A64A"/>
      </a:accent6>
      <a:hlink>
        <a:srgbClr val="05D675"/>
      </a:hlink>
      <a:folHlink>
        <a:srgbClr val="BFBFBF"/>
      </a:folHlink>
    </a:clrScheme>
    <a:fontScheme name="Custom 4">
      <a:majorFont>
        <a:latin typeface="Montserrat 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ln w="38100" cap="rnd" cmpd="sng">
          <a:noFill/>
          <a:prstDash val="sysDash"/>
          <a:miter lim="800000"/>
        </a:ln>
        <a:effectLst>
          <a:outerShdw blurRad="38100" dist="12700" dir="5400000" algn="t" rotWithShape="0">
            <a:prstClr val="black">
              <a:alpha val="15000"/>
            </a:prstClr>
          </a:outerShdw>
        </a:effectLst>
      </a:spPr>
      <a:bodyPr wrap="square" lIns="0" tIns="0" rIns="0" bIns="0" rtlCol="0" anchor="t">
        <a:noAutofit/>
      </a:bodyPr>
      <a:lstStyle>
        <a:defPPr algn="ctr">
          <a:spcBef>
            <a:spcPts val="1000"/>
          </a:spcBef>
          <a:defRPr sz="1400" b="1"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amp;D-Powerpoint Template_16x9" id="{D6003E70-2833-4847-828A-A182BBF6C8FF}" vid="{85D7DE89-D8E2-D743-952C-ED1FA0F18479}"/>
    </a:ext>
  </a:extLst>
</a:theme>
</file>

<file path=ppt/theme/theme2.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Personalizados 11">
    <a:dk1>
      <a:srgbClr val="24272A"/>
    </a:dk1>
    <a:lt1>
      <a:srgbClr val="F0F0F0"/>
    </a:lt1>
    <a:dk2>
      <a:srgbClr val="281E59"/>
    </a:dk2>
    <a:lt2>
      <a:srgbClr val="3C00A0"/>
    </a:lt2>
    <a:accent1>
      <a:srgbClr val="6428FB"/>
    </a:accent1>
    <a:accent2>
      <a:srgbClr val="1D46F3"/>
    </a:accent2>
    <a:accent3>
      <a:srgbClr val="FE0061"/>
    </a:accent3>
    <a:accent4>
      <a:srgbClr val="A905B7"/>
    </a:accent4>
    <a:accent5>
      <a:srgbClr val="FE5757"/>
    </a:accent5>
    <a:accent6>
      <a:srgbClr val="FFB25B"/>
    </a:accent6>
    <a:hlink>
      <a:srgbClr val="05D675"/>
    </a:hlink>
    <a:folHlink>
      <a:srgbClr val="BFBFBF"/>
    </a:folHlink>
  </a:clrScheme>
  <a:fontScheme name="Custom 4">
    <a:majorFont>
      <a:latin typeface="Montserrat 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0.xml><?xml version="1.0" encoding="utf-8"?>
<a:themeOverride xmlns:a="http://schemas.openxmlformats.org/drawingml/2006/main">
  <a:clrScheme name="DB Pitchbuilder 2018">
    <a:dk1>
      <a:srgbClr val="000000"/>
    </a:dk1>
    <a:lt1>
      <a:srgbClr val="FFFFFF"/>
    </a:lt1>
    <a:dk2>
      <a:srgbClr val="0018A8"/>
    </a:dk2>
    <a:lt2>
      <a:srgbClr val="768692"/>
    </a:lt2>
    <a:accent1>
      <a:srgbClr val="00C7B1"/>
    </a:accent1>
    <a:accent2>
      <a:srgbClr val="F4364C"/>
    </a:accent2>
    <a:accent3>
      <a:srgbClr val="A4BCC2"/>
    </a:accent3>
    <a:accent4>
      <a:srgbClr val="00A3E0"/>
    </a:accent4>
    <a:accent5>
      <a:srgbClr val="671E75"/>
    </a:accent5>
    <a:accent6>
      <a:srgbClr val="FFC845"/>
    </a:accent6>
    <a:hlink>
      <a:srgbClr val="B7B09C"/>
    </a:hlink>
    <a:folHlink>
      <a:srgbClr val="4AC9E3"/>
    </a:folHlink>
  </a:clrScheme>
  <a:fontScheme name="Custom 1">
    <a:majorFont>
      <a:latin typeface="Calibri Light"/>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1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
    <a:dk1>
      <a:srgbClr val="18346C"/>
    </a:dk1>
    <a:lt1>
      <a:srgbClr val="F2E7D1"/>
    </a:lt1>
    <a:dk2>
      <a:srgbClr val="FFFFFF"/>
    </a:dk2>
    <a:lt2>
      <a:srgbClr val="A02600"/>
    </a:lt2>
    <a:accent1>
      <a:srgbClr val="18346C"/>
    </a:accent1>
    <a:accent2>
      <a:srgbClr val="0388B3"/>
    </a:accent2>
    <a:accent3>
      <a:srgbClr val="F7F1E5"/>
    </a:accent3>
    <a:accent4>
      <a:srgbClr val="132B5B"/>
    </a:accent4>
    <a:accent5>
      <a:srgbClr val="ABAEBA"/>
    </a:accent5>
    <a:accent6>
      <a:srgbClr val="027BA2"/>
    </a:accent6>
    <a:hlink>
      <a:srgbClr val="F4A658"/>
    </a:hlink>
    <a:folHlink>
      <a:srgbClr val="A02600"/>
    </a:folHlink>
  </a:clrScheme>
  <a:fontScheme name="Blank Presentation.pot">
    <a:majorFont>
      <a:latin typeface="FrutigerBold"/>
      <a:ea typeface=""/>
      <a:cs typeface=""/>
    </a:majorFont>
    <a:minorFont>
      <a:latin typeface="FrutigerBol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8.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9.xml><?xml version="1.0" encoding="utf-8"?>
<a:themeOverride xmlns:a="http://schemas.openxmlformats.org/drawingml/2006/main">
  <a:clrScheme name="Office 2007 - 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2007 - 2010">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07 - 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1F77F4D468DCA748BD25277E71412038" ma:contentTypeVersion="4" ma:contentTypeDescription="Crear nuevo documento." ma:contentTypeScope="" ma:versionID="1299ad489ab4f165ba123230ddc1f913">
  <xsd:schema xmlns:xsd="http://www.w3.org/2001/XMLSchema" xmlns:xs="http://www.w3.org/2001/XMLSchema" xmlns:p="http://schemas.microsoft.com/office/2006/metadata/properties" xmlns:ns2="28cad798-7f67-4d44-b447-1c4e3bdb084c" targetNamespace="http://schemas.microsoft.com/office/2006/metadata/properties" ma:root="true" ma:fieldsID="41059d714367745fad789effd5fa91a6" ns2:_="">
    <xsd:import namespace="28cad798-7f67-4d44-b447-1c4e3bdb084c"/>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8cad798-7f67-4d44-b447-1c4e3bdb084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45562-CEF6-4933-88AB-E0330B88D1C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8cad798-7f67-4d44-b447-1c4e3bdb084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71870B6-6B6D-438D-8265-629590AE2E9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C:\Program Files\Microsoft Office\Templates\Blank Presentation.pot</Template>
  <TotalTime>34422</TotalTime>
  <Words>9674</Words>
  <Application>Microsoft Macintosh PowerPoint</Application>
  <PresentationFormat>Presentación en pantalla (16:9)</PresentationFormat>
  <Paragraphs>1366</Paragraphs>
  <Slides>55</Slides>
  <Notes>20</Notes>
  <HiddenSlides>0</HiddenSlides>
  <MMClips>0</MMClips>
  <ScaleCrop>false</ScaleCrop>
  <HeadingPairs>
    <vt:vector size="6" baseType="variant">
      <vt:variant>
        <vt:lpstr>Fuentes usadas</vt:lpstr>
      </vt:variant>
      <vt:variant>
        <vt:i4>19</vt:i4>
      </vt:variant>
      <vt:variant>
        <vt:lpstr>Tema</vt:lpstr>
      </vt:variant>
      <vt:variant>
        <vt:i4>1</vt:i4>
      </vt:variant>
      <vt:variant>
        <vt:lpstr>Títulos de diapositiva</vt:lpstr>
      </vt:variant>
      <vt:variant>
        <vt:i4>55</vt:i4>
      </vt:variant>
    </vt:vector>
  </HeadingPairs>
  <TitlesOfParts>
    <vt:vector size="75" baseType="lpstr">
      <vt:lpstr>Arial</vt:lpstr>
      <vt:lpstr>Calibri</vt:lpstr>
      <vt:lpstr>FrutigerBlack</vt:lpstr>
      <vt:lpstr>FrutigerBold</vt:lpstr>
      <vt:lpstr>Letra del sistema regular</vt:lpstr>
      <vt:lpstr>Montserrat Medium</vt:lpstr>
      <vt:lpstr>Open Sans</vt:lpstr>
      <vt:lpstr>Open Sans Light</vt:lpstr>
      <vt:lpstr>Open Sans SemiBold</vt:lpstr>
      <vt:lpstr>Pulso</vt:lpstr>
      <vt:lpstr>Pulso Light</vt:lpstr>
      <vt:lpstr>Roboto</vt:lpstr>
      <vt:lpstr>Roboto Light</vt:lpstr>
      <vt:lpstr>Roboto Medium</vt:lpstr>
      <vt:lpstr>Rubik</vt:lpstr>
      <vt:lpstr>Rubik Light</vt:lpstr>
      <vt:lpstr>Symbol</vt:lpstr>
      <vt:lpstr>Times New Roman</vt:lpstr>
      <vt:lpstr>Tipo de letra del sistema regular</vt:lpstr>
      <vt:lpstr>Investor Day</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J. P. Morgan &amp; Co.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Isabel Pipolo</dc:creator>
  <cp:lastModifiedBy>Luciano Zurlo</cp:lastModifiedBy>
  <cp:revision>361</cp:revision>
  <cp:lastPrinted>2021-05-07T16:19:16Z</cp:lastPrinted>
  <dcterms:created xsi:type="dcterms:W3CDTF">2000-03-31T15:41:09Z</dcterms:created>
  <dcterms:modified xsi:type="dcterms:W3CDTF">2025-06-30T00:39:04Z</dcterms:modified>
</cp:coreProperties>
</file>